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4"/>
  </p:notesMasterIdLst>
  <p:sldIdLst>
    <p:sldId id="257" r:id="rId2"/>
    <p:sldId id="256" r:id="rId3"/>
    <p:sldId id="258" r:id="rId4"/>
    <p:sldId id="259" r:id="rId5"/>
    <p:sldId id="260" r:id="rId6"/>
    <p:sldId id="275" r:id="rId7"/>
    <p:sldId id="277" r:id="rId8"/>
    <p:sldId id="279" r:id="rId9"/>
    <p:sldId id="280" r:id="rId10"/>
    <p:sldId id="273" r:id="rId11"/>
    <p:sldId id="274" r:id="rId12"/>
    <p:sldId id="261" r:id="rId13"/>
    <p:sldId id="262" r:id="rId14"/>
    <p:sldId id="263" r:id="rId15"/>
    <p:sldId id="272" r:id="rId16"/>
    <p:sldId id="266" r:id="rId17"/>
    <p:sldId id="267" r:id="rId18"/>
    <p:sldId id="268" r:id="rId19"/>
    <p:sldId id="276" r:id="rId20"/>
    <p:sldId id="269" r:id="rId21"/>
    <p:sldId id="270" r:id="rId22"/>
    <p:sldId id="27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454" autoAdjust="0"/>
  </p:normalViewPr>
  <p:slideViewPr>
    <p:cSldViewPr>
      <p:cViewPr varScale="1">
        <p:scale>
          <a:sx n="60" d="100"/>
          <a:sy n="60" d="100"/>
        </p:scale>
        <p:origin x="168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9FB7B1-795E-4793-AB04-D23171E8C06A}" type="datetimeFigureOut">
              <a:rPr lang="en-US" smtClean="0"/>
              <a:t>3/13/2018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774F1B-4B85-45F3-A47D-AD4DCAD2CFF3}" type="slidenum">
              <a:rPr lang="en-US" smtClean="0"/>
              <a:t>‹#›</a:t>
            </a:fld>
            <a:endParaRPr lang="en-US"/>
          </a:p>
        </p:txBody>
      </p:sp>
    </p:spTree>
    <p:extLst>
      <p:ext uri="{BB962C8B-B14F-4D97-AF65-F5344CB8AC3E}">
        <p14:creationId xmlns:p14="http://schemas.microsoft.com/office/powerpoint/2010/main" val="97987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774F1B-4B85-45F3-A47D-AD4DCAD2CFF3}" type="slidenum">
              <a:rPr lang="en-US" smtClean="0"/>
              <a:t>2</a:t>
            </a:fld>
            <a:endParaRPr lang="en-US"/>
          </a:p>
        </p:txBody>
      </p:sp>
    </p:spTree>
    <p:extLst>
      <p:ext uri="{BB962C8B-B14F-4D97-AF65-F5344CB8AC3E}">
        <p14:creationId xmlns:p14="http://schemas.microsoft.com/office/powerpoint/2010/main" val="3139820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774F1B-4B85-45F3-A47D-AD4DCAD2CFF3}" type="slidenum">
              <a:rPr lang="en-US" smtClean="0"/>
              <a:t>14</a:t>
            </a:fld>
            <a:endParaRPr lang="en-US"/>
          </a:p>
        </p:txBody>
      </p:sp>
    </p:spTree>
    <p:extLst>
      <p:ext uri="{BB962C8B-B14F-4D97-AF65-F5344CB8AC3E}">
        <p14:creationId xmlns:p14="http://schemas.microsoft.com/office/powerpoint/2010/main" val="2751508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774F1B-4B85-45F3-A47D-AD4DCAD2CFF3}" type="slidenum">
              <a:rPr lang="en-US" smtClean="0"/>
              <a:t>16</a:t>
            </a:fld>
            <a:endParaRPr lang="en-US"/>
          </a:p>
        </p:txBody>
      </p:sp>
    </p:spTree>
    <p:extLst>
      <p:ext uri="{BB962C8B-B14F-4D97-AF65-F5344CB8AC3E}">
        <p14:creationId xmlns:p14="http://schemas.microsoft.com/office/powerpoint/2010/main" val="2416750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774F1B-4B85-45F3-A47D-AD4DCAD2CFF3}" type="slidenum">
              <a:rPr lang="en-US" smtClean="0"/>
              <a:t>18</a:t>
            </a:fld>
            <a:endParaRPr lang="en-US"/>
          </a:p>
        </p:txBody>
      </p:sp>
    </p:spTree>
    <p:extLst>
      <p:ext uri="{BB962C8B-B14F-4D97-AF65-F5344CB8AC3E}">
        <p14:creationId xmlns:p14="http://schemas.microsoft.com/office/powerpoint/2010/main" val="3770744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774F1B-4B85-45F3-A47D-AD4DCAD2CFF3}" type="slidenum">
              <a:rPr lang="en-US" smtClean="0"/>
              <a:t>20</a:t>
            </a:fld>
            <a:endParaRPr lang="en-US"/>
          </a:p>
        </p:txBody>
      </p:sp>
    </p:spTree>
    <p:extLst>
      <p:ext uri="{BB962C8B-B14F-4D97-AF65-F5344CB8AC3E}">
        <p14:creationId xmlns:p14="http://schemas.microsoft.com/office/powerpoint/2010/main" val="3088093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774F1B-4B85-45F3-A47D-AD4DCAD2CFF3}" type="slidenum">
              <a:rPr lang="en-US" smtClean="0"/>
              <a:t>3</a:t>
            </a:fld>
            <a:endParaRPr lang="en-US"/>
          </a:p>
        </p:txBody>
      </p:sp>
    </p:spTree>
    <p:extLst>
      <p:ext uri="{BB962C8B-B14F-4D97-AF65-F5344CB8AC3E}">
        <p14:creationId xmlns:p14="http://schemas.microsoft.com/office/powerpoint/2010/main" val="3911596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774F1B-4B85-45F3-A47D-AD4DCAD2CFF3}" type="slidenum">
              <a:rPr lang="en-US" smtClean="0"/>
              <a:t>4</a:t>
            </a:fld>
            <a:endParaRPr lang="en-US"/>
          </a:p>
        </p:txBody>
      </p:sp>
    </p:spTree>
    <p:extLst>
      <p:ext uri="{BB962C8B-B14F-4D97-AF65-F5344CB8AC3E}">
        <p14:creationId xmlns:p14="http://schemas.microsoft.com/office/powerpoint/2010/main" val="2510590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774F1B-4B85-45F3-A47D-AD4DCAD2CFF3}" type="slidenum">
              <a:rPr lang="en-US" smtClean="0"/>
              <a:t>5</a:t>
            </a:fld>
            <a:endParaRPr lang="en-US"/>
          </a:p>
        </p:txBody>
      </p:sp>
    </p:spTree>
    <p:extLst>
      <p:ext uri="{BB962C8B-B14F-4D97-AF65-F5344CB8AC3E}">
        <p14:creationId xmlns:p14="http://schemas.microsoft.com/office/powerpoint/2010/main" val="2763976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774F1B-4B85-45F3-A47D-AD4DCAD2CFF3}" type="slidenum">
              <a:rPr lang="en-US" smtClean="0"/>
              <a:t>6</a:t>
            </a:fld>
            <a:endParaRPr lang="en-US"/>
          </a:p>
        </p:txBody>
      </p:sp>
    </p:spTree>
    <p:extLst>
      <p:ext uri="{BB962C8B-B14F-4D97-AF65-F5344CB8AC3E}">
        <p14:creationId xmlns:p14="http://schemas.microsoft.com/office/powerpoint/2010/main" val="3128821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774F1B-4B85-45F3-A47D-AD4DCAD2CFF3}" type="slidenum">
              <a:rPr lang="en-US" smtClean="0"/>
              <a:t>7</a:t>
            </a:fld>
            <a:endParaRPr lang="en-US"/>
          </a:p>
        </p:txBody>
      </p:sp>
    </p:spTree>
    <p:extLst>
      <p:ext uri="{BB962C8B-B14F-4D97-AF65-F5344CB8AC3E}">
        <p14:creationId xmlns:p14="http://schemas.microsoft.com/office/powerpoint/2010/main" val="4071532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774F1B-4B85-45F3-A47D-AD4DCAD2CFF3}" type="slidenum">
              <a:rPr lang="en-US" smtClean="0"/>
              <a:t>8</a:t>
            </a:fld>
            <a:endParaRPr lang="en-US"/>
          </a:p>
        </p:txBody>
      </p:sp>
    </p:spTree>
    <p:extLst>
      <p:ext uri="{BB962C8B-B14F-4D97-AF65-F5344CB8AC3E}">
        <p14:creationId xmlns:p14="http://schemas.microsoft.com/office/powerpoint/2010/main" val="1027473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774F1B-4B85-45F3-A47D-AD4DCAD2CFF3}" type="slidenum">
              <a:rPr lang="en-US" smtClean="0"/>
              <a:t>9</a:t>
            </a:fld>
            <a:endParaRPr lang="en-US"/>
          </a:p>
        </p:txBody>
      </p:sp>
    </p:spTree>
    <p:extLst>
      <p:ext uri="{BB962C8B-B14F-4D97-AF65-F5344CB8AC3E}">
        <p14:creationId xmlns:p14="http://schemas.microsoft.com/office/powerpoint/2010/main" val="670774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774F1B-4B85-45F3-A47D-AD4DCAD2CFF3}" type="slidenum">
              <a:rPr lang="en-US" smtClean="0"/>
              <a:t>12</a:t>
            </a:fld>
            <a:endParaRPr lang="en-US"/>
          </a:p>
        </p:txBody>
      </p:sp>
    </p:spTree>
    <p:extLst>
      <p:ext uri="{BB962C8B-B14F-4D97-AF65-F5344CB8AC3E}">
        <p14:creationId xmlns:p14="http://schemas.microsoft.com/office/powerpoint/2010/main" val="4260042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C109CC69-228E-4AE6-A11B-69F7E189CADE}" type="datetimeFigureOut">
              <a:rPr lang="en-US" smtClean="0"/>
              <a:pPr/>
              <a:t>3/13/2018</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AFE0A1E4-D218-466C-84DA-F3EC8040098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109CC69-228E-4AE6-A11B-69F7E189CADE}" type="datetimeFigureOut">
              <a:rPr lang="en-US" smtClean="0"/>
              <a:pPr/>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0A1E4-D218-466C-84DA-F3EC8040098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109CC69-228E-4AE6-A11B-69F7E189CADE}" type="datetimeFigureOut">
              <a:rPr lang="en-US" smtClean="0"/>
              <a:pPr/>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0A1E4-D218-466C-84DA-F3EC8040098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C109CC69-228E-4AE6-A11B-69F7E189CADE}" type="datetimeFigureOut">
              <a:rPr lang="en-US" smtClean="0"/>
              <a:pPr/>
              <a:t>3/13/2018</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AFE0A1E4-D218-466C-84DA-F3EC8040098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C109CC69-228E-4AE6-A11B-69F7E189CADE}" type="datetimeFigureOut">
              <a:rPr lang="en-US" smtClean="0"/>
              <a:pPr/>
              <a:t>3/13/2018</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AFE0A1E4-D218-466C-84DA-F3EC80400989}"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C109CC69-228E-4AE6-A11B-69F7E189CADE}" type="datetimeFigureOut">
              <a:rPr lang="en-US" smtClean="0"/>
              <a:pPr/>
              <a:t>3/13/2018</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AFE0A1E4-D218-466C-84DA-F3EC8040098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C109CC69-228E-4AE6-A11B-69F7E189CADE}" type="datetimeFigureOut">
              <a:rPr lang="en-US" smtClean="0"/>
              <a:pPr/>
              <a:t>3/13/2018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AFE0A1E4-D218-466C-84DA-F3EC80400989}"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C109CC69-228E-4AE6-A11B-69F7E189CADE}" type="datetimeFigureOut">
              <a:rPr lang="en-US" smtClean="0"/>
              <a:pPr/>
              <a:t>3/13/2018</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0A1E4-D218-466C-84DA-F3EC8040098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109CC69-228E-4AE6-A11B-69F7E189CADE}" type="datetimeFigureOut">
              <a:rPr lang="en-US" smtClean="0"/>
              <a:pPr/>
              <a:t>3/13/2018</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0A1E4-D218-466C-84DA-F3EC8040098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C109CC69-228E-4AE6-A11B-69F7E189CADE}" type="datetimeFigureOut">
              <a:rPr lang="en-US" smtClean="0"/>
              <a:pPr/>
              <a:t>3/13/2018</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0A1E4-D218-466C-84DA-F3EC8040098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C109CC69-228E-4AE6-A11B-69F7E189CADE}" type="datetimeFigureOut">
              <a:rPr lang="en-US" smtClean="0"/>
              <a:pPr/>
              <a:t>3/13/2018</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AFE0A1E4-D218-466C-84DA-F3EC80400989}"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109CC69-228E-4AE6-A11B-69F7E189CADE}" type="datetimeFigureOut">
              <a:rPr lang="en-US" smtClean="0"/>
              <a:pPr/>
              <a:t>3/13/2018</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FE0A1E4-D218-466C-84DA-F3EC80400989}"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eg/url?sa=i&amp;rct=j&amp;q=&amp;esrc=s&amp;source=images&amp;cd=&amp;cad=rja&amp;uact=8&amp;ved=0ahUKEwj558CtzqHLAhUCvBQKHSc1AasQjRwIBw&amp;url=http://exchanges.wiley.com/blog/2013/06/05/how-to-write-a-clinical-case-report/&amp;psig=AFQjCNHSe0j4Xpc9rmLLt_mAx5tKB1YbhA&amp;ust=1456994519381582"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eg/url?sa=i&amp;rct=j&amp;q=&amp;esrc=s&amp;source=images&amp;cd=&amp;cad=rja&amp;uact=8&amp;ved=0ahUKEwj558CtzqHLAhUCvBQKHSc1AasQjRwIBw&amp;url=http://exchanges.wiley.com/blog/2013/06/05/how-to-write-a-clinical-case-report/&amp;psig=AFQjCNHSe0j4Xpc9rmLLt_mAx5tKB1YbhA&amp;ust=1456994519381582"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eg/url?sa=i&amp;rct=j&amp;q=&amp;esrc=s&amp;source=images&amp;cd=&amp;cad=rja&amp;uact=8&amp;ved=0ahUKEwj558CtzqHLAhUCvBQKHSc1AasQjRwIBw&amp;url=http://exchanges.wiley.com/blog/2013/06/05/how-to-write-a-clinical-case-report/&amp;psig=AFQjCNHSe0j4Xpc9rmLLt_mAx5tKB1YbhA&amp;ust=1456994519381582"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hyperlink" Target="http://www.google.com.eg/url?sa=i&amp;rct=j&amp;q=&amp;esrc=s&amp;source=images&amp;cd=&amp;ved=0ahUKEwiZ7eP7zozTAhVGkRQKHY72B6YQjRwIBw&amp;url=http://www.fondations.net/luminous-phenomena-in-the-night-sky-at-a-glance/&amp;psig=AFQjCNGfXWYaSy6CRgsNyvysEo_DiY1O2Q&amp;ust=1491457594048883" TargetMode="Externa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sistance vessels Page1"/>
          <p:cNvPicPr>
            <a:picLocks noChangeAspect="1" noChangeArrowheads="1"/>
          </p:cNvPicPr>
          <p:nvPr/>
        </p:nvPicPr>
        <p:blipFill>
          <a:blip r:embed="rId2" cstate="print"/>
          <a:srcRect l="29214" t="10112" r="12691" b="44943"/>
          <a:stretch>
            <a:fillRect/>
          </a:stretch>
        </p:blipFill>
        <p:spPr>
          <a:xfrm>
            <a:off x="5486400" y="914400"/>
            <a:ext cx="3505200" cy="5638800"/>
          </a:xfrm>
          <a:prstGeom prst="rect">
            <a:avLst/>
          </a:prstGeom>
          <a:noFill/>
          <a:ln>
            <a:solidFill>
              <a:schemeClr val="accent1"/>
            </a:solidFill>
          </a:ln>
        </p:spPr>
      </p:pic>
      <p:sp>
        <p:nvSpPr>
          <p:cNvPr id="6" name="TextBox 5"/>
          <p:cNvSpPr txBox="1"/>
          <p:nvPr/>
        </p:nvSpPr>
        <p:spPr>
          <a:xfrm>
            <a:off x="533400" y="762000"/>
            <a:ext cx="4343400" cy="58477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err="1">
                <a:latin typeface="Algerian" pitchFamily="82" charset="0"/>
              </a:rPr>
              <a:t>Antianginal</a:t>
            </a:r>
            <a:r>
              <a:rPr lang="en-US" sz="3200" dirty="0">
                <a:latin typeface="Algerian" pitchFamily="82" charset="0"/>
              </a:rPr>
              <a:t> Drugs</a:t>
            </a:r>
          </a:p>
        </p:txBody>
      </p:sp>
      <p:sp>
        <p:nvSpPr>
          <p:cNvPr id="7" name="TextBox 6"/>
          <p:cNvSpPr txBox="1"/>
          <p:nvPr/>
        </p:nvSpPr>
        <p:spPr>
          <a:xfrm>
            <a:off x="457200" y="1600200"/>
            <a:ext cx="4343400" cy="58477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a:latin typeface="Algerian" pitchFamily="82" charset="0"/>
              </a:rPr>
              <a:t>Learning outcomes</a:t>
            </a:r>
          </a:p>
        </p:txBody>
      </p:sp>
      <p:sp>
        <p:nvSpPr>
          <p:cNvPr id="8" name="TextBox 7"/>
          <p:cNvSpPr txBox="1"/>
          <p:nvPr/>
        </p:nvSpPr>
        <p:spPr>
          <a:xfrm>
            <a:off x="152400" y="2590800"/>
            <a:ext cx="5105400" cy="822276"/>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indent="-274320">
              <a:lnSpc>
                <a:spcPts val="3000"/>
              </a:lnSpc>
            </a:pPr>
            <a:r>
              <a:rPr lang="en-US" sz="2000" b="1" dirty="0">
                <a:latin typeface="Arial Narrow" pitchFamily="34" charset="0"/>
              </a:rPr>
              <a:t>Recognize variables contributing to a balanced myocardial supply versus demand</a:t>
            </a:r>
          </a:p>
        </p:txBody>
      </p:sp>
      <p:sp>
        <p:nvSpPr>
          <p:cNvPr id="9" name="TextBox 8"/>
          <p:cNvSpPr txBox="1"/>
          <p:nvPr/>
        </p:nvSpPr>
        <p:spPr>
          <a:xfrm>
            <a:off x="152400" y="3810000"/>
            <a:ext cx="5257800" cy="1218282"/>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indent="-274320">
              <a:lnSpc>
                <a:spcPts val="3000"/>
              </a:lnSpc>
            </a:pPr>
            <a:r>
              <a:rPr lang="en-US" sz="2000" b="1" dirty="0">
                <a:latin typeface="Arial Narrow" pitchFamily="34" charset="0"/>
              </a:rPr>
              <a:t>Expand on the drugs used to alleviate acute </a:t>
            </a:r>
            <a:r>
              <a:rPr lang="en-US" sz="2000" b="1" dirty="0" err="1">
                <a:latin typeface="Arial Narrow" pitchFamily="34" charset="0"/>
              </a:rPr>
              <a:t>anginal</a:t>
            </a:r>
            <a:r>
              <a:rPr lang="en-US" sz="2000" b="1" dirty="0">
                <a:latin typeface="Arial Narrow" pitchFamily="34" charset="0"/>
              </a:rPr>
              <a:t> attacks versus those meant for prophylaxis &amp; improvement of survival </a:t>
            </a:r>
          </a:p>
        </p:txBody>
      </p:sp>
      <p:sp>
        <p:nvSpPr>
          <p:cNvPr id="11" name="TextBox 10"/>
          <p:cNvSpPr txBox="1"/>
          <p:nvPr/>
        </p:nvSpPr>
        <p:spPr>
          <a:xfrm>
            <a:off x="152400" y="5334000"/>
            <a:ext cx="5257800" cy="124649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indent="-274320">
              <a:lnSpc>
                <a:spcPts val="3000"/>
              </a:lnSpc>
            </a:pPr>
            <a:r>
              <a:rPr lang="en-US" sz="2000" b="1" dirty="0">
                <a:latin typeface="Arial Narrow" pitchFamily="34" charset="0"/>
              </a:rPr>
              <a:t>Detail the pharmacology of nitrates, other vasodilators, and other drugs used as </a:t>
            </a:r>
            <a:r>
              <a:rPr lang="en-US" sz="2000" b="1" dirty="0" err="1">
                <a:latin typeface="Arial Narrow" pitchFamily="34" charset="0"/>
              </a:rPr>
              <a:t>antianginal</a:t>
            </a:r>
            <a:r>
              <a:rPr lang="en-US" sz="2000" b="1" dirty="0">
                <a:latin typeface="Arial Narrow" pitchFamily="34" charset="0"/>
              </a:rPr>
              <a:t> therapy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3048000"/>
            <a:ext cx="6400800" cy="1569660"/>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a:t>Which </a:t>
            </a:r>
            <a:r>
              <a:rPr lang="en-US" sz="3200" dirty="0" err="1"/>
              <a:t>antianginal</a:t>
            </a:r>
            <a:r>
              <a:rPr lang="en-US" sz="3200" dirty="0"/>
              <a:t> drug is the best choice for the case of </a:t>
            </a:r>
            <a:r>
              <a:rPr lang="en-US" sz="3200" dirty="0" err="1"/>
              <a:t>Helmi</a:t>
            </a:r>
            <a:r>
              <a:rPr lang="en-US" sz="3200" dirty="0"/>
              <a:t>? And Why? </a:t>
            </a:r>
            <a:endParaRPr lang="en-US" sz="3200" dirty="0">
              <a:latin typeface="Algerian" pitchFamily="82" charset="0"/>
            </a:endParaRPr>
          </a:p>
        </p:txBody>
      </p:sp>
      <p:pic>
        <p:nvPicPr>
          <p:cNvPr id="15362" name="Picture 2" descr="http://exchanges.wiley.com/blog/wp-content/uploads/2013/06/stethoscope.jpg">
            <a:hlinkClick r:id="rId2"/>
          </p:cNvPr>
          <p:cNvPicPr>
            <a:picLocks noChangeAspect="1" noChangeArrowheads="1"/>
          </p:cNvPicPr>
          <p:nvPr/>
        </p:nvPicPr>
        <p:blipFill>
          <a:blip r:embed="rId3" cstate="print"/>
          <a:srcRect/>
          <a:stretch>
            <a:fillRect/>
          </a:stretch>
        </p:blipFill>
        <p:spPr bwMode="auto">
          <a:xfrm>
            <a:off x="6019800" y="762000"/>
            <a:ext cx="2590800" cy="1371600"/>
          </a:xfrm>
          <a:prstGeom prst="rect">
            <a:avLst/>
          </a:prstGeom>
          <a:noFill/>
        </p:spPr>
      </p:pic>
      <p:sp>
        <p:nvSpPr>
          <p:cNvPr id="9" name="TextBox 8"/>
          <p:cNvSpPr txBox="1"/>
          <p:nvPr/>
        </p:nvSpPr>
        <p:spPr>
          <a:xfrm>
            <a:off x="533400" y="990600"/>
            <a:ext cx="3657600" cy="58477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err="1">
                <a:latin typeface="Algerian" pitchFamily="82" charset="0"/>
              </a:rPr>
              <a:t>Minicase</a:t>
            </a:r>
            <a:endParaRPr lang="en-US" sz="3200" dirty="0">
              <a:latin typeface="Algerian" pitchFamily="82"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3048000"/>
            <a:ext cx="6400800" cy="1569660"/>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lvl="0"/>
            <a:r>
              <a:rPr lang="en-US" sz="3200" dirty="0"/>
              <a:t>If </a:t>
            </a:r>
            <a:r>
              <a:rPr lang="en-US" sz="3200" dirty="0" err="1"/>
              <a:t>Helmi</a:t>
            </a:r>
            <a:r>
              <a:rPr lang="en-US" sz="3200" dirty="0"/>
              <a:t> does not respond to </a:t>
            </a:r>
            <a:r>
              <a:rPr lang="en-US" sz="3200" dirty="0" err="1"/>
              <a:t>monotherapy</a:t>
            </a:r>
            <a:r>
              <a:rPr lang="en-US" sz="3200" dirty="0"/>
              <a:t>, what other drug should be added to his regimen?</a:t>
            </a:r>
          </a:p>
        </p:txBody>
      </p:sp>
      <p:pic>
        <p:nvPicPr>
          <p:cNvPr id="15362" name="Picture 2" descr="http://exchanges.wiley.com/blog/wp-content/uploads/2013/06/stethoscope.jpg">
            <a:hlinkClick r:id="rId2"/>
          </p:cNvPr>
          <p:cNvPicPr>
            <a:picLocks noChangeAspect="1" noChangeArrowheads="1"/>
          </p:cNvPicPr>
          <p:nvPr/>
        </p:nvPicPr>
        <p:blipFill>
          <a:blip r:embed="rId3" cstate="print"/>
          <a:srcRect/>
          <a:stretch>
            <a:fillRect/>
          </a:stretch>
        </p:blipFill>
        <p:spPr bwMode="auto">
          <a:xfrm>
            <a:off x="6019800" y="762000"/>
            <a:ext cx="2590800" cy="1371600"/>
          </a:xfrm>
          <a:prstGeom prst="rect">
            <a:avLst/>
          </a:prstGeom>
          <a:noFill/>
        </p:spPr>
      </p:pic>
      <p:sp>
        <p:nvSpPr>
          <p:cNvPr id="9" name="TextBox 8"/>
          <p:cNvSpPr txBox="1"/>
          <p:nvPr/>
        </p:nvSpPr>
        <p:spPr>
          <a:xfrm>
            <a:off x="533400" y="990600"/>
            <a:ext cx="3657600" cy="58477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err="1">
                <a:latin typeface="Algerian" pitchFamily="82" charset="0"/>
              </a:rPr>
              <a:t>Minicase</a:t>
            </a:r>
            <a:endParaRPr lang="en-US" sz="3200" dirty="0">
              <a:latin typeface="Algerian" pitchFamily="82"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6858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latin typeface="Aharoni" pitchFamily="2" charset="-79"/>
                <a:cs typeface="Aharoni" pitchFamily="2" charset="-79"/>
              </a:rPr>
              <a:t>Potassium channel </a:t>
            </a:r>
            <a:r>
              <a:rPr lang="en-US" sz="2800" dirty="0" err="1">
                <a:latin typeface="Aharoni" pitchFamily="2" charset="-79"/>
                <a:cs typeface="Aharoni" pitchFamily="2" charset="-79"/>
              </a:rPr>
              <a:t>openners</a:t>
            </a:r>
            <a:endParaRPr lang="en-US" sz="2800" dirty="0">
              <a:latin typeface="Aharoni" pitchFamily="2" charset="-79"/>
              <a:cs typeface="Aharoni" pitchFamily="2" charset="-79"/>
            </a:endParaRPr>
          </a:p>
        </p:txBody>
      </p:sp>
      <p:sp>
        <p:nvSpPr>
          <p:cNvPr id="3" name="TextBox 2"/>
          <p:cNvSpPr txBox="1"/>
          <p:nvPr/>
        </p:nvSpPr>
        <p:spPr>
          <a:xfrm>
            <a:off x="457200" y="2819400"/>
            <a:ext cx="2438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latin typeface="Aharoni" pitchFamily="2" charset="-79"/>
                <a:cs typeface="Aharoni" pitchFamily="2" charset="-79"/>
              </a:rPr>
              <a:t>Mechanism</a:t>
            </a:r>
          </a:p>
        </p:txBody>
      </p:sp>
      <p:sp>
        <p:nvSpPr>
          <p:cNvPr id="4" name="TextBox 3"/>
          <p:cNvSpPr txBox="1"/>
          <p:nvPr/>
        </p:nvSpPr>
        <p:spPr>
          <a:xfrm>
            <a:off x="533400" y="1752600"/>
            <a:ext cx="2286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err="1">
                <a:latin typeface="Aharoni" pitchFamily="2" charset="-79"/>
                <a:cs typeface="Aharoni" pitchFamily="2" charset="-79"/>
              </a:rPr>
              <a:t>Nicorandil</a:t>
            </a:r>
            <a:endParaRPr lang="en-US" sz="2800" dirty="0">
              <a:latin typeface="Aharoni" pitchFamily="2" charset="-79"/>
              <a:cs typeface="Aharoni" pitchFamily="2" charset="-79"/>
            </a:endParaRPr>
          </a:p>
        </p:txBody>
      </p:sp>
      <p:sp>
        <p:nvSpPr>
          <p:cNvPr id="5" name="TextBox 4"/>
          <p:cNvSpPr txBox="1"/>
          <p:nvPr/>
        </p:nvSpPr>
        <p:spPr>
          <a:xfrm>
            <a:off x="54259" y="4071372"/>
            <a:ext cx="4441541" cy="2677656"/>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lvl="0"/>
            <a:r>
              <a:rPr lang="en-US" sz="2800" b="1" dirty="0">
                <a:latin typeface="Arial Narrow" pitchFamily="34" charset="0"/>
              </a:rPr>
              <a:t>It has dual mechanism of action;</a:t>
            </a:r>
          </a:p>
          <a:p>
            <a:pPr marL="514350" lvl="0" indent="-514350">
              <a:buAutoNum type="arabicPeriod"/>
            </a:pPr>
            <a:r>
              <a:rPr lang="en-US" sz="2800" b="1" dirty="0">
                <a:latin typeface="Arial Narrow" pitchFamily="34" charset="0"/>
              </a:rPr>
              <a:t>Opens K</a:t>
            </a:r>
            <a:r>
              <a:rPr lang="en-US" sz="2800" b="1" baseline="-25000" dirty="0">
                <a:latin typeface="Arial Narrow" pitchFamily="34" charset="0"/>
              </a:rPr>
              <a:t>ATP</a:t>
            </a:r>
            <a:r>
              <a:rPr lang="en-US" sz="2800" b="1" dirty="0">
                <a:latin typeface="Arial Narrow" pitchFamily="34" charset="0"/>
              </a:rPr>
              <a:t> channels </a:t>
            </a:r>
          </a:p>
          <a:p>
            <a:pPr lvl="0"/>
            <a:r>
              <a:rPr lang="en-US" sz="2800" b="1" dirty="0">
                <a:latin typeface="Arial Narrow" pitchFamily="34" charset="0"/>
              </a:rPr>
              <a:t>(&gt; arteriolar dilator) </a:t>
            </a:r>
          </a:p>
          <a:p>
            <a:pPr lvl="0"/>
            <a:r>
              <a:rPr lang="en-US" sz="2800" b="1" dirty="0">
                <a:latin typeface="Arial Narrow" pitchFamily="34" charset="0"/>
              </a:rPr>
              <a:t>2. NO donor as it has a nitrate moiety (&gt; </a:t>
            </a:r>
            <a:r>
              <a:rPr lang="en-US" sz="2800" b="1" dirty="0" err="1">
                <a:latin typeface="Arial Narrow" pitchFamily="34" charset="0"/>
              </a:rPr>
              <a:t>venular</a:t>
            </a:r>
            <a:r>
              <a:rPr lang="en-US" sz="2800" b="1" dirty="0">
                <a:latin typeface="Arial Narrow" pitchFamily="34" charset="0"/>
              </a:rPr>
              <a:t> dilator)</a:t>
            </a:r>
            <a:endParaRPr lang="en-US" sz="2800" dirty="0">
              <a:latin typeface="Aharoni" pitchFamily="2" charset="-79"/>
              <a:cs typeface="Aharoni" pitchFamily="2" charset="-79"/>
            </a:endParaRPr>
          </a:p>
        </p:txBody>
      </p:sp>
      <p:grpSp>
        <p:nvGrpSpPr>
          <p:cNvPr id="7" name="Group 40"/>
          <p:cNvGrpSpPr/>
          <p:nvPr/>
        </p:nvGrpSpPr>
        <p:grpSpPr>
          <a:xfrm>
            <a:off x="4648200" y="4114800"/>
            <a:ext cx="4267200" cy="2590800"/>
            <a:chOff x="152400" y="3352800"/>
            <a:chExt cx="4800600" cy="3276600"/>
          </a:xfrm>
        </p:grpSpPr>
        <p:grpSp>
          <p:nvGrpSpPr>
            <p:cNvPr id="8" name="Group 37"/>
            <p:cNvGrpSpPr/>
            <p:nvPr/>
          </p:nvGrpSpPr>
          <p:grpSpPr>
            <a:xfrm>
              <a:off x="152400" y="3352800"/>
              <a:ext cx="4800600" cy="3276600"/>
              <a:chOff x="152400" y="3352800"/>
              <a:chExt cx="4800600" cy="3276600"/>
            </a:xfrm>
          </p:grpSpPr>
          <p:pic>
            <p:nvPicPr>
              <p:cNvPr id="10" name="Picture 5" descr="C:\Users\Administrator\Pictures\K channel.png"/>
              <p:cNvPicPr>
                <a:picLocks noChangeAspect="1" noChangeArrowheads="1"/>
              </p:cNvPicPr>
              <p:nvPr/>
            </p:nvPicPr>
            <p:blipFill>
              <a:blip r:embed="rId3" cstate="print"/>
              <a:srcRect t="4444" r="5408" b="2222"/>
              <a:stretch>
                <a:fillRect/>
              </a:stretch>
            </p:blipFill>
            <p:spPr bwMode="auto">
              <a:xfrm>
                <a:off x="152400" y="3352800"/>
                <a:ext cx="4800600" cy="3276600"/>
              </a:xfrm>
              <a:prstGeom prst="rect">
                <a:avLst/>
              </a:prstGeom>
              <a:noFill/>
            </p:spPr>
          </p:pic>
          <p:sp>
            <p:nvSpPr>
              <p:cNvPr id="11" name="TextBox 10"/>
              <p:cNvSpPr txBox="1"/>
              <p:nvPr/>
            </p:nvSpPr>
            <p:spPr>
              <a:xfrm>
                <a:off x="2107842" y="3657600"/>
                <a:ext cx="609600" cy="369332"/>
              </a:xfrm>
              <a:prstGeom prst="rect">
                <a:avLst/>
              </a:prstGeom>
              <a:noFill/>
            </p:spPr>
            <p:txBody>
              <a:bodyPr wrap="square" rtlCol="0">
                <a:spAutoFit/>
              </a:bodyPr>
              <a:lstStyle/>
              <a:p>
                <a:r>
                  <a:rPr lang="en-US" dirty="0">
                    <a:latin typeface="Bernard MT Condensed" pitchFamily="18" charset="0"/>
                  </a:rPr>
                  <a:t>L</a:t>
                </a:r>
              </a:p>
            </p:txBody>
          </p:sp>
        </p:grpSp>
        <p:cxnSp>
          <p:nvCxnSpPr>
            <p:cNvPr id="9" name="Straight Arrow Connector 8"/>
            <p:cNvCxnSpPr/>
            <p:nvPr/>
          </p:nvCxnSpPr>
          <p:spPr>
            <a:xfrm rot="10800000">
              <a:off x="2591874" y="5461716"/>
              <a:ext cx="38100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pic>
        <p:nvPicPr>
          <p:cNvPr id="1026" name="Picture 2"/>
          <p:cNvPicPr>
            <a:picLocks noChangeAspect="1" noChangeArrowheads="1"/>
          </p:cNvPicPr>
          <p:nvPr/>
        </p:nvPicPr>
        <p:blipFill>
          <a:blip r:embed="rId4" cstate="print"/>
          <a:srcRect/>
          <a:stretch>
            <a:fillRect/>
          </a:stretch>
        </p:blipFill>
        <p:spPr bwMode="auto">
          <a:xfrm>
            <a:off x="2971800" y="1524000"/>
            <a:ext cx="6019800" cy="2362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25"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 calcmode="lin" valueType="num">
                                      <p:cBhvr>
                                        <p:cTn id="10"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11"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12"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13" dur="1000" fill="hold"/>
                                        <p:tgtEl>
                                          <p:spTgt spid="1026"/>
                                        </p:tgtEl>
                                        <p:attrNameLst>
                                          <p:attrName>ppt_h</p:attrName>
                                        </p:attrNameLst>
                                      </p:cBhvr>
                                      <p:tavLst>
                                        <p:tav tm="0">
                                          <p:val>
                                            <p:strVal val="#ppt_h"/>
                                          </p:val>
                                        </p:tav>
                                        <p:tav tm="100000">
                                          <p:val>
                                            <p:strVal val="#ppt_h"/>
                                          </p:val>
                                        </p:tav>
                                      </p:tavLst>
                                    </p:anim>
                                    <p:anim calcmode="lin" valueType="num">
                                      <p:cBhvr>
                                        <p:cTn id="14"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15"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16"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17" dur="1000" decel="50000">
                                          <p:stCondLst>
                                            <p:cond delay="0"/>
                                          </p:stCondLst>
                                        </p:cTn>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6858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err="1">
                <a:latin typeface="Aharoni" pitchFamily="2" charset="-79"/>
                <a:cs typeface="Aharoni" pitchFamily="2" charset="-79"/>
              </a:rPr>
              <a:t>Pharmacodynamic</a:t>
            </a:r>
            <a:r>
              <a:rPr lang="en-US" sz="2800" dirty="0">
                <a:latin typeface="Aharoni" pitchFamily="2" charset="-79"/>
                <a:cs typeface="Aharoni" pitchFamily="2" charset="-79"/>
              </a:rPr>
              <a:t> Effects</a:t>
            </a:r>
          </a:p>
        </p:txBody>
      </p:sp>
      <p:sp>
        <p:nvSpPr>
          <p:cNvPr id="5" name="TextBox 4"/>
          <p:cNvSpPr txBox="1"/>
          <p:nvPr/>
        </p:nvSpPr>
        <p:spPr>
          <a:xfrm>
            <a:off x="381000" y="1600200"/>
            <a:ext cx="3962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solidFill>
                  <a:srgbClr val="FF0000"/>
                </a:solidFill>
                <a:latin typeface="Aharoni" pitchFamily="2" charset="-79"/>
                <a:cs typeface="Aharoni" pitchFamily="2" charset="-79"/>
              </a:rPr>
              <a:t>As K channel </a:t>
            </a:r>
            <a:r>
              <a:rPr lang="en-US" sz="2800" dirty="0" err="1">
                <a:solidFill>
                  <a:srgbClr val="FF0000"/>
                </a:solidFill>
                <a:latin typeface="Aharoni" pitchFamily="2" charset="-79"/>
                <a:cs typeface="Aharoni" pitchFamily="2" charset="-79"/>
              </a:rPr>
              <a:t>openner</a:t>
            </a:r>
            <a:endParaRPr lang="en-US" sz="2800" dirty="0">
              <a:solidFill>
                <a:srgbClr val="FF0000"/>
              </a:solidFill>
              <a:latin typeface="Aharoni" pitchFamily="2" charset="-79"/>
              <a:cs typeface="Aharoni" pitchFamily="2" charset="-79"/>
            </a:endParaRPr>
          </a:p>
        </p:txBody>
      </p:sp>
      <p:sp>
        <p:nvSpPr>
          <p:cNvPr id="6" name="TextBox 5"/>
          <p:cNvSpPr txBox="1"/>
          <p:nvPr/>
        </p:nvSpPr>
        <p:spPr>
          <a:xfrm>
            <a:off x="381000" y="2514600"/>
            <a:ext cx="8229600" cy="954107"/>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spc="-30" dirty="0">
                <a:latin typeface="Arial Narrow" pitchFamily="34" charset="0"/>
                <a:sym typeface="Wingdings 3"/>
              </a:rPr>
              <a:t>On vascular smooth muscles opening of K channels </a:t>
            </a:r>
            <a:r>
              <a:rPr lang="en-US" sz="2800" b="1" spc="-30" dirty="0" err="1">
                <a:latin typeface="Arial Narrow" pitchFamily="34" charset="0"/>
                <a:sym typeface="Wingdings 3"/>
              </a:rPr>
              <a:t>hyperpolarization</a:t>
            </a:r>
            <a:r>
              <a:rPr lang="en-US" sz="2800" b="1" spc="-30" dirty="0">
                <a:latin typeface="Arial Narrow" pitchFamily="34" charset="0"/>
                <a:sym typeface="Wingdings 3"/>
              </a:rPr>
              <a:t>  vasodilatation </a:t>
            </a:r>
          </a:p>
        </p:txBody>
      </p:sp>
      <p:sp>
        <p:nvSpPr>
          <p:cNvPr id="7" name="TextBox 6"/>
          <p:cNvSpPr txBox="1"/>
          <p:nvPr/>
        </p:nvSpPr>
        <p:spPr>
          <a:xfrm>
            <a:off x="393357" y="3843010"/>
            <a:ext cx="8229600" cy="954107"/>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spc="-30" dirty="0">
                <a:latin typeface="Arial Narrow" pitchFamily="34" charset="0"/>
                <a:sym typeface="Wingdings 3"/>
              </a:rPr>
              <a:t>On </a:t>
            </a:r>
            <a:r>
              <a:rPr lang="en-US" sz="2800" b="1" spc="-30" dirty="0" err="1">
                <a:latin typeface="Arial Narrow" pitchFamily="34" charset="0"/>
                <a:sym typeface="Wingdings 3"/>
              </a:rPr>
              <a:t>cardiomyocytes</a:t>
            </a:r>
            <a:r>
              <a:rPr lang="en-US" sz="2800" b="1" spc="-30" dirty="0">
                <a:latin typeface="Arial Narrow" pitchFamily="34" charset="0"/>
                <a:sym typeface="Wingdings 3"/>
              </a:rPr>
              <a:t> opening of K channels </a:t>
            </a:r>
            <a:r>
              <a:rPr lang="en-US" sz="2800" b="1" spc="-30" dirty="0" err="1">
                <a:latin typeface="Arial Narrow" pitchFamily="34" charset="0"/>
                <a:sym typeface="Wingdings 3"/>
              </a:rPr>
              <a:t>repolarization</a:t>
            </a:r>
            <a:r>
              <a:rPr lang="en-US" sz="2800" b="1" spc="-30" dirty="0">
                <a:latin typeface="Arial Narrow" pitchFamily="34" charset="0"/>
                <a:sym typeface="Wingdings 3"/>
              </a:rPr>
              <a:t>  cardiac work</a:t>
            </a:r>
          </a:p>
        </p:txBody>
      </p:sp>
      <p:sp>
        <p:nvSpPr>
          <p:cNvPr id="8" name="TextBox 7"/>
          <p:cNvSpPr txBox="1"/>
          <p:nvPr/>
        </p:nvSpPr>
        <p:spPr>
          <a:xfrm>
            <a:off x="381000" y="2438400"/>
            <a:ext cx="3962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solidFill>
                  <a:srgbClr val="FF0000"/>
                </a:solidFill>
                <a:latin typeface="Aharoni" pitchFamily="2" charset="-79"/>
                <a:cs typeface="Aharoni" pitchFamily="2" charset="-79"/>
              </a:rPr>
              <a:t>As nitric oxide donor</a:t>
            </a:r>
          </a:p>
        </p:txBody>
      </p:sp>
      <p:sp>
        <p:nvSpPr>
          <p:cNvPr id="9" name="TextBox 8"/>
          <p:cNvSpPr txBox="1"/>
          <p:nvPr/>
        </p:nvSpPr>
        <p:spPr>
          <a:xfrm>
            <a:off x="381000" y="3581400"/>
            <a:ext cx="82296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spc="-30" dirty="0">
                <a:latin typeface="Arial Narrow" pitchFamily="34" charset="0"/>
                <a:sym typeface="Wingdings 3"/>
              </a:rPr>
              <a:t>NO</a:t>
            </a:r>
            <a:r>
              <a:rPr lang="en-US" sz="2800" b="1" dirty="0">
                <a:latin typeface="Arial Narrow" pitchFamily="34" charset="0"/>
                <a:sym typeface="Wingdings 3"/>
              </a:rPr>
              <a:t>  </a:t>
            </a:r>
            <a:r>
              <a:rPr lang="en-US" sz="2800" b="1" dirty="0" err="1">
                <a:latin typeface="Arial Narrow" pitchFamily="34" charset="0"/>
                <a:sym typeface="Wingdings 3"/>
              </a:rPr>
              <a:t>cGMP</a:t>
            </a:r>
            <a:r>
              <a:rPr lang="en-US" sz="2800" b="1" dirty="0">
                <a:latin typeface="Arial Narrow" pitchFamily="34" charset="0"/>
                <a:sym typeface="Wingdings 3"/>
              </a:rPr>
              <a:t>/PKG </a:t>
            </a:r>
            <a:r>
              <a:rPr lang="en-US" sz="2800" b="1" spc="-30" dirty="0">
                <a:latin typeface="Arial Narrow" pitchFamily="34" charset="0"/>
                <a:sym typeface="Wingdings 3"/>
              </a:rPr>
              <a:t> vasodilatation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1" nodeType="clickEffect">
                                  <p:stCondLst>
                                    <p:cond delay="0"/>
                                  </p:stCondLst>
                                  <p:childTnLst>
                                    <p:animEffect transition="out" filter="checkerboard(across)">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par>
                                <p:cTn id="18" presetID="5" presetClass="exit" presetSubtype="10" fill="hold" grpId="1" nodeType="withEffect">
                                  <p:stCondLst>
                                    <p:cond delay="0"/>
                                  </p:stCondLst>
                                  <p:childTnLst>
                                    <p:animEffect transition="out" filter="checkerboard(across)">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0" y="6858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latin typeface="Aharoni" pitchFamily="2" charset="-79"/>
                <a:cs typeface="Aharoni" pitchFamily="2" charset="-79"/>
              </a:rPr>
              <a:t>Indications</a:t>
            </a:r>
          </a:p>
        </p:txBody>
      </p:sp>
      <p:sp>
        <p:nvSpPr>
          <p:cNvPr id="4" name="TextBox 3"/>
          <p:cNvSpPr txBox="1"/>
          <p:nvPr/>
        </p:nvSpPr>
        <p:spPr>
          <a:xfrm>
            <a:off x="533400" y="1752600"/>
            <a:ext cx="8382000" cy="954107"/>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a:latin typeface="Arial Narrow" pitchFamily="34" charset="0"/>
              </a:rPr>
              <a:t>Prophylactic 2nd line therapy in stable angina &amp; refractory variant angina </a:t>
            </a:r>
          </a:p>
        </p:txBody>
      </p:sp>
      <p:sp>
        <p:nvSpPr>
          <p:cNvPr id="5" name="TextBox 4"/>
          <p:cNvSpPr txBox="1"/>
          <p:nvPr/>
        </p:nvSpPr>
        <p:spPr>
          <a:xfrm>
            <a:off x="533400" y="32004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latin typeface="Aharoni" pitchFamily="2" charset="-79"/>
                <a:cs typeface="Aharoni" pitchFamily="2" charset="-79"/>
              </a:rPr>
              <a:t>ADRs</a:t>
            </a:r>
          </a:p>
        </p:txBody>
      </p:sp>
      <p:sp>
        <p:nvSpPr>
          <p:cNvPr id="6" name="TextBox 5"/>
          <p:cNvSpPr txBox="1"/>
          <p:nvPr/>
        </p:nvSpPr>
        <p:spPr>
          <a:xfrm>
            <a:off x="533400" y="4191000"/>
            <a:ext cx="6781800" cy="1384995"/>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a:latin typeface="Arial Narrow" pitchFamily="34" charset="0"/>
              </a:rPr>
              <a:t>Flushing, headache, </a:t>
            </a:r>
          </a:p>
          <a:p>
            <a:r>
              <a:rPr lang="en-US" sz="2800" b="1" dirty="0">
                <a:latin typeface="Arial Narrow" pitchFamily="34" charset="0"/>
              </a:rPr>
              <a:t>Hypotension, palpitation, weakness</a:t>
            </a:r>
          </a:p>
          <a:p>
            <a:r>
              <a:rPr lang="en-US" sz="2800" b="1" dirty="0">
                <a:latin typeface="Arial Narrow" pitchFamily="34" charset="0"/>
              </a:rPr>
              <a:t>Mouth &amp; </a:t>
            </a:r>
            <a:r>
              <a:rPr lang="en-US" sz="2800" b="1" dirty="0" err="1">
                <a:latin typeface="Arial Narrow" pitchFamily="34" charset="0"/>
              </a:rPr>
              <a:t>peri</a:t>
            </a:r>
            <a:r>
              <a:rPr lang="en-US" sz="2800" b="1" dirty="0">
                <a:latin typeface="Arial Narrow" pitchFamily="34" charset="0"/>
              </a:rPr>
              <a:t>-anal ulcers, nausea and vomiting.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85800"/>
            <a:ext cx="71628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dirty="0">
                <a:latin typeface="Algerian" pitchFamily="82" charset="0"/>
              </a:rPr>
              <a:t>Think-pair-share</a:t>
            </a:r>
          </a:p>
        </p:txBody>
      </p:sp>
      <p:sp>
        <p:nvSpPr>
          <p:cNvPr id="3" name="TextBox 2"/>
          <p:cNvSpPr txBox="1"/>
          <p:nvPr/>
        </p:nvSpPr>
        <p:spPr>
          <a:xfrm>
            <a:off x="457200" y="1524000"/>
            <a:ext cx="7162800" cy="4154984"/>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dirty="0"/>
              <a:t>A 55 - year - old woman complained to her physician of palpitations, flushing of the face, and vertigo. The woman, suffering from diabetes mellitus, was giving herself three daily doses of insulin. She had been recently diagnosed with </a:t>
            </a:r>
            <a:r>
              <a:rPr lang="en-US" sz="2400" dirty="0" err="1"/>
              <a:t>exertional</a:t>
            </a:r>
            <a:r>
              <a:rPr lang="en-US" sz="2400" dirty="0"/>
              <a:t> angina for which nitrate therapy was started with </a:t>
            </a:r>
            <a:r>
              <a:rPr lang="en-US" sz="2400" dirty="0" err="1"/>
              <a:t>transdermal</a:t>
            </a:r>
            <a:r>
              <a:rPr lang="en-US" sz="2400" dirty="0"/>
              <a:t> nitroglycerin and oral </a:t>
            </a:r>
            <a:r>
              <a:rPr lang="en-US" sz="2400" dirty="0" err="1"/>
              <a:t>isosorbide</a:t>
            </a:r>
            <a:r>
              <a:rPr lang="en-US" sz="2400" dirty="0"/>
              <a:t> </a:t>
            </a:r>
            <a:r>
              <a:rPr lang="en-US" sz="2400" dirty="0" err="1"/>
              <a:t>mononitrate</a:t>
            </a:r>
            <a:r>
              <a:rPr lang="en-US" sz="2400" dirty="0"/>
              <a:t>. </a:t>
            </a:r>
          </a:p>
          <a:p>
            <a:r>
              <a:rPr lang="en-US" sz="2400" dirty="0"/>
              <a:t>After 3 weeks of therapy, her </a:t>
            </a:r>
            <a:r>
              <a:rPr lang="en-US" sz="2400" dirty="0" err="1"/>
              <a:t>anginal</a:t>
            </a:r>
            <a:r>
              <a:rPr lang="en-US" sz="2400" dirty="0"/>
              <a:t> attacks were less frequent but not completely prevented. Which</a:t>
            </a:r>
          </a:p>
          <a:p>
            <a:r>
              <a:rPr lang="en-US" sz="2400" dirty="0"/>
              <a:t>would be an appropriate next therapeutic step for this patient?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381000"/>
            <a:ext cx="54102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gn="ctr">
              <a:lnSpc>
                <a:spcPct val="90000"/>
              </a:lnSpc>
              <a:spcBef>
                <a:spcPct val="20000"/>
              </a:spcBef>
              <a:defRPr/>
            </a:pPr>
            <a:r>
              <a:rPr lang="en-US" sz="2800" b="1" dirty="0">
                <a:solidFill>
                  <a:srgbClr val="FF0000"/>
                </a:solidFill>
                <a:effectLst>
                  <a:outerShdw blurRad="38100" dist="38100" dir="2700000" algn="tl">
                    <a:srgbClr val="000000"/>
                  </a:outerShdw>
                </a:effectLst>
                <a:latin typeface="Tempus Sans ITC" pitchFamily="82" charset="0"/>
                <a:sym typeface="Symbol" pitchFamily="18" charset="2"/>
              </a:rPr>
              <a:t>Metabolically Acting Agents</a:t>
            </a:r>
          </a:p>
        </p:txBody>
      </p:sp>
      <p:sp>
        <p:nvSpPr>
          <p:cNvPr id="3" name="TextBox 2"/>
          <p:cNvSpPr txBox="1"/>
          <p:nvPr/>
        </p:nvSpPr>
        <p:spPr>
          <a:xfrm>
            <a:off x="457200" y="1676400"/>
            <a:ext cx="6629400" cy="86793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a:t>O2 requirement of glucose pathway is lower than FFA pathway</a:t>
            </a:r>
          </a:p>
        </p:txBody>
      </p:sp>
      <p:sp>
        <p:nvSpPr>
          <p:cNvPr id="4" name="TextBox 3"/>
          <p:cNvSpPr txBox="1"/>
          <p:nvPr/>
        </p:nvSpPr>
        <p:spPr>
          <a:xfrm>
            <a:off x="381000" y="2667000"/>
            <a:ext cx="6629400" cy="86793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nSpc>
                <a:spcPct val="90000"/>
              </a:lnSpc>
              <a:defRPr/>
            </a:pPr>
            <a:r>
              <a:rPr lang="en-US" sz="2800" b="1" dirty="0"/>
              <a:t>During ischemia, oxidized FFA levels rise, blunting the glucose pathway</a:t>
            </a:r>
          </a:p>
        </p:txBody>
      </p:sp>
      <p:pic>
        <p:nvPicPr>
          <p:cNvPr id="2050" name="Picture 2"/>
          <p:cNvPicPr>
            <a:picLocks noChangeAspect="1" noChangeArrowheads="1"/>
          </p:cNvPicPr>
          <p:nvPr/>
        </p:nvPicPr>
        <p:blipFill>
          <a:blip r:embed="rId3" cstate="print"/>
          <a:srcRect/>
          <a:stretch>
            <a:fillRect/>
          </a:stretch>
        </p:blipFill>
        <p:spPr bwMode="auto">
          <a:xfrm>
            <a:off x="1143000" y="2057400"/>
            <a:ext cx="4495800" cy="4191000"/>
          </a:xfrm>
          <a:prstGeom prst="rect">
            <a:avLst/>
          </a:prstGeom>
          <a:noFill/>
          <a:ln w="9525">
            <a:noFill/>
            <a:miter lim="800000"/>
            <a:headEnd/>
            <a:tailEnd/>
          </a:ln>
        </p:spPr>
      </p:pic>
      <p:sp>
        <p:nvSpPr>
          <p:cNvPr id="6" name="TextBox 5"/>
          <p:cNvSpPr txBox="1"/>
          <p:nvPr/>
        </p:nvSpPr>
        <p:spPr>
          <a:xfrm>
            <a:off x="152400" y="6172200"/>
            <a:ext cx="8305800" cy="480131"/>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a:t>Reduces O2 demand without altering hemodynamics</a:t>
            </a:r>
          </a:p>
        </p:txBody>
      </p:sp>
      <p:sp>
        <p:nvSpPr>
          <p:cNvPr id="7" name="TextBox 6"/>
          <p:cNvSpPr txBox="1"/>
          <p:nvPr/>
        </p:nvSpPr>
        <p:spPr>
          <a:xfrm>
            <a:off x="457200" y="1066800"/>
            <a:ext cx="31242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a:effectLst>
                  <a:outerShdw blurRad="38100" dist="38100" dir="2700000" algn="tl">
                    <a:srgbClr val="000000"/>
                  </a:outerShdw>
                </a:effectLst>
                <a:latin typeface="Tempus Sans ITC" pitchFamily="82" charset="0"/>
                <a:sym typeface="Symbol" pitchFamily="18" charset="2"/>
              </a:rPr>
              <a:t>e.g. </a:t>
            </a:r>
            <a:r>
              <a:rPr lang="en-US" sz="2800" b="1" dirty="0" err="1">
                <a:effectLst>
                  <a:outerShdw blurRad="38100" dist="38100" dir="2700000" algn="tl">
                    <a:srgbClr val="000000"/>
                  </a:outerShdw>
                </a:effectLst>
                <a:latin typeface="Tempus Sans ITC" pitchFamily="82" charset="0"/>
                <a:sym typeface="Symbol" pitchFamily="18" charset="2"/>
              </a:rPr>
              <a:t>Trimetazidine</a:t>
            </a:r>
            <a:endParaRPr lang="en-US" sz="2800" b="1" dirty="0">
              <a:effectLst>
                <a:outerShdw blurRad="38100" dist="38100" dir="2700000" algn="tl">
                  <a:srgbClr val="000000"/>
                </a:outerShdw>
              </a:effectLst>
              <a:latin typeface="Tempus Sans ITC" pitchFamily="82" charset="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blinds(horizontal)">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143000"/>
            <a:ext cx="19050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a:effectLst>
                  <a:outerShdw blurRad="38100" dist="38100" dir="2700000" algn="tl">
                    <a:srgbClr val="000000"/>
                  </a:outerShdw>
                </a:effectLst>
                <a:latin typeface="Tempus Sans ITC" pitchFamily="82" charset="0"/>
                <a:sym typeface="Symbol" pitchFamily="18" charset="2"/>
              </a:rPr>
              <a:t>Indications</a:t>
            </a:r>
          </a:p>
        </p:txBody>
      </p:sp>
      <p:sp>
        <p:nvSpPr>
          <p:cNvPr id="3" name="TextBox 2"/>
          <p:cNvSpPr txBox="1"/>
          <p:nvPr/>
        </p:nvSpPr>
        <p:spPr>
          <a:xfrm>
            <a:off x="4114800" y="1143000"/>
            <a:ext cx="43434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a:solidFill>
                  <a:srgbClr val="C00000"/>
                </a:solidFill>
                <a:effectLst>
                  <a:outerShdw blurRad="38100" dist="38100" dir="2700000" algn="tl">
                    <a:srgbClr val="000000"/>
                  </a:outerShdw>
                </a:effectLst>
                <a:latin typeface="Tempus Sans ITC" pitchFamily="82" charset="0"/>
                <a:sym typeface="Symbol" pitchFamily="18" charset="2"/>
              </a:rPr>
              <a:t>Used as an add on therapy</a:t>
            </a:r>
          </a:p>
        </p:txBody>
      </p:sp>
      <p:sp>
        <p:nvSpPr>
          <p:cNvPr id="4" name="TextBox 3"/>
          <p:cNvSpPr txBox="1"/>
          <p:nvPr/>
        </p:nvSpPr>
        <p:spPr>
          <a:xfrm>
            <a:off x="381000" y="2514600"/>
            <a:ext cx="12954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a:effectLst>
                  <a:outerShdw blurRad="38100" dist="38100" dir="2700000" algn="tl">
                    <a:srgbClr val="000000"/>
                  </a:outerShdw>
                </a:effectLst>
                <a:latin typeface="Tempus Sans ITC" pitchFamily="82" charset="0"/>
                <a:sym typeface="Symbol" pitchFamily="18" charset="2"/>
              </a:rPr>
              <a:t>ADRs</a:t>
            </a:r>
          </a:p>
        </p:txBody>
      </p:sp>
      <p:sp>
        <p:nvSpPr>
          <p:cNvPr id="5" name="TextBox 4"/>
          <p:cNvSpPr txBox="1"/>
          <p:nvPr/>
        </p:nvSpPr>
        <p:spPr>
          <a:xfrm>
            <a:off x="4114800" y="2590800"/>
            <a:ext cx="43434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a:solidFill>
                  <a:srgbClr val="C00000"/>
                </a:solidFill>
                <a:effectLst>
                  <a:outerShdw blurRad="38100" dist="38100" dir="2700000" algn="tl">
                    <a:srgbClr val="000000"/>
                  </a:outerShdw>
                </a:effectLst>
                <a:latin typeface="Tempus Sans ITC" pitchFamily="82" charset="0"/>
                <a:sym typeface="Symbol" pitchFamily="18" charset="2"/>
              </a:rPr>
              <a:t>GIT disturbances</a:t>
            </a:r>
          </a:p>
        </p:txBody>
      </p:sp>
      <p:sp>
        <p:nvSpPr>
          <p:cNvPr id="6" name="TextBox 5"/>
          <p:cNvSpPr txBox="1"/>
          <p:nvPr/>
        </p:nvSpPr>
        <p:spPr>
          <a:xfrm>
            <a:off x="4343400" y="3733800"/>
            <a:ext cx="41148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a:solidFill>
                  <a:srgbClr val="C00000"/>
                </a:solidFill>
                <a:effectLst>
                  <a:outerShdw blurRad="38100" dist="38100" dir="2700000" algn="tl">
                    <a:srgbClr val="000000"/>
                  </a:outerShdw>
                </a:effectLst>
                <a:latin typeface="Tempus Sans ITC" pitchFamily="82" charset="0"/>
                <a:sym typeface="Symbol" pitchFamily="18" charset="2"/>
              </a:rPr>
              <a:t>Hypersensitivity reaction</a:t>
            </a:r>
          </a:p>
        </p:txBody>
      </p:sp>
      <p:sp>
        <p:nvSpPr>
          <p:cNvPr id="7" name="TextBox 6"/>
          <p:cNvSpPr txBox="1"/>
          <p:nvPr/>
        </p:nvSpPr>
        <p:spPr>
          <a:xfrm>
            <a:off x="228600" y="3810000"/>
            <a:ext cx="30480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a:effectLst>
                  <a:outerShdw blurRad="38100" dist="38100" dir="2700000" algn="tl">
                    <a:srgbClr val="000000"/>
                  </a:outerShdw>
                </a:effectLst>
                <a:latin typeface="Tempus Sans ITC" pitchFamily="82" charset="0"/>
                <a:sym typeface="Symbol" pitchFamily="18" charset="2"/>
              </a:rPr>
              <a:t>Contraindications</a:t>
            </a:r>
          </a:p>
        </p:txBody>
      </p:sp>
      <p:sp>
        <p:nvSpPr>
          <p:cNvPr id="8" name="TextBox 7"/>
          <p:cNvSpPr txBox="1"/>
          <p:nvPr/>
        </p:nvSpPr>
        <p:spPr>
          <a:xfrm>
            <a:off x="4343400" y="4648200"/>
            <a:ext cx="37338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a:solidFill>
                  <a:srgbClr val="C00000"/>
                </a:solidFill>
                <a:effectLst>
                  <a:outerShdw blurRad="38100" dist="38100" dir="2700000" algn="tl">
                    <a:srgbClr val="000000"/>
                  </a:outerShdw>
                </a:effectLst>
                <a:latin typeface="Tempus Sans ITC" pitchFamily="82" charset="0"/>
                <a:sym typeface="Symbol" pitchFamily="18" charset="2"/>
              </a:rPr>
              <a:t>Pregnancy &amp; lactation</a:t>
            </a:r>
          </a:p>
        </p:txBody>
      </p:sp>
      <p:sp>
        <p:nvSpPr>
          <p:cNvPr id="9" name="TextBox 8"/>
          <p:cNvSpPr txBox="1"/>
          <p:nvPr/>
        </p:nvSpPr>
        <p:spPr>
          <a:xfrm>
            <a:off x="2209800" y="152400"/>
            <a:ext cx="3124200" cy="604781"/>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a:effectLst>
                  <a:outerShdw blurRad="38100" dist="38100" dir="2700000" algn="tl">
                    <a:srgbClr val="000000"/>
                  </a:outerShdw>
                </a:effectLst>
                <a:latin typeface="Tempus Sans ITC" pitchFamily="82" charset="0"/>
                <a:sym typeface="Symbol" pitchFamily="18" charset="2"/>
              </a:rPr>
              <a:t> </a:t>
            </a:r>
            <a:r>
              <a:rPr lang="en-US" sz="3600" b="1" dirty="0" err="1">
                <a:effectLst>
                  <a:outerShdw blurRad="38100" dist="38100" dir="2700000" algn="tl">
                    <a:srgbClr val="000000"/>
                  </a:outerShdw>
                </a:effectLst>
                <a:latin typeface="Tempus Sans ITC" pitchFamily="82" charset="0"/>
                <a:sym typeface="Symbol" pitchFamily="18" charset="2"/>
              </a:rPr>
              <a:t>Trimetazidine</a:t>
            </a:r>
            <a:endParaRPr lang="en-US" sz="3600" b="1" dirty="0">
              <a:effectLst>
                <a:outerShdw blurRad="38100" dist="38100" dir="2700000" algn="tl">
                  <a:srgbClr val="000000"/>
                </a:outerShdw>
              </a:effectLst>
              <a:latin typeface="Tempus Sans ITC" pitchFamily="82" charset="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linds(horizont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381000"/>
            <a:ext cx="25908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gn="ctr">
              <a:lnSpc>
                <a:spcPct val="90000"/>
              </a:lnSpc>
              <a:spcBef>
                <a:spcPct val="20000"/>
              </a:spcBef>
              <a:defRPr/>
            </a:pPr>
            <a:r>
              <a:rPr lang="en-US" sz="2800" b="1" dirty="0" err="1">
                <a:effectLst>
                  <a:outerShdw blurRad="38100" dist="38100" dir="2700000" algn="tl">
                    <a:srgbClr val="000000"/>
                  </a:outerShdw>
                </a:effectLst>
                <a:latin typeface="Tempus Sans ITC" pitchFamily="82" charset="0"/>
                <a:sym typeface="Symbol" pitchFamily="18" charset="2"/>
              </a:rPr>
              <a:t>Ranolazine</a:t>
            </a:r>
            <a:endParaRPr lang="en-US" sz="2800" b="1" dirty="0">
              <a:effectLst>
                <a:outerShdw blurRad="38100" dist="38100" dir="2700000" algn="tl">
                  <a:srgbClr val="000000"/>
                </a:outerShdw>
              </a:effectLst>
              <a:latin typeface="Tempus Sans ITC" pitchFamily="82" charset="0"/>
              <a:sym typeface="Symbol" pitchFamily="18" charset="2"/>
            </a:endParaRPr>
          </a:p>
        </p:txBody>
      </p:sp>
      <p:sp>
        <p:nvSpPr>
          <p:cNvPr id="5" name="TextBox 4"/>
          <p:cNvSpPr txBox="1"/>
          <p:nvPr/>
        </p:nvSpPr>
        <p:spPr>
          <a:xfrm>
            <a:off x="457200" y="1091285"/>
            <a:ext cx="7924800" cy="878702"/>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a:effectLst>
                  <a:outerShdw blurRad="38100" dist="38100" dir="2700000" algn="tl">
                    <a:srgbClr val="000000"/>
                  </a:outerShdw>
                </a:effectLst>
                <a:latin typeface="Tempus Sans ITC" pitchFamily="82" charset="0"/>
                <a:sym typeface="Symbol" pitchFamily="18" charset="2"/>
              </a:rPr>
              <a:t>Inhibits the late sodium current which increases during ischemia</a:t>
            </a:r>
          </a:p>
        </p:txBody>
      </p:sp>
      <p:sp>
        <p:nvSpPr>
          <p:cNvPr id="6" name="TextBox 5"/>
          <p:cNvSpPr txBox="1"/>
          <p:nvPr/>
        </p:nvSpPr>
        <p:spPr>
          <a:xfrm>
            <a:off x="457200" y="2895600"/>
            <a:ext cx="7924800" cy="954107"/>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a:latin typeface="Arial Narrow" pitchFamily="34" charset="0"/>
              </a:rPr>
              <a:t>It prolongs </a:t>
            </a:r>
            <a:r>
              <a:rPr lang="en-US" altLang="ar-SA" sz="2800" b="1" dirty="0">
                <a:latin typeface="Arial Narrow" pitchFamily="34" charset="0"/>
              </a:rPr>
              <a:t>the QT interval so contraindicated with; Class </a:t>
            </a:r>
            <a:r>
              <a:rPr lang="en-US" altLang="ar-SA" sz="2800" b="1" dirty="0" err="1">
                <a:latin typeface="Arial Narrow" pitchFamily="34" charset="0"/>
              </a:rPr>
              <a:t>Ia</a:t>
            </a:r>
            <a:r>
              <a:rPr lang="en-US" altLang="ar-SA" sz="2800" b="1" dirty="0">
                <a:latin typeface="Arial Narrow" pitchFamily="34" charset="0"/>
              </a:rPr>
              <a:t> &amp; III </a:t>
            </a:r>
            <a:r>
              <a:rPr lang="en-US" altLang="ar-SA" sz="2800" b="1" dirty="0" err="1">
                <a:latin typeface="Arial Narrow" pitchFamily="34" charset="0"/>
              </a:rPr>
              <a:t>antiarrhthmics</a:t>
            </a:r>
            <a:endParaRPr lang="en-US" altLang="ar-SA" sz="2800" b="1" dirty="0">
              <a:latin typeface="Arial Narrow" pitchFamily="34" charset="0"/>
            </a:endParaRPr>
          </a:p>
        </p:txBody>
      </p:sp>
      <p:sp>
        <p:nvSpPr>
          <p:cNvPr id="7" name="TextBox 6"/>
          <p:cNvSpPr txBox="1"/>
          <p:nvPr/>
        </p:nvSpPr>
        <p:spPr>
          <a:xfrm>
            <a:off x="457200" y="3962400"/>
            <a:ext cx="8534400" cy="144655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altLang="ar-SA" sz="2800" b="1" dirty="0">
                <a:latin typeface="Arial Narrow" pitchFamily="34" charset="0"/>
              </a:rPr>
              <a:t>Toxicity develops due to interaction with CYT 450 inhibitors as;</a:t>
            </a:r>
            <a:r>
              <a:rPr lang="en-US" altLang="ar-SA" sz="3200" dirty="0"/>
              <a:t> </a:t>
            </a:r>
            <a:r>
              <a:rPr lang="en-US" altLang="ar-SA" sz="2800" b="1" i="1" dirty="0" err="1">
                <a:solidFill>
                  <a:srgbClr val="6600FF"/>
                </a:solidFill>
                <a:latin typeface="Arial Narrow" pitchFamily="34" charset="0"/>
              </a:rPr>
              <a:t>diltiazem</a:t>
            </a:r>
            <a:r>
              <a:rPr lang="en-US" altLang="ar-SA" sz="2800" b="1" i="1" dirty="0">
                <a:solidFill>
                  <a:srgbClr val="6600FF"/>
                </a:solidFill>
                <a:latin typeface="Arial Narrow" pitchFamily="34" charset="0"/>
              </a:rPr>
              <a:t>, </a:t>
            </a:r>
            <a:r>
              <a:rPr lang="en-US" altLang="ar-SA" sz="2800" b="1" i="1" dirty="0" err="1">
                <a:solidFill>
                  <a:srgbClr val="6600FF"/>
                </a:solidFill>
                <a:latin typeface="Arial Narrow" pitchFamily="34" charset="0"/>
              </a:rPr>
              <a:t>verapamil</a:t>
            </a:r>
            <a:r>
              <a:rPr lang="en-US" altLang="ar-SA" sz="2800" b="1" i="1" dirty="0">
                <a:solidFill>
                  <a:srgbClr val="6600FF"/>
                </a:solidFill>
                <a:latin typeface="Arial Narrow" pitchFamily="34" charset="0"/>
              </a:rPr>
              <a:t>, </a:t>
            </a:r>
            <a:r>
              <a:rPr lang="en-US" altLang="ar-SA" sz="2800" b="1" i="1" dirty="0" err="1">
                <a:solidFill>
                  <a:srgbClr val="6600FF"/>
                </a:solidFill>
                <a:latin typeface="Arial Narrow" pitchFamily="34" charset="0"/>
              </a:rPr>
              <a:t>ketoconazole</a:t>
            </a:r>
            <a:r>
              <a:rPr lang="en-US" altLang="ar-SA" sz="2800" b="1" i="1" dirty="0">
                <a:solidFill>
                  <a:srgbClr val="6600FF"/>
                </a:solidFill>
                <a:latin typeface="Arial Narrow" pitchFamily="34" charset="0"/>
              </a:rPr>
              <a:t>, </a:t>
            </a:r>
            <a:r>
              <a:rPr lang="en-US" altLang="ar-SA" sz="2800" b="1" i="1" dirty="0" err="1">
                <a:solidFill>
                  <a:srgbClr val="6600FF"/>
                </a:solidFill>
                <a:latin typeface="Arial Narrow" pitchFamily="34" charset="0"/>
              </a:rPr>
              <a:t>macrolide</a:t>
            </a:r>
            <a:r>
              <a:rPr lang="en-US" altLang="ar-SA" sz="2800" b="1" i="1" dirty="0">
                <a:solidFill>
                  <a:srgbClr val="6600FF"/>
                </a:solidFill>
                <a:latin typeface="Arial Narrow" pitchFamily="34" charset="0"/>
              </a:rPr>
              <a:t> antibiotics, grapefruit juice</a:t>
            </a:r>
            <a:endParaRPr lang="en-US" altLang="ar-SA" sz="3200" b="1" i="1" dirty="0">
              <a:solidFill>
                <a:srgbClr val="6600FF"/>
              </a:solidFill>
              <a:latin typeface="Arial Narrow"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2133600" y="2743200"/>
            <a:ext cx="5257800" cy="388620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3352800" y="2819400"/>
            <a:ext cx="2343150" cy="3657600"/>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3048000" y="2819400"/>
            <a:ext cx="2914650" cy="1295400"/>
          </a:xfrm>
          <a:prstGeom prst="rect">
            <a:avLst/>
          </a:prstGeom>
          <a:noFill/>
          <a:ln w="9525">
            <a:noFill/>
            <a:miter lim="800000"/>
            <a:headEnd/>
            <a:tailEnd/>
          </a:ln>
        </p:spPr>
      </p:pic>
      <p:sp>
        <p:nvSpPr>
          <p:cNvPr id="10" name="TextBox 9"/>
          <p:cNvSpPr txBox="1"/>
          <p:nvPr/>
        </p:nvSpPr>
        <p:spPr>
          <a:xfrm>
            <a:off x="457200" y="5486400"/>
            <a:ext cx="8534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altLang="ar-SA" sz="2800" b="1" dirty="0">
                <a:latin typeface="Arial Narrow" pitchFamily="34" charset="0"/>
              </a:rPr>
              <a:t>ADRs:- dizziness &amp; constipation</a:t>
            </a:r>
            <a:endParaRPr lang="en-US" altLang="ar-SA" sz="3200" b="1" i="1" dirty="0">
              <a:solidFill>
                <a:srgbClr val="6600FF"/>
              </a:solidFill>
              <a:latin typeface="Arial Narrow" pitchFamily="34" charset="0"/>
            </a:endParaRPr>
          </a:p>
        </p:txBody>
      </p:sp>
      <p:sp>
        <p:nvSpPr>
          <p:cNvPr id="11" name="TextBox 10"/>
          <p:cNvSpPr txBox="1"/>
          <p:nvPr/>
        </p:nvSpPr>
        <p:spPr>
          <a:xfrm>
            <a:off x="457200" y="6172200"/>
            <a:ext cx="82296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altLang="ar-SA" sz="2800" b="1" dirty="0">
                <a:latin typeface="Arial Narrow" pitchFamily="34" charset="0"/>
              </a:rPr>
              <a:t>Used in chronic angina concomitantly with other drugs</a:t>
            </a:r>
            <a:endParaRPr lang="en-US" altLang="ar-SA" sz="3200" b="1" i="1" dirty="0">
              <a:solidFill>
                <a:srgbClr val="6600FF"/>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blinds(horizontal)">
                                      <p:cBhvr>
                                        <p:cTn id="10" dur="500"/>
                                        <p:tgtEl>
                                          <p:spTgt spid="1027"/>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xit" presetSubtype="10" fill="hold" nodeType="clickEffect">
                                  <p:stCondLst>
                                    <p:cond delay="0"/>
                                  </p:stCondLst>
                                  <p:childTnLst>
                                    <p:animEffect transition="out" filter="checkerboard(across)">
                                      <p:cBhvr>
                                        <p:cTn id="14" dur="500"/>
                                        <p:tgtEl>
                                          <p:spTgt spid="1027"/>
                                        </p:tgtEl>
                                      </p:cBhvr>
                                    </p:animEffect>
                                    <p:set>
                                      <p:cBhvr>
                                        <p:cTn id="15" dur="1" fill="hold">
                                          <p:stCondLst>
                                            <p:cond delay="499"/>
                                          </p:stCondLst>
                                        </p:cTn>
                                        <p:tgtEl>
                                          <p:spTgt spid="102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074"/>
                                        </p:tgtEl>
                                        <p:attrNameLst>
                                          <p:attrName>style.visibility</p:attrName>
                                        </p:attrNameLst>
                                      </p:cBhvr>
                                      <p:to>
                                        <p:strVal val="visible"/>
                                      </p:to>
                                    </p:set>
                                    <p:animEffect transition="in" filter="blinds(horizontal)">
                                      <p:cBhvr>
                                        <p:cTn id="20" dur="500"/>
                                        <p:tgtEl>
                                          <p:spTgt spid="3074"/>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xit" presetSubtype="10" fill="hold" nodeType="clickEffect">
                                  <p:stCondLst>
                                    <p:cond delay="0"/>
                                  </p:stCondLst>
                                  <p:childTnLst>
                                    <p:animEffect transition="out" filter="checkerboard(across)">
                                      <p:cBhvr>
                                        <p:cTn id="24" dur="500"/>
                                        <p:tgtEl>
                                          <p:spTgt spid="3074"/>
                                        </p:tgtEl>
                                      </p:cBhvr>
                                    </p:animEffect>
                                    <p:set>
                                      <p:cBhvr>
                                        <p:cTn id="25" dur="1" fill="hold">
                                          <p:stCondLst>
                                            <p:cond delay="499"/>
                                          </p:stCondLst>
                                        </p:cTn>
                                        <p:tgtEl>
                                          <p:spTgt spid="307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blinds(horizontal)">
                                      <p:cBhvr>
                                        <p:cTn id="30" dur="500"/>
                                        <p:tgtEl>
                                          <p:spTgt spid="1026"/>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xit" presetSubtype="10" fill="hold" nodeType="clickEffect">
                                  <p:stCondLst>
                                    <p:cond delay="0"/>
                                  </p:stCondLst>
                                  <p:childTnLst>
                                    <p:animEffect transition="out" filter="checkerboard(across)">
                                      <p:cBhvr>
                                        <p:cTn id="34" dur="500"/>
                                        <p:tgtEl>
                                          <p:spTgt spid="1026"/>
                                        </p:tgtEl>
                                      </p:cBhvr>
                                    </p:animEffect>
                                    <p:set>
                                      <p:cBhvr>
                                        <p:cTn id="35" dur="1" fill="hold">
                                          <p:stCondLst>
                                            <p:cond delay="499"/>
                                          </p:stCondLst>
                                        </p:cTn>
                                        <p:tgtEl>
                                          <p:spTgt spid="1026"/>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blinds(horizontal)">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blinds(horizontal)">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blinds(horizontal)">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blinds(horizontal)">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3048000"/>
            <a:ext cx="6400800" cy="1077218"/>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lvl="0"/>
            <a:r>
              <a:rPr lang="en-US" sz="3200" dirty="0"/>
              <a:t>Which </a:t>
            </a:r>
            <a:r>
              <a:rPr lang="en-US" sz="3200" dirty="0" err="1"/>
              <a:t>antihyperlipidemic</a:t>
            </a:r>
            <a:r>
              <a:rPr lang="en-US" sz="3200" dirty="0"/>
              <a:t> drug should be prescribed to </a:t>
            </a:r>
            <a:r>
              <a:rPr lang="en-US" sz="3200" dirty="0" err="1"/>
              <a:t>Helmi</a:t>
            </a:r>
            <a:r>
              <a:rPr lang="en-US" sz="3200" dirty="0"/>
              <a:t>?</a:t>
            </a:r>
          </a:p>
        </p:txBody>
      </p:sp>
      <p:pic>
        <p:nvPicPr>
          <p:cNvPr id="15362" name="Picture 2" descr="http://exchanges.wiley.com/blog/wp-content/uploads/2013/06/stethoscope.jpg">
            <a:hlinkClick r:id="rId2"/>
          </p:cNvPr>
          <p:cNvPicPr>
            <a:picLocks noChangeAspect="1" noChangeArrowheads="1"/>
          </p:cNvPicPr>
          <p:nvPr/>
        </p:nvPicPr>
        <p:blipFill>
          <a:blip r:embed="rId3" cstate="print"/>
          <a:srcRect/>
          <a:stretch>
            <a:fillRect/>
          </a:stretch>
        </p:blipFill>
        <p:spPr bwMode="auto">
          <a:xfrm>
            <a:off x="6019800" y="762000"/>
            <a:ext cx="2590800" cy="1371600"/>
          </a:xfrm>
          <a:prstGeom prst="rect">
            <a:avLst/>
          </a:prstGeom>
          <a:noFill/>
        </p:spPr>
      </p:pic>
      <p:sp>
        <p:nvSpPr>
          <p:cNvPr id="9" name="TextBox 8"/>
          <p:cNvSpPr txBox="1"/>
          <p:nvPr/>
        </p:nvSpPr>
        <p:spPr>
          <a:xfrm>
            <a:off x="533400" y="990600"/>
            <a:ext cx="3657600" cy="58477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err="1">
                <a:latin typeface="Algerian" pitchFamily="82" charset="0"/>
              </a:rPr>
              <a:t>Minicase</a:t>
            </a:r>
            <a:endParaRPr lang="en-US" sz="3200" dirty="0">
              <a:latin typeface="Algerian" pitchFamily="8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0200" y="6858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latin typeface="Aharoni" pitchFamily="2" charset="-79"/>
                <a:cs typeface="Aharoni" pitchFamily="2" charset="-79"/>
              </a:rPr>
              <a:t>Calcium channel blockers</a:t>
            </a:r>
          </a:p>
        </p:txBody>
      </p:sp>
      <p:sp>
        <p:nvSpPr>
          <p:cNvPr id="5" name="TextBox 4"/>
          <p:cNvSpPr txBox="1"/>
          <p:nvPr/>
        </p:nvSpPr>
        <p:spPr>
          <a:xfrm>
            <a:off x="304800" y="4648200"/>
            <a:ext cx="28956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err="1">
                <a:solidFill>
                  <a:srgbClr val="6600FF"/>
                </a:solidFill>
                <a:latin typeface="Bernard MT Condensed" pitchFamily="18" charset="0"/>
                <a:sym typeface="Symbol" pitchFamily="18" charset="2"/>
              </a:rPr>
              <a:t>Benzthiazepines</a:t>
            </a:r>
            <a:r>
              <a:rPr lang="en-US" sz="2800" dirty="0">
                <a:solidFill>
                  <a:srgbClr val="6600FF"/>
                </a:solidFill>
                <a:latin typeface="Bernard MT Condensed" pitchFamily="18" charset="0"/>
                <a:sym typeface="Symbol" pitchFamily="18" charset="2"/>
              </a:rPr>
              <a:t>:-</a:t>
            </a:r>
            <a:endParaRPr lang="en-US" sz="2800" dirty="0">
              <a:latin typeface="Aharoni" pitchFamily="2" charset="-79"/>
              <a:cs typeface="Aharoni" pitchFamily="2" charset="-79"/>
            </a:endParaRPr>
          </a:p>
        </p:txBody>
      </p:sp>
      <p:sp>
        <p:nvSpPr>
          <p:cNvPr id="6" name="TextBox 5"/>
          <p:cNvSpPr txBox="1"/>
          <p:nvPr/>
        </p:nvSpPr>
        <p:spPr>
          <a:xfrm>
            <a:off x="4267200" y="3733800"/>
            <a:ext cx="2286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err="1">
                <a:latin typeface="Tempus Sans ITC" pitchFamily="82" charset="0"/>
                <a:sym typeface="Symbol" pitchFamily="18" charset="2"/>
              </a:rPr>
              <a:t>Verapamil</a:t>
            </a:r>
            <a:endParaRPr lang="en-US" sz="2800" dirty="0">
              <a:latin typeface="Aharoni" pitchFamily="2" charset="-79"/>
              <a:cs typeface="Aharoni" pitchFamily="2" charset="-79"/>
            </a:endParaRPr>
          </a:p>
        </p:txBody>
      </p:sp>
      <p:sp>
        <p:nvSpPr>
          <p:cNvPr id="7" name="TextBox 6"/>
          <p:cNvSpPr txBox="1"/>
          <p:nvPr/>
        </p:nvSpPr>
        <p:spPr>
          <a:xfrm>
            <a:off x="228600" y="3733800"/>
            <a:ext cx="3124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err="1">
                <a:solidFill>
                  <a:srgbClr val="6600FF"/>
                </a:solidFill>
                <a:latin typeface="Bernard MT Condensed" pitchFamily="18" charset="0"/>
                <a:sym typeface="Symbol" pitchFamily="18" charset="2"/>
              </a:rPr>
              <a:t>Phenylalkylamines</a:t>
            </a:r>
            <a:r>
              <a:rPr lang="en-US" sz="2800" dirty="0">
                <a:solidFill>
                  <a:srgbClr val="6600FF"/>
                </a:solidFill>
                <a:latin typeface="Bernard MT Condensed" pitchFamily="18" charset="0"/>
                <a:sym typeface="Symbol" pitchFamily="18" charset="2"/>
              </a:rPr>
              <a:t>:-</a:t>
            </a:r>
            <a:endParaRPr lang="en-US" sz="2800" dirty="0">
              <a:latin typeface="Aharoni" pitchFamily="2" charset="-79"/>
              <a:cs typeface="Aharoni" pitchFamily="2" charset="-79"/>
            </a:endParaRPr>
          </a:p>
        </p:txBody>
      </p:sp>
      <p:sp>
        <p:nvSpPr>
          <p:cNvPr id="8" name="TextBox 7"/>
          <p:cNvSpPr txBox="1"/>
          <p:nvPr/>
        </p:nvSpPr>
        <p:spPr>
          <a:xfrm>
            <a:off x="3200400" y="2590800"/>
            <a:ext cx="5791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err="1">
                <a:latin typeface="Tempus Sans ITC" pitchFamily="82" charset="0"/>
                <a:sym typeface="Symbol" pitchFamily="18" charset="2"/>
              </a:rPr>
              <a:t>Nifedipine</a:t>
            </a:r>
            <a:r>
              <a:rPr lang="en-US" sz="2800" b="1" dirty="0">
                <a:latin typeface="Tempus Sans ITC" pitchFamily="82" charset="0"/>
                <a:sym typeface="Symbol" pitchFamily="18" charset="2"/>
              </a:rPr>
              <a:t> , </a:t>
            </a:r>
            <a:r>
              <a:rPr lang="en-US" sz="2800" b="1" dirty="0" err="1">
                <a:latin typeface="Tempus Sans ITC" pitchFamily="82" charset="0"/>
                <a:sym typeface="Symbol" pitchFamily="18" charset="2"/>
              </a:rPr>
              <a:t>Nicardipine</a:t>
            </a:r>
            <a:r>
              <a:rPr lang="en-US" sz="2800" b="1" dirty="0">
                <a:latin typeface="Tempus Sans ITC" pitchFamily="82" charset="0"/>
                <a:sym typeface="Symbol" pitchFamily="18" charset="2"/>
              </a:rPr>
              <a:t>, </a:t>
            </a:r>
            <a:r>
              <a:rPr lang="en-US" sz="2800" b="1" dirty="0" err="1">
                <a:latin typeface="Tempus Sans ITC" pitchFamily="82" charset="0"/>
                <a:sym typeface="Symbol" pitchFamily="18" charset="2"/>
              </a:rPr>
              <a:t>Amlodepine</a:t>
            </a:r>
            <a:endParaRPr lang="en-US" sz="2800" dirty="0">
              <a:latin typeface="Aharoni" pitchFamily="2" charset="-79"/>
              <a:cs typeface="Aharoni" pitchFamily="2" charset="-79"/>
            </a:endParaRPr>
          </a:p>
        </p:txBody>
      </p:sp>
      <p:sp>
        <p:nvSpPr>
          <p:cNvPr id="9" name="TextBox 8"/>
          <p:cNvSpPr txBox="1"/>
          <p:nvPr/>
        </p:nvSpPr>
        <p:spPr>
          <a:xfrm>
            <a:off x="152400" y="2590800"/>
            <a:ext cx="2819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err="1">
                <a:solidFill>
                  <a:srgbClr val="6600FF"/>
                </a:solidFill>
                <a:latin typeface="Bernard MT Condensed" pitchFamily="18" charset="0"/>
                <a:sym typeface="Symbol" pitchFamily="18" charset="2"/>
              </a:rPr>
              <a:t>Dihydropyridines</a:t>
            </a:r>
            <a:r>
              <a:rPr lang="en-US" sz="2800" dirty="0">
                <a:solidFill>
                  <a:srgbClr val="6600FF"/>
                </a:solidFill>
                <a:latin typeface="Bernard MT Condensed" pitchFamily="18" charset="0"/>
                <a:sym typeface="Symbol" pitchFamily="18" charset="2"/>
              </a:rPr>
              <a:t>:-</a:t>
            </a:r>
            <a:endParaRPr lang="en-US" sz="2800" dirty="0">
              <a:latin typeface="Aharoni" pitchFamily="2" charset="-79"/>
              <a:cs typeface="Aharoni" pitchFamily="2" charset="-79"/>
            </a:endParaRPr>
          </a:p>
        </p:txBody>
      </p:sp>
      <p:sp>
        <p:nvSpPr>
          <p:cNvPr id="11" name="TextBox 10"/>
          <p:cNvSpPr txBox="1"/>
          <p:nvPr/>
        </p:nvSpPr>
        <p:spPr>
          <a:xfrm>
            <a:off x="4267200" y="4648200"/>
            <a:ext cx="22098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err="1">
                <a:latin typeface="Tempus Sans ITC" pitchFamily="82" charset="0"/>
                <a:sym typeface="Symbol" pitchFamily="18" charset="2"/>
              </a:rPr>
              <a:t>Diltiazem</a:t>
            </a:r>
            <a:endParaRPr lang="en-US" sz="2800" dirty="0">
              <a:latin typeface="Aharoni" pitchFamily="2" charset="-79"/>
              <a:cs typeface="Aharoni" pitchFamily="2" charset="-79"/>
            </a:endParaRPr>
          </a:p>
        </p:txBody>
      </p:sp>
      <p:sp>
        <p:nvSpPr>
          <p:cNvPr id="12" name="TextBox 11"/>
          <p:cNvSpPr txBox="1"/>
          <p:nvPr/>
        </p:nvSpPr>
        <p:spPr>
          <a:xfrm>
            <a:off x="228600" y="2133600"/>
            <a:ext cx="28956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solidFill>
                  <a:srgbClr val="FF0000"/>
                </a:solidFill>
                <a:latin typeface="Bernard MT Condensed" pitchFamily="18" charset="0"/>
                <a:sym typeface="Symbol" pitchFamily="18" charset="2"/>
              </a:rPr>
              <a:t>Selectivity</a:t>
            </a:r>
            <a:endParaRPr lang="en-US" sz="2800" dirty="0">
              <a:solidFill>
                <a:srgbClr val="FF0000"/>
              </a:solidFill>
              <a:latin typeface="Aharoni" pitchFamily="2" charset="-79"/>
              <a:cs typeface="Aharoni" pitchFamily="2" charset="-79"/>
            </a:endParaRPr>
          </a:p>
        </p:txBody>
      </p:sp>
      <p:sp>
        <p:nvSpPr>
          <p:cNvPr id="13" name="TextBox 12"/>
          <p:cNvSpPr txBox="1"/>
          <p:nvPr/>
        </p:nvSpPr>
        <p:spPr>
          <a:xfrm>
            <a:off x="381000" y="2819400"/>
            <a:ext cx="21336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err="1">
                <a:latin typeface="Tempus Sans ITC" pitchFamily="82" charset="0"/>
                <a:sym typeface="Symbol" pitchFamily="18" charset="2"/>
              </a:rPr>
              <a:t>Nifedipine</a:t>
            </a:r>
            <a:r>
              <a:rPr lang="en-US" sz="2800" b="1" dirty="0">
                <a:latin typeface="Tempus Sans ITC" pitchFamily="82" charset="0"/>
                <a:sym typeface="Symbol" pitchFamily="18" charset="2"/>
              </a:rPr>
              <a:t> ,</a:t>
            </a:r>
            <a:endParaRPr lang="en-US" sz="2800" dirty="0">
              <a:latin typeface="Aharoni" pitchFamily="2" charset="-79"/>
              <a:cs typeface="Aharoni" pitchFamily="2" charset="-79"/>
            </a:endParaRPr>
          </a:p>
        </p:txBody>
      </p:sp>
      <p:sp>
        <p:nvSpPr>
          <p:cNvPr id="14" name="TextBox 13"/>
          <p:cNvSpPr txBox="1"/>
          <p:nvPr/>
        </p:nvSpPr>
        <p:spPr>
          <a:xfrm>
            <a:off x="381000" y="3581400"/>
            <a:ext cx="2286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err="1">
                <a:latin typeface="Tempus Sans ITC" pitchFamily="82" charset="0"/>
                <a:sym typeface="Symbol" pitchFamily="18" charset="2"/>
              </a:rPr>
              <a:t>Verapamil</a:t>
            </a:r>
            <a:endParaRPr lang="en-US" sz="2800" dirty="0">
              <a:latin typeface="Aharoni" pitchFamily="2" charset="-79"/>
              <a:cs typeface="Aharoni" pitchFamily="2" charset="-79"/>
            </a:endParaRPr>
          </a:p>
        </p:txBody>
      </p:sp>
      <p:sp>
        <p:nvSpPr>
          <p:cNvPr id="15" name="TextBox 14"/>
          <p:cNvSpPr txBox="1"/>
          <p:nvPr/>
        </p:nvSpPr>
        <p:spPr>
          <a:xfrm>
            <a:off x="381000" y="4572000"/>
            <a:ext cx="22098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err="1">
                <a:latin typeface="Tempus Sans ITC" pitchFamily="82" charset="0"/>
                <a:sym typeface="Symbol" pitchFamily="18" charset="2"/>
              </a:rPr>
              <a:t>Diltiazem</a:t>
            </a:r>
            <a:endParaRPr lang="en-US" sz="2800" dirty="0">
              <a:latin typeface="Aharoni" pitchFamily="2" charset="-79"/>
              <a:cs typeface="Aharoni" pitchFamily="2" charset="-79"/>
            </a:endParaRPr>
          </a:p>
        </p:txBody>
      </p:sp>
      <p:sp>
        <p:nvSpPr>
          <p:cNvPr id="16" name="TextBox 15"/>
          <p:cNvSpPr txBox="1"/>
          <p:nvPr/>
        </p:nvSpPr>
        <p:spPr>
          <a:xfrm>
            <a:off x="3429000" y="2819400"/>
            <a:ext cx="4191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a:latin typeface="Tempus Sans ITC" pitchFamily="82" charset="0"/>
                <a:sym typeface="Symbol" pitchFamily="18" charset="2"/>
              </a:rPr>
              <a:t>Vascular smooth muscle</a:t>
            </a:r>
            <a:endParaRPr lang="en-US" sz="2800" dirty="0">
              <a:latin typeface="Aharoni" pitchFamily="2" charset="-79"/>
              <a:cs typeface="Aharoni" pitchFamily="2" charset="-79"/>
            </a:endParaRPr>
          </a:p>
        </p:txBody>
      </p:sp>
      <p:sp>
        <p:nvSpPr>
          <p:cNvPr id="17" name="TextBox 16"/>
          <p:cNvSpPr txBox="1"/>
          <p:nvPr/>
        </p:nvSpPr>
        <p:spPr>
          <a:xfrm>
            <a:off x="3505200" y="3581400"/>
            <a:ext cx="4191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err="1">
                <a:latin typeface="Tempus Sans ITC" pitchFamily="82" charset="0"/>
                <a:sym typeface="Symbol" pitchFamily="18" charset="2"/>
              </a:rPr>
              <a:t>Cardiomyocytes</a:t>
            </a:r>
            <a:endParaRPr lang="en-US" sz="2800" dirty="0">
              <a:latin typeface="Aharoni" pitchFamily="2" charset="-79"/>
              <a:cs typeface="Aharoni" pitchFamily="2" charset="-79"/>
            </a:endParaRPr>
          </a:p>
        </p:txBody>
      </p:sp>
      <p:sp>
        <p:nvSpPr>
          <p:cNvPr id="18" name="TextBox 17"/>
          <p:cNvSpPr txBox="1"/>
          <p:nvPr/>
        </p:nvSpPr>
        <p:spPr>
          <a:xfrm>
            <a:off x="3505200" y="4572000"/>
            <a:ext cx="4191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a:latin typeface="Tempus Sans ITC" pitchFamily="82" charset="0"/>
                <a:sym typeface="Symbol" pitchFamily="18" charset="2"/>
              </a:rPr>
              <a:t>Intermediate</a:t>
            </a:r>
            <a:endParaRPr lang="en-US" sz="2800" dirty="0">
              <a:latin typeface="Aharoni" pitchFamily="2" charset="-79"/>
              <a:cs typeface="Aharoni" pitchFamily="2" charset="-79"/>
            </a:endParaRPr>
          </a:p>
        </p:txBody>
      </p:sp>
      <p:sp>
        <p:nvSpPr>
          <p:cNvPr id="19" name="TextBox 18"/>
          <p:cNvSpPr txBox="1"/>
          <p:nvPr/>
        </p:nvSpPr>
        <p:spPr>
          <a:xfrm>
            <a:off x="228600" y="1524000"/>
            <a:ext cx="2819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solidFill>
                  <a:srgbClr val="FF0000"/>
                </a:solidFill>
                <a:latin typeface="Bernard MT Condensed" pitchFamily="18" charset="0"/>
                <a:sym typeface="Symbol" pitchFamily="18" charset="2"/>
              </a:rPr>
              <a:t>Classification</a:t>
            </a:r>
            <a:endParaRPr lang="en-US" sz="2800" dirty="0">
              <a:solidFill>
                <a:srgbClr val="FF0000"/>
              </a:solidFill>
              <a:latin typeface="Aharoni" pitchFamily="2" charset="-79"/>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heckerboard(across)">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5"/>
                                        </p:tgtEl>
                                        <p:attrNameLst>
                                          <p:attrName>ppt_x</p:attrName>
                                        </p:attrNameLst>
                                      </p:cBhvr>
                                      <p:tavLst>
                                        <p:tav tm="0">
                                          <p:val>
                                            <p:strVal val="ppt_x"/>
                                          </p:val>
                                        </p:tav>
                                        <p:tav tm="100000">
                                          <p:val>
                                            <p:strVal val="ppt_x"/>
                                          </p:val>
                                        </p:tav>
                                      </p:tavLst>
                                    </p:anim>
                                    <p:anim calcmode="lin" valueType="num">
                                      <p:cBhvr additive="base">
                                        <p:cTn id="37" dur="500"/>
                                        <p:tgtEl>
                                          <p:spTgt spid="5"/>
                                        </p:tgtEl>
                                        <p:attrNameLst>
                                          <p:attrName>ppt_y</p:attrName>
                                        </p:attrNameLst>
                                      </p:cBhvr>
                                      <p:tavLst>
                                        <p:tav tm="0">
                                          <p:val>
                                            <p:strVal val="ppt_y"/>
                                          </p:val>
                                        </p:tav>
                                        <p:tav tm="100000">
                                          <p:val>
                                            <p:strVal val="1+ppt_h/2"/>
                                          </p:val>
                                        </p:tav>
                                      </p:tavLst>
                                    </p:anim>
                                    <p:set>
                                      <p:cBhvr>
                                        <p:cTn id="38" dur="1" fill="hold">
                                          <p:stCondLst>
                                            <p:cond delay="499"/>
                                          </p:stCondLst>
                                        </p:cTn>
                                        <p:tgtEl>
                                          <p:spTgt spid="5"/>
                                        </p:tgtEl>
                                        <p:attrNameLst>
                                          <p:attrName>style.visibility</p:attrName>
                                        </p:attrNameLst>
                                      </p:cBhvr>
                                      <p:to>
                                        <p:strVal val="hidden"/>
                                      </p:to>
                                    </p:set>
                                  </p:childTnLst>
                                </p:cTn>
                              </p:par>
                              <p:par>
                                <p:cTn id="39" presetID="2" presetClass="exit" presetSubtype="4" fill="hold" grpId="1" nodeType="withEffect">
                                  <p:stCondLst>
                                    <p:cond delay="0"/>
                                  </p:stCondLst>
                                  <p:childTnLst>
                                    <p:anim calcmode="lin" valueType="num">
                                      <p:cBhvr additive="base">
                                        <p:cTn id="40" dur="500"/>
                                        <p:tgtEl>
                                          <p:spTgt spid="6"/>
                                        </p:tgtEl>
                                        <p:attrNameLst>
                                          <p:attrName>ppt_x</p:attrName>
                                        </p:attrNameLst>
                                      </p:cBhvr>
                                      <p:tavLst>
                                        <p:tav tm="0">
                                          <p:val>
                                            <p:strVal val="ppt_x"/>
                                          </p:val>
                                        </p:tav>
                                        <p:tav tm="100000">
                                          <p:val>
                                            <p:strVal val="ppt_x"/>
                                          </p:val>
                                        </p:tav>
                                      </p:tavLst>
                                    </p:anim>
                                    <p:anim calcmode="lin" valueType="num">
                                      <p:cBhvr additive="base">
                                        <p:cTn id="41" dur="500"/>
                                        <p:tgtEl>
                                          <p:spTgt spid="6"/>
                                        </p:tgtEl>
                                        <p:attrNameLst>
                                          <p:attrName>ppt_y</p:attrName>
                                        </p:attrNameLst>
                                      </p:cBhvr>
                                      <p:tavLst>
                                        <p:tav tm="0">
                                          <p:val>
                                            <p:strVal val="ppt_y"/>
                                          </p:val>
                                        </p:tav>
                                        <p:tav tm="100000">
                                          <p:val>
                                            <p:strVal val="1+ppt_h/2"/>
                                          </p:val>
                                        </p:tav>
                                      </p:tavLst>
                                    </p:anim>
                                    <p:set>
                                      <p:cBhvr>
                                        <p:cTn id="42" dur="1" fill="hold">
                                          <p:stCondLst>
                                            <p:cond delay="499"/>
                                          </p:stCondLst>
                                        </p:cTn>
                                        <p:tgtEl>
                                          <p:spTgt spid="6"/>
                                        </p:tgtEl>
                                        <p:attrNameLst>
                                          <p:attrName>style.visibility</p:attrName>
                                        </p:attrNameLst>
                                      </p:cBhvr>
                                      <p:to>
                                        <p:strVal val="hidden"/>
                                      </p:to>
                                    </p:set>
                                  </p:childTnLst>
                                </p:cTn>
                              </p:par>
                              <p:par>
                                <p:cTn id="43" presetID="2" presetClass="exit" presetSubtype="4" fill="hold" grpId="1" nodeType="withEffect">
                                  <p:stCondLst>
                                    <p:cond delay="0"/>
                                  </p:stCondLst>
                                  <p:childTnLst>
                                    <p:anim calcmode="lin" valueType="num">
                                      <p:cBhvr additive="base">
                                        <p:cTn id="44" dur="500"/>
                                        <p:tgtEl>
                                          <p:spTgt spid="7"/>
                                        </p:tgtEl>
                                        <p:attrNameLst>
                                          <p:attrName>ppt_x</p:attrName>
                                        </p:attrNameLst>
                                      </p:cBhvr>
                                      <p:tavLst>
                                        <p:tav tm="0">
                                          <p:val>
                                            <p:strVal val="ppt_x"/>
                                          </p:val>
                                        </p:tav>
                                        <p:tav tm="100000">
                                          <p:val>
                                            <p:strVal val="ppt_x"/>
                                          </p:val>
                                        </p:tav>
                                      </p:tavLst>
                                    </p:anim>
                                    <p:anim calcmode="lin" valueType="num">
                                      <p:cBhvr additive="base">
                                        <p:cTn id="45" dur="500"/>
                                        <p:tgtEl>
                                          <p:spTgt spid="7"/>
                                        </p:tgtEl>
                                        <p:attrNameLst>
                                          <p:attrName>ppt_y</p:attrName>
                                        </p:attrNameLst>
                                      </p:cBhvr>
                                      <p:tavLst>
                                        <p:tav tm="0">
                                          <p:val>
                                            <p:strVal val="ppt_y"/>
                                          </p:val>
                                        </p:tav>
                                        <p:tav tm="100000">
                                          <p:val>
                                            <p:strVal val="1+ppt_h/2"/>
                                          </p:val>
                                        </p:tav>
                                      </p:tavLst>
                                    </p:anim>
                                    <p:set>
                                      <p:cBhvr>
                                        <p:cTn id="46" dur="1" fill="hold">
                                          <p:stCondLst>
                                            <p:cond delay="499"/>
                                          </p:stCondLst>
                                        </p:cTn>
                                        <p:tgtEl>
                                          <p:spTgt spid="7"/>
                                        </p:tgtEl>
                                        <p:attrNameLst>
                                          <p:attrName>style.visibility</p:attrName>
                                        </p:attrNameLst>
                                      </p:cBhvr>
                                      <p:to>
                                        <p:strVal val="hidden"/>
                                      </p:to>
                                    </p:set>
                                  </p:childTnLst>
                                </p:cTn>
                              </p:par>
                              <p:par>
                                <p:cTn id="47" presetID="2" presetClass="exit" presetSubtype="4" fill="hold" grpId="1" nodeType="withEffect">
                                  <p:stCondLst>
                                    <p:cond delay="0"/>
                                  </p:stCondLst>
                                  <p:childTnLst>
                                    <p:anim calcmode="lin" valueType="num">
                                      <p:cBhvr additive="base">
                                        <p:cTn id="48" dur="500"/>
                                        <p:tgtEl>
                                          <p:spTgt spid="8"/>
                                        </p:tgtEl>
                                        <p:attrNameLst>
                                          <p:attrName>ppt_x</p:attrName>
                                        </p:attrNameLst>
                                      </p:cBhvr>
                                      <p:tavLst>
                                        <p:tav tm="0">
                                          <p:val>
                                            <p:strVal val="ppt_x"/>
                                          </p:val>
                                        </p:tav>
                                        <p:tav tm="100000">
                                          <p:val>
                                            <p:strVal val="ppt_x"/>
                                          </p:val>
                                        </p:tav>
                                      </p:tavLst>
                                    </p:anim>
                                    <p:anim calcmode="lin" valueType="num">
                                      <p:cBhvr additive="base">
                                        <p:cTn id="49" dur="500"/>
                                        <p:tgtEl>
                                          <p:spTgt spid="8"/>
                                        </p:tgtEl>
                                        <p:attrNameLst>
                                          <p:attrName>ppt_y</p:attrName>
                                        </p:attrNameLst>
                                      </p:cBhvr>
                                      <p:tavLst>
                                        <p:tav tm="0">
                                          <p:val>
                                            <p:strVal val="ppt_y"/>
                                          </p:val>
                                        </p:tav>
                                        <p:tav tm="100000">
                                          <p:val>
                                            <p:strVal val="1+ppt_h/2"/>
                                          </p:val>
                                        </p:tav>
                                      </p:tavLst>
                                    </p:anim>
                                    <p:set>
                                      <p:cBhvr>
                                        <p:cTn id="50" dur="1" fill="hold">
                                          <p:stCondLst>
                                            <p:cond delay="499"/>
                                          </p:stCondLst>
                                        </p:cTn>
                                        <p:tgtEl>
                                          <p:spTgt spid="8"/>
                                        </p:tgtEl>
                                        <p:attrNameLst>
                                          <p:attrName>style.visibility</p:attrName>
                                        </p:attrNameLst>
                                      </p:cBhvr>
                                      <p:to>
                                        <p:strVal val="hidden"/>
                                      </p:to>
                                    </p:set>
                                  </p:childTnLst>
                                </p:cTn>
                              </p:par>
                              <p:par>
                                <p:cTn id="51" presetID="2" presetClass="exit" presetSubtype="4" fill="hold" grpId="1" nodeType="withEffect">
                                  <p:stCondLst>
                                    <p:cond delay="0"/>
                                  </p:stCondLst>
                                  <p:childTnLst>
                                    <p:anim calcmode="lin" valueType="num">
                                      <p:cBhvr additive="base">
                                        <p:cTn id="52" dur="500"/>
                                        <p:tgtEl>
                                          <p:spTgt spid="9"/>
                                        </p:tgtEl>
                                        <p:attrNameLst>
                                          <p:attrName>ppt_x</p:attrName>
                                        </p:attrNameLst>
                                      </p:cBhvr>
                                      <p:tavLst>
                                        <p:tav tm="0">
                                          <p:val>
                                            <p:strVal val="ppt_x"/>
                                          </p:val>
                                        </p:tav>
                                        <p:tav tm="100000">
                                          <p:val>
                                            <p:strVal val="ppt_x"/>
                                          </p:val>
                                        </p:tav>
                                      </p:tavLst>
                                    </p:anim>
                                    <p:anim calcmode="lin" valueType="num">
                                      <p:cBhvr additive="base">
                                        <p:cTn id="53" dur="500"/>
                                        <p:tgtEl>
                                          <p:spTgt spid="9"/>
                                        </p:tgtEl>
                                        <p:attrNameLst>
                                          <p:attrName>ppt_y</p:attrName>
                                        </p:attrNameLst>
                                      </p:cBhvr>
                                      <p:tavLst>
                                        <p:tav tm="0">
                                          <p:val>
                                            <p:strVal val="ppt_y"/>
                                          </p:val>
                                        </p:tav>
                                        <p:tav tm="100000">
                                          <p:val>
                                            <p:strVal val="1+ppt_h/2"/>
                                          </p:val>
                                        </p:tav>
                                      </p:tavLst>
                                    </p:anim>
                                    <p:set>
                                      <p:cBhvr>
                                        <p:cTn id="54" dur="1" fill="hold">
                                          <p:stCondLst>
                                            <p:cond delay="499"/>
                                          </p:stCondLst>
                                        </p:cTn>
                                        <p:tgtEl>
                                          <p:spTgt spid="9"/>
                                        </p:tgtEl>
                                        <p:attrNameLst>
                                          <p:attrName>style.visibility</p:attrName>
                                        </p:attrNameLst>
                                      </p:cBhvr>
                                      <p:to>
                                        <p:strVal val="hidden"/>
                                      </p:to>
                                    </p:set>
                                  </p:childTnLst>
                                </p:cTn>
                              </p:par>
                              <p:par>
                                <p:cTn id="55" presetID="2" presetClass="exit" presetSubtype="4" fill="hold" grpId="1" nodeType="withEffect">
                                  <p:stCondLst>
                                    <p:cond delay="0"/>
                                  </p:stCondLst>
                                  <p:childTnLst>
                                    <p:anim calcmode="lin" valueType="num">
                                      <p:cBhvr additive="base">
                                        <p:cTn id="56" dur="500"/>
                                        <p:tgtEl>
                                          <p:spTgt spid="11"/>
                                        </p:tgtEl>
                                        <p:attrNameLst>
                                          <p:attrName>ppt_x</p:attrName>
                                        </p:attrNameLst>
                                      </p:cBhvr>
                                      <p:tavLst>
                                        <p:tav tm="0">
                                          <p:val>
                                            <p:strVal val="ppt_x"/>
                                          </p:val>
                                        </p:tav>
                                        <p:tav tm="100000">
                                          <p:val>
                                            <p:strVal val="ppt_x"/>
                                          </p:val>
                                        </p:tav>
                                      </p:tavLst>
                                    </p:anim>
                                    <p:anim calcmode="lin" valueType="num">
                                      <p:cBhvr additive="base">
                                        <p:cTn id="57" dur="500"/>
                                        <p:tgtEl>
                                          <p:spTgt spid="11"/>
                                        </p:tgtEl>
                                        <p:attrNameLst>
                                          <p:attrName>ppt_y</p:attrName>
                                        </p:attrNameLst>
                                      </p:cBhvr>
                                      <p:tavLst>
                                        <p:tav tm="0">
                                          <p:val>
                                            <p:strVal val="ppt_y"/>
                                          </p:val>
                                        </p:tav>
                                        <p:tav tm="100000">
                                          <p:val>
                                            <p:strVal val="1+ppt_h/2"/>
                                          </p:val>
                                        </p:tav>
                                      </p:tavLst>
                                    </p:anim>
                                    <p:set>
                                      <p:cBhvr>
                                        <p:cTn id="58" dur="1" fill="hold">
                                          <p:stCondLst>
                                            <p:cond delay="499"/>
                                          </p:stCondLst>
                                        </p:cTn>
                                        <p:tgtEl>
                                          <p:spTgt spid="11"/>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blinds(horizontal)">
                                      <p:cBhvr>
                                        <p:cTn id="63" dur="5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blinds(horizontal)">
                                      <p:cBhvr>
                                        <p:cTn id="68" dur="500"/>
                                        <p:tgtEl>
                                          <p:spTgt spid="13"/>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blinds(horizontal)">
                                      <p:cBhvr>
                                        <p:cTn id="73" dur="500"/>
                                        <p:tgtEl>
                                          <p:spTgt spid="16"/>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blinds(horizontal)">
                                      <p:cBhvr>
                                        <p:cTn id="78" dur="500"/>
                                        <p:tgtEl>
                                          <p:spTgt spid="14"/>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blinds(horizontal)">
                                      <p:cBhvr>
                                        <p:cTn id="83" dur="500"/>
                                        <p:tgtEl>
                                          <p:spTgt spid="17"/>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blinds(horizontal)">
                                      <p:cBhvr>
                                        <p:cTn id="88" dur="500"/>
                                        <p:tgtEl>
                                          <p:spTgt spid="15"/>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18"/>
                                        </p:tgtEl>
                                        <p:attrNameLst>
                                          <p:attrName>style.visibility</p:attrName>
                                        </p:attrNameLst>
                                      </p:cBhvr>
                                      <p:to>
                                        <p:strVal val="visible"/>
                                      </p:to>
                                    </p:set>
                                    <p:animEffect transition="in" filter="blinds(horizontal)">
                                      <p:cBhvr>
                                        <p:cTn id="9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1" grpId="0" animBg="1"/>
      <p:bldP spid="11" grpId="1" animBg="1"/>
      <p:bldP spid="12" grpId="0" animBg="1"/>
      <p:bldP spid="13" grpId="0" animBg="1"/>
      <p:bldP spid="14" grpId="0" animBg="1"/>
      <p:bldP spid="15" grpId="0" animBg="1"/>
      <p:bldP spid="16" grpId="0" animBg="1"/>
      <p:bldP spid="17" grpId="0" animBg="1"/>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381000"/>
            <a:ext cx="2895600" cy="604781"/>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3600" b="1" dirty="0" err="1">
                <a:effectLst>
                  <a:outerShdw blurRad="38100" dist="38100" dir="2700000" algn="tl">
                    <a:srgbClr val="000000"/>
                  </a:outerShdw>
                </a:effectLst>
                <a:latin typeface="Tempus Sans ITC" pitchFamily="82" charset="0"/>
                <a:sym typeface="Symbol" pitchFamily="18" charset="2"/>
              </a:rPr>
              <a:t>Ivabradine</a:t>
            </a:r>
            <a:endParaRPr lang="en-US" sz="3600" b="1" dirty="0">
              <a:effectLst>
                <a:outerShdw blurRad="38100" dist="38100" dir="2700000" algn="tl">
                  <a:srgbClr val="000000"/>
                </a:outerShdw>
              </a:effectLst>
              <a:latin typeface="Tempus Sans ITC" pitchFamily="82" charset="0"/>
              <a:sym typeface="Symbol" pitchFamily="18" charset="2"/>
            </a:endParaRPr>
          </a:p>
        </p:txBody>
      </p:sp>
      <p:sp>
        <p:nvSpPr>
          <p:cNvPr id="3" name="TextBox 2"/>
          <p:cNvSpPr txBox="1"/>
          <p:nvPr/>
        </p:nvSpPr>
        <p:spPr>
          <a:xfrm>
            <a:off x="457200" y="1905000"/>
            <a:ext cx="8153400" cy="819648"/>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lvl="1" indent="-342900">
              <a:lnSpc>
                <a:spcPct val="90000"/>
              </a:lnSpc>
              <a:spcBef>
                <a:spcPct val="20000"/>
              </a:spcBef>
              <a:defRPr/>
            </a:pPr>
            <a:r>
              <a:rPr lang="en-US" sz="2800" b="1" dirty="0" err="1">
                <a:solidFill>
                  <a:srgbClr val="FF0000"/>
                </a:solidFill>
                <a:effectLst>
                  <a:outerShdw blurRad="38100" dist="38100" dir="2700000" algn="tl">
                    <a:srgbClr val="000000"/>
                  </a:outerShdw>
                </a:effectLst>
                <a:latin typeface="Tempus Sans ITC" pitchFamily="82" charset="0"/>
                <a:sym typeface="Symbol" pitchFamily="18" charset="2"/>
              </a:rPr>
              <a:t>Ivabradine</a:t>
            </a:r>
            <a:r>
              <a:rPr lang="en-US" sz="2800" b="1" dirty="0">
                <a:solidFill>
                  <a:srgbClr val="FF0000"/>
                </a:solidFill>
                <a:effectLst>
                  <a:outerShdw blurRad="38100" dist="38100" dir="2700000" algn="tl">
                    <a:srgbClr val="000000"/>
                  </a:outerShdw>
                </a:effectLst>
                <a:latin typeface="Tempus Sans ITC" pitchFamily="82" charset="0"/>
                <a:sym typeface="Symbol" pitchFamily="18" charset="2"/>
              </a:rPr>
              <a:t> </a:t>
            </a:r>
            <a:r>
              <a:rPr lang="en-US" sz="2400" dirty="0"/>
              <a:t>reduces slope of  depolarization, slowing HR, reducing </a:t>
            </a:r>
            <a:r>
              <a:rPr lang="en-US" sz="2400" dirty="0" err="1"/>
              <a:t>myocardila</a:t>
            </a:r>
            <a:r>
              <a:rPr lang="en-US" sz="2400" dirty="0"/>
              <a:t> work &amp; O2 demand</a:t>
            </a:r>
            <a:endParaRPr lang="en-US" sz="2800" b="1" dirty="0">
              <a:solidFill>
                <a:schemeClr val="bg1"/>
              </a:solidFill>
              <a:effectLst>
                <a:outerShdw blurRad="38100" dist="38100" dir="2700000" algn="tl">
                  <a:srgbClr val="000000"/>
                </a:outerShdw>
              </a:effectLst>
              <a:latin typeface="Tempus Sans ITC" pitchFamily="82" charset="0"/>
              <a:sym typeface="Symbol" pitchFamily="18" charset="2"/>
            </a:endParaRPr>
          </a:p>
        </p:txBody>
      </p:sp>
      <p:sp>
        <p:nvSpPr>
          <p:cNvPr id="4" name="TextBox 3"/>
          <p:cNvSpPr txBox="1"/>
          <p:nvPr/>
        </p:nvSpPr>
        <p:spPr>
          <a:xfrm>
            <a:off x="152400" y="5562600"/>
            <a:ext cx="8001000" cy="86793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nSpc>
                <a:spcPct val="90000"/>
              </a:lnSpc>
              <a:spcBef>
                <a:spcPct val="15000"/>
              </a:spcBef>
              <a:defRPr/>
            </a:pPr>
            <a:r>
              <a:rPr lang="en-US" sz="2800" dirty="0"/>
              <a:t>I</a:t>
            </a:r>
            <a:r>
              <a:rPr lang="en-US" sz="2800" baseline="-25000" dirty="0"/>
              <a:t>f </a:t>
            </a:r>
            <a:r>
              <a:rPr lang="en-US" sz="2800" dirty="0"/>
              <a:t>current is an inward Na+/K+ current that activates pacemaker cells of the SA node</a:t>
            </a:r>
          </a:p>
        </p:txBody>
      </p:sp>
      <p:sp>
        <p:nvSpPr>
          <p:cNvPr id="5" name="TextBox 4"/>
          <p:cNvSpPr txBox="1"/>
          <p:nvPr/>
        </p:nvSpPr>
        <p:spPr>
          <a:xfrm>
            <a:off x="457200" y="1279268"/>
            <a:ext cx="6705600" cy="480131"/>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nSpc>
                <a:spcPct val="90000"/>
              </a:lnSpc>
              <a:spcBef>
                <a:spcPct val="15000"/>
              </a:spcBef>
              <a:defRPr/>
            </a:pPr>
            <a:r>
              <a:rPr lang="en-US" sz="2800" dirty="0" err="1"/>
              <a:t>Ivabradine</a:t>
            </a:r>
            <a:r>
              <a:rPr lang="en-US" sz="2800" dirty="0"/>
              <a:t> Selectively </a:t>
            </a:r>
            <a:r>
              <a:rPr lang="en-US" sz="2800"/>
              <a:t>blocks I</a:t>
            </a:r>
            <a:r>
              <a:rPr lang="en-US" sz="2800" baseline="-25000"/>
              <a:t>f</a:t>
            </a:r>
            <a:endParaRPr lang="en-US" sz="2800" dirty="0"/>
          </a:p>
        </p:txBody>
      </p:sp>
      <p:pic>
        <p:nvPicPr>
          <p:cNvPr id="4098" name="Picture 2"/>
          <p:cNvPicPr>
            <a:picLocks noChangeAspect="1" noChangeArrowheads="1"/>
          </p:cNvPicPr>
          <p:nvPr/>
        </p:nvPicPr>
        <p:blipFill>
          <a:blip r:embed="rId3" cstate="print"/>
          <a:srcRect/>
          <a:stretch>
            <a:fillRect/>
          </a:stretch>
        </p:blipFill>
        <p:spPr bwMode="auto">
          <a:xfrm>
            <a:off x="2057400" y="2819400"/>
            <a:ext cx="3886200" cy="3657600"/>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1676400" y="2590800"/>
            <a:ext cx="3581399" cy="2895600"/>
          </a:xfrm>
          <a:prstGeom prst="rect">
            <a:avLst/>
          </a:prstGeom>
          <a:noFill/>
          <a:ln w="9525">
            <a:noFill/>
            <a:miter lim="800000"/>
            <a:headEnd/>
            <a:tailEnd/>
          </a:ln>
        </p:spPr>
      </p:pic>
      <p:sp>
        <p:nvSpPr>
          <p:cNvPr id="8" name="TextBox 7"/>
          <p:cNvSpPr txBox="1"/>
          <p:nvPr/>
        </p:nvSpPr>
        <p:spPr>
          <a:xfrm>
            <a:off x="381000" y="2819400"/>
            <a:ext cx="8001000" cy="1255728"/>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nSpc>
                <a:spcPct val="90000"/>
              </a:lnSpc>
              <a:spcBef>
                <a:spcPct val="15000"/>
              </a:spcBef>
              <a:defRPr/>
            </a:pPr>
            <a:r>
              <a:rPr lang="en-US" sz="2800" dirty="0"/>
              <a:t>Used in treatment of chronic stable angina in patients with normal sinus rhythm who cannot take </a:t>
            </a:r>
            <a:r>
              <a:rPr lang="en-US" sz="2800" dirty="0">
                <a:latin typeface="Browallia New"/>
                <a:cs typeface="Browallia New"/>
              </a:rPr>
              <a:t>ß-</a:t>
            </a:r>
            <a:r>
              <a:rPr lang="en-US" sz="2800" dirty="0"/>
              <a:t>blockers</a:t>
            </a:r>
          </a:p>
        </p:txBody>
      </p:sp>
      <p:sp>
        <p:nvSpPr>
          <p:cNvPr id="9" name="TextBox 8"/>
          <p:cNvSpPr txBox="1"/>
          <p:nvPr/>
        </p:nvSpPr>
        <p:spPr>
          <a:xfrm>
            <a:off x="457200" y="2895600"/>
            <a:ext cx="8382000" cy="1643527"/>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nSpc>
                <a:spcPct val="90000"/>
              </a:lnSpc>
              <a:spcBef>
                <a:spcPct val="15000"/>
              </a:spcBef>
              <a:defRPr/>
            </a:pPr>
            <a:r>
              <a:rPr lang="en-US" sz="2800" dirty="0"/>
              <a:t>Used in combination with beta blockers in people with heart failure with LVEF lower than 35 percent inadequately controlled by beta blockers alone and whose heart rate exceeds 70/min</a:t>
            </a:r>
          </a:p>
        </p:txBody>
      </p:sp>
      <p:sp>
        <p:nvSpPr>
          <p:cNvPr id="10" name="TextBox 9"/>
          <p:cNvSpPr txBox="1"/>
          <p:nvPr/>
        </p:nvSpPr>
        <p:spPr>
          <a:xfrm>
            <a:off x="381000" y="4724400"/>
            <a:ext cx="4953000" cy="480131"/>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nSpc>
                <a:spcPct val="90000"/>
              </a:lnSpc>
              <a:spcBef>
                <a:spcPct val="15000"/>
              </a:spcBef>
              <a:defRPr/>
            </a:pPr>
            <a:r>
              <a:rPr lang="en-US" sz="2800" dirty="0"/>
              <a:t>ADR:- luminous phenomena</a:t>
            </a:r>
          </a:p>
        </p:txBody>
      </p:sp>
      <p:pic>
        <p:nvPicPr>
          <p:cNvPr id="3074" name="Picture 2" descr="نتيجة بحث الصور عن ‪luminous phenomena‬‏">
            <a:hlinkClick r:id="rId5"/>
          </p:cNvPr>
          <p:cNvPicPr>
            <a:picLocks noChangeAspect="1" noChangeArrowheads="1"/>
          </p:cNvPicPr>
          <p:nvPr/>
        </p:nvPicPr>
        <p:blipFill>
          <a:blip r:embed="rId6" cstate="print"/>
          <a:srcRect/>
          <a:stretch>
            <a:fillRect/>
          </a:stretch>
        </p:blipFill>
        <p:spPr bwMode="auto">
          <a:xfrm>
            <a:off x="6096000" y="3429000"/>
            <a:ext cx="2857500" cy="1905000"/>
          </a:xfrm>
          <a:prstGeom prst="rect">
            <a:avLst/>
          </a:prstGeom>
          <a:noFill/>
        </p:spPr>
      </p:pic>
      <p:pic>
        <p:nvPicPr>
          <p:cNvPr id="3075" name="Picture 3"/>
          <p:cNvPicPr>
            <a:picLocks noChangeAspect="1" noChangeArrowheads="1"/>
          </p:cNvPicPr>
          <p:nvPr/>
        </p:nvPicPr>
        <p:blipFill>
          <a:blip r:embed="rId7" cstate="print"/>
          <a:srcRect/>
          <a:stretch>
            <a:fillRect/>
          </a:stretch>
        </p:blipFill>
        <p:spPr bwMode="auto">
          <a:xfrm>
            <a:off x="6019800" y="2743200"/>
            <a:ext cx="2781300" cy="3962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blinds(horizontal)">
                                      <p:cBhvr>
                                        <p:cTn id="12" dur="500"/>
                                        <p:tgtEl>
                                          <p:spTgt spid="409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grpId="1" nodeType="clickEffect">
                                  <p:stCondLst>
                                    <p:cond delay="0"/>
                                  </p:stCondLst>
                                  <p:childTnLst>
                                    <p:animEffect transition="out" filter="checkerboard(across)">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par>
                                <p:cTn id="23" presetID="5" presetClass="exit" presetSubtype="10" fill="hold" grpId="1" nodeType="withEffect">
                                  <p:stCondLst>
                                    <p:cond delay="0"/>
                                  </p:stCondLst>
                                  <p:childTnLst>
                                    <p:animEffect transition="out" filter="checkerboard(across)">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par>
                                <p:cTn id="26" presetID="5" presetClass="exit" presetSubtype="10" fill="hold" nodeType="withEffect">
                                  <p:stCondLst>
                                    <p:cond delay="0"/>
                                  </p:stCondLst>
                                  <p:childTnLst>
                                    <p:animEffect transition="out" filter="checkerboard(across)">
                                      <p:cBhvr>
                                        <p:cTn id="27" dur="500"/>
                                        <p:tgtEl>
                                          <p:spTgt spid="4099"/>
                                        </p:tgtEl>
                                      </p:cBhvr>
                                    </p:animEffect>
                                    <p:set>
                                      <p:cBhvr>
                                        <p:cTn id="28" dur="1" fill="hold">
                                          <p:stCondLst>
                                            <p:cond delay="499"/>
                                          </p:stCondLst>
                                        </p:cTn>
                                        <p:tgtEl>
                                          <p:spTgt spid="409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linds(horizontal)">
                                      <p:cBhvr>
                                        <p:cTn id="33" dur="500"/>
                                        <p:tgtEl>
                                          <p:spTgt spid="3"/>
                                        </p:tgtEl>
                                      </p:cBhvr>
                                    </p:animEffect>
                                  </p:childTnLst>
                                </p:cTn>
                              </p:par>
                              <p:par>
                                <p:cTn id="34" presetID="3" presetClass="entr" presetSubtype="10" fill="hold" nodeType="withEffect">
                                  <p:stCondLst>
                                    <p:cond delay="0"/>
                                  </p:stCondLst>
                                  <p:childTnLst>
                                    <p:set>
                                      <p:cBhvr>
                                        <p:cTn id="35" dur="1" fill="hold">
                                          <p:stCondLst>
                                            <p:cond delay="0"/>
                                          </p:stCondLst>
                                        </p:cTn>
                                        <p:tgtEl>
                                          <p:spTgt spid="4098"/>
                                        </p:tgtEl>
                                        <p:attrNameLst>
                                          <p:attrName>style.visibility</p:attrName>
                                        </p:attrNameLst>
                                      </p:cBhvr>
                                      <p:to>
                                        <p:strVal val="visible"/>
                                      </p:to>
                                    </p:set>
                                    <p:animEffect transition="in" filter="blinds(horizontal)">
                                      <p:cBhvr>
                                        <p:cTn id="36" dur="500"/>
                                        <p:tgtEl>
                                          <p:spTgt spid="4098"/>
                                        </p:tgtEl>
                                      </p:cBhvr>
                                    </p:animEffect>
                                  </p:childTnLst>
                                </p:cTn>
                              </p:par>
                              <p:par>
                                <p:cTn id="37" presetID="25" presetClass="entr" presetSubtype="0" fill="hold" nodeType="withEffect">
                                  <p:stCondLst>
                                    <p:cond delay="0"/>
                                  </p:stCondLst>
                                  <p:childTnLst>
                                    <p:set>
                                      <p:cBhvr>
                                        <p:cTn id="38" dur="1" fill="hold">
                                          <p:stCondLst>
                                            <p:cond delay="0"/>
                                          </p:stCondLst>
                                        </p:cTn>
                                        <p:tgtEl>
                                          <p:spTgt spid="3075"/>
                                        </p:tgtEl>
                                        <p:attrNameLst>
                                          <p:attrName>style.visibility</p:attrName>
                                        </p:attrNameLst>
                                      </p:cBhvr>
                                      <p:to>
                                        <p:strVal val="visible"/>
                                      </p:to>
                                    </p:set>
                                    <p:anim calcmode="lin" valueType="num">
                                      <p:cBhvr>
                                        <p:cTn id="39" dur="500" decel="50000" fill="hold">
                                          <p:stCondLst>
                                            <p:cond delay="0"/>
                                          </p:stCondLst>
                                        </p:cTn>
                                        <p:tgtEl>
                                          <p:spTgt spid="3075"/>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3075"/>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3075"/>
                                        </p:tgtEl>
                                        <p:attrNameLst>
                                          <p:attrName>ppt_w</p:attrName>
                                        </p:attrNameLst>
                                      </p:cBhvr>
                                      <p:tavLst>
                                        <p:tav tm="0">
                                          <p:val>
                                            <p:strVal val="#ppt_w*.05"/>
                                          </p:val>
                                        </p:tav>
                                        <p:tav tm="100000">
                                          <p:val>
                                            <p:strVal val="#ppt_w"/>
                                          </p:val>
                                        </p:tav>
                                      </p:tavLst>
                                    </p:anim>
                                    <p:anim calcmode="lin" valueType="num">
                                      <p:cBhvr>
                                        <p:cTn id="42" dur="1000" fill="hold"/>
                                        <p:tgtEl>
                                          <p:spTgt spid="3075"/>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3075"/>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3075"/>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3075"/>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3075"/>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xit" presetSubtype="16" fill="hold" nodeType="clickEffect">
                                  <p:stCondLst>
                                    <p:cond delay="0"/>
                                  </p:stCondLst>
                                  <p:childTnLst>
                                    <p:animEffect transition="out" filter="box(in)">
                                      <p:cBhvr>
                                        <p:cTn id="50" dur="500"/>
                                        <p:tgtEl>
                                          <p:spTgt spid="3075"/>
                                        </p:tgtEl>
                                      </p:cBhvr>
                                    </p:animEffect>
                                    <p:set>
                                      <p:cBhvr>
                                        <p:cTn id="51" dur="1" fill="hold">
                                          <p:stCondLst>
                                            <p:cond delay="499"/>
                                          </p:stCondLst>
                                        </p:cTn>
                                        <p:tgtEl>
                                          <p:spTgt spid="3075"/>
                                        </p:tgtEl>
                                        <p:attrNameLst>
                                          <p:attrName>style.visibility</p:attrName>
                                        </p:attrNameLst>
                                      </p:cBhvr>
                                      <p:to>
                                        <p:strVal val="hidden"/>
                                      </p:to>
                                    </p:set>
                                  </p:childTnLst>
                                </p:cTn>
                              </p:par>
                              <p:par>
                                <p:cTn id="52" presetID="4" presetClass="exit" presetSubtype="16" fill="hold" nodeType="withEffect">
                                  <p:stCondLst>
                                    <p:cond delay="0"/>
                                  </p:stCondLst>
                                  <p:childTnLst>
                                    <p:animEffect transition="out" filter="box(in)">
                                      <p:cBhvr>
                                        <p:cTn id="53" dur="500"/>
                                        <p:tgtEl>
                                          <p:spTgt spid="4098"/>
                                        </p:tgtEl>
                                      </p:cBhvr>
                                    </p:animEffect>
                                    <p:set>
                                      <p:cBhvr>
                                        <p:cTn id="54" dur="1" fill="hold">
                                          <p:stCondLst>
                                            <p:cond delay="499"/>
                                          </p:stCondLst>
                                        </p:cTn>
                                        <p:tgtEl>
                                          <p:spTgt spid="409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blinds(horizontal)">
                                      <p:cBhvr>
                                        <p:cTn id="59" dur="500"/>
                                        <p:tgtEl>
                                          <p:spTgt spid="8"/>
                                        </p:tgtEl>
                                      </p:cBhvr>
                                    </p:animEffect>
                                  </p:childTnLst>
                                </p:cTn>
                              </p:par>
                            </p:childTnLst>
                          </p:cTn>
                        </p:par>
                      </p:childTnLst>
                    </p:cTn>
                  </p:par>
                  <p:par>
                    <p:cTn id="60" fill="hold">
                      <p:stCondLst>
                        <p:cond delay="indefinite"/>
                      </p:stCondLst>
                      <p:childTnLst>
                        <p:par>
                          <p:cTn id="61" fill="hold">
                            <p:stCondLst>
                              <p:cond delay="0"/>
                            </p:stCondLst>
                            <p:childTnLst>
                              <p:par>
                                <p:cTn id="62" presetID="5" presetClass="exit" presetSubtype="10" fill="hold" grpId="1" nodeType="clickEffect">
                                  <p:stCondLst>
                                    <p:cond delay="0"/>
                                  </p:stCondLst>
                                  <p:childTnLst>
                                    <p:animEffect transition="out" filter="checkerboard(across)">
                                      <p:cBhvr>
                                        <p:cTn id="63" dur="500"/>
                                        <p:tgtEl>
                                          <p:spTgt spid="8"/>
                                        </p:tgtEl>
                                      </p:cBhvr>
                                    </p:animEffect>
                                    <p:set>
                                      <p:cBhvr>
                                        <p:cTn id="64" dur="1" fill="hold">
                                          <p:stCondLst>
                                            <p:cond delay="499"/>
                                          </p:stCondLst>
                                        </p:cTn>
                                        <p:tgtEl>
                                          <p:spTgt spid="8"/>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blinds(horizontal)">
                                      <p:cBhvr>
                                        <p:cTn id="69" dur="500"/>
                                        <p:tgtEl>
                                          <p:spTgt spid="9"/>
                                        </p:tgtEl>
                                      </p:cBhvr>
                                    </p:animEffect>
                                  </p:childTnLst>
                                </p:cTn>
                              </p:par>
                            </p:childTnLst>
                          </p:cTn>
                        </p:par>
                      </p:childTnLst>
                    </p:cTn>
                  </p:par>
                  <p:par>
                    <p:cTn id="70" fill="hold">
                      <p:stCondLst>
                        <p:cond delay="indefinite"/>
                      </p:stCondLst>
                      <p:childTnLst>
                        <p:par>
                          <p:cTn id="71" fill="hold">
                            <p:stCondLst>
                              <p:cond delay="0"/>
                            </p:stCondLst>
                            <p:childTnLst>
                              <p:par>
                                <p:cTn id="72" presetID="5" presetClass="exit" presetSubtype="10" fill="hold" grpId="1" nodeType="clickEffect">
                                  <p:stCondLst>
                                    <p:cond delay="0"/>
                                  </p:stCondLst>
                                  <p:childTnLst>
                                    <p:animEffect transition="out" filter="checkerboard(across)">
                                      <p:cBhvr>
                                        <p:cTn id="73" dur="500"/>
                                        <p:tgtEl>
                                          <p:spTgt spid="9"/>
                                        </p:tgtEl>
                                      </p:cBhvr>
                                    </p:animEffect>
                                    <p:set>
                                      <p:cBhvr>
                                        <p:cTn id="74" dur="1" fill="hold">
                                          <p:stCondLst>
                                            <p:cond delay="499"/>
                                          </p:stCondLst>
                                        </p:cTn>
                                        <p:tgtEl>
                                          <p:spTgt spid="9"/>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blinds(horizontal)">
                                      <p:cBhvr>
                                        <p:cTn id="79" dur="500"/>
                                        <p:tgtEl>
                                          <p:spTgt spid="10"/>
                                        </p:tgtEl>
                                      </p:cBhvr>
                                    </p:animEffect>
                                  </p:childTnLst>
                                </p:cTn>
                              </p:par>
                              <p:par>
                                <p:cTn id="80" presetID="25" presetClass="entr" presetSubtype="0" fill="hold" nodeType="withEffect">
                                  <p:stCondLst>
                                    <p:cond delay="0"/>
                                  </p:stCondLst>
                                  <p:childTnLst>
                                    <p:set>
                                      <p:cBhvr>
                                        <p:cTn id="81" dur="1" fill="hold">
                                          <p:stCondLst>
                                            <p:cond delay="0"/>
                                          </p:stCondLst>
                                        </p:cTn>
                                        <p:tgtEl>
                                          <p:spTgt spid="3074"/>
                                        </p:tgtEl>
                                        <p:attrNameLst>
                                          <p:attrName>style.visibility</p:attrName>
                                        </p:attrNameLst>
                                      </p:cBhvr>
                                      <p:to>
                                        <p:strVal val="visible"/>
                                      </p:to>
                                    </p:set>
                                    <p:anim calcmode="lin" valueType="num">
                                      <p:cBhvr>
                                        <p:cTn id="82" dur="500" decel="50000" fill="hold">
                                          <p:stCondLst>
                                            <p:cond delay="0"/>
                                          </p:stCondLst>
                                        </p:cTn>
                                        <p:tgtEl>
                                          <p:spTgt spid="3074"/>
                                        </p:tgtEl>
                                        <p:attrNameLst>
                                          <p:attrName>style.rotation</p:attrName>
                                        </p:attrNameLst>
                                      </p:cBhvr>
                                      <p:tavLst>
                                        <p:tav tm="0">
                                          <p:val>
                                            <p:fltVal val="-90"/>
                                          </p:val>
                                        </p:tav>
                                        <p:tav tm="100000">
                                          <p:val>
                                            <p:fltVal val="0"/>
                                          </p:val>
                                        </p:tav>
                                      </p:tavLst>
                                    </p:anim>
                                    <p:anim calcmode="lin" valueType="num">
                                      <p:cBhvr>
                                        <p:cTn id="83" dur="500" decel="50000" fill="hold">
                                          <p:stCondLst>
                                            <p:cond delay="0"/>
                                          </p:stCondLst>
                                        </p:cTn>
                                        <p:tgtEl>
                                          <p:spTgt spid="3074"/>
                                        </p:tgtEl>
                                        <p:attrNameLst>
                                          <p:attrName>ppt_w</p:attrName>
                                        </p:attrNameLst>
                                      </p:cBhvr>
                                      <p:tavLst>
                                        <p:tav tm="0">
                                          <p:val>
                                            <p:strVal val="#ppt_w"/>
                                          </p:val>
                                        </p:tav>
                                        <p:tav tm="100000">
                                          <p:val>
                                            <p:strVal val="#ppt_w*.05"/>
                                          </p:val>
                                        </p:tav>
                                      </p:tavLst>
                                    </p:anim>
                                    <p:anim calcmode="lin" valueType="num">
                                      <p:cBhvr>
                                        <p:cTn id="84" dur="500" accel="50000" fill="hold">
                                          <p:stCondLst>
                                            <p:cond delay="500"/>
                                          </p:stCondLst>
                                        </p:cTn>
                                        <p:tgtEl>
                                          <p:spTgt spid="3074"/>
                                        </p:tgtEl>
                                        <p:attrNameLst>
                                          <p:attrName>ppt_w</p:attrName>
                                        </p:attrNameLst>
                                      </p:cBhvr>
                                      <p:tavLst>
                                        <p:tav tm="0">
                                          <p:val>
                                            <p:strVal val="#ppt_w*.05"/>
                                          </p:val>
                                        </p:tav>
                                        <p:tav tm="100000">
                                          <p:val>
                                            <p:strVal val="#ppt_w"/>
                                          </p:val>
                                        </p:tav>
                                      </p:tavLst>
                                    </p:anim>
                                    <p:anim calcmode="lin" valueType="num">
                                      <p:cBhvr>
                                        <p:cTn id="85" dur="1000" fill="hold"/>
                                        <p:tgtEl>
                                          <p:spTgt spid="3074"/>
                                        </p:tgtEl>
                                        <p:attrNameLst>
                                          <p:attrName>ppt_h</p:attrName>
                                        </p:attrNameLst>
                                      </p:cBhvr>
                                      <p:tavLst>
                                        <p:tav tm="0">
                                          <p:val>
                                            <p:strVal val="#ppt_h"/>
                                          </p:val>
                                        </p:tav>
                                        <p:tav tm="100000">
                                          <p:val>
                                            <p:strVal val="#ppt_h"/>
                                          </p:val>
                                        </p:tav>
                                      </p:tavLst>
                                    </p:anim>
                                    <p:anim calcmode="lin" valueType="num">
                                      <p:cBhvr>
                                        <p:cTn id="86" dur="500" decel="50000" fill="hold">
                                          <p:stCondLst>
                                            <p:cond delay="0"/>
                                          </p:stCondLst>
                                        </p:cTn>
                                        <p:tgtEl>
                                          <p:spTgt spid="3074"/>
                                        </p:tgtEl>
                                        <p:attrNameLst>
                                          <p:attrName>ppt_x</p:attrName>
                                        </p:attrNameLst>
                                      </p:cBhvr>
                                      <p:tavLst>
                                        <p:tav tm="0">
                                          <p:val>
                                            <p:strVal val="#ppt_x+.4"/>
                                          </p:val>
                                        </p:tav>
                                        <p:tav tm="100000">
                                          <p:val>
                                            <p:strVal val="#ppt_x"/>
                                          </p:val>
                                        </p:tav>
                                      </p:tavLst>
                                    </p:anim>
                                    <p:anim calcmode="lin" valueType="num">
                                      <p:cBhvr>
                                        <p:cTn id="87" dur="500" decel="50000" fill="hold">
                                          <p:stCondLst>
                                            <p:cond delay="0"/>
                                          </p:stCondLst>
                                        </p:cTn>
                                        <p:tgtEl>
                                          <p:spTgt spid="3074"/>
                                        </p:tgtEl>
                                        <p:attrNameLst>
                                          <p:attrName>ppt_y</p:attrName>
                                        </p:attrNameLst>
                                      </p:cBhvr>
                                      <p:tavLst>
                                        <p:tav tm="0">
                                          <p:val>
                                            <p:strVal val="#ppt_y-.2"/>
                                          </p:val>
                                        </p:tav>
                                        <p:tav tm="100000">
                                          <p:val>
                                            <p:strVal val="#ppt_y+.1"/>
                                          </p:val>
                                        </p:tav>
                                      </p:tavLst>
                                    </p:anim>
                                    <p:anim calcmode="lin" valueType="num">
                                      <p:cBhvr>
                                        <p:cTn id="88" dur="500" accel="50000" fill="hold">
                                          <p:stCondLst>
                                            <p:cond delay="500"/>
                                          </p:stCondLst>
                                        </p:cTn>
                                        <p:tgtEl>
                                          <p:spTgt spid="3074"/>
                                        </p:tgtEl>
                                        <p:attrNameLst>
                                          <p:attrName>ppt_y</p:attrName>
                                        </p:attrNameLst>
                                      </p:cBhvr>
                                      <p:tavLst>
                                        <p:tav tm="0">
                                          <p:val>
                                            <p:strVal val="#ppt_y+.1"/>
                                          </p:val>
                                        </p:tav>
                                        <p:tav tm="100000">
                                          <p:val>
                                            <p:strVal val="#ppt_y"/>
                                          </p:val>
                                        </p:tav>
                                      </p:tavLst>
                                    </p:anim>
                                    <p:animEffect transition="in" filter="fade">
                                      <p:cBhvr>
                                        <p:cTn id="89" dur="1000" decel="50000">
                                          <p:stCondLst>
                                            <p:cond delay="0"/>
                                          </p:stCondLst>
                                        </p:cTn>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5" grpId="0" animBg="1"/>
      <p:bldP spid="5" grpId="1" animBg="1"/>
      <p:bldP spid="8" grpId="0" animBg="1"/>
      <p:bldP spid="8" grpId="1" animBg="1"/>
      <p:bldP spid="9" grpId="0" animBg="1"/>
      <p:bldP spid="9" grpId="1"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381000"/>
            <a:ext cx="54102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gn="ctr">
              <a:lnSpc>
                <a:spcPct val="90000"/>
              </a:lnSpc>
              <a:spcBef>
                <a:spcPct val="20000"/>
              </a:spcBef>
              <a:defRPr/>
            </a:pPr>
            <a:r>
              <a:rPr lang="en-US" sz="2800" b="1" dirty="0">
                <a:solidFill>
                  <a:srgbClr val="FF0000"/>
                </a:solidFill>
                <a:effectLst>
                  <a:outerShdw blurRad="38100" dist="38100" dir="2700000" algn="tl">
                    <a:srgbClr val="000000"/>
                  </a:outerShdw>
                </a:effectLst>
                <a:latin typeface="Tempus Sans ITC" pitchFamily="82" charset="0"/>
                <a:sym typeface="Symbol" pitchFamily="18" charset="2"/>
              </a:rPr>
              <a:t>Agents that improve prognosis</a:t>
            </a:r>
          </a:p>
        </p:txBody>
      </p:sp>
      <p:sp>
        <p:nvSpPr>
          <p:cNvPr id="3" name="TextBox 2"/>
          <p:cNvSpPr txBox="1"/>
          <p:nvPr/>
        </p:nvSpPr>
        <p:spPr>
          <a:xfrm>
            <a:off x="838200" y="2057400"/>
            <a:ext cx="3124200" cy="2376035"/>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a:effectLst>
                  <a:outerShdw blurRad="38100" dist="38100" dir="2700000" algn="tl">
                    <a:srgbClr val="000000"/>
                  </a:outerShdw>
                </a:effectLst>
                <a:latin typeface="Tempus Sans ITC" pitchFamily="82" charset="0"/>
                <a:sym typeface="Symbol" pitchFamily="18" charset="2"/>
              </a:rPr>
              <a:t>-Aspirin / other </a:t>
            </a:r>
          </a:p>
          <a:p>
            <a:pPr marL="342900" indent="-342900">
              <a:lnSpc>
                <a:spcPct val="90000"/>
              </a:lnSpc>
              <a:spcBef>
                <a:spcPct val="20000"/>
              </a:spcBef>
              <a:defRPr/>
            </a:pPr>
            <a:r>
              <a:rPr lang="en-US" sz="2800" b="1" dirty="0">
                <a:effectLst>
                  <a:outerShdw blurRad="38100" dist="38100" dir="2700000" algn="tl">
                    <a:srgbClr val="000000"/>
                  </a:outerShdw>
                </a:effectLst>
                <a:latin typeface="Tempus Sans ITC" pitchFamily="82" charset="0"/>
                <a:sym typeface="Symbol" pitchFamily="18" charset="2"/>
              </a:rPr>
              <a:t> antiplatelet agents</a:t>
            </a:r>
          </a:p>
          <a:p>
            <a:pPr marL="342900" indent="-342900">
              <a:lnSpc>
                <a:spcPct val="90000"/>
              </a:lnSpc>
              <a:spcBef>
                <a:spcPct val="20000"/>
              </a:spcBef>
              <a:defRPr/>
            </a:pPr>
            <a:r>
              <a:rPr lang="en-US" sz="2800" b="1" dirty="0">
                <a:effectLst>
                  <a:outerShdw blurRad="38100" dist="38100" dir="2700000" algn="tl">
                    <a:srgbClr val="000000"/>
                  </a:outerShdw>
                </a:effectLst>
                <a:latin typeface="Tempus Sans ITC" pitchFamily="82" charset="0"/>
                <a:sym typeface="Symbol" pitchFamily="18" charset="2"/>
              </a:rPr>
              <a:t>-ACE inhibitors</a:t>
            </a:r>
          </a:p>
          <a:p>
            <a:pPr marL="342900" indent="-342900">
              <a:lnSpc>
                <a:spcPct val="90000"/>
              </a:lnSpc>
              <a:spcBef>
                <a:spcPct val="20000"/>
              </a:spcBef>
              <a:defRPr/>
            </a:pPr>
            <a:r>
              <a:rPr lang="en-US" sz="2800" b="1" dirty="0">
                <a:effectLst>
                  <a:outerShdw blurRad="38100" dist="38100" dir="2700000" algn="tl">
                    <a:srgbClr val="000000"/>
                  </a:outerShdw>
                </a:effectLst>
                <a:latin typeface="Tempus Sans ITC" pitchFamily="82" charset="0"/>
                <a:sym typeface="Symbol" pitchFamily="18" charset="2"/>
              </a:rPr>
              <a:t>-Statins</a:t>
            </a:r>
          </a:p>
          <a:p>
            <a:pPr marL="342900" indent="-342900">
              <a:lnSpc>
                <a:spcPct val="90000"/>
              </a:lnSpc>
              <a:spcBef>
                <a:spcPct val="20000"/>
              </a:spcBef>
              <a:defRPr/>
            </a:pPr>
            <a:r>
              <a:rPr lang="en-US" sz="2800" b="1" dirty="0">
                <a:latin typeface="Bernard MT Condensed" pitchFamily="18" charset="0"/>
                <a:sym typeface="Symbol" pitchFamily="18" charset="2"/>
              </a:rPr>
              <a:t>- -</a:t>
            </a:r>
            <a:r>
              <a:rPr lang="en-US" sz="2800" b="1" dirty="0">
                <a:effectLst>
                  <a:outerShdw blurRad="38100" dist="38100" dir="2700000" algn="tl">
                    <a:srgbClr val="000000"/>
                  </a:outerShdw>
                </a:effectLst>
                <a:latin typeface="Tempus Sans ITC" pitchFamily="82" charset="0"/>
                <a:sym typeface="Symbol" pitchFamily="18" charset="2"/>
              </a:rPr>
              <a:t>blockers</a:t>
            </a:r>
          </a:p>
        </p:txBody>
      </p:sp>
      <p:sp>
        <p:nvSpPr>
          <p:cNvPr id="4" name="TextBox 3"/>
          <p:cNvSpPr txBox="1"/>
          <p:nvPr/>
        </p:nvSpPr>
        <p:spPr>
          <a:xfrm>
            <a:off x="5410200" y="2438400"/>
            <a:ext cx="3276600" cy="1438855"/>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a:solidFill>
                  <a:srgbClr val="C00000"/>
                </a:solidFill>
                <a:effectLst>
                  <a:outerShdw blurRad="38100" dist="38100" dir="2700000" algn="tl">
                    <a:srgbClr val="000000"/>
                  </a:outerShdw>
                </a:effectLst>
                <a:latin typeface="Tempus Sans ITC" pitchFamily="82" charset="0"/>
                <a:sym typeface="Symbol" pitchFamily="18" charset="2"/>
              </a:rPr>
              <a:t>Halt progression</a:t>
            </a:r>
          </a:p>
          <a:p>
            <a:pPr marL="342900" indent="-342900">
              <a:lnSpc>
                <a:spcPct val="90000"/>
              </a:lnSpc>
              <a:spcBef>
                <a:spcPct val="20000"/>
              </a:spcBef>
              <a:defRPr/>
            </a:pPr>
            <a:r>
              <a:rPr lang="en-US" sz="2800" b="1" dirty="0">
                <a:solidFill>
                  <a:srgbClr val="C00000"/>
                </a:solidFill>
                <a:effectLst>
                  <a:outerShdw blurRad="38100" dist="38100" dir="2700000" algn="tl">
                    <a:srgbClr val="000000"/>
                  </a:outerShdw>
                </a:effectLst>
                <a:latin typeface="Tempus Sans ITC" pitchFamily="82" charset="0"/>
                <a:sym typeface="Symbol" pitchFamily="18" charset="2"/>
              </a:rPr>
              <a:t>Prevent acute insult</a:t>
            </a:r>
          </a:p>
          <a:p>
            <a:pPr marL="342900" indent="-342900">
              <a:lnSpc>
                <a:spcPct val="90000"/>
              </a:lnSpc>
              <a:spcBef>
                <a:spcPct val="20000"/>
              </a:spcBef>
              <a:defRPr/>
            </a:pPr>
            <a:r>
              <a:rPr lang="en-US" sz="2800" b="1" dirty="0">
                <a:solidFill>
                  <a:srgbClr val="C00000"/>
                </a:solidFill>
                <a:effectLst>
                  <a:outerShdw blurRad="38100" dist="38100" dir="2700000" algn="tl">
                    <a:srgbClr val="000000"/>
                  </a:outerShdw>
                </a:effectLst>
                <a:latin typeface="Tempus Sans ITC" pitchFamily="82" charset="0"/>
                <a:sym typeface="Symbol" pitchFamily="18" charset="2"/>
              </a:rPr>
              <a:t>Improve survival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2306386051"/>
              </p:ext>
            </p:extLst>
          </p:nvPr>
        </p:nvGraphicFramePr>
        <p:xfrm>
          <a:off x="228600" y="2057400"/>
          <a:ext cx="8839200" cy="3383280"/>
        </p:xfrm>
        <a:graphic>
          <a:graphicData uri="http://schemas.openxmlformats.org/drawingml/2006/table">
            <a:tbl>
              <a:tblPr firstRow="1" bandRow="1">
                <a:tableStyleId>{5C22544A-7EE6-4342-B048-85BDC9FD1C3A}</a:tableStyleId>
              </a:tblPr>
              <a:tblGrid>
                <a:gridCol w="2657901">
                  <a:extLst>
                    <a:ext uri="{9D8B030D-6E8A-4147-A177-3AD203B41FA5}">
                      <a16:colId xmlns:a16="http://schemas.microsoft.com/office/drawing/2014/main" val="20000"/>
                    </a:ext>
                  </a:extLst>
                </a:gridCol>
                <a:gridCol w="842749">
                  <a:extLst>
                    <a:ext uri="{9D8B030D-6E8A-4147-A177-3AD203B41FA5}">
                      <a16:colId xmlns:a16="http://schemas.microsoft.com/office/drawing/2014/main" val="20001"/>
                    </a:ext>
                  </a:extLst>
                </a:gridCol>
                <a:gridCol w="992523">
                  <a:extLst>
                    <a:ext uri="{9D8B030D-6E8A-4147-A177-3AD203B41FA5}">
                      <a16:colId xmlns:a16="http://schemas.microsoft.com/office/drawing/2014/main" val="20002"/>
                    </a:ext>
                  </a:extLst>
                </a:gridCol>
                <a:gridCol w="1341245">
                  <a:extLst>
                    <a:ext uri="{9D8B030D-6E8A-4147-A177-3AD203B41FA5}">
                      <a16:colId xmlns:a16="http://schemas.microsoft.com/office/drawing/2014/main" val="20003"/>
                    </a:ext>
                  </a:extLst>
                </a:gridCol>
                <a:gridCol w="1685498">
                  <a:extLst>
                    <a:ext uri="{9D8B030D-6E8A-4147-A177-3AD203B41FA5}">
                      <a16:colId xmlns:a16="http://schemas.microsoft.com/office/drawing/2014/main" val="20004"/>
                    </a:ext>
                  </a:extLst>
                </a:gridCol>
                <a:gridCol w="1319284">
                  <a:extLst>
                    <a:ext uri="{9D8B030D-6E8A-4147-A177-3AD203B41FA5}">
                      <a16:colId xmlns:a16="http://schemas.microsoft.com/office/drawing/2014/main" val="20005"/>
                    </a:ext>
                  </a:extLst>
                </a:gridCol>
              </a:tblGrid>
              <a:tr h="370840">
                <a:tc>
                  <a:txBody>
                    <a:bodyPr/>
                    <a:lstStyle/>
                    <a:p>
                      <a:pPr algn="ctr"/>
                      <a:r>
                        <a:rPr lang="en-US" sz="2400" dirty="0">
                          <a:latin typeface="Arial" panose="020B0604020202020204" pitchFamily="34" charset="0"/>
                          <a:cs typeface="Arial" panose="020B0604020202020204" pitchFamily="34" charset="0"/>
                        </a:rPr>
                        <a:t>Drug/Class</a:t>
                      </a:r>
                    </a:p>
                  </a:txBody>
                  <a:tcPr/>
                </a:tc>
                <a:tc>
                  <a:txBody>
                    <a:bodyPr/>
                    <a:lstStyle/>
                    <a:p>
                      <a:pPr algn="ctr"/>
                      <a:r>
                        <a:rPr lang="en-US" sz="2400" dirty="0">
                          <a:latin typeface="Arial" panose="020B0604020202020204" pitchFamily="34" charset="0"/>
                          <a:cs typeface="Arial" panose="020B0604020202020204" pitchFamily="34" charset="0"/>
                        </a:rPr>
                        <a:t>HR</a:t>
                      </a:r>
                    </a:p>
                  </a:txBody>
                  <a:tcPr/>
                </a:tc>
                <a:tc>
                  <a:txBody>
                    <a:bodyPr/>
                    <a:lstStyle/>
                    <a:p>
                      <a:pPr algn="ctr"/>
                      <a:r>
                        <a:rPr lang="en-US" sz="2400" dirty="0">
                          <a:latin typeface="Arial" panose="020B0604020202020204" pitchFamily="34" charset="0"/>
                          <a:cs typeface="Arial" panose="020B0604020202020204" pitchFamily="34" charset="0"/>
                        </a:rPr>
                        <a:t>BP</a:t>
                      </a:r>
                    </a:p>
                  </a:txBody>
                  <a:tcPr/>
                </a:tc>
                <a:tc>
                  <a:txBody>
                    <a:bodyPr/>
                    <a:lstStyle/>
                    <a:p>
                      <a:pPr algn="ctr"/>
                      <a:r>
                        <a:rPr lang="en-US" sz="2400" dirty="0">
                          <a:latin typeface="Arial" panose="020B0604020202020204" pitchFamily="34" charset="0"/>
                          <a:cs typeface="Arial" panose="020B0604020202020204" pitchFamily="34" charset="0"/>
                        </a:rPr>
                        <a:t>Wall Tension</a:t>
                      </a:r>
                    </a:p>
                  </a:txBody>
                  <a:tcPr/>
                </a:tc>
                <a:tc>
                  <a:txBody>
                    <a:bodyPr/>
                    <a:lstStyle/>
                    <a:p>
                      <a:pPr algn="ctr"/>
                      <a:r>
                        <a:rPr lang="en-US" sz="2400" dirty="0">
                          <a:latin typeface="Arial" panose="020B0604020202020204" pitchFamily="34" charset="0"/>
                          <a:cs typeface="Arial" panose="020B0604020202020204" pitchFamily="34" charset="0"/>
                        </a:rPr>
                        <a:t>Contract-</a:t>
                      </a:r>
                      <a:r>
                        <a:rPr lang="en-US" sz="2400" dirty="0" err="1">
                          <a:latin typeface="Arial" panose="020B0604020202020204" pitchFamily="34" charset="0"/>
                          <a:cs typeface="Arial" panose="020B0604020202020204" pitchFamily="34" charset="0"/>
                        </a:rPr>
                        <a:t>ility</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a:latin typeface="Arial" panose="020B0604020202020204" pitchFamily="34" charset="0"/>
                          <a:cs typeface="Arial" panose="020B0604020202020204" pitchFamily="34" charset="0"/>
                        </a:rPr>
                        <a:t>O</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Supply</a:t>
                      </a:r>
                    </a:p>
                  </a:txBody>
                  <a:tcPr/>
                </a:tc>
                <a:extLst>
                  <a:ext uri="{0D108BD9-81ED-4DB2-BD59-A6C34878D82A}">
                    <a16:rowId xmlns:a16="http://schemas.microsoft.com/office/drawing/2014/main" val="10000"/>
                  </a:ext>
                </a:extLst>
              </a:tr>
              <a:tr h="370840">
                <a:tc>
                  <a:txBody>
                    <a:bodyPr/>
                    <a:lstStyle/>
                    <a:p>
                      <a:pPr algn="l"/>
                      <a:r>
                        <a:rPr lang="en-US" sz="2400" dirty="0">
                          <a:latin typeface="Arial" panose="020B0604020202020204" pitchFamily="34" charset="0"/>
                          <a:cs typeface="Arial" panose="020B0604020202020204" pitchFamily="34" charset="0"/>
                        </a:rPr>
                        <a:t>Beta-blockers</a:t>
                      </a: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pPr algn="l"/>
                      <a:r>
                        <a:rPr lang="en-US" sz="2400" dirty="0">
                          <a:latin typeface="Arial" panose="020B0604020202020204" pitchFamily="34" charset="0"/>
                          <a:cs typeface="Arial" panose="020B0604020202020204" pitchFamily="34" charset="0"/>
                        </a:rPr>
                        <a:t>CCBs</a:t>
                      </a:r>
                    </a:p>
                    <a:p>
                      <a:pPr algn="l"/>
                      <a:r>
                        <a:rPr lang="en-US" sz="2400" dirty="0" err="1">
                          <a:latin typeface="Arial" panose="020B0604020202020204" pitchFamily="34" charset="0"/>
                          <a:cs typeface="Arial" panose="020B0604020202020204" pitchFamily="34" charset="0"/>
                        </a:rPr>
                        <a:t>Verap</a:t>
                      </a:r>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Dilt</a:t>
                      </a:r>
                      <a:endParaRPr lang="en-US" sz="2400" dirty="0">
                        <a:latin typeface="Arial" panose="020B0604020202020204" pitchFamily="34" charset="0"/>
                        <a:cs typeface="Arial" panose="020B0604020202020204" pitchFamily="34" charset="0"/>
                      </a:endParaRPr>
                    </a:p>
                    <a:p>
                      <a:pPr algn="l"/>
                      <a:r>
                        <a:rPr lang="en-US" sz="2400" dirty="0" err="1">
                          <a:latin typeface="Arial" panose="020B0604020202020204" pitchFamily="34" charset="0"/>
                          <a:cs typeface="Arial" panose="020B0604020202020204" pitchFamily="34" charset="0"/>
                        </a:rPr>
                        <a:t>Dihydropyridines</a:t>
                      </a: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70840">
                <a:tc>
                  <a:txBody>
                    <a:bodyPr/>
                    <a:lstStyle/>
                    <a:p>
                      <a:pPr algn="l"/>
                      <a:r>
                        <a:rPr lang="en-US" sz="2400" dirty="0">
                          <a:latin typeface="Arial" panose="020B0604020202020204" pitchFamily="34" charset="0"/>
                          <a:cs typeface="Arial" panose="020B0604020202020204" pitchFamily="34" charset="0"/>
                        </a:rPr>
                        <a:t>Nitrates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370840">
                <a:tc>
                  <a:txBody>
                    <a:bodyPr/>
                    <a:lstStyle/>
                    <a:p>
                      <a:pPr algn="l"/>
                      <a:r>
                        <a:rPr lang="en-US" sz="2400" dirty="0" err="1">
                          <a:latin typeface="Arial" panose="020B0604020202020204" pitchFamily="34" charset="0"/>
                          <a:cs typeface="Arial" panose="020B0604020202020204" pitchFamily="34" charset="0"/>
                        </a:rPr>
                        <a:t>Ranolazine</a:t>
                      </a: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4189875180"/>
              </p:ext>
            </p:extLst>
          </p:nvPr>
        </p:nvGraphicFramePr>
        <p:xfrm>
          <a:off x="297873" y="1981200"/>
          <a:ext cx="8846127" cy="903025"/>
        </p:xfrm>
        <a:graphic>
          <a:graphicData uri="http://schemas.openxmlformats.org/drawingml/2006/table">
            <a:tbl>
              <a:tblPr/>
              <a:tblGrid>
                <a:gridCol w="8846127">
                  <a:extLst>
                    <a:ext uri="{9D8B030D-6E8A-4147-A177-3AD203B41FA5}">
                      <a16:colId xmlns:a16="http://schemas.microsoft.com/office/drawing/2014/main" val="20000"/>
                    </a:ext>
                  </a:extLst>
                </a:gridCol>
              </a:tblGrid>
              <a:tr h="903025">
                <a:tc>
                  <a:txBody>
                    <a:bodyPr/>
                    <a:lstStyle/>
                    <a:p>
                      <a:endParaRPr lang="en-US" sz="16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296194533"/>
              </p:ext>
            </p:extLst>
          </p:nvPr>
        </p:nvGraphicFramePr>
        <p:xfrm>
          <a:off x="230909" y="3297382"/>
          <a:ext cx="8836891" cy="2189018"/>
        </p:xfrm>
        <a:graphic>
          <a:graphicData uri="http://schemas.openxmlformats.org/drawingml/2006/table">
            <a:tbl>
              <a:tblPr/>
              <a:tblGrid>
                <a:gridCol w="8836891">
                  <a:extLst>
                    <a:ext uri="{9D8B030D-6E8A-4147-A177-3AD203B41FA5}">
                      <a16:colId xmlns:a16="http://schemas.microsoft.com/office/drawing/2014/main" val="20000"/>
                    </a:ext>
                  </a:extLst>
                </a:gridCol>
              </a:tblGrid>
              <a:tr h="2189018">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20533968"/>
              </p:ext>
            </p:extLst>
          </p:nvPr>
        </p:nvGraphicFramePr>
        <p:xfrm>
          <a:off x="221673" y="3315855"/>
          <a:ext cx="8846127" cy="406400"/>
        </p:xfrm>
        <a:graphic>
          <a:graphicData uri="http://schemas.openxmlformats.org/drawingml/2006/table">
            <a:tbl>
              <a:tblPr/>
              <a:tblGrid>
                <a:gridCol w="8846127">
                  <a:extLst>
                    <a:ext uri="{9D8B030D-6E8A-4147-A177-3AD203B41FA5}">
                      <a16:colId xmlns:a16="http://schemas.microsoft.com/office/drawing/2014/main" val="20000"/>
                    </a:ext>
                  </a:extLst>
                </a:gridCol>
              </a:tblGrid>
              <a:tr h="406400">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nvGraphicFramePr>
        <p:xfrm>
          <a:off x="230909" y="3749964"/>
          <a:ext cx="8700655" cy="365760"/>
        </p:xfrm>
        <a:graphic>
          <a:graphicData uri="http://schemas.openxmlformats.org/drawingml/2006/table">
            <a:tbl>
              <a:tblPr/>
              <a:tblGrid>
                <a:gridCol w="8700655">
                  <a:extLst>
                    <a:ext uri="{9D8B030D-6E8A-4147-A177-3AD203B41FA5}">
                      <a16:colId xmlns:a16="http://schemas.microsoft.com/office/drawing/2014/main" val="20000"/>
                    </a:ext>
                  </a:extLst>
                </a:gridCol>
              </a:tblGrid>
              <a:tr h="332509">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nvGraphicFramePr>
        <p:xfrm>
          <a:off x="240145" y="4165600"/>
          <a:ext cx="8672946" cy="378691"/>
        </p:xfrm>
        <a:graphic>
          <a:graphicData uri="http://schemas.openxmlformats.org/drawingml/2006/table">
            <a:tbl>
              <a:tblPr/>
              <a:tblGrid>
                <a:gridCol w="8672946">
                  <a:extLst>
                    <a:ext uri="{9D8B030D-6E8A-4147-A177-3AD203B41FA5}">
                      <a16:colId xmlns:a16="http://schemas.microsoft.com/office/drawing/2014/main" val="20000"/>
                    </a:ext>
                  </a:extLst>
                </a:gridCol>
              </a:tblGrid>
              <a:tr h="378691">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nvGraphicFramePr>
        <p:xfrm>
          <a:off x="258618" y="4516582"/>
          <a:ext cx="8654473" cy="365760"/>
        </p:xfrm>
        <a:graphic>
          <a:graphicData uri="http://schemas.openxmlformats.org/drawingml/2006/table">
            <a:tbl>
              <a:tblPr/>
              <a:tblGrid>
                <a:gridCol w="8654473">
                  <a:extLst>
                    <a:ext uri="{9D8B030D-6E8A-4147-A177-3AD203B41FA5}">
                      <a16:colId xmlns:a16="http://schemas.microsoft.com/office/drawing/2014/main" val="20000"/>
                    </a:ext>
                  </a:extLst>
                </a:gridCol>
              </a:tblGrid>
              <a:tr h="360218">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425041405"/>
              </p:ext>
            </p:extLst>
          </p:nvPr>
        </p:nvGraphicFramePr>
        <p:xfrm>
          <a:off x="228600" y="2895600"/>
          <a:ext cx="8654473" cy="365760"/>
        </p:xfrm>
        <a:graphic>
          <a:graphicData uri="http://schemas.openxmlformats.org/drawingml/2006/table">
            <a:tbl>
              <a:tblPr/>
              <a:tblGrid>
                <a:gridCol w="8654473">
                  <a:extLst>
                    <a:ext uri="{9D8B030D-6E8A-4147-A177-3AD203B41FA5}">
                      <a16:colId xmlns:a16="http://schemas.microsoft.com/office/drawing/2014/main" val="20000"/>
                    </a:ext>
                  </a:extLst>
                </a:gridCol>
              </a:tblGrid>
              <a:tr h="0">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843174550"/>
              </p:ext>
            </p:extLst>
          </p:nvPr>
        </p:nvGraphicFramePr>
        <p:xfrm>
          <a:off x="2900218" y="2059709"/>
          <a:ext cx="840509" cy="3426691"/>
        </p:xfrm>
        <a:graphic>
          <a:graphicData uri="http://schemas.openxmlformats.org/drawingml/2006/table">
            <a:tbl>
              <a:tblPr/>
              <a:tblGrid>
                <a:gridCol w="840509">
                  <a:extLst>
                    <a:ext uri="{9D8B030D-6E8A-4147-A177-3AD203B41FA5}">
                      <a16:colId xmlns:a16="http://schemas.microsoft.com/office/drawing/2014/main" val="20000"/>
                    </a:ext>
                  </a:extLst>
                </a:gridCol>
              </a:tblGrid>
              <a:tr h="3426691">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81900290"/>
              </p:ext>
            </p:extLst>
          </p:nvPr>
        </p:nvGraphicFramePr>
        <p:xfrm>
          <a:off x="7696200" y="2133601"/>
          <a:ext cx="1309255" cy="3352800"/>
        </p:xfrm>
        <a:graphic>
          <a:graphicData uri="http://schemas.openxmlformats.org/drawingml/2006/table">
            <a:tbl>
              <a:tblPr/>
              <a:tblGrid>
                <a:gridCol w="1309255">
                  <a:extLst>
                    <a:ext uri="{9D8B030D-6E8A-4147-A177-3AD203B41FA5}">
                      <a16:colId xmlns:a16="http://schemas.microsoft.com/office/drawing/2014/main" val="20000"/>
                    </a:ext>
                  </a:extLst>
                </a:gridCol>
              </a:tblGrid>
              <a:tr h="3352800">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160481459"/>
              </p:ext>
            </p:extLst>
          </p:nvPr>
        </p:nvGraphicFramePr>
        <p:xfrm>
          <a:off x="4719782" y="2068945"/>
          <a:ext cx="1339273" cy="3417455"/>
        </p:xfrm>
        <a:graphic>
          <a:graphicData uri="http://schemas.openxmlformats.org/drawingml/2006/table">
            <a:tbl>
              <a:tblPr/>
              <a:tblGrid>
                <a:gridCol w="1339273">
                  <a:extLst>
                    <a:ext uri="{9D8B030D-6E8A-4147-A177-3AD203B41FA5}">
                      <a16:colId xmlns:a16="http://schemas.microsoft.com/office/drawing/2014/main" val="20000"/>
                    </a:ext>
                  </a:extLst>
                </a:gridCol>
              </a:tblGrid>
              <a:tr h="3417455">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059118843"/>
              </p:ext>
            </p:extLst>
          </p:nvPr>
        </p:nvGraphicFramePr>
        <p:xfrm>
          <a:off x="6086764" y="2068945"/>
          <a:ext cx="1609436" cy="3417455"/>
        </p:xfrm>
        <a:graphic>
          <a:graphicData uri="http://schemas.openxmlformats.org/drawingml/2006/table">
            <a:tbl>
              <a:tblPr/>
              <a:tblGrid>
                <a:gridCol w="1609436">
                  <a:extLst>
                    <a:ext uri="{9D8B030D-6E8A-4147-A177-3AD203B41FA5}">
                      <a16:colId xmlns:a16="http://schemas.microsoft.com/office/drawing/2014/main" val="20000"/>
                    </a:ext>
                  </a:extLst>
                </a:gridCol>
              </a:tblGrid>
              <a:tr h="3417455">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428864827"/>
              </p:ext>
            </p:extLst>
          </p:nvPr>
        </p:nvGraphicFramePr>
        <p:xfrm>
          <a:off x="3731491" y="2078182"/>
          <a:ext cx="969818" cy="3408218"/>
        </p:xfrm>
        <a:graphic>
          <a:graphicData uri="http://schemas.openxmlformats.org/drawingml/2006/table">
            <a:tbl>
              <a:tblPr/>
              <a:tblGrid>
                <a:gridCol w="969818">
                  <a:extLst>
                    <a:ext uri="{9D8B030D-6E8A-4147-A177-3AD203B41FA5}">
                      <a16:colId xmlns:a16="http://schemas.microsoft.com/office/drawing/2014/main" val="20000"/>
                    </a:ext>
                  </a:extLst>
                </a:gridCol>
              </a:tblGrid>
              <a:tr h="3408218">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sp>
        <p:nvSpPr>
          <p:cNvPr id="17" name="TextBox 16"/>
          <p:cNvSpPr txBox="1"/>
          <p:nvPr/>
        </p:nvSpPr>
        <p:spPr>
          <a:xfrm>
            <a:off x="1981200" y="228600"/>
            <a:ext cx="3657600" cy="58477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a:latin typeface="Algerian" pitchFamily="82" charset="0"/>
              </a:rPr>
              <a:t>Memory matrix</a:t>
            </a:r>
          </a:p>
        </p:txBody>
      </p:sp>
      <p:sp>
        <p:nvSpPr>
          <p:cNvPr id="18" name="TextBox 17"/>
          <p:cNvSpPr txBox="1"/>
          <p:nvPr/>
        </p:nvSpPr>
        <p:spPr>
          <a:xfrm>
            <a:off x="228600" y="990600"/>
            <a:ext cx="7162800" cy="861774"/>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indent="-274320">
              <a:lnSpc>
                <a:spcPts val="3000"/>
              </a:lnSpc>
            </a:pPr>
            <a:r>
              <a:rPr lang="en-US" sz="2800" b="1" dirty="0">
                <a:latin typeface="Arial Narrow" pitchFamily="34" charset="0"/>
              </a:rPr>
              <a:t>In the following table indicate increase, decrease or no effect with signs </a:t>
            </a:r>
            <a:r>
              <a:rPr lang="en-US" sz="2800" b="1" dirty="0">
                <a:latin typeface="Calibri"/>
                <a:cs typeface="Times New Roman"/>
              </a:rPr>
              <a:t>↑</a:t>
            </a:r>
            <a:r>
              <a:rPr lang="en-US" sz="2800" b="1" dirty="0">
                <a:latin typeface="Times New Roman"/>
                <a:cs typeface="Times New Roman"/>
              </a:rPr>
              <a:t>, </a:t>
            </a:r>
            <a:r>
              <a:rPr lang="en-US" sz="2800" b="1" dirty="0">
                <a:latin typeface="Calibri"/>
                <a:cs typeface="Times New Roman"/>
              </a:rPr>
              <a:t>↓, ─ </a:t>
            </a:r>
            <a:r>
              <a:rPr lang="en-US" sz="2800" b="1" dirty="0">
                <a:latin typeface="Arial Narrow" pitchFamily="34" charset="0"/>
              </a:rPr>
              <a:t>respectively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6858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latin typeface="Aharoni" pitchFamily="2" charset="-79"/>
                <a:cs typeface="Aharoni" pitchFamily="2" charset="-79"/>
              </a:rPr>
              <a:t>Mechanism of Action</a:t>
            </a:r>
          </a:p>
        </p:txBody>
      </p:sp>
      <p:sp>
        <p:nvSpPr>
          <p:cNvPr id="6" name="TextBox 5"/>
          <p:cNvSpPr txBox="1"/>
          <p:nvPr/>
        </p:nvSpPr>
        <p:spPr>
          <a:xfrm>
            <a:off x="457200" y="3276600"/>
            <a:ext cx="7696200" cy="73353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nSpc>
                <a:spcPts val="2500"/>
              </a:lnSpc>
            </a:pPr>
            <a:r>
              <a:rPr lang="en-US" sz="2800" b="1" spc="-40" dirty="0">
                <a:latin typeface="Arial Narrow" pitchFamily="34" charset="0"/>
                <a:sym typeface="Wingdings 3"/>
              </a:rPr>
              <a:t>e</a:t>
            </a:r>
            <a:r>
              <a:rPr lang="en-US" sz="2800" b="1" spc="-40" dirty="0">
                <a:latin typeface="Arial Narrow" pitchFamily="34" charset="0"/>
              </a:rPr>
              <a:t>ntry of Ca </a:t>
            </a:r>
            <a:r>
              <a:rPr lang="en-US" sz="2800" b="1" spc="-40" dirty="0">
                <a:latin typeface="Arial Narrow" pitchFamily="34" charset="0"/>
                <a:sym typeface="Wingdings 3"/>
              </a:rPr>
              <a:t>  Ca release from internal stores </a:t>
            </a:r>
            <a:r>
              <a:rPr lang="en-US" sz="2800" b="1" dirty="0">
                <a:latin typeface="Arial Narrow" pitchFamily="34" charset="0"/>
                <a:sym typeface="Wingdings 3"/>
              </a:rPr>
              <a:t> No Stimulus-Contraction Coupling  </a:t>
            </a:r>
            <a:r>
              <a:rPr lang="en-US" sz="2800" dirty="0">
                <a:latin typeface="Bernard MT Condensed" pitchFamily="18" charset="0"/>
                <a:sym typeface="Wingdings 3"/>
              </a:rPr>
              <a:t>RELAXATION</a:t>
            </a:r>
            <a:r>
              <a:rPr lang="en-US" sz="2800" dirty="0">
                <a:latin typeface="Bernard MT Condensed" pitchFamily="18" charset="0"/>
              </a:rPr>
              <a:t>  </a:t>
            </a:r>
          </a:p>
        </p:txBody>
      </p:sp>
      <p:sp>
        <p:nvSpPr>
          <p:cNvPr id="7" name="TextBox 6"/>
          <p:cNvSpPr txBox="1"/>
          <p:nvPr/>
        </p:nvSpPr>
        <p:spPr>
          <a:xfrm>
            <a:off x="457200" y="1981200"/>
            <a:ext cx="8534400" cy="1054135"/>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nSpc>
                <a:spcPts val="2500"/>
              </a:lnSpc>
            </a:pPr>
            <a:r>
              <a:rPr lang="en-US" sz="2800" b="1" dirty="0">
                <a:latin typeface="Arial Narrow" pitchFamily="34" charset="0"/>
              </a:rPr>
              <a:t>Binding of calcium channel blockers [CCBs] to the L-type Ca channels </a:t>
            </a:r>
            <a:r>
              <a:rPr lang="en-US" sz="2800" b="1" dirty="0">
                <a:latin typeface="Arial Narrow" pitchFamily="34" charset="0"/>
                <a:sym typeface="Wingdings 3"/>
              </a:rPr>
              <a:t> </a:t>
            </a:r>
            <a:r>
              <a:rPr lang="en-US" sz="2800" b="1" dirty="0">
                <a:latin typeface="Arial Narrow" pitchFamily="34" charset="0"/>
              </a:rPr>
              <a:t>their  frequency of opening </a:t>
            </a:r>
          </a:p>
          <a:p>
            <a:pPr>
              <a:lnSpc>
                <a:spcPts val="2500"/>
              </a:lnSpc>
            </a:pPr>
            <a:r>
              <a:rPr lang="en-US" sz="2800" b="1" dirty="0">
                <a:latin typeface="Arial Narrow" pitchFamily="34" charset="0"/>
              </a:rPr>
              <a:t>in response to depolarization</a:t>
            </a:r>
          </a:p>
        </p:txBody>
      </p:sp>
      <p:pic>
        <p:nvPicPr>
          <p:cNvPr id="1026" name="Picture 2"/>
          <p:cNvPicPr>
            <a:picLocks noChangeAspect="1" noChangeArrowheads="1"/>
          </p:cNvPicPr>
          <p:nvPr/>
        </p:nvPicPr>
        <p:blipFill>
          <a:blip r:embed="rId3" cstate="print"/>
          <a:srcRect/>
          <a:stretch>
            <a:fillRect/>
          </a:stretch>
        </p:blipFill>
        <p:spPr bwMode="auto">
          <a:xfrm>
            <a:off x="381000" y="2667000"/>
            <a:ext cx="8286750" cy="3967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blinds(horizontal)">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6858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gn="ctr"/>
            <a:r>
              <a:rPr lang="en-US" sz="2800" dirty="0" err="1">
                <a:latin typeface="Aharoni" pitchFamily="2" charset="-79"/>
                <a:cs typeface="Aharoni" pitchFamily="2" charset="-79"/>
              </a:rPr>
              <a:t>Antianginal</a:t>
            </a:r>
            <a:r>
              <a:rPr lang="en-US" sz="2800" dirty="0">
                <a:latin typeface="Aharoni" pitchFamily="2" charset="-79"/>
                <a:cs typeface="Aharoni" pitchFamily="2" charset="-79"/>
              </a:rPr>
              <a:t> Action</a:t>
            </a:r>
          </a:p>
        </p:txBody>
      </p:sp>
      <p:sp>
        <p:nvSpPr>
          <p:cNvPr id="3" name="TextBox 2"/>
          <p:cNvSpPr txBox="1"/>
          <p:nvPr/>
        </p:nvSpPr>
        <p:spPr>
          <a:xfrm>
            <a:off x="228600" y="1676400"/>
            <a:ext cx="8458200" cy="1384995"/>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latin typeface="Bernard MT Condensed" pitchFamily="18" charset="0"/>
                <a:sym typeface="Wingdings 3"/>
              </a:rPr>
              <a:t> </a:t>
            </a:r>
            <a:r>
              <a:rPr lang="en-US" sz="2800" dirty="0" err="1">
                <a:latin typeface="Bernard MT Condensed" pitchFamily="18" charset="0"/>
              </a:rPr>
              <a:t>Cardiomyocyte</a:t>
            </a:r>
            <a:r>
              <a:rPr lang="en-US" sz="2800" dirty="0">
                <a:latin typeface="Bernard MT Condensed" pitchFamily="18" charset="0"/>
              </a:rPr>
              <a:t> Contraction</a:t>
            </a:r>
            <a:r>
              <a:rPr lang="en-US" sz="2800" b="1" spc="-30" dirty="0">
                <a:latin typeface="Arial Narrow" pitchFamily="34" charset="0"/>
                <a:sym typeface="Wingdings 3"/>
              </a:rPr>
              <a:t>  cardiac work </a:t>
            </a:r>
            <a:r>
              <a:rPr lang="en-US" sz="2800" b="1" spc="-30" dirty="0">
                <a:latin typeface="Arial Narrow" pitchFamily="34" charset="0"/>
              </a:rPr>
              <a:t>through their –</a:t>
            </a:r>
            <a:r>
              <a:rPr lang="en-US" sz="2800" b="1" spc="-30" dirty="0" err="1">
                <a:latin typeface="Arial Narrow" pitchFamily="34" charset="0"/>
              </a:rPr>
              <a:t>ve</a:t>
            </a:r>
            <a:r>
              <a:rPr lang="en-US" sz="2800" b="1" spc="-30" dirty="0">
                <a:latin typeface="Arial Narrow" pitchFamily="34" charset="0"/>
              </a:rPr>
              <a:t> </a:t>
            </a:r>
            <a:r>
              <a:rPr lang="en-US" sz="2800" b="1" spc="-30" dirty="0" err="1">
                <a:latin typeface="Arial Narrow" pitchFamily="34" charset="0"/>
              </a:rPr>
              <a:t>inotropic</a:t>
            </a:r>
            <a:r>
              <a:rPr lang="en-US" sz="2800" b="1" spc="-30" dirty="0">
                <a:latin typeface="Arial Narrow" pitchFamily="34" charset="0"/>
              </a:rPr>
              <a:t> &amp; </a:t>
            </a:r>
            <a:r>
              <a:rPr lang="en-US" sz="2800" b="1" spc="-30" dirty="0" err="1">
                <a:latin typeface="Arial Narrow" pitchFamily="34" charset="0"/>
              </a:rPr>
              <a:t>chronotropic</a:t>
            </a:r>
            <a:r>
              <a:rPr lang="en-US" sz="2800" b="1" spc="-30" dirty="0">
                <a:latin typeface="Arial Narrow" pitchFamily="34" charset="0"/>
              </a:rPr>
              <a:t> action (</a:t>
            </a:r>
            <a:r>
              <a:rPr lang="en-US" sz="2800" b="1" spc="-30" dirty="0" err="1">
                <a:latin typeface="Arial Narrow" pitchFamily="34" charset="0"/>
              </a:rPr>
              <a:t>verapamil</a:t>
            </a:r>
            <a:r>
              <a:rPr lang="en-US" sz="2800" b="1" spc="-30" dirty="0">
                <a:latin typeface="Arial Narrow" pitchFamily="34" charset="0"/>
              </a:rPr>
              <a:t> &amp; </a:t>
            </a:r>
            <a:r>
              <a:rPr lang="en-US" sz="2800" b="1" spc="-30" dirty="0" err="1">
                <a:latin typeface="Arial Narrow" pitchFamily="34" charset="0"/>
              </a:rPr>
              <a:t>diltiazem</a:t>
            </a:r>
            <a:r>
              <a:rPr lang="en-US" sz="2800" b="1" spc="-30" dirty="0">
                <a:latin typeface="Arial Narrow" pitchFamily="34" charset="0"/>
              </a:rPr>
              <a:t>) </a:t>
            </a:r>
            <a:r>
              <a:rPr lang="en-US" sz="2800" b="1" spc="-30" dirty="0">
                <a:latin typeface="Arial Narrow" pitchFamily="34" charset="0"/>
                <a:sym typeface="Wingdings 3"/>
              </a:rPr>
              <a:t> </a:t>
            </a:r>
            <a:r>
              <a:rPr lang="en-US" sz="2800" dirty="0">
                <a:solidFill>
                  <a:srgbClr val="CC0000"/>
                </a:solidFill>
                <a:latin typeface="Bernard MT Condensed" pitchFamily="18" charset="0"/>
                <a:sym typeface="Wingdings 3"/>
              </a:rPr>
              <a:t></a:t>
            </a:r>
            <a:r>
              <a:rPr lang="en-US" sz="2800" spc="-30" dirty="0">
                <a:solidFill>
                  <a:srgbClr val="CC0000"/>
                </a:solidFill>
                <a:latin typeface="Bernard MT Condensed" pitchFamily="18" charset="0"/>
              </a:rPr>
              <a:t>myocardial oxygen demand</a:t>
            </a:r>
            <a:r>
              <a:rPr lang="en-US" sz="2800" dirty="0">
                <a:latin typeface="Bernard MT Condensed" pitchFamily="18" charset="0"/>
              </a:rPr>
              <a:t>  </a:t>
            </a:r>
          </a:p>
        </p:txBody>
      </p:sp>
      <p:sp>
        <p:nvSpPr>
          <p:cNvPr id="4" name="TextBox 3"/>
          <p:cNvSpPr txBox="1"/>
          <p:nvPr/>
        </p:nvSpPr>
        <p:spPr>
          <a:xfrm>
            <a:off x="228600" y="3505200"/>
            <a:ext cx="8458200" cy="954107"/>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latin typeface="Bernard MT Condensed" pitchFamily="18" charset="0"/>
                <a:sym typeface="Wingdings 3"/>
              </a:rPr>
              <a:t></a:t>
            </a:r>
            <a:r>
              <a:rPr lang="en-US" sz="2800" dirty="0">
                <a:latin typeface="Bernard MT Condensed" pitchFamily="18" charset="0"/>
              </a:rPr>
              <a:t>VSMC Contraction </a:t>
            </a:r>
            <a:r>
              <a:rPr lang="en-US" sz="2800" b="1" spc="-30" dirty="0">
                <a:latin typeface="Arial Narrow" pitchFamily="34" charset="0"/>
                <a:sym typeface="Wingdings 3"/>
              </a:rPr>
              <a:t>  After load  cardiac work  </a:t>
            </a:r>
            <a:r>
              <a:rPr lang="en-US" sz="2800" dirty="0">
                <a:solidFill>
                  <a:srgbClr val="CC0000"/>
                </a:solidFill>
                <a:latin typeface="Bernard MT Condensed" pitchFamily="18" charset="0"/>
                <a:sym typeface="Wingdings 3"/>
              </a:rPr>
              <a:t>myocardial oxygen demand</a:t>
            </a:r>
          </a:p>
        </p:txBody>
      </p:sp>
      <p:sp>
        <p:nvSpPr>
          <p:cNvPr id="5" name="TextBox 4"/>
          <p:cNvSpPr txBox="1"/>
          <p:nvPr/>
        </p:nvSpPr>
        <p:spPr>
          <a:xfrm>
            <a:off x="228600" y="4800600"/>
            <a:ext cx="8458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spc="-30" dirty="0">
                <a:latin typeface="Arial Narrow" pitchFamily="34" charset="0"/>
              </a:rPr>
              <a:t> Coronary dilatation </a:t>
            </a:r>
            <a:r>
              <a:rPr lang="en-US" sz="2800" b="1" spc="-30" dirty="0">
                <a:latin typeface="Arial Narrow" pitchFamily="34" charset="0"/>
                <a:sym typeface="Wingdings 3"/>
              </a:rPr>
              <a:t> </a:t>
            </a:r>
            <a:r>
              <a:rPr lang="en-US" sz="2800" dirty="0">
                <a:solidFill>
                  <a:srgbClr val="CC0000"/>
                </a:solidFill>
                <a:latin typeface="Bernard MT Condensed" pitchFamily="18" charset="0"/>
                <a:sym typeface="Wingdings 3"/>
              </a:rPr>
              <a:t>myocardial oxygen supply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6858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gn="ctr"/>
            <a:r>
              <a:rPr lang="en-US" sz="2800" dirty="0">
                <a:latin typeface="Aharoni" pitchFamily="2" charset="-79"/>
                <a:cs typeface="Aharoni" pitchFamily="2" charset="-79"/>
              </a:rPr>
              <a:t>Therapeutic Uses</a:t>
            </a:r>
          </a:p>
        </p:txBody>
      </p:sp>
      <p:sp>
        <p:nvSpPr>
          <p:cNvPr id="3" name="TextBox 2"/>
          <p:cNvSpPr txBox="1"/>
          <p:nvPr/>
        </p:nvSpPr>
        <p:spPr>
          <a:xfrm>
            <a:off x="228600" y="1828800"/>
            <a:ext cx="3200400" cy="40011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lvl="0">
              <a:lnSpc>
                <a:spcPts val="2400"/>
              </a:lnSpc>
            </a:pPr>
            <a:r>
              <a:rPr lang="en-US" sz="2400" b="1" dirty="0">
                <a:solidFill>
                  <a:srgbClr val="0000FF"/>
                </a:solidFill>
                <a:latin typeface="Arial Narrow" pitchFamily="34" charset="0"/>
              </a:rPr>
              <a:t>IN VARIANT ANGINA</a:t>
            </a:r>
            <a:endParaRPr lang="en-US" sz="2800" b="1" dirty="0">
              <a:latin typeface="Arial Narrow" pitchFamily="34" charset="0"/>
            </a:endParaRPr>
          </a:p>
        </p:txBody>
      </p:sp>
      <p:sp>
        <p:nvSpPr>
          <p:cNvPr id="4" name="TextBox 3"/>
          <p:cNvSpPr txBox="1"/>
          <p:nvPr/>
        </p:nvSpPr>
        <p:spPr>
          <a:xfrm>
            <a:off x="4038600" y="1676400"/>
            <a:ext cx="4800600" cy="954107"/>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a:latin typeface="Arial Narrow" pitchFamily="34" charset="0"/>
                <a:sym typeface="Wingdings 3"/>
              </a:rPr>
              <a:t> A</a:t>
            </a:r>
            <a:r>
              <a:rPr lang="en-US" sz="2800" b="1" dirty="0">
                <a:latin typeface="Arial Narrow" pitchFamily="34" charset="0"/>
              </a:rPr>
              <a:t>ttacks prevented (&gt; 60%) / sometimes variably aborted</a:t>
            </a:r>
            <a:endParaRPr lang="en-US" sz="2800" dirty="0">
              <a:latin typeface="Aharoni" pitchFamily="2" charset="-79"/>
              <a:cs typeface="Aharoni" pitchFamily="2" charset="-79"/>
            </a:endParaRPr>
          </a:p>
        </p:txBody>
      </p:sp>
      <p:sp>
        <p:nvSpPr>
          <p:cNvPr id="5" name="TextBox 4"/>
          <p:cNvSpPr txBox="1"/>
          <p:nvPr/>
        </p:nvSpPr>
        <p:spPr>
          <a:xfrm>
            <a:off x="4114800" y="2971800"/>
            <a:ext cx="48768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a:latin typeface="Arial Narrow" pitchFamily="34" charset="0"/>
              </a:rPr>
              <a:t>Seldom added in refractory cases</a:t>
            </a:r>
            <a:endParaRPr lang="en-US" sz="2800" dirty="0">
              <a:latin typeface="Aharoni" pitchFamily="2" charset="-79"/>
              <a:cs typeface="Aharoni" pitchFamily="2" charset="-79"/>
            </a:endParaRPr>
          </a:p>
        </p:txBody>
      </p:sp>
      <p:sp>
        <p:nvSpPr>
          <p:cNvPr id="6" name="TextBox 5"/>
          <p:cNvSpPr txBox="1"/>
          <p:nvPr/>
        </p:nvSpPr>
        <p:spPr>
          <a:xfrm>
            <a:off x="228600" y="2971800"/>
            <a:ext cx="36576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a:solidFill>
                  <a:srgbClr val="0000FF"/>
                </a:solidFill>
                <a:latin typeface="Arial Narrow" pitchFamily="34" charset="0"/>
              </a:rPr>
              <a:t>IN UNSTABLE ANGINA</a:t>
            </a:r>
            <a:r>
              <a:rPr lang="en-US" sz="2800" b="1" dirty="0">
                <a:latin typeface="Arial Narrow" pitchFamily="34" charset="0"/>
              </a:rPr>
              <a:t>; </a:t>
            </a:r>
            <a:endParaRPr lang="en-US" sz="2800" dirty="0">
              <a:latin typeface="Aharoni" pitchFamily="2" charset="-79"/>
              <a:cs typeface="Aharoni" pitchFamily="2" charset="-79"/>
            </a:endParaRPr>
          </a:p>
        </p:txBody>
      </p:sp>
      <p:sp>
        <p:nvSpPr>
          <p:cNvPr id="7" name="TextBox 6"/>
          <p:cNvSpPr txBox="1"/>
          <p:nvPr/>
        </p:nvSpPr>
        <p:spPr>
          <a:xfrm>
            <a:off x="228600" y="3962400"/>
            <a:ext cx="3657600" cy="40011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lvl="0">
              <a:lnSpc>
                <a:spcPts val="2400"/>
              </a:lnSpc>
            </a:pPr>
            <a:r>
              <a:rPr lang="en-US" sz="2800" b="1" dirty="0">
                <a:solidFill>
                  <a:srgbClr val="0000FF"/>
                </a:solidFill>
                <a:latin typeface="Arial Narrow" pitchFamily="34" charset="0"/>
              </a:rPr>
              <a:t>IN STABLE ANGINA</a:t>
            </a:r>
            <a:r>
              <a:rPr lang="en-US" sz="2800" b="1" dirty="0">
                <a:latin typeface="Arial Narrow" pitchFamily="34" charset="0"/>
              </a:rPr>
              <a:t>;   </a:t>
            </a:r>
            <a:endParaRPr lang="en-US" sz="2800" dirty="0">
              <a:latin typeface="Aharoni" pitchFamily="2" charset="-79"/>
              <a:cs typeface="Aharoni" pitchFamily="2" charset="-79"/>
            </a:endParaRPr>
          </a:p>
        </p:txBody>
      </p:sp>
      <p:sp>
        <p:nvSpPr>
          <p:cNvPr id="8" name="TextBox 7"/>
          <p:cNvSpPr txBox="1"/>
          <p:nvPr/>
        </p:nvSpPr>
        <p:spPr>
          <a:xfrm>
            <a:off x="4343400" y="3962400"/>
            <a:ext cx="3657600" cy="426079"/>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lvl="0">
              <a:lnSpc>
                <a:spcPts val="2400"/>
              </a:lnSpc>
            </a:pPr>
            <a:r>
              <a:rPr lang="en-US" sz="2800" b="1" dirty="0">
                <a:latin typeface="Arial Narrow" pitchFamily="34" charset="0"/>
              </a:rPr>
              <a:t>Regular </a:t>
            </a:r>
            <a:r>
              <a:rPr lang="en-US" sz="2800" b="1" dirty="0">
                <a:latin typeface="Arial Narrow" pitchFamily="34" charset="0"/>
                <a:sym typeface="Wingdings 3"/>
              </a:rPr>
              <a:t>prophylaxis</a:t>
            </a:r>
            <a:endParaRPr lang="en-US" sz="2800" dirty="0">
              <a:latin typeface="Aharoni" pitchFamily="2" charset="-79"/>
              <a:cs typeface="Aharoni" pitchFamily="2" charset="-79"/>
            </a:endParaRPr>
          </a:p>
        </p:txBody>
      </p:sp>
      <p:sp>
        <p:nvSpPr>
          <p:cNvPr id="9" name="TextBox 8"/>
          <p:cNvSpPr txBox="1"/>
          <p:nvPr/>
        </p:nvSpPr>
        <p:spPr>
          <a:xfrm>
            <a:off x="228600" y="1981200"/>
            <a:ext cx="7467600" cy="40011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lvl="0">
              <a:lnSpc>
                <a:spcPts val="2400"/>
              </a:lnSpc>
            </a:pPr>
            <a:r>
              <a:rPr lang="en-US" sz="2800" b="1" dirty="0">
                <a:latin typeface="Arial Narrow" pitchFamily="34" charset="0"/>
                <a:sym typeface="Wingdings 3"/>
              </a:rPr>
              <a:t> Short acting </a:t>
            </a:r>
            <a:r>
              <a:rPr lang="en-US" sz="2800" b="1" dirty="0" err="1">
                <a:latin typeface="Arial Narrow" pitchFamily="34" charset="0"/>
                <a:sym typeface="Wingdings 3"/>
              </a:rPr>
              <a:t>dihydropyridine</a:t>
            </a:r>
            <a:r>
              <a:rPr lang="en-US" sz="2800" b="1" dirty="0">
                <a:latin typeface="Arial Narrow" pitchFamily="34" charset="0"/>
                <a:sym typeface="Wingdings 3"/>
              </a:rPr>
              <a:t> should be avoided ?? </a:t>
            </a:r>
            <a:endParaRPr lang="en-US" sz="2800" dirty="0">
              <a:latin typeface="Aharoni" pitchFamily="2" charset="-79"/>
              <a:cs typeface="Aharoni" pitchFamily="2" charset="-79"/>
            </a:endParaRPr>
          </a:p>
        </p:txBody>
      </p:sp>
      <p:sp>
        <p:nvSpPr>
          <p:cNvPr id="10" name="TextBox 9"/>
          <p:cNvSpPr txBox="1"/>
          <p:nvPr/>
        </p:nvSpPr>
        <p:spPr>
          <a:xfrm>
            <a:off x="228600" y="2590800"/>
            <a:ext cx="7467600" cy="425629"/>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lvl="0">
              <a:lnSpc>
                <a:spcPts val="2400"/>
              </a:lnSpc>
            </a:pPr>
            <a:r>
              <a:rPr lang="en-US" sz="2800" b="1" dirty="0">
                <a:latin typeface="Arial Narrow" pitchFamily="34" charset="0"/>
                <a:sym typeface="Wingdings 3"/>
              </a:rPr>
              <a:t> Can be combined to </a:t>
            </a:r>
            <a:r>
              <a:rPr lang="en-US" sz="2800" b="1" dirty="0">
                <a:latin typeface="Symbol" pitchFamily="18" charset="2"/>
                <a:sym typeface="Wingdings 3"/>
              </a:rPr>
              <a:t>b</a:t>
            </a:r>
            <a:r>
              <a:rPr lang="en-US" sz="2800" b="1" dirty="0">
                <a:latin typeface="Arial Narrow" pitchFamily="34" charset="0"/>
                <a:sym typeface="Wingdings 3"/>
              </a:rPr>
              <a:t>-AR blockers???</a:t>
            </a:r>
            <a:endParaRPr lang="en-US" sz="2800" dirty="0">
              <a:latin typeface="Aharoni" pitchFamily="2" charset="-79"/>
              <a:cs typeface="Aharoni" pitchFamily="2" charset="-79"/>
            </a:endParaRPr>
          </a:p>
        </p:txBody>
      </p:sp>
      <p:sp>
        <p:nvSpPr>
          <p:cNvPr id="11" name="TextBox 10"/>
          <p:cNvSpPr txBox="1"/>
          <p:nvPr/>
        </p:nvSpPr>
        <p:spPr>
          <a:xfrm>
            <a:off x="152400" y="3276600"/>
            <a:ext cx="7467600" cy="426079"/>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lvl="0">
              <a:lnSpc>
                <a:spcPts val="2400"/>
              </a:lnSpc>
            </a:pPr>
            <a:r>
              <a:rPr lang="en-US" sz="2800" b="1" dirty="0">
                <a:latin typeface="Arial Narrow" pitchFamily="34" charset="0"/>
                <a:sym typeface="Wingdings 3"/>
              </a:rPr>
              <a:t>Can be combined with nitrates???</a:t>
            </a:r>
            <a:endParaRPr lang="en-US" sz="2800" dirty="0">
              <a:latin typeface="Aharoni" pitchFamily="2" charset="-79"/>
              <a:cs typeface="Aharoni" pitchFamily="2" charset="-79"/>
            </a:endParaRPr>
          </a:p>
        </p:txBody>
      </p:sp>
      <p:sp>
        <p:nvSpPr>
          <p:cNvPr id="12" name="TextBox 11"/>
          <p:cNvSpPr txBox="1"/>
          <p:nvPr/>
        </p:nvSpPr>
        <p:spPr>
          <a:xfrm>
            <a:off x="228600" y="3962400"/>
            <a:ext cx="8153400" cy="402546"/>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274320">
              <a:lnSpc>
                <a:spcPts val="2400"/>
              </a:lnSpc>
              <a:spcBef>
                <a:spcPts val="900"/>
              </a:spcBef>
            </a:pPr>
            <a:r>
              <a:rPr lang="en-US" sz="2800" b="1" dirty="0" err="1">
                <a:latin typeface="Arial Narrow" pitchFamily="34" charset="0"/>
                <a:sym typeface="Wingdings 3"/>
              </a:rPr>
              <a:t>Dihydropyridenes</a:t>
            </a:r>
            <a:r>
              <a:rPr lang="en-US" sz="2800" b="1" dirty="0">
                <a:latin typeface="Arial Narrow" pitchFamily="34" charset="0"/>
                <a:sym typeface="Wingdings 3"/>
              </a:rPr>
              <a:t> useful </a:t>
            </a:r>
            <a:r>
              <a:rPr lang="en-US" sz="2800" b="1" dirty="0" err="1">
                <a:latin typeface="Arial Narrow" pitchFamily="34" charset="0"/>
                <a:sym typeface="Wingdings 3"/>
              </a:rPr>
              <a:t>antianginal</a:t>
            </a:r>
            <a:r>
              <a:rPr lang="en-US" sz="2800" b="1" dirty="0">
                <a:latin typeface="Arial Narrow" pitchFamily="34" charset="0"/>
                <a:sym typeface="Wingdings 3"/>
              </a:rPr>
              <a:t> if with CHF??   </a:t>
            </a:r>
            <a:endParaRPr lang="en-US" sz="2800" b="1" dirty="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xit" presetSubtype="10" fill="hold" grpId="1" nodeType="clickEffect">
                                  <p:stCondLst>
                                    <p:cond delay="0"/>
                                  </p:stCondLst>
                                  <p:childTnLst>
                                    <p:animEffect transition="out" filter="checkerboard(across)">
                                      <p:cBhvr>
                                        <p:cTn id="36" dur="500"/>
                                        <p:tgtEl>
                                          <p:spTgt spid="3"/>
                                        </p:tgtEl>
                                      </p:cBhvr>
                                    </p:animEffect>
                                    <p:set>
                                      <p:cBhvr>
                                        <p:cTn id="37" dur="1" fill="hold">
                                          <p:stCondLst>
                                            <p:cond delay="499"/>
                                          </p:stCondLst>
                                        </p:cTn>
                                        <p:tgtEl>
                                          <p:spTgt spid="3"/>
                                        </p:tgtEl>
                                        <p:attrNameLst>
                                          <p:attrName>style.visibility</p:attrName>
                                        </p:attrNameLst>
                                      </p:cBhvr>
                                      <p:to>
                                        <p:strVal val="hidden"/>
                                      </p:to>
                                    </p:set>
                                  </p:childTnLst>
                                </p:cTn>
                              </p:par>
                              <p:par>
                                <p:cTn id="38" presetID="5" presetClass="exit" presetSubtype="10" fill="hold" grpId="1" nodeType="withEffect">
                                  <p:stCondLst>
                                    <p:cond delay="0"/>
                                  </p:stCondLst>
                                  <p:childTnLst>
                                    <p:animEffect transition="out" filter="checkerboard(across)">
                                      <p:cBhvr>
                                        <p:cTn id="39" dur="500"/>
                                        <p:tgtEl>
                                          <p:spTgt spid="4"/>
                                        </p:tgtEl>
                                      </p:cBhvr>
                                    </p:animEffect>
                                    <p:set>
                                      <p:cBhvr>
                                        <p:cTn id="40" dur="1" fill="hold">
                                          <p:stCondLst>
                                            <p:cond delay="499"/>
                                          </p:stCondLst>
                                        </p:cTn>
                                        <p:tgtEl>
                                          <p:spTgt spid="4"/>
                                        </p:tgtEl>
                                        <p:attrNameLst>
                                          <p:attrName>style.visibility</p:attrName>
                                        </p:attrNameLst>
                                      </p:cBhvr>
                                      <p:to>
                                        <p:strVal val="hidden"/>
                                      </p:to>
                                    </p:set>
                                  </p:childTnLst>
                                </p:cTn>
                              </p:par>
                              <p:par>
                                <p:cTn id="41" presetID="5" presetClass="exit" presetSubtype="10" fill="hold" grpId="1" nodeType="withEffect">
                                  <p:stCondLst>
                                    <p:cond delay="0"/>
                                  </p:stCondLst>
                                  <p:childTnLst>
                                    <p:animEffect transition="out" filter="checkerboard(across)">
                                      <p:cBhvr>
                                        <p:cTn id="42" dur="500"/>
                                        <p:tgtEl>
                                          <p:spTgt spid="5"/>
                                        </p:tgtEl>
                                      </p:cBhvr>
                                    </p:animEffect>
                                    <p:set>
                                      <p:cBhvr>
                                        <p:cTn id="43" dur="1" fill="hold">
                                          <p:stCondLst>
                                            <p:cond delay="499"/>
                                          </p:stCondLst>
                                        </p:cTn>
                                        <p:tgtEl>
                                          <p:spTgt spid="5"/>
                                        </p:tgtEl>
                                        <p:attrNameLst>
                                          <p:attrName>style.visibility</p:attrName>
                                        </p:attrNameLst>
                                      </p:cBhvr>
                                      <p:to>
                                        <p:strVal val="hidden"/>
                                      </p:to>
                                    </p:set>
                                  </p:childTnLst>
                                </p:cTn>
                              </p:par>
                              <p:par>
                                <p:cTn id="44" presetID="5" presetClass="exit" presetSubtype="10" fill="hold" grpId="1" nodeType="withEffect">
                                  <p:stCondLst>
                                    <p:cond delay="0"/>
                                  </p:stCondLst>
                                  <p:childTnLst>
                                    <p:animEffect transition="out" filter="checkerboard(across)">
                                      <p:cBhvr>
                                        <p:cTn id="45" dur="500"/>
                                        <p:tgtEl>
                                          <p:spTgt spid="6"/>
                                        </p:tgtEl>
                                      </p:cBhvr>
                                    </p:animEffect>
                                    <p:set>
                                      <p:cBhvr>
                                        <p:cTn id="46" dur="1" fill="hold">
                                          <p:stCondLst>
                                            <p:cond delay="499"/>
                                          </p:stCondLst>
                                        </p:cTn>
                                        <p:tgtEl>
                                          <p:spTgt spid="6"/>
                                        </p:tgtEl>
                                        <p:attrNameLst>
                                          <p:attrName>style.visibility</p:attrName>
                                        </p:attrNameLst>
                                      </p:cBhvr>
                                      <p:to>
                                        <p:strVal val="hidden"/>
                                      </p:to>
                                    </p:set>
                                  </p:childTnLst>
                                </p:cTn>
                              </p:par>
                              <p:par>
                                <p:cTn id="47" presetID="5" presetClass="exit" presetSubtype="10" fill="hold" grpId="1" nodeType="withEffect">
                                  <p:stCondLst>
                                    <p:cond delay="0"/>
                                  </p:stCondLst>
                                  <p:childTnLst>
                                    <p:animEffect transition="out" filter="checkerboard(across)">
                                      <p:cBhvr>
                                        <p:cTn id="48" dur="500"/>
                                        <p:tgtEl>
                                          <p:spTgt spid="7"/>
                                        </p:tgtEl>
                                      </p:cBhvr>
                                    </p:animEffect>
                                    <p:set>
                                      <p:cBhvr>
                                        <p:cTn id="49" dur="1" fill="hold">
                                          <p:stCondLst>
                                            <p:cond delay="499"/>
                                          </p:stCondLst>
                                        </p:cTn>
                                        <p:tgtEl>
                                          <p:spTgt spid="7"/>
                                        </p:tgtEl>
                                        <p:attrNameLst>
                                          <p:attrName>style.visibility</p:attrName>
                                        </p:attrNameLst>
                                      </p:cBhvr>
                                      <p:to>
                                        <p:strVal val="hidden"/>
                                      </p:to>
                                    </p:set>
                                  </p:childTnLst>
                                </p:cTn>
                              </p:par>
                              <p:par>
                                <p:cTn id="50" presetID="5" presetClass="exit" presetSubtype="10" fill="hold" grpId="1" nodeType="withEffect">
                                  <p:stCondLst>
                                    <p:cond delay="0"/>
                                  </p:stCondLst>
                                  <p:childTnLst>
                                    <p:animEffect transition="out" filter="checkerboard(across)">
                                      <p:cBhvr>
                                        <p:cTn id="51" dur="500"/>
                                        <p:tgtEl>
                                          <p:spTgt spid="8"/>
                                        </p:tgtEl>
                                      </p:cBhvr>
                                    </p:animEffect>
                                    <p:set>
                                      <p:cBhvr>
                                        <p:cTn id="52" dur="1" fill="hold">
                                          <p:stCondLst>
                                            <p:cond delay="499"/>
                                          </p:stCondLst>
                                        </p:cTn>
                                        <p:tgtEl>
                                          <p:spTgt spid="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blinds(horizontal)">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blinds(horizontal)">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blinds(horizontal)">
                                      <p:cBhvr>
                                        <p:cTn id="67" dur="5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blinds(horizontal)">
                                      <p:cBhvr>
                                        <p:cTn id="7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6858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latin typeface="Aharoni" pitchFamily="2" charset="-79"/>
                <a:cs typeface="Aharoni" pitchFamily="2" charset="-79"/>
              </a:rPr>
              <a:t>Beta </a:t>
            </a:r>
            <a:r>
              <a:rPr lang="en-US" sz="2800" dirty="0" err="1">
                <a:latin typeface="Aharoni" pitchFamily="2" charset="-79"/>
                <a:cs typeface="Aharoni" pitchFamily="2" charset="-79"/>
              </a:rPr>
              <a:t>Adrenoceptor</a:t>
            </a:r>
            <a:r>
              <a:rPr lang="en-US" sz="2800" dirty="0">
                <a:latin typeface="Aharoni" pitchFamily="2" charset="-79"/>
                <a:cs typeface="Aharoni" pitchFamily="2" charset="-79"/>
              </a:rPr>
              <a:t> Blockers</a:t>
            </a:r>
          </a:p>
        </p:txBody>
      </p:sp>
      <p:pic>
        <p:nvPicPr>
          <p:cNvPr id="1026" name="Picture 2"/>
          <p:cNvPicPr>
            <a:picLocks noChangeAspect="1" noChangeArrowheads="1"/>
          </p:cNvPicPr>
          <p:nvPr/>
        </p:nvPicPr>
        <p:blipFill>
          <a:blip r:embed="rId3" cstate="print"/>
          <a:srcRect/>
          <a:stretch>
            <a:fillRect/>
          </a:stretch>
        </p:blipFill>
        <p:spPr bwMode="auto">
          <a:xfrm>
            <a:off x="801130" y="3079008"/>
            <a:ext cx="6742670" cy="3761363"/>
          </a:xfrm>
          <a:prstGeom prst="rect">
            <a:avLst/>
          </a:prstGeom>
          <a:noFill/>
          <a:ln w="9525">
            <a:noFill/>
            <a:miter lim="800000"/>
            <a:headEnd/>
            <a:tailEnd/>
          </a:ln>
        </p:spPr>
      </p:pic>
      <p:sp>
        <p:nvSpPr>
          <p:cNvPr id="4" name="TextBox 3"/>
          <p:cNvSpPr txBox="1"/>
          <p:nvPr/>
        </p:nvSpPr>
        <p:spPr>
          <a:xfrm>
            <a:off x="304800" y="1676400"/>
            <a:ext cx="83058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solidFill>
                  <a:srgbClr val="6600FF"/>
                </a:solidFill>
                <a:latin typeface="Bernard MT Condensed" pitchFamily="18" charset="0"/>
              </a:rPr>
              <a:t>Examples Atenolol, </a:t>
            </a:r>
            <a:r>
              <a:rPr lang="en-US" sz="2800" dirty="0" err="1">
                <a:solidFill>
                  <a:srgbClr val="6600FF"/>
                </a:solidFill>
                <a:latin typeface="Bernard MT Condensed" pitchFamily="18" charset="0"/>
              </a:rPr>
              <a:t>Bisoprolol</a:t>
            </a:r>
            <a:r>
              <a:rPr lang="en-US" sz="2800" dirty="0">
                <a:solidFill>
                  <a:srgbClr val="6600FF"/>
                </a:solidFill>
                <a:latin typeface="Bernard MT Condensed" pitchFamily="18" charset="0"/>
              </a:rPr>
              <a:t>, </a:t>
            </a:r>
            <a:r>
              <a:rPr lang="en-US" sz="2800" dirty="0" err="1">
                <a:solidFill>
                  <a:srgbClr val="6600FF"/>
                </a:solidFill>
                <a:latin typeface="Bernard MT Condensed" pitchFamily="18" charset="0"/>
              </a:rPr>
              <a:t>Metoprolol</a:t>
            </a:r>
            <a:r>
              <a:rPr lang="en-US" sz="2800" dirty="0">
                <a:solidFill>
                  <a:srgbClr val="6600FF"/>
                </a:solidFill>
                <a:latin typeface="Bernard MT Condensed" pitchFamily="18" charset="0"/>
              </a:rPr>
              <a:t> </a:t>
            </a:r>
            <a:r>
              <a:rPr lang="en-US" sz="2800" b="1" dirty="0">
                <a:solidFill>
                  <a:schemeClr val="bg1"/>
                </a:solidFill>
                <a:latin typeface="Arial" panose="020B0604020202020204" pitchFamily="34" charset="0"/>
                <a:cs typeface="Arial" panose="020B0604020202020204" pitchFamily="34" charset="0"/>
              </a:rPr>
              <a:t>(</a:t>
            </a:r>
            <a:r>
              <a:rPr lang="en-US" sz="2800" b="1" dirty="0">
                <a:solidFill>
                  <a:schemeClr val="bg1"/>
                </a:solidFill>
                <a:effectLst>
                  <a:outerShdw blurRad="38100" dist="38100" dir="2700000" algn="tl">
                    <a:srgbClr val="000000"/>
                  </a:outerShdw>
                </a:effectLst>
                <a:latin typeface="Symbol" pitchFamily="18" charset="2"/>
              </a:rPr>
              <a:t>b</a:t>
            </a:r>
            <a:r>
              <a:rPr lang="en-US" sz="2800" b="1" baseline="-25000" dirty="0">
                <a:solidFill>
                  <a:schemeClr val="bg1"/>
                </a:solidFill>
                <a:effectLst>
                  <a:outerShdw blurRad="38100" dist="38100" dir="2700000" algn="tl">
                    <a:srgbClr val="000000"/>
                  </a:outerShdw>
                </a:effectLst>
                <a:latin typeface="Symbol" pitchFamily="18" charset="2"/>
              </a:rPr>
              <a:t>1</a:t>
            </a:r>
            <a:r>
              <a:rPr lang="en-US" sz="2800" b="1" dirty="0">
                <a:solidFill>
                  <a:schemeClr val="bg1"/>
                </a:solidFill>
                <a:effectLst>
                  <a:outerShdw blurRad="38100" dist="38100" dir="2700000" algn="tl">
                    <a:srgbClr val="000000"/>
                  </a:outerShdw>
                </a:effectLst>
                <a:latin typeface="Symbol" pitchFamily="18" charset="2"/>
              </a:rPr>
              <a:t> </a:t>
            </a:r>
            <a:r>
              <a:rPr lang="en-US" sz="2800" b="1" dirty="0">
                <a:solidFill>
                  <a:schemeClr val="bg1"/>
                </a:solidFill>
                <a:effectLst>
                  <a:outerShdw blurRad="38100" dist="38100" dir="2700000" algn="tl">
                    <a:srgbClr val="000000"/>
                  </a:outerShdw>
                </a:effectLst>
                <a:latin typeface="Arial Narrow" pitchFamily="34" charset="0"/>
              </a:rPr>
              <a:t>– Selective)</a:t>
            </a:r>
            <a:endParaRPr lang="en-US" sz="2800" dirty="0">
              <a:solidFill>
                <a:srgbClr val="6600FF"/>
              </a:solidFill>
              <a:latin typeface="Bernard MT Condensed" pitchFamily="18" charset="0"/>
            </a:endParaRPr>
          </a:p>
        </p:txBody>
      </p:sp>
      <p:sp>
        <p:nvSpPr>
          <p:cNvPr id="5" name="TextBox 4"/>
          <p:cNvSpPr txBox="1"/>
          <p:nvPr/>
        </p:nvSpPr>
        <p:spPr>
          <a:xfrm>
            <a:off x="801130" y="25146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err="1">
                <a:latin typeface="Aharoni" pitchFamily="2" charset="-79"/>
                <a:cs typeface="Aharoni" pitchFamily="2" charset="-79"/>
              </a:rPr>
              <a:t>Antianginal</a:t>
            </a:r>
            <a:r>
              <a:rPr lang="en-US" sz="2800" dirty="0">
                <a:latin typeface="Aharoni" pitchFamily="2" charset="-79"/>
                <a:cs typeface="Aharoni" pitchFamily="2" charset="-79"/>
              </a:rPr>
              <a:t> Mechanism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linds(horizontal)">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2286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latin typeface="Aharoni" pitchFamily="2" charset="-79"/>
                <a:cs typeface="Aharoni" pitchFamily="2" charset="-79"/>
              </a:rPr>
              <a:t>Beta </a:t>
            </a:r>
            <a:r>
              <a:rPr lang="en-US" sz="2800" dirty="0" err="1">
                <a:latin typeface="Aharoni" pitchFamily="2" charset="-79"/>
                <a:cs typeface="Aharoni" pitchFamily="2" charset="-79"/>
              </a:rPr>
              <a:t>Adrenoceptor</a:t>
            </a:r>
            <a:r>
              <a:rPr lang="en-US" sz="2800" dirty="0">
                <a:latin typeface="Aharoni" pitchFamily="2" charset="-79"/>
                <a:cs typeface="Aharoni" pitchFamily="2" charset="-79"/>
              </a:rPr>
              <a:t> Blockers</a:t>
            </a:r>
          </a:p>
        </p:txBody>
      </p:sp>
      <p:sp>
        <p:nvSpPr>
          <p:cNvPr id="4" name="TextBox 3"/>
          <p:cNvSpPr txBox="1"/>
          <p:nvPr/>
        </p:nvSpPr>
        <p:spPr>
          <a:xfrm>
            <a:off x="457200" y="990600"/>
            <a:ext cx="3429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solidFill>
                  <a:srgbClr val="6600FF"/>
                </a:solidFill>
                <a:latin typeface="Bernard MT Condensed" pitchFamily="18" charset="0"/>
              </a:rPr>
              <a:t>Indications in angina</a:t>
            </a:r>
          </a:p>
        </p:txBody>
      </p:sp>
      <p:sp>
        <p:nvSpPr>
          <p:cNvPr id="5" name="TextBox 4"/>
          <p:cNvSpPr txBox="1"/>
          <p:nvPr/>
        </p:nvSpPr>
        <p:spPr>
          <a:xfrm>
            <a:off x="457200" y="1676400"/>
            <a:ext cx="3048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latin typeface="Aharoni" pitchFamily="2" charset="-79"/>
                <a:cs typeface="Aharoni" pitchFamily="2" charset="-79"/>
              </a:rPr>
              <a:t>In stable angina</a:t>
            </a:r>
          </a:p>
        </p:txBody>
      </p:sp>
      <p:sp>
        <p:nvSpPr>
          <p:cNvPr id="6" name="TextBox 5"/>
          <p:cNvSpPr txBox="1"/>
          <p:nvPr/>
        </p:nvSpPr>
        <p:spPr>
          <a:xfrm>
            <a:off x="457200" y="3048000"/>
            <a:ext cx="52578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solidFill>
                  <a:srgbClr val="6600FF"/>
                </a:solidFill>
                <a:latin typeface="Bernard MT Condensed" pitchFamily="18" charset="0"/>
              </a:rPr>
              <a:t>First choice for chronic use?</a:t>
            </a:r>
          </a:p>
        </p:txBody>
      </p:sp>
      <p:sp>
        <p:nvSpPr>
          <p:cNvPr id="8" name="TextBox 7"/>
          <p:cNvSpPr txBox="1"/>
          <p:nvPr/>
        </p:nvSpPr>
        <p:spPr>
          <a:xfrm>
            <a:off x="457200" y="2362200"/>
            <a:ext cx="6629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solidFill>
                  <a:srgbClr val="6600FF"/>
                </a:solidFill>
                <a:latin typeface="Bernard MT Condensed" pitchFamily="18" charset="0"/>
              </a:rPr>
              <a:t>Regular prophylaxis, selective are preferred?</a:t>
            </a:r>
          </a:p>
        </p:txBody>
      </p:sp>
      <p:sp>
        <p:nvSpPr>
          <p:cNvPr id="9" name="TextBox 8"/>
          <p:cNvSpPr txBox="1"/>
          <p:nvPr/>
        </p:nvSpPr>
        <p:spPr>
          <a:xfrm>
            <a:off x="457200" y="3733800"/>
            <a:ext cx="4953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solidFill>
                  <a:srgbClr val="6600FF"/>
                </a:solidFill>
                <a:latin typeface="Bernard MT Condensed" pitchFamily="18" charset="0"/>
              </a:rPr>
              <a:t>Can be combined with nitrates?</a:t>
            </a:r>
          </a:p>
        </p:txBody>
      </p:sp>
      <p:sp>
        <p:nvSpPr>
          <p:cNvPr id="10" name="TextBox 9"/>
          <p:cNvSpPr txBox="1"/>
          <p:nvPr/>
        </p:nvSpPr>
        <p:spPr>
          <a:xfrm>
            <a:off x="457200" y="4419600"/>
            <a:ext cx="6248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solidFill>
                  <a:srgbClr val="6600FF"/>
                </a:solidFill>
                <a:latin typeface="Bernard MT Condensed" pitchFamily="18" charset="0"/>
              </a:rPr>
              <a:t>Can be combined with </a:t>
            </a:r>
            <a:r>
              <a:rPr lang="en-US" sz="2800" dirty="0" err="1">
                <a:solidFill>
                  <a:srgbClr val="6600FF"/>
                </a:solidFill>
                <a:latin typeface="Bernard MT Condensed" pitchFamily="18" charset="0"/>
              </a:rPr>
              <a:t>dihydropyridine</a:t>
            </a:r>
            <a:r>
              <a:rPr lang="en-US" sz="2800" dirty="0">
                <a:solidFill>
                  <a:srgbClr val="6600FF"/>
                </a:solidFill>
                <a:latin typeface="Bernard MT Condensed" pitchFamily="18" charset="0"/>
              </a:rPr>
              <a:t> CCB?</a:t>
            </a:r>
          </a:p>
        </p:txBody>
      </p:sp>
      <p:sp>
        <p:nvSpPr>
          <p:cNvPr id="11" name="TextBox 10"/>
          <p:cNvSpPr txBox="1"/>
          <p:nvPr/>
        </p:nvSpPr>
        <p:spPr>
          <a:xfrm>
            <a:off x="457200" y="5257800"/>
            <a:ext cx="3581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latin typeface="Aharoni" pitchFamily="2" charset="-79"/>
                <a:cs typeface="Aharoni" pitchFamily="2" charset="-79"/>
              </a:rPr>
              <a:t>In variant angina</a:t>
            </a:r>
          </a:p>
        </p:txBody>
      </p:sp>
      <p:sp>
        <p:nvSpPr>
          <p:cNvPr id="12" name="TextBox 11"/>
          <p:cNvSpPr txBox="1"/>
          <p:nvPr/>
        </p:nvSpPr>
        <p:spPr>
          <a:xfrm>
            <a:off x="457200" y="6172200"/>
            <a:ext cx="3429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solidFill>
                  <a:srgbClr val="6600FF"/>
                </a:solidFill>
                <a:latin typeface="Bernard MT Condensed" pitchFamily="18" charset="0"/>
              </a:rPr>
              <a:t>Contraindicated?</a:t>
            </a:r>
          </a:p>
        </p:txBody>
      </p:sp>
      <p:sp>
        <p:nvSpPr>
          <p:cNvPr id="13" name="TextBox 12"/>
          <p:cNvSpPr txBox="1"/>
          <p:nvPr/>
        </p:nvSpPr>
        <p:spPr>
          <a:xfrm>
            <a:off x="6934200" y="4419600"/>
            <a:ext cx="17526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err="1">
                <a:solidFill>
                  <a:srgbClr val="6600FF"/>
                </a:solidFill>
                <a:latin typeface="Bernard MT Condensed" pitchFamily="18" charset="0"/>
              </a:rPr>
              <a:t>Verapamil</a:t>
            </a:r>
            <a:r>
              <a:rPr lang="en-US" sz="2800" dirty="0">
                <a:solidFill>
                  <a:srgbClr val="6600FF"/>
                </a:solidFill>
                <a:latin typeface="Bernard MT Condensed"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4" dur="1000" fill="hold"/>
                                        <p:tgtEl>
                                          <p:spTgt spid="9"/>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6" dur="1000" fill="hold"/>
                                        <p:tgtEl>
                                          <p:spTgt spid="10"/>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58" dur="1000" fill="hold"/>
                                        <p:tgtEl>
                                          <p:spTgt spid="13"/>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70" dur="1000" fill="hold"/>
                                        <p:tgtEl>
                                          <p:spTgt spid="11"/>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1"/>
                                        </p:tgtEl>
                                      </p:cBhvr>
                                    </p:animEffect>
                                  </p:childTnLst>
                                </p:cTn>
                              </p:par>
                            </p:childTnLst>
                          </p:cTn>
                        </p:par>
                      </p:childTnLst>
                    </p:cTn>
                  </p:par>
                  <p:par>
                    <p:cTn id="75" fill="hold">
                      <p:stCondLst>
                        <p:cond delay="indefinite"/>
                      </p:stCondLst>
                      <p:childTnLst>
                        <p:par>
                          <p:cTn id="76" fill="hold">
                            <p:stCondLst>
                              <p:cond delay="0"/>
                            </p:stCondLst>
                            <p:childTnLst>
                              <p:par>
                                <p:cTn id="77" presetID="25" presetClass="entr" presetSubtype="0"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p:cTn id="7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82" dur="1000" fill="hold"/>
                                        <p:tgtEl>
                                          <p:spTgt spid="12"/>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2286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latin typeface="Aharoni" pitchFamily="2" charset="-79"/>
                <a:cs typeface="Aharoni" pitchFamily="2" charset="-79"/>
              </a:rPr>
              <a:t>Beta </a:t>
            </a:r>
            <a:r>
              <a:rPr lang="en-US" sz="2800" dirty="0" err="1">
                <a:latin typeface="Aharoni" pitchFamily="2" charset="-79"/>
                <a:cs typeface="Aharoni" pitchFamily="2" charset="-79"/>
              </a:rPr>
              <a:t>Adrenoceptor</a:t>
            </a:r>
            <a:r>
              <a:rPr lang="en-US" sz="2800" dirty="0">
                <a:latin typeface="Aharoni" pitchFamily="2" charset="-79"/>
                <a:cs typeface="Aharoni" pitchFamily="2" charset="-79"/>
              </a:rPr>
              <a:t> Blockers</a:t>
            </a:r>
          </a:p>
        </p:txBody>
      </p:sp>
      <p:sp>
        <p:nvSpPr>
          <p:cNvPr id="4" name="TextBox 3"/>
          <p:cNvSpPr txBox="1"/>
          <p:nvPr/>
        </p:nvSpPr>
        <p:spPr>
          <a:xfrm>
            <a:off x="457200" y="990600"/>
            <a:ext cx="3429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solidFill>
                  <a:srgbClr val="6600FF"/>
                </a:solidFill>
                <a:latin typeface="Bernard MT Condensed" pitchFamily="18" charset="0"/>
              </a:rPr>
              <a:t>Indications in angina</a:t>
            </a:r>
          </a:p>
        </p:txBody>
      </p:sp>
      <p:sp>
        <p:nvSpPr>
          <p:cNvPr id="5" name="TextBox 4"/>
          <p:cNvSpPr txBox="1"/>
          <p:nvPr/>
        </p:nvSpPr>
        <p:spPr>
          <a:xfrm>
            <a:off x="457200" y="1676400"/>
            <a:ext cx="3962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latin typeface="Aharoni" pitchFamily="2" charset="-79"/>
                <a:cs typeface="Aharoni" pitchFamily="2" charset="-79"/>
              </a:rPr>
              <a:t>In Unstable angina</a:t>
            </a:r>
          </a:p>
        </p:txBody>
      </p:sp>
      <p:sp>
        <p:nvSpPr>
          <p:cNvPr id="7" name="TextBox 6"/>
          <p:cNvSpPr txBox="1"/>
          <p:nvPr/>
        </p:nvSpPr>
        <p:spPr>
          <a:xfrm>
            <a:off x="457200" y="5029200"/>
            <a:ext cx="3429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solidFill>
                  <a:srgbClr val="6600FF"/>
                </a:solidFill>
                <a:latin typeface="Calibri"/>
              </a:rPr>
              <a:t>→reduce </a:t>
            </a:r>
            <a:r>
              <a:rPr lang="en-US" sz="2800" dirty="0">
                <a:solidFill>
                  <a:srgbClr val="6600FF"/>
                </a:solidFill>
                <a:latin typeface="Bernard MT Condensed" pitchFamily="18" charset="0"/>
              </a:rPr>
              <a:t>O2 demand</a:t>
            </a:r>
          </a:p>
        </p:txBody>
      </p:sp>
      <p:sp>
        <p:nvSpPr>
          <p:cNvPr id="8" name="TextBox 7"/>
          <p:cNvSpPr txBox="1"/>
          <p:nvPr/>
        </p:nvSpPr>
        <p:spPr>
          <a:xfrm>
            <a:off x="457200" y="2362200"/>
            <a:ext cx="6629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solidFill>
                  <a:srgbClr val="6600FF"/>
                </a:solidFill>
                <a:latin typeface="Bernard MT Condensed" pitchFamily="18" charset="0"/>
              </a:rPr>
              <a:t>Halts progression to MI, improve survival</a:t>
            </a:r>
          </a:p>
        </p:txBody>
      </p:sp>
      <p:sp>
        <p:nvSpPr>
          <p:cNvPr id="9" name="TextBox 8"/>
          <p:cNvSpPr txBox="1"/>
          <p:nvPr/>
        </p:nvSpPr>
        <p:spPr>
          <a:xfrm>
            <a:off x="457200" y="3657600"/>
            <a:ext cx="4953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solidFill>
                  <a:srgbClr val="6600FF"/>
                </a:solidFill>
                <a:latin typeface="Bernard MT Condensed" pitchFamily="18" charset="0"/>
              </a:rPr>
              <a:t>Reduce infarct size</a:t>
            </a:r>
          </a:p>
        </p:txBody>
      </p:sp>
      <p:sp>
        <p:nvSpPr>
          <p:cNvPr id="10" name="TextBox 9"/>
          <p:cNvSpPr txBox="1"/>
          <p:nvPr/>
        </p:nvSpPr>
        <p:spPr>
          <a:xfrm>
            <a:off x="457200" y="4343400"/>
            <a:ext cx="4724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solidFill>
                  <a:srgbClr val="6600FF"/>
                </a:solidFill>
                <a:latin typeface="Bernard MT Condensed" pitchFamily="18" charset="0"/>
              </a:rPr>
              <a:t>Reduce morbidity &amp; mortality</a:t>
            </a:r>
          </a:p>
        </p:txBody>
      </p:sp>
      <p:sp>
        <p:nvSpPr>
          <p:cNvPr id="13" name="TextBox 12"/>
          <p:cNvSpPr txBox="1"/>
          <p:nvPr/>
        </p:nvSpPr>
        <p:spPr>
          <a:xfrm>
            <a:off x="457200" y="2971800"/>
            <a:ext cx="44958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latin typeface="Aharoni" pitchFamily="2" charset="-79"/>
                <a:cs typeface="Aharoni" pitchFamily="2" charset="-79"/>
              </a:rPr>
              <a:t>In Myocardial infarction</a:t>
            </a:r>
          </a:p>
        </p:txBody>
      </p:sp>
      <p:sp>
        <p:nvSpPr>
          <p:cNvPr id="14" name="TextBox 13"/>
          <p:cNvSpPr txBox="1"/>
          <p:nvPr/>
        </p:nvSpPr>
        <p:spPr>
          <a:xfrm>
            <a:off x="457200" y="5867400"/>
            <a:ext cx="3429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solidFill>
                  <a:srgbClr val="6600FF"/>
                </a:solidFill>
                <a:latin typeface="Calibri"/>
              </a:rPr>
              <a:t>→reduce </a:t>
            </a:r>
            <a:r>
              <a:rPr lang="en-US" sz="2800" dirty="0">
                <a:solidFill>
                  <a:srgbClr val="6600FF"/>
                </a:solidFill>
                <a:latin typeface="Bernard MT Condensed" pitchFamily="18" charset="0"/>
              </a:rPr>
              <a:t>arrhythmias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22" dur="1000" fill="hold"/>
                                        <p:tgtEl>
                                          <p:spTgt spid="13"/>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4" dur="1000" fill="hold"/>
                                        <p:tgtEl>
                                          <p:spTgt spid="9"/>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6" dur="1000" fill="hold"/>
                                        <p:tgtEl>
                                          <p:spTgt spid="10"/>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58" dur="1000" fill="hold"/>
                                        <p:tgtEl>
                                          <p:spTgt spid="7"/>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70" dur="1000" fill="hold"/>
                                        <p:tgtEl>
                                          <p:spTgt spid="14"/>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2286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latin typeface="Aharoni" pitchFamily="2" charset="-79"/>
                <a:cs typeface="Aharoni" pitchFamily="2" charset="-79"/>
              </a:rPr>
              <a:t>Beta </a:t>
            </a:r>
            <a:r>
              <a:rPr lang="en-US" sz="2800" dirty="0" err="1">
                <a:latin typeface="Aharoni" pitchFamily="2" charset="-79"/>
                <a:cs typeface="Aharoni" pitchFamily="2" charset="-79"/>
              </a:rPr>
              <a:t>Adrenoceptor</a:t>
            </a:r>
            <a:r>
              <a:rPr lang="en-US" sz="2800" dirty="0">
                <a:latin typeface="Aharoni" pitchFamily="2" charset="-79"/>
                <a:cs typeface="Aharoni" pitchFamily="2" charset="-79"/>
              </a:rPr>
              <a:t> Blockers</a:t>
            </a:r>
          </a:p>
        </p:txBody>
      </p:sp>
      <p:sp>
        <p:nvSpPr>
          <p:cNvPr id="4" name="TextBox 3"/>
          <p:cNvSpPr txBox="1"/>
          <p:nvPr/>
        </p:nvSpPr>
        <p:spPr>
          <a:xfrm>
            <a:off x="1066800" y="2209800"/>
            <a:ext cx="6858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a:latin typeface="Arial Narrow" pitchFamily="34" charset="0"/>
                <a:sym typeface="Symbol" pitchFamily="18" charset="2"/>
              </a:rPr>
              <a:t>- blockers should be withdrawn gradually?</a:t>
            </a:r>
            <a:endParaRPr lang="en-US" sz="2800" dirty="0">
              <a:solidFill>
                <a:srgbClr val="6600FF"/>
              </a:solidFill>
              <a:latin typeface="Bernard MT Condensed" pitchFamily="18" charset="0"/>
            </a:endParaRPr>
          </a:p>
        </p:txBody>
      </p:sp>
      <p:sp>
        <p:nvSpPr>
          <p:cNvPr id="8" name="TextBox 7"/>
          <p:cNvSpPr txBox="1"/>
          <p:nvPr/>
        </p:nvSpPr>
        <p:spPr>
          <a:xfrm>
            <a:off x="1066800" y="3810000"/>
            <a:ext cx="7315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a:latin typeface="Arial Narrow" pitchFamily="34" charset="0"/>
              </a:rPr>
              <a:t>Given to diabetics with ischemic heart disease?</a:t>
            </a:r>
            <a:endParaRPr lang="en-US" sz="2800" dirty="0">
              <a:solidFill>
                <a:srgbClr val="6600FF"/>
              </a:solidFill>
              <a:latin typeface="Bernard MT Condense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Trek</Template>
  <TotalTime>18764</TotalTime>
  <Words>862</Words>
  <Application>Microsoft Office PowerPoint</Application>
  <PresentationFormat>عرض على الشاشة (4:3)</PresentationFormat>
  <Paragraphs>156</Paragraphs>
  <Slides>22</Slides>
  <Notes>13</Notes>
  <HiddenSlides>0</HiddenSlides>
  <MMClips>0</MMClips>
  <ScaleCrop>false</ScaleCrop>
  <HeadingPairs>
    <vt:vector size="6" baseType="variant">
      <vt:variant>
        <vt:lpstr>الخطوط المستخدمة</vt:lpstr>
      </vt:variant>
      <vt:variant>
        <vt:i4>15</vt:i4>
      </vt:variant>
      <vt:variant>
        <vt:lpstr>نسق</vt:lpstr>
      </vt:variant>
      <vt:variant>
        <vt:i4>1</vt:i4>
      </vt:variant>
      <vt:variant>
        <vt:lpstr>عناوين الشرائح</vt:lpstr>
      </vt:variant>
      <vt:variant>
        <vt:i4>22</vt:i4>
      </vt:variant>
    </vt:vector>
  </HeadingPairs>
  <TitlesOfParts>
    <vt:vector size="38" baseType="lpstr">
      <vt:lpstr>Aharoni</vt:lpstr>
      <vt:lpstr>Algerian</vt:lpstr>
      <vt:lpstr>Arial</vt:lpstr>
      <vt:lpstr>Arial Narrow</vt:lpstr>
      <vt:lpstr>Bernard MT Condensed</vt:lpstr>
      <vt:lpstr>Browallia New</vt:lpstr>
      <vt:lpstr>Calibri</vt:lpstr>
      <vt:lpstr>Franklin Gothic Book</vt:lpstr>
      <vt:lpstr>Franklin Gothic Medium</vt:lpstr>
      <vt:lpstr>Symbol</vt:lpstr>
      <vt:lpstr>Tahoma</vt:lpstr>
      <vt:lpstr>Tempus Sans ITC</vt:lpstr>
      <vt:lpstr>Times New Roman</vt:lpstr>
      <vt:lpstr>Wingdings 2</vt:lpstr>
      <vt:lpstr>Wingdings 3</vt:lpstr>
      <vt:lpstr>Trek</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Osama</dc:creator>
  <cp:lastModifiedBy>ftomy naje</cp:lastModifiedBy>
  <cp:revision>244</cp:revision>
  <dcterms:created xsi:type="dcterms:W3CDTF">2015-03-03T08:35:04Z</dcterms:created>
  <dcterms:modified xsi:type="dcterms:W3CDTF">2018-03-13T14:07:02Z</dcterms:modified>
</cp:coreProperties>
</file>