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5"/>
  </p:notesMasterIdLst>
  <p:handoutMasterIdLst>
    <p:handoutMasterId r:id="rId56"/>
  </p:handoutMasterIdLst>
  <p:sldIdLst>
    <p:sldId id="470" r:id="rId2"/>
    <p:sldId id="521" r:id="rId3"/>
    <p:sldId id="473" r:id="rId4"/>
    <p:sldId id="474" r:id="rId5"/>
    <p:sldId id="575" r:id="rId6"/>
    <p:sldId id="642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643" r:id="rId17"/>
    <p:sldId id="555" r:id="rId18"/>
    <p:sldId id="573" r:id="rId19"/>
    <p:sldId id="574" r:id="rId20"/>
    <p:sldId id="510" r:id="rId21"/>
    <p:sldId id="644" r:id="rId22"/>
    <p:sldId id="556" r:id="rId23"/>
    <p:sldId id="630" r:id="rId24"/>
    <p:sldId id="631" r:id="rId25"/>
    <p:sldId id="632" r:id="rId26"/>
    <p:sldId id="557" r:id="rId27"/>
    <p:sldId id="577" r:id="rId28"/>
    <p:sldId id="560" r:id="rId29"/>
    <p:sldId id="580" r:id="rId30"/>
    <p:sldId id="602" r:id="rId31"/>
    <p:sldId id="583" r:id="rId32"/>
    <p:sldId id="585" r:id="rId33"/>
    <p:sldId id="635" r:id="rId34"/>
    <p:sldId id="588" r:id="rId35"/>
    <p:sldId id="633" r:id="rId36"/>
    <p:sldId id="591" r:id="rId37"/>
    <p:sldId id="592" r:id="rId38"/>
    <p:sldId id="606" r:id="rId39"/>
    <p:sldId id="594" r:id="rId40"/>
    <p:sldId id="607" r:id="rId41"/>
    <p:sldId id="625" r:id="rId42"/>
    <p:sldId id="608" r:id="rId43"/>
    <p:sldId id="628" r:id="rId44"/>
    <p:sldId id="629" r:id="rId45"/>
    <p:sldId id="647" r:id="rId46"/>
    <p:sldId id="648" r:id="rId47"/>
    <p:sldId id="626" r:id="rId48"/>
    <p:sldId id="624" r:id="rId49"/>
    <p:sldId id="609" r:id="rId50"/>
    <p:sldId id="646" r:id="rId51"/>
    <p:sldId id="649" r:id="rId52"/>
    <p:sldId id="610" r:id="rId53"/>
    <p:sldId id="601" r:id="rId54"/>
  </p:sldIdLst>
  <p:sldSz cx="10058400" cy="7315200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84470" autoAdjust="0"/>
  </p:normalViewPr>
  <p:slideViewPr>
    <p:cSldViewPr>
      <p:cViewPr varScale="1">
        <p:scale>
          <a:sx n="57" d="100"/>
          <a:sy n="57" d="100"/>
        </p:scale>
        <p:origin x="1656" y="7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3777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04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3777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04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3777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04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1463" y="525463"/>
            <a:ext cx="361315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3777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04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8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17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0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92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07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0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6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50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7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895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011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6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556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4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84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3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34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66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64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97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178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536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34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092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677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3970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032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15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34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5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7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43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11463" y="525463"/>
            <a:ext cx="361315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3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2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9021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98488" y="3886200"/>
            <a:ext cx="8869363" cy="190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Prof.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Aliah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Alshanwani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6696599"/>
            <a:ext cx="225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march 2018</a:t>
            </a: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afterload: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855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heart contractility: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Phosphodiesterase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inhibitors</a:t>
            </a:r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-19050"/>
            <a:ext cx="10058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9982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first-line agent in heart failure therapy</a:t>
            </a:r>
          </a:p>
          <a:p>
            <a:pPr algn="ctr"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used in volume overload (pulmonary and/ or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peripheral edema)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failure.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potent diuretic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544116"/>
            <a:ext cx="9525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</a:t>
            </a:r>
          </a:p>
          <a:p>
            <a:pPr>
              <a:lnSpc>
                <a:spcPct val="20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non-selective antagonist of aldosterone receptor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improves survival in advanced heart failure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753600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a new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aldosterone receptor antagonist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(does not inhibit other hormones such as 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estrogens &amp; androgens)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indicated to improve survival of stable patients with congestive heart failure.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4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645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3-Venodilators: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used I.V. for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 when the main    	symptom is dyspnea due to pulmonary   	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dilates venous blood vessels &amp; reduce preload.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61020"/>
            <a:ext cx="10058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considered as first-line drugs for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therapy.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52400" y="112114"/>
            <a:ext cx="9807575" cy="68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of drugs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treatment of </a:t>
            </a:r>
            <a:r>
              <a:rPr lang="en-US" sz="3200" b="0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&amp; chronic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&amp;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&amp;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other drugs.</a:t>
            </a: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Breakdown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 dirty="0"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 dirty="0"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" y="1137921"/>
            <a:ext cx="10068560" cy="188686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u="sng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Pharmacological actions:</a:t>
            </a:r>
          </a:p>
          <a:p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(Afterload)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(Preload)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 Inhibit cardiac and vascular remodeling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2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705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</a:t>
            </a:r>
            <a: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</a:t>
            </a:r>
            <a:r>
              <a:rPr lang="en-US" sz="36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</a:t>
            </a:r>
            <a:r>
              <a:rPr lang="en-US" sz="36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rapidly absorbed from GIT after oral administration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food reduce their bioavailability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</a:t>
            </a:r>
            <a:r>
              <a:rPr lang="en-US" sz="36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</a:t>
            </a:r>
            <a:r>
              <a:rPr lang="en-US" sz="36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prodrugs, converted to their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metabolites in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daily.</a:t>
            </a:r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988995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acute renal failure, especially in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</a:p>
          <a:p>
            <a:pPr eaLnBrk="1" hangingPunct="1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hyperkalemia, especially in patients with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</a:p>
          <a:p>
            <a:pPr eaLnBrk="1" hangingPunct="1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diuretics, salt restriction or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gastrointestinal fluid loss).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1004427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4- dry 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5-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edema (swelling in the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nose, throat, tongue, larynx)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6-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(reversible loss or altered taste).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5733"/>
            <a:ext cx="9601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during the second &amp; third trimesters 	        of pregnancy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the risk of : fetal 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renal failure &amp; malformations)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renal artery stenosis.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algn="ctr"/>
            <a:endParaRPr lang="en-US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u="sng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</a:t>
            </a:r>
            <a:r>
              <a:rPr lang="en-US" altLang="zh-TW" sz="3600" u="sng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receptor</a:t>
            </a:r>
            <a:r>
              <a:rPr lang="en-US" altLang="zh-TW" sz="3600" u="sng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blockers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</a:t>
            </a:r>
            <a:r>
              <a:rPr lang="en-US" altLang="zh-TW" sz="3600" b="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sartan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  Val</a:t>
            </a:r>
            <a:r>
              <a:rPr lang="en-US" altLang="zh-TW" sz="3600" b="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sartan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</a:t>
            </a:r>
            <a:r>
              <a:rPr lang="en-US" altLang="zh-TW" sz="3600" b="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 block AT</a:t>
            </a:r>
            <a:r>
              <a:rPr lang="en-US" altLang="zh-TW" sz="36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-  decrease action of angiotensin II</a:t>
            </a: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6645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u="sng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6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blocks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venules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decrease both afterload &amp; preload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347683"/>
            <a:ext cx="9829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alt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acting vasodilators:</a:t>
            </a:r>
            <a:endParaRPr lang="en-US" sz="3600" u="sng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algn="ctr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nitroprusside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min.</a:t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9060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pPr algn="ctr" eaLnBrk="1" hangingPunct="1">
              <a:buFontTx/>
              <a:buNone/>
              <a:defRPr/>
            </a:pPr>
            <a:endParaRPr lang="en-US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-increases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: 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 Na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sodium pump)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u="sng" dirty="0">
                <a:latin typeface="Arial Narrow" panose="020B0606020202030204" pitchFamily="34" charset="0"/>
              </a:rPr>
              <a:t>Inability</a:t>
            </a:r>
            <a:r>
              <a:rPr lang="en-US" altLang="en-US" sz="3413" dirty="0">
                <a:latin typeface="Arial Narrow" panose="020B0606020202030204" pitchFamily="34" charset="0"/>
              </a:rPr>
              <a:t>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body.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9525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algn="ctr"/>
            <a:endParaRPr lang="en-US" alt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(digitalis):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anorexia, nausea, vomiting, diarrhea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drowsiness.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its toxicity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Inhibits phosphodiesterase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/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Increase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cardiac           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dilatation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afterload)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IV for management of </a:t>
            </a:r>
          </a:p>
          <a:p>
            <a:pPr algn="ctr"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01462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Hypotension and chest pain (angina)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interaction: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furosemide should not be administered in I.V. lines containing milrinone due to formation of a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&amp; </a:t>
            </a:r>
            <a:r>
              <a:rPr lang="en-GB" sz="36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new drugs in clinical trials.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096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Acute</a:t>
            </a:r>
            <a:r>
              <a:rPr lang="en-US" dirty="0"/>
              <a:t> or</a:t>
            </a:r>
          </a:p>
          <a:p>
            <a:r>
              <a:rPr lang="en-US" dirty="0">
                <a:solidFill>
                  <a:srgbClr val="FF0000"/>
                </a:solidFill>
              </a:rPr>
              <a:t>Chronic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109091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heart failure patients cause structural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remodeling of the heart (cardiac dilatation &amp; 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hypertrophy)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failure.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95071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152400" y="182225"/>
            <a:ext cx="982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endParaRPr lang="en-US" altLang="zh-TW" sz="3200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 of </a:t>
            </a:r>
            <a:r>
              <a:rPr lang="el-GR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 in HF</a:t>
            </a: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en-US" alt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decrease 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</a:t>
            </a:r>
            <a:r>
              <a:rPr lang="en-US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</a:t>
            </a:r>
            <a:r>
              <a:rPr lang="en-US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prolol</a:t>
            </a: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</a:t>
            </a:r>
            <a:r>
              <a:rPr lang="en-US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</a:t>
            </a: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</a:t>
            </a:r>
            <a:r>
              <a:rPr lang="en-US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</a:t>
            </a: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-18757"/>
            <a:ext cx="9415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Natriuretic Peptides: </a:t>
            </a: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2382" y="1067336"/>
            <a:ext cx="43952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BNP is secreted by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the ventricles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response to stretch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(compensatory mechanism in HF)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1067336"/>
            <a:ext cx="5353050" cy="5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76200" y="914400"/>
            <a:ext cx="97535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purified preparation of human BNP, manufactured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cyclic-GMP in vascular smooth muscle, leading to smooth muscle relaxation &amp; reduction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of preload and 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(IV) for the treatment of patients with acute decompensated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(ADHF)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have dyspnea at rest or with minimal activity.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  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600" y="1447800"/>
            <a:ext cx="98297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Calcium </a:t>
            </a:r>
            <a:r>
              <a:rPr lang="en-US" sz="3200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sensitisers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used in the management of ADHF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74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990600"/>
          </a:xfrm>
        </p:spPr>
        <p:txBody>
          <a:bodyPr/>
          <a:lstStyle/>
          <a:p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  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46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14400"/>
            <a:ext cx="10058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Calcium sensitization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(improves cardiac contractility without increasing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oxygen consumption)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potassium-ATP channel opening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(cause vasodilation, improving blood flow to vital organs)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effects reduce the risk of worsening ADHF or death compared with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6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9601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smoking.</a:t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48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60128"/>
              </p:ext>
            </p:extLst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symptoms &amp; no limitation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ordinary physical activity, e.g. no shortness of breath when walking, climbing stairs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shortness of breath &amp;/or angina),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limitation during ordinary activity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 Comfortable only at rest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49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(pulmonary congestion)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Cardiomegaly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Congestive Heart Failure in Black patients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50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82841"/>
            <a:ext cx="10058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Hydralazine/isosorbide dinitrate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dose combination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FDA approved to add to standard therapy for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black Americans with congestive heart failure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poor response to ACE inhibitors)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for patients intolerant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to ACE inhibitors &amp; ARBs due to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Acute decompensated heart failure (ADHF)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1676399"/>
            <a:ext cx="9677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 sudden worsening of the signs &amp; symptoms of heart failure, which typically includes:</a:t>
            </a:r>
          </a:p>
          <a:p>
            <a:pPr marL="457200" indent="-457200">
              <a:buFontTx/>
              <a:buChar char="-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difficulty breathing (dyspnea)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leg or feet swelling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fatigue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ADHF is a common &amp; potentially serious cause of acute respiratory distress.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1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acute heart failure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52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9725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6474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15240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765528"/>
            <a:ext cx="9372600" cy="6088944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76" y="2925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4299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7392035" y="6823329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35527" y="304800"/>
            <a:ext cx="9829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 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 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</TotalTime>
  <Words>1808</Words>
  <Application>Microsoft Office PowerPoint</Application>
  <PresentationFormat>مخصص</PresentationFormat>
  <Paragraphs>582</Paragraphs>
  <Slides>53</Slides>
  <Notes>50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69" baseType="lpstr">
      <vt:lpstr>新細明體</vt:lpstr>
      <vt:lpstr>新細明體</vt:lpstr>
      <vt:lpstr>Algerian</vt:lpstr>
      <vt:lpstr>Arial</vt:lpstr>
      <vt:lpstr>Arial Black</vt:lpstr>
      <vt:lpstr>Arial Narrow</vt:lpstr>
      <vt:lpstr>Bernard MT Condensed</vt:lpstr>
      <vt:lpstr>Calibri</vt:lpstr>
      <vt:lpstr>Courier New</vt:lpstr>
      <vt:lpstr>Garamond</vt:lpstr>
      <vt:lpstr>MS Hei</vt:lpstr>
      <vt:lpstr>Symbol</vt:lpstr>
      <vt:lpstr>Tahoma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Natriuretic Peptides  </vt:lpstr>
      <vt:lpstr>  New drugs for heart failure   </vt:lpstr>
      <vt:lpstr> New drugs for heart failure   </vt:lpstr>
      <vt:lpstr>عرض تقديمي في PowerPoint</vt:lpstr>
      <vt:lpstr>عرض تقديمي في PowerPoint</vt:lpstr>
      <vt:lpstr>Management of chronic heart failure </vt:lpstr>
      <vt:lpstr>Congestive Heart Failure in Black patients</vt:lpstr>
      <vt:lpstr>Acute decompensated heart failure (ADHF)</vt:lpstr>
      <vt:lpstr>Management of acute heart failure </vt:lpstr>
      <vt:lpstr>عرض تقديمي في PowerPoint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ftomy naje</cp:lastModifiedBy>
  <cp:revision>950</cp:revision>
  <cp:lastPrinted>2018-02-11T09:51:54Z</cp:lastPrinted>
  <dcterms:created xsi:type="dcterms:W3CDTF">2006-04-04T11:17:20Z</dcterms:created>
  <dcterms:modified xsi:type="dcterms:W3CDTF">2018-03-01T00:27:09Z</dcterms:modified>
</cp:coreProperties>
</file>