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9" r:id="rId2"/>
    <p:sldId id="297" r:id="rId3"/>
    <p:sldId id="298" r:id="rId4"/>
    <p:sldId id="299" r:id="rId5"/>
    <p:sldId id="259" r:id="rId6"/>
    <p:sldId id="260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293" r:id="rId16"/>
    <p:sldId id="296" r:id="rId17"/>
    <p:sldId id="309" r:id="rId18"/>
    <p:sldId id="308" r:id="rId19"/>
    <p:sldId id="310" r:id="rId20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FF99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930" y="4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7C8D763-20E1-4214-93C9-169480CD00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869F91-7DD9-4434-9AAA-102DE050E24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F36ADF5-632C-4D7C-B860-982CAF806F85}" type="datetimeFigureOut">
              <a:rPr lang="en-US"/>
              <a:pPr>
                <a:defRPr/>
              </a:pPr>
              <a:t>3/5/2018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2FE9027-9503-4B41-AC4F-5465716578A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324A6DC-7FAE-46DB-AF63-4395F85615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8A4706-94DE-49D2-B852-386ED9AB334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D7F78F-EE4D-4FA7-BE8E-17BC97D0BC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16F526F-55F3-4FD2-8243-5AE1D638477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076E20D-5615-4D2C-BC8F-E5B9142CFC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6EE6AF1-34CD-417B-AAFE-ACE0B35B3C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4252854-124B-4A7B-AAFF-9081CCBF51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0B2B54-B652-4B04-B1DD-C89EC7CD3B6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24208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3BDC387-44DA-403A-B535-7050FB9D06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60F4E7-860D-43B0-B4FB-1A65DFA81B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3CB2168-3C7D-472A-B990-76798EF876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E4E593-CB85-42ED-BEE7-5E9E115E1B3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40303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2387DBA-8EF8-4ED6-B609-104E0E39DB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0F453EA-32D6-4EFE-9906-721CC25CC8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F45F5B6-455F-4EF6-8E4E-37121B0F8E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AE3F17-BD6B-4639-8199-E90A678E59D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22318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60A1CFA-C2F7-4274-8776-BBD098DC3C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D29468E-89FE-4AA6-BA0D-7D4F85CB57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B3CA53A-DF0B-44C8-AC0E-BD77056C39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84032C-CADA-494B-80D8-AD323A6B418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88887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DAB1EEB-81A1-49BD-870C-6032ECE032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6A14437-03A4-4C88-990E-EFF04EA2E1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2529C47-FBCD-4F9B-A70D-EB21D10452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0E3556-E558-4237-944A-9BDFF9567C5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84616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522765-FD01-4785-AFAA-A1A796D261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B60A78-0F63-4522-B87A-D82719FC52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E129FD-43FC-40E9-8C62-7A70097CE4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4BDEBC-037B-4D70-813F-9832918F34D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81215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2D395DF-1497-42FE-9B5B-0739F12BDD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0BEB38C-953C-4798-81EC-17135088FD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FE6651C-CCBE-4C26-9ABD-B995464BEC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7683D9-7C2C-4B59-BF53-CA1B2AAF438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44314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D77E27F-A2CC-4085-9850-2624E2694E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DBB8898-F227-4E2F-A0EB-A105775968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6E80543-C287-4510-BD05-AB07B2E6C9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3FE37B-4EA8-4D38-B1E9-90FD79A927C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57019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9B68090-6419-4FEF-A93E-2345801838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0010EF3-3F1C-46F4-B88E-E45AFE1BD3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D41185A-D339-4E62-96DD-516B6FB85C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75A77D-CC43-40C0-8FB4-8A01734CF53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47620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3F4DE2-82C1-4AC8-BB17-176B30ADC0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769412-0254-499D-84B0-A78CE59B22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D0AFB2-4521-408B-8CE7-F4780EA266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D735B4-9FAA-45FC-A510-451D7D77D7E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81078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DF0B96-0947-4A83-B097-BF40920E87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CE8C2D-F2F1-4520-B85F-FF990E972B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FED9BB-6CF0-4E1D-AAD7-E3CB7A603B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B0EAE2-B0A8-43B2-9C2A-2AE53A33CD4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22271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195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2EE04F2-AA0F-4633-8396-62CF2502FB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541F425-5882-4E15-AE4B-2E2F400E60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AB2DCE6-0E8D-4DBA-8AA7-1697E486D81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25409F6-1148-4873-9979-DC75A8F40F0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30337CD-E7A6-4087-ACED-13D357F4793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69BBE29-8208-4751-AAA3-48C2C0DC96E7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B89B526A-F449-4011-A5DB-3FD7117D6F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26670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HEART SOUNDS</a:t>
            </a:r>
            <a:br>
              <a:rPr lang="en-US" alt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</a:br>
            <a:br>
              <a:rPr lang="en-US" alt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</a:b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By</a:t>
            </a:r>
            <a:br>
              <a:rPr lang="en-US" alt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</a:br>
            <a:br>
              <a:rPr lang="en-US" alt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</a:br>
            <a:r>
              <a:rPr lang="en-US" altLang="en-US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Dr. Ola Mawlana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0CCE0-9C6D-455D-AB5D-FF81D4167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Second heart sound (S2)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2A56358D-90C4-40AD-AC98-B37D16CC6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19200"/>
            <a:ext cx="8229600" cy="4525963"/>
          </a:xfrm>
        </p:spPr>
        <p:txBody>
          <a:bodyPr/>
          <a:lstStyle/>
          <a:p>
            <a:pPr algn="just"/>
            <a:r>
              <a:rPr lang="en-US" altLang="en-US" sz="2600">
                <a:solidFill>
                  <a:schemeClr val="accent2"/>
                </a:solidFill>
                <a:latin typeface="Cambria Math" panose="02040503050406030204" pitchFamily="18" charset="0"/>
              </a:rPr>
              <a:t>It is always normal. It sounds as “</a:t>
            </a:r>
            <a:r>
              <a:rPr lang="en-US" altLang="en-US" sz="2600" b="1">
                <a:solidFill>
                  <a:schemeClr val="accent2"/>
                </a:solidFill>
                <a:latin typeface="Cambria Math" panose="02040503050406030204" pitchFamily="18" charset="0"/>
              </a:rPr>
              <a:t>dub</a:t>
            </a:r>
            <a:r>
              <a:rPr lang="en-US" altLang="en-US" sz="2600">
                <a:solidFill>
                  <a:schemeClr val="accent2"/>
                </a:solidFill>
                <a:latin typeface="Cambria Math" panose="02040503050406030204" pitchFamily="18" charset="0"/>
              </a:rPr>
              <a:t>”. It is also called </a:t>
            </a:r>
            <a:r>
              <a:rPr lang="en-US" altLang="en-US" sz="2600" b="1">
                <a:solidFill>
                  <a:schemeClr val="accent2"/>
                </a:solidFill>
                <a:latin typeface="Cambria Math" panose="02040503050406030204" pitchFamily="18" charset="0"/>
              </a:rPr>
              <a:t>S</a:t>
            </a:r>
            <a:r>
              <a:rPr lang="en-US" altLang="en-US" sz="2600" b="1" baseline="-25000">
                <a:solidFill>
                  <a:schemeClr val="accent2"/>
                </a:solidFill>
                <a:latin typeface="Cambria Math" panose="02040503050406030204" pitchFamily="18" charset="0"/>
              </a:rPr>
              <a:t>2</a:t>
            </a:r>
            <a:r>
              <a:rPr lang="en-US" altLang="en-US" sz="2600">
                <a:solidFill>
                  <a:schemeClr val="accent2"/>
                </a:solidFill>
                <a:latin typeface="Cambria Math" panose="02040503050406030204" pitchFamily="18" charset="0"/>
              </a:rPr>
              <a:t>.</a:t>
            </a:r>
          </a:p>
          <a:p>
            <a:pPr algn="just"/>
            <a:r>
              <a:rPr lang="en-US" altLang="en-US" sz="2600">
                <a:solidFill>
                  <a:schemeClr val="accent2"/>
                </a:solidFill>
                <a:latin typeface="Cambria Math" panose="02040503050406030204" pitchFamily="18" charset="0"/>
              </a:rPr>
              <a:t>It is usually short and sharp in nature.</a:t>
            </a:r>
          </a:p>
          <a:p>
            <a:pPr algn="just"/>
            <a:r>
              <a:rPr lang="en-US" altLang="en-US" sz="2600">
                <a:solidFill>
                  <a:schemeClr val="accent2"/>
                </a:solidFill>
                <a:latin typeface="Cambria Math" panose="02040503050406030204" pitchFamily="18" charset="0"/>
              </a:rPr>
              <a:t>It is caused by the closure of semi-lunar valves.</a:t>
            </a:r>
          </a:p>
          <a:p>
            <a:pPr algn="just"/>
            <a:r>
              <a:rPr lang="en-US" altLang="en-US" sz="2600">
                <a:solidFill>
                  <a:schemeClr val="accent2"/>
                </a:solidFill>
                <a:latin typeface="Cambria Math" panose="02040503050406030204" pitchFamily="18" charset="0"/>
              </a:rPr>
              <a:t>It is best heard when auscultated at aortic and pulmonary areas.</a:t>
            </a:r>
          </a:p>
          <a:p>
            <a:pPr algn="just"/>
            <a:r>
              <a:rPr lang="en-US" altLang="en-US" sz="2600">
                <a:solidFill>
                  <a:schemeClr val="accent2"/>
                </a:solidFill>
                <a:latin typeface="Cambria Math" panose="02040503050406030204" pitchFamily="18" charset="0"/>
              </a:rPr>
              <a:t>It occurs at the beginning of ventricular diastole in relation to cardiac cycle.</a:t>
            </a:r>
          </a:p>
          <a:p>
            <a:pPr algn="just"/>
            <a:r>
              <a:rPr lang="en-US" altLang="en-US" sz="2600">
                <a:solidFill>
                  <a:schemeClr val="accent2"/>
                </a:solidFill>
                <a:latin typeface="Cambria Math" panose="02040503050406030204" pitchFamily="18" charset="0"/>
              </a:rPr>
              <a:t>It occurs just after T wave if we relate it to ECG.</a:t>
            </a:r>
          </a:p>
          <a:p>
            <a:pPr algn="just" eaLnBrk="1" hangingPunct="1"/>
            <a:r>
              <a:rPr lang="en-US" altLang="en-US" sz="2600">
                <a:solidFill>
                  <a:schemeClr val="accent2"/>
                </a:solidFill>
                <a:latin typeface="Cambria Math" panose="02040503050406030204" pitchFamily="18" charset="0"/>
              </a:rPr>
              <a:t>Frequency:80-90 Htz</a:t>
            </a:r>
          </a:p>
          <a:p>
            <a:pPr algn="just" eaLnBrk="1" hangingPunct="1"/>
            <a:r>
              <a:rPr lang="en-US" altLang="en-US" sz="2600">
                <a:solidFill>
                  <a:schemeClr val="accent2"/>
                </a:solidFill>
                <a:latin typeface="Cambria Math" panose="02040503050406030204" pitchFamily="18" charset="0"/>
              </a:rPr>
              <a:t>Time: 0.11 sec</a:t>
            </a:r>
          </a:p>
          <a:p>
            <a:pPr algn="just"/>
            <a:endParaRPr lang="en-US" altLang="en-US" sz="2600">
              <a:latin typeface="Cambria Math" panose="02040503050406030204" pitchFamily="18" charset="0"/>
            </a:endParaRPr>
          </a:p>
          <a:p>
            <a:endParaRPr lang="en-US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55AA7D16-4C1A-43FC-9513-1379B181A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algn="l"/>
            <a:r>
              <a:rPr lang="en-US" altLang="en-US" sz="4000" b="1">
                <a:solidFill>
                  <a:srgbClr val="FF0000"/>
                </a:solidFill>
                <a:latin typeface="Cambria Math" panose="02040503050406030204" pitchFamily="18" charset="0"/>
              </a:rPr>
              <a:t>Third heart sound (S3)</a:t>
            </a:r>
            <a:br>
              <a:rPr lang="en-US" altLang="en-US">
                <a:solidFill>
                  <a:schemeClr val="tx1"/>
                </a:solidFill>
                <a:latin typeface="Cambria Math" panose="02040503050406030204" pitchFamily="18" charset="0"/>
              </a:rPr>
            </a:br>
            <a:endParaRPr lang="en-US" altLang="en-US"/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717D2E59-D290-4A54-956F-C2B552F11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algn="just"/>
            <a:r>
              <a:rPr lang="en-US" altLang="en-US" sz="2600">
                <a:solidFill>
                  <a:schemeClr val="accent2"/>
                </a:solidFill>
                <a:latin typeface="Cambria Math" panose="02040503050406030204" pitchFamily="18" charset="0"/>
              </a:rPr>
              <a:t>It may be heard normally in children, thin adults, and pregnant women or after exercise. It is also called </a:t>
            </a:r>
            <a:r>
              <a:rPr lang="en-US" altLang="en-US" sz="2600" b="1">
                <a:solidFill>
                  <a:schemeClr val="accent2"/>
                </a:solidFill>
                <a:latin typeface="Cambria Math" panose="02040503050406030204" pitchFamily="18" charset="0"/>
              </a:rPr>
              <a:t>S</a:t>
            </a:r>
            <a:r>
              <a:rPr lang="en-US" altLang="en-US" sz="2600" b="1" baseline="-25000">
                <a:solidFill>
                  <a:schemeClr val="accent2"/>
                </a:solidFill>
                <a:latin typeface="Cambria Math" panose="02040503050406030204" pitchFamily="18" charset="0"/>
              </a:rPr>
              <a:t>3</a:t>
            </a:r>
            <a:r>
              <a:rPr lang="en-US" altLang="en-US" sz="2600">
                <a:solidFill>
                  <a:schemeClr val="accent2"/>
                </a:solidFill>
                <a:latin typeface="Cambria Math" panose="02040503050406030204" pitchFamily="18" charset="0"/>
              </a:rPr>
              <a:t>.</a:t>
            </a:r>
          </a:p>
          <a:p>
            <a:pPr algn="just"/>
            <a:r>
              <a:rPr lang="en-US" altLang="en-US" sz="2600">
                <a:solidFill>
                  <a:schemeClr val="accent2"/>
                </a:solidFill>
                <a:latin typeface="Cambria Math" panose="02040503050406030204" pitchFamily="18" charset="0"/>
              </a:rPr>
              <a:t>It is caused by the striking of the blood to the wall of ventricles during rapid filling phase of ventricular diastole.</a:t>
            </a:r>
          </a:p>
          <a:p>
            <a:pPr algn="just"/>
            <a:r>
              <a:rPr lang="en-US" altLang="en-US" sz="2600">
                <a:solidFill>
                  <a:schemeClr val="accent2"/>
                </a:solidFill>
                <a:latin typeface="Cambria Math" panose="02040503050406030204" pitchFamily="18" charset="0"/>
              </a:rPr>
              <a:t>It occurs in the early diastole in relation to cardiac cycle (beginning of the middle third of diastole)</a:t>
            </a:r>
          </a:p>
          <a:p>
            <a:pPr algn="just" eaLnBrk="1" hangingPunct="1"/>
            <a:r>
              <a:rPr lang="en-US" altLang="en-US" sz="2600">
                <a:solidFill>
                  <a:schemeClr val="accent2"/>
                </a:solidFill>
                <a:latin typeface="Cambria Math" panose="02040503050406030204" pitchFamily="18" charset="0"/>
              </a:rPr>
              <a:t>Frequency: 20-30 Htz</a:t>
            </a:r>
          </a:p>
          <a:p>
            <a:pPr algn="just" eaLnBrk="1" hangingPunct="1"/>
            <a:r>
              <a:rPr lang="en-US" altLang="en-US" sz="2600">
                <a:solidFill>
                  <a:schemeClr val="accent2"/>
                </a:solidFill>
                <a:latin typeface="Cambria Math" panose="02040503050406030204" pitchFamily="18" charset="0"/>
              </a:rPr>
              <a:t>Time: 0.1 sec</a:t>
            </a:r>
          </a:p>
          <a:p>
            <a:pPr algn="just">
              <a:buFontTx/>
              <a:buNone/>
            </a:pPr>
            <a:endParaRPr lang="en-US" altLang="en-US" sz="2600">
              <a:latin typeface="Cambria Math" panose="02040503050406030204" pitchFamily="18" charset="0"/>
            </a:endParaRPr>
          </a:p>
          <a:p>
            <a:endParaRPr lang="en-US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395148F8-4122-46B4-8D09-48D90274C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algn="l"/>
            <a:r>
              <a:rPr lang="en-US" altLang="en-US" sz="4000" b="1">
                <a:solidFill>
                  <a:srgbClr val="FF0000"/>
                </a:solidFill>
                <a:latin typeface="Cambria Math" panose="02040503050406030204" pitchFamily="18" charset="0"/>
              </a:rPr>
              <a:t>Fourth heart sound (S4)</a:t>
            </a:r>
            <a:br>
              <a:rPr lang="en-US" altLang="en-US">
                <a:solidFill>
                  <a:schemeClr val="tx1"/>
                </a:solidFill>
                <a:latin typeface="Cambria Math" panose="02040503050406030204" pitchFamily="18" charset="0"/>
              </a:rPr>
            </a:br>
            <a:endParaRPr lang="en-US" altLang="en-US"/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8A93E4C9-F343-4F16-9CB7-2A64B871B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algn="just"/>
            <a:r>
              <a:rPr lang="en-US" altLang="en-US" sz="2600">
                <a:solidFill>
                  <a:schemeClr val="accent2"/>
                </a:solidFill>
                <a:latin typeface="Cambria Math" panose="02040503050406030204" pitchFamily="18" charset="0"/>
              </a:rPr>
              <a:t>It may be heard normally in older people. It is also called </a:t>
            </a:r>
            <a:r>
              <a:rPr lang="en-US" altLang="en-US" sz="2600" b="1">
                <a:solidFill>
                  <a:schemeClr val="accent2"/>
                </a:solidFill>
                <a:latin typeface="Cambria Math" panose="02040503050406030204" pitchFamily="18" charset="0"/>
              </a:rPr>
              <a:t>S</a:t>
            </a:r>
            <a:r>
              <a:rPr lang="en-US" altLang="en-US" sz="2600" b="1" baseline="-25000">
                <a:solidFill>
                  <a:schemeClr val="accent2"/>
                </a:solidFill>
                <a:latin typeface="Cambria Math" panose="02040503050406030204" pitchFamily="18" charset="0"/>
              </a:rPr>
              <a:t>4</a:t>
            </a:r>
            <a:r>
              <a:rPr lang="en-US" altLang="en-US" sz="2600">
                <a:solidFill>
                  <a:schemeClr val="accent2"/>
                </a:solidFill>
                <a:latin typeface="Cambria Math" panose="02040503050406030204" pitchFamily="18" charset="0"/>
              </a:rPr>
              <a:t>.</a:t>
            </a:r>
          </a:p>
          <a:p>
            <a:pPr algn="just"/>
            <a:r>
              <a:rPr lang="en-US" altLang="en-US" sz="2600">
                <a:solidFill>
                  <a:schemeClr val="accent2"/>
                </a:solidFill>
                <a:latin typeface="Cambria Math" panose="02040503050406030204" pitchFamily="18" charset="0"/>
              </a:rPr>
              <a:t>It is caused by the forceful contraction of atria.</a:t>
            </a:r>
          </a:p>
          <a:p>
            <a:pPr algn="just"/>
            <a:r>
              <a:rPr lang="en-US" altLang="en-US" sz="2600">
                <a:solidFill>
                  <a:schemeClr val="accent2"/>
                </a:solidFill>
                <a:latin typeface="Cambria Math" panose="02040503050406030204" pitchFamily="18" charset="0"/>
              </a:rPr>
              <a:t>It occurs just before the first heart sound during late diastole in relation to cardiac cycle.</a:t>
            </a:r>
          </a:p>
          <a:p>
            <a:pPr algn="just"/>
            <a:r>
              <a:rPr lang="en-US" altLang="en-US" sz="2600">
                <a:solidFill>
                  <a:schemeClr val="accent2"/>
                </a:solidFill>
                <a:latin typeface="Cambria Math" panose="02040503050406030204" pitchFamily="18" charset="0"/>
              </a:rPr>
              <a:t>Frequency: &lt; 20 Htz</a:t>
            </a:r>
          </a:p>
          <a:p>
            <a:pPr algn="just"/>
            <a:endParaRPr lang="en-US" altLang="en-US" sz="2600">
              <a:latin typeface="Cambria Math" panose="02040503050406030204" pitchFamily="18" charset="0"/>
            </a:endParaRPr>
          </a:p>
          <a:p>
            <a:pPr>
              <a:buFontTx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DADCA-C8F4-4320-B23E-00412F5C5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8077200" cy="1143000"/>
          </a:xfrm>
        </p:spPr>
        <p:txBody>
          <a:bodyPr/>
          <a:lstStyle/>
          <a:p>
            <a:pPr algn="l"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Heart sounds using Phonocardiography</a:t>
            </a:r>
            <a:br>
              <a:rPr lang="en-US" sz="4000" dirty="0"/>
            </a:br>
            <a:endParaRPr lang="en-US" sz="4000" dirty="0"/>
          </a:p>
        </p:txBody>
      </p:sp>
      <p:pic>
        <p:nvPicPr>
          <p:cNvPr id="14339" name="Content Placeholder 3">
            <a:extLst>
              <a:ext uri="{FF2B5EF4-FFF2-40B4-BE49-F238E27FC236}">
                <a16:creationId xmlns:a16="http://schemas.microsoft.com/office/drawing/2014/main" id="{CDB49403-2740-44D9-9F3B-98AB37D4CBB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524000"/>
            <a:ext cx="6705600" cy="4191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3690D-DB7A-45F8-9E88-AB7CA7302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The Events of the Cardiac Cycle</a:t>
            </a:r>
            <a:br>
              <a:rPr lang="en-GB" altLang="en-US" dirty="0">
                <a:solidFill>
                  <a:schemeClr val="bg1"/>
                </a:solidFill>
              </a:rPr>
            </a:br>
            <a:endParaRPr lang="en-US" dirty="0"/>
          </a:p>
        </p:txBody>
      </p:sp>
      <p:graphicFrame>
        <p:nvGraphicFramePr>
          <p:cNvPr id="15363" name="Object 4">
            <a:extLst>
              <a:ext uri="{FF2B5EF4-FFF2-40B4-BE49-F238E27FC236}">
                <a16:creationId xmlns:a16="http://schemas.microsoft.com/office/drawing/2014/main" id="{1AB9DE75-DDBA-4FC9-992E-27F34F23142A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914400" y="1600200"/>
          <a:ext cx="7010400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" name="Bitmap Image" r:id="rId3" imgW="10876190" imgH="7744906" progId="Paint.Picture">
                  <p:embed/>
                </p:oleObj>
              </mc:Choice>
              <mc:Fallback>
                <p:oleObj name="Bitmap Image" r:id="rId3" imgW="10876190" imgH="7744906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600200"/>
                        <a:ext cx="7010400" cy="452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DRAURANGZED\Pictures\My Pictures\Pulses 2\Pulses 2.jpg">
            <a:extLst>
              <a:ext uri="{FF2B5EF4-FFF2-40B4-BE49-F238E27FC236}">
                <a16:creationId xmlns:a16="http://schemas.microsoft.com/office/drawing/2014/main" id="{605ACB78-20C4-427D-92D6-7675FBB35C2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863"/>
          <a:stretch>
            <a:fillRect/>
          </a:stretch>
        </p:blipFill>
        <p:spPr>
          <a:xfrm>
            <a:off x="849313" y="1905000"/>
            <a:ext cx="7519987" cy="2133600"/>
          </a:xfrm>
          <a:noFill/>
        </p:spPr>
      </p:pic>
      <p:pic>
        <p:nvPicPr>
          <p:cNvPr id="16387" name="Picture 2" descr="C:\Users\DRAURANGZED\Pictures\My Pictures\Pulses 2\Pulses 2.jpg">
            <a:extLst>
              <a:ext uri="{FF2B5EF4-FFF2-40B4-BE49-F238E27FC236}">
                <a16:creationId xmlns:a16="http://schemas.microsoft.com/office/drawing/2014/main" id="{9CADBD7F-3E3E-47A2-A359-1F7493540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75" b="44327"/>
          <a:stretch>
            <a:fillRect/>
          </a:stretch>
        </p:blipFill>
        <p:spPr bwMode="auto">
          <a:xfrm>
            <a:off x="868363" y="3962400"/>
            <a:ext cx="7523162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itle 1">
            <a:extLst>
              <a:ext uri="{FF2B5EF4-FFF2-40B4-BE49-F238E27FC236}">
                <a16:creationId xmlns:a16="http://schemas.microsoft.com/office/drawing/2014/main" id="{46E86454-6224-4F94-952A-F61969B24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Relationship of heart sound with ECG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E4F3C3BB-5275-4569-BE1A-B522DC702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74638"/>
            <a:ext cx="8001000" cy="715962"/>
          </a:xfrm>
        </p:spPr>
        <p:txBody>
          <a:bodyPr/>
          <a:lstStyle/>
          <a:p>
            <a:pPr algn="l"/>
            <a:br>
              <a:rPr lang="en-US" altLang="en-US" sz="3600">
                <a:solidFill>
                  <a:schemeClr val="bg1"/>
                </a:solidFill>
              </a:rPr>
            </a:br>
            <a:r>
              <a:rPr lang="en-US" altLang="en-US" sz="3600" b="1">
                <a:solidFill>
                  <a:srgbClr val="FF0000"/>
                </a:solidFill>
                <a:latin typeface="Cambria Math" panose="02040503050406030204" pitchFamily="18" charset="0"/>
              </a:rPr>
              <a:t>Splitting of second heart sound A</a:t>
            </a:r>
            <a:r>
              <a:rPr lang="en-US" altLang="en-US" sz="3600" b="1" baseline="-25000">
                <a:solidFill>
                  <a:srgbClr val="FF0000"/>
                </a:solidFill>
                <a:latin typeface="Cambria Math" panose="02040503050406030204" pitchFamily="18" charset="0"/>
              </a:rPr>
              <a:t>2</a:t>
            </a:r>
            <a:r>
              <a:rPr lang="en-US" altLang="en-US" sz="3600" b="1">
                <a:solidFill>
                  <a:srgbClr val="FF0000"/>
                </a:solidFill>
                <a:latin typeface="Cambria Math" panose="02040503050406030204" pitchFamily="18" charset="0"/>
              </a:rPr>
              <a:t>-P</a:t>
            </a:r>
            <a:r>
              <a:rPr lang="en-US" altLang="en-US" sz="3600" b="1" baseline="-25000">
                <a:solidFill>
                  <a:srgbClr val="FF0000"/>
                </a:solidFill>
                <a:latin typeface="Cambria Math" panose="02040503050406030204" pitchFamily="18" charset="0"/>
              </a:rPr>
              <a:t>2</a:t>
            </a:r>
            <a:br>
              <a:rPr lang="en-US" altLang="en-US" sz="3600">
                <a:solidFill>
                  <a:schemeClr val="bg1"/>
                </a:solidFill>
              </a:rPr>
            </a:br>
            <a:endParaRPr lang="en-US" altLang="en-US" sz="3600"/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38E78C36-93F0-4F92-A84E-EA10A412E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657600"/>
          </a:xfrm>
        </p:spPr>
        <p:txBody>
          <a:bodyPr/>
          <a:lstStyle/>
          <a:p>
            <a:pPr marL="0" algn="just"/>
            <a:r>
              <a:rPr lang="en-US" altLang="en-US" sz="2800">
                <a:solidFill>
                  <a:schemeClr val="accent2"/>
                </a:solidFill>
                <a:latin typeface="Cambria Math" panose="02040503050406030204" pitchFamily="18" charset="0"/>
              </a:rPr>
              <a:t>Physiologic splitting of the 2</a:t>
            </a:r>
            <a:r>
              <a:rPr lang="en-US" altLang="en-US" sz="2800" baseline="30000">
                <a:solidFill>
                  <a:schemeClr val="accent2"/>
                </a:solidFill>
                <a:latin typeface="Cambria Math" panose="02040503050406030204" pitchFamily="18" charset="0"/>
              </a:rPr>
              <a:t>nd</a:t>
            </a:r>
            <a:r>
              <a:rPr lang="en-US" altLang="en-US" sz="2800">
                <a:solidFill>
                  <a:schemeClr val="accent2"/>
                </a:solidFill>
                <a:latin typeface="Cambria Math" panose="02040503050406030204" pitchFamily="18" charset="0"/>
              </a:rPr>
              <a:t> heart sound occurs during deep inspiration when the A2 component splits from the P2 component by more than 0.2 seconds</a:t>
            </a:r>
            <a:r>
              <a:rPr lang="en-US" altLang="en-US">
                <a:solidFill>
                  <a:schemeClr val="accent2"/>
                </a:solidFill>
              </a:rPr>
              <a:t>.</a:t>
            </a:r>
          </a:p>
          <a:p>
            <a:pPr marL="0" algn="just"/>
            <a:r>
              <a:rPr lang="en-US" altLang="en-US" sz="2800">
                <a:solidFill>
                  <a:schemeClr val="accent2"/>
                </a:solidFill>
                <a:latin typeface="Cambria Math" panose="02040503050406030204" pitchFamily="18" charset="0"/>
              </a:rPr>
              <a:t>It is auscultated as “dub, dub” over the aortic or pulmonary areas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BD1EF-D60B-42A9-B65E-CD0F7A4ED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Heart Murmurs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49093-A2F4-4730-B41A-632670C203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algn="just">
              <a:buFontTx/>
              <a:buNone/>
              <a:defRPr/>
            </a:pPr>
            <a:r>
              <a:rPr lang="en-US" altLang="en-US" sz="2800" dirty="0">
                <a:solidFill>
                  <a:schemeClr val="accent2"/>
                </a:solidFill>
                <a:latin typeface="Cambria Math" pitchFamily="18" charset="0"/>
                <a:ea typeface="Cambria Math" pitchFamily="18" charset="0"/>
              </a:rPr>
              <a:t>Murmurs are abnormal sounds produced due to abnormal flow of blood through abnormal heart valves e.g. stenosis or regurgitation.</a:t>
            </a:r>
          </a:p>
          <a:p>
            <a:pPr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B572E-B02F-4B13-B164-7AEA2AB0A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alt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Function of papillary muscle &amp; Chordae tendineae</a:t>
            </a:r>
            <a:endParaRPr 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19459" name="Picture 4" descr="Valve">
            <a:extLst>
              <a:ext uri="{FF2B5EF4-FFF2-40B4-BE49-F238E27FC236}">
                <a16:creationId xmlns:a16="http://schemas.microsoft.com/office/drawing/2014/main" id="{B329A99C-BFE0-4267-A5F2-8BAD79113BA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1600200"/>
            <a:ext cx="4800600" cy="4525963"/>
          </a:xfr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3F3B8290-28B6-4F54-8594-B3660A132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28A42-BE0A-4978-84CE-B4E8521E1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algn="ctr">
              <a:buFontTx/>
              <a:buNone/>
              <a:defRPr/>
            </a:pP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  <a:p>
            <a:pPr algn="ctr">
              <a:buFontTx/>
              <a:buNone/>
              <a:defRPr/>
            </a:pPr>
            <a:r>
              <a:rPr lang="en-US" sz="8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Thank you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130D4-53CF-4B65-9A1F-0E2287D45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Objectives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A0C0B3AA-AAF4-4DB7-851D-3FDE71BD86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en-US" sz="2800">
                <a:solidFill>
                  <a:schemeClr val="accent2"/>
                </a:solidFill>
                <a:latin typeface="Cambria Math" panose="02040503050406030204" pitchFamily="18" charset="0"/>
              </a:rPr>
              <a:t>To understand why the different heart sounds are produced.</a:t>
            </a:r>
          </a:p>
          <a:p>
            <a:pPr algn="just"/>
            <a:r>
              <a:rPr lang="en-US" altLang="en-US" sz="2800">
                <a:solidFill>
                  <a:schemeClr val="accent2"/>
                </a:solidFill>
                <a:latin typeface="Cambria Math" panose="02040503050406030204" pitchFamily="18" charset="0"/>
              </a:rPr>
              <a:t>To know the sites at which heart sounds are best recorded.</a:t>
            </a:r>
          </a:p>
          <a:p>
            <a:pPr algn="just"/>
            <a:r>
              <a:rPr lang="en-US" altLang="en-US" sz="2800">
                <a:solidFill>
                  <a:schemeClr val="accent2"/>
                </a:solidFill>
                <a:latin typeface="Cambria Math" panose="02040503050406030204" pitchFamily="18" charset="0"/>
              </a:rPr>
              <a:t>To recognize the value of phonocardiography.</a:t>
            </a:r>
          </a:p>
          <a:p>
            <a:pPr>
              <a:buFontTx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04A77-08D3-43E5-B455-3D486138A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Auscultation Method</a:t>
            </a:r>
          </a:p>
        </p:txBody>
      </p:sp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BE33BE4D-249A-4BEC-A950-1F02F35FA7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z="2800" b="1">
                <a:solidFill>
                  <a:schemeClr val="accent2"/>
                </a:solidFill>
                <a:latin typeface="Cambria Math" panose="02040503050406030204" pitchFamily="18" charset="0"/>
              </a:rPr>
              <a:t>The stethoscope</a:t>
            </a:r>
          </a:p>
          <a:p>
            <a:pPr>
              <a:buFontTx/>
              <a:buNone/>
            </a:pPr>
            <a:endParaRPr lang="en-US" altLang="en-US" sz="2800" b="1">
              <a:latin typeface="Cambria Math" panose="02040503050406030204" pitchFamily="18" charset="0"/>
            </a:endParaRP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AA010A22-85DA-424D-9EFA-7A2AC49BE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590800"/>
            <a:ext cx="437197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9DC988AB-B47D-4565-9646-651B34489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</a:rPr>
              <a:t>The position of the patient</a:t>
            </a:r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C2EE3690-57D5-4B4A-AF7C-C43A7843DD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en-US" sz="2800">
                <a:solidFill>
                  <a:schemeClr val="accent2"/>
                </a:solidFill>
                <a:latin typeface="Cambria Math" panose="02040503050406030204" pitchFamily="18" charset="0"/>
              </a:rPr>
              <a:t>The heart should be auscultated when the patient is in the following positions:</a:t>
            </a:r>
          </a:p>
          <a:p>
            <a:pPr algn="just"/>
            <a:r>
              <a:rPr lang="en-US" altLang="en-US" sz="2800">
                <a:solidFill>
                  <a:schemeClr val="accent2"/>
                </a:solidFill>
                <a:latin typeface="Cambria Math" panose="02040503050406030204" pitchFamily="18" charset="0"/>
              </a:rPr>
              <a:t>Supine.</a:t>
            </a:r>
          </a:p>
          <a:p>
            <a:pPr algn="just"/>
            <a:r>
              <a:rPr lang="en-US" altLang="en-US" sz="2800">
                <a:solidFill>
                  <a:schemeClr val="accent2"/>
                </a:solidFill>
                <a:latin typeface="Cambria Math" panose="02040503050406030204" pitchFamily="18" charset="0"/>
              </a:rPr>
              <a:t>Left lateral.</a:t>
            </a:r>
          </a:p>
          <a:p>
            <a:pPr algn="just"/>
            <a:r>
              <a:rPr lang="en-US" altLang="en-US" sz="2800">
                <a:solidFill>
                  <a:schemeClr val="accent2"/>
                </a:solidFill>
                <a:latin typeface="Cambria Math" panose="02040503050406030204" pitchFamily="18" charset="0"/>
              </a:rPr>
              <a:t>Sitting.</a:t>
            </a:r>
          </a:p>
          <a:p>
            <a:pPr>
              <a:buFontTx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C:\Users\DRAURANGZED\Pictures\My Pictures\Heart Sounds\Heart Sounds.jpg">
            <a:extLst>
              <a:ext uri="{FF2B5EF4-FFF2-40B4-BE49-F238E27FC236}">
                <a16:creationId xmlns:a16="http://schemas.microsoft.com/office/drawing/2014/main" id="{152982A0-A95C-4B79-B82D-AC0377CF5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71600"/>
            <a:ext cx="6248400" cy="511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6606216F-5A1A-4C0F-95D5-3BF32D0874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8001000" cy="487363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+mn-cs"/>
              </a:rPr>
              <a:t>Areas of  auscultation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>
            <a:extLst>
              <a:ext uri="{FF2B5EF4-FFF2-40B4-BE49-F238E27FC236}">
                <a16:creationId xmlns:a16="http://schemas.microsoft.com/office/drawing/2014/main" id="{120858A7-1FA1-4C8E-8CEE-FC53BB675C58}"/>
              </a:ext>
            </a:extLst>
          </p:cNvPr>
          <p:cNvGraphicFramePr>
            <a:graphicFrameLocks noChangeAspect="1"/>
          </p:cNvGraphicFramePr>
          <p:nvPr>
            <p:ph type="title"/>
          </p:nvPr>
        </p:nvGraphicFramePr>
        <p:xfrm>
          <a:off x="1371600" y="1571625"/>
          <a:ext cx="6248400" cy="498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Bitmap Image" r:id="rId3" imgW="14895238" imgH="8116433" progId="Paint.Picture">
                  <p:embed/>
                </p:oleObj>
              </mc:Choice>
              <mc:Fallback>
                <p:oleObj name="Bitmap Image" r:id="rId3" imgW="14895238" imgH="8116433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571625"/>
                        <a:ext cx="6248400" cy="4981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1" name="Rectangle 3">
            <a:extLst>
              <a:ext uri="{FF2B5EF4-FFF2-40B4-BE49-F238E27FC236}">
                <a16:creationId xmlns:a16="http://schemas.microsoft.com/office/drawing/2014/main" id="{68FA16FF-094B-471E-A012-877FC53CCE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228600"/>
            <a:ext cx="8534400" cy="8683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Areas of  auscultation</a:t>
            </a:r>
            <a:endParaRPr lang="en-US" altLang="en-US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>
            <a:extLst>
              <a:ext uri="{FF2B5EF4-FFF2-40B4-BE49-F238E27FC236}">
                <a16:creationId xmlns:a16="http://schemas.microsoft.com/office/drawing/2014/main" id="{F645A2C5-6BE2-443D-BD40-2903AE6EB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pPr algn="just">
              <a:defRPr/>
            </a:pPr>
            <a:r>
              <a:rPr 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</a:rPr>
              <a:t>The mitral area (apex): </a:t>
            </a:r>
            <a:r>
              <a:rPr lang="en-US" sz="2800" dirty="0">
                <a:solidFill>
                  <a:schemeClr val="accent2"/>
                </a:solidFill>
                <a:latin typeface="Cambria Math" pitchFamily="18" charset="0"/>
              </a:rPr>
              <a:t>This is found in the left 5</a:t>
            </a:r>
            <a:r>
              <a:rPr lang="en-US" sz="2800" baseline="30000" dirty="0">
                <a:solidFill>
                  <a:schemeClr val="accent2"/>
                </a:solidFill>
                <a:latin typeface="Cambria Math" pitchFamily="18" charset="0"/>
              </a:rPr>
              <a:t>th</a:t>
            </a:r>
            <a:r>
              <a:rPr lang="en-US" sz="2800" dirty="0">
                <a:solidFill>
                  <a:schemeClr val="accent2"/>
                </a:solidFill>
                <a:latin typeface="Cambria Math" pitchFamily="18" charset="0"/>
              </a:rPr>
              <a:t> intercostal space, approximately 1 cm</a:t>
            </a:r>
            <a:r>
              <a:rPr lang="en-US" sz="2800" b="1" dirty="0">
                <a:solidFill>
                  <a:schemeClr val="accent2"/>
                </a:solidFill>
                <a:latin typeface="Cambria Math" pitchFamily="18" charset="0"/>
              </a:rPr>
              <a:t> </a:t>
            </a:r>
            <a:r>
              <a:rPr lang="en-US" sz="2800" dirty="0">
                <a:solidFill>
                  <a:schemeClr val="accent2"/>
                </a:solidFill>
                <a:latin typeface="Cambria Math" pitchFamily="18" charset="0"/>
              </a:rPr>
              <a:t>medial to the mid-clavicular line.</a:t>
            </a:r>
          </a:p>
          <a:p>
            <a:pPr algn="just">
              <a:defRPr/>
            </a:pPr>
            <a:r>
              <a:rPr 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</a:rPr>
              <a:t>The tricuspid area:</a:t>
            </a:r>
            <a:r>
              <a:rPr lang="en-US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</a:rPr>
              <a:t> </a:t>
            </a:r>
            <a:r>
              <a:rPr lang="en-US" sz="2800" dirty="0">
                <a:solidFill>
                  <a:schemeClr val="accent2"/>
                </a:solidFill>
                <a:latin typeface="Cambria Math" pitchFamily="18" charset="0"/>
              </a:rPr>
              <a:t>This is found just to the left of the lower border of the sternum.</a:t>
            </a:r>
          </a:p>
          <a:p>
            <a:pPr algn="just">
              <a:defRPr/>
            </a:pPr>
            <a:r>
              <a:rPr 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</a:rPr>
              <a:t>The pulmonary area:</a:t>
            </a:r>
            <a:r>
              <a:rPr lang="en-US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</a:rPr>
              <a:t> </a:t>
            </a:r>
            <a:r>
              <a:rPr lang="en-US" sz="2800" dirty="0">
                <a:solidFill>
                  <a:schemeClr val="accent2"/>
                </a:solidFill>
                <a:latin typeface="Cambria Math" pitchFamily="18" charset="0"/>
              </a:rPr>
              <a:t>This is</a:t>
            </a:r>
            <a:r>
              <a:rPr lang="en-US" sz="2800" b="1" dirty="0">
                <a:solidFill>
                  <a:schemeClr val="accent2"/>
                </a:solidFill>
                <a:latin typeface="Cambria Math" pitchFamily="18" charset="0"/>
              </a:rPr>
              <a:t> </a:t>
            </a:r>
            <a:r>
              <a:rPr lang="en-US" sz="2800" dirty="0">
                <a:solidFill>
                  <a:schemeClr val="accent2"/>
                </a:solidFill>
                <a:latin typeface="Cambria Math" pitchFamily="18" charset="0"/>
              </a:rPr>
              <a:t>found in the left 2</a:t>
            </a:r>
            <a:r>
              <a:rPr lang="en-US" sz="2800" baseline="30000" dirty="0">
                <a:solidFill>
                  <a:schemeClr val="accent2"/>
                </a:solidFill>
                <a:latin typeface="Cambria Math" pitchFamily="18" charset="0"/>
              </a:rPr>
              <a:t>nd</a:t>
            </a:r>
            <a:r>
              <a:rPr lang="en-US" sz="2800" i="1" dirty="0">
                <a:solidFill>
                  <a:schemeClr val="accent2"/>
                </a:solidFill>
                <a:latin typeface="Cambria Math" pitchFamily="18" charset="0"/>
              </a:rPr>
              <a:t> </a:t>
            </a:r>
            <a:r>
              <a:rPr lang="en-US" sz="2800" dirty="0">
                <a:solidFill>
                  <a:schemeClr val="accent2"/>
                </a:solidFill>
                <a:latin typeface="Cambria Math" pitchFamily="18" charset="0"/>
              </a:rPr>
              <a:t>intercostal space at the sternal border.</a:t>
            </a:r>
          </a:p>
          <a:p>
            <a:pPr algn="just">
              <a:defRPr/>
            </a:pPr>
            <a:r>
              <a:rPr 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</a:rPr>
              <a:t>The aortic area:</a:t>
            </a:r>
            <a:r>
              <a:rPr lang="en-US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</a:rPr>
              <a:t> </a:t>
            </a:r>
            <a:r>
              <a:rPr lang="en-US" sz="2800" dirty="0">
                <a:solidFill>
                  <a:schemeClr val="accent2"/>
                </a:solidFill>
                <a:latin typeface="Cambria Math" pitchFamily="18" charset="0"/>
              </a:rPr>
              <a:t>This is found in the right 2</a:t>
            </a:r>
            <a:r>
              <a:rPr lang="en-US" sz="2800" baseline="30000" dirty="0">
                <a:solidFill>
                  <a:schemeClr val="accent2"/>
                </a:solidFill>
                <a:latin typeface="Cambria Math" pitchFamily="18" charset="0"/>
              </a:rPr>
              <a:t>nd </a:t>
            </a:r>
            <a:r>
              <a:rPr lang="en-US" sz="2800" dirty="0">
                <a:solidFill>
                  <a:schemeClr val="accent2"/>
                </a:solidFill>
                <a:latin typeface="Cambria Math" pitchFamily="18" charset="0"/>
              </a:rPr>
              <a:t>intercostal space at the sternal border.</a:t>
            </a:r>
          </a:p>
          <a:p>
            <a:pPr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73920-B861-4F48-A349-46D65EA69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Phonocardiography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75958-9B23-42E2-AC76-8944E39D5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algn="just">
              <a:buFontTx/>
              <a:buNone/>
              <a:defRPr/>
            </a:pPr>
            <a:r>
              <a:rPr lang="en-US" sz="2800" dirty="0">
                <a:solidFill>
                  <a:schemeClr val="accent2"/>
                </a:solidFill>
                <a:latin typeface="Cambria Math" pitchFamily="18" charset="0"/>
                <a:ea typeface="Cambria Math" pitchFamily="18" charset="0"/>
              </a:rPr>
              <a:t>Phonocardiography is the sensitive technique, by which a recording can be made of all four heart sounds by placing a transducer on specific areas of auscultation. </a:t>
            </a:r>
          </a:p>
          <a:p>
            <a:pPr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D9B5E-25B7-4C6F-9EDB-7E00B8B79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09600"/>
            <a:ext cx="7848600" cy="792163"/>
          </a:xfrm>
        </p:spPr>
        <p:txBody>
          <a:bodyPr/>
          <a:lstStyle/>
          <a:p>
            <a:pPr algn="l"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First heart sound (S1)</a:t>
            </a:r>
            <a:br>
              <a:rPr lang="en-US" sz="6000" dirty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6DD59C12-472F-4F6C-88B1-E3EE4D79D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11763"/>
          </a:xfrm>
        </p:spPr>
        <p:txBody>
          <a:bodyPr/>
          <a:lstStyle/>
          <a:p>
            <a:pPr algn="just"/>
            <a:r>
              <a:rPr lang="en-US" altLang="en-US" sz="2600">
                <a:solidFill>
                  <a:schemeClr val="accent2"/>
                </a:solidFill>
                <a:latin typeface="Cambria Math" panose="02040503050406030204" pitchFamily="18" charset="0"/>
              </a:rPr>
              <a:t>It is always normal. It sounds as “</a:t>
            </a:r>
            <a:r>
              <a:rPr lang="en-US" altLang="en-US" sz="2600" b="1">
                <a:solidFill>
                  <a:schemeClr val="accent2"/>
                </a:solidFill>
                <a:latin typeface="Cambria Math" panose="02040503050406030204" pitchFamily="18" charset="0"/>
              </a:rPr>
              <a:t>lub</a:t>
            </a:r>
            <a:r>
              <a:rPr lang="en-US" altLang="en-US" sz="2600">
                <a:solidFill>
                  <a:schemeClr val="accent2"/>
                </a:solidFill>
                <a:latin typeface="Cambria Math" panose="02040503050406030204" pitchFamily="18" charset="0"/>
              </a:rPr>
              <a:t>”. It is also called </a:t>
            </a:r>
            <a:r>
              <a:rPr lang="en-US" altLang="en-US" sz="2600" b="1">
                <a:solidFill>
                  <a:schemeClr val="accent2"/>
                </a:solidFill>
                <a:latin typeface="Cambria Math" panose="02040503050406030204" pitchFamily="18" charset="0"/>
              </a:rPr>
              <a:t>S</a:t>
            </a:r>
            <a:r>
              <a:rPr lang="en-US" altLang="en-US" sz="2600" b="1" baseline="-25000">
                <a:solidFill>
                  <a:schemeClr val="accent2"/>
                </a:solidFill>
                <a:latin typeface="Cambria Math" panose="02040503050406030204" pitchFamily="18" charset="0"/>
              </a:rPr>
              <a:t>1</a:t>
            </a:r>
            <a:r>
              <a:rPr lang="en-US" altLang="en-US" sz="2600">
                <a:solidFill>
                  <a:schemeClr val="accent2"/>
                </a:solidFill>
                <a:latin typeface="Cambria Math" panose="02040503050406030204" pitchFamily="18" charset="0"/>
              </a:rPr>
              <a:t>.</a:t>
            </a:r>
          </a:p>
          <a:p>
            <a:pPr algn="just"/>
            <a:r>
              <a:rPr lang="en-US" altLang="en-US" sz="2600">
                <a:solidFill>
                  <a:schemeClr val="accent2"/>
                </a:solidFill>
                <a:latin typeface="Cambria Math" panose="02040503050406030204" pitchFamily="18" charset="0"/>
              </a:rPr>
              <a:t>It is usually prolonged, but dull in nature.</a:t>
            </a:r>
          </a:p>
          <a:p>
            <a:pPr algn="just"/>
            <a:r>
              <a:rPr lang="en-US" altLang="en-US" sz="2600">
                <a:solidFill>
                  <a:schemeClr val="accent2"/>
                </a:solidFill>
                <a:latin typeface="Cambria Math" panose="02040503050406030204" pitchFamily="18" charset="0"/>
              </a:rPr>
              <a:t>It is caused by the closure of AV valves.</a:t>
            </a:r>
          </a:p>
          <a:p>
            <a:pPr algn="just"/>
            <a:r>
              <a:rPr lang="en-US" altLang="en-US" sz="2600">
                <a:solidFill>
                  <a:schemeClr val="accent2"/>
                </a:solidFill>
                <a:latin typeface="Cambria Math" panose="02040503050406030204" pitchFamily="18" charset="0"/>
              </a:rPr>
              <a:t>It is best heard when auscultated at mitral and tricuspid areas.</a:t>
            </a:r>
          </a:p>
          <a:p>
            <a:pPr algn="just"/>
            <a:r>
              <a:rPr lang="en-US" altLang="en-US" sz="2600">
                <a:solidFill>
                  <a:schemeClr val="accent2"/>
                </a:solidFill>
                <a:latin typeface="Cambria Math" panose="02040503050406030204" pitchFamily="18" charset="0"/>
              </a:rPr>
              <a:t>It occurs at the beginning of ventricular systole in relation to cardiac cycle.</a:t>
            </a:r>
          </a:p>
          <a:p>
            <a:pPr algn="just"/>
            <a:r>
              <a:rPr lang="en-US" altLang="en-US" sz="2600">
                <a:solidFill>
                  <a:schemeClr val="accent2"/>
                </a:solidFill>
                <a:latin typeface="Cambria Math" panose="02040503050406030204" pitchFamily="18" charset="0"/>
              </a:rPr>
              <a:t>It occurs just after QRS complex if we relate it to ECG</a:t>
            </a:r>
          </a:p>
          <a:p>
            <a:pPr algn="just" eaLnBrk="1" hangingPunct="1"/>
            <a:r>
              <a:rPr lang="en-US" altLang="en-US" sz="2600">
                <a:solidFill>
                  <a:schemeClr val="accent2"/>
                </a:solidFill>
                <a:latin typeface="Cambria Math" panose="02040503050406030204" pitchFamily="18" charset="0"/>
              </a:rPr>
              <a:t>Frequency: 50-60 Htz</a:t>
            </a:r>
          </a:p>
          <a:p>
            <a:pPr algn="just" eaLnBrk="1" hangingPunct="1"/>
            <a:r>
              <a:rPr lang="en-US" altLang="en-US" sz="2600">
                <a:solidFill>
                  <a:schemeClr val="accent2"/>
                </a:solidFill>
                <a:latin typeface="Cambria Math" panose="02040503050406030204" pitchFamily="18" charset="0"/>
              </a:rPr>
              <a:t>Time: 0.15 sec</a:t>
            </a:r>
          </a:p>
          <a:p>
            <a:pPr algn="just"/>
            <a:endParaRPr lang="en-US" altLang="en-US" sz="2800">
              <a:latin typeface="Cambria Math" panose="020405030504060302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369</TotalTime>
  <Words>579</Words>
  <Application>Microsoft Office PowerPoint</Application>
  <PresentationFormat>On-screen Show (4:3)</PresentationFormat>
  <Paragraphs>60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Cambria Math</vt:lpstr>
      <vt:lpstr>Default Design</vt:lpstr>
      <vt:lpstr>Bitmap Image</vt:lpstr>
      <vt:lpstr>HEART SOUNDS  By  Dr. Ola Mawlana</vt:lpstr>
      <vt:lpstr>Objectives</vt:lpstr>
      <vt:lpstr>Auscultation Method</vt:lpstr>
      <vt:lpstr>The position of the patient</vt:lpstr>
      <vt:lpstr>Areas of  auscultation</vt:lpstr>
      <vt:lpstr>PowerPoint Presentation</vt:lpstr>
      <vt:lpstr>PowerPoint Presentation</vt:lpstr>
      <vt:lpstr>Phonocardiography</vt:lpstr>
      <vt:lpstr>First heart sound (S1) </vt:lpstr>
      <vt:lpstr>Second heart sound (S2)</vt:lpstr>
      <vt:lpstr>Third heart sound (S3) </vt:lpstr>
      <vt:lpstr>Fourth heart sound (S4) </vt:lpstr>
      <vt:lpstr>Heart sounds using Phonocardiography </vt:lpstr>
      <vt:lpstr>The Events of the Cardiac Cycle </vt:lpstr>
      <vt:lpstr>Relationship of heart sound with ECG</vt:lpstr>
      <vt:lpstr> Splitting of second heart sound A2-P2 </vt:lpstr>
      <vt:lpstr>Heart Murmurs</vt:lpstr>
      <vt:lpstr>Function of papillary muscle &amp; Chordae tendineae</vt:lpstr>
      <vt:lpstr>PowerPoint Presentation</vt:lpstr>
    </vt:vector>
  </TitlesOfParts>
  <Company>ACS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Dr.Zahoor Ali</dc:creator>
  <cp:lastModifiedBy>Dana Al-Kadi</cp:lastModifiedBy>
  <cp:revision>65</cp:revision>
  <dcterms:created xsi:type="dcterms:W3CDTF">2003-10-19T08:15:42Z</dcterms:created>
  <dcterms:modified xsi:type="dcterms:W3CDTF">2018-03-05T06:13:12Z</dcterms:modified>
</cp:coreProperties>
</file>