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75" r:id="rId5"/>
    <p:sldId id="262" r:id="rId6"/>
    <p:sldId id="263" r:id="rId7"/>
    <p:sldId id="257" r:id="rId8"/>
    <p:sldId id="258" r:id="rId9"/>
    <p:sldId id="272" r:id="rId10"/>
    <p:sldId id="260" r:id="rId11"/>
    <p:sldId id="276" r:id="rId12"/>
    <p:sldId id="261" r:id="rId13"/>
    <p:sldId id="264" r:id="rId14"/>
    <p:sldId id="265" r:id="rId15"/>
    <p:sldId id="270" r:id="rId16"/>
    <p:sldId id="273"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AF6876-9AD6-49DA-90E6-DA9823A5F15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F6876-9AD6-49DA-90E6-DA9823A5F15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F6876-9AD6-49DA-90E6-DA9823A5F15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F6876-9AD6-49DA-90E6-DA9823A5F15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F6876-9AD6-49DA-90E6-DA9823A5F159}"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AF6876-9AD6-49DA-90E6-DA9823A5F159}"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AF6876-9AD6-49DA-90E6-DA9823A5F159}" type="datetimeFigureOut">
              <a:rPr lang="en-US" smtClean="0"/>
              <a:pPr/>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AF6876-9AD6-49DA-90E6-DA9823A5F159}" type="datetimeFigureOut">
              <a:rPr lang="en-US" smtClean="0"/>
              <a:pPr/>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F6876-9AD6-49DA-90E6-DA9823A5F159}" type="datetimeFigureOut">
              <a:rPr lang="en-US" smtClean="0"/>
              <a:pPr/>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F6876-9AD6-49DA-90E6-DA9823A5F159}"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F6876-9AD6-49DA-90E6-DA9823A5F159}"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F6876-9AD6-49DA-90E6-DA9823A5F159}" type="datetimeFigureOut">
              <a:rPr lang="en-US" smtClean="0"/>
              <a:pPr/>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E5976-6CAC-4C36-8892-22D5AFED6B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solidFill>
                  <a:srgbClr val="002060"/>
                </a:solidFill>
                <a:effectLst>
                  <a:outerShdw blurRad="38100" dist="38100" dir="2700000" algn="tl">
                    <a:srgbClr val="000000">
                      <a:alpha val="43137"/>
                    </a:srgbClr>
                  </a:outerShdw>
                </a:effectLst>
                <a:latin typeface="Cambria Math" pitchFamily="18" charset="0"/>
                <a:ea typeface="Cambria Math" pitchFamily="18" charset="0"/>
              </a:rPr>
              <a:t>Blood Pressure</a:t>
            </a:r>
          </a:p>
        </p:txBody>
      </p:sp>
      <p:sp>
        <p:nvSpPr>
          <p:cNvPr id="3" name="Subtitle 2"/>
          <p:cNvSpPr>
            <a:spLocks noGrp="1"/>
          </p:cNvSpPr>
          <p:nvPr>
            <p:ph type="subTitle" idx="1"/>
          </p:nvPr>
        </p:nvSpPr>
        <p:spPr/>
        <p:txBody>
          <a:bodyPr/>
          <a:lstStyle/>
          <a:p>
            <a:r>
              <a:rPr lang="en-US" b="1" dirty="0">
                <a:solidFill>
                  <a:srgbClr val="FF0000"/>
                </a:solidFill>
              </a:rPr>
              <a:t>By</a:t>
            </a:r>
          </a:p>
          <a:p>
            <a:r>
              <a:rPr lang="en-US" b="1" dirty="0">
                <a:solidFill>
                  <a:srgbClr val="002060"/>
                </a:solidFill>
                <a:latin typeface="Cambria Math" pitchFamily="18" charset="0"/>
                <a:ea typeface="Cambria Math" pitchFamily="18" charset="0"/>
              </a:rPr>
              <a:t>Dr. Ola </a:t>
            </a:r>
            <a:r>
              <a:rPr lang="en-US" b="1" dirty="0" err="1">
                <a:solidFill>
                  <a:srgbClr val="002060"/>
                </a:solidFill>
                <a:latin typeface="Cambria Math" pitchFamily="18" charset="0"/>
                <a:ea typeface="Cambria Math" pitchFamily="18" charset="0"/>
              </a:rPr>
              <a:t>Mawlana</a:t>
            </a:r>
            <a:endParaRPr lang="en-US" b="1" dirty="0">
              <a:solidFill>
                <a:srgbClr val="002060"/>
              </a:solidFill>
              <a:latin typeface="Cambria Math" pitchFamily="18" charset="0"/>
              <a:ea typeface="Cambria Math"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The </a:t>
            </a:r>
            <a:r>
              <a:rPr lang="en-US" sz="4000" b="1" dirty="0" err="1">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korotkov</a:t>
            </a:r>
            <a:r>
              <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 sounds</a:t>
            </a:r>
            <a:endParaRPr lang="en-US" sz="4000" dirty="0">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a:xfrm>
            <a:off x="457200" y="1600201"/>
            <a:ext cx="8229600" cy="3886200"/>
          </a:xfrm>
        </p:spPr>
        <p:txBody>
          <a:bodyPr>
            <a:normAutofit fontScale="92500" lnSpcReduction="20000"/>
          </a:bodyPr>
          <a:lstStyle/>
          <a:p>
            <a:pPr algn="just"/>
            <a:r>
              <a:rPr lang="en-US" sz="2800" dirty="0">
                <a:solidFill>
                  <a:srgbClr val="002060"/>
                </a:solidFill>
                <a:latin typeface="Cambria Math" pitchFamily="18" charset="0"/>
                <a:ea typeface="Cambria Math" pitchFamily="18" charset="0"/>
              </a:rPr>
              <a:t>These sounds are produced by turbulent flow in the constricted brachial artery.</a:t>
            </a:r>
          </a:p>
          <a:p>
            <a:pPr algn="just"/>
            <a:r>
              <a:rPr lang="en-US" sz="2800" b="1" dirty="0">
                <a:solidFill>
                  <a:srgbClr val="002060"/>
                </a:solidFill>
                <a:latin typeface="Cambria Math" pitchFamily="18" charset="0"/>
                <a:ea typeface="Cambria Math" pitchFamily="18" charset="0"/>
              </a:rPr>
              <a:t>Phase 1:</a:t>
            </a:r>
            <a:r>
              <a:rPr lang="en-US" sz="2800" dirty="0">
                <a:solidFill>
                  <a:srgbClr val="002060"/>
                </a:solidFill>
                <a:latin typeface="Cambria Math" pitchFamily="18" charset="0"/>
                <a:ea typeface="Cambria Math" pitchFamily="18" charset="0"/>
              </a:rPr>
              <a:t>	The appearance of a clear tapping sound. This is the first sound that is heard and it represents the Systolic Pressure. </a:t>
            </a:r>
          </a:p>
          <a:p>
            <a:pPr algn="just"/>
            <a:r>
              <a:rPr lang="en-US" sz="2800" b="1" dirty="0">
                <a:solidFill>
                  <a:srgbClr val="002060"/>
                </a:solidFill>
                <a:latin typeface="Cambria Math" pitchFamily="18" charset="0"/>
                <a:ea typeface="Cambria Math" pitchFamily="18" charset="0"/>
              </a:rPr>
              <a:t>Phase 2:</a:t>
            </a:r>
            <a:r>
              <a:rPr lang="en-US" sz="2800" dirty="0">
                <a:solidFill>
                  <a:srgbClr val="002060"/>
                </a:solidFill>
                <a:latin typeface="Cambria Math" pitchFamily="18" charset="0"/>
                <a:ea typeface="Cambria Math" pitchFamily="18" charset="0"/>
              </a:rPr>
              <a:t>	Blowing or swishing sounds.</a:t>
            </a:r>
          </a:p>
          <a:p>
            <a:pPr algn="just"/>
            <a:r>
              <a:rPr lang="en-US" sz="2800" b="1" dirty="0">
                <a:solidFill>
                  <a:srgbClr val="002060"/>
                </a:solidFill>
                <a:latin typeface="Cambria Math" pitchFamily="18" charset="0"/>
                <a:ea typeface="Cambria Math" pitchFamily="18" charset="0"/>
              </a:rPr>
              <a:t>Phase 3:</a:t>
            </a:r>
            <a:r>
              <a:rPr lang="en-US" sz="2800" dirty="0">
                <a:solidFill>
                  <a:srgbClr val="002060"/>
                </a:solidFill>
                <a:latin typeface="Cambria Math" pitchFamily="18" charset="0"/>
                <a:ea typeface="Cambria Math" pitchFamily="18" charset="0"/>
              </a:rPr>
              <a:t>	The sounds become sharper and crisper.</a:t>
            </a:r>
          </a:p>
          <a:p>
            <a:pPr algn="just"/>
            <a:r>
              <a:rPr lang="en-US" sz="2800" b="1" dirty="0">
                <a:solidFill>
                  <a:srgbClr val="002060"/>
                </a:solidFill>
                <a:latin typeface="Cambria Math" pitchFamily="18" charset="0"/>
                <a:ea typeface="Cambria Math" pitchFamily="18" charset="0"/>
              </a:rPr>
              <a:t>Phase 4:</a:t>
            </a:r>
            <a:r>
              <a:rPr lang="en-US" sz="2800" dirty="0">
                <a:solidFill>
                  <a:srgbClr val="002060"/>
                </a:solidFill>
                <a:latin typeface="Cambria Math" pitchFamily="18" charset="0"/>
                <a:ea typeface="Cambria Math" pitchFamily="18" charset="0"/>
              </a:rPr>
              <a:t>	An abrupt muffling of sounds.</a:t>
            </a:r>
          </a:p>
          <a:p>
            <a:pPr algn="just"/>
            <a:r>
              <a:rPr lang="en-US" sz="2800" b="1" dirty="0">
                <a:solidFill>
                  <a:srgbClr val="002060"/>
                </a:solidFill>
                <a:latin typeface="Cambria Math" pitchFamily="18" charset="0"/>
                <a:ea typeface="Cambria Math" pitchFamily="18" charset="0"/>
              </a:rPr>
              <a:t>Phase 5:</a:t>
            </a:r>
            <a:r>
              <a:rPr lang="en-US" sz="2800" dirty="0">
                <a:solidFill>
                  <a:srgbClr val="002060"/>
                </a:solidFill>
                <a:latin typeface="Cambria Math" pitchFamily="18" charset="0"/>
                <a:ea typeface="Cambria Math" pitchFamily="18" charset="0"/>
              </a:rPr>
              <a:t>	All sounds disappear. The point where the sound disappears is the diastolic blood pressure.</a:t>
            </a:r>
          </a:p>
          <a:p>
            <a:endParaRPr lang="en-US" b="1" i="1" dirty="0">
              <a:solidFill>
                <a:srgbClr val="000099"/>
              </a:solidFill>
              <a:latin typeface="Times New Roman"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Measuring Blood Press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576" y="1981200"/>
            <a:ext cx="698684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04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ic23"/>
          <p:cNvPicPr>
            <a:picLocks noGrp="1"/>
          </p:cNvPicPr>
          <p:nvPr>
            <p:ph idx="1"/>
          </p:nvPr>
        </p:nvPicPr>
        <p:blipFill>
          <a:blip r:embed="rId2" cstate="print"/>
          <a:srcRect/>
          <a:stretch>
            <a:fillRect/>
          </a:stretch>
        </p:blipFill>
        <p:spPr bwMode="auto">
          <a:xfrm>
            <a:off x="838200" y="685800"/>
            <a:ext cx="7924800" cy="55165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b="1" dirty="0">
                <a:latin typeface="Cambria Math" pitchFamily="18" charset="0"/>
                <a:ea typeface="Cambria Math" pitchFamily="18" charset="0"/>
              </a:rPr>
            </a:br>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pulse pressure</a:t>
            </a:r>
            <a:br>
              <a:rPr lang="en-US" dirty="0">
                <a:latin typeface="Cambria Math" pitchFamily="18" charset="0"/>
                <a:ea typeface="Cambria Math" pitchFamily="18" charset="0"/>
              </a:rPr>
            </a:br>
            <a:endParaRPr lang="en-US" dirty="0"/>
          </a:p>
        </p:txBody>
      </p:sp>
      <p:sp>
        <p:nvSpPr>
          <p:cNvPr id="3" name="Content Placeholder 2"/>
          <p:cNvSpPr>
            <a:spLocks noGrp="1"/>
          </p:cNvSpPr>
          <p:nvPr>
            <p:ph idx="1"/>
          </p:nvPr>
        </p:nvSpPr>
        <p:spPr/>
        <p:txBody>
          <a:bodyPr/>
          <a:lstStyle/>
          <a:p>
            <a:pPr marL="0" algn="just">
              <a:buNone/>
            </a:pPr>
            <a:r>
              <a:rPr lang="en-US" sz="2600" dirty="0">
                <a:solidFill>
                  <a:srgbClr val="002060"/>
                </a:solidFill>
                <a:latin typeface="Cambria Math" pitchFamily="18" charset="0"/>
                <a:ea typeface="Cambria Math" pitchFamily="18" charset="0"/>
              </a:rPr>
              <a:t>It is the difference between systolic and diastolic blood pressures.</a:t>
            </a:r>
          </a:p>
          <a:p>
            <a:pPr algn="just"/>
            <a:r>
              <a:rPr lang="en-US" sz="2600" dirty="0">
                <a:solidFill>
                  <a:srgbClr val="002060"/>
                </a:solidFill>
                <a:latin typeface="Cambria Math" pitchFamily="18" charset="0"/>
                <a:ea typeface="Cambria Math" pitchFamily="18" charset="0"/>
              </a:rPr>
              <a:t>Systolic pressure = 120 mmHg and Diastolic pressure = 80 mmHg; then </a:t>
            </a:r>
          </a:p>
          <a:p>
            <a:pPr algn="just"/>
            <a:r>
              <a:rPr lang="en-US" sz="2600" dirty="0">
                <a:solidFill>
                  <a:srgbClr val="002060"/>
                </a:solidFill>
                <a:latin typeface="Cambria Math" pitchFamily="18" charset="0"/>
                <a:ea typeface="Cambria Math" pitchFamily="18" charset="0"/>
              </a:rPr>
              <a:t>Pulse Pressure = Systolic – Diastolic pressure i.e. 120 – 80 = 40 mmHg.</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b="1" dirty="0">
                <a:latin typeface="Cambria Math" pitchFamily="18" charset="0"/>
                <a:ea typeface="Cambria Math" pitchFamily="18" charset="0"/>
              </a:rPr>
            </a:br>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mean arterial blood pressure</a:t>
            </a:r>
            <a:br>
              <a:rPr lang="en-US" dirty="0">
                <a:latin typeface="Cambria Math" pitchFamily="18" charset="0"/>
                <a:ea typeface="Cambria Math" pitchFamily="18" charset="0"/>
              </a:rPr>
            </a:br>
            <a:endParaRPr lang="en-US" dirty="0"/>
          </a:p>
        </p:txBody>
      </p:sp>
      <p:sp>
        <p:nvSpPr>
          <p:cNvPr id="3" name="Content Placeholder 2"/>
          <p:cNvSpPr>
            <a:spLocks noGrp="1"/>
          </p:cNvSpPr>
          <p:nvPr>
            <p:ph idx="1"/>
          </p:nvPr>
        </p:nvSpPr>
        <p:spPr/>
        <p:txBody>
          <a:bodyPr/>
          <a:lstStyle/>
          <a:p>
            <a:pPr marL="0" algn="just">
              <a:buNone/>
            </a:pPr>
            <a:r>
              <a:rPr lang="en-US" sz="2600" dirty="0">
                <a:solidFill>
                  <a:srgbClr val="002060"/>
                </a:solidFill>
                <a:latin typeface="Cambria Math" pitchFamily="18" charset="0"/>
                <a:ea typeface="Cambria Math" pitchFamily="18" charset="0"/>
              </a:rPr>
              <a:t>It is the average blood pressure within the arteries during a whole cardiac cycle and it is the force responsible for maintaining a continuous forward flow of the blood in the circulation during the whole cardiac cycle.</a:t>
            </a:r>
          </a:p>
          <a:p>
            <a:pPr marL="0" algn="just">
              <a:buNone/>
            </a:pPr>
            <a:r>
              <a:rPr lang="en-US" sz="2600" dirty="0">
                <a:solidFill>
                  <a:srgbClr val="002060"/>
                </a:solidFill>
                <a:latin typeface="Cambria Math" pitchFamily="18" charset="0"/>
                <a:ea typeface="Cambria Math" pitchFamily="18" charset="0"/>
              </a:rPr>
              <a:t>M.A.B.P.= diastolic blood pressure + 1/3 </a:t>
            </a:r>
            <a:r>
              <a:rPr lang="en-US" sz="2600">
                <a:solidFill>
                  <a:srgbClr val="002060"/>
                </a:solidFill>
                <a:latin typeface="Cambria Math" pitchFamily="18" charset="0"/>
                <a:ea typeface="Cambria Math" pitchFamily="18" charset="0"/>
              </a:rPr>
              <a:t>pulse pressure</a:t>
            </a:r>
            <a:endParaRPr lang="en-US" sz="2600" dirty="0">
              <a:solidFill>
                <a:srgbClr val="002060"/>
              </a:solidFill>
              <a:latin typeface="Cambria Math" pitchFamily="18" charset="0"/>
              <a:ea typeface="Cambria Math" pitchFamily="18" charset="0"/>
            </a:endParaRP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effects of exercise on the systolic &amp; diastolic blood pressures</a:t>
            </a:r>
            <a:endParaRPr lang="en-US" sz="3600"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Text Placeholder 2"/>
          <p:cNvSpPr>
            <a:spLocks noGrp="1"/>
          </p:cNvSpPr>
          <p:nvPr>
            <p:ph type="body" idx="1"/>
          </p:nvPr>
        </p:nvSpPr>
        <p:spPr/>
        <p:txBody>
          <a:bodyPr>
            <a:normAutofit fontScale="92500"/>
          </a:bodyPr>
          <a:lstStyle/>
          <a:p>
            <a:r>
              <a:rPr lang="en-US" dirty="0">
                <a:solidFill>
                  <a:srgbClr val="FF0000"/>
                </a:solidFill>
                <a:latin typeface="Cambria Math" pitchFamily="18" charset="0"/>
                <a:ea typeface="Cambria Math" pitchFamily="18" charset="0"/>
              </a:rPr>
              <a:t>MILD TO MODERATE EXERCISE</a:t>
            </a:r>
          </a:p>
        </p:txBody>
      </p:sp>
      <p:sp>
        <p:nvSpPr>
          <p:cNvPr id="4" name="Content Placeholder 3"/>
          <p:cNvSpPr>
            <a:spLocks noGrp="1"/>
          </p:cNvSpPr>
          <p:nvPr>
            <p:ph sz="half" idx="2"/>
          </p:nvPr>
        </p:nvSpPr>
        <p:spPr/>
        <p:txBody>
          <a:bodyPr/>
          <a:lstStyle/>
          <a:p>
            <a:pPr algn="just"/>
            <a:r>
              <a:rPr lang="en-US" sz="2000" dirty="0">
                <a:solidFill>
                  <a:srgbClr val="002060"/>
                </a:solidFill>
                <a:latin typeface="Cambria Math" pitchFamily="18" charset="0"/>
                <a:ea typeface="Cambria Math" pitchFamily="18" charset="0"/>
              </a:rPr>
              <a:t>Systolic BP increases, while Diastolic BP remains the same.</a:t>
            </a:r>
          </a:p>
          <a:p>
            <a:pPr algn="just"/>
            <a:r>
              <a:rPr lang="en-US" sz="2000" dirty="0">
                <a:solidFill>
                  <a:srgbClr val="002060"/>
                </a:solidFill>
                <a:latin typeface="Cambria Math" pitchFamily="18" charset="0"/>
                <a:ea typeface="Cambria Math" pitchFamily="18" charset="0"/>
              </a:rPr>
              <a:t>Because of sympathetic stimulation, the cardiac output increases, which in turn increases the systolic BP, but no effect on diastolic BP.</a:t>
            </a:r>
          </a:p>
          <a:p>
            <a:endParaRPr lang="en-US" dirty="0"/>
          </a:p>
        </p:txBody>
      </p:sp>
      <p:sp>
        <p:nvSpPr>
          <p:cNvPr id="5" name="Text Placeholder 4"/>
          <p:cNvSpPr>
            <a:spLocks noGrp="1"/>
          </p:cNvSpPr>
          <p:nvPr>
            <p:ph type="body" sz="quarter" idx="3"/>
          </p:nvPr>
        </p:nvSpPr>
        <p:spPr/>
        <p:txBody>
          <a:bodyPr/>
          <a:lstStyle/>
          <a:p>
            <a:r>
              <a:rPr lang="en-US" dirty="0">
                <a:solidFill>
                  <a:srgbClr val="FF0000"/>
                </a:solidFill>
                <a:latin typeface="Cambria Math" pitchFamily="18" charset="0"/>
                <a:ea typeface="Cambria Math" pitchFamily="18" charset="0"/>
              </a:rPr>
              <a:t>SEVERE OR HEAVY EXERCISE</a:t>
            </a:r>
          </a:p>
        </p:txBody>
      </p:sp>
      <p:sp>
        <p:nvSpPr>
          <p:cNvPr id="6" name="Content Placeholder 5"/>
          <p:cNvSpPr>
            <a:spLocks noGrp="1"/>
          </p:cNvSpPr>
          <p:nvPr>
            <p:ph sz="quarter" idx="4"/>
          </p:nvPr>
        </p:nvSpPr>
        <p:spPr/>
        <p:txBody>
          <a:bodyPr>
            <a:normAutofit fontScale="70000" lnSpcReduction="20000"/>
          </a:bodyPr>
          <a:lstStyle/>
          <a:p>
            <a:pPr algn="just"/>
            <a:r>
              <a:rPr lang="en-US" sz="2800" dirty="0">
                <a:solidFill>
                  <a:srgbClr val="002060"/>
                </a:solidFill>
                <a:latin typeface="Cambria Math" pitchFamily="18" charset="0"/>
                <a:ea typeface="Cambria Math" pitchFamily="18" charset="0"/>
              </a:rPr>
              <a:t>Systolic BP increases further and Diastolic BP decreases</a:t>
            </a:r>
          </a:p>
          <a:p>
            <a:pPr algn="just"/>
            <a:r>
              <a:rPr lang="en-US" sz="2800" dirty="0">
                <a:solidFill>
                  <a:srgbClr val="002060"/>
                </a:solidFill>
                <a:latin typeface="Cambria Math" pitchFamily="18" charset="0"/>
                <a:ea typeface="Cambria Math" pitchFamily="18" charset="0"/>
              </a:rPr>
              <a:t>More sympathetic stimulation will increase the Systolic BP further and the Diastolic BP drops because of a net decrease in the total peripheral resistance due to the more vasodilatation effect on the arterioles supplying the exercising skeletal muscles than the vasoconstriction effect on the arterioles supplying the other tissues.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Factors affecting blood pressure</a:t>
            </a:r>
          </a:p>
        </p:txBody>
      </p:sp>
      <p:sp>
        <p:nvSpPr>
          <p:cNvPr id="3" name="Content Placeholder 2"/>
          <p:cNvSpPr>
            <a:spLocks noGrp="1"/>
          </p:cNvSpPr>
          <p:nvPr>
            <p:ph idx="1"/>
          </p:nvPr>
        </p:nvSpPr>
        <p:spPr/>
        <p:txBody>
          <a:bodyPr>
            <a:normAutofit fontScale="85000" lnSpcReduction="10000"/>
          </a:bodyPr>
          <a:lstStyle/>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Posture:</a:t>
            </a:r>
          </a:p>
          <a:p>
            <a:pPr marL="0" algn="just">
              <a:lnSpc>
                <a:spcPct val="90000"/>
              </a:lnSpc>
              <a:buNone/>
              <a:defRPr/>
            </a:pPr>
            <a:r>
              <a:rPr lang="en-US" sz="3100" dirty="0">
                <a:solidFill>
                  <a:srgbClr val="002060"/>
                </a:solidFill>
                <a:latin typeface="Cambria Math" pitchFamily="18" charset="0"/>
                <a:ea typeface="Cambria Math" pitchFamily="18" charset="0"/>
                <a:cs typeface="Times New Roman" pitchFamily="18" charset="0"/>
              </a:rPr>
              <a:t>In erect posture: the systolic falls a little but soon returns to normal by the compensatory mechanisms.</a:t>
            </a:r>
          </a:p>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Age: </a:t>
            </a:r>
            <a:r>
              <a:rPr lang="en-US" sz="3100" dirty="0">
                <a:solidFill>
                  <a:srgbClr val="002060"/>
                </a:solidFill>
                <a:latin typeface="Cambria Math" pitchFamily="18" charset="0"/>
                <a:ea typeface="Cambria Math" pitchFamily="18" charset="0"/>
                <a:cs typeface="Times New Roman" pitchFamily="18" charset="0"/>
              </a:rPr>
              <a:t>blood pressure increase with age.</a:t>
            </a:r>
          </a:p>
          <a:p>
            <a:pPr algn="just">
              <a:lnSpc>
                <a:spcPct val="90000"/>
              </a:lnSpc>
              <a:buFont typeface="Cambria Math" pitchFamily="18" charset="0"/>
              <a:buChar char="-"/>
              <a:defRPr/>
            </a:pPr>
            <a:r>
              <a:rPr lang="en-US" sz="3100" dirty="0">
                <a:solidFill>
                  <a:srgbClr val="002060"/>
                </a:solidFill>
                <a:latin typeface="Cambria Math" pitchFamily="18" charset="0"/>
                <a:ea typeface="Cambria Math" pitchFamily="18" charset="0"/>
                <a:cs typeface="Times New Roman" pitchFamily="18" charset="0"/>
              </a:rPr>
              <a:t>At birth: 50/30.</a:t>
            </a:r>
          </a:p>
          <a:p>
            <a:pPr algn="just">
              <a:lnSpc>
                <a:spcPct val="90000"/>
              </a:lnSpc>
              <a:buFont typeface="Cambria Math" pitchFamily="18" charset="0"/>
              <a:buChar char="-"/>
              <a:defRPr/>
            </a:pPr>
            <a:r>
              <a:rPr lang="en-US" sz="3100" dirty="0">
                <a:solidFill>
                  <a:srgbClr val="002060"/>
                </a:solidFill>
                <a:latin typeface="Cambria Math" pitchFamily="18" charset="0"/>
                <a:ea typeface="Cambria Math" pitchFamily="18" charset="0"/>
                <a:cs typeface="Times New Roman" pitchFamily="18" charset="0"/>
              </a:rPr>
              <a:t>Adult:120/80.</a:t>
            </a:r>
          </a:p>
          <a:p>
            <a:pPr algn="just">
              <a:lnSpc>
                <a:spcPct val="90000"/>
              </a:lnSpc>
              <a:buFont typeface="Cambria Math" pitchFamily="18" charset="0"/>
              <a:buChar char="-"/>
              <a:defRPr/>
            </a:pPr>
            <a:r>
              <a:rPr lang="en-US" sz="3100" dirty="0">
                <a:solidFill>
                  <a:srgbClr val="002060"/>
                </a:solidFill>
                <a:latin typeface="Cambria Math" pitchFamily="18" charset="0"/>
                <a:ea typeface="Cambria Math" pitchFamily="18" charset="0"/>
                <a:cs typeface="Times New Roman" pitchFamily="18" charset="0"/>
              </a:rPr>
              <a:t>Old age:170/90.</a:t>
            </a:r>
          </a:p>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Sex:</a:t>
            </a:r>
          </a:p>
          <a:p>
            <a:pPr algn="just">
              <a:lnSpc>
                <a:spcPct val="90000"/>
              </a:lnSpc>
              <a:buNone/>
              <a:defRPr/>
            </a:pPr>
            <a:r>
              <a:rPr lang="en-US" sz="3100" dirty="0">
                <a:solidFill>
                  <a:srgbClr val="002060"/>
                </a:solidFill>
                <a:latin typeface="Cambria Math" pitchFamily="18" charset="0"/>
                <a:ea typeface="Cambria Math" pitchFamily="18" charset="0"/>
                <a:cs typeface="Times New Roman" pitchFamily="18" charset="0"/>
              </a:rPr>
              <a:t>Blood pressure is lower in females until menopause.</a:t>
            </a:r>
          </a:p>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Body build:</a:t>
            </a:r>
          </a:p>
          <a:p>
            <a:pPr algn="just">
              <a:lnSpc>
                <a:spcPct val="90000"/>
              </a:lnSpc>
              <a:buNone/>
              <a:defRPr/>
            </a:pPr>
            <a:r>
              <a:rPr lang="en-US" sz="3100" dirty="0">
                <a:solidFill>
                  <a:srgbClr val="002060"/>
                </a:solidFill>
                <a:latin typeface="Cambria Math" pitchFamily="18" charset="0"/>
                <a:ea typeface="Cambria Math" pitchFamily="18" charset="0"/>
                <a:cs typeface="Times New Roman" pitchFamily="18" charset="0"/>
              </a:rPr>
              <a:t>Obesity increase blood pressure.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endParaRPr lang="en-US"/>
          </a:p>
        </p:txBody>
      </p:sp>
      <p:sp>
        <p:nvSpPr>
          <p:cNvPr id="24579" name="Rectangle 3"/>
          <p:cNvSpPr>
            <a:spLocks noGrp="1" noChangeArrowheads="1"/>
          </p:cNvSpPr>
          <p:nvPr>
            <p:ph type="body" idx="1"/>
          </p:nvPr>
        </p:nvSpPr>
        <p:spPr>
          <a:xfrm>
            <a:off x="457200" y="990600"/>
            <a:ext cx="8382000" cy="5181600"/>
          </a:xfrm>
        </p:spPr>
        <p:txBody>
          <a:bodyPr>
            <a:normAutofit fontScale="92500" lnSpcReduction="10000"/>
          </a:bodyPr>
          <a:lstStyle/>
          <a:p>
            <a:pPr algn="just">
              <a:lnSpc>
                <a:spcPct val="90000"/>
              </a:lnSpc>
              <a:defRPr/>
            </a:pPr>
            <a:r>
              <a:rPr lang="en-US" sz="2600" b="1" dirty="0">
                <a:solidFill>
                  <a:srgbClr val="002060"/>
                </a:solidFill>
                <a:latin typeface="Cambria Math" pitchFamily="18" charset="0"/>
                <a:ea typeface="Cambria Math" pitchFamily="18" charset="0"/>
                <a:cs typeface="Times New Roman" pitchFamily="18" charset="0"/>
              </a:rPr>
              <a:t>Diurnal variation:</a:t>
            </a:r>
          </a:p>
          <a:p>
            <a:pPr algn="just" eaLnBrk="1" hangingPunct="1">
              <a:lnSpc>
                <a:spcPct val="90000"/>
              </a:lnSpc>
              <a:buNone/>
              <a:defRPr/>
            </a:pPr>
            <a:r>
              <a:rPr lang="en-US" sz="2600" dirty="0">
                <a:solidFill>
                  <a:srgbClr val="002060"/>
                </a:solidFill>
                <a:latin typeface="Cambria Math" pitchFamily="18" charset="0"/>
                <a:ea typeface="Cambria Math" pitchFamily="18" charset="0"/>
                <a:cs typeface="Times New Roman" pitchFamily="18" charset="0"/>
              </a:rPr>
              <a:t>Blood pressure is lower in the morning.</a:t>
            </a:r>
          </a:p>
          <a:p>
            <a:pPr algn="just">
              <a:lnSpc>
                <a:spcPct val="90000"/>
              </a:lnSpc>
              <a:defRPr/>
            </a:pPr>
            <a:r>
              <a:rPr lang="en-US" sz="2600" b="1" dirty="0">
                <a:solidFill>
                  <a:srgbClr val="002060"/>
                </a:solidFill>
                <a:latin typeface="Cambria Math" pitchFamily="18" charset="0"/>
                <a:ea typeface="Cambria Math" pitchFamily="18" charset="0"/>
                <a:cs typeface="Times New Roman" pitchFamily="18" charset="0"/>
              </a:rPr>
              <a:t>Digestion:</a:t>
            </a:r>
          </a:p>
          <a:p>
            <a:pPr algn="just" eaLnBrk="1" hangingPunct="1">
              <a:lnSpc>
                <a:spcPct val="90000"/>
              </a:lnSpc>
              <a:buNone/>
              <a:defRPr/>
            </a:pPr>
            <a:r>
              <a:rPr lang="en-US" sz="2600" dirty="0">
                <a:solidFill>
                  <a:srgbClr val="002060"/>
                </a:solidFill>
                <a:latin typeface="Cambria Math" pitchFamily="18" charset="0"/>
                <a:ea typeface="Cambria Math" pitchFamily="18" charset="0"/>
                <a:cs typeface="Times New Roman" pitchFamily="18" charset="0"/>
              </a:rPr>
              <a:t>Systolic blood pressure rises by 6-8 mmHg </a:t>
            </a:r>
            <a:r>
              <a:rPr lang="en-US" sz="2600">
                <a:solidFill>
                  <a:srgbClr val="002060"/>
                </a:solidFill>
                <a:latin typeface="Cambria Math" pitchFamily="18" charset="0"/>
                <a:ea typeface="Cambria Math" pitchFamily="18" charset="0"/>
                <a:cs typeface="Times New Roman" pitchFamily="18" charset="0"/>
              </a:rPr>
              <a:t>after meals</a:t>
            </a:r>
          </a:p>
          <a:p>
            <a:pPr algn="just" eaLnBrk="1" hangingPunct="1">
              <a:lnSpc>
                <a:spcPct val="90000"/>
              </a:lnSpc>
              <a:buNone/>
              <a:defRPr/>
            </a:pPr>
            <a:r>
              <a:rPr lang="en-US" sz="2600">
                <a:solidFill>
                  <a:srgbClr val="002060"/>
                </a:solidFill>
                <a:latin typeface="Cambria Math" pitchFamily="18" charset="0"/>
                <a:ea typeface="Cambria Math" pitchFamily="18" charset="0"/>
                <a:cs typeface="Times New Roman" pitchFamily="18" charset="0"/>
              </a:rPr>
              <a:t> </a:t>
            </a:r>
            <a:r>
              <a:rPr lang="en-US" sz="2600" dirty="0">
                <a:solidFill>
                  <a:srgbClr val="002060"/>
                </a:solidFill>
                <a:latin typeface="Cambria Math" pitchFamily="18" charset="0"/>
                <a:ea typeface="Cambria Math" pitchFamily="18" charset="0"/>
                <a:cs typeface="Times New Roman" pitchFamily="18" charset="0"/>
              </a:rPr>
              <a:t>(1 hour).</a:t>
            </a:r>
          </a:p>
          <a:p>
            <a:pPr algn="just">
              <a:lnSpc>
                <a:spcPct val="90000"/>
              </a:lnSpc>
              <a:defRPr/>
            </a:pPr>
            <a:r>
              <a:rPr lang="en-US" sz="2600" b="1" dirty="0">
                <a:solidFill>
                  <a:srgbClr val="002060"/>
                </a:solidFill>
                <a:latin typeface="Cambria Math" pitchFamily="18" charset="0"/>
                <a:ea typeface="Cambria Math" pitchFamily="18" charset="0"/>
                <a:cs typeface="Times New Roman" pitchFamily="18" charset="0"/>
              </a:rPr>
              <a:t>Exercise:</a:t>
            </a:r>
          </a:p>
          <a:p>
            <a:pPr marL="0" algn="just" eaLnBrk="1" hangingPunct="1">
              <a:lnSpc>
                <a:spcPct val="90000"/>
              </a:lnSpc>
              <a:buNone/>
              <a:defRPr/>
            </a:pPr>
            <a:r>
              <a:rPr lang="en-US" sz="2600" dirty="0">
                <a:solidFill>
                  <a:srgbClr val="002060"/>
                </a:solidFill>
                <a:latin typeface="Cambria Math" pitchFamily="18" charset="0"/>
                <a:ea typeface="Cambria Math" pitchFamily="18" charset="0"/>
                <a:cs typeface="Times New Roman" pitchFamily="18" charset="0"/>
              </a:rPr>
              <a:t>Systolic blood pressure increase while diastolic blood pressure remains unchanged</a:t>
            </a:r>
          </a:p>
          <a:p>
            <a:pPr algn="just">
              <a:lnSpc>
                <a:spcPct val="90000"/>
              </a:lnSpc>
              <a:defRPr/>
            </a:pPr>
            <a:r>
              <a:rPr lang="en-US" sz="2600" b="1" dirty="0">
                <a:solidFill>
                  <a:srgbClr val="002060"/>
                </a:solidFill>
                <a:latin typeface="Cambria Math" pitchFamily="18" charset="0"/>
                <a:ea typeface="Cambria Math" pitchFamily="18" charset="0"/>
                <a:cs typeface="Times New Roman" pitchFamily="18" charset="0"/>
              </a:rPr>
              <a:t>Temperature:</a:t>
            </a:r>
          </a:p>
          <a:p>
            <a:pPr marL="0" algn="just" eaLnBrk="1" hangingPunct="1">
              <a:lnSpc>
                <a:spcPct val="90000"/>
              </a:lnSpc>
              <a:buNone/>
              <a:defRPr/>
            </a:pPr>
            <a:r>
              <a:rPr lang="en-US" sz="2600" dirty="0">
                <a:solidFill>
                  <a:srgbClr val="002060"/>
                </a:solidFill>
                <a:latin typeface="Cambria Math" pitchFamily="18" charset="0"/>
                <a:ea typeface="Cambria Math" pitchFamily="18" charset="0"/>
                <a:cs typeface="Times New Roman" pitchFamily="18" charset="0"/>
              </a:rPr>
              <a:t>Cold causes vasoconstriction so increase blood pressure due to increase peripheral resistance</a:t>
            </a:r>
          </a:p>
          <a:p>
            <a:pPr algn="just">
              <a:lnSpc>
                <a:spcPct val="90000"/>
              </a:lnSpc>
              <a:defRPr/>
            </a:pPr>
            <a:r>
              <a:rPr lang="en-US" sz="2600" b="1" dirty="0">
                <a:solidFill>
                  <a:srgbClr val="002060"/>
                </a:solidFill>
                <a:latin typeface="Cambria Math" pitchFamily="18" charset="0"/>
                <a:ea typeface="Cambria Math" pitchFamily="18" charset="0"/>
                <a:cs typeface="Times New Roman" pitchFamily="18" charset="0"/>
              </a:rPr>
              <a:t>Emotions:</a:t>
            </a:r>
          </a:p>
          <a:p>
            <a:pPr algn="just" eaLnBrk="1" hangingPunct="1">
              <a:lnSpc>
                <a:spcPct val="90000"/>
              </a:lnSpc>
              <a:buFont typeface="Wingdings" pitchFamily="2" charset="2"/>
              <a:buNone/>
              <a:defRPr/>
            </a:pPr>
            <a:r>
              <a:rPr lang="en-US" sz="2600" dirty="0">
                <a:solidFill>
                  <a:srgbClr val="002060"/>
                </a:solidFill>
                <a:latin typeface="Cambria Math" pitchFamily="18" charset="0"/>
                <a:ea typeface="Cambria Math" pitchFamily="18" charset="0"/>
                <a:cs typeface="Times New Roman" pitchFamily="18" charset="0"/>
              </a:rPr>
              <a:t>Increase blood pressure</a:t>
            </a:r>
          </a:p>
          <a:p>
            <a:pPr algn="just" eaLnBrk="1" hangingPunct="1">
              <a:lnSpc>
                <a:spcPct val="90000"/>
              </a:lnSpc>
              <a:buFont typeface="Wingdings" pitchFamily="2" charset="2"/>
              <a:buNone/>
              <a:defRPr/>
            </a:pPr>
            <a:r>
              <a:rPr lang="en-US" sz="2600" dirty="0">
                <a:solidFill>
                  <a:srgbClr val="002060"/>
                </a:solidFill>
                <a:latin typeface="Cambria Math" pitchFamily="18" charset="0"/>
                <a:ea typeface="Cambria Math" pitchFamily="18" charset="0"/>
                <a:cs typeface="Times New Roman" pitchFamily="18" charset="0"/>
              </a:rPr>
              <a:t>It drops during sleep and excessive hemorrhage.</a:t>
            </a:r>
          </a:p>
          <a:p>
            <a:pPr eaLnBrk="1" hangingPunct="1">
              <a:lnSpc>
                <a:spcPct val="90000"/>
              </a:lnSpc>
              <a:defRPr/>
            </a:pP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solidFill>
                  <a:srgbClr val="002060"/>
                </a:solidFill>
                <a:effectLst>
                  <a:outerShdw blurRad="38100" dist="38100" dir="2700000" algn="tl">
                    <a:srgbClr val="000000">
                      <a:alpha val="43137"/>
                    </a:srgbClr>
                  </a:outerShdw>
                </a:effectLst>
                <a:latin typeface="Algerian" pitchFamily="82" charset="0"/>
              </a:rPr>
              <a:t>Thank You</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Objectives</a:t>
            </a:r>
          </a:p>
        </p:txBody>
      </p:sp>
      <p:sp>
        <p:nvSpPr>
          <p:cNvPr id="3" name="Content Placeholder 2"/>
          <p:cNvSpPr>
            <a:spLocks noGrp="1"/>
          </p:cNvSpPr>
          <p:nvPr>
            <p:ph idx="1"/>
          </p:nvPr>
        </p:nvSpPr>
        <p:spPr/>
        <p:txBody>
          <a:bodyPr>
            <a:normAutofit/>
          </a:bodyPr>
          <a:lstStyle/>
          <a:p>
            <a:pPr algn="just"/>
            <a:r>
              <a:rPr lang="en-US" sz="2600" dirty="0">
                <a:solidFill>
                  <a:schemeClr val="tx2"/>
                </a:solidFill>
                <a:latin typeface="Cambria Math" panose="02040503050406030204" pitchFamily="18" charset="0"/>
                <a:ea typeface="Cambria Math" panose="02040503050406030204" pitchFamily="18" charset="0"/>
              </a:rPr>
              <a:t>To be able to measure arterial blood pressure using a sphygmomanometer</a:t>
            </a:r>
          </a:p>
          <a:p>
            <a:pPr algn="just"/>
            <a:r>
              <a:rPr lang="en-US" sz="2600" dirty="0">
                <a:solidFill>
                  <a:schemeClr val="tx2"/>
                </a:solidFill>
                <a:latin typeface="Cambria Math" panose="02040503050406030204" pitchFamily="18" charset="0"/>
                <a:ea typeface="Cambria Math" panose="02040503050406030204" pitchFamily="18" charset="0"/>
              </a:rPr>
              <a:t>To recognize the effects of exercise on the arterial blood pressure</a:t>
            </a:r>
          </a:p>
        </p:txBody>
      </p:sp>
    </p:spTree>
    <p:extLst>
      <p:ext uri="{BB962C8B-B14F-4D97-AF65-F5344CB8AC3E}">
        <p14:creationId xmlns:p14="http://schemas.microsoft.com/office/powerpoint/2010/main" val="390592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Blood pressure</a:t>
            </a:r>
          </a:p>
        </p:txBody>
      </p:sp>
      <p:sp>
        <p:nvSpPr>
          <p:cNvPr id="3" name="Content Placeholder 2"/>
          <p:cNvSpPr>
            <a:spLocks noGrp="1"/>
          </p:cNvSpPr>
          <p:nvPr>
            <p:ph idx="1"/>
          </p:nvPr>
        </p:nvSpPr>
        <p:spPr/>
        <p:txBody>
          <a:bodyPr>
            <a:normAutofit/>
          </a:bodyPr>
          <a:lstStyle/>
          <a:p>
            <a:pPr marL="0" algn="just">
              <a:buNone/>
            </a:pPr>
            <a:r>
              <a:rPr lang="en-US" sz="2600" dirty="0">
                <a:solidFill>
                  <a:srgbClr val="002060"/>
                </a:solidFill>
                <a:latin typeface="Cambria Math" pitchFamily="18" charset="0"/>
                <a:ea typeface="Cambria Math" pitchFamily="18" charset="0"/>
              </a:rPr>
              <a:t>The force exerted by the blood against any unit area of the vessel wall </a:t>
            </a:r>
          </a:p>
          <a:p>
            <a:pPr marL="0" algn="just">
              <a:buNone/>
            </a:pPr>
            <a:r>
              <a:rPr lang="en-US" sz="2600" dirty="0">
                <a:solidFill>
                  <a:srgbClr val="002060"/>
                </a:solidFill>
                <a:latin typeface="Cambria Math" pitchFamily="18" charset="0"/>
                <a:ea typeface="Cambria Math" pitchFamily="18" charset="0"/>
              </a:rPr>
              <a:t>Bl. Pressure 50mmHg:</a:t>
            </a:r>
          </a:p>
          <a:p>
            <a:pPr marL="0" algn="just">
              <a:buNone/>
            </a:pPr>
            <a:r>
              <a:rPr lang="en-US" sz="2600" dirty="0">
                <a:solidFill>
                  <a:srgbClr val="002060"/>
                </a:solidFill>
                <a:latin typeface="Cambria Math" pitchFamily="18" charset="0"/>
                <a:ea typeface="Cambria Math" pitchFamily="18" charset="0"/>
              </a:rPr>
              <a:t>Means that the force exerted is sufficient to push a column of mercury against  gravity up to a level of  50mmHg high.</a:t>
            </a:r>
          </a:p>
          <a:p>
            <a:pPr marL="0" algn="just">
              <a:buNone/>
            </a:pPr>
            <a:r>
              <a:rPr lang="en-US" sz="2600" dirty="0">
                <a:solidFill>
                  <a:srgbClr val="002060"/>
                </a:solidFill>
                <a:latin typeface="Cambria Math" pitchFamily="18" charset="0"/>
                <a:ea typeface="Cambria Math" pitchFamily="18" charset="0"/>
                <a:cs typeface="Times New Roman" pitchFamily="18" charset="0"/>
              </a:rPr>
              <a:t>Normal systolic pressure ranges from 100 to 140 mm Hg.</a:t>
            </a:r>
          </a:p>
          <a:p>
            <a:pPr marL="0" algn="just">
              <a:buNone/>
            </a:pPr>
            <a:r>
              <a:rPr lang="en-US" sz="2600" dirty="0">
                <a:solidFill>
                  <a:srgbClr val="002060"/>
                </a:solidFill>
                <a:latin typeface="Cambria Math" pitchFamily="18" charset="0"/>
                <a:ea typeface="Cambria Math" pitchFamily="18" charset="0"/>
                <a:cs typeface="Times New Roman" pitchFamily="18" charset="0"/>
              </a:rPr>
              <a:t>Normal diastolic pressure ranges from 60 to 90 mm Hg.</a:t>
            </a:r>
          </a:p>
          <a:p>
            <a:pPr marL="0">
              <a:buNone/>
            </a:pPr>
            <a:endParaRPr lang="en-US" sz="2400" dirty="0">
              <a:latin typeface="Cambria Math" pitchFamily="18" charset="0"/>
              <a:ea typeface="Cambria Math" pitchFamily="18" charset="0"/>
            </a:endParaRPr>
          </a:p>
          <a:p>
            <a:pPr marL="0">
              <a:buNone/>
            </a:pPr>
            <a:r>
              <a:rPr lang="en-US" sz="2400" dirty="0">
                <a:latin typeface="Cambria Math" pitchFamily="18" charset="0"/>
                <a:ea typeface="Cambria Math"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Equipment</a:t>
            </a:r>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sz="2600" dirty="0">
                <a:solidFill>
                  <a:schemeClr val="tx2"/>
                </a:solidFill>
                <a:latin typeface="Cambria Math" panose="02040503050406030204" pitchFamily="18" charset="0"/>
                <a:ea typeface="Cambria Math" panose="02040503050406030204" pitchFamily="18" charset="0"/>
              </a:rPr>
              <a:t>A stethoscope</a:t>
            </a:r>
          </a:p>
          <a:p>
            <a:pPr marL="514350" indent="-514350" algn="just">
              <a:buFont typeface="+mj-lt"/>
              <a:buAutoNum type="arabicPeriod"/>
            </a:pPr>
            <a:r>
              <a:rPr lang="en-US" sz="2600" dirty="0">
                <a:solidFill>
                  <a:schemeClr val="tx2"/>
                </a:solidFill>
                <a:latin typeface="Cambria Math" panose="02040503050406030204" pitchFamily="18" charset="0"/>
                <a:ea typeface="Cambria Math" panose="02040503050406030204" pitchFamily="18" charset="0"/>
              </a:rPr>
              <a:t>A sphygmomanometer</a:t>
            </a:r>
          </a:p>
          <a:p>
            <a:pPr marL="514350" indent="-514350" algn="just">
              <a:buFont typeface="+mj-lt"/>
              <a:buAutoNum type="arabicPeriod"/>
            </a:pPr>
            <a:r>
              <a:rPr lang="en-US" sz="2600" dirty="0">
                <a:solidFill>
                  <a:schemeClr val="tx2"/>
                </a:solidFill>
                <a:latin typeface="Cambria Math" panose="02040503050406030204" pitchFamily="18" charset="0"/>
                <a:ea typeface="Cambria Math" panose="02040503050406030204" pitchFamily="18" charset="0"/>
              </a:rPr>
              <a:t>A bicycle and/or a treadmill</a:t>
            </a:r>
          </a:p>
        </p:txBody>
      </p:sp>
      <p:pic>
        <p:nvPicPr>
          <p:cNvPr id="4" name="Picture 12" descr="bp_equipm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0" y="1828800"/>
            <a:ext cx="316706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5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Measurement of arterial blood pressure</a:t>
            </a:r>
            <a:endParaRPr lang="en-US" dirty="0"/>
          </a:p>
        </p:txBody>
      </p:sp>
      <p:sp>
        <p:nvSpPr>
          <p:cNvPr id="3" name="Content Placeholder 2"/>
          <p:cNvSpPr>
            <a:spLocks noGrp="1"/>
          </p:cNvSpPr>
          <p:nvPr>
            <p:ph idx="1"/>
          </p:nvPr>
        </p:nvSpPr>
        <p:spPr/>
        <p:txBody>
          <a:bodyPr>
            <a:normAutofit fontScale="92500" lnSpcReduction="20000"/>
          </a:bodyPr>
          <a:lstStyle/>
          <a:p>
            <a:pPr lvl="0" algn="just">
              <a:buNone/>
            </a:pPr>
            <a:r>
              <a:rPr lang="en-US" sz="2800" b="1" dirty="0">
                <a:solidFill>
                  <a:srgbClr val="002060"/>
                </a:solidFill>
                <a:latin typeface="Cambria Math" pitchFamily="18" charset="0"/>
                <a:ea typeface="Cambria Math" pitchFamily="18" charset="0"/>
              </a:rPr>
              <a:t>Precautions for measuring arterial blood pressure</a:t>
            </a:r>
          </a:p>
          <a:p>
            <a:pPr lvl="0" algn="just"/>
            <a:r>
              <a:rPr lang="en-US" sz="2800" dirty="0">
                <a:solidFill>
                  <a:srgbClr val="002060"/>
                </a:solidFill>
                <a:latin typeface="Cambria Math" pitchFamily="18" charset="0"/>
                <a:ea typeface="Cambria Math" pitchFamily="18" charset="0"/>
              </a:rPr>
              <a:t>The cuff size should be appropriate for the age and built of the subject. A large cuff is recommended for obese subjects while a smaller one is available for use with children.</a:t>
            </a:r>
          </a:p>
          <a:p>
            <a:pPr lvl="0" algn="just"/>
            <a:r>
              <a:rPr lang="en-US" sz="2800" dirty="0">
                <a:solidFill>
                  <a:srgbClr val="002060"/>
                </a:solidFill>
                <a:latin typeface="Cambria Math" pitchFamily="18" charset="0"/>
                <a:ea typeface="Cambria Math" pitchFamily="18" charset="0"/>
              </a:rPr>
              <a:t>The cuff must be applied snuggly (not too tight and not too loose) about 4 cm above the cubital fossa.</a:t>
            </a:r>
          </a:p>
          <a:p>
            <a:pPr lvl="0" algn="just"/>
            <a:r>
              <a:rPr lang="en-US" sz="2800" dirty="0">
                <a:solidFill>
                  <a:srgbClr val="002060"/>
                </a:solidFill>
                <a:latin typeface="Cambria Math" pitchFamily="18" charset="0"/>
                <a:ea typeface="Cambria Math" pitchFamily="18" charset="0"/>
              </a:rPr>
              <a:t>Take care that the free margin of the cuff is not on the course of brachial artery i.e. to make sure that the rubber bag within the cuff is on the medial side so that it can occlude the brachial artery when the cuff is inflated.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lvl="0" algn="just"/>
            <a:r>
              <a:rPr lang="en-US" sz="2600" dirty="0">
                <a:solidFill>
                  <a:srgbClr val="002060"/>
                </a:solidFill>
                <a:latin typeface="Cambria Math" pitchFamily="18" charset="0"/>
                <a:ea typeface="Cambria Math" pitchFamily="18" charset="0"/>
              </a:rPr>
              <a:t>It is important that the manometer should be at the same level as the heart to exclude the effect of gravity while measuring the blood pressure.</a:t>
            </a:r>
          </a:p>
          <a:p>
            <a:pPr lvl="0" algn="just"/>
            <a:r>
              <a:rPr lang="en-US" sz="2600" dirty="0">
                <a:solidFill>
                  <a:srgbClr val="002060"/>
                </a:solidFill>
                <a:latin typeface="Cambria Math" pitchFamily="18" charset="0"/>
                <a:ea typeface="Cambria Math" pitchFamily="18" charset="0"/>
              </a:rPr>
              <a:t>The mercury manometer should be in the vertical position. </a:t>
            </a:r>
          </a:p>
          <a:p>
            <a:pPr lvl="0" algn="just"/>
            <a:r>
              <a:rPr lang="en-US" sz="2600" dirty="0">
                <a:solidFill>
                  <a:srgbClr val="002060"/>
                </a:solidFill>
                <a:latin typeface="Cambria Math" pitchFamily="18" charset="0"/>
                <a:ea typeface="Cambria Math" pitchFamily="18" charset="0"/>
              </a:rPr>
              <a:t>Check that there is an adequate amount of mercury in the bulb of the instrument. This can be done by seeing whether the mercury level is at the zero position of the manometer. </a:t>
            </a:r>
          </a:p>
          <a:p>
            <a:pPr lvl="0" algn="just"/>
            <a:r>
              <a:rPr lang="en-US" sz="2600" dirty="0">
                <a:solidFill>
                  <a:srgbClr val="002060"/>
                </a:solidFill>
                <a:latin typeface="Cambria Math" pitchFamily="18" charset="0"/>
                <a:ea typeface="Cambria Math" pitchFamily="18" charset="0"/>
              </a:rPr>
              <a:t>The subject must be physically and mentally relaxed and in a comfortable environment.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fontScale="90000"/>
          </a:bodyPr>
          <a:lstStyle/>
          <a:p>
            <a:b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PALPATORY METHOD</a:t>
            </a:r>
            <a:b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br>
              <a:rPr lang="en-US" dirty="0"/>
            </a:b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algn="just">
              <a:buNone/>
            </a:pPr>
            <a:r>
              <a:rPr lang="en-US" sz="3400" dirty="0">
                <a:solidFill>
                  <a:srgbClr val="002060"/>
                </a:solidFill>
                <a:latin typeface="Cambria Math" pitchFamily="18" charset="0"/>
                <a:ea typeface="Cambria Math" pitchFamily="18" charset="0"/>
              </a:rPr>
              <a:t>(This method only gives an estimate of the systolic blood pressure)</a:t>
            </a:r>
          </a:p>
          <a:p>
            <a:pPr lvl="0" algn="just">
              <a:buFont typeface="Cambria Math" pitchFamily="18" charset="0"/>
              <a:buChar char="₋"/>
            </a:pPr>
            <a:r>
              <a:rPr lang="en-US" sz="3400" dirty="0">
                <a:solidFill>
                  <a:srgbClr val="002060"/>
                </a:solidFill>
                <a:latin typeface="Cambria Math" pitchFamily="18" charset="0"/>
                <a:ea typeface="Cambria Math" pitchFamily="18" charset="0"/>
              </a:rPr>
              <a:t>The subject's arm should be resting comfortably so that it does not need to be actively supported while the blood pressure is being taken.</a:t>
            </a:r>
          </a:p>
          <a:p>
            <a:pPr lvl="0" algn="just">
              <a:buFont typeface="Cambria Math" pitchFamily="18" charset="0"/>
              <a:buChar char="₋"/>
            </a:pPr>
            <a:r>
              <a:rPr lang="en-US" sz="3400" dirty="0">
                <a:solidFill>
                  <a:srgbClr val="002060"/>
                </a:solidFill>
                <a:latin typeface="Cambria Math" pitchFamily="18" charset="0"/>
                <a:ea typeface="Cambria Math" pitchFamily="18" charset="0"/>
              </a:rPr>
              <a:t>A standard cuff (12 x 24 cm) is applied like a bandage about 4cm above the elbow joint. </a:t>
            </a:r>
          </a:p>
          <a:p>
            <a:pPr lvl="0" algn="just">
              <a:buFont typeface="Cambria Math" pitchFamily="18" charset="0"/>
              <a:buChar char="₋"/>
            </a:pPr>
            <a:r>
              <a:rPr lang="en-US" sz="3400" dirty="0">
                <a:solidFill>
                  <a:srgbClr val="002060"/>
                </a:solidFill>
                <a:latin typeface="Cambria Math" pitchFamily="18" charset="0"/>
                <a:ea typeface="Cambria Math" pitchFamily="18" charset="0"/>
              </a:rPr>
              <a:t>Inflate the cuff until the radial pulse cannot be felt. By compressing the brachial artery, the pulse or pressure wave can no longer be transmitted to the radial artery.</a:t>
            </a:r>
          </a:p>
          <a:p>
            <a:pPr lvl="0" algn="just">
              <a:buFont typeface="Cambria Math" pitchFamily="18" charset="0"/>
              <a:buChar char="₋"/>
            </a:pPr>
            <a:r>
              <a:rPr lang="en-US" sz="3400" dirty="0">
                <a:solidFill>
                  <a:srgbClr val="002060"/>
                </a:solidFill>
                <a:latin typeface="Cambria Math" pitchFamily="18" charset="0"/>
                <a:ea typeface="Cambria Math" pitchFamily="18" charset="0"/>
              </a:rPr>
              <a:t>Deflate the cuff slowly. Note the pressure at which the radial pulse can be felt again for the first time. This will be the systolic blood pressure.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lvl="0"/>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AUSCULTATORY METHOD</a:t>
            </a:r>
            <a:br>
              <a:rPr lang="en-US" dirty="0"/>
            </a:br>
            <a:endParaRPr lang="en-US" dirty="0"/>
          </a:p>
        </p:txBody>
      </p:sp>
      <p:sp>
        <p:nvSpPr>
          <p:cNvPr id="3" name="Content Placeholder 2"/>
          <p:cNvSpPr>
            <a:spLocks noGrp="1"/>
          </p:cNvSpPr>
          <p:nvPr>
            <p:ph idx="1"/>
          </p:nvPr>
        </p:nvSpPr>
        <p:spPr/>
        <p:txBody>
          <a:bodyPr>
            <a:normAutofit/>
          </a:bodyPr>
          <a:lstStyle/>
          <a:p>
            <a:pPr marL="0" algn="just">
              <a:buNone/>
            </a:pPr>
            <a:r>
              <a:rPr lang="en-US" sz="2600" dirty="0">
                <a:solidFill>
                  <a:srgbClr val="002060"/>
                </a:solidFill>
                <a:latin typeface="Cambria Math" pitchFamily="18" charset="0"/>
                <a:ea typeface="Cambria Math" pitchFamily="18" charset="0"/>
              </a:rPr>
              <a:t>(This method measures both systolic and diastolic blood pressures)</a:t>
            </a:r>
          </a:p>
          <a:p>
            <a:pPr marL="0" lvl="0">
              <a:buFont typeface="Cambria Math" pitchFamily="18" charset="0"/>
              <a:buChar char="₋"/>
            </a:pPr>
            <a:r>
              <a:rPr lang="en-US" sz="2600" dirty="0">
                <a:solidFill>
                  <a:srgbClr val="002060"/>
                </a:solidFill>
                <a:latin typeface="Cambria Math" pitchFamily="18" charset="0"/>
                <a:ea typeface="Cambria Math" pitchFamily="18" charset="0"/>
              </a:rPr>
              <a:t>Inflate the sphygmomanometer cuff until there is no radial pulsation.</a:t>
            </a:r>
          </a:p>
          <a:p>
            <a:pPr marL="0" lvl="0">
              <a:buFont typeface="Cambria Math" pitchFamily="18" charset="0"/>
              <a:buChar char="₋"/>
            </a:pPr>
            <a:r>
              <a:rPr lang="en-US" sz="2600" dirty="0">
                <a:solidFill>
                  <a:srgbClr val="002060"/>
                </a:solidFill>
                <a:latin typeface="Cambria Math" pitchFamily="18" charset="0"/>
                <a:ea typeface="Cambria Math" pitchFamily="18" charset="0"/>
              </a:rPr>
              <a:t>Place the diaphragm of the stethoscope over the brachial artery just above and on the medial side of the elbow joint.</a:t>
            </a:r>
          </a:p>
          <a:p>
            <a:pPr marL="0" lvl="0">
              <a:buFont typeface="Cambria Math" pitchFamily="18" charset="0"/>
              <a:buChar char="₋"/>
            </a:pPr>
            <a:r>
              <a:rPr lang="en-US" sz="2600" dirty="0">
                <a:solidFill>
                  <a:srgbClr val="002060"/>
                </a:solidFill>
                <a:latin typeface="Cambria Math" pitchFamily="18" charset="0"/>
                <a:ea typeface="Cambria Math" pitchFamily="18" charset="0"/>
              </a:rPr>
              <a:t>Deflate the cuff slowly. A series of sounds are usually heard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bp_placement2_small"/>
          <p:cNvPicPr>
            <a:picLocks noGrp="1" noChangeAspect="1" noChangeArrowheads="1"/>
          </p:cNvPicPr>
          <p:nvPr>
            <p:ph type="body" idx="1"/>
          </p:nvPr>
        </p:nvPicPr>
        <p:blipFill>
          <a:blip r:embed="rId2" cstate="print"/>
          <a:srcRect/>
          <a:stretch>
            <a:fillRect/>
          </a:stretch>
        </p:blipFill>
        <p:spPr>
          <a:xfrm>
            <a:off x="1066800" y="1676400"/>
            <a:ext cx="7010400" cy="3771900"/>
          </a:xfr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2069</TotalTime>
  <Words>853</Words>
  <Application>Microsoft Office PowerPoint</Application>
  <PresentationFormat>On-screen Show (4:3)</PresentationFormat>
  <Paragraphs>83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Algerian</vt:lpstr>
      <vt:lpstr>Arial</vt:lpstr>
      <vt:lpstr>Calibri</vt:lpstr>
      <vt:lpstr>Cambria Math</vt:lpstr>
      <vt:lpstr>Times New Roman</vt:lpstr>
      <vt:lpstr>Wingdings</vt:lpstr>
      <vt:lpstr>Office Theme</vt:lpstr>
      <vt:lpstr>Blood Pressure</vt:lpstr>
      <vt:lpstr>Objectives</vt:lpstr>
      <vt:lpstr>Blood pressure</vt:lpstr>
      <vt:lpstr>Equipment</vt:lpstr>
      <vt:lpstr>Measurement of arterial blood pressure</vt:lpstr>
      <vt:lpstr>PowerPoint Presentation</vt:lpstr>
      <vt:lpstr> PALPATORY METHOD  </vt:lpstr>
      <vt:lpstr>AUSCULTATORY METHOD </vt:lpstr>
      <vt:lpstr>PowerPoint Presentation</vt:lpstr>
      <vt:lpstr>The korotkov sounds</vt:lpstr>
      <vt:lpstr>PowerPoint Presentation</vt:lpstr>
      <vt:lpstr>PowerPoint Presentation</vt:lpstr>
      <vt:lpstr> The pulse pressure </vt:lpstr>
      <vt:lpstr> The mean arterial blood pressure </vt:lpstr>
      <vt:lpstr>The effects of exercise on the systolic &amp; diastolic blood pressures</vt:lpstr>
      <vt:lpstr>Factors affecting blood pressure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SHERIF</dc:creator>
  <cp:lastModifiedBy>Dana Al-Kadi</cp:lastModifiedBy>
  <cp:revision>44</cp:revision>
  <dcterms:created xsi:type="dcterms:W3CDTF">2014-11-29T12:08:31Z</dcterms:created>
  <dcterms:modified xsi:type="dcterms:W3CDTF">2018-03-05T06:12:01Z</dcterms:modified>
</cp:coreProperties>
</file>