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10" r:id="rId22"/>
    <p:sldId id="314" r:id="rId23"/>
    <p:sldId id="312" r:id="rId24"/>
    <p:sldId id="311" r:id="rId25"/>
    <p:sldId id="307" r:id="rId26"/>
    <p:sldId id="308" r:id="rId27"/>
    <p:sldId id="309" r:id="rId28"/>
    <p:sldId id="30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0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366254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Prof.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ahmed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fathalla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ibrahim</a:t>
            </a:r>
            <a:endParaRPr lang="en-US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</a:t>
            </a:r>
            <a:r>
              <a:rPr lang="en-US" sz="2400" b="1" dirty="0" smtClean="0"/>
              <a:t>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b="1" dirty="0" smtClean="0"/>
              <a:t>abdominal aorta</a:t>
            </a:r>
            <a:endParaRPr lang="ar-SA" sz="24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At the level of lower border of L4</a:t>
            </a:r>
            <a:r>
              <a:rPr lang="en-US" dirty="0" smtClean="0"/>
              <a:t>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MAIN BRANCHES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5668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PAIRED BRANCHES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638800"/>
            <a:ext cx="7595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oudy Stout" pitchFamily="18" charset="0"/>
              </a:rPr>
              <a:t>SUMMARY</a:t>
            </a:r>
            <a:endParaRPr lang="en-US" sz="6000" dirty="0">
              <a:solidFill>
                <a:srgbClr val="FF0000"/>
              </a:solidFill>
              <a:latin typeface="Goudy Stout" pitchFamily="18" charset="0"/>
            </a:endParaRPr>
          </a:p>
        </p:txBody>
      </p:sp>
      <p:pic>
        <p:nvPicPr>
          <p:cNvPr id="8196" name="Picture 4" descr="http://www.noelkingsley.com/blog/archives/HeartRules_V6xBfOdbli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038600" cy="532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2122_Common_Carotid_Art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849"/>
            <a:ext cx="5791199" cy="63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4612"/>
            <a:ext cx="5638800" cy="6766203"/>
          </a:xfrm>
        </p:spPr>
      </p:pic>
    </p:spTree>
    <p:extLst>
      <p:ext uri="{BB962C8B-B14F-4D97-AF65-F5344CB8AC3E}">
        <p14:creationId xmlns:p14="http://schemas.microsoft.com/office/powerpoint/2010/main" val="7168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Principal </a:t>
            </a:r>
            <a:r>
              <a:rPr lang="en-US" b="1" dirty="0"/>
              <a:t>arteries of the human body: </a:t>
            </a:r>
            <a:endParaRPr lang="en-US" b="1" dirty="0" smtClean="0"/>
          </a:p>
          <a:p>
            <a:r>
              <a:rPr lang="en-US" dirty="0" smtClean="0"/>
              <a:t>1 </a:t>
            </a:r>
            <a:r>
              <a:rPr lang="en-US" dirty="0"/>
              <a:t>internal carotid artery, 2 external carotid artery, 3 common carotid artery, 4 arch of the aorta, 5 descending aorta, 6 pulmonary vein, 7 left coronary artery, 8 celiac artery, 9 splenic artery, 10 left gastric artery, 11 inferior mesenteric artery, 12 abdominal aorta, 13 common iliac artery, 14 internal iliac artery, 15 external iliac artery, 16 femoral artery, 17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artery</a:t>
            </a:r>
            <a:r>
              <a:rPr lang="en-US" dirty="0"/>
              <a:t>, 18 popliteal artery, 19 </a:t>
            </a: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, 20 posterior </a:t>
            </a:r>
            <a:r>
              <a:rPr lang="en-US" dirty="0" err="1"/>
              <a:t>tibial</a:t>
            </a:r>
            <a:r>
              <a:rPr lang="en-US" dirty="0"/>
              <a:t> artery, 21 </a:t>
            </a:r>
            <a:r>
              <a:rPr lang="en-US" dirty="0" err="1"/>
              <a:t>peroneal</a:t>
            </a:r>
            <a:r>
              <a:rPr lang="en-US" dirty="0"/>
              <a:t> artery, 22 anterior </a:t>
            </a:r>
            <a:r>
              <a:rPr lang="en-US" dirty="0" err="1"/>
              <a:t>tibial</a:t>
            </a:r>
            <a:r>
              <a:rPr lang="en-US" dirty="0"/>
              <a:t> artery, 23 digital artery, 24 superficial palmar arch, 25 deep palmar arch, 26 ulnar artery, 27 radial artery, 28 common </a:t>
            </a:r>
            <a:r>
              <a:rPr lang="en-US" dirty="0" err="1"/>
              <a:t>interosseous</a:t>
            </a:r>
            <a:r>
              <a:rPr lang="en-US" dirty="0"/>
              <a:t> artery, 29 superior mesenteric artery, 30 right gastric artery, 31 hepatic artery, 32 right coronary artery, 33 brachial artery, 34 ascending aorta, 35 brachiocephalic artery, 36 axillary artery, 37 anterior </a:t>
            </a:r>
            <a:r>
              <a:rPr lang="en-US" dirty="0" smtClean="0"/>
              <a:t>circumflex </a:t>
            </a:r>
            <a:r>
              <a:rPr lang="en-US" dirty="0"/>
              <a:t>humeral </a:t>
            </a:r>
            <a:r>
              <a:rPr lang="en-US" dirty="0" smtClean="0"/>
              <a:t>artery</a:t>
            </a:r>
            <a:r>
              <a:rPr lang="en-US" dirty="0"/>
              <a:t>, 38 subclavian artery</a:t>
            </a:r>
          </a:p>
        </p:txBody>
      </p:sp>
    </p:spTree>
    <p:extLst>
      <p:ext uri="{BB962C8B-B14F-4D97-AF65-F5344CB8AC3E}">
        <p14:creationId xmlns:p14="http://schemas.microsoft.com/office/powerpoint/2010/main" val="5705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functional end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Splenic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Brachial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Central artery of the retina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Superior mesenteric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9624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branch of external carotid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Vertebral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Basilar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Internal thoracic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6576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arteries could be palpated opposite the lower border of the mandible?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Lingual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Superficial temporal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External carotid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733800" y="3276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lv.zcache.com/i_love_anatomy_with_human_heart_hat-p148344295647532008en7ph_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477000" cy="487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5562600"/>
            <a:ext cx="6484467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“ARTERIES”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Arteries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 All arteries, carry </a:t>
            </a:r>
            <a:r>
              <a:rPr lang="en-US" sz="3600" b="1" dirty="0" smtClean="0">
                <a:solidFill>
                  <a:srgbClr val="FF0000"/>
                </a:solidFill>
              </a:rPr>
              <a:t>oxygenated blood</a:t>
            </a:r>
            <a:r>
              <a:rPr lang="en-US" sz="3600" b="1" dirty="0" smtClean="0"/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3600" b="1" dirty="0" smtClean="0"/>
              <a:t> the </a:t>
            </a:r>
            <a:r>
              <a:rPr lang="en-US" sz="3600" b="1" dirty="0" smtClean="0">
                <a:solidFill>
                  <a:srgbClr val="FF0000"/>
                </a:solidFill>
              </a:rPr>
              <a:t>PULMONARY ARTERY </a:t>
            </a:r>
            <a:r>
              <a:rPr lang="en-US" sz="3600" b="1" dirty="0" smtClean="0"/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Arteries have </a:t>
            </a:r>
            <a:r>
              <a:rPr lang="en-US" sz="2400" b="1" dirty="0" smtClean="0">
                <a:solidFill>
                  <a:srgbClr val="FF0000"/>
                </a:solidFill>
              </a:rPr>
              <a:t>ELASTIC WALL </a:t>
            </a:r>
            <a:r>
              <a:rPr lang="en-US" sz="2400" b="1" dirty="0" smtClean="0"/>
              <a:t>containing </a:t>
            </a:r>
            <a:r>
              <a:rPr lang="en-US" sz="2400" b="1" dirty="0" smtClean="0">
                <a:solidFill>
                  <a:srgbClr val="FF0000"/>
                </a:solidFill>
              </a:rPr>
              <a:t>NO VALVES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branches of arteries supplying adjacent areas  normally </a:t>
            </a:r>
            <a:r>
              <a:rPr lang="en-US" sz="2400" b="1" dirty="0" smtClean="0">
                <a:solidFill>
                  <a:srgbClr val="FF0000"/>
                </a:solidFill>
              </a:rPr>
              <a:t>ANASTOMOSE </a:t>
            </a:r>
            <a:r>
              <a:rPr lang="en-US" sz="2400" b="1" dirty="0" smtClean="0"/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“END ARTERIES”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Anatomic (True) End Artery: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Functional End Artery: </a:t>
            </a:r>
            <a:r>
              <a:rPr lang="en-US" sz="2400" b="1" dirty="0" smtClean="0"/>
              <a:t>When an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</a:t>
            </a:r>
            <a:r>
              <a:rPr lang="en-US" sz="2400" b="1" dirty="0" smtClean="0"/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incapable</a:t>
            </a:r>
            <a:r>
              <a:rPr lang="en-US" sz="2400" b="1" dirty="0" smtClean="0"/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largest</a:t>
            </a:r>
            <a:r>
              <a:rPr lang="en-US" sz="3200" dirty="0" smtClean="0"/>
              <a:t> artery in the body</a:t>
            </a:r>
          </a:p>
          <a:p>
            <a:r>
              <a:rPr lang="en-US" sz="3200" dirty="0" smtClean="0"/>
              <a:t>Carries oxygenated blood to all parts of the body</a:t>
            </a:r>
          </a:p>
          <a:p>
            <a:r>
              <a:rPr lang="en-US" sz="3200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Originates</a:t>
            </a:r>
            <a:r>
              <a:rPr lang="en-US" dirty="0" smtClean="0"/>
              <a:t> from </a:t>
            </a:r>
            <a:r>
              <a:rPr lang="en-US" b="1" dirty="0" smtClean="0"/>
              <a:t>left ventricle.</a:t>
            </a:r>
          </a:p>
          <a:p>
            <a:r>
              <a:rPr lang="en-US" dirty="0" smtClean="0"/>
              <a:t>Continues as the </a:t>
            </a:r>
            <a:r>
              <a:rPr lang="en-US" b="1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artery.</a:t>
            </a: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 algn="ctr">
              <a:buNone/>
            </a:pPr>
            <a:r>
              <a:rPr lang="en-US" b="1" dirty="0" smtClean="0"/>
              <a:t>(At the level of the disc between C3 &amp; C4)</a:t>
            </a:r>
            <a:endParaRPr lang="en-US" b="1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 mandible</a:t>
            </a:r>
            <a:r>
              <a:rPr lang="en-US" sz="2400" dirty="0" smtClean="0"/>
              <a:t> into: </a:t>
            </a:r>
            <a:r>
              <a:rPr lang="en-US" sz="2400" b="1" dirty="0" smtClean="0">
                <a:solidFill>
                  <a:srgbClr val="FF0000"/>
                </a:solidFill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Maxilla &amp; mandible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1073</Words>
  <Application>Microsoft Office PowerPoint</Application>
  <PresentationFormat>On-screen Show (4:3)</PresentationFormat>
  <Paragraphs>198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user1</cp:lastModifiedBy>
  <cp:revision>118</cp:revision>
  <dcterms:created xsi:type="dcterms:W3CDTF">2011-03-24T17:44:11Z</dcterms:created>
  <dcterms:modified xsi:type="dcterms:W3CDTF">2017-03-23T11:03:10Z</dcterms:modified>
</cp:coreProperties>
</file>