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52"/>
  </p:notesMasterIdLst>
  <p:sldIdLst>
    <p:sldId id="376" r:id="rId2"/>
    <p:sldId id="344" r:id="rId3"/>
    <p:sldId id="345" r:id="rId4"/>
    <p:sldId id="377" r:id="rId5"/>
    <p:sldId id="378" r:id="rId6"/>
    <p:sldId id="379" r:id="rId7"/>
    <p:sldId id="390" r:id="rId8"/>
    <p:sldId id="380" r:id="rId9"/>
    <p:sldId id="381" r:id="rId10"/>
    <p:sldId id="382" r:id="rId11"/>
    <p:sldId id="383" r:id="rId12"/>
    <p:sldId id="384" r:id="rId13"/>
    <p:sldId id="385" r:id="rId14"/>
    <p:sldId id="386" r:id="rId15"/>
    <p:sldId id="387" r:id="rId16"/>
    <p:sldId id="388" r:id="rId17"/>
    <p:sldId id="392" r:id="rId18"/>
    <p:sldId id="391" r:id="rId19"/>
    <p:sldId id="393" r:id="rId20"/>
    <p:sldId id="394" r:id="rId21"/>
    <p:sldId id="395" r:id="rId22"/>
    <p:sldId id="396" r:id="rId23"/>
    <p:sldId id="397" r:id="rId24"/>
    <p:sldId id="398" r:id="rId25"/>
    <p:sldId id="399" r:id="rId26"/>
    <p:sldId id="423" r:id="rId27"/>
    <p:sldId id="424" r:id="rId28"/>
    <p:sldId id="426" r:id="rId29"/>
    <p:sldId id="400" r:id="rId30"/>
    <p:sldId id="401" r:id="rId31"/>
    <p:sldId id="415" r:id="rId32"/>
    <p:sldId id="416" r:id="rId33"/>
    <p:sldId id="417" r:id="rId34"/>
    <p:sldId id="418" r:id="rId35"/>
    <p:sldId id="419" r:id="rId36"/>
    <p:sldId id="420" r:id="rId37"/>
    <p:sldId id="402" r:id="rId38"/>
    <p:sldId id="404" r:id="rId39"/>
    <p:sldId id="427" r:id="rId40"/>
    <p:sldId id="428" r:id="rId41"/>
    <p:sldId id="407" r:id="rId42"/>
    <p:sldId id="408" r:id="rId43"/>
    <p:sldId id="409" r:id="rId44"/>
    <p:sldId id="410" r:id="rId45"/>
    <p:sldId id="425" r:id="rId46"/>
    <p:sldId id="412" r:id="rId47"/>
    <p:sldId id="413" r:id="rId48"/>
    <p:sldId id="369" r:id="rId49"/>
    <p:sldId id="375" r:id="rId50"/>
    <p:sldId id="343" r:id="rId51"/>
  </p:sldIdLst>
  <p:sldSz cx="9144000" cy="6858000" type="screen4x3"/>
  <p:notesSz cx="6858000" cy="9144000"/>
  <p:defaultTextStyle>
    <a:defPPr>
      <a:defRPr lang="en-US"/>
    </a:defPPr>
    <a:lvl1pPr algn="l" rtl="0" fontAlgn="base">
      <a:spcBef>
        <a:spcPct val="0"/>
      </a:spcBef>
      <a:spcAft>
        <a:spcPct val="0"/>
      </a:spcAft>
      <a:defRPr sz="1000" kern="1200">
        <a:solidFill>
          <a:srgbClr val="000000"/>
        </a:solidFill>
        <a:latin typeface="Garamond" pitchFamily="18" charset="0"/>
        <a:ea typeface="+mn-ea"/>
        <a:cs typeface="Arial" pitchFamily="34" charset="0"/>
      </a:defRPr>
    </a:lvl1pPr>
    <a:lvl2pPr marL="457200" algn="l" rtl="0" fontAlgn="base">
      <a:spcBef>
        <a:spcPct val="0"/>
      </a:spcBef>
      <a:spcAft>
        <a:spcPct val="0"/>
      </a:spcAft>
      <a:defRPr sz="1000" kern="1200">
        <a:solidFill>
          <a:srgbClr val="000000"/>
        </a:solidFill>
        <a:latin typeface="Garamond" pitchFamily="18" charset="0"/>
        <a:ea typeface="+mn-ea"/>
        <a:cs typeface="Arial" pitchFamily="34" charset="0"/>
      </a:defRPr>
    </a:lvl2pPr>
    <a:lvl3pPr marL="914400" algn="l" rtl="0" fontAlgn="base">
      <a:spcBef>
        <a:spcPct val="0"/>
      </a:spcBef>
      <a:spcAft>
        <a:spcPct val="0"/>
      </a:spcAft>
      <a:defRPr sz="1000" kern="1200">
        <a:solidFill>
          <a:srgbClr val="000000"/>
        </a:solidFill>
        <a:latin typeface="Garamond" pitchFamily="18" charset="0"/>
        <a:ea typeface="+mn-ea"/>
        <a:cs typeface="Arial" pitchFamily="34" charset="0"/>
      </a:defRPr>
    </a:lvl3pPr>
    <a:lvl4pPr marL="1371600" algn="l" rtl="0" fontAlgn="base">
      <a:spcBef>
        <a:spcPct val="0"/>
      </a:spcBef>
      <a:spcAft>
        <a:spcPct val="0"/>
      </a:spcAft>
      <a:defRPr sz="1000" kern="1200">
        <a:solidFill>
          <a:srgbClr val="000000"/>
        </a:solidFill>
        <a:latin typeface="Garamond" pitchFamily="18" charset="0"/>
        <a:ea typeface="+mn-ea"/>
        <a:cs typeface="Arial" pitchFamily="34" charset="0"/>
      </a:defRPr>
    </a:lvl4pPr>
    <a:lvl5pPr marL="1828800" algn="l" rtl="0" fontAlgn="base">
      <a:spcBef>
        <a:spcPct val="0"/>
      </a:spcBef>
      <a:spcAft>
        <a:spcPct val="0"/>
      </a:spcAft>
      <a:defRPr sz="1000" kern="1200">
        <a:solidFill>
          <a:srgbClr val="000000"/>
        </a:solidFill>
        <a:latin typeface="Garamond" pitchFamily="18" charset="0"/>
        <a:ea typeface="+mn-ea"/>
        <a:cs typeface="Arial" pitchFamily="34" charset="0"/>
      </a:defRPr>
    </a:lvl5pPr>
    <a:lvl6pPr marL="2286000" algn="r" defTabSz="914400" rtl="1" eaLnBrk="1" latinLnBrk="0" hangingPunct="1">
      <a:defRPr sz="1000" kern="1200">
        <a:solidFill>
          <a:srgbClr val="000000"/>
        </a:solidFill>
        <a:latin typeface="Garamond" pitchFamily="18" charset="0"/>
        <a:ea typeface="+mn-ea"/>
        <a:cs typeface="Arial" pitchFamily="34" charset="0"/>
      </a:defRPr>
    </a:lvl6pPr>
    <a:lvl7pPr marL="2743200" algn="r" defTabSz="914400" rtl="1" eaLnBrk="1" latinLnBrk="0" hangingPunct="1">
      <a:defRPr sz="1000" kern="1200">
        <a:solidFill>
          <a:srgbClr val="000000"/>
        </a:solidFill>
        <a:latin typeface="Garamond" pitchFamily="18" charset="0"/>
        <a:ea typeface="+mn-ea"/>
        <a:cs typeface="Arial" pitchFamily="34" charset="0"/>
      </a:defRPr>
    </a:lvl7pPr>
    <a:lvl8pPr marL="3200400" algn="r" defTabSz="914400" rtl="1" eaLnBrk="1" latinLnBrk="0" hangingPunct="1">
      <a:defRPr sz="1000" kern="1200">
        <a:solidFill>
          <a:srgbClr val="000000"/>
        </a:solidFill>
        <a:latin typeface="Garamond" pitchFamily="18" charset="0"/>
        <a:ea typeface="+mn-ea"/>
        <a:cs typeface="Arial" pitchFamily="34" charset="0"/>
      </a:defRPr>
    </a:lvl8pPr>
    <a:lvl9pPr marL="3657600" algn="r" defTabSz="914400" rtl="1" eaLnBrk="1" latinLnBrk="0" hangingPunct="1">
      <a:defRPr sz="1000" kern="1200">
        <a:solidFill>
          <a:srgbClr val="000000"/>
        </a:solidFill>
        <a:latin typeface="Garamond"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0000FF"/>
    <a:srgbClr val="000000"/>
    <a:srgbClr val="FF6600"/>
    <a:srgbClr val="0000CC"/>
    <a:srgbClr val="FF9900"/>
    <a:srgbClr val="00FF00"/>
    <a:srgbClr val="FF3300"/>
    <a:srgbClr val="0066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00" autoAdjust="0"/>
  </p:normalViewPr>
  <p:slideViewPr>
    <p:cSldViewPr snapToGrid="0">
      <p:cViewPr varScale="1">
        <p:scale>
          <a:sx n="109" d="100"/>
          <a:sy n="109" d="100"/>
        </p:scale>
        <p:origin x="95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4677EB69-8FCD-4913-AEF0-CA1E816E9EDA}" type="datetimeFigureOut">
              <a:rPr lang="en-US"/>
              <a:pPr>
                <a:defRPr/>
              </a:pPr>
              <a:t>3/4/2018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28154492-D4BC-4ECB-962F-F2AFC481CBBE}" type="slidenum">
              <a:rPr lang="en-US"/>
              <a:pPr>
                <a:defRPr/>
              </a:pPr>
              <a:t>‹#›</a:t>
            </a:fld>
            <a:endParaRPr lang="en-US"/>
          </a:p>
        </p:txBody>
      </p:sp>
    </p:spTree>
    <p:extLst>
      <p:ext uri="{BB962C8B-B14F-4D97-AF65-F5344CB8AC3E}">
        <p14:creationId xmlns:p14="http://schemas.microsoft.com/office/powerpoint/2010/main" val="3956480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21EB05-4E97-4030-AA0C-826AF21A044B}" type="slidenum">
              <a:rPr lang="en-US" smtClean="0">
                <a:cs typeface="Arial" pitchFamily="34" charset="0"/>
              </a:rPr>
              <a:pPr/>
              <a:t>1</a:t>
            </a:fld>
            <a:endParaRPr lang="en-US" dirty="0" smtClean="0">
              <a:cs typeface="Arial" pitchFamily="34" charset="0"/>
            </a:endParaRPr>
          </a:p>
        </p:txBody>
      </p:sp>
    </p:spTree>
    <p:extLst>
      <p:ext uri="{BB962C8B-B14F-4D97-AF65-F5344CB8AC3E}">
        <p14:creationId xmlns:p14="http://schemas.microsoft.com/office/powerpoint/2010/main" val="2218221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11</a:t>
            </a:fld>
            <a:endParaRPr lang="en-US"/>
          </a:p>
        </p:txBody>
      </p:sp>
    </p:spTree>
    <p:extLst>
      <p:ext uri="{BB962C8B-B14F-4D97-AF65-F5344CB8AC3E}">
        <p14:creationId xmlns:p14="http://schemas.microsoft.com/office/powerpoint/2010/main" val="3026758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12</a:t>
            </a:fld>
            <a:endParaRPr lang="en-US"/>
          </a:p>
        </p:txBody>
      </p:sp>
    </p:spTree>
    <p:extLst>
      <p:ext uri="{BB962C8B-B14F-4D97-AF65-F5344CB8AC3E}">
        <p14:creationId xmlns:p14="http://schemas.microsoft.com/office/powerpoint/2010/main" val="2091539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39940" name="Slide Number Placeholder 3"/>
          <p:cNvSpPr>
            <a:spLocks noGrp="1"/>
          </p:cNvSpPr>
          <p:nvPr>
            <p:ph type="sldNum" sz="quarter" idx="5"/>
          </p:nvPr>
        </p:nvSpPr>
        <p:spPr>
          <a:noFill/>
        </p:spPr>
        <p:txBody>
          <a:bodyPr/>
          <a:lstStyle/>
          <a:p>
            <a:fld id="{84B5022F-C4C5-4673-9FD2-41736B055B9F}" type="slidenum">
              <a:rPr lang="ar-SA" smtClean="0">
                <a:latin typeface="Arial" pitchFamily="34" charset="0"/>
                <a:cs typeface="Arial" pitchFamily="34" charset="0"/>
              </a:rPr>
              <a:pPr/>
              <a:t>13</a:t>
            </a:fld>
            <a:endParaRPr lang="en-US" smtClean="0">
              <a:latin typeface="Arial" pitchFamily="34" charset="0"/>
              <a:cs typeface="Arial" pitchFamily="34" charset="0"/>
            </a:endParaRPr>
          </a:p>
        </p:txBody>
      </p:sp>
      <p:sp>
        <p:nvSpPr>
          <p:cNvPr id="39941"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extLst>
      <p:ext uri="{BB962C8B-B14F-4D97-AF65-F5344CB8AC3E}">
        <p14:creationId xmlns:p14="http://schemas.microsoft.com/office/powerpoint/2010/main" val="48779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39940" name="Slide Number Placeholder 3"/>
          <p:cNvSpPr>
            <a:spLocks noGrp="1"/>
          </p:cNvSpPr>
          <p:nvPr>
            <p:ph type="sldNum" sz="quarter" idx="5"/>
          </p:nvPr>
        </p:nvSpPr>
        <p:spPr>
          <a:noFill/>
        </p:spPr>
        <p:txBody>
          <a:bodyPr/>
          <a:lstStyle/>
          <a:p>
            <a:fld id="{84B5022F-C4C5-4673-9FD2-41736B055B9F}" type="slidenum">
              <a:rPr lang="ar-SA" smtClean="0">
                <a:latin typeface="Arial" pitchFamily="34" charset="0"/>
                <a:cs typeface="Arial" pitchFamily="34" charset="0"/>
              </a:rPr>
              <a:pPr/>
              <a:t>14</a:t>
            </a:fld>
            <a:endParaRPr lang="en-US" smtClean="0">
              <a:latin typeface="Arial" pitchFamily="34" charset="0"/>
              <a:cs typeface="Arial" pitchFamily="34" charset="0"/>
            </a:endParaRPr>
          </a:p>
        </p:txBody>
      </p:sp>
      <p:sp>
        <p:nvSpPr>
          <p:cNvPr id="39941"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extLst>
      <p:ext uri="{BB962C8B-B14F-4D97-AF65-F5344CB8AC3E}">
        <p14:creationId xmlns:p14="http://schemas.microsoft.com/office/powerpoint/2010/main" val="1879863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39940" name="Slide Number Placeholder 3"/>
          <p:cNvSpPr>
            <a:spLocks noGrp="1"/>
          </p:cNvSpPr>
          <p:nvPr>
            <p:ph type="sldNum" sz="quarter" idx="5"/>
          </p:nvPr>
        </p:nvSpPr>
        <p:spPr>
          <a:noFill/>
        </p:spPr>
        <p:txBody>
          <a:bodyPr/>
          <a:lstStyle/>
          <a:p>
            <a:fld id="{84B5022F-C4C5-4673-9FD2-41736B055B9F}" type="slidenum">
              <a:rPr lang="ar-SA" smtClean="0">
                <a:latin typeface="Arial" pitchFamily="34" charset="0"/>
                <a:cs typeface="Arial" pitchFamily="34" charset="0"/>
              </a:rPr>
              <a:pPr/>
              <a:t>15</a:t>
            </a:fld>
            <a:endParaRPr lang="en-US" smtClean="0">
              <a:latin typeface="Arial" pitchFamily="34" charset="0"/>
              <a:cs typeface="Arial" pitchFamily="34" charset="0"/>
            </a:endParaRPr>
          </a:p>
        </p:txBody>
      </p:sp>
      <p:sp>
        <p:nvSpPr>
          <p:cNvPr id="39941"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extLst>
      <p:ext uri="{BB962C8B-B14F-4D97-AF65-F5344CB8AC3E}">
        <p14:creationId xmlns:p14="http://schemas.microsoft.com/office/powerpoint/2010/main" val="2112690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39940" name="Slide Number Placeholder 3"/>
          <p:cNvSpPr>
            <a:spLocks noGrp="1"/>
          </p:cNvSpPr>
          <p:nvPr>
            <p:ph type="sldNum" sz="quarter" idx="5"/>
          </p:nvPr>
        </p:nvSpPr>
        <p:spPr>
          <a:noFill/>
        </p:spPr>
        <p:txBody>
          <a:bodyPr/>
          <a:lstStyle/>
          <a:p>
            <a:fld id="{84B5022F-C4C5-4673-9FD2-41736B055B9F}" type="slidenum">
              <a:rPr lang="ar-SA" smtClean="0">
                <a:latin typeface="Arial" pitchFamily="34" charset="0"/>
                <a:cs typeface="Arial" pitchFamily="34" charset="0"/>
              </a:rPr>
              <a:pPr/>
              <a:t>16</a:t>
            </a:fld>
            <a:endParaRPr lang="en-US" smtClean="0">
              <a:latin typeface="Arial" pitchFamily="34" charset="0"/>
              <a:cs typeface="Arial" pitchFamily="34" charset="0"/>
            </a:endParaRPr>
          </a:p>
        </p:txBody>
      </p:sp>
      <p:sp>
        <p:nvSpPr>
          <p:cNvPr id="39941"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extLst>
      <p:ext uri="{BB962C8B-B14F-4D97-AF65-F5344CB8AC3E}">
        <p14:creationId xmlns:p14="http://schemas.microsoft.com/office/powerpoint/2010/main" val="3821780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17</a:t>
            </a:fld>
            <a:endParaRPr lang="en-US"/>
          </a:p>
        </p:txBody>
      </p:sp>
    </p:spTree>
    <p:extLst>
      <p:ext uri="{BB962C8B-B14F-4D97-AF65-F5344CB8AC3E}">
        <p14:creationId xmlns:p14="http://schemas.microsoft.com/office/powerpoint/2010/main" val="4293207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41988" name="Slide Number Placeholder 3"/>
          <p:cNvSpPr>
            <a:spLocks noGrp="1"/>
          </p:cNvSpPr>
          <p:nvPr>
            <p:ph type="sldNum" sz="quarter" idx="5"/>
          </p:nvPr>
        </p:nvSpPr>
        <p:spPr>
          <a:noFill/>
        </p:spPr>
        <p:txBody>
          <a:bodyPr/>
          <a:lstStyle/>
          <a:p>
            <a:fld id="{4E16063B-8B48-4450-8C02-C6ACE01F9804}" type="slidenum">
              <a:rPr lang="ar-SA" smtClean="0">
                <a:latin typeface="Arial" pitchFamily="34" charset="0"/>
                <a:cs typeface="Arial" pitchFamily="34" charset="0"/>
              </a:rPr>
              <a:pPr/>
              <a:t>19</a:t>
            </a:fld>
            <a:endParaRPr lang="en-US" smtClean="0">
              <a:latin typeface="Arial" pitchFamily="34" charset="0"/>
              <a:cs typeface="Arial" pitchFamily="34" charset="0"/>
            </a:endParaRPr>
          </a:p>
        </p:txBody>
      </p:sp>
      <p:sp>
        <p:nvSpPr>
          <p:cNvPr id="41989"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extLst>
      <p:ext uri="{BB962C8B-B14F-4D97-AF65-F5344CB8AC3E}">
        <p14:creationId xmlns:p14="http://schemas.microsoft.com/office/powerpoint/2010/main" val="2288349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41988" name="Slide Number Placeholder 3"/>
          <p:cNvSpPr>
            <a:spLocks noGrp="1"/>
          </p:cNvSpPr>
          <p:nvPr>
            <p:ph type="sldNum" sz="quarter" idx="5"/>
          </p:nvPr>
        </p:nvSpPr>
        <p:spPr>
          <a:noFill/>
        </p:spPr>
        <p:txBody>
          <a:bodyPr/>
          <a:lstStyle/>
          <a:p>
            <a:fld id="{4E16063B-8B48-4450-8C02-C6ACE01F9804}" type="slidenum">
              <a:rPr lang="ar-SA" smtClean="0">
                <a:latin typeface="Arial" pitchFamily="34" charset="0"/>
                <a:cs typeface="Arial" pitchFamily="34" charset="0"/>
              </a:rPr>
              <a:pPr/>
              <a:t>20</a:t>
            </a:fld>
            <a:endParaRPr lang="en-US" smtClean="0">
              <a:latin typeface="Arial" pitchFamily="34" charset="0"/>
              <a:cs typeface="Arial" pitchFamily="34" charset="0"/>
            </a:endParaRPr>
          </a:p>
        </p:txBody>
      </p:sp>
      <p:sp>
        <p:nvSpPr>
          <p:cNvPr id="41989"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extLst>
      <p:ext uri="{BB962C8B-B14F-4D97-AF65-F5344CB8AC3E}">
        <p14:creationId xmlns:p14="http://schemas.microsoft.com/office/powerpoint/2010/main" val="1174441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41988" name="Slide Number Placeholder 3"/>
          <p:cNvSpPr>
            <a:spLocks noGrp="1"/>
          </p:cNvSpPr>
          <p:nvPr>
            <p:ph type="sldNum" sz="quarter" idx="5"/>
          </p:nvPr>
        </p:nvSpPr>
        <p:spPr>
          <a:noFill/>
        </p:spPr>
        <p:txBody>
          <a:bodyPr/>
          <a:lstStyle/>
          <a:p>
            <a:fld id="{4E16063B-8B48-4450-8C02-C6ACE01F9804}" type="slidenum">
              <a:rPr lang="ar-SA" smtClean="0">
                <a:latin typeface="Arial" pitchFamily="34" charset="0"/>
                <a:cs typeface="Arial" pitchFamily="34" charset="0"/>
              </a:rPr>
              <a:pPr/>
              <a:t>21</a:t>
            </a:fld>
            <a:endParaRPr lang="en-US" smtClean="0">
              <a:latin typeface="Arial" pitchFamily="34" charset="0"/>
              <a:cs typeface="Arial" pitchFamily="34" charset="0"/>
            </a:endParaRPr>
          </a:p>
        </p:txBody>
      </p:sp>
      <p:sp>
        <p:nvSpPr>
          <p:cNvPr id="41989"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extLst>
      <p:ext uri="{BB962C8B-B14F-4D97-AF65-F5344CB8AC3E}">
        <p14:creationId xmlns:p14="http://schemas.microsoft.com/office/powerpoint/2010/main" val="357807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2</a:t>
            </a:fld>
            <a:endParaRPr lang="en-US"/>
          </a:p>
        </p:txBody>
      </p:sp>
    </p:spTree>
    <p:extLst>
      <p:ext uri="{BB962C8B-B14F-4D97-AF65-F5344CB8AC3E}">
        <p14:creationId xmlns:p14="http://schemas.microsoft.com/office/powerpoint/2010/main" val="1002137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41988" name="Slide Number Placeholder 3"/>
          <p:cNvSpPr>
            <a:spLocks noGrp="1"/>
          </p:cNvSpPr>
          <p:nvPr>
            <p:ph type="sldNum" sz="quarter" idx="5"/>
          </p:nvPr>
        </p:nvSpPr>
        <p:spPr>
          <a:noFill/>
        </p:spPr>
        <p:txBody>
          <a:bodyPr/>
          <a:lstStyle/>
          <a:p>
            <a:fld id="{4E16063B-8B48-4450-8C02-C6ACE01F9804}" type="slidenum">
              <a:rPr lang="ar-SA" smtClean="0">
                <a:latin typeface="Arial" pitchFamily="34" charset="0"/>
                <a:cs typeface="Arial" pitchFamily="34" charset="0"/>
              </a:rPr>
              <a:pPr/>
              <a:t>22</a:t>
            </a:fld>
            <a:endParaRPr lang="en-US" smtClean="0">
              <a:latin typeface="Arial" pitchFamily="34" charset="0"/>
              <a:cs typeface="Arial" pitchFamily="34" charset="0"/>
            </a:endParaRPr>
          </a:p>
        </p:txBody>
      </p:sp>
      <p:sp>
        <p:nvSpPr>
          <p:cNvPr id="41989"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extLst>
      <p:ext uri="{BB962C8B-B14F-4D97-AF65-F5344CB8AC3E}">
        <p14:creationId xmlns:p14="http://schemas.microsoft.com/office/powerpoint/2010/main" val="961854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41988" name="Slide Number Placeholder 3"/>
          <p:cNvSpPr>
            <a:spLocks noGrp="1"/>
          </p:cNvSpPr>
          <p:nvPr>
            <p:ph type="sldNum" sz="quarter" idx="5"/>
          </p:nvPr>
        </p:nvSpPr>
        <p:spPr>
          <a:noFill/>
        </p:spPr>
        <p:txBody>
          <a:bodyPr/>
          <a:lstStyle/>
          <a:p>
            <a:fld id="{4E16063B-8B48-4450-8C02-C6ACE01F9804}" type="slidenum">
              <a:rPr lang="ar-SA" smtClean="0">
                <a:latin typeface="Arial" pitchFamily="34" charset="0"/>
                <a:cs typeface="Arial" pitchFamily="34" charset="0"/>
              </a:rPr>
              <a:pPr/>
              <a:t>23</a:t>
            </a:fld>
            <a:endParaRPr lang="en-US" smtClean="0">
              <a:latin typeface="Arial" pitchFamily="34" charset="0"/>
              <a:cs typeface="Arial" pitchFamily="34" charset="0"/>
            </a:endParaRPr>
          </a:p>
        </p:txBody>
      </p:sp>
      <p:sp>
        <p:nvSpPr>
          <p:cNvPr id="41989"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extLst>
      <p:ext uri="{BB962C8B-B14F-4D97-AF65-F5344CB8AC3E}">
        <p14:creationId xmlns:p14="http://schemas.microsoft.com/office/powerpoint/2010/main" val="1518453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41988" name="Slide Number Placeholder 3"/>
          <p:cNvSpPr>
            <a:spLocks noGrp="1"/>
          </p:cNvSpPr>
          <p:nvPr>
            <p:ph type="sldNum" sz="quarter" idx="5"/>
          </p:nvPr>
        </p:nvSpPr>
        <p:spPr>
          <a:noFill/>
        </p:spPr>
        <p:txBody>
          <a:bodyPr/>
          <a:lstStyle/>
          <a:p>
            <a:fld id="{4E16063B-8B48-4450-8C02-C6ACE01F9804}" type="slidenum">
              <a:rPr lang="ar-SA" smtClean="0">
                <a:latin typeface="Arial" pitchFamily="34" charset="0"/>
                <a:cs typeface="Arial" pitchFamily="34" charset="0"/>
              </a:rPr>
              <a:pPr/>
              <a:t>24</a:t>
            </a:fld>
            <a:endParaRPr lang="en-US" smtClean="0">
              <a:latin typeface="Arial" pitchFamily="34" charset="0"/>
              <a:cs typeface="Arial" pitchFamily="34" charset="0"/>
            </a:endParaRPr>
          </a:p>
        </p:txBody>
      </p:sp>
      <p:sp>
        <p:nvSpPr>
          <p:cNvPr id="41989"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extLst>
      <p:ext uri="{BB962C8B-B14F-4D97-AF65-F5344CB8AC3E}">
        <p14:creationId xmlns:p14="http://schemas.microsoft.com/office/powerpoint/2010/main" val="3807171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41988" name="Slide Number Placeholder 3"/>
          <p:cNvSpPr>
            <a:spLocks noGrp="1"/>
          </p:cNvSpPr>
          <p:nvPr>
            <p:ph type="sldNum" sz="quarter" idx="5"/>
          </p:nvPr>
        </p:nvSpPr>
        <p:spPr>
          <a:noFill/>
        </p:spPr>
        <p:txBody>
          <a:bodyPr/>
          <a:lstStyle/>
          <a:p>
            <a:fld id="{4E16063B-8B48-4450-8C02-C6ACE01F9804}" type="slidenum">
              <a:rPr lang="ar-SA" smtClean="0">
                <a:latin typeface="Arial" pitchFamily="34" charset="0"/>
                <a:cs typeface="Arial" pitchFamily="34" charset="0"/>
              </a:rPr>
              <a:pPr/>
              <a:t>25</a:t>
            </a:fld>
            <a:endParaRPr lang="en-US" smtClean="0">
              <a:latin typeface="Arial" pitchFamily="34" charset="0"/>
              <a:cs typeface="Arial" pitchFamily="34" charset="0"/>
            </a:endParaRPr>
          </a:p>
        </p:txBody>
      </p:sp>
      <p:sp>
        <p:nvSpPr>
          <p:cNvPr id="41989"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extLst>
      <p:ext uri="{BB962C8B-B14F-4D97-AF65-F5344CB8AC3E}">
        <p14:creationId xmlns:p14="http://schemas.microsoft.com/office/powerpoint/2010/main" val="2608024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39940" name="Slide Number Placeholder 3"/>
          <p:cNvSpPr>
            <a:spLocks noGrp="1"/>
          </p:cNvSpPr>
          <p:nvPr>
            <p:ph type="sldNum" sz="quarter" idx="5"/>
          </p:nvPr>
        </p:nvSpPr>
        <p:spPr>
          <a:noFill/>
        </p:spPr>
        <p:txBody>
          <a:bodyPr/>
          <a:lstStyle/>
          <a:p>
            <a:fld id="{84B5022F-C4C5-4673-9FD2-41736B055B9F}" type="slidenum">
              <a:rPr lang="ar-SA" smtClean="0">
                <a:latin typeface="Arial" pitchFamily="34" charset="0"/>
                <a:cs typeface="Arial" pitchFamily="34" charset="0"/>
              </a:rPr>
              <a:pPr/>
              <a:t>27</a:t>
            </a:fld>
            <a:endParaRPr lang="en-US" smtClean="0">
              <a:latin typeface="Arial" pitchFamily="34" charset="0"/>
              <a:cs typeface="Arial" pitchFamily="34" charset="0"/>
            </a:endParaRPr>
          </a:p>
        </p:txBody>
      </p:sp>
      <p:sp>
        <p:nvSpPr>
          <p:cNvPr id="39941"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extLst>
      <p:ext uri="{BB962C8B-B14F-4D97-AF65-F5344CB8AC3E}">
        <p14:creationId xmlns:p14="http://schemas.microsoft.com/office/powerpoint/2010/main" val="1109641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41988" name="Slide Number Placeholder 3"/>
          <p:cNvSpPr>
            <a:spLocks noGrp="1"/>
          </p:cNvSpPr>
          <p:nvPr>
            <p:ph type="sldNum" sz="quarter" idx="5"/>
          </p:nvPr>
        </p:nvSpPr>
        <p:spPr>
          <a:noFill/>
        </p:spPr>
        <p:txBody>
          <a:bodyPr/>
          <a:lstStyle/>
          <a:p>
            <a:fld id="{4E16063B-8B48-4450-8C02-C6ACE01F9804}" type="slidenum">
              <a:rPr lang="ar-SA" smtClean="0">
                <a:latin typeface="Arial" pitchFamily="34" charset="0"/>
                <a:cs typeface="Arial" pitchFamily="34" charset="0"/>
              </a:rPr>
              <a:pPr/>
              <a:t>28</a:t>
            </a:fld>
            <a:endParaRPr lang="en-US" smtClean="0">
              <a:latin typeface="Arial" pitchFamily="34" charset="0"/>
              <a:cs typeface="Arial" pitchFamily="34" charset="0"/>
            </a:endParaRPr>
          </a:p>
        </p:txBody>
      </p:sp>
      <p:sp>
        <p:nvSpPr>
          <p:cNvPr id="41989"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extLst>
      <p:ext uri="{BB962C8B-B14F-4D97-AF65-F5344CB8AC3E}">
        <p14:creationId xmlns:p14="http://schemas.microsoft.com/office/powerpoint/2010/main" val="1284167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41988" name="Slide Number Placeholder 3"/>
          <p:cNvSpPr>
            <a:spLocks noGrp="1"/>
          </p:cNvSpPr>
          <p:nvPr>
            <p:ph type="sldNum" sz="quarter" idx="5"/>
          </p:nvPr>
        </p:nvSpPr>
        <p:spPr>
          <a:noFill/>
        </p:spPr>
        <p:txBody>
          <a:bodyPr/>
          <a:lstStyle/>
          <a:p>
            <a:fld id="{4E16063B-8B48-4450-8C02-C6ACE01F9804}" type="slidenum">
              <a:rPr lang="ar-SA" smtClean="0">
                <a:latin typeface="Arial" pitchFamily="34" charset="0"/>
                <a:cs typeface="Arial" pitchFamily="34" charset="0"/>
              </a:rPr>
              <a:pPr/>
              <a:t>29</a:t>
            </a:fld>
            <a:endParaRPr lang="en-US" smtClean="0">
              <a:latin typeface="Arial" pitchFamily="34" charset="0"/>
              <a:cs typeface="Arial" pitchFamily="34" charset="0"/>
            </a:endParaRPr>
          </a:p>
        </p:txBody>
      </p:sp>
      <p:sp>
        <p:nvSpPr>
          <p:cNvPr id="41989"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extLst>
      <p:ext uri="{BB962C8B-B14F-4D97-AF65-F5344CB8AC3E}">
        <p14:creationId xmlns:p14="http://schemas.microsoft.com/office/powerpoint/2010/main" val="2547756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41988" name="Slide Number Placeholder 3"/>
          <p:cNvSpPr>
            <a:spLocks noGrp="1"/>
          </p:cNvSpPr>
          <p:nvPr>
            <p:ph type="sldNum" sz="quarter" idx="5"/>
          </p:nvPr>
        </p:nvSpPr>
        <p:spPr>
          <a:noFill/>
        </p:spPr>
        <p:txBody>
          <a:bodyPr/>
          <a:lstStyle/>
          <a:p>
            <a:fld id="{4E16063B-8B48-4450-8C02-C6ACE01F9804}" type="slidenum">
              <a:rPr lang="ar-SA" smtClean="0">
                <a:latin typeface="Arial" pitchFamily="34" charset="0"/>
                <a:cs typeface="Arial" pitchFamily="34" charset="0"/>
              </a:rPr>
              <a:pPr/>
              <a:t>30</a:t>
            </a:fld>
            <a:endParaRPr lang="en-US" smtClean="0">
              <a:latin typeface="Arial" pitchFamily="34" charset="0"/>
              <a:cs typeface="Arial" pitchFamily="34" charset="0"/>
            </a:endParaRPr>
          </a:p>
        </p:txBody>
      </p:sp>
      <p:sp>
        <p:nvSpPr>
          <p:cNvPr id="41989"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extLst>
      <p:ext uri="{BB962C8B-B14F-4D97-AF65-F5344CB8AC3E}">
        <p14:creationId xmlns:p14="http://schemas.microsoft.com/office/powerpoint/2010/main" val="1556442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32</a:t>
            </a:fld>
            <a:endParaRPr lang="en-US"/>
          </a:p>
        </p:txBody>
      </p:sp>
    </p:spTree>
    <p:extLst>
      <p:ext uri="{BB962C8B-B14F-4D97-AF65-F5344CB8AC3E}">
        <p14:creationId xmlns:p14="http://schemas.microsoft.com/office/powerpoint/2010/main" val="4255335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33</a:t>
            </a:fld>
            <a:endParaRPr lang="en-US"/>
          </a:p>
        </p:txBody>
      </p:sp>
    </p:spTree>
    <p:extLst>
      <p:ext uri="{BB962C8B-B14F-4D97-AF65-F5344CB8AC3E}">
        <p14:creationId xmlns:p14="http://schemas.microsoft.com/office/powerpoint/2010/main" val="1197198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3</a:t>
            </a:fld>
            <a:endParaRPr lang="en-US"/>
          </a:p>
        </p:txBody>
      </p:sp>
    </p:spTree>
    <p:extLst>
      <p:ext uri="{BB962C8B-B14F-4D97-AF65-F5344CB8AC3E}">
        <p14:creationId xmlns:p14="http://schemas.microsoft.com/office/powerpoint/2010/main" val="1231582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34</a:t>
            </a:fld>
            <a:endParaRPr lang="en-US"/>
          </a:p>
        </p:txBody>
      </p:sp>
    </p:spTree>
    <p:extLst>
      <p:ext uri="{BB962C8B-B14F-4D97-AF65-F5344CB8AC3E}">
        <p14:creationId xmlns:p14="http://schemas.microsoft.com/office/powerpoint/2010/main" val="1260302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35</a:t>
            </a:fld>
            <a:endParaRPr lang="en-US"/>
          </a:p>
        </p:txBody>
      </p:sp>
    </p:spTree>
    <p:extLst>
      <p:ext uri="{BB962C8B-B14F-4D97-AF65-F5344CB8AC3E}">
        <p14:creationId xmlns:p14="http://schemas.microsoft.com/office/powerpoint/2010/main" val="19762336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36</a:t>
            </a:fld>
            <a:endParaRPr lang="en-US"/>
          </a:p>
        </p:txBody>
      </p:sp>
    </p:spTree>
    <p:extLst>
      <p:ext uri="{BB962C8B-B14F-4D97-AF65-F5344CB8AC3E}">
        <p14:creationId xmlns:p14="http://schemas.microsoft.com/office/powerpoint/2010/main" val="1205866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41988" name="Slide Number Placeholder 3"/>
          <p:cNvSpPr>
            <a:spLocks noGrp="1"/>
          </p:cNvSpPr>
          <p:nvPr>
            <p:ph type="sldNum" sz="quarter" idx="5"/>
          </p:nvPr>
        </p:nvSpPr>
        <p:spPr>
          <a:noFill/>
        </p:spPr>
        <p:txBody>
          <a:bodyPr/>
          <a:lstStyle/>
          <a:p>
            <a:fld id="{4E16063B-8B48-4450-8C02-C6ACE01F9804}" type="slidenum">
              <a:rPr lang="ar-SA" smtClean="0">
                <a:latin typeface="Arial" pitchFamily="34" charset="0"/>
                <a:cs typeface="Arial" pitchFamily="34" charset="0"/>
              </a:rPr>
              <a:pPr/>
              <a:t>38</a:t>
            </a:fld>
            <a:endParaRPr lang="en-US" smtClean="0">
              <a:latin typeface="Arial" pitchFamily="34" charset="0"/>
              <a:cs typeface="Arial" pitchFamily="34" charset="0"/>
            </a:endParaRPr>
          </a:p>
        </p:txBody>
      </p:sp>
      <p:sp>
        <p:nvSpPr>
          <p:cNvPr id="41989"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extLst>
      <p:ext uri="{BB962C8B-B14F-4D97-AF65-F5344CB8AC3E}">
        <p14:creationId xmlns:p14="http://schemas.microsoft.com/office/powerpoint/2010/main" val="25615068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41988" name="Slide Number Placeholder 3"/>
          <p:cNvSpPr>
            <a:spLocks noGrp="1"/>
          </p:cNvSpPr>
          <p:nvPr>
            <p:ph type="sldNum" sz="quarter" idx="5"/>
          </p:nvPr>
        </p:nvSpPr>
        <p:spPr>
          <a:noFill/>
        </p:spPr>
        <p:txBody>
          <a:bodyPr/>
          <a:lstStyle/>
          <a:p>
            <a:fld id="{4E16063B-8B48-4450-8C02-C6ACE01F9804}" type="slidenum">
              <a:rPr lang="ar-SA" smtClean="0">
                <a:latin typeface="Arial" pitchFamily="34" charset="0"/>
                <a:cs typeface="Arial" pitchFamily="34" charset="0"/>
              </a:rPr>
              <a:pPr/>
              <a:t>39</a:t>
            </a:fld>
            <a:endParaRPr lang="en-US" smtClean="0">
              <a:latin typeface="Arial" pitchFamily="34" charset="0"/>
              <a:cs typeface="Arial" pitchFamily="34" charset="0"/>
            </a:endParaRPr>
          </a:p>
        </p:txBody>
      </p:sp>
      <p:sp>
        <p:nvSpPr>
          <p:cNvPr id="41989"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extLst>
      <p:ext uri="{BB962C8B-B14F-4D97-AF65-F5344CB8AC3E}">
        <p14:creationId xmlns:p14="http://schemas.microsoft.com/office/powerpoint/2010/main" val="3783953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41988" name="Slide Number Placeholder 3"/>
          <p:cNvSpPr>
            <a:spLocks noGrp="1"/>
          </p:cNvSpPr>
          <p:nvPr>
            <p:ph type="sldNum" sz="quarter" idx="5"/>
          </p:nvPr>
        </p:nvSpPr>
        <p:spPr>
          <a:noFill/>
        </p:spPr>
        <p:txBody>
          <a:bodyPr/>
          <a:lstStyle/>
          <a:p>
            <a:fld id="{4E16063B-8B48-4450-8C02-C6ACE01F9804}" type="slidenum">
              <a:rPr lang="ar-SA" smtClean="0">
                <a:latin typeface="Arial" pitchFamily="34" charset="0"/>
                <a:cs typeface="Arial" pitchFamily="34" charset="0"/>
              </a:rPr>
              <a:pPr/>
              <a:t>40</a:t>
            </a:fld>
            <a:endParaRPr lang="en-US" smtClean="0">
              <a:latin typeface="Arial" pitchFamily="34" charset="0"/>
              <a:cs typeface="Arial" pitchFamily="34" charset="0"/>
            </a:endParaRPr>
          </a:p>
        </p:txBody>
      </p:sp>
      <p:sp>
        <p:nvSpPr>
          <p:cNvPr id="41989"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extLst>
      <p:ext uri="{BB962C8B-B14F-4D97-AF65-F5344CB8AC3E}">
        <p14:creationId xmlns:p14="http://schemas.microsoft.com/office/powerpoint/2010/main" val="21954771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41988" name="Slide Number Placeholder 3"/>
          <p:cNvSpPr>
            <a:spLocks noGrp="1"/>
          </p:cNvSpPr>
          <p:nvPr>
            <p:ph type="sldNum" sz="quarter" idx="5"/>
          </p:nvPr>
        </p:nvSpPr>
        <p:spPr>
          <a:noFill/>
        </p:spPr>
        <p:txBody>
          <a:bodyPr/>
          <a:lstStyle/>
          <a:p>
            <a:fld id="{4E16063B-8B48-4450-8C02-C6ACE01F9804}" type="slidenum">
              <a:rPr lang="ar-SA" smtClean="0">
                <a:latin typeface="Arial" pitchFamily="34" charset="0"/>
                <a:cs typeface="Arial" pitchFamily="34" charset="0"/>
              </a:rPr>
              <a:pPr/>
              <a:t>41</a:t>
            </a:fld>
            <a:endParaRPr lang="en-US" smtClean="0">
              <a:latin typeface="Arial" pitchFamily="34" charset="0"/>
              <a:cs typeface="Arial" pitchFamily="34" charset="0"/>
            </a:endParaRPr>
          </a:p>
        </p:txBody>
      </p:sp>
      <p:sp>
        <p:nvSpPr>
          <p:cNvPr id="41989"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extLst>
      <p:ext uri="{BB962C8B-B14F-4D97-AF65-F5344CB8AC3E}">
        <p14:creationId xmlns:p14="http://schemas.microsoft.com/office/powerpoint/2010/main" val="18195654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41988" name="Slide Number Placeholder 3"/>
          <p:cNvSpPr>
            <a:spLocks noGrp="1"/>
          </p:cNvSpPr>
          <p:nvPr>
            <p:ph type="sldNum" sz="quarter" idx="5"/>
          </p:nvPr>
        </p:nvSpPr>
        <p:spPr>
          <a:noFill/>
        </p:spPr>
        <p:txBody>
          <a:bodyPr/>
          <a:lstStyle/>
          <a:p>
            <a:fld id="{4E16063B-8B48-4450-8C02-C6ACE01F9804}" type="slidenum">
              <a:rPr lang="ar-SA" smtClean="0">
                <a:latin typeface="Arial" pitchFamily="34" charset="0"/>
                <a:cs typeface="Arial" pitchFamily="34" charset="0"/>
              </a:rPr>
              <a:pPr/>
              <a:t>42</a:t>
            </a:fld>
            <a:endParaRPr lang="en-US" smtClean="0">
              <a:latin typeface="Arial" pitchFamily="34" charset="0"/>
              <a:cs typeface="Arial" pitchFamily="34" charset="0"/>
            </a:endParaRPr>
          </a:p>
        </p:txBody>
      </p:sp>
      <p:sp>
        <p:nvSpPr>
          <p:cNvPr id="41989"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extLst>
      <p:ext uri="{BB962C8B-B14F-4D97-AF65-F5344CB8AC3E}">
        <p14:creationId xmlns:p14="http://schemas.microsoft.com/office/powerpoint/2010/main" val="1734729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41988" name="Slide Number Placeholder 3"/>
          <p:cNvSpPr>
            <a:spLocks noGrp="1"/>
          </p:cNvSpPr>
          <p:nvPr>
            <p:ph type="sldNum" sz="quarter" idx="5"/>
          </p:nvPr>
        </p:nvSpPr>
        <p:spPr>
          <a:noFill/>
        </p:spPr>
        <p:txBody>
          <a:bodyPr/>
          <a:lstStyle/>
          <a:p>
            <a:fld id="{4E16063B-8B48-4450-8C02-C6ACE01F9804}" type="slidenum">
              <a:rPr lang="ar-SA" smtClean="0">
                <a:latin typeface="Arial" pitchFamily="34" charset="0"/>
                <a:cs typeface="Arial" pitchFamily="34" charset="0"/>
              </a:rPr>
              <a:pPr/>
              <a:t>43</a:t>
            </a:fld>
            <a:endParaRPr lang="en-US" smtClean="0">
              <a:latin typeface="Arial" pitchFamily="34" charset="0"/>
              <a:cs typeface="Arial" pitchFamily="34" charset="0"/>
            </a:endParaRPr>
          </a:p>
        </p:txBody>
      </p:sp>
      <p:sp>
        <p:nvSpPr>
          <p:cNvPr id="41989"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extLst>
      <p:ext uri="{BB962C8B-B14F-4D97-AF65-F5344CB8AC3E}">
        <p14:creationId xmlns:p14="http://schemas.microsoft.com/office/powerpoint/2010/main" val="28616902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41988" name="Slide Number Placeholder 3"/>
          <p:cNvSpPr>
            <a:spLocks noGrp="1"/>
          </p:cNvSpPr>
          <p:nvPr>
            <p:ph type="sldNum" sz="quarter" idx="5"/>
          </p:nvPr>
        </p:nvSpPr>
        <p:spPr>
          <a:noFill/>
        </p:spPr>
        <p:txBody>
          <a:bodyPr/>
          <a:lstStyle/>
          <a:p>
            <a:fld id="{4E16063B-8B48-4450-8C02-C6ACE01F9804}" type="slidenum">
              <a:rPr lang="ar-SA" smtClean="0">
                <a:latin typeface="Arial" pitchFamily="34" charset="0"/>
                <a:cs typeface="Arial" pitchFamily="34" charset="0"/>
              </a:rPr>
              <a:pPr/>
              <a:t>44</a:t>
            </a:fld>
            <a:endParaRPr lang="en-US" smtClean="0">
              <a:latin typeface="Arial" pitchFamily="34" charset="0"/>
              <a:cs typeface="Arial" pitchFamily="34" charset="0"/>
            </a:endParaRPr>
          </a:p>
        </p:txBody>
      </p:sp>
      <p:sp>
        <p:nvSpPr>
          <p:cNvPr id="41989"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extLst>
      <p:ext uri="{BB962C8B-B14F-4D97-AF65-F5344CB8AC3E}">
        <p14:creationId xmlns:p14="http://schemas.microsoft.com/office/powerpoint/2010/main" val="815211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4</a:t>
            </a:fld>
            <a:endParaRPr lang="en-US"/>
          </a:p>
        </p:txBody>
      </p:sp>
    </p:spTree>
    <p:extLst>
      <p:ext uri="{BB962C8B-B14F-4D97-AF65-F5344CB8AC3E}">
        <p14:creationId xmlns:p14="http://schemas.microsoft.com/office/powerpoint/2010/main" val="28304713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41988" name="Slide Number Placeholder 3"/>
          <p:cNvSpPr>
            <a:spLocks noGrp="1"/>
          </p:cNvSpPr>
          <p:nvPr>
            <p:ph type="sldNum" sz="quarter" idx="5"/>
          </p:nvPr>
        </p:nvSpPr>
        <p:spPr>
          <a:noFill/>
        </p:spPr>
        <p:txBody>
          <a:bodyPr/>
          <a:lstStyle/>
          <a:p>
            <a:fld id="{4E16063B-8B48-4450-8C02-C6ACE01F9804}" type="slidenum">
              <a:rPr lang="ar-SA" smtClean="0">
                <a:latin typeface="Arial" pitchFamily="34" charset="0"/>
                <a:cs typeface="Arial" pitchFamily="34" charset="0"/>
              </a:rPr>
              <a:pPr/>
              <a:t>46</a:t>
            </a:fld>
            <a:endParaRPr lang="en-US" smtClean="0">
              <a:latin typeface="Arial" pitchFamily="34" charset="0"/>
              <a:cs typeface="Arial" pitchFamily="34" charset="0"/>
            </a:endParaRPr>
          </a:p>
        </p:txBody>
      </p:sp>
      <p:sp>
        <p:nvSpPr>
          <p:cNvPr id="41989"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extLst>
      <p:ext uri="{BB962C8B-B14F-4D97-AF65-F5344CB8AC3E}">
        <p14:creationId xmlns:p14="http://schemas.microsoft.com/office/powerpoint/2010/main" val="6523807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latin typeface="Arial" pitchFamily="34" charset="0"/>
              <a:cs typeface="Arial" pitchFamily="34" charset="0"/>
            </a:endParaRPr>
          </a:p>
        </p:txBody>
      </p:sp>
      <p:sp>
        <p:nvSpPr>
          <p:cNvPr id="41988" name="Slide Number Placeholder 3"/>
          <p:cNvSpPr>
            <a:spLocks noGrp="1"/>
          </p:cNvSpPr>
          <p:nvPr>
            <p:ph type="sldNum" sz="quarter" idx="5"/>
          </p:nvPr>
        </p:nvSpPr>
        <p:spPr>
          <a:noFill/>
        </p:spPr>
        <p:txBody>
          <a:bodyPr/>
          <a:lstStyle/>
          <a:p>
            <a:fld id="{4E16063B-8B48-4450-8C02-C6ACE01F9804}" type="slidenum">
              <a:rPr lang="ar-SA" smtClean="0">
                <a:latin typeface="Arial" pitchFamily="34" charset="0"/>
                <a:cs typeface="Arial" pitchFamily="34" charset="0"/>
              </a:rPr>
              <a:pPr/>
              <a:t>47</a:t>
            </a:fld>
            <a:endParaRPr lang="en-US" smtClean="0">
              <a:latin typeface="Arial" pitchFamily="34" charset="0"/>
              <a:cs typeface="Arial" pitchFamily="34" charset="0"/>
            </a:endParaRPr>
          </a:p>
        </p:txBody>
      </p:sp>
      <p:sp>
        <p:nvSpPr>
          <p:cNvPr id="41989" name="Footer Placeholder 4"/>
          <p:cNvSpPr>
            <a:spLocks noGrp="1"/>
          </p:cNvSpPr>
          <p:nvPr>
            <p:ph type="ftr" sz="quarter" idx="4"/>
          </p:nvPr>
        </p:nvSpPr>
        <p:spPr>
          <a:noFill/>
        </p:spPr>
        <p:txBody>
          <a:bodyPr/>
          <a:lstStyle/>
          <a:p>
            <a:r>
              <a:rPr lang="en-US" smtClean="0">
                <a:latin typeface="Arial" pitchFamily="34" charset="0"/>
                <a:cs typeface="Arial" pitchFamily="34" charset="0"/>
              </a:rPr>
              <a:t>Prof. Saeed Abuel Makarem</a:t>
            </a:r>
          </a:p>
        </p:txBody>
      </p:sp>
    </p:spTree>
    <p:extLst>
      <p:ext uri="{BB962C8B-B14F-4D97-AF65-F5344CB8AC3E}">
        <p14:creationId xmlns:p14="http://schemas.microsoft.com/office/powerpoint/2010/main" val="15998580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48</a:t>
            </a:fld>
            <a:endParaRPr lang="en-US"/>
          </a:p>
        </p:txBody>
      </p:sp>
    </p:spTree>
    <p:extLst>
      <p:ext uri="{BB962C8B-B14F-4D97-AF65-F5344CB8AC3E}">
        <p14:creationId xmlns:p14="http://schemas.microsoft.com/office/powerpoint/2010/main" val="40115276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49</a:t>
            </a:fld>
            <a:endParaRPr lang="en-US"/>
          </a:p>
        </p:txBody>
      </p:sp>
    </p:spTree>
    <p:extLst>
      <p:ext uri="{BB962C8B-B14F-4D97-AF65-F5344CB8AC3E}">
        <p14:creationId xmlns:p14="http://schemas.microsoft.com/office/powerpoint/2010/main" val="26493534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ar-SA" smtClean="0"/>
          </a:p>
        </p:txBody>
      </p:sp>
      <p:sp>
        <p:nvSpPr>
          <p:cNvPr id="34820" name="Slide Number Placeholder 3"/>
          <p:cNvSpPr>
            <a:spLocks noGrp="1"/>
          </p:cNvSpPr>
          <p:nvPr>
            <p:ph type="sldNum" sz="quarter" idx="5"/>
          </p:nvPr>
        </p:nvSpPr>
        <p:spPr>
          <a:noFill/>
        </p:spPr>
        <p:txBody>
          <a:bodyPr/>
          <a:lstStyle/>
          <a:p>
            <a:fld id="{B9ADF182-D7BA-4978-B150-3E131BEA4B4C}" type="slidenum">
              <a:rPr lang="en-US" smtClean="0"/>
              <a:pPr/>
              <a:t>50</a:t>
            </a:fld>
            <a:endParaRPr lang="en-US" smtClean="0"/>
          </a:p>
        </p:txBody>
      </p:sp>
    </p:spTree>
    <p:extLst>
      <p:ext uri="{BB962C8B-B14F-4D97-AF65-F5344CB8AC3E}">
        <p14:creationId xmlns:p14="http://schemas.microsoft.com/office/powerpoint/2010/main" val="226148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5</a:t>
            </a:fld>
            <a:endParaRPr lang="en-US"/>
          </a:p>
        </p:txBody>
      </p:sp>
    </p:spTree>
    <p:extLst>
      <p:ext uri="{BB962C8B-B14F-4D97-AF65-F5344CB8AC3E}">
        <p14:creationId xmlns:p14="http://schemas.microsoft.com/office/powerpoint/2010/main" val="1355558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6</a:t>
            </a:fld>
            <a:endParaRPr lang="en-US"/>
          </a:p>
        </p:txBody>
      </p:sp>
    </p:spTree>
    <p:extLst>
      <p:ext uri="{BB962C8B-B14F-4D97-AF65-F5344CB8AC3E}">
        <p14:creationId xmlns:p14="http://schemas.microsoft.com/office/powerpoint/2010/main" val="1605852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28154492-D4BC-4ECB-962F-F2AFC481CBBE}" type="slidenum">
              <a:rPr lang="en-US" smtClean="0"/>
              <a:pPr>
                <a:defRPr/>
              </a:pPr>
              <a:t>8</a:t>
            </a:fld>
            <a:endParaRPr lang="en-US"/>
          </a:p>
        </p:txBody>
      </p:sp>
    </p:spTree>
    <p:extLst>
      <p:ext uri="{BB962C8B-B14F-4D97-AF65-F5344CB8AC3E}">
        <p14:creationId xmlns:p14="http://schemas.microsoft.com/office/powerpoint/2010/main" val="3167286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9</a:t>
            </a:fld>
            <a:endParaRPr lang="en-US"/>
          </a:p>
        </p:txBody>
      </p:sp>
    </p:spTree>
    <p:extLst>
      <p:ext uri="{BB962C8B-B14F-4D97-AF65-F5344CB8AC3E}">
        <p14:creationId xmlns:p14="http://schemas.microsoft.com/office/powerpoint/2010/main" val="2094978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a:p>
        </p:txBody>
      </p:sp>
      <p:sp>
        <p:nvSpPr>
          <p:cNvPr id="4" name="Slide Number Placeholder 3"/>
          <p:cNvSpPr>
            <a:spLocks noGrp="1"/>
          </p:cNvSpPr>
          <p:nvPr>
            <p:ph type="sldNum" sz="quarter" idx="10"/>
          </p:nvPr>
        </p:nvSpPr>
        <p:spPr/>
        <p:txBody>
          <a:bodyPr/>
          <a:lstStyle/>
          <a:p>
            <a:pPr>
              <a:defRPr/>
            </a:pPr>
            <a:fld id="{A4AB0320-322B-4B05-91BD-F3A769CF8B64}" type="slidenum">
              <a:rPr lang="en-US" smtClean="0"/>
              <a:pPr>
                <a:defRPr/>
              </a:pPr>
              <a:t>10</a:t>
            </a:fld>
            <a:endParaRPr lang="en-US"/>
          </a:p>
        </p:txBody>
      </p:sp>
    </p:spTree>
    <p:extLst>
      <p:ext uri="{BB962C8B-B14F-4D97-AF65-F5344CB8AC3E}">
        <p14:creationId xmlns:p14="http://schemas.microsoft.com/office/powerpoint/2010/main" val="2234474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cs typeface="Arial" charset="0"/>
              </a:endParaRPr>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cs typeface="Arial" charset="0"/>
              </a:endParaRPr>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cs typeface="Arial" charset="0"/>
              </a:endParaRPr>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cs typeface="Arial" charset="0"/>
              </a:endParaRPr>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cs typeface="Arial" charset="0"/>
              </a:endParaRPr>
            </a:p>
          </p:txBody>
        </p:sp>
        <p:sp>
          <p:nvSpPr>
            <p:cNvPr id="1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cs typeface="Arial" charset="0"/>
              </a:endParaRPr>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cs typeface="Arial" charset="0"/>
              </a:endParaRPr>
            </a:p>
          </p:txBody>
        </p:sp>
        <p:sp>
          <p:nvSpPr>
            <p:cNvPr id="1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cs typeface="Arial" charset="0"/>
              </a:endParaRPr>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cs typeface="Arial" charset="0"/>
              </a:endParaRPr>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cs typeface="Arial" charset="0"/>
              </a:endParaRPr>
            </a:p>
          </p:txBody>
        </p:sp>
      </p:grpSp>
      <p:sp>
        <p:nvSpPr>
          <p:cNvPr id="7186"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a:t>Click to edit Master title style</a:t>
            </a:r>
          </a:p>
        </p:txBody>
      </p:sp>
      <p:sp>
        <p:nvSpPr>
          <p:cNvPr id="7187"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E25FDAA3-6A61-474C-AEEF-DBC0D8441902}"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953E0DD8-C082-4351-B251-DCCC67A5BE3F}"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3DC212D6-644A-47E2-BB29-665AF1B85A00}"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179D3CD3-750C-4832-85B9-E5E81B448C25}"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40EADB88-E77D-4643-B79D-175C19448493}"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CF04C493-0893-4C90-8191-57F6B3DBA5F7}"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1A5AEDB9-AF3E-418E-8EAA-BF3AB014C862}"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24F1D9F9-7890-423C-886E-F292D1553098}"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D60B38F3-2A00-45F2-9651-B72C59843DB1}"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9F94F914-D1A9-47BC-94C2-5809A992E970}"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499A05EA-B199-4DCE-B0F5-5DFAADD9A11E}"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E515DF92-631F-48C5-949D-9A36A292BA0B}"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438400"/>
            <a:ext cx="9144000" cy="4046538"/>
            <a:chOff x="0" y="1536"/>
            <a:chExt cx="5760" cy="2549"/>
          </a:xfrm>
        </p:grpSpPr>
        <p:sp>
          <p:nvSpPr>
            <p:cNvPr id="6147"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cs typeface="Arial" charset="0"/>
              </a:endParaRPr>
            </a:p>
          </p:txBody>
        </p:sp>
        <p:sp>
          <p:nvSpPr>
            <p:cNvPr id="6148"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cs typeface="Arial" charset="0"/>
              </a:endParaRPr>
            </a:p>
          </p:txBody>
        </p:sp>
        <p:sp>
          <p:nvSpPr>
            <p:cNvPr id="6149"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cs typeface="Arial" charset="0"/>
              </a:endParaRPr>
            </a:p>
          </p:txBody>
        </p:sp>
        <p:sp>
          <p:nvSpPr>
            <p:cNvPr id="6150"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6151"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cs typeface="Arial" charset="0"/>
              </a:endParaRPr>
            </a:p>
          </p:txBody>
        </p:sp>
        <p:sp>
          <p:nvSpPr>
            <p:cNvPr id="6152"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cs typeface="Arial" charset="0"/>
              </a:endParaRPr>
            </a:p>
          </p:txBody>
        </p:sp>
        <p:sp>
          <p:nvSpPr>
            <p:cNvPr id="6153"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cs typeface="Arial" charset="0"/>
              </a:endParaRPr>
            </a:p>
          </p:txBody>
        </p:sp>
        <p:sp>
          <p:nvSpPr>
            <p:cNvPr id="6154"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cs typeface="Arial" charset="0"/>
              </a:endParaRPr>
            </a:p>
          </p:txBody>
        </p:sp>
        <p:sp>
          <p:nvSpPr>
            <p:cNvPr id="6155"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cs typeface="Arial" charset="0"/>
              </a:endParaRPr>
            </a:p>
          </p:txBody>
        </p:sp>
        <p:sp>
          <p:nvSpPr>
            <p:cNvPr id="6156"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6157"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cs typeface="Arial" charset="0"/>
              </a:endParaRPr>
            </a:p>
          </p:txBody>
        </p:sp>
        <p:sp>
          <p:nvSpPr>
            <p:cNvPr id="6158"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6159"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6160"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cs typeface="Arial" charset="0"/>
              </a:endParaRPr>
            </a:p>
          </p:txBody>
        </p:sp>
        <p:sp>
          <p:nvSpPr>
            <p:cNvPr id="6161"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cs typeface="Arial" charset="0"/>
              </a:endParaRPr>
            </a:p>
          </p:txBody>
        </p:sp>
      </p:grpSp>
      <p:sp>
        <p:nvSpPr>
          <p:cNvPr id="6162"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6163"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cs typeface="Arial" charset="0"/>
              </a:defRPr>
            </a:lvl1pPr>
          </a:lstStyle>
          <a:p>
            <a:pPr>
              <a:defRPr/>
            </a:pPr>
            <a:endParaRPr lang="en-US"/>
          </a:p>
        </p:txBody>
      </p:sp>
      <p:sp>
        <p:nvSpPr>
          <p:cNvPr id="6164"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cs typeface="Arial" charset="0"/>
              </a:defRPr>
            </a:lvl1pPr>
          </a:lstStyle>
          <a:p>
            <a:pPr>
              <a:defRPr/>
            </a:pPr>
            <a:endParaRPr lang="en-US"/>
          </a:p>
        </p:txBody>
      </p:sp>
      <p:sp>
        <p:nvSpPr>
          <p:cNvPr id="6165"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cs typeface="Arial" charset="0"/>
              </a:defRPr>
            </a:lvl1pPr>
          </a:lstStyle>
          <a:p>
            <a:pPr>
              <a:defRPr/>
            </a:pPr>
            <a:fld id="{267F9945-BA73-4FEB-86B7-8730A7720BB9}" type="slidenum">
              <a:rPr lang="ar-SA"/>
              <a:pPr>
                <a:defRPr/>
              </a:pPr>
              <a:t>‹#›</a:t>
            </a:fld>
            <a:endParaRPr lang="en-US"/>
          </a:p>
        </p:txBody>
      </p:sp>
      <p:sp>
        <p:nvSpPr>
          <p:cNvPr id="6166"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955"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1.gif"/></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9" name="Title 1"/>
          <p:cNvSpPr txBox="1">
            <a:spLocks/>
          </p:cNvSpPr>
          <p:nvPr/>
        </p:nvSpPr>
        <p:spPr bwMode="auto">
          <a:xfrm>
            <a:off x="3442689" y="5158629"/>
            <a:ext cx="2769853" cy="1219200"/>
          </a:xfrm>
          <a:prstGeom prst="rect">
            <a:avLst/>
          </a:prstGeom>
          <a:noFill/>
          <a:ln w="9525">
            <a:noFill/>
            <a:miter lim="800000"/>
            <a:headEnd/>
            <a:tailEnd/>
          </a:ln>
        </p:spPr>
        <p:txBody>
          <a:bodyPr anchor="ctr"/>
          <a:lstStyle/>
          <a:p>
            <a:pPr>
              <a:defRPr/>
            </a:pPr>
            <a:r>
              <a:rPr lang="en-US" sz="1800" b="1" dirty="0">
                <a:solidFill>
                  <a:schemeClr val="tx2">
                    <a:lumMod val="60000"/>
                    <a:lumOff val="40000"/>
                  </a:schemeClr>
                </a:solidFill>
                <a:latin typeface="Calibri" pitchFamily="34" charset="0"/>
                <a:ea typeface="+mj-ea"/>
                <a:cs typeface="+mj-cs"/>
              </a:rPr>
              <a:t>Khaleel Alyahya, PhD, MEd</a:t>
            </a:r>
          </a:p>
          <a:p>
            <a:pPr>
              <a:defRPr/>
            </a:pPr>
            <a:r>
              <a:rPr lang="en-US" sz="1800" b="1" dirty="0">
                <a:solidFill>
                  <a:schemeClr val="tx2">
                    <a:lumMod val="60000"/>
                    <a:lumOff val="40000"/>
                  </a:schemeClr>
                </a:solidFill>
                <a:latin typeface="Calibri" pitchFamily="34" charset="0"/>
                <a:ea typeface="+mj-ea"/>
                <a:cs typeface="+mj-cs"/>
              </a:rPr>
              <a:t>King Saud University</a:t>
            </a:r>
          </a:p>
          <a:p>
            <a:pPr>
              <a:defRPr/>
            </a:pPr>
            <a:r>
              <a:rPr lang="en-US" sz="1800" b="1" dirty="0">
                <a:solidFill>
                  <a:schemeClr val="tx2">
                    <a:lumMod val="60000"/>
                    <a:lumOff val="40000"/>
                  </a:schemeClr>
                </a:solidFill>
                <a:latin typeface="Calibri" pitchFamily="34" charset="0"/>
                <a:ea typeface="+mj-ea"/>
                <a:cs typeface="+mj-cs"/>
              </a:rPr>
              <a:t>School of Medicine</a:t>
            </a:r>
          </a:p>
          <a:p>
            <a:pPr>
              <a:defRPr/>
            </a:pPr>
            <a:r>
              <a:rPr lang="en-US" sz="1800" b="1" dirty="0">
                <a:solidFill>
                  <a:schemeClr val="tx2">
                    <a:lumMod val="60000"/>
                    <a:lumOff val="40000"/>
                  </a:schemeClr>
                </a:solidFill>
                <a:latin typeface="Calibri" pitchFamily="34" charset="0"/>
                <a:ea typeface="+mj-ea"/>
                <a:cs typeface="+mj-cs"/>
              </a:rPr>
              <a:t>@khaleelya</a:t>
            </a:r>
          </a:p>
        </p:txBody>
      </p:sp>
      <p:sp>
        <p:nvSpPr>
          <p:cNvPr id="6" name="Rectangle 2"/>
          <p:cNvSpPr txBox="1">
            <a:spLocks noChangeArrowheads="1"/>
          </p:cNvSpPr>
          <p:nvPr/>
        </p:nvSpPr>
        <p:spPr bwMode="auto">
          <a:xfrm>
            <a:off x="-228599" y="174812"/>
            <a:ext cx="9144000" cy="1653988"/>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dirty="0" smtClean="0">
                <a:ln>
                  <a:noFill/>
                </a:ln>
                <a:solidFill>
                  <a:srgbClr val="0000FF"/>
                </a:solidFill>
                <a:effectLst>
                  <a:outerShdw blurRad="38100" dist="38100" dir="2700000" algn="tl">
                    <a:srgbClr val="000000"/>
                  </a:outerShdw>
                </a:effectLst>
                <a:uLnTx/>
                <a:uFillTx/>
                <a:latin typeface="Bodoni MT Black" pitchFamily="18" charset="0"/>
                <a:ea typeface="+mj-ea"/>
                <a:cs typeface="+mj-cs"/>
              </a:rPr>
              <a:t>MAJOR BODY</a:t>
            </a:r>
            <a:endParaRPr lang="en-US" sz="5400" b="1" kern="0" dirty="0">
              <a:solidFill>
                <a:srgbClr val="0000FF"/>
              </a:solidFill>
              <a:effectLst>
                <a:outerShdw blurRad="38100" dist="38100" dir="2700000" algn="tl">
                  <a:srgbClr val="000000"/>
                </a:outerShdw>
              </a:effectLst>
              <a:latin typeface="Bodoni MT Black" pitchFamily="18" charset="0"/>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dirty="0" smtClean="0">
                <a:ln>
                  <a:noFill/>
                </a:ln>
                <a:solidFill>
                  <a:srgbClr val="0000FF"/>
                </a:solidFill>
                <a:effectLst>
                  <a:outerShdw blurRad="38100" dist="38100" dir="2700000" algn="tl">
                    <a:srgbClr val="000000"/>
                  </a:outerShdw>
                </a:effectLst>
                <a:uLnTx/>
                <a:uFillTx/>
                <a:latin typeface="Bodoni MT Black" pitchFamily="18" charset="0"/>
                <a:ea typeface="+mj-ea"/>
                <a:cs typeface="+mj-cs"/>
              </a:rPr>
              <a:t>VEINS</a:t>
            </a:r>
          </a:p>
        </p:txBody>
      </p:sp>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2634" y="1653989"/>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836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600" b="1" dirty="0" smtClean="0">
                <a:solidFill>
                  <a:srgbClr val="3333FF"/>
                </a:solidFill>
                <a:latin typeface="Bodoni MT Black" pitchFamily="18" charset="0"/>
                <a:ea typeface="+mj-ea"/>
                <a:cs typeface="+mj-cs"/>
              </a:rPr>
              <a:t>DEEP CEREBRAL VEINS </a:t>
            </a:r>
            <a:r>
              <a:rPr lang="en-US" sz="2400" b="1" dirty="0">
                <a:solidFill>
                  <a:srgbClr val="C00000"/>
                </a:solidFill>
                <a:latin typeface="Bell MT" panose="02020503060305020303" pitchFamily="18" charset="0"/>
                <a:ea typeface="+mj-ea"/>
                <a:cs typeface="+mj-cs"/>
              </a:rPr>
              <a:t>(</a:t>
            </a:r>
            <a:r>
              <a:rPr lang="en-US" sz="2400" b="1" dirty="0">
                <a:solidFill>
                  <a:srgbClr val="C00000"/>
                </a:solidFill>
                <a:latin typeface="Bell MT" panose="02020503060305020303" pitchFamily="18" charset="0"/>
                <a:ea typeface="+mj-ea"/>
                <a:cs typeface="+mj-cs"/>
              </a:rPr>
              <a:t>FYI)</a:t>
            </a:r>
            <a:endParaRPr lang="en-US" sz="2400" b="1" dirty="0">
              <a:solidFill>
                <a:srgbClr val="C00000"/>
              </a:solidFill>
              <a:latin typeface="Bell MT" panose="02020503060305020303" pitchFamily="18" charset="0"/>
              <a:ea typeface="+mj-ea"/>
              <a:cs typeface="+mj-cs"/>
            </a:endParaRPr>
          </a:p>
        </p:txBody>
      </p:sp>
      <p:sp>
        <p:nvSpPr>
          <p:cNvPr id="20" name="Rectangle 6"/>
          <p:cNvSpPr txBox="1">
            <a:spLocks noChangeArrowheads="1"/>
          </p:cNvSpPr>
          <p:nvPr/>
        </p:nvSpPr>
        <p:spPr>
          <a:xfrm>
            <a:off x="0" y="805309"/>
            <a:ext cx="5029200" cy="2101959"/>
          </a:xfrm>
          <a:prstGeom prst="rect">
            <a:avLst/>
          </a:prstGeom>
          <a:ln>
            <a:solidFill>
              <a:schemeClr val="tx1"/>
            </a:solidFill>
          </a:ln>
        </p:spPr>
        <p:txBody>
          <a:bodyPr/>
          <a:lstStyle/>
          <a:p>
            <a:pPr marL="342900" lvl="1" indent="-342900" algn="just" eaLnBrk="0" hangingPunct="0">
              <a:lnSpc>
                <a:spcPct val="80000"/>
              </a:lnSpc>
              <a:spcBef>
                <a:spcPct val="20000"/>
              </a:spcBef>
              <a:buClr>
                <a:srgbClr val="000000"/>
              </a:buClr>
              <a:buFont typeface="Wingdings" pitchFamily="2" charset="2"/>
              <a:buChar char="q"/>
              <a:defRPr/>
            </a:pPr>
            <a:r>
              <a:rPr lang="en-US" sz="2000" b="1" dirty="0" smtClean="0">
                <a:latin typeface="Bell MT" pitchFamily="18" charset="0"/>
                <a:cs typeface="Adobe Arabic" pitchFamily="18" charset="-78"/>
              </a:rPr>
              <a:t>They </a:t>
            </a:r>
            <a:r>
              <a:rPr lang="en-US" sz="2000" b="1" dirty="0">
                <a:latin typeface="Bell MT" pitchFamily="18" charset="0"/>
                <a:cs typeface="Adobe Arabic" pitchFamily="18" charset="-78"/>
              </a:rPr>
              <a:t>drain the internal structures;</a:t>
            </a:r>
          </a:p>
          <a:p>
            <a:pPr marL="342900" lvl="1" indent="-342900" algn="just" eaLnBrk="0" hangingPunct="0">
              <a:lnSpc>
                <a:spcPct val="80000"/>
              </a:lnSpc>
              <a:spcBef>
                <a:spcPct val="20000"/>
              </a:spcBef>
              <a:buClr>
                <a:srgbClr val="000000"/>
              </a:buClr>
              <a:buFont typeface="Wingdings" pitchFamily="2" charset="2"/>
              <a:buChar char="q"/>
              <a:defRPr/>
            </a:pPr>
            <a:r>
              <a:rPr lang="en-US" sz="2000" b="1" dirty="0" smtClean="0">
                <a:latin typeface="Bell MT" pitchFamily="18" charset="0"/>
                <a:cs typeface="Adobe Arabic" pitchFamily="18" charset="-78"/>
              </a:rPr>
              <a:t>There are three </a:t>
            </a:r>
            <a:r>
              <a:rPr lang="en-US" sz="2000" b="1" dirty="0">
                <a:latin typeface="Bell MT" pitchFamily="18" charset="0"/>
                <a:cs typeface="Adobe Arabic" pitchFamily="18" charset="-78"/>
              </a:rPr>
              <a:t>deep veins:</a:t>
            </a:r>
          </a:p>
          <a:p>
            <a:pPr marL="800100" lvl="1" indent="-342900" algn="just" fontAlgn="auto">
              <a:lnSpc>
                <a:spcPct val="90000"/>
              </a:lnSpc>
              <a:spcAft>
                <a:spcPts val="0"/>
              </a:spcAft>
              <a:buClr>
                <a:schemeClr val="accent4">
                  <a:lumMod val="25000"/>
                </a:schemeClr>
              </a:buClr>
              <a:buSzPct val="95000"/>
              <a:buFont typeface="Wingdings" pitchFamily="2" charset="2"/>
              <a:buChar char="§"/>
              <a:defRPr/>
            </a:pPr>
            <a:r>
              <a:rPr lang="en-US" sz="2000" b="1" dirty="0">
                <a:solidFill>
                  <a:srgbClr val="0000FF"/>
                </a:solidFill>
                <a:latin typeface="Bell MT" pitchFamily="18" charset="0"/>
              </a:rPr>
              <a:t>The great cerebral vein of Galen</a:t>
            </a:r>
          </a:p>
          <a:p>
            <a:pPr marL="800100" lvl="1" indent="-342900" algn="just" fontAlgn="auto">
              <a:lnSpc>
                <a:spcPct val="90000"/>
              </a:lnSpc>
              <a:spcAft>
                <a:spcPts val="0"/>
              </a:spcAft>
              <a:buClr>
                <a:schemeClr val="accent4">
                  <a:lumMod val="25000"/>
                </a:schemeClr>
              </a:buClr>
              <a:buSzPct val="95000"/>
              <a:buFont typeface="Wingdings" pitchFamily="2" charset="2"/>
              <a:buChar char="§"/>
              <a:defRPr/>
            </a:pPr>
            <a:r>
              <a:rPr lang="en-US" sz="2000" b="1" dirty="0">
                <a:solidFill>
                  <a:srgbClr val="0000FF"/>
                </a:solidFill>
                <a:latin typeface="Bell MT" pitchFamily="18" charset="0"/>
              </a:rPr>
              <a:t>The basal vein of Rosenthal</a:t>
            </a:r>
          </a:p>
          <a:p>
            <a:pPr marL="800100" lvl="1" indent="-342900" algn="just" fontAlgn="auto">
              <a:lnSpc>
                <a:spcPct val="90000"/>
              </a:lnSpc>
              <a:spcAft>
                <a:spcPts val="0"/>
              </a:spcAft>
              <a:buClr>
                <a:schemeClr val="accent4">
                  <a:lumMod val="25000"/>
                </a:schemeClr>
              </a:buClr>
              <a:buSzPct val="95000"/>
              <a:buFont typeface="Wingdings" pitchFamily="2" charset="2"/>
              <a:buChar char="§"/>
              <a:defRPr/>
            </a:pPr>
            <a:r>
              <a:rPr lang="en-US" sz="2000" b="1" dirty="0">
                <a:solidFill>
                  <a:srgbClr val="0000FF"/>
                </a:solidFill>
                <a:latin typeface="Bell MT" pitchFamily="18" charset="0"/>
              </a:rPr>
              <a:t>The internal cerebral vein </a:t>
            </a:r>
          </a:p>
          <a:p>
            <a:pPr marL="274320" indent="-274320" rtl="0" eaLnBrk="1" fontAlgn="auto" hangingPunct="1">
              <a:spcAft>
                <a:spcPts val="0"/>
              </a:spcAft>
              <a:buClr>
                <a:schemeClr val="accent4">
                  <a:lumMod val="25000"/>
                </a:schemeClr>
              </a:buClr>
              <a:buFont typeface="Wingdings" pitchFamily="2" charset="2"/>
              <a:buChar char="v"/>
              <a:defRPr/>
            </a:pPr>
            <a:endParaRPr lang="en-US" sz="2200" dirty="0" smtClean="0">
              <a:solidFill>
                <a:schemeClr val="accent1">
                  <a:lumMod val="50000"/>
                </a:schemeClr>
              </a:solidFill>
              <a:latin typeface="Calibri" pitchFamily="34" charset="0"/>
            </a:endParaRPr>
          </a:p>
          <a:p>
            <a:pPr marL="274320" indent="-274320" rtl="0" eaLnBrk="1" fontAlgn="auto" hangingPunct="1">
              <a:spcAft>
                <a:spcPts val="0"/>
              </a:spcAft>
              <a:buClr>
                <a:schemeClr val="accent4">
                  <a:lumMod val="25000"/>
                </a:schemeClr>
              </a:buClr>
              <a:buFont typeface="Wingdings" pitchFamily="2" charset="2"/>
              <a:buChar char="v"/>
              <a:defRPr/>
            </a:pPr>
            <a:endParaRPr lang="en-US" sz="2200" dirty="0" smtClean="0">
              <a:solidFill>
                <a:schemeClr val="accent1">
                  <a:lumMod val="50000"/>
                </a:schemeClr>
              </a:solidFill>
              <a:latin typeface="Calibri" pitchFamily="34" charset="0"/>
            </a:endParaRPr>
          </a:p>
          <a:p>
            <a:pPr marL="731520" lvl="1" indent="-274320" rtl="0" fontAlgn="auto">
              <a:spcAft>
                <a:spcPts val="0"/>
              </a:spcAft>
              <a:buClr>
                <a:schemeClr val="accent4">
                  <a:lumMod val="25000"/>
                </a:schemeClr>
              </a:buClr>
              <a:buFont typeface="Wingdings" pitchFamily="2" charset="2"/>
              <a:buChar char="v"/>
              <a:defRPr/>
            </a:pPr>
            <a:endParaRPr lang="en-US" sz="2200" dirty="0" smtClean="0">
              <a:solidFill>
                <a:schemeClr val="accent1">
                  <a:lumMod val="50000"/>
                </a:schemeClr>
              </a:solidFill>
              <a:latin typeface="Calibri" pitchFamily="34" charset="0"/>
            </a:endParaRPr>
          </a:p>
          <a:p>
            <a:pPr marL="640080" lvl="1" indent="-246888" rtl="0" eaLnBrk="1" fontAlgn="auto" hangingPunct="1">
              <a:spcAft>
                <a:spcPts val="0"/>
              </a:spcAft>
              <a:buClr>
                <a:schemeClr val="accent4">
                  <a:lumMod val="25000"/>
                </a:schemeClr>
              </a:buClr>
              <a:buFont typeface="Wingdings" pitchFamily="2" charset="2"/>
              <a:buChar char="v"/>
              <a:defRPr/>
            </a:pPr>
            <a:endParaRPr lang="en-US" sz="2200" dirty="0" smtClean="0">
              <a:solidFill>
                <a:schemeClr val="accent1">
                  <a:lumMod val="50000"/>
                </a:schemeClr>
              </a:solidFill>
              <a:latin typeface="Calibri" pitchFamily="34" charset="0"/>
            </a:endParaRPr>
          </a:p>
          <a:p>
            <a:pPr marL="457200" lvl="0" indent="-457200" rtl="0" eaLnBrk="0" hangingPunct="0">
              <a:spcBef>
                <a:spcPct val="20000"/>
              </a:spcBef>
              <a:buClr>
                <a:schemeClr val="accent4">
                  <a:lumMod val="25000"/>
                </a:schemeClr>
              </a:buClr>
              <a:buFont typeface="Wingdings" pitchFamily="2" charset="2"/>
              <a:buChar char="v"/>
              <a:defRPr/>
            </a:pPr>
            <a:endParaRPr kumimoji="0" lang="en-US" sz="2200" i="0" u="none" strike="noStrike" kern="0" cap="none" spc="0" normalizeH="0" baseline="0" noProof="0" dirty="0" smtClean="0">
              <a:ln>
                <a:noFill/>
              </a:ln>
              <a:solidFill>
                <a:schemeClr val="accent1">
                  <a:lumMod val="50000"/>
                </a:schemeClr>
              </a:solidFill>
              <a:uLnTx/>
              <a:uFillTx/>
              <a:latin typeface="Calibri" pitchFamily="34" charset="0"/>
              <a:cs typeface="+mn-cs"/>
            </a:endParaRPr>
          </a:p>
          <a:p>
            <a:pPr marL="342900" marR="0" lvl="0" indent="-342900" defTabSz="914400" rtl="0" eaLnBrk="0" fontAlgn="base" latinLnBrk="0" hangingPunct="0">
              <a:lnSpc>
                <a:spcPct val="100000"/>
              </a:lnSpc>
              <a:spcBef>
                <a:spcPct val="20000"/>
              </a:spcBef>
              <a:spcAft>
                <a:spcPct val="0"/>
              </a:spcAft>
              <a:buClr>
                <a:schemeClr val="accent4">
                  <a:lumMod val="25000"/>
                </a:schemeClr>
              </a:buClr>
              <a:buSzTx/>
              <a:buFont typeface="Wingdings" pitchFamily="2" charset="2"/>
              <a:buChar char="v"/>
              <a:tabLst/>
              <a:defRPr/>
            </a:pPr>
            <a:endParaRPr kumimoji="0" lang="en-US" sz="2200" i="0" u="none" strike="noStrike" kern="0" cap="none" spc="0" normalizeH="0" baseline="0" noProof="0" dirty="0">
              <a:ln>
                <a:noFill/>
              </a:ln>
              <a:solidFill>
                <a:schemeClr val="accent1">
                  <a:lumMod val="50000"/>
                </a:schemeClr>
              </a:solidFill>
              <a:uLnTx/>
              <a:uFillTx/>
              <a:latin typeface="Calibri" pitchFamily="34" charset="0"/>
              <a:cs typeface="+mn-cs"/>
            </a:endParaRPr>
          </a:p>
        </p:txBody>
      </p:sp>
      <p:pic>
        <p:nvPicPr>
          <p:cNvPr id="6" name="Picture 2" descr="https://s-media-cache-ak0.pinimg.com/originals/f7/47/80/f74780589cc455dbb61ac5219d9f4e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3809" y="3500909"/>
            <a:ext cx="3724996" cy="33570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998354" y="6219167"/>
            <a:ext cx="670437" cy="159252"/>
          </a:xfrm>
          <a:prstGeom prst="rect">
            <a:avLst/>
          </a:prstGeom>
          <a:noFill/>
          <a:ln w="28575">
            <a:solidFill>
              <a:srgbClr val="00B0F0"/>
            </a:solidFill>
          </a:ln>
        </p:spPr>
        <p:txBody>
          <a:bodyPr wrap="square" rtlCol="1">
            <a:spAutoFit/>
          </a:bodyPr>
          <a:lstStyle/>
          <a:p>
            <a:endParaRPr lang="ar-SA" dirty="0"/>
          </a:p>
        </p:txBody>
      </p:sp>
      <p:sp>
        <p:nvSpPr>
          <p:cNvPr id="10" name="TextBox 9"/>
          <p:cNvSpPr txBox="1"/>
          <p:nvPr/>
        </p:nvSpPr>
        <p:spPr>
          <a:xfrm>
            <a:off x="5768910" y="5741154"/>
            <a:ext cx="670437" cy="159252"/>
          </a:xfrm>
          <a:prstGeom prst="rect">
            <a:avLst/>
          </a:prstGeom>
          <a:noFill/>
          <a:ln w="28575">
            <a:solidFill>
              <a:schemeClr val="accent2">
                <a:lumMod val="75000"/>
              </a:schemeClr>
            </a:solidFill>
          </a:ln>
        </p:spPr>
        <p:txBody>
          <a:bodyPr wrap="square" rtlCol="1">
            <a:spAutoFit/>
          </a:bodyPr>
          <a:lstStyle/>
          <a:p>
            <a:endParaRPr lang="ar-SA" dirty="0"/>
          </a:p>
        </p:txBody>
      </p:sp>
      <p:sp>
        <p:nvSpPr>
          <p:cNvPr id="12" name="TextBox 11"/>
          <p:cNvSpPr txBox="1"/>
          <p:nvPr/>
        </p:nvSpPr>
        <p:spPr>
          <a:xfrm>
            <a:off x="8277847" y="3897391"/>
            <a:ext cx="670437" cy="159252"/>
          </a:xfrm>
          <a:prstGeom prst="rect">
            <a:avLst/>
          </a:prstGeom>
          <a:noFill/>
          <a:ln w="28575">
            <a:solidFill>
              <a:srgbClr val="749BC5"/>
            </a:solidFill>
          </a:ln>
        </p:spPr>
        <p:txBody>
          <a:bodyPr wrap="square" rtlCol="1">
            <a:spAutoFit/>
          </a:bodyPr>
          <a:lstStyle/>
          <a:p>
            <a:endParaRPr lang="ar-SA" dirty="0"/>
          </a:p>
        </p:txBody>
      </p:sp>
      <p:grpSp>
        <p:nvGrpSpPr>
          <p:cNvPr id="2" name="Group 1"/>
          <p:cNvGrpSpPr/>
          <p:nvPr/>
        </p:nvGrpSpPr>
        <p:grpSpPr>
          <a:xfrm>
            <a:off x="5181600" y="1066800"/>
            <a:ext cx="3766684" cy="2219102"/>
            <a:chOff x="5181600" y="1066800"/>
            <a:chExt cx="3766684" cy="2219102"/>
          </a:xfrm>
        </p:grpSpPr>
        <p:pic>
          <p:nvPicPr>
            <p:cNvPr id="13" name="Picture 12" descr="brain-2.jpg"/>
            <p:cNvPicPr>
              <a:picLocks noChangeAspect="1"/>
            </p:cNvPicPr>
            <p:nvPr/>
          </p:nvPicPr>
          <p:blipFill>
            <a:blip r:embed="rId4" cstate="print"/>
            <a:stretch>
              <a:fillRect/>
            </a:stretch>
          </p:blipFill>
          <p:spPr>
            <a:xfrm>
              <a:off x="5181600" y="1066800"/>
              <a:ext cx="3766684" cy="2219102"/>
            </a:xfrm>
            <a:prstGeom prst="rect">
              <a:avLst/>
            </a:prstGeom>
          </p:spPr>
        </p:pic>
        <p:sp>
          <p:nvSpPr>
            <p:cNvPr id="11" name="TextBox 10"/>
            <p:cNvSpPr txBox="1"/>
            <p:nvPr/>
          </p:nvSpPr>
          <p:spPr>
            <a:xfrm>
              <a:off x="5467041" y="2667000"/>
              <a:ext cx="670437" cy="159252"/>
            </a:xfrm>
            <a:prstGeom prst="rect">
              <a:avLst/>
            </a:prstGeom>
            <a:noFill/>
            <a:ln w="28575">
              <a:solidFill>
                <a:srgbClr val="749BC5"/>
              </a:solidFill>
            </a:ln>
          </p:spPr>
          <p:txBody>
            <a:bodyPr wrap="square" rtlCol="1">
              <a:spAutoFit/>
            </a:bodyPr>
            <a:lstStyle/>
            <a:p>
              <a:endParaRPr lang="ar-SA" dirty="0"/>
            </a:p>
          </p:txBody>
        </p:sp>
        <p:sp>
          <p:nvSpPr>
            <p:cNvPr id="14" name="TextBox 13"/>
            <p:cNvSpPr txBox="1"/>
            <p:nvPr/>
          </p:nvSpPr>
          <p:spPr>
            <a:xfrm>
              <a:off x="6629400" y="2907268"/>
              <a:ext cx="670437" cy="369332"/>
            </a:xfrm>
            <a:prstGeom prst="rect">
              <a:avLst/>
            </a:prstGeom>
            <a:noFill/>
            <a:ln w="28575">
              <a:solidFill>
                <a:srgbClr val="00B0F0"/>
              </a:solidFill>
            </a:ln>
          </p:spPr>
          <p:txBody>
            <a:bodyPr wrap="square" rtlCol="1">
              <a:spAutoFit/>
            </a:bodyPr>
            <a:lstStyle/>
            <a:p>
              <a:endParaRPr lang="ar-SA" dirty="0"/>
            </a:p>
          </p:txBody>
        </p:sp>
        <p:sp>
          <p:nvSpPr>
            <p:cNvPr id="15" name="TextBox 14"/>
            <p:cNvSpPr txBox="1"/>
            <p:nvPr/>
          </p:nvSpPr>
          <p:spPr>
            <a:xfrm>
              <a:off x="6104128" y="2819400"/>
              <a:ext cx="670437" cy="369332"/>
            </a:xfrm>
            <a:prstGeom prst="rect">
              <a:avLst/>
            </a:prstGeom>
            <a:noFill/>
            <a:ln w="28575">
              <a:solidFill>
                <a:schemeClr val="accent2">
                  <a:lumMod val="75000"/>
                </a:schemeClr>
              </a:solidFill>
            </a:ln>
          </p:spPr>
          <p:txBody>
            <a:bodyPr wrap="square" rtlCol="1">
              <a:spAutoFit/>
            </a:bodyPr>
            <a:lstStyle/>
            <a:p>
              <a:endParaRPr lang="ar-SA" dirty="0"/>
            </a:p>
          </p:txBody>
        </p:sp>
      </p:grpSp>
    </p:spTree>
    <p:extLst>
      <p:ext uri="{BB962C8B-B14F-4D97-AF65-F5344CB8AC3E}">
        <p14:creationId xmlns:p14="http://schemas.microsoft.com/office/powerpoint/2010/main" val="530835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50800"/>
            <a:ext cx="9144000" cy="635000"/>
          </a:xfrm>
          <a:prstGeom prst="rect">
            <a:avLst/>
          </a:prstGeom>
        </p:spPr>
        <p:txBody>
          <a:bodyPr/>
          <a:lstStyle/>
          <a:p>
            <a:pPr algn="ctr">
              <a:defRPr/>
            </a:pPr>
            <a:r>
              <a:rPr lang="en-US" sz="3600" b="1" cap="all" spc="50" dirty="0" smtClean="0">
                <a:solidFill>
                  <a:srgbClr val="3333FF"/>
                </a:solidFill>
                <a:latin typeface="Bodoni MT Black" pitchFamily="18" charset="0"/>
                <a:ea typeface="+mj-ea"/>
                <a:cs typeface="+mj-cs"/>
              </a:rPr>
              <a:t>Cerebral </a:t>
            </a:r>
            <a:r>
              <a:rPr lang="en-US" sz="3600" b="1" cap="all" spc="50" dirty="0" smtClean="0">
                <a:solidFill>
                  <a:srgbClr val="3333FF"/>
                </a:solidFill>
                <a:latin typeface="Bodoni MT Black" pitchFamily="18" charset="0"/>
                <a:ea typeface="+mj-ea"/>
                <a:cs typeface="+mj-cs"/>
              </a:rPr>
              <a:t>Sinuses </a:t>
            </a:r>
            <a:r>
              <a:rPr lang="en-US" sz="2400" b="1" dirty="0">
                <a:solidFill>
                  <a:srgbClr val="C00000"/>
                </a:solidFill>
                <a:latin typeface="Bell MT" panose="02020503060305020303" pitchFamily="18" charset="0"/>
              </a:rPr>
              <a:t>(FYI)</a:t>
            </a:r>
          </a:p>
          <a:p>
            <a:pPr algn="ctr">
              <a:defRPr/>
            </a:pPr>
            <a:endParaRPr lang="en-US" sz="3600" b="1" cap="all" spc="50" dirty="0" smtClean="0">
              <a:solidFill>
                <a:srgbClr val="3333FF"/>
              </a:solidFill>
              <a:latin typeface="Bodoni MT Black" pitchFamily="18" charset="0"/>
              <a:ea typeface="+mj-ea"/>
              <a:cs typeface="+mj-cs"/>
            </a:endParaRPr>
          </a:p>
        </p:txBody>
      </p:sp>
      <p:pic>
        <p:nvPicPr>
          <p:cNvPr id="7" name="Picture 6" descr="brain-1.jpg"/>
          <p:cNvPicPr>
            <a:picLocks noChangeAspect="1"/>
          </p:cNvPicPr>
          <p:nvPr/>
        </p:nvPicPr>
        <p:blipFill>
          <a:blip r:embed="rId3" cstate="print"/>
          <a:stretch>
            <a:fillRect/>
          </a:stretch>
        </p:blipFill>
        <p:spPr>
          <a:xfrm>
            <a:off x="4524592" y="990600"/>
            <a:ext cx="4619407" cy="2740745"/>
          </a:xfrm>
          <a:prstGeom prst="rect">
            <a:avLst/>
          </a:prstGeom>
        </p:spPr>
      </p:pic>
      <p:pic>
        <p:nvPicPr>
          <p:cNvPr id="8" name="Picture 7" descr="brain-2.jpg"/>
          <p:cNvPicPr>
            <a:picLocks noChangeAspect="1"/>
          </p:cNvPicPr>
          <p:nvPr/>
        </p:nvPicPr>
        <p:blipFill>
          <a:blip r:embed="rId4" cstate="print"/>
          <a:stretch>
            <a:fillRect/>
          </a:stretch>
        </p:blipFill>
        <p:spPr>
          <a:xfrm>
            <a:off x="4495800" y="3586162"/>
            <a:ext cx="4648200" cy="2738438"/>
          </a:xfrm>
          <a:prstGeom prst="rect">
            <a:avLst/>
          </a:prstGeom>
        </p:spPr>
      </p:pic>
      <p:sp>
        <p:nvSpPr>
          <p:cNvPr id="2" name="AutoShape 2" descr="Image result for Superior cerebral vei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Superior cerebral vei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6"/>
          <p:cNvSpPr txBox="1">
            <a:spLocks noChangeArrowheads="1"/>
          </p:cNvSpPr>
          <p:nvPr/>
        </p:nvSpPr>
        <p:spPr>
          <a:xfrm>
            <a:off x="0" y="914400"/>
            <a:ext cx="4572000" cy="5015753"/>
          </a:xfrm>
          <a:prstGeom prst="rect">
            <a:avLst/>
          </a:prstGeom>
          <a:ln>
            <a:solidFill>
              <a:schemeClr val="tx1"/>
            </a:solidFill>
          </a:ln>
        </p:spPr>
        <p:txBody>
          <a:bodyPr/>
          <a:lstStyle/>
          <a:p>
            <a:pPr marL="274320" indent="-342900" algn="just" rtl="0" fontAlgn="auto">
              <a:lnSpc>
                <a:spcPct val="80000"/>
              </a:lnSpc>
              <a:spcBef>
                <a:spcPct val="20000"/>
              </a:spcBef>
              <a:spcAft>
                <a:spcPts val="600"/>
              </a:spcAft>
              <a:buClr>
                <a:srgbClr val="0000CC"/>
              </a:buClr>
              <a:buFont typeface="Wingdings" pitchFamily="2" charset="2"/>
              <a:buChar char="q"/>
              <a:defRPr/>
            </a:pPr>
            <a:r>
              <a:rPr lang="en-US" sz="2200" b="1" dirty="0" smtClean="0">
                <a:solidFill>
                  <a:srgbClr val="3333FF"/>
                </a:solidFill>
                <a:latin typeface="Calibri" pitchFamily="34" charset="0"/>
              </a:rPr>
              <a:t> </a:t>
            </a:r>
            <a:r>
              <a:rPr lang="en-US" sz="2000" dirty="0">
                <a:solidFill>
                  <a:srgbClr val="3333FF"/>
                </a:solidFill>
                <a:latin typeface="Bodoni MT Black" pitchFamily="18" charset="0"/>
              </a:rPr>
              <a:t>The Superior Sagittal Sinus</a:t>
            </a:r>
          </a:p>
          <a:p>
            <a:pPr marL="800100" lvl="2" indent="-342900" algn="just" eaLnBrk="0" hangingPunct="0">
              <a:lnSpc>
                <a:spcPct val="80000"/>
              </a:lnSpc>
              <a:spcBef>
                <a:spcPct val="20000"/>
              </a:spcBef>
              <a:buClr>
                <a:srgbClr val="000000"/>
              </a:buClr>
              <a:buFont typeface="Wingdings" pitchFamily="2" charset="2"/>
              <a:buChar char="§"/>
              <a:defRPr/>
            </a:pPr>
            <a:r>
              <a:rPr lang="en-US" sz="1800" b="1" dirty="0">
                <a:latin typeface="Bell MT" pitchFamily="18" charset="0"/>
                <a:cs typeface="Adobe Arabic" pitchFamily="18" charset="-78"/>
              </a:rPr>
              <a:t>Lies along the superior border of the falx cerebri and empties into the confluence of sinuses.</a:t>
            </a:r>
          </a:p>
          <a:p>
            <a:pPr marL="274320" indent="-342900" algn="just" fontAlgn="auto">
              <a:lnSpc>
                <a:spcPct val="80000"/>
              </a:lnSpc>
              <a:spcBef>
                <a:spcPct val="20000"/>
              </a:spcBef>
              <a:spcAft>
                <a:spcPts val="600"/>
              </a:spcAft>
              <a:buClr>
                <a:srgbClr val="0000CC"/>
              </a:buClr>
              <a:buFont typeface="Wingdings" pitchFamily="2" charset="2"/>
              <a:buChar char="q"/>
              <a:defRPr/>
            </a:pPr>
            <a:r>
              <a:rPr lang="en-US" sz="2000" dirty="0">
                <a:solidFill>
                  <a:srgbClr val="3333FF"/>
                </a:solidFill>
                <a:latin typeface="Bodoni MT Black" pitchFamily="18" charset="0"/>
              </a:rPr>
              <a:t>The Inferior Sagittal Sinus</a:t>
            </a:r>
          </a:p>
          <a:p>
            <a:pPr marL="800100" lvl="2" indent="-342900" algn="just" eaLnBrk="0" hangingPunct="0">
              <a:lnSpc>
                <a:spcPct val="80000"/>
              </a:lnSpc>
              <a:spcBef>
                <a:spcPct val="20000"/>
              </a:spcBef>
              <a:buClr>
                <a:srgbClr val="000000"/>
              </a:buClr>
              <a:buFont typeface="Wingdings" pitchFamily="2" charset="2"/>
              <a:buChar char="§"/>
              <a:defRPr/>
            </a:pPr>
            <a:r>
              <a:rPr lang="en-US" sz="1800" b="1" dirty="0">
                <a:latin typeface="Bell MT" pitchFamily="18" charset="0"/>
                <a:cs typeface="Adobe Arabic" pitchFamily="18" charset="-78"/>
              </a:rPr>
              <a:t>Lies in the inferior border of the falx cerebri. </a:t>
            </a:r>
          </a:p>
          <a:p>
            <a:pPr marL="800100" lvl="2" indent="-342900" algn="just" eaLnBrk="0" hangingPunct="0">
              <a:lnSpc>
                <a:spcPct val="80000"/>
              </a:lnSpc>
              <a:spcBef>
                <a:spcPct val="20000"/>
              </a:spcBef>
              <a:buClr>
                <a:srgbClr val="000000"/>
              </a:buClr>
              <a:buFont typeface="Wingdings" pitchFamily="2" charset="2"/>
              <a:buChar char="§"/>
              <a:defRPr/>
            </a:pPr>
            <a:r>
              <a:rPr lang="en-US" sz="1800" b="1" dirty="0">
                <a:latin typeface="Bell MT" pitchFamily="18" charset="0"/>
                <a:cs typeface="Adobe Arabic" pitchFamily="18" charset="-78"/>
              </a:rPr>
              <a:t>The great cerebral vein of Galen joins the inferior sagittal sinus to form the straight sinus.</a:t>
            </a:r>
          </a:p>
          <a:p>
            <a:pPr marL="274320" indent="-342900" algn="just" fontAlgn="auto">
              <a:lnSpc>
                <a:spcPct val="80000"/>
              </a:lnSpc>
              <a:spcBef>
                <a:spcPct val="20000"/>
              </a:spcBef>
              <a:spcAft>
                <a:spcPts val="600"/>
              </a:spcAft>
              <a:buClr>
                <a:srgbClr val="0000CC"/>
              </a:buClr>
              <a:buFont typeface="Wingdings" pitchFamily="2" charset="2"/>
              <a:buChar char="q"/>
              <a:defRPr/>
            </a:pPr>
            <a:r>
              <a:rPr lang="en-US" sz="2000" dirty="0">
                <a:solidFill>
                  <a:srgbClr val="3333FF"/>
                </a:solidFill>
                <a:latin typeface="Bodoni MT Black" pitchFamily="18" charset="0"/>
              </a:rPr>
              <a:t>The Transverse Sinuses</a:t>
            </a:r>
          </a:p>
          <a:p>
            <a:pPr marL="800100" lvl="2" indent="-342900" algn="just" eaLnBrk="0" hangingPunct="0">
              <a:lnSpc>
                <a:spcPct val="80000"/>
              </a:lnSpc>
              <a:spcBef>
                <a:spcPct val="20000"/>
              </a:spcBef>
              <a:buClr>
                <a:srgbClr val="000000"/>
              </a:buClr>
              <a:buFont typeface="Wingdings" pitchFamily="2" charset="2"/>
              <a:buChar char="§"/>
              <a:defRPr/>
            </a:pPr>
            <a:r>
              <a:rPr lang="en-US" sz="1800" b="1" dirty="0">
                <a:latin typeface="Bell MT" pitchFamily="18" charset="0"/>
                <a:cs typeface="Adobe Arabic" pitchFamily="18" charset="-78"/>
              </a:rPr>
              <a:t>Originate on each side of the confluence of sinuses. </a:t>
            </a:r>
          </a:p>
          <a:p>
            <a:pPr marL="800100" lvl="2" indent="-342900" algn="just" eaLnBrk="0" hangingPunct="0">
              <a:lnSpc>
                <a:spcPct val="80000"/>
              </a:lnSpc>
              <a:spcBef>
                <a:spcPct val="20000"/>
              </a:spcBef>
              <a:buClr>
                <a:srgbClr val="000000"/>
              </a:buClr>
              <a:buFont typeface="Wingdings" pitchFamily="2" charset="2"/>
              <a:buChar char="§"/>
              <a:defRPr/>
            </a:pPr>
            <a:r>
              <a:rPr lang="en-US" sz="1800" b="1" dirty="0">
                <a:latin typeface="Bell MT" pitchFamily="18" charset="0"/>
                <a:cs typeface="Adobe Arabic" pitchFamily="18" charset="-78"/>
              </a:rPr>
              <a:t>Each transverse sinus travels laterally, and curves downward to form the sigmoid sinus that empties into the internal jugular vein on the same side.</a:t>
            </a:r>
          </a:p>
          <a:p>
            <a:pPr marL="731520" lvl="1" indent="-274320" algn="just" rtl="0">
              <a:buClr>
                <a:schemeClr val="accent4">
                  <a:lumMod val="25000"/>
                </a:schemeClr>
              </a:buClr>
              <a:buFont typeface="Wingdings" pitchFamily="2" charset="2"/>
              <a:buChar char="Ø"/>
              <a:defRPr/>
            </a:pPr>
            <a:endParaRPr lang="en-US" dirty="0" smtClean="0">
              <a:solidFill>
                <a:schemeClr val="accent1">
                  <a:lumMod val="50000"/>
                </a:schemeClr>
              </a:solidFill>
              <a:latin typeface="Calibri" pitchFamily="34" charset="0"/>
            </a:endParaRPr>
          </a:p>
          <a:p>
            <a:pPr marL="731520" lvl="1" indent="-274320" algn="just" rtl="0">
              <a:buClr>
                <a:schemeClr val="accent4">
                  <a:lumMod val="25000"/>
                </a:schemeClr>
              </a:buClr>
              <a:buFont typeface="Wingdings" pitchFamily="2" charset="2"/>
              <a:buChar char="Ø"/>
              <a:defRPr/>
            </a:pPr>
            <a:endParaRPr lang="en-US" dirty="0" smtClean="0">
              <a:solidFill>
                <a:schemeClr val="accent1">
                  <a:lumMod val="50000"/>
                </a:schemeClr>
              </a:solidFill>
              <a:latin typeface="Calibri" pitchFamily="34" charset="0"/>
            </a:endParaRPr>
          </a:p>
          <a:p>
            <a:pPr marL="731520" lvl="1" indent="-274320" algn="just" rtl="0">
              <a:buClr>
                <a:schemeClr val="accent4">
                  <a:lumMod val="25000"/>
                </a:schemeClr>
              </a:buClr>
              <a:buFont typeface="Wingdings" pitchFamily="2" charset="2"/>
              <a:buChar char="Ø"/>
              <a:defRPr/>
            </a:pPr>
            <a:endParaRPr lang="en-US" dirty="0" smtClean="0">
              <a:solidFill>
                <a:schemeClr val="accent1">
                  <a:lumMod val="50000"/>
                </a:schemeClr>
              </a:solidFill>
              <a:latin typeface="Calibri" pitchFamily="34" charset="0"/>
            </a:endParaRPr>
          </a:p>
          <a:p>
            <a:pPr marL="342900" marR="0" lvl="0" indent="-342900" algn="just" defTabSz="914400" rtl="0" eaLnBrk="0" fontAlgn="base" latinLnBrk="0" hangingPunct="0">
              <a:lnSpc>
                <a:spcPct val="100000"/>
              </a:lnSpc>
              <a:spcBef>
                <a:spcPct val="20000"/>
              </a:spcBef>
              <a:spcAft>
                <a:spcPct val="0"/>
              </a:spcAft>
              <a:buClr>
                <a:schemeClr val="accent4">
                  <a:lumMod val="25000"/>
                </a:schemeClr>
              </a:buClr>
              <a:buSzTx/>
              <a:tabLst/>
              <a:defRPr/>
            </a:pPr>
            <a:endParaRPr kumimoji="0" lang="en-US" sz="2200" i="0" u="none" strike="noStrike" kern="0" cap="none" spc="0" normalizeH="0" baseline="0" noProof="0" dirty="0">
              <a:ln>
                <a:noFill/>
              </a:ln>
              <a:solidFill>
                <a:schemeClr val="accent1">
                  <a:lumMod val="50000"/>
                </a:schemeClr>
              </a:solidFill>
              <a:uLnTx/>
              <a:uFillTx/>
              <a:latin typeface="Calibri" pitchFamily="34" charset="0"/>
              <a:cs typeface="+mn-cs"/>
            </a:endParaRPr>
          </a:p>
        </p:txBody>
      </p:sp>
    </p:spTree>
    <p:extLst>
      <p:ext uri="{BB962C8B-B14F-4D97-AF65-F5344CB8AC3E}">
        <p14:creationId xmlns:p14="http://schemas.microsoft.com/office/powerpoint/2010/main" val="1512403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50800"/>
            <a:ext cx="9144000" cy="558800"/>
          </a:xfrm>
          <a:prstGeom prst="rect">
            <a:avLst/>
          </a:prstGeom>
        </p:spPr>
        <p:txBody>
          <a:bodyPr/>
          <a:lstStyle/>
          <a:p>
            <a:pPr algn="ctr">
              <a:defRPr/>
            </a:pPr>
            <a:r>
              <a:rPr lang="en-US" sz="3600" b="1" cap="all" spc="50" dirty="0" smtClean="0">
                <a:solidFill>
                  <a:srgbClr val="3333FF"/>
                </a:solidFill>
                <a:latin typeface="Bodoni MT Black" pitchFamily="18" charset="0"/>
                <a:ea typeface="+mj-ea"/>
                <a:cs typeface="+mj-cs"/>
              </a:rPr>
              <a:t>Cerebral </a:t>
            </a:r>
            <a:r>
              <a:rPr lang="en-US" sz="3600" b="1" cap="all" spc="50" dirty="0" smtClean="0">
                <a:solidFill>
                  <a:srgbClr val="3333FF"/>
                </a:solidFill>
                <a:latin typeface="Bodoni MT Black" pitchFamily="18" charset="0"/>
                <a:ea typeface="+mj-ea"/>
                <a:cs typeface="+mj-cs"/>
              </a:rPr>
              <a:t>Sinuses </a:t>
            </a:r>
            <a:r>
              <a:rPr lang="en-US" sz="2400" b="1" dirty="0">
                <a:solidFill>
                  <a:srgbClr val="C00000"/>
                </a:solidFill>
                <a:latin typeface="Bell MT" panose="02020503060305020303" pitchFamily="18" charset="0"/>
              </a:rPr>
              <a:t>(FYI)</a:t>
            </a:r>
          </a:p>
          <a:p>
            <a:pPr algn="ctr">
              <a:defRPr/>
            </a:pPr>
            <a:endParaRPr lang="en-US" sz="3600" b="1" cap="all" spc="50" dirty="0" smtClean="0">
              <a:solidFill>
                <a:srgbClr val="3333FF"/>
              </a:solidFill>
              <a:latin typeface="Bodoni MT Black" pitchFamily="18" charset="0"/>
              <a:ea typeface="+mj-ea"/>
              <a:cs typeface="+mj-cs"/>
            </a:endParaRPr>
          </a:p>
        </p:txBody>
      </p:sp>
      <p:sp>
        <p:nvSpPr>
          <p:cNvPr id="20" name="Rectangle 6"/>
          <p:cNvSpPr txBox="1">
            <a:spLocks noChangeArrowheads="1"/>
          </p:cNvSpPr>
          <p:nvPr/>
        </p:nvSpPr>
        <p:spPr>
          <a:xfrm>
            <a:off x="38100" y="1230313"/>
            <a:ext cx="4486492" cy="5515245"/>
          </a:xfrm>
          <a:prstGeom prst="rect">
            <a:avLst/>
          </a:prstGeom>
          <a:ln>
            <a:solidFill>
              <a:schemeClr val="tx1"/>
            </a:solidFill>
          </a:ln>
        </p:spPr>
        <p:txBody>
          <a:bodyPr/>
          <a:lstStyle/>
          <a:p>
            <a:pPr marL="274320" lvl="1" indent="-342900" algn="just" fontAlgn="auto">
              <a:lnSpc>
                <a:spcPct val="80000"/>
              </a:lnSpc>
              <a:spcBef>
                <a:spcPct val="20000"/>
              </a:spcBef>
              <a:spcAft>
                <a:spcPts val="600"/>
              </a:spcAft>
              <a:buClr>
                <a:srgbClr val="0000CC"/>
              </a:buClr>
              <a:buFont typeface="Wingdings" pitchFamily="2" charset="2"/>
              <a:buChar char="q"/>
              <a:defRPr/>
            </a:pPr>
            <a:r>
              <a:rPr lang="en-US" sz="2000" b="1" dirty="0">
                <a:solidFill>
                  <a:srgbClr val="3333FF"/>
                </a:solidFill>
                <a:latin typeface="Bodoni MT Black" pitchFamily="18" charset="0"/>
              </a:rPr>
              <a:t>The Confluence of Sinuses</a:t>
            </a:r>
          </a:p>
          <a:p>
            <a:pPr marL="800100" lvl="2" indent="-342900" algn="just" eaLnBrk="0" hangingPunct="0">
              <a:lnSpc>
                <a:spcPct val="80000"/>
              </a:lnSpc>
              <a:spcBef>
                <a:spcPct val="20000"/>
              </a:spcBef>
              <a:buClr>
                <a:srgbClr val="000000"/>
              </a:buClr>
              <a:buFont typeface="Wingdings" pitchFamily="2" charset="2"/>
              <a:buChar char="§"/>
              <a:defRPr/>
            </a:pPr>
            <a:r>
              <a:rPr lang="en-US" sz="1800" b="1" dirty="0">
                <a:latin typeface="Bell MT" pitchFamily="18" charset="0"/>
                <a:cs typeface="Adobe Arabic" pitchFamily="18" charset="-78"/>
              </a:rPr>
              <a:t>At the confluence of sinuses, the superior sagittal, straight, transverse, and occipital sinuses join. </a:t>
            </a:r>
          </a:p>
          <a:p>
            <a:pPr marL="274320" lvl="1" indent="-342900" algn="just" fontAlgn="auto">
              <a:lnSpc>
                <a:spcPct val="80000"/>
              </a:lnSpc>
              <a:spcBef>
                <a:spcPct val="20000"/>
              </a:spcBef>
              <a:spcAft>
                <a:spcPts val="600"/>
              </a:spcAft>
              <a:buClr>
                <a:srgbClr val="0000CC"/>
              </a:buClr>
              <a:buFont typeface="Wingdings" pitchFamily="2" charset="2"/>
              <a:buChar char="q"/>
              <a:defRPr/>
            </a:pPr>
            <a:r>
              <a:rPr lang="en-US" sz="2000" b="1" dirty="0">
                <a:solidFill>
                  <a:srgbClr val="3333FF"/>
                </a:solidFill>
                <a:latin typeface="Bodoni MT Black" pitchFamily="18" charset="0"/>
              </a:rPr>
              <a:t>The Cavernous Sinuses</a:t>
            </a:r>
          </a:p>
          <a:p>
            <a:pPr marL="800100" lvl="2" indent="-342900" algn="just" eaLnBrk="0" hangingPunct="0">
              <a:lnSpc>
                <a:spcPct val="80000"/>
              </a:lnSpc>
              <a:spcBef>
                <a:spcPct val="20000"/>
              </a:spcBef>
              <a:buClr>
                <a:srgbClr val="000000"/>
              </a:buClr>
              <a:buFont typeface="Wingdings" pitchFamily="2" charset="2"/>
              <a:buChar char="§"/>
              <a:defRPr/>
            </a:pPr>
            <a:r>
              <a:rPr lang="en-US" sz="1800" b="1" dirty="0">
                <a:latin typeface="Bell MT" pitchFamily="18" charset="0"/>
                <a:cs typeface="Adobe Arabic" pitchFamily="18" charset="-78"/>
              </a:rPr>
              <a:t>Located on each side of the sphenoid bone. </a:t>
            </a:r>
          </a:p>
          <a:p>
            <a:pPr marL="800100" lvl="2" indent="-342900" algn="just" eaLnBrk="0" hangingPunct="0">
              <a:lnSpc>
                <a:spcPct val="80000"/>
              </a:lnSpc>
              <a:spcBef>
                <a:spcPct val="20000"/>
              </a:spcBef>
              <a:buClr>
                <a:srgbClr val="000000"/>
              </a:buClr>
              <a:buFont typeface="Wingdings" pitchFamily="2" charset="2"/>
              <a:buChar char="§"/>
              <a:defRPr/>
            </a:pPr>
            <a:r>
              <a:rPr lang="en-US" sz="1800" b="1" dirty="0">
                <a:latin typeface="Bell MT" pitchFamily="18" charset="0"/>
                <a:cs typeface="Adobe Arabic" pitchFamily="18" charset="-78"/>
              </a:rPr>
              <a:t>Ophthalmic and superficial middle cerebral veins drain into these sinuses.</a:t>
            </a:r>
          </a:p>
          <a:p>
            <a:pPr marL="274320" lvl="1" indent="-342900" algn="just" fontAlgn="auto">
              <a:lnSpc>
                <a:spcPct val="80000"/>
              </a:lnSpc>
              <a:spcBef>
                <a:spcPct val="20000"/>
              </a:spcBef>
              <a:spcAft>
                <a:spcPts val="600"/>
              </a:spcAft>
              <a:buClr>
                <a:srgbClr val="0000CC"/>
              </a:buClr>
              <a:buFont typeface="Wingdings" pitchFamily="2" charset="2"/>
              <a:buChar char="q"/>
              <a:defRPr/>
            </a:pPr>
            <a:r>
              <a:rPr lang="en-US" sz="2000" b="1" dirty="0">
                <a:solidFill>
                  <a:srgbClr val="3333FF"/>
                </a:solidFill>
                <a:latin typeface="Bodoni MT Black" pitchFamily="18" charset="0"/>
              </a:rPr>
              <a:t>The </a:t>
            </a:r>
            <a:r>
              <a:rPr lang="en-US" sz="2000" b="1" dirty="0" err="1">
                <a:solidFill>
                  <a:srgbClr val="3333FF"/>
                </a:solidFill>
                <a:latin typeface="Bodoni MT Black" pitchFamily="18" charset="0"/>
              </a:rPr>
              <a:t>Sphenoparietal</a:t>
            </a:r>
            <a:r>
              <a:rPr lang="en-US" sz="2000" b="1" dirty="0">
                <a:solidFill>
                  <a:srgbClr val="3333FF"/>
                </a:solidFill>
                <a:latin typeface="Bodoni MT Black" pitchFamily="18" charset="0"/>
              </a:rPr>
              <a:t> Sinuses</a:t>
            </a:r>
          </a:p>
          <a:p>
            <a:pPr marL="800100" lvl="2" indent="-342900" algn="just" eaLnBrk="0" hangingPunct="0">
              <a:lnSpc>
                <a:spcPct val="80000"/>
              </a:lnSpc>
              <a:spcBef>
                <a:spcPct val="20000"/>
              </a:spcBef>
              <a:buClr>
                <a:srgbClr val="000000"/>
              </a:buClr>
              <a:buFont typeface="Wingdings" pitchFamily="2" charset="2"/>
              <a:buChar char="§"/>
              <a:defRPr/>
            </a:pPr>
            <a:r>
              <a:rPr lang="en-US" sz="1800" b="1" dirty="0">
                <a:latin typeface="Bell MT" pitchFamily="18" charset="0"/>
                <a:cs typeface="Adobe Arabic" pitchFamily="18" charset="-78"/>
              </a:rPr>
              <a:t>Located below the sphenoid bone and drain into the cavernous sinus.</a:t>
            </a:r>
          </a:p>
          <a:p>
            <a:pPr marL="731520" lvl="1" indent="-274320" algn="just" rtl="0">
              <a:buClr>
                <a:schemeClr val="accent4">
                  <a:lumMod val="25000"/>
                </a:schemeClr>
              </a:buClr>
              <a:buFont typeface="Wingdings" pitchFamily="2" charset="2"/>
              <a:buChar char="Ø"/>
              <a:defRPr/>
            </a:pPr>
            <a:endParaRPr lang="en-US" dirty="0" smtClean="0">
              <a:solidFill>
                <a:schemeClr val="accent1">
                  <a:lumMod val="50000"/>
                </a:schemeClr>
              </a:solidFill>
              <a:latin typeface="Calibri" pitchFamily="34" charset="0"/>
            </a:endParaRPr>
          </a:p>
          <a:p>
            <a:pPr marL="274320" lvl="1" indent="-342900" algn="just" fontAlgn="auto">
              <a:lnSpc>
                <a:spcPct val="80000"/>
              </a:lnSpc>
              <a:spcBef>
                <a:spcPct val="20000"/>
              </a:spcBef>
              <a:spcAft>
                <a:spcPts val="600"/>
              </a:spcAft>
              <a:buClr>
                <a:srgbClr val="0000FF"/>
              </a:buClr>
              <a:buFont typeface="Wingdings" pitchFamily="2" charset="2"/>
              <a:buChar char="q"/>
              <a:defRPr/>
            </a:pPr>
            <a:r>
              <a:rPr lang="en-US" sz="2000" b="1" dirty="0" smtClean="0">
                <a:solidFill>
                  <a:srgbClr val="3333FF"/>
                </a:solidFill>
                <a:latin typeface="Bodoni MT Black" pitchFamily="18" charset="0"/>
              </a:rPr>
              <a:t>The Sigmoid </a:t>
            </a:r>
            <a:r>
              <a:rPr lang="en-US" sz="2000" b="1" dirty="0">
                <a:solidFill>
                  <a:srgbClr val="3333FF"/>
                </a:solidFill>
                <a:latin typeface="Bodoni MT Black" pitchFamily="18" charset="0"/>
              </a:rPr>
              <a:t>Sinuses</a:t>
            </a:r>
            <a:endParaRPr lang="en-US" dirty="0">
              <a:solidFill>
                <a:schemeClr val="accent1">
                  <a:lumMod val="50000"/>
                </a:schemeClr>
              </a:solidFill>
              <a:latin typeface="Calibri" pitchFamily="34" charset="0"/>
            </a:endParaRPr>
          </a:p>
          <a:p>
            <a:pPr marL="800100" lvl="2" indent="-342900" algn="just" eaLnBrk="0" hangingPunct="0">
              <a:lnSpc>
                <a:spcPct val="80000"/>
              </a:lnSpc>
              <a:spcBef>
                <a:spcPct val="20000"/>
              </a:spcBef>
              <a:buClr>
                <a:srgbClr val="000000"/>
              </a:buClr>
              <a:buSzPct val="95000"/>
              <a:buFont typeface="Wingdings" pitchFamily="2" charset="2"/>
              <a:buChar char="§"/>
              <a:defRPr/>
            </a:pPr>
            <a:r>
              <a:rPr lang="en-US" sz="1800" b="1" dirty="0">
                <a:latin typeface="Bell MT" pitchFamily="18" charset="0"/>
                <a:cs typeface="Adobe Arabic" pitchFamily="18" charset="-78"/>
              </a:rPr>
              <a:t>Receive blood from the transverse sinuses and travels inferiorly along the parietal bone, temporal bone and occipital bone,  to empty into the internal jugular veins</a:t>
            </a:r>
          </a:p>
          <a:p>
            <a:pPr marL="731520" lvl="1" indent="-274320" algn="just" rtl="0">
              <a:buClr>
                <a:schemeClr val="accent4">
                  <a:lumMod val="25000"/>
                </a:schemeClr>
              </a:buClr>
              <a:buFont typeface="Wingdings" pitchFamily="2" charset="2"/>
              <a:buChar char="Ø"/>
              <a:defRPr/>
            </a:pPr>
            <a:endParaRPr lang="en-US" dirty="0" smtClean="0">
              <a:solidFill>
                <a:schemeClr val="accent1">
                  <a:lumMod val="50000"/>
                </a:schemeClr>
              </a:solidFill>
              <a:latin typeface="Calibri" pitchFamily="34" charset="0"/>
            </a:endParaRPr>
          </a:p>
          <a:p>
            <a:pPr marL="731520" lvl="1" indent="-274320" algn="just" rtl="0">
              <a:buClr>
                <a:schemeClr val="accent4">
                  <a:lumMod val="25000"/>
                </a:schemeClr>
              </a:buClr>
              <a:buFont typeface="Wingdings" pitchFamily="2" charset="2"/>
              <a:buChar char="Ø"/>
              <a:defRPr/>
            </a:pPr>
            <a:endParaRPr lang="en-US" dirty="0" smtClean="0">
              <a:solidFill>
                <a:schemeClr val="accent1">
                  <a:lumMod val="50000"/>
                </a:schemeClr>
              </a:solidFill>
              <a:latin typeface="Calibri" pitchFamily="34" charset="0"/>
            </a:endParaRPr>
          </a:p>
          <a:p>
            <a:pPr marL="342900" marR="0" lvl="0" indent="-342900" algn="just" defTabSz="914400" rtl="0" eaLnBrk="0" fontAlgn="base" latinLnBrk="0" hangingPunct="0">
              <a:lnSpc>
                <a:spcPct val="100000"/>
              </a:lnSpc>
              <a:spcBef>
                <a:spcPct val="20000"/>
              </a:spcBef>
              <a:spcAft>
                <a:spcPct val="0"/>
              </a:spcAft>
              <a:buClr>
                <a:schemeClr val="accent4">
                  <a:lumMod val="25000"/>
                </a:schemeClr>
              </a:buClr>
              <a:buSzTx/>
              <a:tabLst/>
              <a:defRPr/>
            </a:pPr>
            <a:endParaRPr kumimoji="0" lang="en-US" sz="2200" i="0" u="none" strike="noStrike" kern="0" cap="none" spc="0" normalizeH="0" baseline="0" noProof="0" dirty="0">
              <a:ln>
                <a:noFill/>
              </a:ln>
              <a:solidFill>
                <a:schemeClr val="accent1">
                  <a:lumMod val="50000"/>
                </a:schemeClr>
              </a:solidFill>
              <a:uLnTx/>
              <a:uFillTx/>
              <a:latin typeface="Calibri" pitchFamily="34" charset="0"/>
              <a:cs typeface="+mn-cs"/>
            </a:endParaRPr>
          </a:p>
        </p:txBody>
      </p:sp>
      <p:pic>
        <p:nvPicPr>
          <p:cNvPr id="4" name="Picture 3" descr="brain-1.jpg"/>
          <p:cNvPicPr>
            <a:picLocks noChangeAspect="1"/>
          </p:cNvPicPr>
          <p:nvPr/>
        </p:nvPicPr>
        <p:blipFill>
          <a:blip r:embed="rId3" cstate="print"/>
          <a:stretch>
            <a:fillRect/>
          </a:stretch>
        </p:blipFill>
        <p:spPr>
          <a:xfrm>
            <a:off x="4524592" y="990600"/>
            <a:ext cx="4619407" cy="2740745"/>
          </a:xfrm>
          <a:prstGeom prst="rect">
            <a:avLst/>
          </a:prstGeom>
        </p:spPr>
      </p:pic>
      <p:pic>
        <p:nvPicPr>
          <p:cNvPr id="9218" name="Picture 2" descr="Image result for Cavernous Sinus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3548856"/>
            <a:ext cx="3171825" cy="3196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553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0" y="0"/>
            <a:ext cx="9144000" cy="6096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p>
            <a:pPr marL="0" marR="0" lvl="0" indent="0" algn="ctr" defTabSz="914400" eaLnBrk="1" latinLnBrk="0" hangingPunct="1">
              <a:lnSpc>
                <a:spcPct val="100000"/>
              </a:lnSpc>
              <a:buClrTx/>
              <a:buSzTx/>
              <a:buFontTx/>
              <a:buNone/>
              <a:tabLst/>
              <a:defRPr/>
            </a:pPr>
            <a:r>
              <a:rPr lang="en-US" sz="3600" b="1" cap="all" spc="50" dirty="0" smtClean="0">
                <a:solidFill>
                  <a:srgbClr val="3333FF"/>
                </a:solidFill>
                <a:effectLst>
                  <a:outerShdw blurRad="38100" dist="38100" dir="2700000" algn="tl">
                    <a:srgbClr val="000000">
                      <a:alpha val="43137"/>
                    </a:srgbClr>
                  </a:outerShdw>
                </a:effectLst>
                <a:latin typeface="Bodoni MT Black" pitchFamily="18" charset="0"/>
                <a:ea typeface="+mj-ea"/>
                <a:cs typeface="+mj-cs"/>
              </a:rPr>
              <a:t>Veins of Neck</a:t>
            </a:r>
          </a:p>
        </p:txBody>
      </p:sp>
      <p:sp>
        <p:nvSpPr>
          <p:cNvPr id="10" name="Rectangle 6"/>
          <p:cNvSpPr>
            <a:spLocks noChangeArrowheads="1"/>
          </p:cNvSpPr>
          <p:nvPr/>
        </p:nvSpPr>
        <p:spPr bwMode="auto">
          <a:xfrm>
            <a:off x="152400" y="1356479"/>
            <a:ext cx="4343400" cy="3050066"/>
          </a:xfrm>
          <a:prstGeom prst="rect">
            <a:avLst/>
          </a:prstGeom>
          <a:solidFill>
            <a:schemeClr val="tx1"/>
          </a:solidFill>
          <a:ln w="28575">
            <a:solidFill>
              <a:schemeClr val="tx1"/>
            </a:solidFill>
            <a:miter lim="800000"/>
            <a:headEnd/>
            <a:tailEnd/>
          </a:ln>
        </p:spPr>
        <p:txBody>
          <a:bodyPr wrap="square">
            <a:spAutoFit/>
          </a:bodyPr>
          <a:lstStyle/>
          <a:p>
            <a:pPr marL="0" lvl="1" algn="just" rtl="0" fontAlgn="auto">
              <a:lnSpc>
                <a:spcPct val="80000"/>
              </a:lnSpc>
              <a:spcBef>
                <a:spcPct val="20000"/>
              </a:spcBef>
              <a:spcAft>
                <a:spcPts val="600"/>
              </a:spcAft>
              <a:buClr>
                <a:schemeClr val="bg1">
                  <a:lumMod val="75000"/>
                  <a:lumOff val="25000"/>
                </a:schemeClr>
              </a:buClr>
              <a:defRPr/>
            </a:pPr>
            <a:r>
              <a:rPr lang="en-US" sz="2400" b="1" dirty="0" smtClean="0">
                <a:solidFill>
                  <a:schemeClr val="bg1"/>
                </a:solidFill>
                <a:latin typeface="Bodoni MT Black" pitchFamily="18" charset="0"/>
              </a:rPr>
              <a:t>TWO DIVISIONS:</a:t>
            </a:r>
          </a:p>
          <a:p>
            <a:pPr algn="just" rtl="0"/>
            <a:endParaRPr lang="en-US" sz="2200" dirty="0" smtClean="0">
              <a:solidFill>
                <a:schemeClr val="bg2">
                  <a:lumMod val="75000"/>
                </a:schemeClr>
              </a:solidFill>
              <a:latin typeface="Calibri" pitchFamily="34" charset="0"/>
            </a:endParaRPr>
          </a:p>
          <a:p>
            <a:pPr marL="571500" lvl="1" indent="-457200" algn="just" rtl="0">
              <a:buFont typeface="Wingdings" pitchFamily="2" charset="2"/>
              <a:buChar char="q"/>
            </a:pPr>
            <a:r>
              <a:rPr lang="en-US" sz="2400" dirty="0" smtClean="0">
                <a:solidFill>
                  <a:srgbClr val="0000FF"/>
                </a:solidFill>
                <a:latin typeface="Bodoni MT Black" pitchFamily="18" charset="0"/>
              </a:rPr>
              <a:t>Superficial Veins</a:t>
            </a:r>
          </a:p>
          <a:p>
            <a:pPr marL="800100" lvl="2" indent="-342900" algn="just" eaLnBrk="0" hangingPunct="0">
              <a:lnSpc>
                <a:spcPct val="80000"/>
              </a:lnSpc>
              <a:spcBef>
                <a:spcPct val="20000"/>
              </a:spcBef>
              <a:buClr>
                <a:srgbClr val="000000"/>
              </a:buClr>
              <a:buFont typeface="Wingdings" pitchFamily="2" charset="2"/>
              <a:buChar char="§"/>
              <a:defRPr/>
            </a:pPr>
            <a:r>
              <a:rPr lang="en-US" sz="1800" b="1" dirty="0" smtClean="0">
                <a:latin typeface="Bell MT" pitchFamily="18" charset="0"/>
                <a:cs typeface="Adobe Arabic" pitchFamily="18" charset="-78"/>
              </a:rPr>
              <a:t>External </a:t>
            </a:r>
            <a:r>
              <a:rPr lang="en-US" sz="1800" b="1" dirty="0">
                <a:latin typeface="Bell MT" pitchFamily="18" charset="0"/>
                <a:cs typeface="Adobe Arabic" pitchFamily="18" charset="-78"/>
              </a:rPr>
              <a:t>Jugular veins</a:t>
            </a:r>
          </a:p>
          <a:p>
            <a:pPr marL="800100" lvl="2" indent="-342900" algn="just" eaLnBrk="0" hangingPunct="0">
              <a:lnSpc>
                <a:spcPct val="80000"/>
              </a:lnSpc>
              <a:spcBef>
                <a:spcPct val="20000"/>
              </a:spcBef>
              <a:buClr>
                <a:srgbClr val="000000"/>
              </a:buClr>
              <a:buFont typeface="Wingdings" pitchFamily="2" charset="2"/>
              <a:buChar char="§"/>
              <a:defRPr/>
            </a:pPr>
            <a:r>
              <a:rPr lang="en-US" sz="1800" b="1" dirty="0">
                <a:latin typeface="Bell MT" pitchFamily="18" charset="0"/>
                <a:cs typeface="Adobe Arabic" pitchFamily="18" charset="-78"/>
              </a:rPr>
              <a:t>Anterior jugular veins</a:t>
            </a:r>
          </a:p>
          <a:p>
            <a:pPr lvl="1" algn="just" rtl="0">
              <a:buFont typeface="Wingdings" pitchFamily="2" charset="2"/>
              <a:buChar char="ü"/>
            </a:pPr>
            <a:endParaRPr lang="en-US" sz="2200" dirty="0" smtClean="0">
              <a:solidFill>
                <a:schemeClr val="bg2">
                  <a:lumMod val="75000"/>
                </a:schemeClr>
              </a:solidFill>
              <a:latin typeface="Calibri" pitchFamily="34" charset="0"/>
            </a:endParaRPr>
          </a:p>
          <a:p>
            <a:pPr marL="571500" lvl="1" indent="-457200" algn="just" rtl="0">
              <a:buFont typeface="Wingdings" pitchFamily="2" charset="2"/>
              <a:buChar char="q"/>
            </a:pPr>
            <a:r>
              <a:rPr lang="en-US" sz="2400" dirty="0" smtClean="0">
                <a:solidFill>
                  <a:srgbClr val="0000FF"/>
                </a:solidFill>
                <a:latin typeface="Bodoni MT Black" pitchFamily="18" charset="0"/>
              </a:rPr>
              <a:t>Deep </a:t>
            </a:r>
            <a:r>
              <a:rPr lang="en-US" sz="2400" dirty="0">
                <a:solidFill>
                  <a:srgbClr val="0000FF"/>
                </a:solidFill>
                <a:latin typeface="Bodoni MT Black" pitchFamily="18" charset="0"/>
              </a:rPr>
              <a:t>Veins </a:t>
            </a:r>
          </a:p>
          <a:p>
            <a:pPr marL="800100" lvl="2" indent="-342900" algn="just" eaLnBrk="0" hangingPunct="0">
              <a:lnSpc>
                <a:spcPct val="80000"/>
              </a:lnSpc>
              <a:spcBef>
                <a:spcPct val="20000"/>
              </a:spcBef>
              <a:buClr>
                <a:srgbClr val="000000"/>
              </a:buClr>
              <a:buFont typeface="Wingdings" pitchFamily="2" charset="2"/>
              <a:buChar char="§"/>
              <a:defRPr/>
            </a:pPr>
            <a:r>
              <a:rPr lang="en-US" sz="1800" b="1" dirty="0">
                <a:latin typeface="Bell MT" pitchFamily="18" charset="0"/>
                <a:cs typeface="Adobe Arabic" pitchFamily="18" charset="-78"/>
              </a:rPr>
              <a:t>Internal Jugulars veins</a:t>
            </a:r>
          </a:p>
          <a:p>
            <a:pPr lvl="2" algn="just" rtl="0">
              <a:buFont typeface="Wingdings" pitchFamily="2" charset="2"/>
              <a:buChar char="ü"/>
            </a:pPr>
            <a:endParaRPr lang="en-US" sz="2200" dirty="0" smtClean="0">
              <a:solidFill>
                <a:schemeClr val="bg2">
                  <a:lumMod val="75000"/>
                </a:schemeClr>
              </a:solidFill>
              <a:latin typeface="Calibri" pitchFamily="34" charset="0"/>
            </a:endParaRPr>
          </a:p>
        </p:txBody>
      </p:sp>
      <p:pic>
        <p:nvPicPr>
          <p:cNvPr id="6" name="Picture 14" descr="E:\dad\Student Gray\8. Head and neck\F66122-008-f154.jpg"/>
          <p:cNvPicPr>
            <a:picLocks noChangeAspect="1" noChangeArrowheads="1"/>
          </p:cNvPicPr>
          <p:nvPr/>
        </p:nvPicPr>
        <p:blipFill>
          <a:blip r:embed="rId3" cstate="print"/>
          <a:srcRect b="5556"/>
          <a:stretch>
            <a:fillRect/>
          </a:stretch>
        </p:blipFill>
        <p:spPr bwMode="auto">
          <a:xfrm>
            <a:off x="4800600" y="1219200"/>
            <a:ext cx="4138951" cy="4267200"/>
          </a:xfrm>
          <a:prstGeom prst="rect">
            <a:avLst/>
          </a:prstGeom>
          <a:ln>
            <a:noFill/>
          </a:ln>
          <a:effectLst>
            <a:softEdge rad="112500"/>
          </a:effectLst>
        </p:spPr>
      </p:pic>
    </p:spTree>
    <p:extLst>
      <p:ext uri="{BB962C8B-B14F-4D97-AF65-F5344CB8AC3E}">
        <p14:creationId xmlns:p14="http://schemas.microsoft.com/office/powerpoint/2010/main" val="2429011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0" y="0"/>
            <a:ext cx="9144000" cy="6858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p>
            <a:pPr algn="ctr">
              <a:defRPr/>
            </a:pPr>
            <a:r>
              <a:rPr lang="en-US" sz="3600" b="1" cap="all" spc="50" dirty="0" smtClean="0">
                <a:solidFill>
                  <a:srgbClr val="3333FF"/>
                </a:solidFill>
                <a:effectLst>
                  <a:outerShdw blurRad="38100" dist="38100" dir="2700000" algn="tl">
                    <a:srgbClr val="000000">
                      <a:alpha val="43137"/>
                    </a:srgbClr>
                  </a:outerShdw>
                </a:effectLst>
                <a:latin typeface="Bodoni MT Black" pitchFamily="18" charset="0"/>
                <a:ea typeface="+mj-ea"/>
                <a:cs typeface="+mj-cs"/>
              </a:rPr>
              <a:t>Superficial Veins of Neck</a:t>
            </a:r>
          </a:p>
        </p:txBody>
      </p:sp>
      <p:pic>
        <p:nvPicPr>
          <p:cNvPr id="5" name="Picture 6" descr="E:\dad\Student Gray\8. Head and neck\F66122-008-f173.jpg"/>
          <p:cNvPicPr>
            <a:picLocks noChangeAspect="1" noChangeArrowheads="1"/>
          </p:cNvPicPr>
          <p:nvPr/>
        </p:nvPicPr>
        <p:blipFill>
          <a:blip r:embed="rId3" cstate="print"/>
          <a:srcRect l="5298" t="2809" r="8278" b="5505"/>
          <a:stretch>
            <a:fillRect/>
          </a:stretch>
        </p:blipFill>
        <p:spPr bwMode="auto">
          <a:xfrm>
            <a:off x="5943600" y="1295400"/>
            <a:ext cx="3092896" cy="3012561"/>
          </a:xfrm>
          <a:prstGeom prst="rect">
            <a:avLst/>
          </a:prstGeom>
          <a:ln>
            <a:noFill/>
          </a:ln>
          <a:effectLst>
            <a:softEdge rad="112500"/>
          </a:effectLst>
        </p:spPr>
      </p:pic>
      <p:sp>
        <p:nvSpPr>
          <p:cNvPr id="7" name="Content Placeholder 2"/>
          <p:cNvSpPr txBox="1">
            <a:spLocks/>
          </p:cNvSpPr>
          <p:nvPr/>
        </p:nvSpPr>
        <p:spPr bwMode="auto">
          <a:xfrm>
            <a:off x="0" y="1143000"/>
            <a:ext cx="5257800" cy="3791807"/>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
                <a:srgbClr val="3333FF"/>
              </a:buClr>
              <a:buSzPct val="80000"/>
              <a:buFont typeface="Wingdings" pitchFamily="2" charset="2"/>
              <a:buChar char="q"/>
              <a:tabLst/>
              <a:defRPr/>
            </a:pPr>
            <a:r>
              <a:rPr kumimoji="0" lang="en-US" sz="2400" b="1" i="0" u="none" strike="noStrike" kern="1200" cap="none" spc="0" normalizeH="0" baseline="0" noProof="0" dirty="0" smtClean="0">
                <a:ln>
                  <a:noFill/>
                </a:ln>
                <a:solidFill>
                  <a:schemeClr val="bg1">
                    <a:lumMod val="75000"/>
                    <a:lumOff val="25000"/>
                  </a:schemeClr>
                </a:solidFill>
                <a:effectLst/>
                <a:uLnTx/>
                <a:uFillTx/>
                <a:latin typeface="Bodoni MT Black" pitchFamily="18" charset="0"/>
              </a:rPr>
              <a:t> </a:t>
            </a:r>
            <a:r>
              <a:rPr kumimoji="0" lang="en-US" sz="2400" b="1" i="0" u="none" strike="noStrike" kern="1200" cap="none" spc="0" normalizeH="0" baseline="0" noProof="0" dirty="0" smtClean="0">
                <a:ln>
                  <a:noFill/>
                </a:ln>
                <a:solidFill>
                  <a:srgbClr val="3333FF"/>
                </a:solidFill>
                <a:effectLst/>
                <a:uLnTx/>
                <a:uFillTx/>
                <a:latin typeface="Bodoni MT Black" pitchFamily="18" charset="0"/>
              </a:rPr>
              <a:t>External Jugular Veins:</a:t>
            </a:r>
          </a:p>
          <a:p>
            <a:pPr marL="800100" marR="0" lvl="2" indent="-342900" algn="just" defTabSz="914400" eaLnBrk="0" latinLnBrk="0" hangingPunct="0">
              <a:spcBef>
                <a:spcPct val="20000"/>
              </a:spcBef>
              <a:buClr>
                <a:srgbClr val="000000"/>
              </a:buClr>
              <a:buSzPct val="90000"/>
              <a:buFont typeface="Wingdings" pitchFamily="2" charset="2"/>
              <a:buChar char="§"/>
              <a:tabLst/>
              <a:defRPr/>
            </a:pPr>
            <a:r>
              <a:rPr lang="en-US" sz="1800" b="1" dirty="0">
                <a:latin typeface="Bell MT" pitchFamily="18" charset="0"/>
                <a:cs typeface="Adobe Arabic" pitchFamily="18" charset="-78"/>
              </a:rPr>
              <a:t>Lies superficial to the sternomastoid muscle </a:t>
            </a:r>
          </a:p>
          <a:p>
            <a:pPr marL="800100" marR="0" lvl="2" indent="-342900" algn="just" defTabSz="914400" eaLnBrk="0" latinLnBrk="0" hangingPunct="0">
              <a:spcBef>
                <a:spcPct val="20000"/>
              </a:spcBef>
              <a:buClr>
                <a:srgbClr val="000000"/>
              </a:buClr>
              <a:buSzPct val="90000"/>
              <a:buFont typeface="Wingdings" pitchFamily="2" charset="2"/>
              <a:buChar char="§"/>
              <a:tabLst/>
              <a:defRPr/>
            </a:pPr>
            <a:r>
              <a:rPr lang="en-US" sz="1800" b="1" dirty="0">
                <a:latin typeface="Bell MT" pitchFamily="18" charset="0"/>
                <a:cs typeface="Adobe Arabic" pitchFamily="18" charset="-78"/>
              </a:rPr>
              <a:t>Formed by the union of posterior auricular vein and retromandibular vein.</a:t>
            </a:r>
          </a:p>
          <a:p>
            <a:pPr marL="800100" marR="0" lvl="2" indent="-342900" algn="just" defTabSz="914400" eaLnBrk="0" latinLnBrk="0" hangingPunct="0">
              <a:spcBef>
                <a:spcPct val="20000"/>
              </a:spcBef>
              <a:buClr>
                <a:srgbClr val="000000"/>
              </a:buClr>
              <a:buSzPct val="90000"/>
              <a:buFont typeface="Wingdings" pitchFamily="2" charset="2"/>
              <a:buChar char="§"/>
              <a:tabLst/>
              <a:defRPr/>
            </a:pPr>
            <a:r>
              <a:rPr lang="en-US" sz="1800" b="1" dirty="0">
                <a:latin typeface="Bell MT" pitchFamily="18" charset="0"/>
                <a:cs typeface="Adobe Arabic" pitchFamily="18" charset="-78"/>
              </a:rPr>
              <a:t>It passes down the neck and it is the only tributary of the subclavian vein.</a:t>
            </a:r>
          </a:p>
          <a:p>
            <a:pPr marL="800100" marR="0" lvl="2" indent="-342900" algn="just" defTabSz="914400" eaLnBrk="0" latinLnBrk="0" hangingPunct="0">
              <a:spcBef>
                <a:spcPct val="20000"/>
              </a:spcBef>
              <a:buClr>
                <a:srgbClr val="000000"/>
              </a:buClr>
              <a:buSzPct val="90000"/>
              <a:buFont typeface="Wingdings" pitchFamily="2" charset="2"/>
              <a:buChar char="§"/>
              <a:tabLst/>
              <a:defRPr/>
            </a:pPr>
            <a:r>
              <a:rPr lang="en-US" sz="1800" b="1" dirty="0">
                <a:latin typeface="Bell MT" pitchFamily="18" charset="0"/>
                <a:cs typeface="Adobe Arabic" pitchFamily="18" charset="-78"/>
              </a:rPr>
              <a:t>It drains blood from:</a:t>
            </a:r>
          </a:p>
          <a:p>
            <a:pPr marL="1200150" marR="0" lvl="2" indent="-285750" algn="just" defTabSz="914400" rtl="0" eaLnBrk="0" fontAlgn="base" latinLnBrk="0" hangingPunct="0">
              <a:lnSpc>
                <a:spcPct val="100000"/>
              </a:lnSpc>
              <a:spcBef>
                <a:spcPct val="0"/>
              </a:spcBef>
              <a:spcAft>
                <a:spcPct val="0"/>
              </a:spcAft>
              <a:buClr>
                <a:schemeClr val="bg1">
                  <a:lumMod val="50000"/>
                </a:schemeClr>
              </a:buClr>
              <a:buSzPct val="85000"/>
              <a:buFont typeface="Arial" pitchFamily="34" charset="0"/>
              <a:buChar char="•"/>
              <a:tabLst/>
              <a:defRPr/>
            </a:pPr>
            <a:r>
              <a:rPr kumimoji="0" lang="en-US" sz="1800" b="1" i="0" u="none" strike="noStrike" kern="1200" cap="none" spc="0" normalizeH="0" baseline="0" noProof="0" dirty="0" smtClean="0">
                <a:ln>
                  <a:noFill/>
                </a:ln>
                <a:solidFill>
                  <a:srgbClr val="0070C0"/>
                </a:solidFill>
                <a:effectLst/>
                <a:uLnTx/>
                <a:uFillTx/>
                <a:latin typeface="Bell MT" pitchFamily="18" charset="0"/>
              </a:rPr>
              <a:t>Outside of the skull</a:t>
            </a:r>
          </a:p>
          <a:p>
            <a:pPr marL="1200150" marR="0" lvl="2" indent="-285750" algn="just" defTabSz="914400" rtl="0" eaLnBrk="0" fontAlgn="base" latinLnBrk="0" hangingPunct="0">
              <a:lnSpc>
                <a:spcPct val="100000"/>
              </a:lnSpc>
              <a:spcBef>
                <a:spcPct val="0"/>
              </a:spcBef>
              <a:spcAft>
                <a:spcPct val="0"/>
              </a:spcAft>
              <a:buClr>
                <a:schemeClr val="bg1">
                  <a:lumMod val="50000"/>
                </a:schemeClr>
              </a:buClr>
              <a:buSzPct val="85000"/>
              <a:buFont typeface="Arial" pitchFamily="34" charset="0"/>
              <a:buChar char="•"/>
              <a:tabLst/>
              <a:defRPr/>
            </a:pPr>
            <a:r>
              <a:rPr kumimoji="0" lang="en-US" sz="1800" b="1" i="0" u="none" strike="noStrike" kern="1200" cap="none" spc="0" normalizeH="0" baseline="0" noProof="0" dirty="0" smtClean="0">
                <a:ln>
                  <a:noFill/>
                </a:ln>
                <a:solidFill>
                  <a:srgbClr val="0070C0"/>
                </a:solidFill>
                <a:effectLst/>
                <a:uLnTx/>
                <a:uFillTx/>
                <a:latin typeface="Bell MT" pitchFamily="18" charset="0"/>
              </a:rPr>
              <a:t>Deep parts of the face.</a:t>
            </a:r>
          </a:p>
          <a:p>
            <a:pPr marL="457200" marR="0" lvl="1" indent="0" algn="just" defTabSz="914400" rtl="0" eaLnBrk="0" fontAlgn="base" latinLnBrk="0" hangingPunct="0">
              <a:lnSpc>
                <a:spcPct val="100000"/>
              </a:lnSpc>
              <a:spcBef>
                <a:spcPct val="0"/>
              </a:spcBef>
              <a:spcAft>
                <a:spcPct val="0"/>
              </a:spcAft>
              <a:buClr>
                <a:schemeClr val="accent1"/>
              </a:buClr>
              <a:buSzPct val="90000"/>
              <a:buFont typeface="Wingdings" pitchFamily="2" charset="2"/>
              <a:buNone/>
              <a:tabLst/>
              <a:defRPr/>
            </a:pPr>
            <a:endParaRPr kumimoji="0" lang="en-US" sz="2000" b="0" i="0" u="none" strike="noStrike" kern="1200" cap="none" spc="0" normalizeH="0" baseline="0" noProof="0" dirty="0" smtClean="0">
              <a:ln>
                <a:noFill/>
              </a:ln>
              <a:solidFill>
                <a:schemeClr val="bg1">
                  <a:lumMod val="75000"/>
                  <a:lumOff val="25000"/>
                </a:schemeClr>
              </a:solidFill>
              <a:effectLst/>
              <a:uLnTx/>
              <a:uFillTx/>
              <a:latin typeface="Calibri" pitchFamily="34" charset="0"/>
              <a:ea typeface="+mn-ea"/>
              <a:cs typeface="Arial" pitchFamily="34" charset="0"/>
            </a:endParaRPr>
          </a:p>
          <a:p>
            <a:pPr marL="0" marR="0" lvl="0" indent="0" algn="just" defTabSz="914400" rtl="0" eaLnBrk="0" fontAlgn="base" latinLnBrk="0" hangingPunct="0">
              <a:lnSpc>
                <a:spcPct val="100000"/>
              </a:lnSpc>
              <a:spcBef>
                <a:spcPct val="0"/>
              </a:spcBef>
              <a:spcAft>
                <a:spcPct val="0"/>
              </a:spcAft>
              <a:buClr>
                <a:schemeClr val="accent1"/>
              </a:buClr>
              <a:buSzPct val="80000"/>
              <a:buFont typeface="Wingdings" pitchFamily="2" charset="2"/>
              <a:buNone/>
              <a:tabLst/>
              <a:defRPr/>
            </a:pPr>
            <a:endParaRPr kumimoji="0" lang="ar-SA" sz="2000" b="0" i="0" u="none" strike="noStrike" kern="1200" cap="none" spc="0" normalizeH="0" baseline="0" noProof="0" dirty="0">
              <a:ln>
                <a:noFill/>
              </a:ln>
              <a:solidFill>
                <a:schemeClr val="bg1">
                  <a:lumMod val="75000"/>
                  <a:lumOff val="25000"/>
                </a:schemeClr>
              </a:solidFill>
              <a:effectLst/>
              <a:uLnTx/>
              <a:uFillTx/>
              <a:latin typeface="Calibri" pitchFamily="34" charset="0"/>
              <a:ea typeface="+mn-ea"/>
              <a:cs typeface="Arial" pitchFamily="34" charset="0"/>
            </a:endParaRPr>
          </a:p>
        </p:txBody>
      </p:sp>
      <p:pic>
        <p:nvPicPr>
          <p:cNvPr id="10242" name="Picture 2" descr="Fig 1.0 - Major tributaries of the external jugular vein, draining the external face and scalp. The facial and internal jugular veins are labelled for completene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9726" y="4307961"/>
            <a:ext cx="3000474" cy="239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212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0" y="0"/>
            <a:ext cx="9144000" cy="6858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p>
            <a:pPr marL="0" marR="0" lvl="0" indent="0" algn="ctr" defTabSz="914400" eaLnBrk="1" latinLnBrk="0" hangingPunct="1">
              <a:lnSpc>
                <a:spcPct val="100000"/>
              </a:lnSpc>
              <a:buClrTx/>
              <a:buSzTx/>
              <a:buFontTx/>
              <a:buNone/>
              <a:tabLst/>
              <a:defRPr/>
            </a:pPr>
            <a:r>
              <a:rPr lang="en-US" sz="3600" b="1" cap="all" spc="50" dirty="0" smtClean="0">
                <a:solidFill>
                  <a:srgbClr val="3333FF"/>
                </a:solidFill>
                <a:effectLst>
                  <a:outerShdw blurRad="38100" dist="38100" dir="2700000" algn="tl">
                    <a:srgbClr val="000000">
                      <a:alpha val="43137"/>
                    </a:srgbClr>
                  </a:outerShdw>
                </a:effectLst>
                <a:latin typeface="Bodoni MT Black" pitchFamily="18" charset="0"/>
                <a:ea typeface="+mj-ea"/>
                <a:cs typeface="+mj-cs"/>
              </a:rPr>
              <a:t>Superficial Veins of Neck</a:t>
            </a:r>
          </a:p>
        </p:txBody>
      </p:sp>
      <p:pic>
        <p:nvPicPr>
          <p:cNvPr id="6" name="Picture 14" descr="E:\dad\Student Gray\8. Head and neck\F66122-008-f154.jpg"/>
          <p:cNvPicPr>
            <a:picLocks noChangeAspect="1" noChangeArrowheads="1"/>
          </p:cNvPicPr>
          <p:nvPr/>
        </p:nvPicPr>
        <p:blipFill>
          <a:blip r:embed="rId3" cstate="print"/>
          <a:srcRect b="5556"/>
          <a:stretch>
            <a:fillRect/>
          </a:stretch>
        </p:blipFill>
        <p:spPr bwMode="auto">
          <a:xfrm>
            <a:off x="5181600" y="1447424"/>
            <a:ext cx="3962400" cy="3581776"/>
          </a:xfrm>
          <a:prstGeom prst="rect">
            <a:avLst/>
          </a:prstGeom>
          <a:noFill/>
          <a:ln w="9525">
            <a:noFill/>
            <a:miter lim="800000"/>
            <a:headEnd/>
            <a:tailEnd/>
          </a:ln>
          <a:effectLst>
            <a:softEdge rad="112500"/>
          </a:effectLst>
        </p:spPr>
      </p:pic>
      <p:sp>
        <p:nvSpPr>
          <p:cNvPr id="7" name="Content Placeholder 4"/>
          <p:cNvSpPr txBox="1">
            <a:spLocks/>
          </p:cNvSpPr>
          <p:nvPr/>
        </p:nvSpPr>
        <p:spPr bwMode="auto">
          <a:xfrm>
            <a:off x="0" y="1270000"/>
            <a:ext cx="5029200" cy="4099584"/>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342900" indent="-342900" algn="just" rtl="0" eaLnBrk="0" hangingPunct="0">
              <a:buClr>
                <a:srgbClr val="3333FF"/>
              </a:buClr>
              <a:buSzPct val="80000"/>
              <a:buFont typeface="Wingdings" pitchFamily="2" charset="2"/>
              <a:buChar char="q"/>
              <a:defRPr/>
            </a:pPr>
            <a:r>
              <a:rPr kumimoji="0" lang="en-US" sz="2800" b="0" i="0" u="none" strike="noStrike" kern="1200" cap="none" spc="0" normalizeH="0" baseline="0" noProof="0" dirty="0" smtClean="0">
                <a:ln>
                  <a:noFill/>
                </a:ln>
                <a:solidFill>
                  <a:srgbClr val="3333FF"/>
                </a:solidFill>
                <a:effectLst/>
                <a:uLnTx/>
                <a:uFillTx/>
                <a:latin typeface="Calibri" pitchFamily="34" charset="0"/>
              </a:rPr>
              <a:t> </a:t>
            </a:r>
            <a:r>
              <a:rPr lang="en-US" sz="2400" b="1" dirty="0">
                <a:solidFill>
                  <a:srgbClr val="3333FF"/>
                </a:solidFill>
                <a:latin typeface="Bodoni MT Black" pitchFamily="18" charset="0"/>
              </a:rPr>
              <a:t>Anterior jugular veins:</a:t>
            </a:r>
          </a:p>
          <a:p>
            <a:pPr marL="800100" lvl="2" indent="-342900" algn="just" eaLnBrk="0" hangingPunct="0">
              <a:spcBef>
                <a:spcPct val="20000"/>
              </a:spcBef>
              <a:buClr>
                <a:srgbClr val="000000"/>
              </a:buClr>
              <a:buSzPct val="90000"/>
              <a:buFont typeface="Wingdings" pitchFamily="2" charset="2"/>
              <a:buChar char="§"/>
              <a:defRPr/>
            </a:pPr>
            <a:r>
              <a:rPr lang="en-US" sz="1800" b="1" dirty="0">
                <a:latin typeface="Bell MT" pitchFamily="18" charset="0"/>
                <a:cs typeface="Adobe Arabic" pitchFamily="18" charset="-78"/>
              </a:rPr>
              <a:t>It begins in the upper part of the neck by the union of the submental veins. </a:t>
            </a:r>
          </a:p>
          <a:p>
            <a:pPr marL="800100" lvl="2" indent="-342900" algn="just" eaLnBrk="0" hangingPunct="0">
              <a:spcBef>
                <a:spcPct val="20000"/>
              </a:spcBef>
              <a:buClr>
                <a:srgbClr val="000000"/>
              </a:buClr>
              <a:buSzPct val="90000"/>
              <a:buFont typeface="Wingdings" pitchFamily="2" charset="2"/>
              <a:buChar char="§"/>
              <a:defRPr/>
            </a:pPr>
            <a:r>
              <a:rPr lang="en-US" sz="1800" b="1" dirty="0">
                <a:latin typeface="Bell MT" pitchFamily="18" charset="0"/>
                <a:cs typeface="Adobe Arabic" pitchFamily="18" charset="-78"/>
              </a:rPr>
              <a:t>It descends close to the median line of the neck, medial to the sternomastoid muscle.</a:t>
            </a:r>
          </a:p>
          <a:p>
            <a:pPr marL="800100" lvl="2" indent="-342900" algn="just" eaLnBrk="0" hangingPunct="0">
              <a:spcBef>
                <a:spcPct val="20000"/>
              </a:spcBef>
              <a:buClr>
                <a:srgbClr val="000000"/>
              </a:buClr>
              <a:buSzPct val="90000"/>
              <a:buFont typeface="Wingdings" pitchFamily="2" charset="2"/>
              <a:buChar char="§"/>
              <a:defRPr/>
            </a:pPr>
            <a:r>
              <a:rPr lang="en-US" sz="1800" b="1" dirty="0">
                <a:latin typeface="Bell MT" pitchFamily="18" charset="0"/>
                <a:cs typeface="Adobe Arabic" pitchFamily="18" charset="-78"/>
              </a:rPr>
              <a:t>At the lower part of the neck, it passes laterally beneath that muscle to drain into the external jugular vein.</a:t>
            </a:r>
          </a:p>
          <a:p>
            <a:pPr marL="800100" lvl="2" indent="-342900" algn="just" eaLnBrk="0" hangingPunct="0">
              <a:spcBef>
                <a:spcPct val="20000"/>
              </a:spcBef>
              <a:buClr>
                <a:srgbClr val="000000"/>
              </a:buClr>
              <a:buSzPct val="90000"/>
              <a:buFont typeface="Wingdings" pitchFamily="2" charset="2"/>
              <a:buChar char="§"/>
              <a:defRPr/>
            </a:pPr>
            <a:r>
              <a:rPr lang="en-US" sz="1800" b="1" dirty="0">
                <a:latin typeface="Bell MT" pitchFamily="18" charset="0"/>
                <a:cs typeface="Adobe Arabic" pitchFamily="18" charset="-78"/>
              </a:rPr>
              <a:t>Just above the sternum the two anterior jugular veins communicate by a transverse vein to form the jugular arch.</a:t>
            </a:r>
          </a:p>
          <a:p>
            <a:pPr marL="0" marR="0" lvl="0" indent="0" algn="just" defTabSz="914400" rtl="0" eaLnBrk="0" fontAlgn="base" latinLnBrk="0" hangingPunct="0">
              <a:spcBef>
                <a:spcPct val="0"/>
              </a:spcBef>
              <a:spcAft>
                <a:spcPct val="0"/>
              </a:spcAft>
              <a:buClr>
                <a:schemeClr val="accent1"/>
              </a:buClr>
              <a:buSzPct val="80000"/>
              <a:buFont typeface="Wingdings" pitchFamily="2" charset="2"/>
              <a:buNone/>
              <a:tabLst/>
              <a:defRPr/>
            </a:pPr>
            <a:endParaRPr kumimoji="0" lang="ar-SA" sz="2000" b="0" i="0" u="none" strike="noStrike" kern="1200" cap="none" spc="0" normalizeH="0" baseline="0" noProof="0" dirty="0">
              <a:ln>
                <a:noFill/>
              </a:ln>
              <a:solidFill>
                <a:schemeClr val="bg1">
                  <a:lumMod val="75000"/>
                  <a:lumOff val="25000"/>
                </a:schemeClr>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19772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0" y="0"/>
            <a:ext cx="9144000" cy="6858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p>
            <a:pPr algn="ctr">
              <a:defRPr/>
            </a:pPr>
            <a:r>
              <a:rPr lang="en-US" sz="3600" b="1" cap="all" spc="50" dirty="0" smtClean="0">
                <a:solidFill>
                  <a:srgbClr val="3333FF"/>
                </a:solidFill>
                <a:effectLst>
                  <a:outerShdw blurRad="38100" dist="38100" dir="2700000" algn="tl">
                    <a:srgbClr val="000000">
                      <a:alpha val="43137"/>
                    </a:srgbClr>
                  </a:outerShdw>
                </a:effectLst>
                <a:latin typeface="Bodoni MT Black" pitchFamily="18" charset="0"/>
                <a:ea typeface="+mj-ea"/>
                <a:cs typeface="+mj-cs"/>
              </a:rPr>
              <a:t>Deep Veins of Neck</a:t>
            </a:r>
          </a:p>
        </p:txBody>
      </p:sp>
      <p:pic>
        <p:nvPicPr>
          <p:cNvPr id="5" name="Picture 6" descr="E:\dad\Student Gray\8. Head and neck\F66122-008-f194.jpg"/>
          <p:cNvPicPr>
            <a:picLocks noChangeAspect="1" noChangeArrowheads="1"/>
          </p:cNvPicPr>
          <p:nvPr/>
        </p:nvPicPr>
        <p:blipFill>
          <a:blip r:embed="rId3" cstate="print"/>
          <a:srcRect t="5338" b="4024"/>
          <a:stretch>
            <a:fillRect/>
          </a:stretch>
        </p:blipFill>
        <p:spPr bwMode="auto">
          <a:xfrm>
            <a:off x="5614390" y="1447800"/>
            <a:ext cx="3508828" cy="3486150"/>
          </a:xfrm>
          <a:prstGeom prst="rect">
            <a:avLst/>
          </a:prstGeom>
          <a:ln>
            <a:noFill/>
          </a:ln>
          <a:effectLst>
            <a:softEdge rad="112500"/>
          </a:effectLst>
        </p:spPr>
      </p:pic>
      <p:sp>
        <p:nvSpPr>
          <p:cNvPr id="6" name="Content Placeholder 4"/>
          <p:cNvSpPr txBox="1">
            <a:spLocks/>
          </p:cNvSpPr>
          <p:nvPr/>
        </p:nvSpPr>
        <p:spPr bwMode="auto">
          <a:xfrm>
            <a:off x="51790" y="1162423"/>
            <a:ext cx="5562600" cy="5724644"/>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342900" marR="0" lvl="0" indent="-342900" algn="just" defTabSz="914400" rtl="0" eaLnBrk="0" latinLnBrk="0" hangingPunct="0">
              <a:lnSpc>
                <a:spcPct val="100000"/>
              </a:lnSpc>
              <a:buClr>
                <a:srgbClr val="3333FF"/>
              </a:buClr>
              <a:buSzPct val="80000"/>
              <a:buFont typeface="Wingdings" pitchFamily="2" charset="2"/>
              <a:buChar char="q"/>
              <a:tabLst/>
              <a:defRPr/>
            </a:pPr>
            <a:r>
              <a:rPr kumimoji="0" lang="en-US" sz="2400" b="0" i="0" u="none" strike="noStrike" kern="1200" cap="none" spc="0" normalizeH="0" baseline="0" noProof="0" dirty="0" smtClean="0">
                <a:ln>
                  <a:noFill/>
                </a:ln>
                <a:solidFill>
                  <a:srgbClr val="3333FF"/>
                </a:solidFill>
                <a:effectLst/>
                <a:uLnTx/>
                <a:uFillTx/>
                <a:latin typeface="Bodoni MT Black" pitchFamily="18" charset="0"/>
              </a:rPr>
              <a:t> </a:t>
            </a:r>
            <a:r>
              <a:rPr lang="en-US" sz="2400" dirty="0">
                <a:solidFill>
                  <a:srgbClr val="3333FF"/>
                </a:solidFill>
                <a:latin typeface="Bodoni MT Black" pitchFamily="18" charset="0"/>
              </a:rPr>
              <a:t>Internal Jugulars vein:</a:t>
            </a:r>
          </a:p>
          <a:p>
            <a:pPr marL="800100" marR="0" lvl="2" indent="-342900" algn="just" defTabSz="914400" eaLnBrk="0" latinLnBrk="0" hangingPunct="0">
              <a:lnSpc>
                <a:spcPct val="100000"/>
              </a:lnSpc>
              <a:spcBef>
                <a:spcPct val="20000"/>
              </a:spcBef>
              <a:buClr>
                <a:srgbClr val="000000"/>
              </a:buClr>
              <a:buSzPct val="90000"/>
              <a:buFont typeface="Wingdings" pitchFamily="2" charset="2"/>
              <a:buChar char="§"/>
              <a:tabLst/>
              <a:defRPr/>
            </a:pPr>
            <a:r>
              <a:rPr lang="en-US" sz="1800" b="1" dirty="0">
                <a:latin typeface="Bell MT" pitchFamily="18" charset="0"/>
                <a:cs typeface="Adobe Arabic" pitchFamily="18" charset="-78"/>
              </a:rPr>
              <a:t>Drains blood from the head, brain, face &amp; neck.</a:t>
            </a:r>
          </a:p>
          <a:p>
            <a:pPr marL="800100" marR="0" lvl="2" indent="-342900" algn="just" defTabSz="914400" eaLnBrk="0" latinLnBrk="0" hangingPunct="0">
              <a:lnSpc>
                <a:spcPct val="100000"/>
              </a:lnSpc>
              <a:spcBef>
                <a:spcPct val="20000"/>
              </a:spcBef>
              <a:buClr>
                <a:srgbClr val="000000"/>
              </a:buClr>
              <a:buSzPct val="90000"/>
              <a:buFont typeface="Wingdings" pitchFamily="2" charset="2"/>
              <a:buChar char="§"/>
              <a:tabLst/>
              <a:defRPr/>
            </a:pPr>
            <a:r>
              <a:rPr lang="en-US" sz="1800" b="1" dirty="0">
                <a:latin typeface="Bell MT" pitchFamily="18" charset="0"/>
                <a:cs typeface="Adobe Arabic" pitchFamily="18" charset="-78"/>
              </a:rPr>
              <a:t>It descends in the neck along with the internal and common carotid arteries and vagus nerve, within the Carotid Sheath.</a:t>
            </a:r>
          </a:p>
          <a:p>
            <a:pPr marL="800100" marR="0" lvl="2" indent="-342900" algn="just" defTabSz="914400" eaLnBrk="0" latinLnBrk="0" hangingPunct="0">
              <a:lnSpc>
                <a:spcPct val="100000"/>
              </a:lnSpc>
              <a:spcBef>
                <a:spcPct val="20000"/>
              </a:spcBef>
              <a:buClr>
                <a:srgbClr val="000000"/>
              </a:buClr>
              <a:buSzPct val="90000"/>
              <a:buFont typeface="Wingdings" pitchFamily="2" charset="2"/>
              <a:buChar char="§"/>
              <a:tabLst/>
              <a:defRPr/>
            </a:pPr>
            <a:r>
              <a:rPr lang="en-US" sz="1800" b="1" dirty="0">
                <a:latin typeface="Bell MT" pitchFamily="18" charset="0"/>
                <a:cs typeface="Adobe Arabic" pitchFamily="18" charset="-78"/>
              </a:rPr>
              <a:t>Joins the subclavian vein to form the brachiocephalic vein.</a:t>
            </a:r>
          </a:p>
          <a:p>
            <a:pPr marL="800100" marR="0" lvl="2" indent="-342900" algn="just" defTabSz="914400" eaLnBrk="0" latinLnBrk="0" hangingPunct="0">
              <a:lnSpc>
                <a:spcPct val="100000"/>
              </a:lnSpc>
              <a:spcBef>
                <a:spcPct val="20000"/>
              </a:spcBef>
              <a:buClr>
                <a:srgbClr val="000000"/>
              </a:buClr>
              <a:buSzPct val="90000"/>
              <a:buFont typeface="Wingdings" pitchFamily="2" charset="2"/>
              <a:buChar char="§"/>
              <a:tabLst/>
              <a:defRPr/>
            </a:pPr>
            <a:r>
              <a:rPr lang="en-US" sz="1800" b="1" dirty="0">
                <a:latin typeface="Bell MT" pitchFamily="18" charset="0"/>
                <a:cs typeface="Adobe Arabic" pitchFamily="18" charset="-78"/>
              </a:rPr>
              <a:t>Tributaries: </a:t>
            </a:r>
          </a:p>
          <a:p>
            <a:pPr marL="1200150" lvl="2" indent="-285750" algn="just" eaLnBrk="0" hangingPunct="0">
              <a:buClr>
                <a:schemeClr val="bg1">
                  <a:lumMod val="50000"/>
                </a:schemeClr>
              </a:buClr>
              <a:buSzPct val="85000"/>
              <a:buFont typeface="Arial" pitchFamily="34" charset="0"/>
              <a:buChar char="•"/>
              <a:defRPr/>
            </a:pPr>
            <a:r>
              <a:rPr lang="en-US" sz="1800" b="1" dirty="0" smtClean="0">
                <a:solidFill>
                  <a:srgbClr val="0070C0"/>
                </a:solidFill>
                <a:latin typeface="Bell MT" pitchFamily="18" charset="0"/>
              </a:rPr>
              <a:t>Superior thyroid</a:t>
            </a:r>
          </a:p>
          <a:p>
            <a:pPr marL="1200150" lvl="2" indent="-285750" algn="just" eaLnBrk="0" hangingPunct="0">
              <a:buClr>
                <a:schemeClr val="bg1">
                  <a:lumMod val="50000"/>
                </a:schemeClr>
              </a:buClr>
              <a:buSzPct val="85000"/>
              <a:buFont typeface="Arial" pitchFamily="34" charset="0"/>
              <a:buChar char="•"/>
              <a:defRPr/>
            </a:pPr>
            <a:r>
              <a:rPr lang="en-US" sz="1800" b="1" dirty="0" smtClean="0">
                <a:solidFill>
                  <a:srgbClr val="0070C0"/>
                </a:solidFill>
                <a:latin typeface="Bell MT" pitchFamily="18" charset="0"/>
              </a:rPr>
              <a:t>Middle thyroid</a:t>
            </a:r>
            <a:endParaRPr lang="en-US" sz="1800" b="1" dirty="0">
              <a:solidFill>
                <a:srgbClr val="0070C0"/>
              </a:solidFill>
              <a:latin typeface="Bell MT" pitchFamily="18" charset="0"/>
            </a:endParaRPr>
          </a:p>
          <a:p>
            <a:pPr marL="1200150" lvl="2" indent="-285750" algn="just" eaLnBrk="0" hangingPunct="0">
              <a:buClr>
                <a:schemeClr val="bg1">
                  <a:lumMod val="50000"/>
                </a:schemeClr>
              </a:buClr>
              <a:buSzPct val="85000"/>
              <a:buFont typeface="Arial" pitchFamily="34" charset="0"/>
              <a:buChar char="•"/>
              <a:defRPr/>
            </a:pPr>
            <a:r>
              <a:rPr lang="en-US" sz="1800" b="1" dirty="0" smtClean="0">
                <a:solidFill>
                  <a:srgbClr val="0070C0"/>
                </a:solidFill>
                <a:latin typeface="Bell MT" pitchFamily="18" charset="0"/>
              </a:rPr>
              <a:t>Lingual</a:t>
            </a:r>
            <a:endParaRPr lang="en-US" sz="1800" b="1" dirty="0">
              <a:solidFill>
                <a:srgbClr val="0070C0"/>
              </a:solidFill>
              <a:latin typeface="Bell MT" pitchFamily="18" charset="0"/>
            </a:endParaRPr>
          </a:p>
          <a:p>
            <a:pPr marL="1200150" lvl="2" indent="-285750" algn="just" eaLnBrk="0" hangingPunct="0">
              <a:buClr>
                <a:schemeClr val="bg1">
                  <a:lumMod val="50000"/>
                </a:schemeClr>
              </a:buClr>
              <a:buSzPct val="85000"/>
              <a:buFont typeface="Arial" pitchFamily="34" charset="0"/>
              <a:buChar char="•"/>
              <a:defRPr/>
            </a:pPr>
            <a:r>
              <a:rPr lang="en-US" sz="1800" b="1" dirty="0" smtClean="0">
                <a:solidFill>
                  <a:srgbClr val="0070C0"/>
                </a:solidFill>
                <a:latin typeface="Bell MT" pitchFamily="18" charset="0"/>
              </a:rPr>
              <a:t>Facial</a:t>
            </a:r>
            <a:endParaRPr lang="en-US" sz="1800" b="1" dirty="0">
              <a:solidFill>
                <a:srgbClr val="0070C0"/>
              </a:solidFill>
              <a:latin typeface="Bell MT" pitchFamily="18" charset="0"/>
            </a:endParaRPr>
          </a:p>
          <a:p>
            <a:pPr marL="1200150" lvl="2" indent="-285750" algn="just" eaLnBrk="0" hangingPunct="0">
              <a:buClr>
                <a:schemeClr val="bg1">
                  <a:lumMod val="50000"/>
                </a:schemeClr>
              </a:buClr>
              <a:buSzPct val="85000"/>
              <a:buFont typeface="Arial" pitchFamily="34" charset="0"/>
              <a:buChar char="•"/>
              <a:defRPr/>
            </a:pPr>
            <a:r>
              <a:rPr lang="en-US" sz="1800" b="1" dirty="0" smtClean="0">
                <a:solidFill>
                  <a:srgbClr val="0070C0"/>
                </a:solidFill>
                <a:latin typeface="Bell MT" pitchFamily="18" charset="0"/>
              </a:rPr>
              <a:t>Occipital</a:t>
            </a:r>
          </a:p>
          <a:p>
            <a:pPr marL="1200150" lvl="2" indent="-285750" algn="just" eaLnBrk="0" hangingPunct="0">
              <a:buClr>
                <a:schemeClr val="bg1">
                  <a:lumMod val="50000"/>
                </a:schemeClr>
              </a:buClr>
              <a:buSzPct val="85000"/>
              <a:buFont typeface="Arial" pitchFamily="34" charset="0"/>
              <a:buChar char="•"/>
              <a:defRPr/>
            </a:pPr>
            <a:r>
              <a:rPr lang="en-US" sz="1800" b="1" dirty="0" smtClean="0">
                <a:solidFill>
                  <a:srgbClr val="0070C0"/>
                </a:solidFill>
                <a:latin typeface="Bell MT" pitchFamily="18" charset="0"/>
              </a:rPr>
              <a:t>Pharyngeal</a:t>
            </a:r>
            <a:endParaRPr lang="en-US" sz="1800" b="1" dirty="0">
              <a:solidFill>
                <a:srgbClr val="0070C0"/>
              </a:solidFill>
              <a:latin typeface="Bell MT" pitchFamily="18" charset="0"/>
            </a:endParaRPr>
          </a:p>
          <a:p>
            <a:pPr marL="1200150" lvl="2" indent="-285750" algn="just" eaLnBrk="0" hangingPunct="0">
              <a:buClr>
                <a:schemeClr val="bg1">
                  <a:lumMod val="50000"/>
                </a:schemeClr>
              </a:buClr>
              <a:buSzPct val="85000"/>
              <a:buFont typeface="Arial" pitchFamily="34" charset="0"/>
              <a:buChar char="•"/>
              <a:defRPr/>
            </a:pPr>
            <a:r>
              <a:rPr lang="en-US" sz="1800" b="1" dirty="0" smtClean="0">
                <a:solidFill>
                  <a:srgbClr val="0070C0"/>
                </a:solidFill>
                <a:latin typeface="Bell MT" pitchFamily="18" charset="0"/>
              </a:rPr>
              <a:t>Dural </a:t>
            </a:r>
            <a:r>
              <a:rPr lang="en-US" sz="1800" b="1" dirty="0">
                <a:solidFill>
                  <a:srgbClr val="0070C0"/>
                </a:solidFill>
                <a:latin typeface="Bell MT" pitchFamily="18" charset="0"/>
              </a:rPr>
              <a:t>venous sinuses</a:t>
            </a:r>
          </a:p>
          <a:p>
            <a:pPr marL="800100" lvl="2" indent="-342900" algn="just" eaLnBrk="0" hangingPunct="0">
              <a:spcBef>
                <a:spcPct val="20000"/>
              </a:spcBef>
              <a:buClr>
                <a:srgbClr val="000000"/>
              </a:buClr>
              <a:buSzPct val="90000"/>
              <a:buFont typeface="Wingdings" pitchFamily="2" charset="2"/>
              <a:buChar char="§"/>
              <a:defRPr/>
            </a:pPr>
            <a:r>
              <a:rPr lang="en-US" sz="1800" b="1" dirty="0">
                <a:latin typeface="Bell MT" pitchFamily="18" charset="0"/>
                <a:cs typeface="Adobe Arabic" pitchFamily="18" charset="-78"/>
              </a:rPr>
              <a:t>These veins drain blood from anterior face, trachea, thyroid, esophagus, larynx, and muscles of the neck.</a:t>
            </a:r>
            <a:endParaRPr lang="ar-SA" sz="1800" b="1" dirty="0">
              <a:latin typeface="Bell MT" pitchFamily="18" charset="0"/>
              <a:cs typeface="Adobe Arabic" pitchFamily="18" charset="-78"/>
            </a:endParaRPr>
          </a:p>
        </p:txBody>
      </p:sp>
    </p:spTree>
    <p:extLst>
      <p:ext uri="{BB962C8B-B14F-4D97-AF65-F5344CB8AC3E}">
        <p14:creationId xmlns:p14="http://schemas.microsoft.com/office/powerpoint/2010/main" val="2195878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50800"/>
            <a:ext cx="9144000" cy="736600"/>
          </a:xfrm>
          <a:prstGeom prst="rect">
            <a:avLst/>
          </a:prstGeom>
        </p:spPr>
        <p:txBody>
          <a:bodyPr/>
          <a:lstStyle/>
          <a:p>
            <a:pPr algn="ctr" eaLnBrk="0" hangingPunct="0">
              <a:defRPr/>
            </a:pPr>
            <a:r>
              <a:rPr lang="en-US" sz="3200" b="1" dirty="0">
                <a:solidFill>
                  <a:srgbClr val="3333FF"/>
                </a:solidFill>
                <a:effectLst>
                  <a:outerShdw blurRad="38100" dist="38100" dir="2700000" algn="tl">
                    <a:srgbClr val="000000"/>
                  </a:outerShdw>
                </a:effectLst>
                <a:latin typeface="Bodoni MT Black" pitchFamily="18" charset="0"/>
                <a:ea typeface="+mj-ea"/>
                <a:cs typeface="+mj-cs"/>
              </a:rPr>
              <a:t>VENOUS DISORDER</a:t>
            </a:r>
          </a:p>
        </p:txBody>
      </p:sp>
      <p:sp>
        <p:nvSpPr>
          <p:cNvPr id="20" name="Rectangle 6"/>
          <p:cNvSpPr txBox="1">
            <a:spLocks noChangeArrowheads="1"/>
          </p:cNvSpPr>
          <p:nvPr/>
        </p:nvSpPr>
        <p:spPr>
          <a:xfrm>
            <a:off x="38099" y="958978"/>
            <a:ext cx="5507616" cy="5594222"/>
          </a:xfrm>
          <a:prstGeom prst="rect">
            <a:avLst/>
          </a:prstGeom>
          <a:ln>
            <a:solidFill>
              <a:schemeClr val="tx1"/>
            </a:solidFill>
          </a:ln>
        </p:spPr>
        <p:txBody>
          <a:bodyPr/>
          <a:lstStyle/>
          <a:p>
            <a:pPr marL="0" lvl="2" algn="just" rtl="0" fontAlgn="auto">
              <a:lnSpc>
                <a:spcPct val="80000"/>
              </a:lnSpc>
              <a:spcBef>
                <a:spcPct val="20000"/>
              </a:spcBef>
              <a:spcAft>
                <a:spcPts val="600"/>
              </a:spcAft>
              <a:buClr>
                <a:schemeClr val="bg1">
                  <a:lumMod val="75000"/>
                  <a:lumOff val="25000"/>
                </a:schemeClr>
              </a:buClr>
              <a:buSzPct val="95000"/>
              <a:defRPr/>
            </a:pPr>
            <a:r>
              <a:rPr lang="en-US" sz="2000" dirty="0" smtClean="0">
                <a:solidFill>
                  <a:srgbClr val="6666FF"/>
                </a:solidFill>
                <a:latin typeface="Bodoni MT Black" pitchFamily="18" charset="0"/>
              </a:rPr>
              <a:t>INFARCTION</a:t>
            </a:r>
          </a:p>
          <a:p>
            <a:pPr marL="342900" lvl="1" indent="-342900" algn="just" eaLnBrk="0" hangingPunct="0">
              <a:lnSpc>
                <a:spcPct val="80000"/>
              </a:lnSpc>
              <a:spcBef>
                <a:spcPct val="20000"/>
              </a:spcBef>
              <a:buClr>
                <a:srgbClr val="000000"/>
              </a:buClr>
              <a:buSzPct val="90000"/>
              <a:buFont typeface="Wingdings" pitchFamily="2" charset="2"/>
              <a:buChar char="q"/>
              <a:defRPr/>
            </a:pPr>
            <a:r>
              <a:rPr lang="en-US" sz="1800" b="1" dirty="0">
                <a:latin typeface="Bell MT" pitchFamily="18" charset="0"/>
                <a:cs typeface="Adobe Arabic" pitchFamily="18" charset="-78"/>
              </a:rPr>
              <a:t>R</a:t>
            </a:r>
            <a:r>
              <a:rPr lang="en-US" sz="1800" b="1" dirty="0" smtClean="0">
                <a:latin typeface="Bell MT" pitchFamily="18" charset="0"/>
                <a:cs typeface="Adobe Arabic" pitchFamily="18" charset="-78"/>
              </a:rPr>
              <a:t>efers </a:t>
            </a:r>
            <a:r>
              <a:rPr lang="en-US" sz="1800" b="1" dirty="0">
                <a:latin typeface="Bell MT" pitchFamily="18" charset="0"/>
                <a:cs typeface="Adobe Arabic" pitchFamily="18" charset="-78"/>
              </a:rPr>
              <a:t>to tissue death (necrosis) that is caused by a local lack of oxygen due to obstruction of the tissue's blood supply</a:t>
            </a:r>
          </a:p>
          <a:p>
            <a:pPr marL="0" lvl="1" rtl="0" fontAlgn="auto">
              <a:lnSpc>
                <a:spcPct val="90000"/>
              </a:lnSpc>
              <a:spcAft>
                <a:spcPts val="0"/>
              </a:spcAft>
              <a:buClr>
                <a:schemeClr val="accent4">
                  <a:lumMod val="25000"/>
                </a:schemeClr>
              </a:buClr>
              <a:buSzPct val="95000"/>
              <a:defRPr/>
            </a:pPr>
            <a:endParaRPr lang="en-US" sz="2200" dirty="0" smtClean="0">
              <a:solidFill>
                <a:srgbClr val="C00000"/>
              </a:solidFill>
              <a:latin typeface="Bodoni MT Black" pitchFamily="18" charset="0"/>
            </a:endParaRPr>
          </a:p>
          <a:p>
            <a:pPr marL="0" lvl="1" rtl="0" fontAlgn="auto">
              <a:lnSpc>
                <a:spcPct val="90000"/>
              </a:lnSpc>
              <a:spcAft>
                <a:spcPts val="0"/>
              </a:spcAft>
              <a:buClr>
                <a:schemeClr val="accent4">
                  <a:lumMod val="25000"/>
                </a:schemeClr>
              </a:buClr>
              <a:buSzPct val="95000"/>
              <a:defRPr/>
            </a:pPr>
            <a:r>
              <a:rPr lang="en-US" sz="2000" dirty="0">
                <a:solidFill>
                  <a:srgbClr val="6666FF"/>
                </a:solidFill>
                <a:latin typeface="Bodoni MT Black" pitchFamily="18" charset="0"/>
              </a:rPr>
              <a:t>SINUS </a:t>
            </a:r>
            <a:r>
              <a:rPr lang="en-US" sz="2000" dirty="0" smtClean="0">
                <a:solidFill>
                  <a:srgbClr val="6666FF"/>
                </a:solidFill>
                <a:latin typeface="Bodoni MT Black" pitchFamily="18" charset="0"/>
              </a:rPr>
              <a:t>THROMBOSIS</a:t>
            </a:r>
            <a:endParaRPr lang="en-US" sz="2000" dirty="0">
              <a:solidFill>
                <a:srgbClr val="6666FF"/>
              </a:solidFill>
              <a:latin typeface="Bodoni MT Black" pitchFamily="18" charset="0"/>
            </a:endParaRPr>
          </a:p>
          <a:p>
            <a:pPr marL="342900" indent="-342900" algn="just" eaLnBrk="0" hangingPunct="0">
              <a:lnSpc>
                <a:spcPct val="80000"/>
              </a:lnSpc>
              <a:spcBef>
                <a:spcPct val="20000"/>
              </a:spcBef>
              <a:buClr>
                <a:srgbClr val="000000"/>
              </a:buClr>
              <a:buSzPct val="90000"/>
              <a:buFont typeface="Wingdings" pitchFamily="2" charset="2"/>
              <a:buChar char="q"/>
              <a:defRPr/>
            </a:pPr>
            <a:r>
              <a:rPr lang="en-US" sz="1800" b="1" dirty="0" smtClean="0">
                <a:latin typeface="Bell MT" pitchFamily="18" charset="0"/>
                <a:cs typeface="Adobe Arabic" pitchFamily="18" charset="-78"/>
              </a:rPr>
              <a:t>SSS </a:t>
            </a:r>
            <a:r>
              <a:rPr lang="en-US" sz="1800" b="1" dirty="0">
                <a:latin typeface="Bell MT" pitchFamily="18" charset="0"/>
                <a:cs typeface="Adobe Arabic" pitchFamily="18" charset="-78"/>
              </a:rPr>
              <a:t>thrombosis</a:t>
            </a:r>
          </a:p>
          <a:p>
            <a:pPr marL="742950" lvl="1" indent="-285750">
              <a:buFont typeface="Arial" pitchFamily="34" charset="0"/>
              <a:buChar char="•"/>
              <a:defRPr/>
            </a:pPr>
            <a:r>
              <a:rPr lang="en-US" sz="1800" b="1" dirty="0">
                <a:solidFill>
                  <a:srgbClr val="0070C0"/>
                </a:solidFill>
                <a:latin typeface="Bell MT" pitchFamily="18" charset="0"/>
                <a:cs typeface="Adobe Arabic" pitchFamily="18" charset="-78"/>
              </a:rPr>
              <a:t>Superior Sagittal Sinus </a:t>
            </a:r>
          </a:p>
          <a:p>
            <a:pPr marL="742950" lvl="1" indent="-285750">
              <a:buFont typeface="Arial" pitchFamily="34" charset="0"/>
              <a:buChar char="•"/>
              <a:defRPr/>
            </a:pPr>
            <a:r>
              <a:rPr lang="en-US" sz="1800" b="1" dirty="0">
                <a:solidFill>
                  <a:srgbClr val="0070C0"/>
                </a:solidFill>
                <a:latin typeface="Bell MT" pitchFamily="18" charset="0"/>
                <a:cs typeface="Adobe Arabic" pitchFamily="18" charset="-78"/>
              </a:rPr>
              <a:t>Can complicates ear infection</a:t>
            </a:r>
          </a:p>
          <a:p>
            <a:pPr marL="285750" indent="-285750" algn="just" eaLnBrk="0" hangingPunct="0">
              <a:lnSpc>
                <a:spcPct val="80000"/>
              </a:lnSpc>
              <a:spcBef>
                <a:spcPct val="20000"/>
              </a:spcBef>
              <a:buClr>
                <a:srgbClr val="000000"/>
              </a:buClr>
              <a:buSzPct val="90000"/>
              <a:buFont typeface="Wingdings" pitchFamily="2" charset="2"/>
              <a:buChar char="q"/>
              <a:defRPr/>
            </a:pPr>
            <a:r>
              <a:rPr lang="en-US" sz="1800" b="1" dirty="0" smtClean="0">
                <a:latin typeface="Bell MT" pitchFamily="18" charset="0"/>
                <a:cs typeface="Adobe Arabic" pitchFamily="18" charset="-78"/>
              </a:rPr>
              <a:t>Cavernous </a:t>
            </a:r>
            <a:r>
              <a:rPr lang="en-US" sz="1800" b="1" dirty="0">
                <a:latin typeface="Bell MT" pitchFamily="18" charset="0"/>
                <a:cs typeface="Adobe Arabic" pitchFamily="18" charset="-78"/>
              </a:rPr>
              <a:t>Sinus thrombosis</a:t>
            </a:r>
          </a:p>
          <a:p>
            <a:pPr marL="742950" lvl="1" indent="-285750">
              <a:buFont typeface="Arial" pitchFamily="34" charset="0"/>
              <a:buChar char="•"/>
              <a:defRPr/>
            </a:pPr>
            <a:r>
              <a:rPr lang="en-US" sz="1800" b="1" dirty="0">
                <a:solidFill>
                  <a:srgbClr val="0070C0"/>
                </a:solidFill>
                <a:latin typeface="Bell MT" pitchFamily="18" charset="0"/>
                <a:cs typeface="Adobe Arabic" pitchFamily="18" charset="-78"/>
              </a:rPr>
              <a:t>As a complication of infection in the dangerous area of the face</a:t>
            </a:r>
          </a:p>
          <a:p>
            <a:pPr marL="285750" indent="-285750" algn="just" eaLnBrk="0" hangingPunct="0">
              <a:lnSpc>
                <a:spcPct val="80000"/>
              </a:lnSpc>
              <a:spcBef>
                <a:spcPct val="20000"/>
              </a:spcBef>
              <a:buClr>
                <a:srgbClr val="000000"/>
              </a:buClr>
              <a:buSzPct val="90000"/>
              <a:buFont typeface="Wingdings" pitchFamily="2" charset="2"/>
              <a:buChar char="q"/>
              <a:defRPr/>
            </a:pPr>
            <a:r>
              <a:rPr lang="en-US" sz="1800" b="1" dirty="0" smtClean="0">
                <a:latin typeface="Bell MT" pitchFamily="18" charset="0"/>
                <a:cs typeface="Adobe Arabic" pitchFamily="18" charset="-78"/>
              </a:rPr>
              <a:t>Obstruction </a:t>
            </a:r>
            <a:r>
              <a:rPr lang="en-US" sz="1800" b="1" dirty="0">
                <a:latin typeface="Bell MT" pitchFamily="18" charset="0"/>
                <a:cs typeface="Adobe Arabic" pitchFamily="18" charset="-78"/>
              </a:rPr>
              <a:t>of venous drainage of the brain leads to Cerebral swelling (edema) and raised Intracranial Pressure.</a:t>
            </a:r>
          </a:p>
          <a:p>
            <a:pPr marL="274320" indent="-274320" rtl="0" eaLnBrk="1" fontAlgn="auto" hangingPunct="1">
              <a:spcAft>
                <a:spcPts val="0"/>
              </a:spcAft>
              <a:buClr>
                <a:schemeClr val="accent4">
                  <a:lumMod val="25000"/>
                </a:schemeClr>
              </a:buClr>
              <a:buFont typeface="Wingdings" pitchFamily="2" charset="2"/>
              <a:buChar char="v"/>
              <a:defRPr/>
            </a:pPr>
            <a:endParaRPr lang="en-US" sz="2400" dirty="0" smtClean="0">
              <a:solidFill>
                <a:schemeClr val="accent4">
                  <a:lumMod val="25000"/>
                </a:schemeClr>
              </a:solidFill>
              <a:latin typeface="Calibri" pitchFamily="34" charset="0"/>
            </a:endParaRPr>
          </a:p>
          <a:p>
            <a:pPr marL="274320" indent="-274320" rtl="0" eaLnBrk="1" fontAlgn="auto" hangingPunct="1">
              <a:spcAft>
                <a:spcPts val="0"/>
              </a:spcAft>
              <a:buClr>
                <a:schemeClr val="accent4">
                  <a:lumMod val="25000"/>
                </a:schemeClr>
              </a:buClr>
              <a:buFont typeface="Wingdings" pitchFamily="2" charset="2"/>
              <a:buChar char="v"/>
              <a:defRPr/>
            </a:pPr>
            <a:endParaRPr lang="en-US" sz="2400" dirty="0" smtClean="0">
              <a:solidFill>
                <a:schemeClr val="accent4">
                  <a:lumMod val="25000"/>
                </a:schemeClr>
              </a:solidFill>
              <a:latin typeface="Calibri" pitchFamily="34" charset="0"/>
            </a:endParaRPr>
          </a:p>
          <a:p>
            <a:pPr marL="731520" lvl="1" indent="-274320" rtl="0" fontAlgn="auto">
              <a:spcAft>
                <a:spcPts val="0"/>
              </a:spcAft>
              <a:buClr>
                <a:schemeClr val="accent4">
                  <a:lumMod val="25000"/>
                </a:schemeClr>
              </a:buClr>
              <a:buFont typeface="Wingdings" pitchFamily="2" charset="2"/>
              <a:buChar char="v"/>
              <a:defRPr/>
            </a:pPr>
            <a:endParaRPr lang="en-US" sz="2400" dirty="0" smtClean="0">
              <a:solidFill>
                <a:schemeClr val="accent4">
                  <a:lumMod val="25000"/>
                </a:schemeClr>
              </a:solidFill>
              <a:latin typeface="Calibri" pitchFamily="34" charset="0"/>
            </a:endParaRPr>
          </a:p>
          <a:p>
            <a:pPr marL="640080" lvl="1" indent="-246888" rtl="0" eaLnBrk="1" fontAlgn="auto" hangingPunct="1">
              <a:spcAft>
                <a:spcPts val="0"/>
              </a:spcAft>
              <a:buClr>
                <a:schemeClr val="accent4">
                  <a:lumMod val="25000"/>
                </a:schemeClr>
              </a:buClr>
              <a:buFont typeface="Wingdings" pitchFamily="2" charset="2"/>
              <a:buChar char="v"/>
              <a:defRPr/>
            </a:pPr>
            <a:endParaRPr lang="en-US" sz="2400" dirty="0" smtClean="0">
              <a:solidFill>
                <a:schemeClr val="accent4">
                  <a:lumMod val="25000"/>
                </a:schemeClr>
              </a:solidFill>
              <a:latin typeface="Calibri" pitchFamily="34" charset="0"/>
            </a:endParaRPr>
          </a:p>
          <a:p>
            <a:pPr marL="457200" lvl="0" indent="-457200" rtl="0" eaLnBrk="0" hangingPunct="0">
              <a:spcBef>
                <a:spcPct val="20000"/>
              </a:spcBef>
              <a:buClr>
                <a:schemeClr val="accent4">
                  <a:lumMod val="25000"/>
                </a:schemeClr>
              </a:buClr>
              <a:buFont typeface="Wingdings" pitchFamily="2" charset="2"/>
              <a:buChar char="v"/>
              <a:defRPr/>
            </a:pPr>
            <a:endParaRPr kumimoji="0" lang="en-US" sz="2400" i="0" u="none" strike="noStrike" kern="0" cap="none" spc="0" normalizeH="0" baseline="0" noProof="0" dirty="0" smtClean="0">
              <a:ln>
                <a:noFill/>
              </a:ln>
              <a:solidFill>
                <a:schemeClr val="accent4">
                  <a:lumMod val="25000"/>
                </a:schemeClr>
              </a:solidFill>
              <a:uLnTx/>
              <a:uFillTx/>
              <a:latin typeface="Calibri" pitchFamily="34" charset="0"/>
              <a:cs typeface="+mn-cs"/>
            </a:endParaRPr>
          </a:p>
          <a:p>
            <a:pPr marL="342900" marR="0" lvl="0" indent="-342900" defTabSz="914400" rtl="0" eaLnBrk="0" fontAlgn="base" latinLnBrk="0" hangingPunct="0">
              <a:lnSpc>
                <a:spcPct val="100000"/>
              </a:lnSpc>
              <a:spcBef>
                <a:spcPct val="20000"/>
              </a:spcBef>
              <a:spcAft>
                <a:spcPct val="0"/>
              </a:spcAft>
              <a:buClr>
                <a:schemeClr val="accent4">
                  <a:lumMod val="25000"/>
                </a:schemeClr>
              </a:buClr>
              <a:buSzTx/>
              <a:buFont typeface="Wingdings" pitchFamily="2" charset="2"/>
              <a:buChar char="v"/>
              <a:tabLst/>
              <a:defRPr/>
            </a:pPr>
            <a:endParaRPr kumimoji="0" lang="en-US" sz="2400" i="0" u="none" strike="noStrike" kern="0" cap="none" spc="0" normalizeH="0" baseline="0" noProof="0" dirty="0">
              <a:ln>
                <a:noFill/>
              </a:ln>
              <a:solidFill>
                <a:schemeClr val="accent4">
                  <a:lumMod val="25000"/>
                </a:schemeClr>
              </a:solidFill>
              <a:uLnTx/>
              <a:uFillTx/>
              <a:latin typeface="Calibri" pitchFamily="34" charset="0"/>
              <a:cs typeface="+mn-cs"/>
            </a:endParaRPr>
          </a:p>
        </p:txBody>
      </p:sp>
      <p:pic>
        <p:nvPicPr>
          <p:cNvPr id="13" name="Content Placeholder 4" descr="662C116C"/>
          <p:cNvPicPr>
            <a:picLocks noChangeAspect="1" noChangeArrowheads="1"/>
          </p:cNvPicPr>
          <p:nvPr/>
        </p:nvPicPr>
        <p:blipFill>
          <a:blip r:embed="rId3" cstate="print"/>
          <a:srcRect/>
          <a:stretch>
            <a:fillRect/>
          </a:stretch>
        </p:blipFill>
        <p:spPr>
          <a:xfrm>
            <a:off x="5545715" y="1400175"/>
            <a:ext cx="3400425" cy="4433888"/>
          </a:xfrm>
          <a:prstGeom prst="rect">
            <a:avLst/>
          </a:prstGeom>
          <a:ln>
            <a:noFill/>
          </a:ln>
          <a:effectLst>
            <a:softEdge rad="112500"/>
          </a:effectLst>
        </p:spPr>
      </p:pic>
    </p:spTree>
    <p:extLst>
      <p:ext uri="{BB962C8B-B14F-4D97-AF65-F5344CB8AC3E}">
        <p14:creationId xmlns:p14="http://schemas.microsoft.com/office/powerpoint/2010/main" val="2874853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0" y="2956580"/>
            <a:ext cx="9144000" cy="620713"/>
          </a:xfrm>
          <a:prstGeom prst="rect">
            <a:avLst/>
          </a:prstGeom>
        </p:spPr>
        <p:txBody>
          <a:bodyPr vert="horz" lIns="91440" tIns="45720" rIns="91440" bIns="45720" rtlCol="0" anchor="b" anchorCtr="0">
            <a:noAutofit/>
          </a:bodyPr>
          <a:lst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fontAlgn="auto">
              <a:spcAft>
                <a:spcPts val="0"/>
              </a:spcAft>
            </a:pPr>
            <a:r>
              <a:rPr lang="en-US" sz="3600" b="1" dirty="0" smtClean="0">
                <a:solidFill>
                  <a:srgbClr val="3333FF"/>
                </a:solidFill>
                <a:effectLst>
                  <a:outerShdw blurRad="38100" dist="38100" dir="2700000" algn="tl">
                    <a:srgbClr val="000000">
                      <a:alpha val="43137"/>
                    </a:srgbClr>
                  </a:outerShdw>
                </a:effectLst>
                <a:latin typeface="Bodoni MT Black" pitchFamily="18" charset="0"/>
              </a:rPr>
              <a:t>Upper limbs</a:t>
            </a:r>
          </a:p>
        </p:txBody>
      </p:sp>
    </p:spTree>
    <p:extLst>
      <p:ext uri="{BB962C8B-B14F-4D97-AF65-F5344CB8AC3E}">
        <p14:creationId xmlns:p14="http://schemas.microsoft.com/office/powerpoint/2010/main" val="231894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76200" y="76200"/>
            <a:ext cx="8991600" cy="646331"/>
          </a:xfrm>
          <a:prstGeom prst="rect">
            <a:avLst/>
          </a:prstGeom>
          <a:noFill/>
        </p:spPr>
        <p:txBody>
          <a:bodyPr wrap="square" rtlCol="1">
            <a:spAutoFit/>
          </a:bodyPr>
          <a:lstStyle/>
          <a:p>
            <a:pPr algn="ctr" rtl="1" fontAlgn="auto">
              <a:spcAft>
                <a:spcPts val="0"/>
              </a:spcAft>
              <a:defRPr/>
            </a:pPr>
            <a:r>
              <a:rPr lang="en-US" sz="3600" b="1" cap="all" spc="50" dirty="0" smtClean="0">
                <a:solidFill>
                  <a:srgbClr val="0000FF"/>
                </a:solidFill>
                <a:latin typeface="Bodoni MT Black" pitchFamily="18" charset="0"/>
                <a:ea typeface="+mj-ea"/>
                <a:cs typeface="+mj-cs"/>
              </a:rPr>
              <a:t>Veins of hands</a:t>
            </a:r>
            <a:endParaRPr lang="ar-SA" sz="3600" b="1" cap="all" spc="50" dirty="0">
              <a:solidFill>
                <a:srgbClr val="0000FF"/>
              </a:solidFill>
              <a:latin typeface="Bodoni MT Black" pitchFamily="18" charset="0"/>
              <a:ea typeface="+mj-ea"/>
              <a:cs typeface="+mj-cs"/>
            </a:endParaRPr>
          </a:p>
        </p:txBody>
      </p:sp>
      <p:pic>
        <p:nvPicPr>
          <p:cNvPr id="4098" name="Picture 2" descr="Image result for veins of upper lim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3622" y="1166924"/>
            <a:ext cx="3731070" cy="42253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128954" y="1143478"/>
            <a:ext cx="4900246" cy="4585871"/>
          </a:xfrm>
          <a:prstGeom prst="rect">
            <a:avLst/>
          </a:prstGeom>
          <a:solidFill>
            <a:schemeClr val="tx1"/>
          </a:solidFill>
          <a:ln w="38100">
            <a:solidFill>
              <a:schemeClr val="tx1"/>
            </a:solidFill>
            <a:miter lim="800000"/>
            <a:headEnd/>
            <a:tailEnd/>
          </a:ln>
        </p:spPr>
        <p:txBody>
          <a:bodyPr wrap="square">
            <a:spAutoFit/>
          </a:bodyPr>
          <a:lstStyle/>
          <a:p>
            <a:pPr marL="342900" lvl="1" indent="-342900" algn="just" eaLnBrk="0" hangingPunct="0">
              <a:spcBef>
                <a:spcPct val="20000"/>
              </a:spcBef>
              <a:buClr>
                <a:srgbClr val="000000"/>
              </a:buClr>
              <a:buSzPct val="90000"/>
              <a:buFont typeface="Wingdings" pitchFamily="2" charset="2"/>
              <a:buChar char="q"/>
              <a:defRPr/>
            </a:pPr>
            <a:r>
              <a:rPr lang="en-US" sz="2000" b="1" dirty="0">
                <a:latin typeface="Bell MT" pitchFamily="18" charset="0"/>
                <a:cs typeface="Adobe Arabic" pitchFamily="18" charset="-78"/>
              </a:rPr>
              <a:t>The hand is drained by network of </a:t>
            </a:r>
            <a:r>
              <a:rPr lang="en-US" sz="2000" b="1" dirty="0">
                <a:solidFill>
                  <a:srgbClr val="6666FF"/>
                </a:solidFill>
                <a:latin typeface="Bell MT" pitchFamily="18" charset="0"/>
                <a:cs typeface="Adobe Arabic" pitchFamily="18" charset="-78"/>
              </a:rPr>
              <a:t>superficial and deep veins</a:t>
            </a:r>
            <a:r>
              <a:rPr lang="en-US" sz="2000" b="1" dirty="0">
                <a:latin typeface="Bell MT" pitchFamily="18" charset="0"/>
                <a:cs typeface="Adobe Arabic" pitchFamily="18" charset="-78"/>
              </a:rPr>
              <a:t>. </a:t>
            </a:r>
          </a:p>
          <a:p>
            <a:pPr marL="342900" lvl="1" indent="-342900" algn="just" eaLnBrk="0" hangingPunct="0">
              <a:spcBef>
                <a:spcPct val="20000"/>
              </a:spcBef>
              <a:buClr>
                <a:srgbClr val="000000"/>
              </a:buClr>
              <a:buSzPct val="90000"/>
              <a:buFont typeface="Wingdings" pitchFamily="2" charset="2"/>
              <a:buChar char="q"/>
              <a:defRPr/>
            </a:pPr>
            <a:r>
              <a:rPr lang="en-US" sz="2000" b="1" dirty="0">
                <a:latin typeface="Bell MT" pitchFamily="18" charset="0"/>
                <a:cs typeface="Adobe Arabic" pitchFamily="18" charset="-78"/>
              </a:rPr>
              <a:t>In the palm, these veins form arches and they are associated with the superficial and deep palmar arterial arches.</a:t>
            </a:r>
          </a:p>
          <a:p>
            <a:pPr marL="342900" lvl="1" indent="-342900" algn="just" eaLnBrk="0" hangingPunct="0">
              <a:spcBef>
                <a:spcPct val="20000"/>
              </a:spcBef>
              <a:buClr>
                <a:srgbClr val="000000"/>
              </a:buClr>
              <a:buSzPct val="90000"/>
              <a:buFont typeface="Wingdings" pitchFamily="2" charset="2"/>
              <a:buChar char="q"/>
              <a:defRPr/>
            </a:pPr>
            <a:r>
              <a:rPr lang="en-US" sz="2000" b="1" dirty="0">
                <a:latin typeface="Bell MT" pitchFamily="18" charset="0"/>
                <a:cs typeface="Adobe Arabic" pitchFamily="18" charset="-78"/>
              </a:rPr>
              <a:t>This network unites to give rise to two extensive superficial veins, the </a:t>
            </a:r>
            <a:r>
              <a:rPr lang="en-US" sz="2000" b="1" dirty="0">
                <a:solidFill>
                  <a:srgbClr val="6666FF"/>
                </a:solidFill>
                <a:latin typeface="Bell MT" pitchFamily="18" charset="0"/>
                <a:cs typeface="Adobe Arabic" pitchFamily="18" charset="-78"/>
              </a:rPr>
              <a:t>cephalic and basilic veins</a:t>
            </a:r>
            <a:r>
              <a:rPr lang="en-US" sz="2000" b="1" dirty="0">
                <a:latin typeface="Bell MT" pitchFamily="18" charset="0"/>
                <a:cs typeface="Adobe Arabic" pitchFamily="18" charset="-78"/>
              </a:rPr>
              <a:t>. </a:t>
            </a:r>
          </a:p>
          <a:p>
            <a:pPr marL="342900" lvl="1" indent="-342900" algn="just" eaLnBrk="0" hangingPunct="0">
              <a:spcBef>
                <a:spcPct val="20000"/>
              </a:spcBef>
              <a:buClr>
                <a:srgbClr val="000000"/>
              </a:buClr>
              <a:buSzPct val="90000"/>
              <a:buFont typeface="Wingdings" pitchFamily="2" charset="2"/>
              <a:buChar char="q"/>
              <a:defRPr/>
            </a:pPr>
            <a:r>
              <a:rPr lang="en-US" sz="2000" b="1" dirty="0">
                <a:latin typeface="Bell MT" pitchFamily="18" charset="0"/>
                <a:cs typeface="Adobe Arabic" pitchFamily="18" charset="-78"/>
              </a:rPr>
              <a:t>On the lateral side of the carpus, the dorsal venous network is prolonged proximally as the cephalic vein, while the basilica vein arises from the medial side..</a:t>
            </a:r>
          </a:p>
        </p:txBody>
      </p:sp>
    </p:spTree>
    <p:extLst>
      <p:ext uri="{BB962C8B-B14F-4D97-AF65-F5344CB8AC3E}">
        <p14:creationId xmlns:p14="http://schemas.microsoft.com/office/powerpoint/2010/main" val="1504902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9144000" cy="620713"/>
          </a:xfrm>
        </p:spPr>
        <p:txBody>
          <a:bodyPr/>
          <a:lstStyle/>
          <a:p>
            <a:pPr>
              <a:defRPr/>
            </a:pPr>
            <a:r>
              <a:rPr lang="en-US" sz="3600" dirty="0">
                <a:solidFill>
                  <a:srgbClr val="3333FF"/>
                </a:solidFill>
                <a:latin typeface="Bodoni MT Black" pitchFamily="18" charset="0"/>
              </a:rPr>
              <a:t>OBJECTIVES</a:t>
            </a:r>
          </a:p>
        </p:txBody>
      </p:sp>
      <p:sp>
        <p:nvSpPr>
          <p:cNvPr id="5" name="Rectangle 4"/>
          <p:cNvSpPr/>
          <p:nvPr/>
        </p:nvSpPr>
        <p:spPr>
          <a:xfrm>
            <a:off x="469900" y="875725"/>
            <a:ext cx="8674100" cy="5601533"/>
          </a:xfrm>
          <a:prstGeom prst="rect">
            <a:avLst/>
          </a:prstGeom>
        </p:spPr>
        <p:txBody>
          <a:bodyPr wrap="square">
            <a:spAutoFit/>
          </a:bodyPr>
          <a:lstStyle/>
          <a:p>
            <a:pPr eaLnBrk="1" hangingPunct="1"/>
            <a:r>
              <a:rPr lang="en-US" sz="2000" b="1" i="1" dirty="0" smtClean="0">
                <a:solidFill>
                  <a:srgbClr val="0070C0"/>
                </a:solidFill>
                <a:latin typeface="Adobe Arabic" pitchFamily="18" charset="-78"/>
                <a:cs typeface="Adobe Arabic" pitchFamily="18" charset="-78"/>
              </a:rPr>
              <a:t>  At the end of the lecture, the student should be able to:</a:t>
            </a:r>
          </a:p>
          <a:p>
            <a:pPr eaLnBrk="1" hangingPunct="1">
              <a:buFont typeface="Arial" pitchFamily="34" charset="0"/>
              <a:buNone/>
            </a:pPr>
            <a:endParaRPr lang="en-US" sz="2000" dirty="0" smtClean="0">
              <a:latin typeface="Sakkal Majalla" pitchFamily="2" charset="-78"/>
              <a:cs typeface="Sakkal Majalla" pitchFamily="2" charset="-78"/>
            </a:endParaRPr>
          </a:p>
          <a:p>
            <a:pPr marL="342900" indent="-342900" eaLnBrk="1" hangingPunct="1">
              <a:lnSpc>
                <a:spcPct val="150000"/>
              </a:lnSpc>
              <a:buFont typeface="Wingdings" pitchFamily="2" charset="2"/>
              <a:buChar char="q"/>
            </a:pPr>
            <a:r>
              <a:rPr lang="en-US" sz="2000" b="1" dirty="0" smtClean="0">
                <a:latin typeface="Adobe Arabic" pitchFamily="18" charset="-78"/>
                <a:cs typeface="Adobe Arabic" pitchFamily="18" charset="-78"/>
              </a:rPr>
              <a:t> </a:t>
            </a:r>
            <a:r>
              <a:rPr lang="en-US" sz="2000" b="1" i="1" dirty="0">
                <a:latin typeface="Adobe Arabic" pitchFamily="18" charset="-78"/>
                <a:cs typeface="Adobe Arabic" pitchFamily="18" charset="-78"/>
              </a:rPr>
              <a:t>Define veins and understand the general principle of venous system.</a:t>
            </a:r>
          </a:p>
          <a:p>
            <a:pPr marL="342900" indent="-342900">
              <a:lnSpc>
                <a:spcPct val="150000"/>
              </a:lnSpc>
              <a:buFont typeface="Wingdings" pitchFamily="2" charset="2"/>
              <a:buChar char="q"/>
            </a:pPr>
            <a:r>
              <a:rPr lang="en-US" sz="2000" b="1" i="1" dirty="0">
                <a:latin typeface="Adobe Arabic" pitchFamily="18" charset="-78"/>
                <a:cs typeface="Adobe Arabic" pitchFamily="18" charset="-78"/>
              </a:rPr>
              <a:t> Describe the superior &amp; inferior Vena Cava.</a:t>
            </a:r>
          </a:p>
          <a:p>
            <a:pPr marL="800100" lvl="1" indent="-342900">
              <a:lnSpc>
                <a:spcPct val="150000"/>
              </a:lnSpc>
              <a:buFont typeface="Wingdings" pitchFamily="2" charset="2"/>
              <a:buChar char="§"/>
            </a:pPr>
            <a:r>
              <a:rPr lang="en-US" sz="1800" dirty="0" smtClean="0">
                <a:latin typeface="Bell MT" panose="02020503060305020303" pitchFamily="18" charset="0"/>
                <a:cs typeface="Sakkal Majalla" pitchFamily="2" charset="-78"/>
              </a:rPr>
              <a:t> </a:t>
            </a:r>
            <a:r>
              <a:rPr lang="en-US" sz="1800" b="1" dirty="0">
                <a:solidFill>
                  <a:schemeClr val="bg1">
                    <a:lumMod val="50000"/>
                  </a:schemeClr>
                </a:solidFill>
                <a:latin typeface="Bell MT" panose="02020503060305020303" pitchFamily="18" charset="0"/>
                <a:cs typeface="Adobe Arabic" pitchFamily="18" charset="-78"/>
              </a:rPr>
              <a:t>formation and their tributaries</a:t>
            </a:r>
          </a:p>
          <a:p>
            <a:pPr marL="342900" indent="-342900">
              <a:lnSpc>
                <a:spcPct val="150000"/>
              </a:lnSpc>
              <a:buFont typeface="Wingdings" pitchFamily="2" charset="2"/>
              <a:buChar char="q"/>
            </a:pPr>
            <a:r>
              <a:rPr lang="en-US" sz="2000" dirty="0" smtClean="0">
                <a:latin typeface="Sakkal Majalla" pitchFamily="2" charset="-78"/>
                <a:cs typeface="Sakkal Majalla" pitchFamily="2" charset="-78"/>
              </a:rPr>
              <a:t> </a:t>
            </a:r>
            <a:r>
              <a:rPr lang="en-US" sz="2000" b="1" i="1" dirty="0">
                <a:latin typeface="Adobe Arabic" pitchFamily="18" charset="-78"/>
                <a:cs typeface="Adobe Arabic" pitchFamily="18" charset="-78"/>
              </a:rPr>
              <a:t>List major veins and their tributaries in;</a:t>
            </a:r>
          </a:p>
          <a:p>
            <a:pPr marL="800100" lvl="1" indent="-342900">
              <a:lnSpc>
                <a:spcPct val="150000"/>
              </a:lnSpc>
              <a:buFont typeface="Wingdings" pitchFamily="2" charset="2"/>
              <a:buChar char="§"/>
            </a:pPr>
            <a:r>
              <a:rPr lang="en-US" sz="1800" dirty="0">
                <a:latin typeface="Adobe Arabic" pitchFamily="18" charset="-78"/>
                <a:cs typeface="Adobe Arabic" pitchFamily="18" charset="-78"/>
              </a:rPr>
              <a:t> </a:t>
            </a:r>
            <a:r>
              <a:rPr lang="en-US" sz="1800" b="1" dirty="0">
                <a:solidFill>
                  <a:schemeClr val="bg1">
                    <a:lumMod val="50000"/>
                  </a:schemeClr>
                </a:solidFill>
                <a:latin typeface="Bell MT" panose="02020503060305020303" pitchFamily="18" charset="0"/>
                <a:cs typeface="Sakkal Majalla" pitchFamily="2" charset="-78"/>
              </a:rPr>
              <a:t>head &amp; neck</a:t>
            </a:r>
          </a:p>
          <a:p>
            <a:pPr marL="800100" lvl="1" indent="-342900">
              <a:lnSpc>
                <a:spcPct val="150000"/>
              </a:lnSpc>
              <a:buFont typeface="Wingdings" pitchFamily="2" charset="2"/>
              <a:buChar char="§"/>
            </a:pPr>
            <a:r>
              <a:rPr lang="en-US" sz="1800" b="1" dirty="0">
                <a:solidFill>
                  <a:schemeClr val="bg1">
                    <a:lumMod val="50000"/>
                  </a:schemeClr>
                </a:solidFill>
                <a:latin typeface="Bell MT" panose="02020503060305020303" pitchFamily="18" charset="0"/>
                <a:cs typeface="Sakkal Majalla" pitchFamily="2" charset="-78"/>
              </a:rPr>
              <a:t> thorax &amp; abdomen</a:t>
            </a:r>
          </a:p>
          <a:p>
            <a:pPr marL="800100" lvl="1" indent="-342900">
              <a:lnSpc>
                <a:spcPct val="150000"/>
              </a:lnSpc>
              <a:buFont typeface="Wingdings" pitchFamily="2" charset="2"/>
              <a:buChar char="§"/>
            </a:pPr>
            <a:r>
              <a:rPr lang="en-US" sz="1800" b="1" dirty="0">
                <a:solidFill>
                  <a:schemeClr val="bg1">
                    <a:lumMod val="50000"/>
                  </a:schemeClr>
                </a:solidFill>
                <a:latin typeface="Bell MT" panose="02020503060305020303" pitchFamily="18" charset="0"/>
                <a:cs typeface="Sakkal Majalla" pitchFamily="2" charset="-78"/>
              </a:rPr>
              <a:t> upper &amp; lower limbs</a:t>
            </a:r>
          </a:p>
          <a:p>
            <a:pPr marL="342900" indent="-342900" eaLnBrk="1" hangingPunct="1">
              <a:lnSpc>
                <a:spcPct val="150000"/>
              </a:lnSpc>
              <a:buFont typeface="Wingdings" pitchFamily="2" charset="2"/>
              <a:buChar char="q"/>
            </a:pPr>
            <a:r>
              <a:rPr lang="en-US" sz="2000" dirty="0" smtClean="0">
                <a:latin typeface="Sakkal Majalla" pitchFamily="2" charset="-78"/>
                <a:cs typeface="Sakkal Majalla" pitchFamily="2" charset="-78"/>
              </a:rPr>
              <a:t> </a:t>
            </a:r>
            <a:r>
              <a:rPr lang="en-US" sz="2000" b="1" i="1" dirty="0">
                <a:latin typeface="Adobe Arabic" pitchFamily="18" charset="-78"/>
                <a:cs typeface="Adobe Arabic" pitchFamily="18" charset="-78"/>
              </a:rPr>
              <a:t>Describe the Portal Vein.</a:t>
            </a:r>
          </a:p>
          <a:p>
            <a:pPr marL="800100" lvl="1" indent="-342900">
              <a:lnSpc>
                <a:spcPct val="150000"/>
              </a:lnSpc>
              <a:buFont typeface="Wingdings" pitchFamily="2" charset="2"/>
              <a:buChar char="§"/>
            </a:pPr>
            <a:r>
              <a:rPr lang="en-US" sz="2000" dirty="0">
                <a:solidFill>
                  <a:schemeClr val="bg1">
                    <a:lumMod val="50000"/>
                  </a:schemeClr>
                </a:solidFill>
                <a:latin typeface="Sakkal Majalla" pitchFamily="2" charset="-78"/>
                <a:cs typeface="Sakkal Majalla" pitchFamily="2" charset="-78"/>
              </a:rPr>
              <a:t> </a:t>
            </a:r>
            <a:r>
              <a:rPr lang="en-US" sz="1800" b="1" dirty="0">
                <a:solidFill>
                  <a:schemeClr val="bg1">
                    <a:lumMod val="50000"/>
                  </a:schemeClr>
                </a:solidFill>
                <a:latin typeface="Bell MT" panose="02020503060305020303" pitchFamily="18" charset="0"/>
                <a:cs typeface="Sakkal Majalla" pitchFamily="2" charset="-78"/>
              </a:rPr>
              <a:t>formation &amp; tributaries.</a:t>
            </a:r>
          </a:p>
          <a:p>
            <a:pPr marL="342900" indent="-342900">
              <a:lnSpc>
                <a:spcPct val="150000"/>
              </a:lnSpc>
              <a:buFont typeface="Wingdings" pitchFamily="2" charset="2"/>
              <a:buChar char="q"/>
            </a:pPr>
            <a:r>
              <a:rPr lang="en-US" sz="2000" dirty="0" smtClean="0">
                <a:latin typeface="Sakkal Majalla" pitchFamily="2" charset="-78"/>
                <a:cs typeface="Sakkal Majalla" pitchFamily="2" charset="-78"/>
              </a:rPr>
              <a:t> </a:t>
            </a:r>
            <a:r>
              <a:rPr lang="en-US" sz="2000" b="1" i="1" dirty="0">
                <a:latin typeface="Adobe Arabic" pitchFamily="18" charset="-78"/>
                <a:cs typeface="Adobe Arabic" pitchFamily="18" charset="-78"/>
              </a:rPr>
              <a:t>Describe the Portocaval Anastomosis.</a:t>
            </a:r>
          </a:p>
          <a:p>
            <a:pPr marL="800100" lvl="1" indent="-342900">
              <a:lnSpc>
                <a:spcPct val="150000"/>
              </a:lnSpc>
              <a:buFont typeface="Wingdings" pitchFamily="2" charset="2"/>
              <a:buChar char="§"/>
            </a:pPr>
            <a:r>
              <a:rPr lang="en-US" sz="2000" dirty="0" smtClean="0">
                <a:solidFill>
                  <a:schemeClr val="bg1">
                    <a:lumMod val="50000"/>
                  </a:schemeClr>
                </a:solidFill>
                <a:latin typeface="Adobe Arabic" pitchFamily="18" charset="-78"/>
                <a:cs typeface="Adobe Arabic" pitchFamily="18" charset="-78"/>
              </a:rPr>
              <a:t> </a:t>
            </a:r>
            <a:r>
              <a:rPr lang="en-US" sz="1800" b="1" dirty="0">
                <a:solidFill>
                  <a:schemeClr val="bg1">
                    <a:lumMod val="50000"/>
                  </a:schemeClr>
                </a:solidFill>
                <a:latin typeface="Bell MT" panose="02020503060305020303" pitchFamily="18" charset="0"/>
                <a:cs typeface="Sakkal Majalla" pitchFamily="2" charset="-78"/>
              </a:rPr>
              <a:t>formation, sites and importance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2" name="Rectangle 7"/>
          <p:cNvSpPr>
            <a:spLocks noChangeArrowheads="1"/>
          </p:cNvSpPr>
          <p:nvPr/>
        </p:nvSpPr>
        <p:spPr bwMode="auto">
          <a:xfrm>
            <a:off x="99646" y="1295400"/>
            <a:ext cx="5029200" cy="2077492"/>
          </a:xfrm>
          <a:prstGeom prst="rect">
            <a:avLst/>
          </a:prstGeom>
          <a:solidFill>
            <a:schemeClr val="tx1"/>
          </a:solidFill>
          <a:ln w="38100">
            <a:solidFill>
              <a:schemeClr val="tx1"/>
            </a:solidFill>
            <a:miter lim="800000"/>
            <a:headEnd/>
            <a:tailEnd/>
          </a:ln>
        </p:spPr>
        <p:txBody>
          <a:bodyPr wrap="square">
            <a:spAutoFit/>
          </a:bodyPr>
          <a:lstStyle/>
          <a:p>
            <a:pPr marL="342900" indent="-342900" algn="just" fontAlgn="auto">
              <a:spcBef>
                <a:spcPct val="20000"/>
              </a:spcBef>
              <a:spcAft>
                <a:spcPts val="600"/>
              </a:spcAft>
              <a:buClr>
                <a:srgbClr val="000000"/>
              </a:buClr>
              <a:buFont typeface="Wingdings" pitchFamily="2" charset="2"/>
              <a:buChar char="q"/>
              <a:defRPr/>
            </a:pPr>
            <a:r>
              <a:rPr lang="en-US" sz="2000" b="1" spc="30" dirty="0">
                <a:solidFill>
                  <a:srgbClr val="313A4F"/>
                </a:solidFill>
                <a:latin typeface="Bell MT" pitchFamily="18" charset="0"/>
              </a:rPr>
              <a:t>The major superficial veins of the upper limb are the </a:t>
            </a:r>
            <a:r>
              <a:rPr lang="en-US" sz="2000" b="1" spc="30" dirty="0">
                <a:solidFill>
                  <a:srgbClr val="6666FF"/>
                </a:solidFill>
                <a:latin typeface="Bell MT" pitchFamily="18" charset="0"/>
              </a:rPr>
              <a:t>cephalic and basilic veins. </a:t>
            </a:r>
            <a:endParaRPr lang="en-US" sz="2000" b="1" spc="30" dirty="0" smtClean="0">
              <a:solidFill>
                <a:srgbClr val="6666FF"/>
              </a:solidFill>
              <a:latin typeface="Bell MT" pitchFamily="18" charset="0"/>
            </a:endParaRPr>
          </a:p>
          <a:p>
            <a:pPr marL="342900" indent="-342900" algn="just" fontAlgn="auto">
              <a:spcBef>
                <a:spcPct val="20000"/>
              </a:spcBef>
              <a:spcAft>
                <a:spcPts val="600"/>
              </a:spcAft>
              <a:buClr>
                <a:srgbClr val="000000"/>
              </a:buClr>
              <a:buFont typeface="Wingdings" pitchFamily="2" charset="2"/>
              <a:buChar char="q"/>
              <a:defRPr/>
            </a:pPr>
            <a:r>
              <a:rPr lang="en-US" sz="2000" b="1" spc="30" dirty="0" smtClean="0">
                <a:solidFill>
                  <a:srgbClr val="313A4F"/>
                </a:solidFill>
                <a:latin typeface="Bell MT" pitchFamily="18" charset="0"/>
              </a:rPr>
              <a:t>At </a:t>
            </a:r>
            <a:r>
              <a:rPr lang="en-US" sz="2000" b="1" spc="30" dirty="0">
                <a:solidFill>
                  <a:srgbClr val="313A4F"/>
                </a:solidFill>
                <a:latin typeface="Bell MT" pitchFamily="18" charset="0"/>
              </a:rPr>
              <a:t>the elbow, the cephalic and basilic veins are connected by the </a:t>
            </a:r>
            <a:r>
              <a:rPr lang="en-US" sz="2000" b="1" spc="30" dirty="0">
                <a:solidFill>
                  <a:srgbClr val="6666FF"/>
                </a:solidFill>
                <a:latin typeface="Bell MT" pitchFamily="18" charset="0"/>
              </a:rPr>
              <a:t>median cubital </a:t>
            </a:r>
            <a:r>
              <a:rPr lang="en-US" sz="2000" b="1" dirty="0">
                <a:solidFill>
                  <a:srgbClr val="6666FF"/>
                </a:solidFill>
                <a:latin typeface="Bell MT" pitchFamily="18" charset="0"/>
              </a:rPr>
              <a:t>vein</a:t>
            </a:r>
            <a:r>
              <a:rPr lang="en-US" sz="2000" b="1" dirty="0" smtClean="0">
                <a:solidFill>
                  <a:srgbClr val="6666FF"/>
                </a:solidFill>
                <a:latin typeface="Bell MT" pitchFamily="18" charset="0"/>
              </a:rPr>
              <a:t>.</a:t>
            </a:r>
            <a:endParaRPr lang="en-US" sz="2000" b="1" dirty="0">
              <a:solidFill>
                <a:srgbClr val="6666FF"/>
              </a:solidFill>
              <a:latin typeface="Bell MT" pitchFamily="18" charset="0"/>
            </a:endParaRPr>
          </a:p>
        </p:txBody>
      </p:sp>
      <p:sp>
        <p:nvSpPr>
          <p:cNvPr id="8" name="TextBox 7"/>
          <p:cNvSpPr txBox="1"/>
          <p:nvPr/>
        </p:nvSpPr>
        <p:spPr>
          <a:xfrm>
            <a:off x="76200" y="76200"/>
            <a:ext cx="8991600" cy="646331"/>
          </a:xfrm>
          <a:prstGeom prst="rect">
            <a:avLst/>
          </a:prstGeom>
          <a:noFill/>
        </p:spPr>
        <p:txBody>
          <a:bodyPr wrap="square" rtlCol="1">
            <a:spAutoFit/>
          </a:bodyPr>
          <a:lstStyle/>
          <a:p>
            <a:pPr algn="ctr" rtl="1" fontAlgn="auto">
              <a:spcAft>
                <a:spcPts val="0"/>
              </a:spcAft>
              <a:defRPr/>
            </a:pPr>
            <a:r>
              <a:rPr lang="en-US" sz="3600" b="1" cap="all" spc="50" dirty="0" smtClean="0">
                <a:solidFill>
                  <a:srgbClr val="0000FF"/>
                </a:solidFill>
                <a:latin typeface="Bodoni MT Black" pitchFamily="18" charset="0"/>
                <a:ea typeface="+mj-ea"/>
                <a:cs typeface="+mj-cs"/>
              </a:rPr>
              <a:t>Superficial veins</a:t>
            </a:r>
            <a:endParaRPr lang="ar-SA" sz="3600" b="1" cap="all" spc="50" dirty="0">
              <a:solidFill>
                <a:srgbClr val="0000FF"/>
              </a:solidFill>
              <a:latin typeface="Bodoni MT Black" pitchFamily="18" charset="0"/>
              <a:ea typeface="+mj-ea"/>
              <a:cs typeface="+mj-cs"/>
            </a:endParaRPr>
          </a:p>
        </p:txBody>
      </p:sp>
      <p:pic>
        <p:nvPicPr>
          <p:cNvPr id="5" name="Picture 11" descr="E:\dad\Student Gray\7. Upper limb\F66122-007-f066.jpg"/>
          <p:cNvPicPr>
            <a:picLocks noChangeAspect="1" noChangeArrowheads="1"/>
          </p:cNvPicPr>
          <p:nvPr/>
        </p:nvPicPr>
        <p:blipFill>
          <a:blip r:embed="rId3" cstate="print"/>
          <a:srcRect t="1550" r="17647" b="12186"/>
          <a:stretch>
            <a:fillRect/>
          </a:stretch>
        </p:blipFill>
        <p:spPr bwMode="auto">
          <a:xfrm>
            <a:off x="5376164" y="1237776"/>
            <a:ext cx="3247136" cy="5181600"/>
          </a:xfrm>
          <a:prstGeom prst="rect">
            <a:avLst/>
          </a:prstGeom>
          <a:ln>
            <a:noFill/>
          </a:ln>
          <a:effectLst>
            <a:softEdge rad="112500"/>
          </a:effectLst>
        </p:spPr>
      </p:pic>
    </p:spTree>
    <p:extLst>
      <p:ext uri="{BB962C8B-B14F-4D97-AF65-F5344CB8AC3E}">
        <p14:creationId xmlns:p14="http://schemas.microsoft.com/office/powerpoint/2010/main" val="1955525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76200" y="76200"/>
            <a:ext cx="8991600" cy="646331"/>
          </a:xfrm>
          <a:prstGeom prst="rect">
            <a:avLst/>
          </a:prstGeom>
          <a:noFill/>
        </p:spPr>
        <p:txBody>
          <a:bodyPr wrap="square" rtlCol="1">
            <a:spAutoFit/>
          </a:bodyPr>
          <a:lstStyle/>
          <a:p>
            <a:pPr algn="ctr" rtl="1" fontAlgn="auto">
              <a:spcAft>
                <a:spcPts val="0"/>
              </a:spcAft>
              <a:defRPr/>
            </a:pPr>
            <a:r>
              <a:rPr lang="en-US" sz="3600" b="1" cap="all" spc="50" dirty="0" smtClean="0">
                <a:solidFill>
                  <a:srgbClr val="0000FF"/>
                </a:solidFill>
                <a:latin typeface="Bodoni MT Black" pitchFamily="18" charset="0"/>
                <a:ea typeface="+mj-ea"/>
                <a:cs typeface="+mj-cs"/>
              </a:rPr>
              <a:t>Basilic vein</a:t>
            </a:r>
            <a:endParaRPr lang="ar-SA" sz="3600" b="1" cap="all" spc="50" dirty="0">
              <a:solidFill>
                <a:srgbClr val="0000FF"/>
              </a:solidFill>
              <a:latin typeface="Bodoni MT Black" pitchFamily="18" charset="0"/>
              <a:ea typeface="+mj-ea"/>
              <a:cs typeface="+mj-cs"/>
            </a:endParaRPr>
          </a:p>
        </p:txBody>
      </p:sp>
      <p:pic>
        <p:nvPicPr>
          <p:cNvPr id="5" name="Picture 2" descr="Image result for veins of upper lim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6256" y="3962400"/>
            <a:ext cx="2189783" cy="24798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76200" y="1169895"/>
            <a:ext cx="5257800" cy="2488630"/>
          </a:xfrm>
          <a:prstGeom prst="rect">
            <a:avLst/>
          </a:prstGeom>
          <a:solidFill>
            <a:schemeClr val="tx1"/>
          </a:solidFill>
          <a:ln w="38100">
            <a:solidFill>
              <a:schemeClr val="tx1"/>
            </a:solidFill>
            <a:miter lim="800000"/>
            <a:headEnd/>
            <a:tailEnd/>
          </a:ln>
        </p:spPr>
        <p:txBody>
          <a:bodyPr wrap="square">
            <a:spAutoFit/>
          </a:bodyPr>
          <a:lstStyle/>
          <a:p>
            <a:pPr marL="342900" lvl="1" indent="-342900" algn="just" fontAlgn="auto">
              <a:lnSpc>
                <a:spcPct val="80000"/>
              </a:lnSpc>
              <a:spcBef>
                <a:spcPct val="20000"/>
              </a:spcBef>
              <a:spcAft>
                <a:spcPts val="600"/>
              </a:spcAft>
              <a:buClr>
                <a:srgbClr val="000000"/>
              </a:buClr>
              <a:buFont typeface="Wingdings" pitchFamily="2" charset="2"/>
              <a:buChar char="q"/>
              <a:defRPr/>
            </a:pPr>
            <a:r>
              <a:rPr lang="en-US" sz="2000" b="1" spc="30" dirty="0">
                <a:solidFill>
                  <a:srgbClr val="313A4F"/>
                </a:solidFill>
                <a:latin typeface="Bell MT" pitchFamily="18" charset="0"/>
              </a:rPr>
              <a:t>Originates from the dorsal venous network of the hand. </a:t>
            </a:r>
          </a:p>
          <a:p>
            <a:pPr marL="342900" lvl="1" indent="-342900" algn="just" fontAlgn="auto">
              <a:lnSpc>
                <a:spcPct val="80000"/>
              </a:lnSpc>
              <a:spcBef>
                <a:spcPct val="20000"/>
              </a:spcBef>
              <a:spcAft>
                <a:spcPts val="600"/>
              </a:spcAft>
              <a:buClr>
                <a:srgbClr val="000000"/>
              </a:buClr>
              <a:buFont typeface="Wingdings" pitchFamily="2" charset="2"/>
              <a:buChar char="q"/>
              <a:defRPr/>
            </a:pPr>
            <a:r>
              <a:rPr lang="en-US" sz="2000" b="1" spc="30" dirty="0">
                <a:solidFill>
                  <a:srgbClr val="313A4F"/>
                </a:solidFill>
                <a:latin typeface="Bell MT" pitchFamily="18" charset="0"/>
              </a:rPr>
              <a:t>It ascends the medial aspect of the upper limb. </a:t>
            </a:r>
          </a:p>
          <a:p>
            <a:pPr marL="342900" lvl="1" indent="-342900" algn="just" fontAlgn="auto">
              <a:lnSpc>
                <a:spcPct val="80000"/>
              </a:lnSpc>
              <a:spcBef>
                <a:spcPct val="20000"/>
              </a:spcBef>
              <a:spcAft>
                <a:spcPts val="600"/>
              </a:spcAft>
              <a:buClr>
                <a:srgbClr val="000000"/>
              </a:buClr>
              <a:buFont typeface="Wingdings" pitchFamily="2" charset="2"/>
              <a:buChar char="q"/>
              <a:defRPr/>
            </a:pPr>
            <a:r>
              <a:rPr lang="en-US" sz="2000" b="1" spc="30" dirty="0">
                <a:solidFill>
                  <a:srgbClr val="313A4F"/>
                </a:solidFill>
                <a:latin typeface="Bell MT" pitchFamily="18" charset="0"/>
              </a:rPr>
              <a:t>At the border of the </a:t>
            </a:r>
            <a:r>
              <a:rPr lang="en-US" sz="2000" b="1" spc="30" dirty="0" err="1">
                <a:solidFill>
                  <a:srgbClr val="313A4F"/>
                </a:solidFill>
                <a:latin typeface="Bell MT" pitchFamily="18" charset="0"/>
              </a:rPr>
              <a:t>teres</a:t>
            </a:r>
            <a:r>
              <a:rPr lang="en-US" sz="2000" b="1" spc="30" dirty="0">
                <a:solidFill>
                  <a:srgbClr val="313A4F"/>
                </a:solidFill>
                <a:latin typeface="Bell MT" pitchFamily="18" charset="0"/>
              </a:rPr>
              <a:t> major, the vein moves deep into the arm. </a:t>
            </a:r>
          </a:p>
          <a:p>
            <a:pPr marL="342900" lvl="1" indent="-342900" algn="just" fontAlgn="auto">
              <a:lnSpc>
                <a:spcPct val="80000"/>
              </a:lnSpc>
              <a:spcBef>
                <a:spcPct val="20000"/>
              </a:spcBef>
              <a:spcAft>
                <a:spcPts val="600"/>
              </a:spcAft>
              <a:buClr>
                <a:srgbClr val="000000"/>
              </a:buClr>
              <a:buFont typeface="Wingdings" pitchFamily="2" charset="2"/>
              <a:buChar char="q"/>
              <a:defRPr/>
            </a:pPr>
            <a:r>
              <a:rPr lang="en-US" sz="2000" b="1" spc="30" dirty="0">
                <a:solidFill>
                  <a:srgbClr val="313A4F"/>
                </a:solidFill>
                <a:latin typeface="Bell MT" pitchFamily="18" charset="0"/>
              </a:rPr>
              <a:t>It then combines with the brachial veins to form the </a:t>
            </a:r>
            <a:r>
              <a:rPr lang="en-US" sz="2000" b="1" spc="30" dirty="0">
                <a:solidFill>
                  <a:srgbClr val="6666FF"/>
                </a:solidFill>
                <a:latin typeface="Bell MT" pitchFamily="18" charset="0"/>
              </a:rPr>
              <a:t>axillary vein</a:t>
            </a:r>
            <a:r>
              <a:rPr lang="en-US" sz="2000" b="1" spc="30" dirty="0" smtClean="0">
                <a:solidFill>
                  <a:srgbClr val="6666FF"/>
                </a:solidFill>
                <a:latin typeface="Bell MT" pitchFamily="18" charset="0"/>
              </a:rPr>
              <a:t>.</a:t>
            </a:r>
            <a:endParaRPr lang="en-US" sz="2000" b="1" spc="30" dirty="0">
              <a:solidFill>
                <a:srgbClr val="6666FF"/>
              </a:solidFill>
              <a:latin typeface="Bell MT" pitchFamily="18" charset="0"/>
            </a:endParaRPr>
          </a:p>
        </p:txBody>
      </p:sp>
      <p:pic>
        <p:nvPicPr>
          <p:cNvPr id="7170" name="Picture 2" descr="http://cdn1.teachmeseries.com/tmanatomy/wp-content/uploads/20171222215013/The-Superficial-Veins-of-the-Upper-Limb-Cephalic-and-Basilic-Vei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089031"/>
            <a:ext cx="2705097" cy="5353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596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8" name="TextBox 7"/>
          <p:cNvSpPr txBox="1"/>
          <p:nvPr/>
        </p:nvSpPr>
        <p:spPr>
          <a:xfrm>
            <a:off x="76200" y="76200"/>
            <a:ext cx="8991600" cy="646331"/>
          </a:xfrm>
          <a:prstGeom prst="rect">
            <a:avLst/>
          </a:prstGeom>
          <a:noFill/>
        </p:spPr>
        <p:txBody>
          <a:bodyPr wrap="square" rtlCol="1">
            <a:spAutoFit/>
          </a:bodyPr>
          <a:lstStyle/>
          <a:p>
            <a:pPr algn="ctr" rtl="1" fontAlgn="auto">
              <a:spcAft>
                <a:spcPts val="0"/>
              </a:spcAft>
              <a:defRPr/>
            </a:pPr>
            <a:r>
              <a:rPr lang="en-US" sz="3600" b="1" cap="all" spc="50" dirty="0" smtClean="0">
                <a:solidFill>
                  <a:srgbClr val="0000FF"/>
                </a:solidFill>
                <a:latin typeface="Bodoni MT Black" pitchFamily="18" charset="0"/>
                <a:ea typeface="+mj-ea"/>
                <a:cs typeface="+mj-cs"/>
              </a:rPr>
              <a:t>Cephalic vein</a:t>
            </a:r>
            <a:endParaRPr lang="ar-SA" sz="3600" b="1" cap="all" spc="50" dirty="0">
              <a:solidFill>
                <a:srgbClr val="0000FF"/>
              </a:solidFill>
              <a:latin typeface="Bodoni MT Black" pitchFamily="18" charset="0"/>
              <a:ea typeface="+mj-ea"/>
              <a:cs typeface="+mj-cs"/>
            </a:endParaRPr>
          </a:p>
        </p:txBody>
      </p:sp>
      <p:pic>
        <p:nvPicPr>
          <p:cNvPr id="7" name="Picture 2" descr="http://cdn1.teachmeseries.com/tmanatomy/wp-content/uploads/20171222215013/The-Superficial-Veins-of-the-Upper-Limb-Cephalic-and-Basilic-Vei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089031"/>
            <a:ext cx="2705097" cy="53532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veins of upper li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6182" y="4130973"/>
            <a:ext cx="2189783" cy="24798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76199" y="1066800"/>
            <a:ext cx="4812324" cy="4508927"/>
          </a:xfrm>
          <a:prstGeom prst="rect">
            <a:avLst/>
          </a:prstGeom>
          <a:solidFill>
            <a:schemeClr val="tx1"/>
          </a:solidFill>
          <a:ln w="38100">
            <a:solidFill>
              <a:schemeClr val="tx1"/>
            </a:solidFill>
            <a:miter lim="800000"/>
            <a:headEnd/>
            <a:tailEnd/>
          </a:ln>
        </p:spPr>
        <p:txBody>
          <a:bodyPr wrap="square">
            <a:spAutoFit/>
          </a:bodyPr>
          <a:lstStyle/>
          <a:p>
            <a:pPr marL="342900" lvl="1" indent="-342900" algn="just" fontAlgn="auto">
              <a:spcBef>
                <a:spcPct val="20000"/>
              </a:spcBef>
              <a:spcAft>
                <a:spcPts val="600"/>
              </a:spcAft>
              <a:buFont typeface="Wingdings" pitchFamily="2" charset="2"/>
              <a:buChar char="q"/>
              <a:defRPr/>
            </a:pPr>
            <a:r>
              <a:rPr lang="en-US" sz="2000" b="1" spc="30" dirty="0" smtClean="0">
                <a:solidFill>
                  <a:srgbClr val="313A4F"/>
                </a:solidFill>
                <a:latin typeface="Bell MT" pitchFamily="18" charset="0"/>
              </a:rPr>
              <a:t>Arises </a:t>
            </a:r>
            <a:r>
              <a:rPr lang="en-US" sz="2000" b="1" spc="30" dirty="0">
                <a:solidFill>
                  <a:srgbClr val="313A4F"/>
                </a:solidFill>
                <a:latin typeface="Bell MT" pitchFamily="18" charset="0"/>
              </a:rPr>
              <a:t>from the dorsal venous network of the hand. </a:t>
            </a:r>
          </a:p>
          <a:p>
            <a:pPr marL="342900" lvl="1" indent="-342900" algn="just" fontAlgn="auto">
              <a:spcBef>
                <a:spcPct val="20000"/>
              </a:spcBef>
              <a:spcAft>
                <a:spcPts val="600"/>
              </a:spcAft>
              <a:buFont typeface="Wingdings" pitchFamily="2" charset="2"/>
              <a:buChar char="q"/>
              <a:defRPr/>
            </a:pPr>
            <a:r>
              <a:rPr lang="en-US" sz="2000" b="1" spc="30" dirty="0">
                <a:solidFill>
                  <a:srgbClr val="313A4F"/>
                </a:solidFill>
                <a:latin typeface="Bell MT" pitchFamily="18" charset="0"/>
              </a:rPr>
              <a:t>It ascends the </a:t>
            </a:r>
            <a:r>
              <a:rPr lang="en-US" sz="2000" b="1" spc="30" dirty="0" err="1">
                <a:solidFill>
                  <a:srgbClr val="313A4F"/>
                </a:solidFill>
                <a:latin typeface="Bell MT" pitchFamily="18" charset="0"/>
              </a:rPr>
              <a:t>antero</a:t>
            </a:r>
            <a:r>
              <a:rPr lang="en-US" sz="2000" b="1" spc="30" dirty="0">
                <a:solidFill>
                  <a:srgbClr val="313A4F"/>
                </a:solidFill>
                <a:latin typeface="Bell MT" pitchFamily="18" charset="0"/>
              </a:rPr>
              <a:t>-lateral aspect of the upper limb, passing anteriorly at the elbow. </a:t>
            </a:r>
          </a:p>
          <a:p>
            <a:pPr marL="342900" lvl="1" indent="-342900" algn="just" fontAlgn="auto">
              <a:spcBef>
                <a:spcPct val="20000"/>
              </a:spcBef>
              <a:spcAft>
                <a:spcPts val="600"/>
              </a:spcAft>
              <a:buFont typeface="Wingdings" pitchFamily="2" charset="2"/>
              <a:buChar char="q"/>
              <a:defRPr/>
            </a:pPr>
            <a:r>
              <a:rPr lang="en-US" sz="2000" b="1" spc="30" dirty="0">
                <a:solidFill>
                  <a:srgbClr val="313A4F"/>
                </a:solidFill>
                <a:latin typeface="Bell MT" pitchFamily="18" charset="0"/>
              </a:rPr>
              <a:t>At the shoulder, the cephalic vein travels between the deltoid and pectoralis major muscles to enters the axilla region via the </a:t>
            </a:r>
            <a:r>
              <a:rPr lang="en-US" sz="2000" b="1" spc="30" dirty="0" err="1">
                <a:solidFill>
                  <a:srgbClr val="FF6600"/>
                </a:solidFill>
                <a:latin typeface="Bell MT" pitchFamily="18" charset="0"/>
              </a:rPr>
              <a:t>clavipectoral</a:t>
            </a:r>
            <a:r>
              <a:rPr lang="en-US" sz="2000" b="1" spc="30" dirty="0">
                <a:solidFill>
                  <a:srgbClr val="FF6600"/>
                </a:solidFill>
                <a:latin typeface="Bell MT" pitchFamily="18" charset="0"/>
              </a:rPr>
              <a:t> triangle</a:t>
            </a:r>
            <a:r>
              <a:rPr lang="en-US" sz="2000" b="1" spc="30" dirty="0" smtClean="0">
                <a:solidFill>
                  <a:srgbClr val="FF6600"/>
                </a:solidFill>
                <a:latin typeface="Bell MT" pitchFamily="18" charset="0"/>
              </a:rPr>
              <a:t>. </a:t>
            </a:r>
            <a:endParaRPr lang="en-US" sz="2000" b="1" spc="30" dirty="0">
              <a:solidFill>
                <a:srgbClr val="FF6600"/>
              </a:solidFill>
              <a:latin typeface="Bell MT" pitchFamily="18" charset="0"/>
            </a:endParaRPr>
          </a:p>
          <a:p>
            <a:pPr marL="342900" lvl="1" indent="-342900" algn="just" fontAlgn="auto">
              <a:spcBef>
                <a:spcPct val="20000"/>
              </a:spcBef>
              <a:spcAft>
                <a:spcPts val="600"/>
              </a:spcAft>
              <a:buFont typeface="Wingdings" pitchFamily="2" charset="2"/>
              <a:buChar char="q"/>
              <a:defRPr/>
            </a:pPr>
            <a:r>
              <a:rPr lang="en-US" sz="2000" b="1" spc="30" dirty="0">
                <a:solidFill>
                  <a:srgbClr val="313A4F"/>
                </a:solidFill>
                <a:latin typeface="Bell MT" pitchFamily="18" charset="0"/>
              </a:rPr>
              <a:t>Within the axilla, the cephalic vein terminates by joining the </a:t>
            </a:r>
            <a:r>
              <a:rPr lang="en-US" sz="2000" b="1" spc="30" dirty="0">
                <a:solidFill>
                  <a:srgbClr val="0070C0"/>
                </a:solidFill>
                <a:latin typeface="Bell MT" pitchFamily="18" charset="0"/>
              </a:rPr>
              <a:t>axillary vein</a:t>
            </a:r>
            <a:r>
              <a:rPr lang="en-US" sz="2000" b="1" spc="30" dirty="0">
                <a:solidFill>
                  <a:srgbClr val="313A4F"/>
                </a:solidFill>
                <a:latin typeface="Bell MT" pitchFamily="18" charset="0"/>
              </a:rPr>
              <a:t>.</a:t>
            </a:r>
          </a:p>
        </p:txBody>
      </p:sp>
    </p:spTree>
    <p:extLst>
      <p:ext uri="{BB962C8B-B14F-4D97-AF65-F5344CB8AC3E}">
        <p14:creationId xmlns:p14="http://schemas.microsoft.com/office/powerpoint/2010/main" val="719419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2" name="Rectangle 7"/>
          <p:cNvSpPr>
            <a:spLocks noChangeArrowheads="1"/>
          </p:cNvSpPr>
          <p:nvPr/>
        </p:nvSpPr>
        <p:spPr bwMode="auto">
          <a:xfrm>
            <a:off x="76199" y="1066800"/>
            <a:ext cx="5638801" cy="4708981"/>
          </a:xfrm>
          <a:prstGeom prst="rect">
            <a:avLst/>
          </a:prstGeom>
          <a:solidFill>
            <a:schemeClr val="tx1"/>
          </a:solidFill>
          <a:ln w="38100">
            <a:solidFill>
              <a:schemeClr val="tx1"/>
            </a:solidFill>
            <a:miter lim="800000"/>
            <a:headEnd/>
            <a:tailEnd/>
          </a:ln>
        </p:spPr>
        <p:txBody>
          <a:bodyPr wrap="square">
            <a:spAutoFit/>
          </a:bodyPr>
          <a:lstStyle/>
          <a:p>
            <a:pPr marL="342900" indent="-342900" algn="just">
              <a:buFont typeface="Wingdings" pitchFamily="2" charset="2"/>
              <a:buChar char="q"/>
            </a:pPr>
            <a:r>
              <a:rPr lang="en-US" sz="2000" b="1" spc="30" dirty="0" smtClean="0">
                <a:solidFill>
                  <a:srgbClr val="313A4F"/>
                </a:solidFill>
                <a:latin typeface="Bell MT" pitchFamily="18" charset="0"/>
              </a:rPr>
              <a:t>The </a:t>
            </a:r>
            <a:r>
              <a:rPr lang="en-US" sz="2000" b="1" spc="30" dirty="0">
                <a:solidFill>
                  <a:srgbClr val="313A4F"/>
                </a:solidFill>
                <a:latin typeface="Bell MT" pitchFamily="18" charset="0"/>
              </a:rPr>
              <a:t>deep veins of the upper limb are situated underneath the deep fascia.</a:t>
            </a:r>
          </a:p>
          <a:p>
            <a:pPr marL="342900" indent="-342900" algn="just">
              <a:buFont typeface="Wingdings" pitchFamily="2" charset="2"/>
              <a:buChar char="q"/>
            </a:pPr>
            <a:r>
              <a:rPr lang="en-US" sz="2000" b="1" spc="30" dirty="0">
                <a:solidFill>
                  <a:srgbClr val="313A4F"/>
                </a:solidFill>
                <a:latin typeface="Bell MT" pitchFamily="18" charset="0"/>
              </a:rPr>
              <a:t>They </a:t>
            </a:r>
            <a:r>
              <a:rPr lang="en-US" sz="2000" b="1" spc="30" dirty="0" smtClean="0">
                <a:solidFill>
                  <a:srgbClr val="313A4F"/>
                </a:solidFill>
                <a:latin typeface="Bell MT" pitchFamily="18" charset="0"/>
              </a:rPr>
              <a:t>are usually </a:t>
            </a:r>
            <a:r>
              <a:rPr lang="en-US" sz="2000" b="1" spc="30" dirty="0">
                <a:solidFill>
                  <a:srgbClr val="313A4F"/>
                </a:solidFill>
                <a:latin typeface="Bell MT" pitchFamily="18" charset="0"/>
              </a:rPr>
              <a:t>paired veins that accompany </a:t>
            </a:r>
            <a:r>
              <a:rPr lang="en-US" sz="2000" b="1" spc="30" dirty="0" smtClean="0">
                <a:solidFill>
                  <a:srgbClr val="313A4F"/>
                </a:solidFill>
                <a:latin typeface="Bell MT" pitchFamily="18" charset="0"/>
              </a:rPr>
              <a:t>one artery.</a:t>
            </a:r>
          </a:p>
          <a:p>
            <a:pPr marL="800100" lvl="1" indent="-342900" algn="just">
              <a:buFont typeface="Courier New" pitchFamily="49" charset="0"/>
              <a:buChar char="o"/>
            </a:pPr>
            <a:r>
              <a:rPr lang="en-US" sz="2000" b="1" spc="30" dirty="0">
                <a:solidFill>
                  <a:srgbClr val="6666FF"/>
                </a:solidFill>
                <a:latin typeface="Bell MT" pitchFamily="18" charset="0"/>
              </a:rPr>
              <a:t>vena </a:t>
            </a:r>
            <a:r>
              <a:rPr lang="en-US" sz="2000" b="1" spc="30" dirty="0" smtClean="0">
                <a:solidFill>
                  <a:srgbClr val="6666FF"/>
                </a:solidFill>
                <a:latin typeface="Bell MT" pitchFamily="18" charset="0"/>
              </a:rPr>
              <a:t>comitantes </a:t>
            </a:r>
          </a:p>
          <a:p>
            <a:pPr marL="342900" indent="-342900" algn="just">
              <a:buFont typeface="Wingdings" pitchFamily="2" charset="2"/>
              <a:buChar char="q"/>
            </a:pPr>
            <a:r>
              <a:rPr lang="en-US" sz="2000" b="1" spc="30" dirty="0" smtClean="0">
                <a:solidFill>
                  <a:srgbClr val="313A4F"/>
                </a:solidFill>
                <a:latin typeface="Bell MT" pitchFamily="18" charset="0"/>
              </a:rPr>
              <a:t>The </a:t>
            </a:r>
            <a:r>
              <a:rPr lang="en-US" sz="2000" b="1" spc="30" dirty="0">
                <a:solidFill>
                  <a:srgbClr val="0070C0"/>
                </a:solidFill>
                <a:latin typeface="Bell MT" pitchFamily="18" charset="0"/>
              </a:rPr>
              <a:t>brachial veins </a:t>
            </a:r>
            <a:r>
              <a:rPr lang="en-US" sz="2000" b="1" spc="30" dirty="0">
                <a:solidFill>
                  <a:srgbClr val="313A4F"/>
                </a:solidFill>
                <a:latin typeface="Bell MT" pitchFamily="18" charset="0"/>
              </a:rPr>
              <a:t>are the largest in size, and are situated either side of the </a:t>
            </a:r>
            <a:r>
              <a:rPr lang="en-US" sz="2000" b="1" spc="30" dirty="0">
                <a:solidFill>
                  <a:srgbClr val="FF0000"/>
                </a:solidFill>
                <a:latin typeface="Bell MT" pitchFamily="18" charset="0"/>
              </a:rPr>
              <a:t>brachial artery. </a:t>
            </a:r>
            <a:endParaRPr lang="en-US" sz="2000" b="1" spc="30" dirty="0" smtClean="0">
              <a:solidFill>
                <a:srgbClr val="FF0000"/>
              </a:solidFill>
              <a:latin typeface="Bell MT" pitchFamily="18" charset="0"/>
            </a:endParaRPr>
          </a:p>
          <a:p>
            <a:pPr marL="342900" indent="-342900" algn="just">
              <a:buFont typeface="Wingdings" pitchFamily="2" charset="2"/>
              <a:buChar char="q"/>
            </a:pPr>
            <a:r>
              <a:rPr lang="en-US" sz="2000" b="1" spc="30" dirty="0" smtClean="0">
                <a:solidFill>
                  <a:srgbClr val="0070C0"/>
                </a:solidFill>
                <a:latin typeface="Bell MT" pitchFamily="18" charset="0"/>
              </a:rPr>
              <a:t>Ulnar and radial veins </a:t>
            </a:r>
            <a:r>
              <a:rPr lang="en-US" sz="2000" b="1" spc="30" dirty="0" smtClean="0">
                <a:solidFill>
                  <a:srgbClr val="313A4F"/>
                </a:solidFill>
                <a:latin typeface="Bell MT" pitchFamily="18" charset="0"/>
              </a:rPr>
              <a:t>are vena comitantes of </a:t>
            </a:r>
            <a:r>
              <a:rPr lang="en-US" sz="2000" b="1" spc="30" dirty="0" smtClean="0">
                <a:solidFill>
                  <a:srgbClr val="FF0000"/>
                </a:solidFill>
                <a:latin typeface="Bell MT" pitchFamily="18" charset="0"/>
              </a:rPr>
              <a:t>ulnar and radial arteries</a:t>
            </a:r>
            <a:r>
              <a:rPr lang="en-US" sz="2000" b="1" spc="30" dirty="0" smtClean="0">
                <a:solidFill>
                  <a:srgbClr val="313A4F"/>
                </a:solidFill>
                <a:latin typeface="Bell MT" pitchFamily="18" charset="0"/>
              </a:rPr>
              <a:t>. </a:t>
            </a:r>
          </a:p>
          <a:p>
            <a:pPr marL="342900" indent="-342900" algn="just">
              <a:buFont typeface="Wingdings" pitchFamily="2" charset="2"/>
              <a:buChar char="q"/>
            </a:pPr>
            <a:r>
              <a:rPr lang="en-US" sz="2000" b="1" spc="30" dirty="0" smtClean="0">
                <a:solidFill>
                  <a:srgbClr val="313A4F"/>
                </a:solidFill>
                <a:latin typeface="Bell MT" pitchFamily="18" charset="0"/>
              </a:rPr>
              <a:t>The </a:t>
            </a:r>
            <a:r>
              <a:rPr lang="en-US" sz="2000" b="1" spc="30" dirty="0">
                <a:solidFill>
                  <a:srgbClr val="313A4F"/>
                </a:solidFill>
                <a:latin typeface="Bell MT" pitchFamily="18" charset="0"/>
              </a:rPr>
              <a:t>pulsations of the brachial artery assists the venous return. </a:t>
            </a:r>
            <a:endParaRPr lang="en-US" sz="2000" b="1" spc="30" dirty="0" smtClean="0">
              <a:solidFill>
                <a:srgbClr val="313A4F"/>
              </a:solidFill>
              <a:latin typeface="Bell MT" pitchFamily="18" charset="0"/>
            </a:endParaRPr>
          </a:p>
          <a:p>
            <a:pPr marL="342900" indent="-342900" algn="just">
              <a:buFont typeface="Wingdings" pitchFamily="2" charset="2"/>
              <a:buChar char="q"/>
            </a:pPr>
            <a:r>
              <a:rPr lang="en-US" sz="2000" b="1" spc="30" dirty="0" smtClean="0">
                <a:solidFill>
                  <a:srgbClr val="313A4F"/>
                </a:solidFill>
                <a:latin typeface="Bell MT" pitchFamily="18" charset="0"/>
              </a:rPr>
              <a:t>Perforating </a:t>
            </a:r>
            <a:r>
              <a:rPr lang="en-US" sz="2000" b="1" spc="30" dirty="0">
                <a:solidFill>
                  <a:srgbClr val="313A4F"/>
                </a:solidFill>
                <a:latin typeface="Bell MT" pitchFamily="18" charset="0"/>
              </a:rPr>
              <a:t>veins run between the deep and superficial veins of the upper limb, connecting the two </a:t>
            </a:r>
            <a:r>
              <a:rPr lang="en-US" sz="2000" b="1" spc="30" dirty="0" smtClean="0">
                <a:solidFill>
                  <a:srgbClr val="313A4F"/>
                </a:solidFill>
                <a:latin typeface="Bell MT" pitchFamily="18" charset="0"/>
              </a:rPr>
              <a:t>systems</a:t>
            </a:r>
            <a:r>
              <a:rPr lang="en-US" sz="2000" b="1" spc="30" dirty="0">
                <a:solidFill>
                  <a:srgbClr val="313A4F"/>
                </a:solidFill>
                <a:latin typeface="Bell MT" pitchFamily="18" charset="0"/>
              </a:rPr>
              <a:t> </a:t>
            </a:r>
            <a:r>
              <a:rPr lang="en-US" sz="2000" b="1" spc="30" dirty="0" smtClean="0">
                <a:solidFill>
                  <a:srgbClr val="313A4F"/>
                </a:solidFill>
                <a:latin typeface="Bell MT" pitchFamily="18" charset="0"/>
              </a:rPr>
              <a:t>together.</a:t>
            </a:r>
            <a:endParaRPr lang="en-US" sz="2000" b="1" spc="30" dirty="0">
              <a:solidFill>
                <a:srgbClr val="313A4F"/>
              </a:solidFill>
              <a:latin typeface="Bell MT" pitchFamily="18" charset="0"/>
            </a:endParaRPr>
          </a:p>
        </p:txBody>
      </p:sp>
      <p:sp>
        <p:nvSpPr>
          <p:cNvPr id="8" name="TextBox 7"/>
          <p:cNvSpPr txBox="1"/>
          <p:nvPr/>
        </p:nvSpPr>
        <p:spPr>
          <a:xfrm>
            <a:off x="76200" y="76200"/>
            <a:ext cx="8991600" cy="646331"/>
          </a:xfrm>
          <a:prstGeom prst="rect">
            <a:avLst/>
          </a:prstGeom>
          <a:noFill/>
        </p:spPr>
        <p:txBody>
          <a:bodyPr wrap="square" rtlCol="1">
            <a:spAutoFit/>
          </a:bodyPr>
          <a:lstStyle/>
          <a:p>
            <a:pPr algn="ctr" rtl="1" fontAlgn="auto">
              <a:spcAft>
                <a:spcPts val="0"/>
              </a:spcAft>
              <a:defRPr/>
            </a:pPr>
            <a:r>
              <a:rPr lang="en-US" sz="3600" b="1" cap="all" spc="50" dirty="0" smtClean="0">
                <a:solidFill>
                  <a:srgbClr val="0000FF"/>
                </a:solidFill>
                <a:latin typeface="Bodoni MT Black" pitchFamily="18" charset="0"/>
                <a:ea typeface="+mj-ea"/>
                <a:cs typeface="+mj-cs"/>
              </a:rPr>
              <a:t>Deep veins</a:t>
            </a:r>
            <a:endParaRPr lang="ar-SA" sz="3600" b="1" cap="all" spc="50" dirty="0">
              <a:solidFill>
                <a:srgbClr val="0000FF"/>
              </a:solidFill>
              <a:latin typeface="Bodoni MT Black" pitchFamily="18" charset="0"/>
              <a:ea typeface="+mj-ea"/>
              <a:cs typeface="+mj-cs"/>
            </a:endParaRPr>
          </a:p>
        </p:txBody>
      </p:sp>
      <p:pic>
        <p:nvPicPr>
          <p:cNvPr id="4098" name="Picture 2" descr="Fig 1.1 - The major deep veins of the upper limb.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1" y="1219201"/>
            <a:ext cx="3352799"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015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76200" y="76200"/>
            <a:ext cx="8991600" cy="646331"/>
          </a:xfrm>
          <a:prstGeom prst="rect">
            <a:avLst/>
          </a:prstGeom>
          <a:noFill/>
        </p:spPr>
        <p:txBody>
          <a:bodyPr wrap="square" rtlCol="1">
            <a:spAutoFit/>
          </a:bodyPr>
          <a:lstStyle/>
          <a:p>
            <a:pPr algn="ctr" rtl="1" fontAlgn="auto">
              <a:spcAft>
                <a:spcPts val="0"/>
              </a:spcAft>
              <a:defRPr/>
            </a:pPr>
            <a:r>
              <a:rPr lang="en-US" sz="3600" b="1" cap="all" spc="50" dirty="0" smtClean="0">
                <a:solidFill>
                  <a:srgbClr val="0000FF"/>
                </a:solidFill>
                <a:latin typeface="Bodoni MT Black" pitchFamily="18" charset="0"/>
                <a:ea typeface="+mj-ea"/>
                <a:cs typeface="+mj-cs"/>
              </a:rPr>
              <a:t>Axillary vein</a:t>
            </a:r>
            <a:endParaRPr lang="ar-SA" sz="3600" b="1" cap="all" spc="50" dirty="0">
              <a:solidFill>
                <a:srgbClr val="0000FF"/>
              </a:solidFill>
              <a:latin typeface="Bodoni MT Black" pitchFamily="18" charset="0"/>
              <a:ea typeface="+mj-ea"/>
              <a:cs typeface="+mj-cs"/>
            </a:endParaRPr>
          </a:p>
        </p:txBody>
      </p:sp>
      <p:pic>
        <p:nvPicPr>
          <p:cNvPr id="5" name="Picture 2" descr="Image result for veins of upper lim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2015" y="1241946"/>
            <a:ext cx="4018583" cy="45509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2275" y="1371599"/>
            <a:ext cx="4879075" cy="1289520"/>
          </a:xfrm>
          <a:prstGeom prst="rect">
            <a:avLst/>
          </a:prstGeom>
          <a:solidFill>
            <a:schemeClr val="tx1"/>
          </a:solidFill>
          <a:ln w="38100">
            <a:solidFill>
              <a:schemeClr val="tx1"/>
            </a:solidFill>
            <a:miter lim="800000"/>
            <a:headEnd/>
            <a:tailEnd/>
          </a:ln>
        </p:spPr>
        <p:txBody>
          <a:bodyPr wrap="square">
            <a:spAutoFit/>
          </a:bodyPr>
          <a:lstStyle/>
          <a:p>
            <a:pPr marL="342900" lvl="1" indent="-342900" algn="just" fontAlgn="auto">
              <a:lnSpc>
                <a:spcPct val="80000"/>
              </a:lnSpc>
              <a:spcBef>
                <a:spcPct val="20000"/>
              </a:spcBef>
              <a:spcAft>
                <a:spcPts val="600"/>
              </a:spcAft>
              <a:buFont typeface="Wingdings" pitchFamily="2" charset="2"/>
              <a:buChar char="q"/>
              <a:defRPr/>
            </a:pPr>
            <a:r>
              <a:rPr lang="en-US" sz="2400" b="1" spc="30" dirty="0" smtClean="0">
                <a:solidFill>
                  <a:srgbClr val="313A4F"/>
                </a:solidFill>
                <a:latin typeface="Bell MT" pitchFamily="18" charset="0"/>
              </a:rPr>
              <a:t>Formed </a:t>
            </a:r>
            <a:r>
              <a:rPr lang="en-US" sz="2400" b="1" spc="30" dirty="0">
                <a:solidFill>
                  <a:srgbClr val="313A4F"/>
                </a:solidFill>
                <a:latin typeface="Bell MT" pitchFamily="18" charset="0"/>
              </a:rPr>
              <a:t>by the union of </a:t>
            </a:r>
            <a:r>
              <a:rPr lang="en-US" sz="2400" b="1" spc="30" dirty="0">
                <a:solidFill>
                  <a:srgbClr val="6666FF"/>
                </a:solidFill>
                <a:latin typeface="Bell MT" pitchFamily="18" charset="0"/>
              </a:rPr>
              <a:t>basilic vein and the </a:t>
            </a:r>
            <a:r>
              <a:rPr lang="en-US" sz="2400" b="1" spc="30" dirty="0" smtClean="0">
                <a:solidFill>
                  <a:srgbClr val="6666FF"/>
                </a:solidFill>
                <a:latin typeface="Bell MT" pitchFamily="18" charset="0"/>
              </a:rPr>
              <a:t>brachial veins</a:t>
            </a:r>
            <a:r>
              <a:rPr lang="en-US" sz="2400" b="1" spc="30" dirty="0" smtClean="0">
                <a:solidFill>
                  <a:srgbClr val="313A4F"/>
                </a:solidFill>
                <a:latin typeface="Bell MT" pitchFamily="18" charset="0"/>
              </a:rPr>
              <a:t> (venae comitantes) </a:t>
            </a:r>
            <a:r>
              <a:rPr lang="en-US" sz="2400" b="1" spc="30" dirty="0">
                <a:solidFill>
                  <a:srgbClr val="313A4F"/>
                </a:solidFill>
                <a:latin typeface="Bell MT" pitchFamily="18" charset="0"/>
              </a:rPr>
              <a:t>of the brachial artery.</a:t>
            </a:r>
          </a:p>
        </p:txBody>
      </p:sp>
    </p:spTree>
    <p:extLst>
      <p:ext uri="{BB962C8B-B14F-4D97-AF65-F5344CB8AC3E}">
        <p14:creationId xmlns:p14="http://schemas.microsoft.com/office/powerpoint/2010/main" val="4282714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2" name="Rectangle 7"/>
          <p:cNvSpPr>
            <a:spLocks noChangeArrowheads="1"/>
          </p:cNvSpPr>
          <p:nvPr/>
        </p:nvSpPr>
        <p:spPr bwMode="auto">
          <a:xfrm>
            <a:off x="76200" y="1066800"/>
            <a:ext cx="4953000" cy="4093428"/>
          </a:xfrm>
          <a:prstGeom prst="rect">
            <a:avLst/>
          </a:prstGeom>
          <a:solidFill>
            <a:schemeClr val="tx1"/>
          </a:solidFill>
          <a:ln w="38100">
            <a:solidFill>
              <a:schemeClr val="tx1"/>
            </a:solidFill>
            <a:miter lim="800000"/>
            <a:headEnd/>
            <a:tailEnd/>
          </a:ln>
        </p:spPr>
        <p:txBody>
          <a:bodyPr wrap="square">
            <a:spAutoFit/>
          </a:bodyPr>
          <a:lstStyle/>
          <a:p>
            <a:pPr marL="342900" indent="-342900" algn="just">
              <a:buFont typeface="Wingdings" pitchFamily="2" charset="2"/>
              <a:buChar char="q"/>
            </a:pPr>
            <a:r>
              <a:rPr lang="en-US" sz="2000" b="1" spc="30" dirty="0" smtClean="0">
                <a:solidFill>
                  <a:srgbClr val="313A4F"/>
                </a:solidFill>
                <a:latin typeface="Bell MT" pitchFamily="18" charset="0"/>
              </a:rPr>
              <a:t>Each </a:t>
            </a:r>
            <a:r>
              <a:rPr lang="en-US" sz="2000" b="1" spc="30" dirty="0">
                <a:solidFill>
                  <a:srgbClr val="0070C0"/>
                </a:solidFill>
                <a:latin typeface="Bell MT" pitchFamily="18" charset="0"/>
              </a:rPr>
              <a:t>subclavian vein </a:t>
            </a:r>
            <a:r>
              <a:rPr lang="en-US" sz="2000" b="1" spc="30" dirty="0">
                <a:solidFill>
                  <a:srgbClr val="313A4F"/>
                </a:solidFill>
                <a:latin typeface="Bell MT" pitchFamily="18" charset="0"/>
              </a:rPr>
              <a:t>is a continuation of the </a:t>
            </a:r>
            <a:r>
              <a:rPr lang="en-US" sz="2000" b="1" spc="30" dirty="0">
                <a:solidFill>
                  <a:srgbClr val="0070C0"/>
                </a:solidFill>
                <a:latin typeface="Bell MT" pitchFamily="18" charset="0"/>
              </a:rPr>
              <a:t>axillary vein</a:t>
            </a:r>
            <a:r>
              <a:rPr lang="en-US" sz="2000" b="1" spc="30" dirty="0">
                <a:solidFill>
                  <a:srgbClr val="313A4F"/>
                </a:solidFill>
                <a:latin typeface="Bell MT" pitchFamily="18" charset="0"/>
              </a:rPr>
              <a:t> and runs from the outer border of the first rib to the medial border of anterior scalene muscle. </a:t>
            </a:r>
            <a:endParaRPr lang="en-US" sz="2000" b="1" spc="30" dirty="0" smtClean="0">
              <a:solidFill>
                <a:srgbClr val="313A4F"/>
              </a:solidFill>
              <a:latin typeface="Bell MT" pitchFamily="18" charset="0"/>
            </a:endParaRPr>
          </a:p>
          <a:p>
            <a:pPr marL="342900" indent="-342900" algn="just">
              <a:buFont typeface="Wingdings" pitchFamily="2" charset="2"/>
              <a:buChar char="q"/>
            </a:pPr>
            <a:r>
              <a:rPr lang="en-US" sz="2000" b="1" spc="30" dirty="0" smtClean="0">
                <a:solidFill>
                  <a:srgbClr val="313A4F"/>
                </a:solidFill>
                <a:latin typeface="Bell MT" pitchFamily="18" charset="0"/>
              </a:rPr>
              <a:t>It then joins </a:t>
            </a:r>
            <a:r>
              <a:rPr lang="en-US" sz="2000" b="1" spc="30" dirty="0">
                <a:solidFill>
                  <a:srgbClr val="313A4F"/>
                </a:solidFill>
                <a:latin typeface="Bell MT" pitchFamily="18" charset="0"/>
              </a:rPr>
              <a:t>with the </a:t>
            </a:r>
            <a:r>
              <a:rPr lang="en-US" sz="2000" b="1" spc="30" dirty="0">
                <a:solidFill>
                  <a:srgbClr val="0070C0"/>
                </a:solidFill>
                <a:latin typeface="Bell MT" pitchFamily="18" charset="0"/>
              </a:rPr>
              <a:t>internal jugular vein</a:t>
            </a:r>
            <a:r>
              <a:rPr lang="en-US" sz="2000" b="1" spc="30" dirty="0">
                <a:solidFill>
                  <a:srgbClr val="313A4F"/>
                </a:solidFill>
                <a:latin typeface="Bell MT" pitchFamily="18" charset="0"/>
              </a:rPr>
              <a:t> to form the </a:t>
            </a:r>
            <a:r>
              <a:rPr lang="en-US" sz="2000" b="1" spc="30" dirty="0">
                <a:solidFill>
                  <a:srgbClr val="0070C0"/>
                </a:solidFill>
                <a:latin typeface="Bell MT" pitchFamily="18" charset="0"/>
              </a:rPr>
              <a:t>brachiocephalic </a:t>
            </a:r>
            <a:r>
              <a:rPr lang="en-US" sz="2000" b="1" spc="30" dirty="0" smtClean="0">
                <a:solidFill>
                  <a:srgbClr val="0070C0"/>
                </a:solidFill>
                <a:latin typeface="Bell MT" pitchFamily="18" charset="0"/>
              </a:rPr>
              <a:t>vein.</a:t>
            </a:r>
            <a:endParaRPr lang="en-US" sz="2000" b="1" spc="30" dirty="0">
              <a:solidFill>
                <a:srgbClr val="0070C0"/>
              </a:solidFill>
              <a:latin typeface="Bell MT" pitchFamily="18" charset="0"/>
            </a:endParaRPr>
          </a:p>
          <a:p>
            <a:pPr marL="342900" indent="-342900" algn="just">
              <a:buFont typeface="Wingdings" pitchFamily="2" charset="2"/>
              <a:buChar char="q"/>
            </a:pPr>
            <a:r>
              <a:rPr lang="en-US" sz="2000" b="1" spc="30" dirty="0" smtClean="0">
                <a:solidFill>
                  <a:srgbClr val="313A4F"/>
                </a:solidFill>
                <a:latin typeface="Bell MT" pitchFamily="18" charset="0"/>
              </a:rPr>
              <a:t>The </a:t>
            </a:r>
            <a:r>
              <a:rPr lang="en-US" sz="2000" b="1" spc="30" dirty="0">
                <a:solidFill>
                  <a:srgbClr val="313A4F"/>
                </a:solidFill>
                <a:latin typeface="Bell MT" pitchFamily="18" charset="0"/>
              </a:rPr>
              <a:t>subclavian vein follows the </a:t>
            </a:r>
            <a:r>
              <a:rPr lang="en-US" sz="2000" b="1" spc="30" dirty="0">
                <a:solidFill>
                  <a:srgbClr val="C00000"/>
                </a:solidFill>
                <a:latin typeface="Bell MT" pitchFamily="18" charset="0"/>
              </a:rPr>
              <a:t>subclavian </a:t>
            </a:r>
            <a:r>
              <a:rPr lang="en-US" sz="2000" b="1" spc="30" dirty="0" smtClean="0">
                <a:solidFill>
                  <a:srgbClr val="C00000"/>
                </a:solidFill>
                <a:latin typeface="Bell MT" pitchFamily="18" charset="0"/>
              </a:rPr>
              <a:t>artery</a:t>
            </a:r>
            <a:r>
              <a:rPr lang="en-US" sz="2000" b="1" spc="30" dirty="0" smtClean="0">
                <a:solidFill>
                  <a:srgbClr val="313A4F"/>
                </a:solidFill>
                <a:latin typeface="Bell MT" pitchFamily="18" charset="0"/>
              </a:rPr>
              <a:t>.</a:t>
            </a:r>
          </a:p>
          <a:p>
            <a:pPr marL="342900" indent="-342900" algn="just">
              <a:buFont typeface="Wingdings" pitchFamily="2" charset="2"/>
              <a:buChar char="q"/>
            </a:pPr>
            <a:r>
              <a:rPr lang="en-US" sz="2000" b="1" spc="30" dirty="0" smtClean="0">
                <a:solidFill>
                  <a:srgbClr val="313A4F"/>
                </a:solidFill>
                <a:latin typeface="Bell MT" pitchFamily="18" charset="0"/>
              </a:rPr>
              <a:t>The right and left </a:t>
            </a:r>
            <a:r>
              <a:rPr lang="en-US" sz="2000" b="1" spc="30" dirty="0" smtClean="0">
                <a:solidFill>
                  <a:srgbClr val="0070C0"/>
                </a:solidFill>
                <a:latin typeface="Bell MT" pitchFamily="18" charset="0"/>
              </a:rPr>
              <a:t>brachiocephalic veins</a:t>
            </a:r>
            <a:r>
              <a:rPr lang="en-US" sz="2000" b="1" spc="30" dirty="0" smtClean="0">
                <a:solidFill>
                  <a:srgbClr val="9966FF"/>
                </a:solidFill>
                <a:latin typeface="Bell MT" pitchFamily="18" charset="0"/>
              </a:rPr>
              <a:t> </a:t>
            </a:r>
            <a:r>
              <a:rPr lang="en-US" sz="2000" b="1" spc="30" dirty="0" smtClean="0">
                <a:solidFill>
                  <a:srgbClr val="313A4F"/>
                </a:solidFill>
                <a:latin typeface="Bell MT" pitchFamily="18" charset="0"/>
              </a:rPr>
              <a:t>form </a:t>
            </a:r>
            <a:r>
              <a:rPr lang="en-US" sz="2000" b="1" spc="30" dirty="0" smtClean="0">
                <a:solidFill>
                  <a:srgbClr val="0070C0"/>
                </a:solidFill>
                <a:latin typeface="Bell MT" pitchFamily="18" charset="0"/>
              </a:rPr>
              <a:t>superior vena cava </a:t>
            </a:r>
            <a:r>
              <a:rPr lang="en-US" sz="2000" b="1" spc="30" dirty="0" smtClean="0">
                <a:solidFill>
                  <a:srgbClr val="313A4F"/>
                </a:solidFill>
                <a:latin typeface="Bell MT" pitchFamily="18" charset="0"/>
              </a:rPr>
              <a:t>that enters right atrium. </a:t>
            </a:r>
            <a:r>
              <a:rPr lang="en-US" sz="2000" b="1" dirty="0" smtClean="0">
                <a:latin typeface="Bell MT" pitchFamily="18" charset="0"/>
              </a:rPr>
              <a:t>anterior </a:t>
            </a:r>
            <a:r>
              <a:rPr lang="en-US" sz="2000" b="1" dirty="0">
                <a:latin typeface="Bell MT" pitchFamily="18" charset="0"/>
              </a:rPr>
              <a:t>to the middle </a:t>
            </a:r>
            <a:r>
              <a:rPr lang="en-US" sz="2000" dirty="0"/>
              <a:t>scalene).</a:t>
            </a:r>
          </a:p>
        </p:txBody>
      </p:sp>
      <p:sp>
        <p:nvSpPr>
          <p:cNvPr id="8" name="TextBox 7"/>
          <p:cNvSpPr txBox="1"/>
          <p:nvPr/>
        </p:nvSpPr>
        <p:spPr>
          <a:xfrm>
            <a:off x="76200" y="76200"/>
            <a:ext cx="8991600" cy="646331"/>
          </a:xfrm>
          <a:prstGeom prst="rect">
            <a:avLst/>
          </a:prstGeom>
          <a:noFill/>
        </p:spPr>
        <p:txBody>
          <a:bodyPr wrap="square" rtlCol="1">
            <a:spAutoFit/>
          </a:bodyPr>
          <a:lstStyle/>
          <a:p>
            <a:pPr algn="ctr" rtl="1" fontAlgn="auto">
              <a:spcAft>
                <a:spcPts val="0"/>
              </a:spcAft>
              <a:defRPr/>
            </a:pPr>
            <a:r>
              <a:rPr lang="en-US" sz="3600" b="1" cap="all" spc="50" dirty="0" smtClean="0">
                <a:solidFill>
                  <a:srgbClr val="0000FF"/>
                </a:solidFill>
                <a:latin typeface="Bodoni MT Black" pitchFamily="18" charset="0"/>
                <a:ea typeface="+mj-ea"/>
                <a:cs typeface="+mj-cs"/>
              </a:rPr>
              <a:t>Subclavian vein</a:t>
            </a:r>
            <a:endParaRPr lang="ar-SA" sz="3600" b="1" cap="all" spc="50" dirty="0">
              <a:solidFill>
                <a:srgbClr val="0000FF"/>
              </a:solidFill>
              <a:latin typeface="Bodoni MT Black" pitchFamily="18" charset="0"/>
              <a:ea typeface="+mj-ea"/>
              <a:cs typeface="+mj-cs"/>
            </a:endParaRPr>
          </a:p>
        </p:txBody>
      </p:sp>
      <p:pic>
        <p:nvPicPr>
          <p:cNvPr id="5" name="Picture 2" descr="http://wikiperiment.net/wp-content/uploads/2014/10/Veins-in-abdominal-cavit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3487" y="1134731"/>
            <a:ext cx="3733800" cy="339075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Image result for anterior scalene mus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725" y="4493607"/>
            <a:ext cx="2886075" cy="228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29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0" y="2956580"/>
            <a:ext cx="9144000" cy="620713"/>
          </a:xfrm>
          <a:prstGeom prst="rect">
            <a:avLst/>
          </a:prstGeom>
        </p:spPr>
        <p:txBody>
          <a:bodyPr vert="horz" lIns="91440" tIns="45720" rIns="91440" bIns="45720" rtlCol="0" anchor="b" anchorCtr="0">
            <a:noAutofit/>
          </a:bodyPr>
          <a:lst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fontAlgn="auto">
              <a:spcAft>
                <a:spcPts val="0"/>
              </a:spcAft>
            </a:pPr>
            <a:r>
              <a:rPr lang="en-US" sz="3600" b="1" dirty="0" smtClean="0">
                <a:solidFill>
                  <a:srgbClr val="3333FF"/>
                </a:solidFill>
                <a:effectLst>
                  <a:outerShdw blurRad="38100" dist="38100" dir="2700000" algn="tl">
                    <a:srgbClr val="000000">
                      <a:alpha val="43137"/>
                    </a:srgbClr>
                  </a:outerShdw>
                </a:effectLst>
                <a:latin typeface="Bodoni MT Black" pitchFamily="18" charset="0"/>
              </a:rPr>
              <a:t>SUPERIOR VENA CAVA</a:t>
            </a:r>
            <a:endParaRPr lang="en-US" sz="3600" b="1" dirty="0" smtClean="0">
              <a:solidFill>
                <a:srgbClr val="3333FF"/>
              </a:solidFill>
              <a:effectLst>
                <a:outerShdw blurRad="38100" dist="38100" dir="2700000" algn="tl">
                  <a:srgbClr val="000000">
                    <a:alpha val="43137"/>
                  </a:srgbClr>
                </a:outerShdw>
              </a:effectLst>
              <a:latin typeface="Bodoni MT Black" pitchFamily="18" charset="0"/>
            </a:endParaRPr>
          </a:p>
        </p:txBody>
      </p:sp>
    </p:spTree>
    <p:extLst>
      <p:ext uri="{BB962C8B-B14F-4D97-AF65-F5344CB8AC3E}">
        <p14:creationId xmlns:p14="http://schemas.microsoft.com/office/powerpoint/2010/main" val="1270248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52400" y="0"/>
            <a:ext cx="8839200" cy="6858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p>
            <a:pPr marL="0" marR="0" lvl="0" indent="0" algn="ctr" defTabSz="914400" eaLnBrk="1" latinLnBrk="0" hangingPunct="1">
              <a:lnSpc>
                <a:spcPct val="100000"/>
              </a:lnSpc>
              <a:buClrTx/>
              <a:buSzTx/>
              <a:buFontTx/>
              <a:buNone/>
              <a:tabLst/>
              <a:defRPr/>
            </a:pPr>
            <a:r>
              <a:rPr lang="en-US" sz="3600" b="1" cap="all" spc="50" dirty="0" smtClean="0">
                <a:solidFill>
                  <a:srgbClr val="3333FF"/>
                </a:solidFill>
                <a:effectLst>
                  <a:outerShdw blurRad="38100" dist="38100" dir="2700000" algn="tl">
                    <a:srgbClr val="000000">
                      <a:alpha val="43137"/>
                    </a:srgbClr>
                  </a:outerShdw>
                </a:effectLst>
                <a:latin typeface="Bodoni MT Black" pitchFamily="18" charset="0"/>
                <a:ea typeface="+mj-ea"/>
                <a:cs typeface="+mj-cs"/>
              </a:rPr>
              <a:t>Superior Vena Cava</a:t>
            </a:r>
          </a:p>
        </p:txBody>
      </p:sp>
      <p:sp>
        <p:nvSpPr>
          <p:cNvPr id="10" name="Rectangle 6"/>
          <p:cNvSpPr>
            <a:spLocks noChangeArrowheads="1"/>
          </p:cNvSpPr>
          <p:nvPr/>
        </p:nvSpPr>
        <p:spPr bwMode="auto">
          <a:xfrm>
            <a:off x="76200" y="1322725"/>
            <a:ext cx="4876800" cy="4462760"/>
          </a:xfrm>
          <a:prstGeom prst="rect">
            <a:avLst/>
          </a:prstGeom>
          <a:solidFill>
            <a:schemeClr val="tx1"/>
          </a:solidFill>
          <a:ln w="28575">
            <a:solidFill>
              <a:schemeClr val="tx1"/>
            </a:solidFill>
            <a:miter lim="800000"/>
            <a:headEnd/>
            <a:tailEnd/>
          </a:ln>
        </p:spPr>
        <p:txBody>
          <a:bodyPr wrap="square">
            <a:spAutoFit/>
          </a:bodyPr>
          <a:lstStyle/>
          <a:p>
            <a:pPr indent="-457200" algn="just" eaLnBrk="0" hangingPunct="0">
              <a:spcBef>
                <a:spcPct val="20000"/>
              </a:spcBef>
              <a:buClr>
                <a:srgbClr val="000000"/>
              </a:buClr>
              <a:buSzPct val="90000"/>
              <a:buFont typeface="Wingdings" pitchFamily="2" charset="2"/>
              <a:buChar char="q"/>
              <a:defRPr/>
            </a:pPr>
            <a:r>
              <a:rPr lang="en-US" sz="2000" b="1" dirty="0">
                <a:latin typeface="Bell MT" pitchFamily="18" charset="0"/>
                <a:cs typeface="Adobe Arabic" pitchFamily="18" charset="-78"/>
              </a:rPr>
              <a:t>Formed by the union of the right and left brachiocephalic veins. </a:t>
            </a:r>
          </a:p>
          <a:p>
            <a:pPr indent="-457200" algn="just" eaLnBrk="0" hangingPunct="0">
              <a:spcBef>
                <a:spcPct val="20000"/>
              </a:spcBef>
              <a:buClr>
                <a:srgbClr val="000000"/>
              </a:buClr>
              <a:buSzPct val="90000"/>
              <a:buFont typeface="Wingdings" pitchFamily="2" charset="2"/>
              <a:buChar char="q"/>
              <a:defRPr/>
            </a:pPr>
            <a:r>
              <a:rPr lang="en-US" sz="2000" b="1" dirty="0">
                <a:latin typeface="Bell MT" pitchFamily="18" charset="0"/>
                <a:cs typeface="Adobe Arabic" pitchFamily="18" charset="-78"/>
              </a:rPr>
              <a:t>Brachiocephalic veins are formed by the union of internal jugular and subclavian veins.</a:t>
            </a:r>
          </a:p>
          <a:p>
            <a:pPr indent="-457200" algn="just" eaLnBrk="0" hangingPunct="0">
              <a:spcBef>
                <a:spcPct val="20000"/>
              </a:spcBef>
              <a:buClr>
                <a:srgbClr val="000000"/>
              </a:buClr>
              <a:buSzPct val="90000"/>
              <a:buFont typeface="Wingdings" pitchFamily="2" charset="2"/>
              <a:buChar char="q"/>
              <a:defRPr/>
            </a:pPr>
            <a:r>
              <a:rPr lang="en-US" sz="2000" b="1" dirty="0">
                <a:latin typeface="Bell MT" pitchFamily="18" charset="0"/>
                <a:cs typeface="Adobe Arabic" pitchFamily="18" charset="-78"/>
              </a:rPr>
              <a:t>Drains venous blood from:</a:t>
            </a:r>
          </a:p>
          <a:p>
            <a:pPr marL="800100" lvl="2" indent="-342900" algn="just" eaLnBrk="0" hangingPunct="0">
              <a:spcBef>
                <a:spcPct val="20000"/>
              </a:spcBef>
              <a:buClr>
                <a:srgbClr val="000000"/>
              </a:buClr>
              <a:buSzPct val="90000"/>
              <a:buFont typeface="Wingdings" pitchFamily="2" charset="2"/>
              <a:buChar char="§"/>
              <a:defRPr/>
            </a:pPr>
            <a:r>
              <a:rPr lang="en-US" sz="2000" b="1" dirty="0">
                <a:solidFill>
                  <a:srgbClr val="6666FF"/>
                </a:solidFill>
                <a:latin typeface="Bell MT" pitchFamily="18" charset="0"/>
                <a:cs typeface="Adobe Arabic" pitchFamily="18" charset="-78"/>
              </a:rPr>
              <a:t>Head, neck, thoracic wall &amp; upper limbs </a:t>
            </a:r>
          </a:p>
          <a:p>
            <a:pPr indent="-457200" algn="just" eaLnBrk="0" hangingPunct="0">
              <a:spcBef>
                <a:spcPct val="20000"/>
              </a:spcBef>
              <a:buClr>
                <a:srgbClr val="000000"/>
              </a:buClr>
              <a:buSzPct val="90000"/>
              <a:buFont typeface="Wingdings" pitchFamily="2" charset="2"/>
              <a:buChar char="q"/>
              <a:defRPr/>
            </a:pPr>
            <a:r>
              <a:rPr lang="en-US" sz="2000" b="1" dirty="0">
                <a:latin typeface="Bell MT" pitchFamily="18" charset="0"/>
                <a:cs typeface="Adobe Arabic" pitchFamily="18" charset="-78"/>
              </a:rPr>
              <a:t>It Passes downward and enter the right atrium</a:t>
            </a:r>
            <a:r>
              <a:rPr lang="en-US" sz="2000" b="1" dirty="0" smtClean="0">
                <a:latin typeface="Bell MT" pitchFamily="18" charset="0"/>
                <a:cs typeface="Adobe Arabic" pitchFamily="18" charset="-78"/>
              </a:rPr>
              <a:t>.</a:t>
            </a:r>
          </a:p>
          <a:p>
            <a:pPr indent="-457200" algn="just" eaLnBrk="0" hangingPunct="0">
              <a:spcBef>
                <a:spcPct val="20000"/>
              </a:spcBef>
              <a:buClr>
                <a:srgbClr val="000000"/>
              </a:buClr>
              <a:buSzPct val="90000"/>
              <a:buFont typeface="Wingdings" pitchFamily="2" charset="2"/>
              <a:buChar char="q"/>
              <a:defRPr/>
            </a:pPr>
            <a:r>
              <a:rPr lang="en-US" sz="2000" b="1" dirty="0">
                <a:latin typeface="Bell MT" pitchFamily="18" charset="0"/>
                <a:cs typeface="Adobe Arabic" pitchFamily="18" charset="-78"/>
              </a:rPr>
              <a:t>Receives azygos vein on the posterior aspect just before it enters the heart.</a:t>
            </a:r>
          </a:p>
          <a:p>
            <a:pPr indent="-457200" algn="just" eaLnBrk="0" hangingPunct="0">
              <a:spcBef>
                <a:spcPct val="20000"/>
              </a:spcBef>
              <a:buClr>
                <a:srgbClr val="000000"/>
              </a:buClr>
              <a:buSzPct val="90000"/>
              <a:buFont typeface="Wingdings" pitchFamily="2" charset="2"/>
              <a:buChar char="q"/>
              <a:defRPr/>
            </a:pPr>
            <a:endParaRPr lang="en-US" sz="2000" b="1" dirty="0">
              <a:latin typeface="Bell MT" pitchFamily="18" charset="0"/>
              <a:cs typeface="Adobe Arabic" pitchFamily="18" charset="-78"/>
            </a:endParaRPr>
          </a:p>
        </p:txBody>
      </p:sp>
      <p:pic>
        <p:nvPicPr>
          <p:cNvPr id="5" name="Picture 7" descr="E:\dad\Student Gray\3. Thorax\F66122-003-f011.jpg"/>
          <p:cNvPicPr>
            <a:picLocks noChangeAspect="1" noChangeArrowheads="1"/>
          </p:cNvPicPr>
          <p:nvPr/>
        </p:nvPicPr>
        <p:blipFill>
          <a:blip r:embed="rId3" cstate="print"/>
          <a:srcRect b="52248"/>
          <a:stretch>
            <a:fillRect/>
          </a:stretch>
        </p:blipFill>
        <p:spPr bwMode="auto">
          <a:xfrm>
            <a:off x="5129349" y="1371600"/>
            <a:ext cx="3709851" cy="2743200"/>
          </a:xfrm>
          <a:prstGeom prst="rect">
            <a:avLst/>
          </a:prstGeom>
          <a:ln>
            <a:noFill/>
          </a:ln>
          <a:effectLst>
            <a:softEdge rad="112500"/>
          </a:effectLst>
        </p:spPr>
      </p:pic>
    </p:spTree>
    <p:extLst>
      <p:ext uri="{BB962C8B-B14F-4D97-AF65-F5344CB8AC3E}">
        <p14:creationId xmlns:p14="http://schemas.microsoft.com/office/powerpoint/2010/main" val="503711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2" name="Rectangle 7"/>
          <p:cNvSpPr>
            <a:spLocks noChangeArrowheads="1"/>
          </p:cNvSpPr>
          <p:nvPr/>
        </p:nvSpPr>
        <p:spPr bwMode="auto">
          <a:xfrm>
            <a:off x="76200" y="1242646"/>
            <a:ext cx="4953000" cy="3477875"/>
          </a:xfrm>
          <a:prstGeom prst="rect">
            <a:avLst/>
          </a:prstGeom>
          <a:solidFill>
            <a:schemeClr val="tx1"/>
          </a:solidFill>
          <a:ln w="38100">
            <a:solidFill>
              <a:schemeClr val="tx1"/>
            </a:solidFill>
            <a:miter lim="800000"/>
            <a:headEnd/>
            <a:tailEnd/>
          </a:ln>
        </p:spPr>
        <p:txBody>
          <a:bodyPr wrap="square">
            <a:spAutoFit/>
          </a:bodyPr>
          <a:lstStyle/>
          <a:p>
            <a:pPr marL="342900" indent="-342900" algn="just">
              <a:buFont typeface="Wingdings" pitchFamily="2" charset="2"/>
              <a:buChar char="q"/>
            </a:pPr>
            <a:r>
              <a:rPr lang="en-US" sz="2000" b="1" spc="30" dirty="0">
                <a:solidFill>
                  <a:srgbClr val="0000FF"/>
                </a:solidFill>
                <a:latin typeface="Bell MT" pitchFamily="18" charset="0"/>
              </a:rPr>
              <a:t>The</a:t>
            </a:r>
            <a:r>
              <a:rPr lang="en-US" sz="2000" b="1" spc="30" dirty="0">
                <a:solidFill>
                  <a:srgbClr val="0000FF"/>
                </a:solidFill>
                <a:latin typeface="Bell MT" pitchFamily="18" charset="0"/>
              </a:rPr>
              <a:t> azygos </a:t>
            </a:r>
            <a:r>
              <a:rPr lang="en-US" sz="2000" b="1" spc="30" dirty="0">
                <a:solidFill>
                  <a:srgbClr val="0000FF"/>
                </a:solidFill>
                <a:latin typeface="Bell MT" pitchFamily="18" charset="0"/>
              </a:rPr>
              <a:t>vein </a:t>
            </a:r>
            <a:r>
              <a:rPr lang="en-US" sz="2000" b="1" spc="30" dirty="0">
                <a:solidFill>
                  <a:srgbClr val="313A4F"/>
                </a:solidFill>
                <a:latin typeface="Bell MT" pitchFamily="18" charset="0"/>
              </a:rPr>
              <a:t>drains into the</a:t>
            </a:r>
            <a:r>
              <a:rPr lang="en-US" sz="2000" b="1" spc="30" dirty="0">
                <a:solidFill>
                  <a:srgbClr val="313A4F"/>
                </a:solidFill>
                <a:latin typeface="Bell MT" pitchFamily="18" charset="0"/>
              </a:rPr>
              <a:t> superior vena </a:t>
            </a:r>
            <a:r>
              <a:rPr lang="en-US" sz="2000" b="1" spc="30" dirty="0">
                <a:solidFill>
                  <a:srgbClr val="313A4F"/>
                </a:solidFill>
                <a:latin typeface="Bell MT" pitchFamily="18" charset="0"/>
              </a:rPr>
              <a:t>cava.</a:t>
            </a:r>
          </a:p>
          <a:p>
            <a:pPr marL="342900" indent="-342900" algn="just">
              <a:buFont typeface="Wingdings" pitchFamily="2" charset="2"/>
              <a:buChar char="q"/>
            </a:pPr>
            <a:r>
              <a:rPr lang="en-US" sz="2000" b="1" spc="30" dirty="0" smtClean="0">
                <a:solidFill>
                  <a:srgbClr val="0000FF"/>
                </a:solidFill>
                <a:latin typeface="Bell MT" pitchFamily="18" charset="0"/>
              </a:rPr>
              <a:t>The</a:t>
            </a:r>
            <a:r>
              <a:rPr lang="en-US" sz="2000" b="1" spc="30" dirty="0">
                <a:solidFill>
                  <a:srgbClr val="0000FF"/>
                </a:solidFill>
                <a:latin typeface="Bell MT" pitchFamily="18" charset="0"/>
              </a:rPr>
              <a:t> hemiazygos </a:t>
            </a:r>
            <a:r>
              <a:rPr lang="en-US" sz="2000" b="1" spc="30" dirty="0">
                <a:solidFill>
                  <a:srgbClr val="0000FF"/>
                </a:solidFill>
                <a:latin typeface="Bell MT" pitchFamily="18" charset="0"/>
              </a:rPr>
              <a:t>vein </a:t>
            </a:r>
            <a:r>
              <a:rPr lang="en-US" sz="2000" b="1" spc="30" dirty="0">
                <a:solidFill>
                  <a:srgbClr val="313A4F"/>
                </a:solidFill>
                <a:latin typeface="Bell MT" pitchFamily="18" charset="0"/>
              </a:rPr>
              <a:t>drains into </a:t>
            </a:r>
            <a:r>
              <a:rPr lang="en-US" sz="2000" b="1" spc="30" dirty="0">
                <a:solidFill>
                  <a:srgbClr val="313A4F"/>
                </a:solidFill>
                <a:latin typeface="Bell MT" pitchFamily="18" charset="0"/>
              </a:rPr>
              <a:t>left brachiocephalic trunk. </a:t>
            </a:r>
          </a:p>
          <a:p>
            <a:pPr marL="342900" indent="-342900" algn="just">
              <a:buFont typeface="Wingdings" pitchFamily="2" charset="2"/>
              <a:buChar char="q"/>
            </a:pPr>
            <a:r>
              <a:rPr lang="en-US" sz="2000" b="1" spc="30" dirty="0">
                <a:solidFill>
                  <a:srgbClr val="0000FF"/>
                </a:solidFill>
                <a:latin typeface="Bell MT" pitchFamily="18" charset="0"/>
              </a:rPr>
              <a:t>Internal thoracic vein </a:t>
            </a:r>
            <a:r>
              <a:rPr lang="en-US" sz="2000" b="1" spc="30" dirty="0">
                <a:solidFill>
                  <a:srgbClr val="313A4F"/>
                </a:solidFill>
                <a:latin typeface="Bell MT" pitchFamily="18" charset="0"/>
              </a:rPr>
              <a:t>drain into </a:t>
            </a:r>
            <a:r>
              <a:rPr lang="en-US" sz="2000" b="1" spc="30" dirty="0">
                <a:solidFill>
                  <a:srgbClr val="313A4F"/>
                </a:solidFill>
                <a:latin typeface="Bell MT" pitchFamily="18" charset="0"/>
              </a:rPr>
              <a:t>brachiocephalic vein.</a:t>
            </a:r>
            <a:endParaRPr lang="en-US" sz="2000" b="1" spc="30" dirty="0">
              <a:solidFill>
                <a:srgbClr val="313A4F"/>
              </a:solidFill>
              <a:latin typeface="Bell MT" pitchFamily="18" charset="0"/>
            </a:endParaRPr>
          </a:p>
          <a:p>
            <a:pPr marL="342900" indent="-342900" algn="just">
              <a:buFont typeface="Wingdings" pitchFamily="2" charset="2"/>
              <a:buChar char="q"/>
            </a:pPr>
            <a:endParaRPr lang="en-US" sz="2000" b="1" dirty="0"/>
          </a:p>
          <a:p>
            <a:pPr marL="342900" indent="-342900" algn="just">
              <a:buFont typeface="Wingdings" pitchFamily="2" charset="2"/>
              <a:buChar char="q"/>
            </a:pPr>
            <a:endParaRPr lang="en-US" sz="2000" b="1" dirty="0" smtClean="0"/>
          </a:p>
          <a:p>
            <a:pPr marL="342900" indent="-342900" algn="just">
              <a:buFont typeface="Wingdings" pitchFamily="2" charset="2"/>
              <a:buChar char="q"/>
            </a:pPr>
            <a:endParaRPr lang="en-US" sz="2000" b="1" dirty="0"/>
          </a:p>
          <a:p>
            <a:pPr marL="342900" indent="-342900" algn="just">
              <a:buFont typeface="Wingdings" pitchFamily="2" charset="2"/>
              <a:buChar char="q"/>
            </a:pPr>
            <a:endParaRPr lang="en-US" sz="2000" b="1" dirty="0" smtClean="0"/>
          </a:p>
          <a:p>
            <a:pPr marL="342900" indent="-342900" algn="just">
              <a:buFont typeface="Wingdings" pitchFamily="2" charset="2"/>
              <a:buChar char="q"/>
            </a:pPr>
            <a:r>
              <a:rPr lang="en-US" sz="2000" b="1" dirty="0" smtClean="0"/>
              <a:t> </a:t>
            </a:r>
            <a:endParaRPr lang="en-US" sz="2000" b="1" spc="30" dirty="0" smtClean="0">
              <a:solidFill>
                <a:srgbClr val="313A4F"/>
              </a:solidFill>
              <a:latin typeface="Bell MT" pitchFamily="18" charset="0"/>
            </a:endParaRPr>
          </a:p>
        </p:txBody>
      </p:sp>
      <p:sp>
        <p:nvSpPr>
          <p:cNvPr id="8" name="TextBox 7"/>
          <p:cNvSpPr txBox="1"/>
          <p:nvPr/>
        </p:nvSpPr>
        <p:spPr>
          <a:xfrm>
            <a:off x="76200" y="76200"/>
            <a:ext cx="8991600" cy="523220"/>
          </a:xfrm>
          <a:prstGeom prst="rect">
            <a:avLst/>
          </a:prstGeom>
          <a:noFill/>
        </p:spPr>
        <p:txBody>
          <a:bodyPr wrap="square" rtlCol="1">
            <a:spAutoFit/>
          </a:bodyPr>
          <a:lstStyle/>
          <a:p>
            <a:pPr algn="ctr" rtl="1" fontAlgn="auto">
              <a:spcAft>
                <a:spcPts val="0"/>
              </a:spcAft>
              <a:defRPr/>
            </a:pPr>
            <a:r>
              <a:rPr lang="en-US" sz="2800" b="1" cap="all" spc="50" dirty="0" smtClean="0">
                <a:solidFill>
                  <a:srgbClr val="0000FF"/>
                </a:solidFill>
                <a:latin typeface="Bodoni MT Black" pitchFamily="18" charset="0"/>
                <a:ea typeface="+mj-ea"/>
                <a:cs typeface="+mj-cs"/>
              </a:rPr>
              <a:t>Additional Veins in Thoracic</a:t>
            </a:r>
            <a:endParaRPr lang="ar-SA" sz="2800" b="1" cap="all" spc="50" dirty="0">
              <a:solidFill>
                <a:srgbClr val="0000FF"/>
              </a:solidFill>
              <a:latin typeface="Bodoni MT Black" pitchFamily="18" charset="0"/>
              <a:ea typeface="+mj-ea"/>
              <a:cs typeface="+mj-cs"/>
            </a:endParaRPr>
          </a:p>
        </p:txBody>
      </p:sp>
      <p:pic>
        <p:nvPicPr>
          <p:cNvPr id="5" name="Picture 2" descr="http://wikiperiment.net/wp-content/uploads/2014/10/Veins-in-abdominal-cavit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3487" y="1134731"/>
            <a:ext cx="3733800" cy="3390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893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2" name="Rectangle 7"/>
          <p:cNvSpPr>
            <a:spLocks noChangeArrowheads="1"/>
          </p:cNvSpPr>
          <p:nvPr/>
        </p:nvSpPr>
        <p:spPr bwMode="auto">
          <a:xfrm>
            <a:off x="237392" y="1378831"/>
            <a:ext cx="4944208" cy="4238083"/>
          </a:xfrm>
          <a:prstGeom prst="rect">
            <a:avLst/>
          </a:prstGeom>
          <a:solidFill>
            <a:schemeClr val="tx1"/>
          </a:solidFill>
          <a:ln w="38100">
            <a:solidFill>
              <a:schemeClr val="tx1"/>
            </a:solidFill>
            <a:miter lim="800000"/>
            <a:headEnd/>
            <a:tailEnd/>
          </a:ln>
        </p:spPr>
        <p:txBody>
          <a:bodyPr wrap="square">
            <a:spAutoFit/>
          </a:bodyPr>
          <a:lstStyle/>
          <a:p>
            <a:pPr marL="0" lvl="2" algn="just" fontAlgn="auto">
              <a:lnSpc>
                <a:spcPct val="80000"/>
              </a:lnSpc>
              <a:spcBef>
                <a:spcPct val="20000"/>
              </a:spcBef>
              <a:spcAft>
                <a:spcPts val="600"/>
              </a:spcAft>
              <a:buClr>
                <a:schemeClr val="bg1">
                  <a:lumMod val="75000"/>
                  <a:lumOff val="25000"/>
                </a:schemeClr>
              </a:buClr>
              <a:defRPr/>
            </a:pPr>
            <a:r>
              <a:rPr lang="en-US" sz="2000" dirty="0" smtClean="0">
                <a:solidFill>
                  <a:srgbClr val="3333FF"/>
                </a:solidFill>
                <a:latin typeface="Bodoni MT Black" pitchFamily="18" charset="0"/>
              </a:rPr>
              <a:t>AXILLARY PULSE</a:t>
            </a:r>
            <a:endParaRPr lang="en-US" sz="2000" spc="30" dirty="0">
              <a:solidFill>
                <a:srgbClr val="3333FF"/>
              </a:solidFill>
              <a:latin typeface="Bodoni MT Black" pitchFamily="18" charset="0"/>
            </a:endParaRPr>
          </a:p>
          <a:p>
            <a:pPr marL="342900" lvl="1" indent="-342900" algn="just" fontAlgn="auto">
              <a:lnSpc>
                <a:spcPct val="80000"/>
              </a:lnSpc>
              <a:spcBef>
                <a:spcPct val="20000"/>
              </a:spcBef>
              <a:spcAft>
                <a:spcPts val="600"/>
              </a:spcAft>
              <a:buFont typeface="Wingdings" pitchFamily="2" charset="2"/>
              <a:buChar char="q"/>
              <a:defRPr/>
            </a:pPr>
            <a:r>
              <a:rPr lang="en-US" sz="1800" b="1" spc="30" dirty="0">
                <a:solidFill>
                  <a:srgbClr val="313A4F"/>
                </a:solidFill>
                <a:latin typeface="Bell MT" pitchFamily="18" charset="0"/>
              </a:rPr>
              <a:t>Located inferiorly of the lateral wall of the axilla.</a:t>
            </a:r>
          </a:p>
          <a:p>
            <a:pPr marL="0" lvl="1" algn="just" fontAlgn="auto">
              <a:lnSpc>
                <a:spcPct val="80000"/>
              </a:lnSpc>
              <a:spcBef>
                <a:spcPct val="20000"/>
              </a:spcBef>
              <a:spcAft>
                <a:spcPts val="600"/>
              </a:spcAft>
              <a:buClr>
                <a:schemeClr val="bg1">
                  <a:lumMod val="75000"/>
                  <a:lumOff val="25000"/>
                </a:schemeClr>
              </a:buClr>
              <a:defRPr/>
            </a:pPr>
            <a:r>
              <a:rPr lang="en-US" sz="2000" dirty="0" smtClean="0">
                <a:solidFill>
                  <a:srgbClr val="3333FF"/>
                </a:solidFill>
                <a:latin typeface="Bodoni MT Black" pitchFamily="18" charset="0"/>
              </a:rPr>
              <a:t>BRACHIAL PULSE</a:t>
            </a:r>
          </a:p>
          <a:p>
            <a:pPr marL="342900" lvl="1" indent="-342900" algn="just" fontAlgn="auto">
              <a:lnSpc>
                <a:spcPct val="80000"/>
              </a:lnSpc>
              <a:spcBef>
                <a:spcPct val="20000"/>
              </a:spcBef>
              <a:spcAft>
                <a:spcPts val="600"/>
              </a:spcAft>
              <a:buFont typeface="Wingdings" pitchFamily="2" charset="2"/>
              <a:buChar char="q"/>
              <a:defRPr/>
            </a:pPr>
            <a:r>
              <a:rPr lang="en-US" sz="1800" b="1" spc="30" dirty="0">
                <a:solidFill>
                  <a:srgbClr val="313A4F"/>
                </a:solidFill>
                <a:latin typeface="Bell MT" pitchFamily="18" charset="0"/>
              </a:rPr>
              <a:t>Located on the inside of the upper arm near the elbow, frequently used in place of carotid pulse in infants (brachial artery).</a:t>
            </a:r>
          </a:p>
          <a:p>
            <a:pPr marL="0" lvl="1" algn="just" fontAlgn="auto">
              <a:lnSpc>
                <a:spcPct val="80000"/>
              </a:lnSpc>
              <a:spcBef>
                <a:spcPct val="20000"/>
              </a:spcBef>
              <a:spcAft>
                <a:spcPts val="600"/>
              </a:spcAft>
              <a:buClr>
                <a:schemeClr val="bg1">
                  <a:lumMod val="75000"/>
                  <a:lumOff val="25000"/>
                </a:schemeClr>
              </a:buClr>
              <a:defRPr/>
            </a:pPr>
            <a:r>
              <a:rPr lang="en-US" sz="2000" dirty="0" smtClean="0">
                <a:solidFill>
                  <a:srgbClr val="3333FF"/>
                </a:solidFill>
                <a:latin typeface="Bodoni MT Black" pitchFamily="18" charset="0"/>
              </a:rPr>
              <a:t>ULNAR PULSE</a:t>
            </a:r>
          </a:p>
          <a:p>
            <a:pPr marL="342900" lvl="1" indent="-342900" algn="just" fontAlgn="auto">
              <a:lnSpc>
                <a:spcPct val="80000"/>
              </a:lnSpc>
              <a:spcBef>
                <a:spcPct val="20000"/>
              </a:spcBef>
              <a:spcAft>
                <a:spcPts val="600"/>
              </a:spcAft>
              <a:buFont typeface="Wingdings" pitchFamily="2" charset="2"/>
              <a:buChar char="q"/>
              <a:defRPr/>
            </a:pPr>
            <a:r>
              <a:rPr lang="en-US" sz="1800" b="1" spc="30" dirty="0">
                <a:solidFill>
                  <a:srgbClr val="313A4F"/>
                </a:solidFill>
                <a:latin typeface="Bell MT" pitchFamily="18" charset="0"/>
              </a:rPr>
              <a:t>Located on the medial of the wrist (ulnar artery).</a:t>
            </a:r>
          </a:p>
          <a:p>
            <a:pPr marL="0" lvl="1" algn="just" fontAlgn="auto">
              <a:lnSpc>
                <a:spcPct val="80000"/>
              </a:lnSpc>
              <a:spcBef>
                <a:spcPct val="20000"/>
              </a:spcBef>
              <a:spcAft>
                <a:spcPts val="600"/>
              </a:spcAft>
              <a:buClr>
                <a:schemeClr val="bg1">
                  <a:lumMod val="75000"/>
                  <a:lumOff val="25000"/>
                </a:schemeClr>
              </a:buClr>
              <a:defRPr/>
            </a:pPr>
            <a:r>
              <a:rPr lang="en-US" sz="2000" dirty="0" smtClean="0">
                <a:solidFill>
                  <a:srgbClr val="3333FF"/>
                </a:solidFill>
                <a:latin typeface="Bodoni MT Black" pitchFamily="18" charset="0"/>
              </a:rPr>
              <a:t>RADIAL PULSE</a:t>
            </a:r>
          </a:p>
          <a:p>
            <a:pPr marL="342900" lvl="1" indent="-342900" algn="just" fontAlgn="auto">
              <a:lnSpc>
                <a:spcPct val="80000"/>
              </a:lnSpc>
              <a:spcBef>
                <a:spcPct val="20000"/>
              </a:spcBef>
              <a:spcAft>
                <a:spcPts val="600"/>
              </a:spcAft>
              <a:buFont typeface="Wingdings" pitchFamily="2" charset="2"/>
              <a:buChar char="q"/>
              <a:defRPr/>
            </a:pPr>
            <a:r>
              <a:rPr lang="en-US" sz="1800" b="1" spc="30" dirty="0">
                <a:solidFill>
                  <a:srgbClr val="313A4F"/>
                </a:solidFill>
                <a:latin typeface="Bell MT" pitchFamily="18" charset="0"/>
              </a:rPr>
              <a:t>Located on the lateral of the wrist (radial artery). It can also be found in the anatomical snuff box.</a:t>
            </a:r>
          </a:p>
        </p:txBody>
      </p:sp>
      <p:sp>
        <p:nvSpPr>
          <p:cNvPr id="8" name="TextBox 7"/>
          <p:cNvSpPr txBox="1"/>
          <p:nvPr/>
        </p:nvSpPr>
        <p:spPr>
          <a:xfrm>
            <a:off x="76200" y="76200"/>
            <a:ext cx="8991600" cy="584775"/>
          </a:xfrm>
          <a:prstGeom prst="rect">
            <a:avLst/>
          </a:prstGeom>
          <a:noFill/>
        </p:spPr>
        <p:txBody>
          <a:bodyPr wrap="square" rtlCol="1">
            <a:spAutoFit/>
          </a:bodyPr>
          <a:lstStyle/>
          <a:p>
            <a:pPr algn="ctr" rtl="1" fontAlgn="auto">
              <a:spcAft>
                <a:spcPts val="0"/>
              </a:spcAft>
              <a:defRPr/>
            </a:pPr>
            <a:r>
              <a:rPr lang="en-US" sz="3200" b="1" cap="all" spc="50" dirty="0" smtClean="0">
                <a:solidFill>
                  <a:srgbClr val="0000FF"/>
                </a:solidFill>
                <a:latin typeface="Bodoni MT Black" pitchFamily="18" charset="0"/>
              </a:rPr>
              <a:t>PULSE POINTS IN UPPER LIMB</a:t>
            </a:r>
            <a:endParaRPr lang="ar-SA" sz="3200" b="1" cap="all" spc="50" dirty="0">
              <a:solidFill>
                <a:srgbClr val="0000FF"/>
              </a:solidFill>
              <a:latin typeface="Bodoni MT Black" pitchFamily="18" charset="0"/>
            </a:endParaRPr>
          </a:p>
        </p:txBody>
      </p:sp>
      <p:pic>
        <p:nvPicPr>
          <p:cNvPr id="16386" name="Picture 2" descr="Image result for PULSE POINTS IN LOWER LI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011" y="1447800"/>
            <a:ext cx="3886789"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900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0"/>
            <a:ext cx="8229600" cy="1143000"/>
          </a:xfrm>
        </p:spPr>
        <p:txBody>
          <a:bodyPr/>
          <a:lstStyle/>
          <a:p>
            <a:pPr>
              <a:defRPr/>
            </a:pPr>
            <a:r>
              <a:rPr lang="en-US" sz="3600" dirty="0" smtClean="0">
                <a:solidFill>
                  <a:srgbClr val="3333FF"/>
                </a:solidFill>
                <a:latin typeface="Bodoni MT Black" pitchFamily="18" charset="0"/>
              </a:rPr>
              <a:t>VEINS</a:t>
            </a:r>
            <a:endParaRPr lang="ar-SA" sz="3600" dirty="0">
              <a:solidFill>
                <a:srgbClr val="3333FF"/>
              </a:solidFill>
              <a:latin typeface="Bodoni MT Black" pitchFamily="18" charset="0"/>
            </a:endParaRPr>
          </a:p>
        </p:txBody>
      </p:sp>
      <p:pic>
        <p:nvPicPr>
          <p:cNvPr id="10242" name="Picture 2" descr="http://orig11.deviantart.net/7d31/f/2011/252/b/6/human_heart_tattoo_design_by_metamodernism-d49dzh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6993" y="1498601"/>
            <a:ext cx="2283330" cy="223968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38099" y="1320800"/>
            <a:ext cx="6591301" cy="4495800"/>
          </a:xfrm>
        </p:spPr>
        <p:txBody>
          <a:bodyPr/>
          <a:lstStyle/>
          <a:p>
            <a:pPr marL="342900" lvl="1" indent="-342900" eaLnBrk="1" hangingPunct="1">
              <a:lnSpc>
                <a:spcPct val="90000"/>
              </a:lnSpc>
              <a:spcBef>
                <a:spcPct val="0"/>
              </a:spcBef>
              <a:buClr>
                <a:srgbClr val="000000"/>
              </a:buClr>
              <a:buSzPct val="80000"/>
              <a:buFont typeface="Wingdings" pitchFamily="2" charset="2"/>
              <a:buChar char="q"/>
              <a:defRPr/>
            </a:pPr>
            <a:r>
              <a:rPr lang="en-US" sz="1800" b="1" dirty="0">
                <a:solidFill>
                  <a:srgbClr val="000000"/>
                </a:solidFill>
                <a:effectLst/>
                <a:latin typeface="Bell MT" pitchFamily="18" charset="0"/>
                <a:ea typeface="+mn-ea"/>
                <a:cs typeface="Adobe Arabic" pitchFamily="18" charset="-78"/>
              </a:rPr>
              <a:t>Veins are blood vessels that bring blood back to the heart.</a:t>
            </a:r>
          </a:p>
          <a:p>
            <a:pPr marL="342900" lvl="1" indent="-342900" eaLnBrk="1" hangingPunct="1">
              <a:lnSpc>
                <a:spcPct val="90000"/>
              </a:lnSpc>
              <a:spcBef>
                <a:spcPct val="0"/>
              </a:spcBef>
              <a:buClr>
                <a:srgbClr val="000000"/>
              </a:buClr>
              <a:buSzPct val="80000"/>
              <a:buFont typeface="Wingdings" pitchFamily="2" charset="2"/>
              <a:buChar char="q"/>
              <a:defRPr/>
            </a:pPr>
            <a:r>
              <a:rPr lang="en-US" sz="1800" b="1" dirty="0">
                <a:solidFill>
                  <a:srgbClr val="000000"/>
                </a:solidFill>
                <a:effectLst/>
                <a:latin typeface="Bell MT" pitchFamily="18" charset="0"/>
                <a:ea typeface="+mn-ea"/>
                <a:cs typeface="Adobe Arabic" pitchFamily="18" charset="-78"/>
              </a:rPr>
              <a:t> All veins carry deoxygenated blood</a:t>
            </a:r>
          </a:p>
          <a:p>
            <a:pPr lvl="1" algn="just">
              <a:lnSpc>
                <a:spcPct val="90000"/>
              </a:lnSpc>
              <a:buClr>
                <a:schemeClr val="bg1">
                  <a:lumMod val="75000"/>
                  <a:lumOff val="25000"/>
                </a:schemeClr>
              </a:buClr>
              <a:defRPr/>
            </a:pPr>
            <a:r>
              <a:rPr lang="en-US" sz="1600" b="1" dirty="0">
                <a:solidFill>
                  <a:srgbClr val="0070C0"/>
                </a:solidFill>
                <a:effectLst/>
                <a:latin typeface="Bell MT" pitchFamily="18" charset="0"/>
                <a:ea typeface="+mn-ea"/>
                <a:cs typeface="Adobe Arabic" pitchFamily="18" charset="-78"/>
              </a:rPr>
              <a:t>with the exception of the pulmonary veins and umbilical veins</a:t>
            </a:r>
          </a:p>
          <a:p>
            <a:pPr marL="342900" lvl="1" indent="-342900" eaLnBrk="1" hangingPunct="1">
              <a:lnSpc>
                <a:spcPct val="90000"/>
              </a:lnSpc>
              <a:spcBef>
                <a:spcPct val="0"/>
              </a:spcBef>
              <a:buClr>
                <a:srgbClr val="000000"/>
              </a:buClr>
              <a:buSzPct val="80000"/>
              <a:buFont typeface="Wingdings" pitchFamily="2" charset="2"/>
              <a:buChar char="q"/>
              <a:defRPr/>
            </a:pPr>
            <a:r>
              <a:rPr lang="en-US" sz="2000" dirty="0">
                <a:solidFill>
                  <a:schemeClr val="bg2">
                    <a:lumMod val="75000"/>
                  </a:schemeClr>
                </a:solidFill>
                <a:effectLst/>
                <a:latin typeface="Calibri" pitchFamily="34" charset="0"/>
                <a:cs typeface="Arial" charset="0"/>
              </a:rPr>
              <a:t> </a:t>
            </a:r>
            <a:r>
              <a:rPr lang="en-US" sz="1800" b="1" dirty="0">
                <a:solidFill>
                  <a:srgbClr val="000000"/>
                </a:solidFill>
                <a:effectLst/>
                <a:latin typeface="Bell MT" pitchFamily="18" charset="0"/>
                <a:ea typeface="+mn-ea"/>
                <a:cs typeface="Adobe Arabic" pitchFamily="18" charset="-78"/>
              </a:rPr>
              <a:t>There are two types of veins:</a:t>
            </a:r>
          </a:p>
          <a:p>
            <a:pPr lvl="1" algn="just">
              <a:lnSpc>
                <a:spcPct val="90000"/>
              </a:lnSpc>
              <a:buClr>
                <a:schemeClr val="bg1">
                  <a:lumMod val="75000"/>
                  <a:lumOff val="25000"/>
                </a:schemeClr>
              </a:buClr>
              <a:defRPr/>
            </a:pPr>
            <a:r>
              <a:rPr lang="en-US" sz="2000" dirty="0">
                <a:solidFill>
                  <a:schemeClr val="bg2">
                    <a:lumMod val="75000"/>
                  </a:schemeClr>
                </a:solidFill>
                <a:effectLst/>
                <a:latin typeface="Calibri" pitchFamily="34" charset="0"/>
                <a:cs typeface="Arial" charset="0"/>
              </a:rPr>
              <a:t> </a:t>
            </a:r>
            <a:r>
              <a:rPr lang="en-US" sz="1600" b="1" dirty="0">
                <a:solidFill>
                  <a:srgbClr val="0070C0"/>
                </a:solidFill>
                <a:effectLst/>
                <a:latin typeface="Bell MT" pitchFamily="18" charset="0"/>
                <a:ea typeface="+mn-ea"/>
                <a:cs typeface="Adobe Arabic" pitchFamily="18" charset="-78"/>
              </a:rPr>
              <a:t>Superficial veins: close to the surface of the body</a:t>
            </a:r>
          </a:p>
          <a:p>
            <a:pPr marL="1197864" lvl="2" indent="-285750" fontAlgn="auto">
              <a:spcAft>
                <a:spcPts val="0"/>
              </a:spcAft>
              <a:buClr>
                <a:srgbClr val="7030A0"/>
              </a:buClr>
              <a:buFont typeface="Courier New" pitchFamily="49" charset="0"/>
              <a:buChar char="o"/>
              <a:defRPr/>
            </a:pPr>
            <a:r>
              <a:rPr lang="en-US" sz="1400" dirty="0">
                <a:solidFill>
                  <a:schemeClr val="tx1">
                    <a:lumMod val="50000"/>
                  </a:schemeClr>
                </a:solidFill>
                <a:effectLst/>
                <a:latin typeface="Bell MT" pitchFamily="18" charset="0"/>
                <a:cs typeface="Arial" charset="0"/>
              </a:rPr>
              <a:t> </a:t>
            </a:r>
            <a:r>
              <a:rPr lang="en-US" sz="1400" b="1" dirty="0">
                <a:solidFill>
                  <a:srgbClr val="7030A0"/>
                </a:solidFill>
                <a:effectLst/>
                <a:latin typeface="Bell MT" pitchFamily="18" charset="0"/>
              </a:rPr>
              <a:t>NO corresponding arteries</a:t>
            </a:r>
          </a:p>
          <a:p>
            <a:pPr lvl="1" algn="just">
              <a:lnSpc>
                <a:spcPct val="90000"/>
              </a:lnSpc>
              <a:buClr>
                <a:schemeClr val="bg1">
                  <a:lumMod val="75000"/>
                  <a:lumOff val="25000"/>
                </a:schemeClr>
              </a:buClr>
              <a:defRPr/>
            </a:pPr>
            <a:r>
              <a:rPr lang="en-US" sz="2000" dirty="0">
                <a:solidFill>
                  <a:schemeClr val="bg2">
                    <a:lumMod val="75000"/>
                  </a:schemeClr>
                </a:solidFill>
                <a:effectLst/>
                <a:latin typeface="Calibri" pitchFamily="34" charset="0"/>
                <a:cs typeface="Arial" charset="0"/>
              </a:rPr>
              <a:t> </a:t>
            </a:r>
            <a:r>
              <a:rPr lang="en-US" sz="1600" b="1" dirty="0">
                <a:solidFill>
                  <a:srgbClr val="0070C0"/>
                </a:solidFill>
                <a:effectLst/>
                <a:latin typeface="Bell MT" pitchFamily="18" charset="0"/>
                <a:ea typeface="+mn-ea"/>
                <a:cs typeface="Adobe Arabic" pitchFamily="18" charset="-78"/>
              </a:rPr>
              <a:t>Deep veins: found deeper in the body </a:t>
            </a:r>
          </a:p>
          <a:p>
            <a:pPr marL="1197864" lvl="2" indent="-285750" fontAlgn="auto">
              <a:spcAft>
                <a:spcPts val="0"/>
              </a:spcAft>
              <a:buClr>
                <a:srgbClr val="7030A0"/>
              </a:buClr>
              <a:buFont typeface="Courier New" pitchFamily="49" charset="0"/>
              <a:buChar char="o"/>
              <a:defRPr/>
            </a:pPr>
            <a:r>
              <a:rPr lang="en-US" sz="1400" b="1" dirty="0">
                <a:solidFill>
                  <a:srgbClr val="7030A0"/>
                </a:solidFill>
                <a:effectLst/>
                <a:latin typeface="Bell MT" pitchFamily="18" charset="0"/>
                <a:cs typeface="Arial" charset="0"/>
              </a:rPr>
              <a:t> With corresponding arteries</a:t>
            </a:r>
          </a:p>
          <a:p>
            <a:pPr marL="342900" lvl="1" indent="-342900" eaLnBrk="1" hangingPunct="1">
              <a:lnSpc>
                <a:spcPct val="90000"/>
              </a:lnSpc>
              <a:spcBef>
                <a:spcPct val="0"/>
              </a:spcBef>
              <a:buClr>
                <a:srgbClr val="000000"/>
              </a:buClr>
              <a:buSzPct val="80000"/>
              <a:buFont typeface="Wingdings" pitchFamily="2" charset="2"/>
              <a:buChar char="q"/>
              <a:defRPr/>
            </a:pPr>
            <a:r>
              <a:rPr lang="en-US" sz="2000" b="1" dirty="0" smtClean="0">
                <a:solidFill>
                  <a:srgbClr val="000000"/>
                </a:solidFill>
                <a:effectLst/>
                <a:latin typeface="Adobe Arabic" pitchFamily="18" charset="-78"/>
                <a:cs typeface="Adobe Arabic" pitchFamily="18" charset="-78"/>
              </a:rPr>
              <a:t> </a:t>
            </a:r>
            <a:r>
              <a:rPr lang="en-US" sz="1800" b="1" dirty="0">
                <a:solidFill>
                  <a:srgbClr val="000000"/>
                </a:solidFill>
                <a:effectLst/>
                <a:latin typeface="Bell MT" pitchFamily="18" charset="0"/>
                <a:ea typeface="+mn-ea"/>
                <a:cs typeface="Adobe Arabic" pitchFamily="18" charset="-78"/>
              </a:rPr>
              <a:t>Veins of the systemic circulation:</a:t>
            </a:r>
          </a:p>
          <a:p>
            <a:pPr lvl="1" algn="just">
              <a:lnSpc>
                <a:spcPct val="90000"/>
              </a:lnSpc>
              <a:buClr>
                <a:schemeClr val="bg1">
                  <a:lumMod val="75000"/>
                  <a:lumOff val="25000"/>
                </a:schemeClr>
              </a:buClr>
              <a:defRPr/>
            </a:pPr>
            <a:r>
              <a:rPr lang="en-US" sz="1600" b="1" dirty="0" smtClean="0">
                <a:solidFill>
                  <a:srgbClr val="0070C0"/>
                </a:solidFill>
                <a:effectLst/>
                <a:latin typeface="Bell MT" pitchFamily="18" charset="0"/>
                <a:cs typeface="Arial" charset="0"/>
              </a:rPr>
              <a:t>Superior </a:t>
            </a:r>
            <a:r>
              <a:rPr lang="en-US" sz="1600" b="1" dirty="0">
                <a:solidFill>
                  <a:srgbClr val="0070C0"/>
                </a:solidFill>
                <a:effectLst/>
                <a:latin typeface="Bell MT" pitchFamily="18" charset="0"/>
                <a:cs typeface="Arial" charset="0"/>
              </a:rPr>
              <a:t>and inferior vena cava with their tributaries</a:t>
            </a:r>
          </a:p>
          <a:p>
            <a:pPr marL="342900" lvl="1" indent="-342900" eaLnBrk="1" hangingPunct="1">
              <a:lnSpc>
                <a:spcPct val="90000"/>
              </a:lnSpc>
              <a:spcBef>
                <a:spcPct val="0"/>
              </a:spcBef>
              <a:buClr>
                <a:srgbClr val="000000"/>
              </a:buClr>
              <a:buSzPct val="80000"/>
              <a:buFont typeface="Wingdings" pitchFamily="2" charset="2"/>
              <a:buChar char="q"/>
              <a:defRPr/>
            </a:pPr>
            <a:r>
              <a:rPr lang="en-US" sz="2000" b="1" dirty="0" smtClean="0">
                <a:solidFill>
                  <a:srgbClr val="000000"/>
                </a:solidFill>
                <a:effectLst/>
                <a:latin typeface="Adobe Arabic" pitchFamily="18" charset="-78"/>
                <a:cs typeface="Adobe Arabic" pitchFamily="18" charset="-78"/>
              </a:rPr>
              <a:t> </a:t>
            </a:r>
            <a:r>
              <a:rPr lang="en-US" sz="1800" b="1" dirty="0">
                <a:solidFill>
                  <a:srgbClr val="000000"/>
                </a:solidFill>
                <a:effectLst/>
                <a:latin typeface="Bell MT" pitchFamily="18" charset="0"/>
                <a:ea typeface="+mn-ea"/>
                <a:cs typeface="Adobe Arabic" pitchFamily="18" charset="-78"/>
              </a:rPr>
              <a:t>Veins of the portal circulation:</a:t>
            </a:r>
          </a:p>
          <a:p>
            <a:pPr lvl="1" algn="just">
              <a:lnSpc>
                <a:spcPct val="90000"/>
              </a:lnSpc>
              <a:buClr>
                <a:schemeClr val="bg1">
                  <a:lumMod val="75000"/>
                  <a:lumOff val="25000"/>
                </a:schemeClr>
              </a:buClr>
              <a:defRPr/>
            </a:pPr>
            <a:r>
              <a:rPr lang="en-US" sz="1600" b="1" dirty="0" smtClean="0">
                <a:solidFill>
                  <a:srgbClr val="0070C0"/>
                </a:solidFill>
                <a:effectLst/>
                <a:latin typeface="Bell MT" pitchFamily="18" charset="0"/>
                <a:cs typeface="Arial" charset="0"/>
              </a:rPr>
              <a:t>Portal </a:t>
            </a:r>
            <a:r>
              <a:rPr lang="en-US" sz="1600" b="1" dirty="0">
                <a:solidFill>
                  <a:srgbClr val="0070C0"/>
                </a:solidFill>
                <a:effectLst/>
                <a:latin typeface="Bell MT" pitchFamily="18" charset="0"/>
                <a:cs typeface="Arial" charset="0"/>
              </a:rPr>
              <a:t>vein</a:t>
            </a:r>
          </a:p>
          <a:p>
            <a:pPr>
              <a:buClr>
                <a:srgbClr val="000000"/>
              </a:buClr>
              <a:buFont typeface="Wingdings" pitchFamily="2" charset="2"/>
              <a:buChar char="q"/>
            </a:pPr>
            <a:endParaRPr lang="ar-SA" sz="2200" b="1" dirty="0">
              <a:solidFill>
                <a:srgbClr val="000000"/>
              </a:solidFill>
              <a:effectLst/>
              <a:latin typeface="Adobe Arabic" pitchFamily="18" charset="-78"/>
              <a:cs typeface="Adobe Arabic" pitchFamily="18"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2" name="Rectangle 7"/>
          <p:cNvSpPr>
            <a:spLocks noChangeArrowheads="1"/>
          </p:cNvSpPr>
          <p:nvPr/>
        </p:nvSpPr>
        <p:spPr bwMode="auto">
          <a:xfrm>
            <a:off x="76200" y="1378831"/>
            <a:ext cx="4800600" cy="2872261"/>
          </a:xfrm>
          <a:prstGeom prst="rect">
            <a:avLst/>
          </a:prstGeom>
          <a:solidFill>
            <a:schemeClr val="tx1"/>
          </a:solidFill>
          <a:ln w="38100">
            <a:solidFill>
              <a:schemeClr val="tx1"/>
            </a:solidFill>
            <a:miter lim="800000"/>
            <a:headEnd/>
            <a:tailEnd/>
          </a:ln>
        </p:spPr>
        <p:txBody>
          <a:bodyPr wrap="square">
            <a:spAutoFit/>
          </a:bodyPr>
          <a:lstStyle/>
          <a:p>
            <a:pPr marL="0" lvl="1" algn="just" fontAlgn="auto">
              <a:lnSpc>
                <a:spcPct val="80000"/>
              </a:lnSpc>
              <a:spcBef>
                <a:spcPct val="20000"/>
              </a:spcBef>
              <a:spcAft>
                <a:spcPts val="600"/>
              </a:spcAft>
              <a:buClr>
                <a:schemeClr val="bg1">
                  <a:lumMod val="75000"/>
                  <a:lumOff val="25000"/>
                </a:schemeClr>
              </a:buClr>
              <a:defRPr/>
            </a:pPr>
            <a:r>
              <a:rPr lang="en-US" sz="2000" dirty="0" smtClean="0">
                <a:solidFill>
                  <a:srgbClr val="3333FF"/>
                </a:solidFill>
                <a:latin typeface="Bodoni MT Black" pitchFamily="18" charset="0"/>
              </a:rPr>
              <a:t>VENEPUNCTURE</a:t>
            </a:r>
          </a:p>
          <a:p>
            <a:pPr marL="342900" lvl="1" indent="-342900" algn="just" fontAlgn="auto">
              <a:lnSpc>
                <a:spcPct val="80000"/>
              </a:lnSpc>
              <a:spcBef>
                <a:spcPct val="20000"/>
              </a:spcBef>
              <a:spcAft>
                <a:spcPts val="600"/>
              </a:spcAft>
              <a:buFont typeface="Wingdings" pitchFamily="2" charset="2"/>
              <a:buChar char="q"/>
              <a:defRPr/>
            </a:pPr>
            <a:r>
              <a:rPr lang="en-US" sz="1800" b="1" spc="30" dirty="0">
                <a:solidFill>
                  <a:srgbClr val="313A4F"/>
                </a:solidFill>
                <a:latin typeface="Bell MT" pitchFamily="18" charset="0"/>
              </a:rPr>
              <a:t>The practice of obtaining intravenous access. This can be for intravenous therapy or obtaining a blood sample.</a:t>
            </a:r>
          </a:p>
          <a:p>
            <a:pPr marL="342900" lvl="1" indent="-342900" algn="just" fontAlgn="auto">
              <a:lnSpc>
                <a:spcPct val="80000"/>
              </a:lnSpc>
              <a:spcBef>
                <a:spcPct val="20000"/>
              </a:spcBef>
              <a:spcAft>
                <a:spcPts val="600"/>
              </a:spcAft>
              <a:buFont typeface="Wingdings" pitchFamily="2" charset="2"/>
              <a:buChar char="q"/>
              <a:defRPr/>
            </a:pPr>
            <a:r>
              <a:rPr lang="en-US" sz="1800" b="1" spc="30" dirty="0">
                <a:solidFill>
                  <a:srgbClr val="313A4F"/>
                </a:solidFill>
                <a:latin typeface="Bell MT" pitchFamily="18" charset="0"/>
              </a:rPr>
              <a:t>The main vein used in venipuncture is the median cubital vein. </a:t>
            </a:r>
          </a:p>
          <a:p>
            <a:pPr marL="342900" lvl="1" indent="-342900" algn="just" fontAlgn="auto">
              <a:lnSpc>
                <a:spcPct val="80000"/>
              </a:lnSpc>
              <a:spcBef>
                <a:spcPct val="20000"/>
              </a:spcBef>
              <a:spcAft>
                <a:spcPts val="600"/>
              </a:spcAft>
              <a:buFont typeface="Wingdings" pitchFamily="2" charset="2"/>
              <a:buChar char="q"/>
              <a:defRPr/>
            </a:pPr>
            <a:r>
              <a:rPr lang="en-US" sz="1800" b="1" spc="30" dirty="0">
                <a:solidFill>
                  <a:srgbClr val="313A4F"/>
                </a:solidFill>
                <a:latin typeface="Bell MT" pitchFamily="18" charset="0"/>
              </a:rPr>
              <a:t>It is a superficial vein that is situated anteriorly at the cubital fossa region. </a:t>
            </a:r>
          </a:p>
          <a:p>
            <a:pPr marL="342900" lvl="1" indent="-342900" algn="just" fontAlgn="auto">
              <a:lnSpc>
                <a:spcPct val="80000"/>
              </a:lnSpc>
              <a:spcBef>
                <a:spcPct val="20000"/>
              </a:spcBef>
              <a:spcAft>
                <a:spcPts val="600"/>
              </a:spcAft>
              <a:buFont typeface="Wingdings" pitchFamily="2" charset="2"/>
              <a:buChar char="q"/>
              <a:defRPr/>
            </a:pPr>
            <a:r>
              <a:rPr lang="en-US" sz="1800" b="1" spc="30" dirty="0">
                <a:solidFill>
                  <a:srgbClr val="313A4F"/>
                </a:solidFill>
                <a:latin typeface="Bell MT" pitchFamily="18" charset="0"/>
              </a:rPr>
              <a:t>It is commonly used due to its accessible and superficial position.</a:t>
            </a:r>
          </a:p>
        </p:txBody>
      </p:sp>
      <p:sp>
        <p:nvSpPr>
          <p:cNvPr id="8" name="TextBox 7"/>
          <p:cNvSpPr txBox="1"/>
          <p:nvPr/>
        </p:nvSpPr>
        <p:spPr>
          <a:xfrm>
            <a:off x="76200" y="76200"/>
            <a:ext cx="8991600" cy="584775"/>
          </a:xfrm>
          <a:prstGeom prst="rect">
            <a:avLst/>
          </a:prstGeom>
          <a:noFill/>
        </p:spPr>
        <p:txBody>
          <a:bodyPr wrap="square" rtlCol="1">
            <a:spAutoFit/>
          </a:bodyPr>
          <a:lstStyle/>
          <a:p>
            <a:pPr algn="ctr" rtl="1" fontAlgn="auto">
              <a:spcAft>
                <a:spcPts val="0"/>
              </a:spcAft>
              <a:defRPr/>
            </a:pPr>
            <a:r>
              <a:rPr lang="en-US" sz="3200" b="1" cap="all" spc="50" dirty="0" smtClean="0">
                <a:solidFill>
                  <a:srgbClr val="0000FF"/>
                </a:solidFill>
                <a:latin typeface="Bodoni MT Black" pitchFamily="18" charset="0"/>
              </a:rPr>
              <a:t>Clinical significance</a:t>
            </a:r>
            <a:endParaRPr lang="ar-SA" sz="3200" b="1" cap="all" spc="50" dirty="0">
              <a:solidFill>
                <a:srgbClr val="0000FF"/>
              </a:solidFill>
              <a:latin typeface="Bodoni MT Black" pitchFamily="18" charset="0"/>
            </a:endParaRPr>
          </a:p>
        </p:txBody>
      </p:sp>
      <p:pic>
        <p:nvPicPr>
          <p:cNvPr id="2050" name="Picture 2" descr="Image result for venipun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585160"/>
            <a:ext cx="3914775" cy="175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272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0" y="2956580"/>
            <a:ext cx="9144000" cy="620713"/>
          </a:xfrm>
          <a:prstGeom prst="rect">
            <a:avLst/>
          </a:prstGeom>
        </p:spPr>
        <p:txBody>
          <a:bodyPr vert="horz" lIns="91440" tIns="45720" rIns="91440" bIns="45720" rtlCol="0" anchor="b" anchorCtr="0">
            <a:noAutofit/>
          </a:bodyPr>
          <a:lst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fontAlgn="auto">
              <a:spcAft>
                <a:spcPts val="0"/>
              </a:spcAft>
            </a:pPr>
            <a:r>
              <a:rPr lang="en-US" sz="3600" b="1" dirty="0" smtClean="0">
                <a:solidFill>
                  <a:srgbClr val="3333FF"/>
                </a:solidFill>
                <a:effectLst>
                  <a:outerShdw blurRad="38100" dist="38100" dir="2700000" algn="tl">
                    <a:srgbClr val="000000">
                      <a:alpha val="43137"/>
                    </a:srgbClr>
                  </a:outerShdw>
                </a:effectLst>
                <a:latin typeface="Bodoni MT Black" pitchFamily="18" charset="0"/>
              </a:rPr>
              <a:t>Abdomen</a:t>
            </a:r>
            <a:endParaRPr lang="en-US" sz="3600" b="1" dirty="0" smtClean="0">
              <a:solidFill>
                <a:srgbClr val="3333FF"/>
              </a:solidFill>
              <a:effectLst>
                <a:outerShdw blurRad="38100" dist="38100" dir="2700000" algn="tl">
                  <a:srgbClr val="000000">
                    <a:alpha val="43137"/>
                  </a:srgbClr>
                </a:outerShdw>
              </a:effectLst>
              <a:latin typeface="Bodoni MT Black" pitchFamily="18" charset="0"/>
            </a:endParaRPr>
          </a:p>
        </p:txBody>
      </p:sp>
    </p:spTree>
    <p:extLst>
      <p:ext uri="{BB962C8B-B14F-4D97-AF65-F5344CB8AC3E}">
        <p14:creationId xmlns:p14="http://schemas.microsoft.com/office/powerpoint/2010/main" val="1199671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noFill/>
          <a:ln w="9525">
            <a:noFill/>
            <a:miter lim="800000"/>
            <a:headEnd/>
            <a:tailEnd/>
          </a:ln>
          <a:effectLst/>
        </p:spPr>
        <p:txBody>
          <a:bodyPr vert="horz" wrap="square" lIns="91440" tIns="45720" rIns="91440" bIns="45720" numCol="1" anchor="ctr" anchorCtr="1" compatLnSpc="1">
            <a:prstTxWarp prst="textNoShape">
              <a:avLst/>
            </a:prstTxWarp>
          </a:bodyPr>
          <a:lstStyle/>
          <a:p>
            <a:r>
              <a:rPr lang="en-US" sz="3200" dirty="0" smtClean="0">
                <a:solidFill>
                  <a:srgbClr val="3333FF"/>
                </a:solidFill>
                <a:latin typeface="Bodoni MT Black" pitchFamily="18" charset="0"/>
              </a:rPr>
              <a:t>TRIBUTARIES OF INFERIOR </a:t>
            </a:r>
            <a:br>
              <a:rPr lang="en-US" sz="3200" dirty="0" smtClean="0">
                <a:solidFill>
                  <a:srgbClr val="3333FF"/>
                </a:solidFill>
                <a:latin typeface="Bodoni MT Black" pitchFamily="18" charset="0"/>
              </a:rPr>
            </a:br>
            <a:r>
              <a:rPr lang="en-US" sz="3200" dirty="0" smtClean="0">
                <a:solidFill>
                  <a:srgbClr val="3333FF"/>
                </a:solidFill>
                <a:latin typeface="Bodoni MT Black" pitchFamily="18" charset="0"/>
              </a:rPr>
              <a:t>VENA CAVA</a:t>
            </a:r>
            <a:endParaRPr lang="ar-SA" sz="3200" dirty="0">
              <a:solidFill>
                <a:srgbClr val="3333FF"/>
              </a:solidFill>
              <a:latin typeface="Bodoni MT Black" pitchFamily="18" charset="0"/>
            </a:endParaRPr>
          </a:p>
        </p:txBody>
      </p:sp>
      <p:sp>
        <p:nvSpPr>
          <p:cNvPr id="3" name="Content Placeholder 2"/>
          <p:cNvSpPr>
            <a:spLocks noGrp="1"/>
          </p:cNvSpPr>
          <p:nvPr>
            <p:ph idx="1"/>
          </p:nvPr>
        </p:nvSpPr>
        <p:spPr>
          <a:xfrm>
            <a:off x="0" y="1651000"/>
            <a:ext cx="4584700" cy="4785282"/>
          </a:xfrm>
        </p:spPr>
        <p:txBody>
          <a:bodyPr/>
          <a:lstStyle/>
          <a:p>
            <a:pPr marL="342900" lvl="1" indent="-342900" algn="just">
              <a:buClr>
                <a:srgbClr val="000000"/>
              </a:buClr>
              <a:buFont typeface="Wingdings" pitchFamily="2" charset="2"/>
              <a:buChar char="q"/>
              <a:defRPr/>
            </a:pPr>
            <a:r>
              <a:rPr lang="en-US" sz="2200" b="1" dirty="0">
                <a:solidFill>
                  <a:srgbClr val="000000"/>
                </a:solidFill>
                <a:effectLst/>
                <a:latin typeface="Adobe Arabic" pitchFamily="18" charset="-78"/>
                <a:ea typeface="+mn-ea"/>
                <a:cs typeface="Adobe Arabic" pitchFamily="18" charset="-78"/>
              </a:rPr>
              <a:t>Two </a:t>
            </a:r>
            <a:r>
              <a:rPr lang="en-US" sz="2200" b="1" dirty="0">
                <a:solidFill>
                  <a:srgbClr val="0000FF"/>
                </a:solidFill>
                <a:effectLst/>
                <a:latin typeface="Adobe Arabic" pitchFamily="18" charset="-78"/>
                <a:ea typeface="+mn-ea"/>
                <a:cs typeface="Adobe Arabic" pitchFamily="18" charset="-78"/>
              </a:rPr>
              <a:t>common iliac veins</a:t>
            </a:r>
          </a:p>
          <a:p>
            <a:pPr marL="342900" lvl="1" indent="-342900" algn="just">
              <a:buClr>
                <a:srgbClr val="000000"/>
              </a:buClr>
              <a:buFont typeface="Wingdings" pitchFamily="2" charset="2"/>
              <a:buChar char="q"/>
              <a:defRPr/>
            </a:pPr>
            <a:r>
              <a:rPr lang="en-US" sz="2200" b="1" dirty="0">
                <a:solidFill>
                  <a:srgbClr val="0000FF"/>
                </a:solidFill>
                <a:effectLst/>
                <a:latin typeface="Adobe Arabic" pitchFamily="18" charset="-78"/>
                <a:ea typeface="+mn-ea"/>
                <a:cs typeface="Adobe Arabic" pitchFamily="18" charset="-78"/>
              </a:rPr>
              <a:t>Median Sacral Vein</a:t>
            </a:r>
          </a:p>
          <a:p>
            <a:pPr marL="342900" lvl="1" indent="-342900" algn="just">
              <a:buClr>
                <a:srgbClr val="000000"/>
              </a:buClr>
              <a:buFont typeface="Wingdings" pitchFamily="2" charset="2"/>
              <a:buChar char="q"/>
              <a:defRPr/>
            </a:pPr>
            <a:r>
              <a:rPr lang="en-US" sz="2200" b="1" dirty="0" smtClean="0">
                <a:solidFill>
                  <a:srgbClr val="000000"/>
                </a:solidFill>
                <a:effectLst/>
                <a:latin typeface="Adobe Arabic" pitchFamily="18" charset="-78"/>
                <a:ea typeface="+mn-ea"/>
                <a:cs typeface="Adobe Arabic" pitchFamily="18" charset="-78"/>
              </a:rPr>
              <a:t>Four </a:t>
            </a:r>
            <a:r>
              <a:rPr lang="en-US" sz="2200" b="1" dirty="0" smtClean="0">
                <a:solidFill>
                  <a:srgbClr val="0000FF"/>
                </a:solidFill>
                <a:effectLst/>
                <a:latin typeface="Adobe Arabic" pitchFamily="18" charset="-78"/>
                <a:ea typeface="+mn-ea"/>
                <a:cs typeface="Adobe Arabic" pitchFamily="18" charset="-78"/>
              </a:rPr>
              <a:t>lumbar </a:t>
            </a:r>
            <a:r>
              <a:rPr lang="en-US" sz="2200" b="1" dirty="0">
                <a:solidFill>
                  <a:srgbClr val="0000FF"/>
                </a:solidFill>
                <a:effectLst/>
                <a:latin typeface="Adobe Arabic" pitchFamily="18" charset="-78"/>
                <a:ea typeface="+mn-ea"/>
                <a:cs typeface="Adobe Arabic" pitchFamily="18" charset="-78"/>
              </a:rPr>
              <a:t>veins</a:t>
            </a:r>
          </a:p>
          <a:p>
            <a:pPr marL="342900" lvl="1" indent="-342900" algn="just">
              <a:buClr>
                <a:srgbClr val="000000"/>
              </a:buClr>
              <a:buFont typeface="Wingdings" pitchFamily="2" charset="2"/>
              <a:buChar char="q"/>
              <a:defRPr/>
            </a:pPr>
            <a:r>
              <a:rPr lang="en-US" sz="2200" b="1" dirty="0">
                <a:solidFill>
                  <a:srgbClr val="000000"/>
                </a:solidFill>
                <a:effectLst/>
                <a:latin typeface="Adobe Arabic" pitchFamily="18" charset="-78"/>
                <a:ea typeface="+mn-ea"/>
                <a:cs typeface="Adobe Arabic" pitchFamily="18" charset="-78"/>
              </a:rPr>
              <a:t> Right </a:t>
            </a:r>
            <a:r>
              <a:rPr lang="en-US" sz="2200" b="1" dirty="0">
                <a:solidFill>
                  <a:srgbClr val="0000FF"/>
                </a:solidFill>
                <a:effectLst/>
                <a:latin typeface="Adobe Arabic" pitchFamily="18" charset="-78"/>
                <a:ea typeface="+mn-ea"/>
                <a:cs typeface="Adobe Arabic" pitchFamily="18" charset="-78"/>
              </a:rPr>
              <a:t>gonadal </a:t>
            </a:r>
            <a:r>
              <a:rPr lang="en-US" sz="2200" b="1" dirty="0" smtClean="0">
                <a:solidFill>
                  <a:srgbClr val="0000FF"/>
                </a:solidFill>
                <a:effectLst/>
                <a:latin typeface="Adobe Arabic" pitchFamily="18" charset="-78"/>
                <a:ea typeface="+mn-ea"/>
                <a:cs typeface="Adobe Arabic" pitchFamily="18" charset="-78"/>
              </a:rPr>
              <a:t>vein</a:t>
            </a:r>
          </a:p>
          <a:p>
            <a:pPr marL="742950" lvl="2" indent="-342900" algn="just">
              <a:buClr>
                <a:srgbClr val="000000"/>
              </a:buClr>
              <a:buFont typeface="Wingdings" pitchFamily="2" charset="2"/>
              <a:buChar char="§"/>
              <a:defRPr/>
            </a:pPr>
            <a:r>
              <a:rPr lang="en-US" sz="2000" b="1" dirty="0">
                <a:solidFill>
                  <a:srgbClr val="000000"/>
                </a:solidFill>
                <a:effectLst/>
                <a:latin typeface="Adobe Arabic" pitchFamily="18" charset="-78"/>
                <a:ea typeface="+mn-ea"/>
                <a:cs typeface="Adobe Arabic" pitchFamily="18" charset="-78"/>
              </a:rPr>
              <a:t>the left vein drains into the </a:t>
            </a:r>
            <a:r>
              <a:rPr lang="en-US" sz="2000" b="1" dirty="0">
                <a:solidFill>
                  <a:srgbClr val="6666FF"/>
                </a:solidFill>
                <a:effectLst/>
                <a:latin typeface="Adobe Arabic" pitchFamily="18" charset="-78"/>
                <a:ea typeface="+mn-ea"/>
                <a:cs typeface="Adobe Arabic" pitchFamily="18" charset="-78"/>
              </a:rPr>
              <a:t>left renal vein</a:t>
            </a:r>
          </a:p>
          <a:p>
            <a:pPr marL="342900" lvl="1" indent="-342900" algn="just">
              <a:buClr>
                <a:srgbClr val="000000"/>
              </a:buClr>
              <a:buFont typeface="Wingdings" pitchFamily="2" charset="2"/>
              <a:buChar char="q"/>
              <a:defRPr/>
            </a:pPr>
            <a:r>
              <a:rPr lang="en-US" sz="2200" b="1" dirty="0">
                <a:solidFill>
                  <a:srgbClr val="000000"/>
                </a:solidFill>
                <a:effectLst/>
                <a:latin typeface="Adobe Arabic" pitchFamily="18" charset="-78"/>
                <a:ea typeface="+mn-ea"/>
                <a:cs typeface="Adobe Arabic" pitchFamily="18" charset="-78"/>
              </a:rPr>
              <a:t> Paired </a:t>
            </a:r>
            <a:r>
              <a:rPr lang="en-US" sz="2200" b="1" dirty="0">
                <a:solidFill>
                  <a:srgbClr val="0000FF"/>
                </a:solidFill>
                <a:effectLst/>
                <a:latin typeface="Adobe Arabic" pitchFamily="18" charset="-78"/>
                <a:ea typeface="+mn-ea"/>
                <a:cs typeface="Adobe Arabic" pitchFamily="18" charset="-78"/>
              </a:rPr>
              <a:t>renal veins</a:t>
            </a:r>
          </a:p>
          <a:p>
            <a:pPr marL="342900" lvl="1" indent="-342900" algn="just">
              <a:buClr>
                <a:srgbClr val="000000"/>
              </a:buClr>
              <a:buFont typeface="Wingdings" pitchFamily="2" charset="2"/>
              <a:buChar char="q"/>
              <a:defRPr/>
            </a:pPr>
            <a:r>
              <a:rPr lang="en-US" sz="2200" b="1" dirty="0">
                <a:solidFill>
                  <a:srgbClr val="000000"/>
                </a:solidFill>
                <a:effectLst/>
                <a:latin typeface="Adobe Arabic" pitchFamily="18" charset="-78"/>
                <a:ea typeface="+mn-ea"/>
                <a:cs typeface="Adobe Arabic" pitchFamily="18" charset="-78"/>
              </a:rPr>
              <a:t> Right </a:t>
            </a:r>
            <a:r>
              <a:rPr lang="en-US" sz="2200" b="1" dirty="0">
                <a:solidFill>
                  <a:srgbClr val="6666FF"/>
                </a:solidFill>
                <a:effectLst/>
                <a:latin typeface="Adobe Arabic" pitchFamily="18" charset="-78"/>
                <a:ea typeface="+mn-ea"/>
                <a:cs typeface="Adobe Arabic" pitchFamily="18" charset="-78"/>
              </a:rPr>
              <a:t>suprarenal vein</a:t>
            </a:r>
          </a:p>
          <a:p>
            <a:pPr marL="742950" lvl="2" indent="-342900" algn="just">
              <a:buClr>
                <a:srgbClr val="000000"/>
              </a:buClr>
              <a:buFont typeface="Wingdings" pitchFamily="2" charset="2"/>
              <a:buChar char="§"/>
              <a:defRPr/>
            </a:pPr>
            <a:r>
              <a:rPr lang="en-US" sz="2000" b="1" dirty="0">
                <a:solidFill>
                  <a:srgbClr val="000000"/>
                </a:solidFill>
                <a:effectLst/>
                <a:latin typeface="Adobe Arabic" pitchFamily="18" charset="-78"/>
                <a:ea typeface="+mn-ea"/>
                <a:cs typeface="Adobe Arabic" pitchFamily="18" charset="-78"/>
              </a:rPr>
              <a:t>the left vein drains into the </a:t>
            </a:r>
            <a:r>
              <a:rPr lang="en-US" sz="2000" b="1" dirty="0">
                <a:solidFill>
                  <a:srgbClr val="6666FF"/>
                </a:solidFill>
                <a:effectLst/>
                <a:latin typeface="Adobe Arabic" pitchFamily="18" charset="-78"/>
                <a:ea typeface="+mn-ea"/>
                <a:cs typeface="Adobe Arabic" pitchFamily="18" charset="-78"/>
              </a:rPr>
              <a:t>left renal vein</a:t>
            </a:r>
          </a:p>
          <a:p>
            <a:pPr marL="342900" lvl="1" indent="-342900" algn="just">
              <a:buClr>
                <a:srgbClr val="000000"/>
              </a:buClr>
              <a:buFont typeface="Wingdings" pitchFamily="2" charset="2"/>
              <a:buChar char="q"/>
              <a:defRPr/>
            </a:pPr>
            <a:r>
              <a:rPr lang="en-US" sz="2200" b="1" dirty="0">
                <a:solidFill>
                  <a:srgbClr val="000000"/>
                </a:solidFill>
                <a:effectLst/>
                <a:latin typeface="Adobe Arabic" pitchFamily="18" charset="-78"/>
                <a:ea typeface="+mn-ea"/>
                <a:cs typeface="Adobe Arabic" pitchFamily="18" charset="-78"/>
              </a:rPr>
              <a:t> </a:t>
            </a:r>
            <a:r>
              <a:rPr lang="en-US" sz="2200" b="1" dirty="0">
                <a:solidFill>
                  <a:srgbClr val="6666FF"/>
                </a:solidFill>
                <a:effectLst/>
                <a:latin typeface="Adobe Arabic" pitchFamily="18" charset="-78"/>
                <a:ea typeface="+mn-ea"/>
                <a:cs typeface="Adobe Arabic" pitchFamily="18" charset="-78"/>
              </a:rPr>
              <a:t>Hepatic veins</a:t>
            </a:r>
          </a:p>
          <a:p>
            <a:pPr marL="342900" lvl="1" indent="-342900" algn="just">
              <a:buClr>
                <a:srgbClr val="000000"/>
              </a:buClr>
              <a:buFont typeface="Wingdings" pitchFamily="2" charset="2"/>
              <a:buChar char="q"/>
              <a:defRPr/>
            </a:pPr>
            <a:r>
              <a:rPr lang="en-US" sz="2200" b="1" dirty="0">
                <a:solidFill>
                  <a:srgbClr val="000000"/>
                </a:solidFill>
                <a:effectLst/>
                <a:latin typeface="Adobe Arabic" pitchFamily="18" charset="-78"/>
                <a:ea typeface="+mn-ea"/>
                <a:cs typeface="Adobe Arabic" pitchFamily="18" charset="-78"/>
              </a:rPr>
              <a:t> Paired </a:t>
            </a:r>
            <a:r>
              <a:rPr lang="en-US" sz="2200" b="1" dirty="0">
                <a:solidFill>
                  <a:srgbClr val="6666FF"/>
                </a:solidFill>
                <a:effectLst/>
                <a:latin typeface="Adobe Arabic" pitchFamily="18" charset="-78"/>
                <a:ea typeface="+mn-ea"/>
                <a:cs typeface="Adobe Arabic" pitchFamily="18" charset="-78"/>
              </a:rPr>
              <a:t>inferior phrenic vein</a:t>
            </a:r>
          </a:p>
          <a:p>
            <a:endParaRPr lang="ar-SA" sz="2400" dirty="0">
              <a:solidFill>
                <a:schemeClr val="tx1">
                  <a:lumMod val="75000"/>
                </a:schemeClr>
              </a:solidFill>
              <a:latin typeface="Arial" pitchFamily="34" charset="0"/>
              <a:cs typeface="+mj-cs"/>
            </a:endParaRPr>
          </a:p>
        </p:txBody>
      </p:sp>
      <p:pic>
        <p:nvPicPr>
          <p:cNvPr id="3074" name="Picture 2" descr="Image result for TRIBUTARIES OF INFERIOR  VENA CA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1377" y="1651000"/>
            <a:ext cx="3077308" cy="31129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inferior phrenic ve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7561" y="4763987"/>
            <a:ext cx="2584939" cy="193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6400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noFill/>
          <a:ln w="9525">
            <a:noFill/>
            <a:miter lim="800000"/>
            <a:headEnd/>
            <a:tailEnd/>
          </a:ln>
          <a:effectLst/>
        </p:spPr>
        <p:txBody>
          <a:bodyPr vert="horz" wrap="square" lIns="91440" tIns="45720" rIns="91440" bIns="45720" numCol="1" anchor="ctr" anchorCtr="1" compatLnSpc="1">
            <a:prstTxWarp prst="textNoShape">
              <a:avLst/>
            </a:prstTxWarp>
          </a:bodyPr>
          <a:lstStyle/>
          <a:p>
            <a:r>
              <a:rPr lang="en-US" sz="3600" dirty="0" smtClean="0">
                <a:solidFill>
                  <a:srgbClr val="3333FF"/>
                </a:solidFill>
                <a:effectLst/>
                <a:latin typeface="Bodoni MT Black" pitchFamily="18" charset="0"/>
              </a:rPr>
              <a:t>PORTAL CIRCULATION</a:t>
            </a:r>
            <a:endParaRPr lang="ar-SA" sz="3600" dirty="0">
              <a:solidFill>
                <a:srgbClr val="3333FF"/>
              </a:solidFill>
              <a:effectLst/>
              <a:latin typeface="Bodoni MT Black" pitchFamily="18" charset="0"/>
            </a:endParaRPr>
          </a:p>
        </p:txBody>
      </p:sp>
      <p:sp>
        <p:nvSpPr>
          <p:cNvPr id="3" name="Content Placeholder 2"/>
          <p:cNvSpPr>
            <a:spLocks noGrp="1"/>
          </p:cNvSpPr>
          <p:nvPr>
            <p:ph idx="1"/>
          </p:nvPr>
        </p:nvSpPr>
        <p:spPr>
          <a:xfrm>
            <a:off x="139700" y="1727200"/>
            <a:ext cx="4279900" cy="3035300"/>
          </a:xfrm>
        </p:spPr>
        <p:txBody>
          <a:bodyPr/>
          <a:lstStyle/>
          <a:p>
            <a:pPr marL="0" indent="-400050" algn="just">
              <a:buClr>
                <a:srgbClr val="000000"/>
              </a:buClr>
              <a:buFont typeface="Wingdings" pitchFamily="2" charset="2"/>
              <a:buChar char="q"/>
              <a:defRPr/>
            </a:pPr>
            <a:r>
              <a:rPr lang="en-US" sz="2200" b="1" dirty="0" smtClean="0">
                <a:solidFill>
                  <a:srgbClr val="000000"/>
                </a:solidFill>
                <a:effectLst/>
                <a:latin typeface="Adobe Arabic" pitchFamily="18" charset="-78"/>
                <a:cs typeface="Adobe Arabic" pitchFamily="18" charset="-78"/>
              </a:rPr>
              <a:t>A </a:t>
            </a:r>
            <a:r>
              <a:rPr lang="en-US" sz="2200" b="1" dirty="0">
                <a:solidFill>
                  <a:srgbClr val="000000"/>
                </a:solidFill>
                <a:effectLst/>
                <a:latin typeface="Adobe Arabic" pitchFamily="18" charset="-78"/>
                <a:cs typeface="Adobe Arabic" pitchFamily="18" charset="-78"/>
              </a:rPr>
              <a:t>portal venous system is a series of veins or venules that directly connect two capillary beds. </a:t>
            </a:r>
          </a:p>
          <a:p>
            <a:pPr>
              <a:buFont typeface="Wingdings" pitchFamily="2" charset="2"/>
              <a:buChar char="q"/>
            </a:pPr>
            <a:endParaRPr lang="en-US" sz="2200" dirty="0" smtClean="0">
              <a:solidFill>
                <a:schemeClr val="accent3">
                  <a:lumMod val="75000"/>
                </a:schemeClr>
              </a:solidFill>
              <a:latin typeface="Arial" pitchFamily="34" charset="0"/>
            </a:endParaRPr>
          </a:p>
          <a:p>
            <a:pPr marL="0" indent="-400050" algn="just">
              <a:buClr>
                <a:srgbClr val="000000"/>
              </a:buClr>
              <a:buFont typeface="Wingdings" pitchFamily="2" charset="2"/>
              <a:buChar char="q"/>
              <a:defRPr/>
            </a:pPr>
            <a:r>
              <a:rPr lang="en-US" sz="2200" b="1" dirty="0" smtClean="0">
                <a:solidFill>
                  <a:srgbClr val="000000"/>
                </a:solidFill>
                <a:effectLst/>
                <a:latin typeface="Adobe Arabic" pitchFamily="18" charset="-78"/>
                <a:cs typeface="Adobe Arabic" pitchFamily="18" charset="-78"/>
              </a:rPr>
              <a:t>Examples </a:t>
            </a:r>
            <a:r>
              <a:rPr lang="en-US" sz="2200" b="1" dirty="0">
                <a:solidFill>
                  <a:srgbClr val="000000"/>
                </a:solidFill>
                <a:effectLst/>
                <a:latin typeface="Adobe Arabic" pitchFamily="18" charset="-78"/>
                <a:cs typeface="Adobe Arabic" pitchFamily="18" charset="-78"/>
              </a:rPr>
              <a:t>of such systems include the hepatic portal vein and hypophseal portal system.</a:t>
            </a:r>
          </a:p>
          <a:p>
            <a:endParaRPr lang="ar-SA" sz="2200" dirty="0">
              <a:solidFill>
                <a:schemeClr val="accent3">
                  <a:lumMod val="75000"/>
                </a:schemeClr>
              </a:solidFill>
              <a:latin typeface="Arial" pitchFamily="34" charset="0"/>
            </a:endParaRPr>
          </a:p>
        </p:txBody>
      </p:sp>
      <p:pic>
        <p:nvPicPr>
          <p:cNvPr id="15" name="Picture 6" descr="E:\dad\Student Gray\4. Abdomen\F66122-004-f019.jpg"/>
          <p:cNvPicPr>
            <a:picLocks noChangeAspect="1" noChangeArrowheads="1"/>
          </p:cNvPicPr>
          <p:nvPr/>
        </p:nvPicPr>
        <p:blipFill>
          <a:blip r:embed="rId3" cstate="print"/>
          <a:srcRect r="1817" b="2856"/>
          <a:stretch>
            <a:fillRect/>
          </a:stretch>
        </p:blipFill>
        <p:spPr bwMode="auto">
          <a:xfrm>
            <a:off x="4635500" y="1447799"/>
            <a:ext cx="4102100" cy="4275429"/>
          </a:xfrm>
          <a:prstGeom prst="rect">
            <a:avLst/>
          </a:prstGeom>
          <a:ln>
            <a:noFill/>
          </a:ln>
          <a:effectLst>
            <a:softEdge rad="112500"/>
          </a:effectLst>
        </p:spPr>
      </p:pic>
    </p:spTree>
    <p:extLst>
      <p:ext uri="{BB962C8B-B14F-4D97-AF65-F5344CB8AC3E}">
        <p14:creationId xmlns:p14="http://schemas.microsoft.com/office/powerpoint/2010/main" val="38223553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229600" cy="1143000"/>
          </a:xfrm>
          <a:noFill/>
          <a:ln w="9525">
            <a:noFill/>
            <a:miter lim="800000"/>
            <a:headEnd/>
            <a:tailEnd/>
          </a:ln>
          <a:effectLst/>
        </p:spPr>
        <p:txBody>
          <a:bodyPr vert="horz" wrap="square" lIns="91440" tIns="45720" rIns="91440" bIns="45720" numCol="1" anchor="ctr" anchorCtr="1" compatLnSpc="1">
            <a:prstTxWarp prst="textNoShape">
              <a:avLst/>
            </a:prstTxWarp>
          </a:bodyPr>
          <a:lstStyle/>
          <a:p>
            <a:r>
              <a:rPr lang="en-US" sz="3600" dirty="0" smtClean="0">
                <a:solidFill>
                  <a:srgbClr val="3333FF"/>
                </a:solidFill>
                <a:latin typeface="Bodoni MT Black" pitchFamily="18" charset="0"/>
              </a:rPr>
              <a:t>HEPATIC PORTAL VEIN</a:t>
            </a:r>
            <a:endParaRPr lang="ar-SA" sz="3600" dirty="0">
              <a:solidFill>
                <a:srgbClr val="3333FF"/>
              </a:solidFill>
              <a:latin typeface="Bodoni MT Black" pitchFamily="18" charset="0"/>
            </a:endParaRPr>
          </a:p>
        </p:txBody>
      </p:sp>
      <p:sp>
        <p:nvSpPr>
          <p:cNvPr id="3" name="Content Placeholder 2"/>
          <p:cNvSpPr>
            <a:spLocks noGrp="1"/>
          </p:cNvSpPr>
          <p:nvPr>
            <p:ph idx="1"/>
          </p:nvPr>
        </p:nvSpPr>
        <p:spPr>
          <a:xfrm>
            <a:off x="76200" y="1397000"/>
            <a:ext cx="4483100" cy="3251200"/>
          </a:xfrm>
        </p:spPr>
        <p:txBody>
          <a:bodyPr/>
          <a:lstStyle/>
          <a:p>
            <a:pPr marL="0" indent="-400050" algn="just">
              <a:buClr>
                <a:srgbClr val="000000"/>
              </a:buClr>
              <a:buFont typeface="Wingdings" pitchFamily="2" charset="2"/>
              <a:buChar char="q"/>
              <a:defRPr/>
            </a:pPr>
            <a:r>
              <a:rPr lang="en-US" sz="2000" b="1" dirty="0">
                <a:solidFill>
                  <a:srgbClr val="000000"/>
                </a:solidFill>
                <a:effectLst/>
                <a:latin typeface="Adobe Arabic" pitchFamily="18" charset="-78"/>
                <a:cs typeface="Adobe Arabic" pitchFamily="18" charset="-78"/>
              </a:rPr>
              <a:t> Drains blood from the gastrointestinal tract and spleen</a:t>
            </a:r>
          </a:p>
          <a:p>
            <a:pPr marL="0" indent="-400050" algn="just">
              <a:buClr>
                <a:srgbClr val="000000"/>
              </a:buClr>
              <a:buFont typeface="Wingdings" pitchFamily="2" charset="2"/>
              <a:buChar char="q"/>
              <a:defRPr/>
            </a:pPr>
            <a:r>
              <a:rPr lang="en-US" sz="2000" b="1" dirty="0">
                <a:solidFill>
                  <a:srgbClr val="000000"/>
                </a:solidFill>
                <a:effectLst/>
                <a:latin typeface="Adobe Arabic" pitchFamily="18" charset="-78"/>
                <a:cs typeface="Adobe Arabic" pitchFamily="18" charset="-78"/>
              </a:rPr>
              <a:t> It is formed by the union of the superior mesenteric and splenic veins.</a:t>
            </a:r>
          </a:p>
          <a:p>
            <a:pPr marL="0" indent="-400050" algn="just">
              <a:buClr>
                <a:srgbClr val="000000"/>
              </a:buClr>
              <a:buFont typeface="Wingdings" pitchFamily="2" charset="2"/>
              <a:buChar char="q"/>
              <a:defRPr/>
            </a:pPr>
            <a:r>
              <a:rPr lang="en-US" sz="2000" b="1" dirty="0">
                <a:solidFill>
                  <a:srgbClr val="000000"/>
                </a:solidFill>
                <a:effectLst/>
                <a:latin typeface="Adobe Arabic" pitchFamily="18" charset="-78"/>
                <a:cs typeface="Adobe Arabic" pitchFamily="18" charset="-78"/>
              </a:rPr>
              <a:t> Immediately before reaching the liver, the portal vein divides into right and left that enter the liver.</a:t>
            </a:r>
          </a:p>
          <a:p>
            <a:pPr marL="0" indent="-400050" algn="just">
              <a:buClr>
                <a:srgbClr val="000000"/>
              </a:buClr>
              <a:buFont typeface="Wingdings" pitchFamily="2" charset="2"/>
              <a:buChar char="q"/>
              <a:defRPr/>
            </a:pPr>
            <a:r>
              <a:rPr lang="en-US" sz="2000" b="1" dirty="0">
                <a:solidFill>
                  <a:srgbClr val="000000"/>
                </a:solidFill>
                <a:effectLst/>
                <a:latin typeface="Adobe Arabic" pitchFamily="18" charset="-78"/>
                <a:cs typeface="Adobe Arabic" pitchFamily="18" charset="-78"/>
              </a:rPr>
              <a:t> Tributaries: Gastric and cystic veins</a:t>
            </a:r>
          </a:p>
          <a:p>
            <a:endParaRPr lang="ar-SA" sz="2000" dirty="0">
              <a:solidFill>
                <a:schemeClr val="accent3">
                  <a:lumMod val="75000"/>
                </a:schemeClr>
              </a:solidFill>
              <a:latin typeface="Arial" pitchFamily="34" charset="0"/>
            </a:endParaRPr>
          </a:p>
        </p:txBody>
      </p:sp>
      <p:pic>
        <p:nvPicPr>
          <p:cNvPr id="5" name="Picture 6" descr="E:\dad\Student Gray\4. Abdomen\F66122-004-f019.jpg"/>
          <p:cNvPicPr>
            <a:picLocks noChangeAspect="1" noChangeArrowheads="1"/>
          </p:cNvPicPr>
          <p:nvPr/>
        </p:nvPicPr>
        <p:blipFill>
          <a:blip r:embed="rId3" cstate="print"/>
          <a:srcRect l="24892" r="1817" b="2856"/>
          <a:stretch>
            <a:fillRect/>
          </a:stretch>
        </p:blipFill>
        <p:spPr bwMode="auto">
          <a:xfrm>
            <a:off x="5181600" y="1384300"/>
            <a:ext cx="3797300" cy="4323080"/>
          </a:xfrm>
          <a:prstGeom prst="rect">
            <a:avLst/>
          </a:prstGeom>
          <a:ln>
            <a:noFill/>
          </a:ln>
          <a:effectLst>
            <a:softEdge rad="112500"/>
          </a:effectLst>
        </p:spPr>
      </p:pic>
    </p:spTree>
    <p:extLst>
      <p:ext uri="{BB962C8B-B14F-4D97-AF65-F5344CB8AC3E}">
        <p14:creationId xmlns:p14="http://schemas.microsoft.com/office/powerpoint/2010/main" val="39259122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noFill/>
          <a:ln w="9525">
            <a:noFill/>
            <a:miter lim="800000"/>
            <a:headEnd/>
            <a:tailEnd/>
          </a:ln>
          <a:effectLst/>
        </p:spPr>
        <p:txBody>
          <a:bodyPr vert="horz" wrap="square" lIns="91440" tIns="45720" rIns="91440" bIns="45720" numCol="1" anchor="ctr" anchorCtr="1" compatLnSpc="1">
            <a:prstTxWarp prst="textNoShape">
              <a:avLst/>
            </a:prstTxWarp>
          </a:bodyPr>
          <a:lstStyle/>
          <a:p>
            <a:r>
              <a:rPr lang="en-US" sz="3600" dirty="0" smtClean="0">
                <a:solidFill>
                  <a:srgbClr val="3333FF"/>
                </a:solidFill>
                <a:effectLst/>
                <a:latin typeface="Bodoni MT Black" pitchFamily="18" charset="0"/>
              </a:rPr>
              <a:t>PORTOCAVAL ANASTOMOSIS</a:t>
            </a:r>
            <a:endParaRPr lang="ar-SA" sz="3600" dirty="0">
              <a:solidFill>
                <a:srgbClr val="3333FF"/>
              </a:solidFill>
              <a:effectLst/>
              <a:latin typeface="Bodoni MT Black" pitchFamily="18" charset="0"/>
            </a:endParaRPr>
          </a:p>
        </p:txBody>
      </p:sp>
      <p:sp>
        <p:nvSpPr>
          <p:cNvPr id="3" name="Content Placeholder 2"/>
          <p:cNvSpPr>
            <a:spLocks noGrp="1"/>
          </p:cNvSpPr>
          <p:nvPr>
            <p:ph idx="1"/>
          </p:nvPr>
        </p:nvSpPr>
        <p:spPr>
          <a:xfrm>
            <a:off x="0" y="1422400"/>
            <a:ext cx="5156200" cy="2451100"/>
          </a:xfrm>
        </p:spPr>
        <p:txBody>
          <a:bodyPr/>
          <a:lstStyle/>
          <a:p>
            <a:pPr marL="0" indent="-400050" algn="just">
              <a:buClr>
                <a:srgbClr val="000000"/>
              </a:buClr>
              <a:buFont typeface="Wingdings" pitchFamily="2" charset="2"/>
              <a:buChar char="q"/>
              <a:defRPr/>
            </a:pPr>
            <a:r>
              <a:rPr lang="en-US" sz="2200" b="1" dirty="0" smtClean="0">
                <a:solidFill>
                  <a:srgbClr val="000000"/>
                </a:solidFill>
                <a:effectLst/>
                <a:latin typeface="Adobe Arabic" pitchFamily="18" charset="-78"/>
                <a:cs typeface="Adobe Arabic" pitchFamily="18" charset="-78"/>
              </a:rPr>
              <a:t>A</a:t>
            </a:r>
            <a:r>
              <a:rPr lang="en-US" sz="2200" b="1" dirty="0">
                <a:solidFill>
                  <a:srgbClr val="000000"/>
                </a:solidFill>
                <a:effectLst/>
                <a:latin typeface="Adobe Arabic" pitchFamily="18" charset="-78"/>
                <a:cs typeface="Adobe Arabic" pitchFamily="18" charset="-78"/>
              </a:rPr>
              <a:t> </a:t>
            </a:r>
            <a:r>
              <a:rPr lang="en-US" sz="2200" b="1" dirty="0" err="1">
                <a:solidFill>
                  <a:srgbClr val="6666FF"/>
                </a:solidFill>
                <a:effectLst/>
                <a:latin typeface="Adobe Arabic" pitchFamily="18" charset="-78"/>
                <a:cs typeface="Adobe Arabic" pitchFamily="18" charset="-78"/>
              </a:rPr>
              <a:t>portacaval</a:t>
            </a:r>
            <a:r>
              <a:rPr lang="en-US" sz="2200" b="1" dirty="0">
                <a:solidFill>
                  <a:srgbClr val="6666FF"/>
                </a:solidFill>
                <a:effectLst/>
                <a:latin typeface="Adobe Arabic" pitchFamily="18" charset="-78"/>
                <a:cs typeface="Adobe Arabic" pitchFamily="18" charset="-78"/>
              </a:rPr>
              <a:t> anastomosis </a:t>
            </a:r>
            <a:r>
              <a:rPr lang="en-US" sz="2200" b="1" dirty="0">
                <a:solidFill>
                  <a:srgbClr val="000000"/>
                </a:solidFill>
                <a:effectLst/>
                <a:latin typeface="Adobe Arabic" pitchFamily="18" charset="-78"/>
                <a:cs typeface="Adobe Arabic" pitchFamily="18" charset="-78"/>
              </a:rPr>
              <a:t>(also known as portal systemic anastomosis) is a specific type of anastomosis that occurs between the veins of portal circulation and those of systemic circulation.</a:t>
            </a:r>
          </a:p>
          <a:p>
            <a:pPr marL="0" indent="-400050" algn="just">
              <a:buClr>
                <a:srgbClr val="000000"/>
              </a:buClr>
              <a:buFont typeface="Wingdings" pitchFamily="2" charset="2"/>
              <a:buChar char="q"/>
              <a:defRPr/>
            </a:pPr>
            <a:r>
              <a:rPr lang="en-US" sz="2200" b="1" dirty="0">
                <a:solidFill>
                  <a:srgbClr val="000000"/>
                </a:solidFill>
                <a:effectLst/>
                <a:latin typeface="Adobe Arabic" pitchFamily="18" charset="-78"/>
                <a:cs typeface="Adobe Arabic" pitchFamily="18" charset="-78"/>
              </a:rPr>
              <a:t>The anastomotic channels become dilated (varicosed) in case of portal hypertension.</a:t>
            </a:r>
          </a:p>
          <a:p>
            <a:pPr>
              <a:buClrTx/>
              <a:buFont typeface="Wingdings" pitchFamily="2" charset="2"/>
              <a:buChar char="q"/>
            </a:pPr>
            <a:endParaRPr lang="ar-SA" sz="2000" b="1" dirty="0">
              <a:solidFill>
                <a:srgbClr val="000000"/>
              </a:solidFill>
              <a:effectLst/>
              <a:latin typeface="Adobe Arabic" pitchFamily="18" charset="-78"/>
              <a:cs typeface="Adobe Arabic" pitchFamily="18" charset="-78"/>
            </a:endParaRPr>
          </a:p>
        </p:txBody>
      </p:sp>
      <p:pic>
        <p:nvPicPr>
          <p:cNvPr id="6" name="Picture 6" descr="E:\dad\Student Gray\4. Abdomen\F66122-004-f106.jpg"/>
          <p:cNvPicPr>
            <a:picLocks noChangeAspect="1" noChangeArrowheads="1"/>
          </p:cNvPicPr>
          <p:nvPr/>
        </p:nvPicPr>
        <p:blipFill>
          <a:blip r:embed="rId3" cstate="print"/>
          <a:srcRect b="4213"/>
          <a:stretch>
            <a:fillRect/>
          </a:stretch>
        </p:blipFill>
        <p:spPr bwMode="auto">
          <a:xfrm>
            <a:off x="5065110" y="1447800"/>
            <a:ext cx="4028090" cy="4800600"/>
          </a:xfrm>
          <a:prstGeom prst="rect">
            <a:avLst/>
          </a:prstGeom>
          <a:ln>
            <a:noFill/>
          </a:ln>
          <a:effectLst>
            <a:softEdge rad="112500"/>
          </a:effectLst>
        </p:spPr>
      </p:pic>
    </p:spTree>
    <p:extLst>
      <p:ext uri="{BB962C8B-B14F-4D97-AF65-F5344CB8AC3E}">
        <p14:creationId xmlns:p14="http://schemas.microsoft.com/office/powerpoint/2010/main" val="26317230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1143000"/>
          </a:xfrm>
          <a:noFill/>
          <a:ln w="9525">
            <a:noFill/>
            <a:miter lim="800000"/>
            <a:headEnd/>
            <a:tailEnd/>
          </a:ln>
          <a:effectLst/>
        </p:spPr>
        <p:txBody>
          <a:bodyPr vert="horz" wrap="square" lIns="91440" tIns="45720" rIns="91440" bIns="45720" numCol="1" anchor="ctr" anchorCtr="1" compatLnSpc="1">
            <a:prstTxWarp prst="textNoShape">
              <a:avLst/>
            </a:prstTxWarp>
          </a:bodyPr>
          <a:lstStyle/>
          <a:p>
            <a:r>
              <a:rPr lang="en-US" sz="3200" dirty="0" smtClean="0">
                <a:solidFill>
                  <a:srgbClr val="3333FF"/>
                </a:solidFill>
                <a:effectLst/>
                <a:latin typeface="Bodoni MT Black" pitchFamily="18" charset="0"/>
              </a:rPr>
              <a:t>SITES OF PORTOCAVAL ANASTOMOSIS</a:t>
            </a:r>
            <a:endParaRPr lang="ar-SA" sz="3200" dirty="0">
              <a:solidFill>
                <a:srgbClr val="3333FF"/>
              </a:solidFill>
              <a:effectLst/>
              <a:latin typeface="Bodoni MT Black" pitchFamily="18" charset="0"/>
            </a:endParaRPr>
          </a:p>
        </p:txBody>
      </p:sp>
      <p:sp>
        <p:nvSpPr>
          <p:cNvPr id="3" name="Content Placeholder 2"/>
          <p:cNvSpPr>
            <a:spLocks noGrp="1"/>
          </p:cNvSpPr>
          <p:nvPr>
            <p:ph idx="1"/>
          </p:nvPr>
        </p:nvSpPr>
        <p:spPr>
          <a:xfrm>
            <a:off x="0" y="1422400"/>
            <a:ext cx="4787900" cy="4238812"/>
          </a:xfrm>
        </p:spPr>
        <p:txBody>
          <a:bodyPr/>
          <a:lstStyle/>
          <a:p>
            <a:pPr marL="0" indent="-400050" algn="just">
              <a:buClr>
                <a:srgbClr val="000000"/>
              </a:buClr>
              <a:buFont typeface="Wingdings" pitchFamily="2" charset="2"/>
              <a:buChar char="q"/>
              <a:defRPr/>
            </a:pPr>
            <a:r>
              <a:rPr lang="en-US" sz="1800" b="1" dirty="0">
                <a:solidFill>
                  <a:srgbClr val="000000"/>
                </a:solidFill>
                <a:effectLst/>
                <a:latin typeface="Adobe Arabic" pitchFamily="18" charset="-78"/>
                <a:cs typeface="Adobe Arabic" pitchFamily="18" charset="-78"/>
              </a:rPr>
              <a:t> </a:t>
            </a:r>
            <a:r>
              <a:rPr lang="en-US" sz="1800" b="1" dirty="0">
                <a:solidFill>
                  <a:srgbClr val="6666FF"/>
                </a:solidFill>
                <a:effectLst/>
                <a:latin typeface="Adobe Arabic" pitchFamily="18" charset="-78"/>
                <a:cs typeface="Adobe Arabic" pitchFamily="18" charset="-78"/>
              </a:rPr>
              <a:t>Lower end of esophagus: </a:t>
            </a:r>
            <a:r>
              <a:rPr lang="en-US" sz="1800" b="1" dirty="0">
                <a:solidFill>
                  <a:srgbClr val="000000"/>
                </a:solidFill>
                <a:effectLst/>
                <a:latin typeface="Adobe Arabic" pitchFamily="18" charset="-78"/>
                <a:cs typeface="Adobe Arabic" pitchFamily="18" charset="-78"/>
              </a:rPr>
              <a:t>left gastric vein &amp; azygos vein</a:t>
            </a:r>
          </a:p>
          <a:p>
            <a:pPr marL="0" indent="-400050" algn="just">
              <a:buClr>
                <a:srgbClr val="000000"/>
              </a:buClr>
              <a:buFont typeface="Wingdings" pitchFamily="2" charset="2"/>
              <a:buChar char="q"/>
              <a:defRPr/>
            </a:pPr>
            <a:r>
              <a:rPr lang="en-US" sz="1800" b="1" dirty="0">
                <a:solidFill>
                  <a:srgbClr val="000000"/>
                </a:solidFill>
                <a:effectLst/>
                <a:latin typeface="Adobe Arabic" pitchFamily="18" charset="-78"/>
                <a:cs typeface="Adobe Arabic" pitchFamily="18" charset="-78"/>
              </a:rPr>
              <a:t> </a:t>
            </a:r>
            <a:r>
              <a:rPr lang="en-US" sz="1800" b="1" dirty="0">
                <a:solidFill>
                  <a:srgbClr val="6666FF"/>
                </a:solidFill>
                <a:effectLst/>
                <a:latin typeface="Adobe Arabic" pitchFamily="18" charset="-78"/>
                <a:cs typeface="Adobe Arabic" pitchFamily="18" charset="-78"/>
              </a:rPr>
              <a:t>Lower part of rectum: </a:t>
            </a:r>
            <a:r>
              <a:rPr lang="en-US" sz="1800" b="1" dirty="0">
                <a:solidFill>
                  <a:srgbClr val="000000"/>
                </a:solidFill>
                <a:effectLst/>
                <a:latin typeface="Adobe Arabic" pitchFamily="18" charset="-78"/>
                <a:cs typeface="Adobe Arabic" pitchFamily="18" charset="-78"/>
              </a:rPr>
              <a:t>(Hemorrhoids) superior and middle rectal veins &amp; inferior rectal vein</a:t>
            </a:r>
          </a:p>
          <a:p>
            <a:pPr marL="0" indent="-400050" algn="just">
              <a:buClr>
                <a:srgbClr val="000000"/>
              </a:buClr>
              <a:buFont typeface="Wingdings" pitchFamily="2" charset="2"/>
              <a:buChar char="q"/>
              <a:defRPr/>
            </a:pPr>
            <a:r>
              <a:rPr lang="en-US" sz="1800" b="1" dirty="0">
                <a:solidFill>
                  <a:srgbClr val="000000"/>
                </a:solidFill>
                <a:effectLst/>
                <a:latin typeface="Adobe Arabic" pitchFamily="18" charset="-78"/>
                <a:cs typeface="Adobe Arabic" pitchFamily="18" charset="-78"/>
              </a:rPr>
              <a:t> </a:t>
            </a:r>
            <a:r>
              <a:rPr lang="en-US" sz="1800" b="1" dirty="0">
                <a:solidFill>
                  <a:srgbClr val="6666FF"/>
                </a:solidFill>
                <a:effectLst/>
                <a:latin typeface="Adobe Arabic" pitchFamily="18" charset="-78"/>
                <a:cs typeface="Adobe Arabic" pitchFamily="18" charset="-78"/>
              </a:rPr>
              <a:t>Para umbilical region: </a:t>
            </a:r>
            <a:r>
              <a:rPr lang="en-US" sz="1800" b="1" dirty="0">
                <a:solidFill>
                  <a:srgbClr val="000000"/>
                </a:solidFill>
                <a:effectLst/>
                <a:latin typeface="Adobe Arabic" pitchFamily="18" charset="-78"/>
                <a:cs typeface="Adobe Arabic" pitchFamily="18" charset="-78"/>
              </a:rPr>
              <a:t>(Caput </a:t>
            </a:r>
            <a:r>
              <a:rPr lang="en-US" sz="1800" b="1" dirty="0" err="1">
                <a:solidFill>
                  <a:srgbClr val="000000"/>
                </a:solidFill>
                <a:effectLst/>
                <a:latin typeface="Adobe Arabic" pitchFamily="18" charset="-78"/>
                <a:cs typeface="Adobe Arabic" pitchFamily="18" charset="-78"/>
              </a:rPr>
              <a:t>Medusae</a:t>
            </a:r>
            <a:r>
              <a:rPr lang="en-US" sz="1800" b="1" dirty="0">
                <a:solidFill>
                  <a:srgbClr val="000000"/>
                </a:solidFill>
                <a:effectLst/>
                <a:latin typeface="Adobe Arabic" pitchFamily="18" charset="-78"/>
                <a:cs typeface="Adobe Arabic" pitchFamily="18" charset="-78"/>
              </a:rPr>
              <a:t>) Para umbilical veins &amp; superficial </a:t>
            </a:r>
            <a:r>
              <a:rPr lang="en-US" sz="1800" b="1" dirty="0" err="1">
                <a:solidFill>
                  <a:srgbClr val="000000"/>
                </a:solidFill>
                <a:effectLst/>
                <a:latin typeface="Adobe Arabic" pitchFamily="18" charset="-78"/>
                <a:cs typeface="Adobe Arabic" pitchFamily="18" charset="-78"/>
              </a:rPr>
              <a:t>epigastric</a:t>
            </a:r>
            <a:r>
              <a:rPr lang="en-US" sz="1800" b="1" dirty="0">
                <a:solidFill>
                  <a:srgbClr val="000000"/>
                </a:solidFill>
                <a:effectLst/>
                <a:latin typeface="Adobe Arabic" pitchFamily="18" charset="-78"/>
                <a:cs typeface="Adobe Arabic" pitchFamily="18" charset="-78"/>
              </a:rPr>
              <a:t> vein</a:t>
            </a:r>
          </a:p>
          <a:p>
            <a:pPr marL="0" indent="-400050" algn="just">
              <a:buClr>
                <a:srgbClr val="000000"/>
              </a:buClr>
              <a:buFont typeface="Wingdings" pitchFamily="2" charset="2"/>
              <a:buChar char="q"/>
              <a:defRPr/>
            </a:pPr>
            <a:r>
              <a:rPr lang="en-US" sz="1800" b="1" dirty="0">
                <a:solidFill>
                  <a:srgbClr val="000000"/>
                </a:solidFill>
                <a:effectLst/>
                <a:latin typeface="Adobe Arabic" pitchFamily="18" charset="-78"/>
                <a:cs typeface="Adobe Arabic" pitchFamily="18" charset="-78"/>
              </a:rPr>
              <a:t> </a:t>
            </a:r>
            <a:r>
              <a:rPr lang="en-US" sz="1800" b="1" dirty="0">
                <a:solidFill>
                  <a:srgbClr val="6666FF"/>
                </a:solidFill>
                <a:effectLst/>
                <a:latin typeface="Adobe Arabic" pitchFamily="18" charset="-78"/>
                <a:cs typeface="Adobe Arabic" pitchFamily="18" charset="-78"/>
              </a:rPr>
              <a:t>Retroperitoneal: </a:t>
            </a:r>
            <a:r>
              <a:rPr lang="en-US" sz="1800" b="1" dirty="0">
                <a:solidFill>
                  <a:srgbClr val="000000"/>
                </a:solidFill>
                <a:effectLst/>
                <a:latin typeface="Adobe Arabic" pitchFamily="18" charset="-78"/>
                <a:cs typeface="Adobe Arabic" pitchFamily="18" charset="-78"/>
              </a:rPr>
              <a:t>Veins draining colon &amp; veins of the posterior abdominal </a:t>
            </a:r>
            <a:r>
              <a:rPr lang="en-US" sz="1800" b="1" dirty="0" smtClean="0">
                <a:solidFill>
                  <a:srgbClr val="000000"/>
                </a:solidFill>
                <a:effectLst/>
                <a:latin typeface="Adobe Arabic" pitchFamily="18" charset="-78"/>
                <a:cs typeface="Adobe Arabic" pitchFamily="18" charset="-78"/>
              </a:rPr>
              <a:t>wall</a:t>
            </a:r>
          </a:p>
          <a:p>
            <a:pPr marL="0" indent="-400050" algn="just">
              <a:buClr>
                <a:srgbClr val="000000"/>
              </a:buClr>
              <a:buFont typeface="Wingdings" pitchFamily="2" charset="2"/>
              <a:buChar char="q"/>
              <a:defRPr/>
            </a:pPr>
            <a:r>
              <a:rPr lang="en-US" sz="1800" b="1" dirty="0">
                <a:solidFill>
                  <a:srgbClr val="6666FF"/>
                </a:solidFill>
                <a:effectLst/>
                <a:latin typeface="Adobe Arabic" pitchFamily="18" charset="-78"/>
                <a:cs typeface="Adobe Arabic" pitchFamily="18" charset="-78"/>
              </a:rPr>
              <a:t>Bare area of </a:t>
            </a:r>
            <a:r>
              <a:rPr lang="en-US" sz="1800" b="1" dirty="0" smtClean="0">
                <a:solidFill>
                  <a:srgbClr val="6666FF"/>
                </a:solidFill>
                <a:effectLst/>
                <a:latin typeface="Adobe Arabic" pitchFamily="18" charset="-78"/>
                <a:cs typeface="Adobe Arabic" pitchFamily="18" charset="-78"/>
              </a:rPr>
              <a:t>liver: </a:t>
            </a:r>
            <a:r>
              <a:rPr lang="en-US" sz="1800" b="1" dirty="0">
                <a:solidFill>
                  <a:srgbClr val="000000"/>
                </a:solidFill>
                <a:effectLst/>
                <a:latin typeface="Adobe Arabic" pitchFamily="18" charset="-78"/>
                <a:cs typeface="Adobe Arabic" pitchFamily="18" charset="-78"/>
              </a:rPr>
              <a:t>There is some anastomosis between portal venous channels in the liver and </a:t>
            </a:r>
            <a:r>
              <a:rPr lang="en-US" sz="1800" b="1" dirty="0" err="1">
                <a:solidFill>
                  <a:srgbClr val="000000"/>
                </a:solidFill>
                <a:effectLst/>
                <a:latin typeface="Adobe Arabic" pitchFamily="18" charset="-78"/>
                <a:cs typeface="Adobe Arabic" pitchFamily="18" charset="-78"/>
              </a:rPr>
              <a:t>azygous</a:t>
            </a:r>
            <a:r>
              <a:rPr lang="en-US" sz="1800" b="1" dirty="0">
                <a:solidFill>
                  <a:srgbClr val="000000"/>
                </a:solidFill>
                <a:effectLst/>
                <a:latin typeface="Adobe Arabic" pitchFamily="18" charset="-78"/>
                <a:cs typeface="Adobe Arabic" pitchFamily="18" charset="-78"/>
              </a:rPr>
              <a:t> system of veins above the </a:t>
            </a:r>
            <a:r>
              <a:rPr lang="en-US" sz="1800" b="1" dirty="0" smtClean="0">
                <a:solidFill>
                  <a:srgbClr val="000000"/>
                </a:solidFill>
                <a:effectLst/>
                <a:latin typeface="Adobe Arabic" pitchFamily="18" charset="-78"/>
                <a:cs typeface="Adobe Arabic" pitchFamily="18" charset="-78"/>
              </a:rPr>
              <a:t>diaphragm. </a:t>
            </a:r>
            <a:r>
              <a:rPr lang="en-US" sz="1800" dirty="0">
                <a:effectLst/>
              </a:rPr>
              <a:t>across the bare area of liver.</a:t>
            </a:r>
            <a:endParaRPr lang="en-US" sz="1800" b="1" dirty="0">
              <a:solidFill>
                <a:srgbClr val="000000"/>
              </a:solidFill>
              <a:effectLst/>
              <a:latin typeface="Adobe Arabic" pitchFamily="18" charset="-78"/>
              <a:cs typeface="Adobe Arabic" pitchFamily="18" charset="-78"/>
            </a:endParaRPr>
          </a:p>
          <a:p>
            <a:endParaRPr lang="ar-SA" sz="1800" dirty="0">
              <a:solidFill>
                <a:schemeClr val="accent2">
                  <a:lumMod val="60000"/>
                  <a:lumOff val="40000"/>
                </a:schemeClr>
              </a:solidFill>
              <a:latin typeface="Arial" pitchFamily="34" charset="0"/>
            </a:endParaRPr>
          </a:p>
        </p:txBody>
      </p:sp>
      <p:pic>
        <p:nvPicPr>
          <p:cNvPr id="7170" name="Picture 2" descr="https://s3.amazonaws.com/classconnection/46/flashcards/1740046/png/screen_shot_2014-10-28_at_35558_pm-1495854B2F95CE835E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162" y="1497012"/>
            <a:ext cx="3969238" cy="457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4141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0" y="2956580"/>
            <a:ext cx="9144000" cy="620713"/>
          </a:xfrm>
          <a:prstGeom prst="rect">
            <a:avLst/>
          </a:prstGeom>
        </p:spPr>
        <p:txBody>
          <a:bodyPr vert="horz" lIns="91440" tIns="45720" rIns="91440" bIns="45720" rtlCol="0" anchor="b" anchorCtr="0">
            <a:noAutofit/>
          </a:bodyPr>
          <a:lst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fontAlgn="auto">
              <a:spcAft>
                <a:spcPts val="0"/>
              </a:spcAft>
            </a:pPr>
            <a:r>
              <a:rPr lang="en-US" sz="3600" b="1" dirty="0" smtClean="0">
                <a:solidFill>
                  <a:srgbClr val="3333FF"/>
                </a:solidFill>
                <a:effectLst>
                  <a:outerShdw blurRad="38100" dist="38100" dir="2700000" algn="tl">
                    <a:srgbClr val="000000">
                      <a:alpha val="43137"/>
                    </a:srgbClr>
                  </a:outerShdw>
                </a:effectLst>
                <a:latin typeface="Bodoni MT Black" pitchFamily="18" charset="0"/>
              </a:rPr>
              <a:t>LOWER limbs</a:t>
            </a:r>
          </a:p>
        </p:txBody>
      </p:sp>
    </p:spTree>
    <p:extLst>
      <p:ext uri="{BB962C8B-B14F-4D97-AF65-F5344CB8AC3E}">
        <p14:creationId xmlns:p14="http://schemas.microsoft.com/office/powerpoint/2010/main" val="1878196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2" name="Rectangle 7"/>
          <p:cNvSpPr>
            <a:spLocks noChangeArrowheads="1"/>
          </p:cNvSpPr>
          <p:nvPr/>
        </p:nvSpPr>
        <p:spPr bwMode="auto">
          <a:xfrm>
            <a:off x="1" y="1063853"/>
            <a:ext cx="5638800" cy="1890133"/>
          </a:xfrm>
          <a:prstGeom prst="rect">
            <a:avLst/>
          </a:prstGeom>
          <a:solidFill>
            <a:schemeClr val="tx1"/>
          </a:solidFill>
          <a:ln w="38100">
            <a:solidFill>
              <a:schemeClr val="tx1"/>
            </a:solidFill>
            <a:miter lim="800000"/>
            <a:headEnd/>
            <a:tailEnd/>
          </a:ln>
        </p:spPr>
        <p:txBody>
          <a:bodyPr wrap="square">
            <a:spAutoFit/>
          </a:bodyPr>
          <a:lstStyle/>
          <a:p>
            <a:pPr marL="342900" lvl="2" indent="-342900" algn="just" fontAlgn="auto">
              <a:lnSpc>
                <a:spcPct val="80000"/>
              </a:lnSpc>
              <a:spcBef>
                <a:spcPct val="20000"/>
              </a:spcBef>
              <a:spcAft>
                <a:spcPts val="600"/>
              </a:spcAft>
              <a:buFont typeface="Wingdings" pitchFamily="2" charset="2"/>
              <a:buChar char="q"/>
              <a:defRPr/>
            </a:pPr>
            <a:r>
              <a:rPr lang="en-US" sz="2000" b="1" spc="30" dirty="0">
                <a:solidFill>
                  <a:srgbClr val="313A4F"/>
                </a:solidFill>
                <a:latin typeface="Bell MT" pitchFamily="18" charset="0"/>
              </a:rPr>
              <a:t>Form a network in the subcutaneous tissue</a:t>
            </a:r>
          </a:p>
          <a:p>
            <a:pPr marL="342900" lvl="2" indent="-342900" algn="just" fontAlgn="auto">
              <a:lnSpc>
                <a:spcPct val="80000"/>
              </a:lnSpc>
              <a:spcBef>
                <a:spcPct val="20000"/>
              </a:spcBef>
              <a:spcAft>
                <a:spcPts val="600"/>
              </a:spcAft>
              <a:buFont typeface="Wingdings" pitchFamily="2" charset="2"/>
              <a:buChar char="q"/>
              <a:defRPr/>
            </a:pPr>
            <a:r>
              <a:rPr lang="en-US" sz="2000" b="1" spc="30" dirty="0">
                <a:solidFill>
                  <a:srgbClr val="313A4F"/>
                </a:solidFill>
                <a:latin typeface="Bell MT" pitchFamily="18" charset="0"/>
              </a:rPr>
              <a:t> Pattern is variable</a:t>
            </a:r>
          </a:p>
          <a:p>
            <a:pPr marL="342900" lvl="2" indent="-342900" algn="just" fontAlgn="auto">
              <a:lnSpc>
                <a:spcPct val="80000"/>
              </a:lnSpc>
              <a:spcBef>
                <a:spcPct val="20000"/>
              </a:spcBef>
              <a:spcAft>
                <a:spcPts val="600"/>
              </a:spcAft>
              <a:buFont typeface="Wingdings" pitchFamily="2" charset="2"/>
              <a:buChar char="q"/>
              <a:defRPr/>
            </a:pPr>
            <a:r>
              <a:rPr lang="en-US" sz="2000" b="1" spc="30" dirty="0">
                <a:solidFill>
                  <a:srgbClr val="313A4F"/>
                </a:solidFill>
                <a:latin typeface="Bell MT" pitchFamily="18" charset="0"/>
              </a:rPr>
              <a:t> They are the tributaries of the: </a:t>
            </a:r>
          </a:p>
          <a:p>
            <a:pPr marL="800100" lvl="3" indent="-342900" algn="just" fontAlgn="auto">
              <a:lnSpc>
                <a:spcPct val="80000"/>
              </a:lnSpc>
              <a:spcBef>
                <a:spcPct val="20000"/>
              </a:spcBef>
              <a:spcAft>
                <a:spcPts val="600"/>
              </a:spcAft>
              <a:buFont typeface="Wingdings" pitchFamily="2" charset="2"/>
              <a:buChar char="§"/>
              <a:defRPr/>
            </a:pPr>
            <a:r>
              <a:rPr lang="en-US" sz="2000" b="1" spc="30" dirty="0">
                <a:solidFill>
                  <a:srgbClr val="0070C0"/>
                </a:solidFill>
                <a:latin typeface="Bell MT" pitchFamily="18" charset="0"/>
              </a:rPr>
              <a:t>Great (long) saphenous vein</a:t>
            </a:r>
          </a:p>
          <a:p>
            <a:pPr marL="800100" lvl="3" indent="-342900" algn="just" fontAlgn="auto">
              <a:lnSpc>
                <a:spcPct val="80000"/>
              </a:lnSpc>
              <a:spcBef>
                <a:spcPct val="20000"/>
              </a:spcBef>
              <a:spcAft>
                <a:spcPts val="600"/>
              </a:spcAft>
              <a:buFont typeface="Wingdings" pitchFamily="2" charset="2"/>
              <a:buChar char="§"/>
              <a:defRPr/>
            </a:pPr>
            <a:r>
              <a:rPr lang="en-US" sz="2000" b="1" spc="30" dirty="0">
                <a:solidFill>
                  <a:srgbClr val="0070C0"/>
                </a:solidFill>
                <a:latin typeface="Bell MT" pitchFamily="18" charset="0"/>
              </a:rPr>
              <a:t>Small (short) saphenous vein</a:t>
            </a:r>
          </a:p>
        </p:txBody>
      </p:sp>
      <p:sp>
        <p:nvSpPr>
          <p:cNvPr id="8" name="TextBox 7"/>
          <p:cNvSpPr txBox="1"/>
          <p:nvPr/>
        </p:nvSpPr>
        <p:spPr>
          <a:xfrm>
            <a:off x="76200" y="76200"/>
            <a:ext cx="8991600" cy="646331"/>
          </a:xfrm>
          <a:prstGeom prst="rect">
            <a:avLst/>
          </a:prstGeom>
          <a:noFill/>
        </p:spPr>
        <p:txBody>
          <a:bodyPr wrap="square" rtlCol="1">
            <a:spAutoFit/>
          </a:bodyPr>
          <a:lstStyle/>
          <a:p>
            <a:pPr algn="ctr" rtl="1" fontAlgn="auto">
              <a:spcAft>
                <a:spcPts val="0"/>
              </a:spcAft>
              <a:defRPr/>
            </a:pPr>
            <a:r>
              <a:rPr lang="en-US" sz="3600" b="1" cap="all" spc="50" dirty="0">
                <a:solidFill>
                  <a:srgbClr val="0000FF"/>
                </a:solidFill>
                <a:latin typeface="Bodoni MT Black" pitchFamily="18" charset="0"/>
              </a:rPr>
              <a:t>Superficial veins</a:t>
            </a:r>
            <a:endParaRPr lang="ar-SA" sz="3600" b="1" cap="all" spc="50" dirty="0">
              <a:solidFill>
                <a:srgbClr val="0000FF"/>
              </a:solidFill>
              <a:latin typeface="Bodoni MT Black" pitchFamily="18" charset="0"/>
            </a:endParaRPr>
          </a:p>
        </p:txBody>
      </p:sp>
      <p:pic>
        <p:nvPicPr>
          <p:cNvPr id="4" name="Picture 7" descr="E:\dad\Student Gray\6. Lower limb\F66122-006-f037.jpg"/>
          <p:cNvPicPr>
            <a:picLocks noChangeAspect="1" noChangeArrowheads="1"/>
          </p:cNvPicPr>
          <p:nvPr/>
        </p:nvPicPr>
        <p:blipFill>
          <a:blip r:embed="rId3" cstate="print"/>
          <a:srcRect l="17273" r="19090" b="2310"/>
          <a:stretch>
            <a:fillRect/>
          </a:stretch>
        </p:blipFill>
        <p:spPr bwMode="auto">
          <a:xfrm>
            <a:off x="6172200" y="1219200"/>
            <a:ext cx="2590800" cy="4877462"/>
          </a:xfrm>
          <a:prstGeom prst="rect">
            <a:avLst/>
          </a:prstGeom>
          <a:ln>
            <a:noFill/>
          </a:ln>
          <a:effectLst>
            <a:softEdge rad="112500"/>
          </a:effectLst>
        </p:spPr>
      </p:pic>
    </p:spTree>
    <p:extLst>
      <p:ext uri="{BB962C8B-B14F-4D97-AF65-F5344CB8AC3E}">
        <p14:creationId xmlns:p14="http://schemas.microsoft.com/office/powerpoint/2010/main" val="3434266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2" name="Rectangle 7"/>
          <p:cNvSpPr>
            <a:spLocks noChangeArrowheads="1"/>
          </p:cNvSpPr>
          <p:nvPr/>
        </p:nvSpPr>
        <p:spPr bwMode="auto">
          <a:xfrm>
            <a:off x="76200" y="1063853"/>
            <a:ext cx="5638800" cy="4441922"/>
          </a:xfrm>
          <a:prstGeom prst="rect">
            <a:avLst/>
          </a:prstGeom>
          <a:solidFill>
            <a:schemeClr val="tx1"/>
          </a:solidFill>
          <a:ln w="38100">
            <a:solidFill>
              <a:schemeClr val="tx1"/>
            </a:solidFill>
            <a:miter lim="800000"/>
            <a:headEnd/>
            <a:tailEnd/>
          </a:ln>
        </p:spPr>
        <p:txBody>
          <a:bodyPr wrap="square">
            <a:spAutoFit/>
          </a:bodyPr>
          <a:lstStyle/>
          <a:p>
            <a:pPr marL="342900" lvl="2" indent="-342900" algn="just" fontAlgn="auto">
              <a:lnSpc>
                <a:spcPct val="80000"/>
              </a:lnSpc>
              <a:spcBef>
                <a:spcPct val="20000"/>
              </a:spcBef>
              <a:spcAft>
                <a:spcPts val="600"/>
              </a:spcAft>
              <a:buClr>
                <a:srgbClr val="000000"/>
              </a:buClr>
              <a:buFont typeface="Wingdings" pitchFamily="2" charset="2"/>
              <a:buChar char="q"/>
              <a:defRPr/>
            </a:pPr>
            <a:r>
              <a:rPr lang="en-US" sz="1800" b="1" spc="30" dirty="0" smtClean="0">
                <a:solidFill>
                  <a:srgbClr val="313A4F"/>
                </a:solidFill>
                <a:latin typeface="Bell MT" pitchFamily="18" charset="0"/>
              </a:rPr>
              <a:t>The </a:t>
            </a:r>
            <a:r>
              <a:rPr lang="en-US" sz="1800" b="1" spc="30" dirty="0">
                <a:solidFill>
                  <a:srgbClr val="313A4F"/>
                </a:solidFill>
                <a:latin typeface="Bell MT" pitchFamily="18" charset="0"/>
              </a:rPr>
              <a:t>longest vein</a:t>
            </a:r>
          </a:p>
          <a:p>
            <a:pPr marL="342900" lvl="2" indent="-342900" algn="just" fontAlgn="auto">
              <a:lnSpc>
                <a:spcPct val="80000"/>
              </a:lnSpc>
              <a:spcBef>
                <a:spcPct val="20000"/>
              </a:spcBef>
              <a:spcAft>
                <a:spcPts val="600"/>
              </a:spcAft>
              <a:buClr>
                <a:srgbClr val="000000"/>
              </a:buClr>
              <a:buFont typeface="Wingdings" pitchFamily="2" charset="2"/>
              <a:buChar char="q"/>
              <a:defRPr/>
            </a:pPr>
            <a:r>
              <a:rPr lang="en-US" sz="1800" b="1" spc="30" dirty="0">
                <a:solidFill>
                  <a:srgbClr val="313A4F"/>
                </a:solidFill>
                <a:latin typeface="Bell MT" pitchFamily="18" charset="0"/>
              </a:rPr>
              <a:t>Begins from the medial end of the dorsal venous arch of the foot.</a:t>
            </a:r>
          </a:p>
          <a:p>
            <a:pPr marL="342900" lvl="2" indent="-342900" algn="just" fontAlgn="auto">
              <a:lnSpc>
                <a:spcPct val="80000"/>
              </a:lnSpc>
              <a:spcBef>
                <a:spcPct val="20000"/>
              </a:spcBef>
              <a:spcAft>
                <a:spcPts val="600"/>
              </a:spcAft>
              <a:buClr>
                <a:srgbClr val="000000"/>
              </a:buClr>
              <a:buFont typeface="Wingdings" pitchFamily="2" charset="2"/>
              <a:buChar char="q"/>
              <a:defRPr/>
            </a:pPr>
            <a:r>
              <a:rPr lang="en-US" sz="1800" b="1" spc="30" dirty="0">
                <a:solidFill>
                  <a:srgbClr val="313A4F"/>
                </a:solidFill>
                <a:latin typeface="Bell MT" pitchFamily="18" charset="0"/>
              </a:rPr>
              <a:t>Passes upward in front of the medial malleolus with the </a:t>
            </a:r>
            <a:r>
              <a:rPr lang="en-US" sz="1800" b="1" spc="30" dirty="0">
                <a:solidFill>
                  <a:srgbClr val="FFC000"/>
                </a:solidFill>
                <a:latin typeface="Bell MT" pitchFamily="18" charset="0"/>
              </a:rPr>
              <a:t>saphenous nerve</a:t>
            </a:r>
            <a:r>
              <a:rPr lang="en-US" sz="1800" b="1" spc="30" dirty="0">
                <a:solidFill>
                  <a:srgbClr val="313A4F"/>
                </a:solidFill>
                <a:latin typeface="Bell MT" pitchFamily="18" charset="0"/>
              </a:rPr>
              <a:t>.</a:t>
            </a:r>
          </a:p>
          <a:p>
            <a:pPr marL="342900" lvl="2" indent="-342900" algn="just" fontAlgn="auto">
              <a:lnSpc>
                <a:spcPct val="80000"/>
              </a:lnSpc>
              <a:spcBef>
                <a:spcPct val="20000"/>
              </a:spcBef>
              <a:spcAft>
                <a:spcPts val="600"/>
              </a:spcAft>
              <a:buClr>
                <a:srgbClr val="000000"/>
              </a:buClr>
              <a:buFont typeface="Wingdings" pitchFamily="2" charset="2"/>
              <a:buChar char="q"/>
              <a:defRPr/>
            </a:pPr>
            <a:r>
              <a:rPr lang="en-US" sz="1800" b="1" spc="30" dirty="0">
                <a:solidFill>
                  <a:srgbClr val="313A4F"/>
                </a:solidFill>
                <a:latin typeface="Bell MT" pitchFamily="18" charset="0"/>
              </a:rPr>
              <a:t>Then it ascends in accompany with the </a:t>
            </a:r>
            <a:r>
              <a:rPr lang="en-US" sz="1800" b="1" spc="30" dirty="0">
                <a:solidFill>
                  <a:srgbClr val="FFC000"/>
                </a:solidFill>
                <a:latin typeface="Bell MT" pitchFamily="18" charset="0"/>
              </a:rPr>
              <a:t>saphenous nerve </a:t>
            </a:r>
            <a:r>
              <a:rPr lang="en-US" sz="1800" b="1" spc="30" dirty="0">
                <a:solidFill>
                  <a:srgbClr val="313A4F"/>
                </a:solidFill>
                <a:latin typeface="Bell MT" pitchFamily="18" charset="0"/>
              </a:rPr>
              <a:t>in the superficial fascia over the medial side of the leg</a:t>
            </a:r>
            <a:r>
              <a:rPr lang="en-US" sz="1800" b="1" spc="30" dirty="0" smtClean="0">
                <a:solidFill>
                  <a:srgbClr val="313A4F"/>
                </a:solidFill>
                <a:latin typeface="Bell MT" pitchFamily="18" charset="0"/>
              </a:rPr>
              <a:t>.</a:t>
            </a:r>
          </a:p>
          <a:p>
            <a:pPr marL="342900" lvl="2" indent="-342900" algn="just" fontAlgn="auto">
              <a:lnSpc>
                <a:spcPct val="80000"/>
              </a:lnSpc>
              <a:spcBef>
                <a:spcPct val="20000"/>
              </a:spcBef>
              <a:spcAft>
                <a:spcPts val="600"/>
              </a:spcAft>
              <a:buClr>
                <a:srgbClr val="000000"/>
              </a:buClr>
              <a:buFont typeface="Wingdings" pitchFamily="2" charset="2"/>
              <a:buChar char="q"/>
              <a:defRPr/>
            </a:pPr>
            <a:r>
              <a:rPr lang="en-US" sz="1800" b="1" spc="30" dirty="0">
                <a:solidFill>
                  <a:srgbClr val="313A4F"/>
                </a:solidFill>
                <a:latin typeface="Bell MT" pitchFamily="18" charset="0"/>
              </a:rPr>
              <a:t>Ascends obliquely upwards, and lies behind the medial border of the patella.</a:t>
            </a:r>
          </a:p>
          <a:p>
            <a:pPr marL="342900" lvl="2" indent="-342900" algn="just" fontAlgn="auto">
              <a:lnSpc>
                <a:spcPct val="80000"/>
              </a:lnSpc>
              <a:spcBef>
                <a:spcPct val="20000"/>
              </a:spcBef>
              <a:spcAft>
                <a:spcPts val="600"/>
              </a:spcAft>
              <a:buClr>
                <a:srgbClr val="000000"/>
              </a:buClr>
              <a:buFont typeface="Wingdings" pitchFamily="2" charset="2"/>
              <a:buChar char="q"/>
              <a:defRPr/>
            </a:pPr>
            <a:r>
              <a:rPr lang="en-US" sz="1800" b="1" spc="30" dirty="0">
                <a:solidFill>
                  <a:srgbClr val="313A4F"/>
                </a:solidFill>
                <a:latin typeface="Bell MT" pitchFamily="18" charset="0"/>
              </a:rPr>
              <a:t>Passes behind the knee and curves forward around the medial side of the thigh.</a:t>
            </a:r>
          </a:p>
          <a:p>
            <a:pPr marL="342900" lvl="2" indent="-342900" algn="just" fontAlgn="auto">
              <a:lnSpc>
                <a:spcPct val="80000"/>
              </a:lnSpc>
              <a:spcBef>
                <a:spcPct val="20000"/>
              </a:spcBef>
              <a:spcAft>
                <a:spcPts val="600"/>
              </a:spcAft>
              <a:buClr>
                <a:srgbClr val="000000"/>
              </a:buClr>
              <a:buFont typeface="Wingdings" pitchFamily="2" charset="2"/>
              <a:buChar char="q"/>
              <a:defRPr/>
            </a:pPr>
            <a:r>
              <a:rPr lang="en-US" sz="1800" b="1" spc="30" dirty="0">
                <a:solidFill>
                  <a:srgbClr val="313A4F"/>
                </a:solidFill>
                <a:latin typeface="Bell MT" pitchFamily="18" charset="0"/>
              </a:rPr>
              <a:t>Hooks through the lower part of the saphenous opening in the deep fascia to joins the </a:t>
            </a:r>
            <a:r>
              <a:rPr lang="en-US" sz="1800" b="1" spc="30" dirty="0">
                <a:solidFill>
                  <a:srgbClr val="6666FF"/>
                </a:solidFill>
                <a:latin typeface="Bell MT" pitchFamily="18" charset="0"/>
              </a:rPr>
              <a:t>femoral vein</a:t>
            </a:r>
            <a:r>
              <a:rPr lang="en-US" sz="1800" b="1" spc="30" dirty="0">
                <a:solidFill>
                  <a:srgbClr val="313A4F"/>
                </a:solidFill>
                <a:latin typeface="Bell MT" pitchFamily="18" charset="0"/>
              </a:rPr>
              <a:t> about </a:t>
            </a:r>
            <a:r>
              <a:rPr lang="en-US" sz="1800" b="1" spc="30" dirty="0" smtClean="0">
                <a:solidFill>
                  <a:srgbClr val="313A4F"/>
                </a:solidFill>
                <a:latin typeface="Bell MT" pitchFamily="18" charset="0"/>
              </a:rPr>
              <a:t>4 cm </a:t>
            </a:r>
            <a:r>
              <a:rPr lang="en-US" sz="1800" b="1" spc="30" dirty="0">
                <a:solidFill>
                  <a:srgbClr val="313A4F"/>
                </a:solidFill>
                <a:latin typeface="Bell MT" pitchFamily="18" charset="0"/>
              </a:rPr>
              <a:t>below and lateral to the pubic tubercle</a:t>
            </a:r>
            <a:r>
              <a:rPr lang="en-US" sz="1800" b="1" spc="30" dirty="0" smtClean="0">
                <a:solidFill>
                  <a:srgbClr val="313A4F"/>
                </a:solidFill>
                <a:latin typeface="Bell MT" pitchFamily="18" charset="0"/>
              </a:rPr>
              <a:t>.</a:t>
            </a:r>
            <a:endParaRPr lang="en-US" sz="1800" b="1" spc="30" dirty="0">
              <a:solidFill>
                <a:srgbClr val="313A4F"/>
              </a:solidFill>
              <a:latin typeface="Bell MT" pitchFamily="18" charset="0"/>
            </a:endParaRPr>
          </a:p>
        </p:txBody>
      </p:sp>
      <p:sp>
        <p:nvSpPr>
          <p:cNvPr id="8" name="TextBox 7"/>
          <p:cNvSpPr txBox="1"/>
          <p:nvPr/>
        </p:nvSpPr>
        <p:spPr>
          <a:xfrm>
            <a:off x="76200" y="76200"/>
            <a:ext cx="8991600" cy="646331"/>
          </a:xfrm>
          <a:prstGeom prst="rect">
            <a:avLst/>
          </a:prstGeom>
          <a:noFill/>
        </p:spPr>
        <p:txBody>
          <a:bodyPr wrap="square" rtlCol="1">
            <a:spAutoFit/>
          </a:bodyPr>
          <a:lstStyle/>
          <a:p>
            <a:pPr algn="ctr" rtl="1" fontAlgn="auto">
              <a:spcAft>
                <a:spcPts val="0"/>
              </a:spcAft>
              <a:defRPr/>
            </a:pPr>
            <a:r>
              <a:rPr lang="en-US" sz="3600" dirty="0">
                <a:solidFill>
                  <a:srgbClr val="3333FF"/>
                </a:solidFill>
                <a:latin typeface="Bodoni MT Black" pitchFamily="18" charset="0"/>
              </a:rPr>
              <a:t>GREAT SAPHENOUS VEIN</a:t>
            </a:r>
            <a:endParaRPr lang="ar-SA" sz="3600" b="1" cap="all" spc="50" dirty="0">
              <a:solidFill>
                <a:srgbClr val="0000FF"/>
              </a:solidFill>
              <a:latin typeface="Bodoni MT Black" pitchFamily="18" charset="0"/>
            </a:endParaRPr>
          </a:p>
        </p:txBody>
      </p:sp>
      <p:pic>
        <p:nvPicPr>
          <p:cNvPr id="4" name="Picture 7" descr="E:\dad\Student Gray\6. Lower limb\F66122-006-f037.jpg"/>
          <p:cNvPicPr>
            <a:picLocks noChangeAspect="1" noChangeArrowheads="1"/>
          </p:cNvPicPr>
          <p:nvPr/>
        </p:nvPicPr>
        <p:blipFill>
          <a:blip r:embed="rId3" cstate="print"/>
          <a:srcRect l="17273" r="19090" b="2310"/>
          <a:stretch>
            <a:fillRect/>
          </a:stretch>
        </p:blipFill>
        <p:spPr bwMode="auto">
          <a:xfrm>
            <a:off x="6629400" y="1098687"/>
            <a:ext cx="2145215" cy="4038600"/>
          </a:xfrm>
          <a:prstGeom prst="rect">
            <a:avLst/>
          </a:prstGeom>
          <a:ln>
            <a:noFill/>
          </a:ln>
          <a:effectLst>
            <a:softEdge rad="112500"/>
          </a:effectLst>
        </p:spPr>
      </p:pic>
      <p:pic>
        <p:nvPicPr>
          <p:cNvPr id="6146" name="Picture 2" descr="Image result for saphenous nerve and GREAT SAPHENOUS VE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4003" y="5137287"/>
            <a:ext cx="124501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2351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0782" y="25121"/>
            <a:ext cx="9144000" cy="806152"/>
          </a:xfrm>
          <a:prstGeom prst="rect">
            <a:avLst/>
          </a:prstGeom>
        </p:spPr>
        <p:txBody>
          <a:bodyPr vert="horz" lIns="91440" tIns="45720" rIns="91440" bIns="45720" rtlCol="0" anchor="b" anchorCtr="0">
            <a:noAutofit/>
          </a:bodyPr>
          <a:lst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pPr>
            <a:r>
              <a:rPr lang="en-US" sz="3600" b="1" dirty="0">
                <a:solidFill>
                  <a:srgbClr val="C00000"/>
                </a:solidFill>
                <a:effectLst>
                  <a:outerShdw blurRad="38100" dist="38100" dir="2700000" algn="tl">
                    <a:srgbClr val="000000">
                      <a:alpha val="43137"/>
                    </a:srgbClr>
                  </a:outerShdw>
                </a:effectLst>
                <a:latin typeface="Bodoni MT Black" pitchFamily="18" charset="0"/>
              </a:rPr>
              <a:t>arteries </a:t>
            </a:r>
            <a:r>
              <a:rPr lang="en-US" sz="3600" b="1" dirty="0">
                <a:solidFill>
                  <a:schemeClr val="bg1">
                    <a:lumMod val="50000"/>
                    <a:lumOff val="50000"/>
                  </a:schemeClr>
                </a:solidFill>
                <a:effectLst>
                  <a:outerShdw blurRad="38100" dist="38100" dir="2700000" algn="tl">
                    <a:srgbClr val="000000">
                      <a:alpha val="43137"/>
                    </a:srgbClr>
                  </a:outerShdw>
                </a:effectLst>
                <a:latin typeface="Bodoni MT Black" pitchFamily="18" charset="0"/>
              </a:rPr>
              <a:t>Vs.</a:t>
            </a:r>
            <a:r>
              <a:rPr lang="en-US" sz="3600" b="1" dirty="0">
                <a:solidFill>
                  <a:srgbClr val="3333FF"/>
                </a:solidFill>
                <a:effectLst>
                  <a:outerShdw blurRad="38100" dist="38100" dir="2700000" algn="tl">
                    <a:srgbClr val="000000">
                      <a:alpha val="43137"/>
                    </a:srgbClr>
                  </a:outerShdw>
                </a:effectLst>
                <a:latin typeface="Bodoni MT Black" pitchFamily="18" charset="0"/>
              </a:rPr>
              <a:t> </a:t>
            </a:r>
            <a:r>
              <a:rPr lang="en-US" sz="3600" b="1" dirty="0" smtClean="0">
                <a:solidFill>
                  <a:srgbClr val="3333FF"/>
                </a:solidFill>
                <a:effectLst>
                  <a:outerShdw blurRad="38100" dist="38100" dir="2700000" algn="tl">
                    <a:srgbClr val="000000">
                      <a:alpha val="43137"/>
                    </a:srgbClr>
                  </a:outerShdw>
                </a:effectLst>
                <a:latin typeface="Bodoni MT Black" pitchFamily="18" charset="0"/>
              </a:rPr>
              <a:t>VEINS</a:t>
            </a:r>
            <a:endParaRPr lang="en-US" sz="3600" b="1" dirty="0" smtClean="0">
              <a:solidFill>
                <a:srgbClr val="C00000"/>
              </a:solidFill>
              <a:effectLst>
                <a:outerShdw blurRad="38100" dist="38100" dir="2700000" algn="tl">
                  <a:srgbClr val="000000">
                    <a:alpha val="43137"/>
                  </a:srgbClr>
                </a:outerShdw>
              </a:effectLst>
              <a:latin typeface="Bodoni MT Black" pitchFamily="18" charset="0"/>
            </a:endParaRPr>
          </a:p>
        </p:txBody>
      </p:sp>
      <p:pic>
        <p:nvPicPr>
          <p:cNvPr id="2050" name="Picture 2" descr="http://www.primepantrystuff.info/wp-content/uploads/2014/09/hd-overview-blood-vessel-diagram-what-are-the-blood-vessels-of-the-brain---with-pictures-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524000"/>
            <a:ext cx="5832648" cy="4065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25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2" name="Rectangle 7"/>
          <p:cNvSpPr>
            <a:spLocks noChangeArrowheads="1"/>
          </p:cNvSpPr>
          <p:nvPr/>
        </p:nvSpPr>
        <p:spPr bwMode="auto">
          <a:xfrm>
            <a:off x="76200" y="1063853"/>
            <a:ext cx="5638800" cy="3397853"/>
          </a:xfrm>
          <a:prstGeom prst="rect">
            <a:avLst/>
          </a:prstGeom>
          <a:solidFill>
            <a:schemeClr val="tx1"/>
          </a:solidFill>
          <a:ln w="38100">
            <a:solidFill>
              <a:schemeClr val="tx1"/>
            </a:solidFill>
            <a:miter lim="800000"/>
            <a:headEnd/>
            <a:tailEnd/>
          </a:ln>
        </p:spPr>
        <p:txBody>
          <a:bodyPr wrap="square">
            <a:spAutoFit/>
          </a:bodyPr>
          <a:lstStyle/>
          <a:p>
            <a:pPr marL="342900" lvl="2" indent="-342900" algn="just" fontAlgn="auto">
              <a:lnSpc>
                <a:spcPct val="80000"/>
              </a:lnSpc>
              <a:spcBef>
                <a:spcPct val="20000"/>
              </a:spcBef>
              <a:spcAft>
                <a:spcPts val="600"/>
              </a:spcAft>
              <a:buFont typeface="Wingdings" pitchFamily="2" charset="2"/>
              <a:buChar char="q"/>
              <a:defRPr/>
            </a:pPr>
            <a:r>
              <a:rPr lang="en-US" sz="1800" b="1" spc="30" dirty="0" smtClean="0">
                <a:solidFill>
                  <a:srgbClr val="313A4F"/>
                </a:solidFill>
                <a:latin typeface="Bell MT" pitchFamily="18" charset="0"/>
              </a:rPr>
              <a:t>Arises </a:t>
            </a:r>
            <a:r>
              <a:rPr lang="en-US" sz="1800" b="1" spc="30" dirty="0">
                <a:solidFill>
                  <a:srgbClr val="313A4F"/>
                </a:solidFill>
                <a:latin typeface="Bell MT" pitchFamily="18" charset="0"/>
              </a:rPr>
              <a:t>from the lateral end of the dorsal venous arch.</a:t>
            </a:r>
          </a:p>
          <a:p>
            <a:pPr marL="342900" lvl="2" indent="-342900" algn="just" fontAlgn="auto">
              <a:lnSpc>
                <a:spcPct val="80000"/>
              </a:lnSpc>
              <a:spcBef>
                <a:spcPct val="20000"/>
              </a:spcBef>
              <a:spcAft>
                <a:spcPts val="600"/>
              </a:spcAft>
              <a:buFont typeface="Wingdings" pitchFamily="2" charset="2"/>
              <a:buChar char="q"/>
              <a:defRPr/>
            </a:pPr>
            <a:r>
              <a:rPr lang="en-US" sz="1800" b="1" spc="30" dirty="0" smtClean="0">
                <a:solidFill>
                  <a:srgbClr val="313A4F"/>
                </a:solidFill>
                <a:latin typeface="Bell MT" pitchFamily="18" charset="0"/>
              </a:rPr>
              <a:t>Ascends </a:t>
            </a:r>
            <a:r>
              <a:rPr lang="en-US" sz="1800" b="1" spc="30" dirty="0">
                <a:solidFill>
                  <a:srgbClr val="313A4F"/>
                </a:solidFill>
                <a:latin typeface="Bell MT" pitchFamily="18" charset="0"/>
              </a:rPr>
              <a:t>behind the lateral malleolus in company with the </a:t>
            </a:r>
            <a:r>
              <a:rPr lang="en-US" sz="1800" b="1" spc="30" dirty="0">
                <a:solidFill>
                  <a:srgbClr val="FFC000"/>
                </a:solidFill>
                <a:latin typeface="Bell MT" pitchFamily="18" charset="0"/>
              </a:rPr>
              <a:t>sural nerve</a:t>
            </a:r>
            <a:r>
              <a:rPr lang="en-US" sz="1800" b="1" spc="30" dirty="0">
                <a:solidFill>
                  <a:srgbClr val="313A4F"/>
                </a:solidFill>
                <a:latin typeface="Bell MT" pitchFamily="18" charset="0"/>
              </a:rPr>
              <a:t>.</a:t>
            </a:r>
          </a:p>
          <a:p>
            <a:pPr marL="342900" lvl="2" indent="-342900" algn="just" fontAlgn="auto">
              <a:lnSpc>
                <a:spcPct val="80000"/>
              </a:lnSpc>
              <a:spcBef>
                <a:spcPct val="20000"/>
              </a:spcBef>
              <a:spcAft>
                <a:spcPts val="600"/>
              </a:spcAft>
              <a:buFont typeface="Wingdings" pitchFamily="2" charset="2"/>
              <a:buChar char="q"/>
              <a:defRPr/>
            </a:pPr>
            <a:r>
              <a:rPr lang="en-US" sz="1800" b="1" spc="30" dirty="0" smtClean="0">
                <a:solidFill>
                  <a:srgbClr val="313A4F"/>
                </a:solidFill>
                <a:latin typeface="Bell MT" pitchFamily="18" charset="0"/>
              </a:rPr>
              <a:t>Follows </a:t>
            </a:r>
            <a:r>
              <a:rPr lang="en-US" sz="1800" b="1" spc="30" dirty="0">
                <a:solidFill>
                  <a:srgbClr val="313A4F"/>
                </a:solidFill>
                <a:latin typeface="Bell MT" pitchFamily="18" charset="0"/>
              </a:rPr>
              <a:t>the lateral border of the </a:t>
            </a:r>
            <a:r>
              <a:rPr lang="en-US" sz="1800" b="1" spc="30" dirty="0" err="1">
                <a:solidFill>
                  <a:srgbClr val="313A4F"/>
                </a:solidFill>
                <a:latin typeface="Bell MT" pitchFamily="18" charset="0"/>
              </a:rPr>
              <a:t>tendocalcaneus</a:t>
            </a:r>
            <a:r>
              <a:rPr lang="en-US" sz="1800" b="1" spc="30" dirty="0">
                <a:solidFill>
                  <a:srgbClr val="313A4F"/>
                </a:solidFill>
                <a:latin typeface="Bell MT" pitchFamily="18" charset="0"/>
              </a:rPr>
              <a:t> and then runs up to the middle of the back of the leg.</a:t>
            </a:r>
          </a:p>
          <a:p>
            <a:pPr marL="914400" lvl="3" indent="-457200" algn="just" fontAlgn="auto">
              <a:lnSpc>
                <a:spcPct val="80000"/>
              </a:lnSpc>
              <a:spcBef>
                <a:spcPct val="20000"/>
              </a:spcBef>
              <a:spcAft>
                <a:spcPts val="600"/>
              </a:spcAft>
              <a:buClr>
                <a:schemeClr val="bg1">
                  <a:lumMod val="75000"/>
                  <a:lumOff val="25000"/>
                </a:schemeClr>
              </a:buClr>
              <a:buFont typeface="Courier New" pitchFamily="49" charset="0"/>
              <a:buChar char="o"/>
              <a:defRPr/>
            </a:pPr>
            <a:r>
              <a:rPr lang="en-US" sz="1600" b="1" spc="30" dirty="0">
                <a:solidFill>
                  <a:srgbClr val="0070C0"/>
                </a:solidFill>
                <a:latin typeface="Bell MT" pitchFamily="18" charset="0"/>
              </a:rPr>
              <a:t>Pierces the deep fascia in the lower part of the popliteal fossa</a:t>
            </a:r>
          </a:p>
          <a:p>
            <a:pPr marL="914400" lvl="3" indent="-457200" algn="just" fontAlgn="auto">
              <a:lnSpc>
                <a:spcPct val="80000"/>
              </a:lnSpc>
              <a:spcBef>
                <a:spcPct val="20000"/>
              </a:spcBef>
              <a:spcAft>
                <a:spcPts val="600"/>
              </a:spcAft>
              <a:buClr>
                <a:schemeClr val="bg1">
                  <a:lumMod val="75000"/>
                  <a:lumOff val="25000"/>
                </a:schemeClr>
              </a:buClr>
              <a:buFont typeface="Courier New" pitchFamily="49" charset="0"/>
              <a:buChar char="o"/>
              <a:defRPr/>
            </a:pPr>
            <a:r>
              <a:rPr lang="en-US" sz="1600" b="1" spc="30" dirty="0">
                <a:solidFill>
                  <a:srgbClr val="0070C0"/>
                </a:solidFill>
                <a:latin typeface="Bell MT" pitchFamily="18" charset="0"/>
              </a:rPr>
              <a:t>Drains into the popliteal vein</a:t>
            </a:r>
          </a:p>
          <a:p>
            <a:pPr marL="914400" lvl="3" indent="-457200" algn="just" fontAlgn="auto">
              <a:lnSpc>
                <a:spcPct val="80000"/>
              </a:lnSpc>
              <a:spcBef>
                <a:spcPct val="20000"/>
              </a:spcBef>
              <a:spcAft>
                <a:spcPts val="600"/>
              </a:spcAft>
              <a:buClr>
                <a:schemeClr val="bg1">
                  <a:lumMod val="75000"/>
                  <a:lumOff val="25000"/>
                </a:schemeClr>
              </a:buClr>
              <a:buFont typeface="Courier New" pitchFamily="49" charset="0"/>
              <a:buChar char="o"/>
              <a:defRPr/>
            </a:pPr>
            <a:r>
              <a:rPr lang="en-US" sz="1600" b="1" spc="30" dirty="0">
                <a:solidFill>
                  <a:srgbClr val="0070C0"/>
                </a:solidFill>
                <a:latin typeface="Bell MT" pitchFamily="18" charset="0"/>
              </a:rPr>
              <a:t>Has numerous valves along its course.</a:t>
            </a:r>
          </a:p>
          <a:p>
            <a:pPr marL="914400" lvl="3" indent="-457200" algn="just" fontAlgn="auto">
              <a:lnSpc>
                <a:spcPct val="80000"/>
              </a:lnSpc>
              <a:spcBef>
                <a:spcPct val="20000"/>
              </a:spcBef>
              <a:spcAft>
                <a:spcPts val="600"/>
              </a:spcAft>
              <a:buClr>
                <a:schemeClr val="bg1">
                  <a:lumMod val="75000"/>
                  <a:lumOff val="25000"/>
                </a:schemeClr>
              </a:buClr>
              <a:buFont typeface="Courier New" pitchFamily="49" charset="0"/>
              <a:buChar char="o"/>
              <a:defRPr/>
            </a:pPr>
            <a:r>
              <a:rPr lang="en-US" sz="1600" b="1" spc="30" dirty="0">
                <a:solidFill>
                  <a:srgbClr val="0070C0"/>
                </a:solidFill>
                <a:latin typeface="Bell MT" pitchFamily="18" charset="0"/>
              </a:rPr>
              <a:t>Anastomosis </a:t>
            </a:r>
            <a:r>
              <a:rPr lang="en-US" sz="1600" b="1" spc="30" dirty="0" smtClean="0">
                <a:solidFill>
                  <a:srgbClr val="0070C0"/>
                </a:solidFill>
                <a:latin typeface="Bell MT" pitchFamily="18" charset="0"/>
              </a:rPr>
              <a:t>with </a:t>
            </a:r>
            <a:r>
              <a:rPr lang="en-US" sz="1600" b="1" spc="30" dirty="0">
                <a:solidFill>
                  <a:srgbClr val="0070C0"/>
                </a:solidFill>
                <a:latin typeface="Bell MT" pitchFamily="18" charset="0"/>
              </a:rPr>
              <a:t>great saphenous vein.</a:t>
            </a:r>
          </a:p>
        </p:txBody>
      </p:sp>
      <p:sp>
        <p:nvSpPr>
          <p:cNvPr id="8" name="TextBox 7"/>
          <p:cNvSpPr txBox="1"/>
          <p:nvPr/>
        </p:nvSpPr>
        <p:spPr>
          <a:xfrm>
            <a:off x="76200" y="76200"/>
            <a:ext cx="8991600" cy="646331"/>
          </a:xfrm>
          <a:prstGeom prst="rect">
            <a:avLst/>
          </a:prstGeom>
          <a:noFill/>
        </p:spPr>
        <p:txBody>
          <a:bodyPr wrap="square" rtlCol="1">
            <a:spAutoFit/>
          </a:bodyPr>
          <a:lstStyle/>
          <a:p>
            <a:pPr algn="ctr" rtl="1" fontAlgn="auto">
              <a:spcAft>
                <a:spcPts val="0"/>
              </a:spcAft>
              <a:defRPr/>
            </a:pPr>
            <a:r>
              <a:rPr lang="en-US" sz="3600" dirty="0" smtClean="0">
                <a:solidFill>
                  <a:srgbClr val="3333FF"/>
                </a:solidFill>
                <a:latin typeface="Bodoni MT Black" pitchFamily="18" charset="0"/>
              </a:rPr>
              <a:t>SMALL SAPHENOUS </a:t>
            </a:r>
            <a:r>
              <a:rPr lang="en-US" sz="3600" dirty="0">
                <a:solidFill>
                  <a:srgbClr val="3333FF"/>
                </a:solidFill>
                <a:latin typeface="Bodoni MT Black" pitchFamily="18" charset="0"/>
              </a:rPr>
              <a:t>VEIN</a:t>
            </a:r>
            <a:endParaRPr lang="ar-SA" sz="3600" b="1" cap="all" spc="50" dirty="0">
              <a:solidFill>
                <a:srgbClr val="0000FF"/>
              </a:solidFill>
              <a:latin typeface="Bodoni MT Black" pitchFamily="18" charset="0"/>
            </a:endParaRPr>
          </a:p>
        </p:txBody>
      </p:sp>
      <p:pic>
        <p:nvPicPr>
          <p:cNvPr id="4" name="Picture 7" descr="E:\dad\Student Gray\6. Lower limb\F66122-006-f037.jpg"/>
          <p:cNvPicPr>
            <a:picLocks noChangeAspect="1" noChangeArrowheads="1"/>
          </p:cNvPicPr>
          <p:nvPr/>
        </p:nvPicPr>
        <p:blipFill>
          <a:blip r:embed="rId3" cstate="print"/>
          <a:srcRect l="17273" r="19090" b="2310"/>
          <a:stretch>
            <a:fillRect/>
          </a:stretch>
        </p:blipFill>
        <p:spPr bwMode="auto">
          <a:xfrm>
            <a:off x="6629400" y="990600"/>
            <a:ext cx="2145215" cy="4038600"/>
          </a:xfrm>
          <a:prstGeom prst="rect">
            <a:avLst/>
          </a:prstGeom>
          <a:ln>
            <a:noFill/>
          </a:ln>
          <a:effectLst>
            <a:softEdge rad="112500"/>
          </a:effectLst>
        </p:spPr>
      </p:pic>
      <p:pic>
        <p:nvPicPr>
          <p:cNvPr id="7170" name="Picture 2" descr="Image result for sural nerve and small  SAPHENOUS VE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087165"/>
            <a:ext cx="1726195" cy="1757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39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2" name="Rectangle 7"/>
          <p:cNvSpPr>
            <a:spLocks noChangeArrowheads="1"/>
          </p:cNvSpPr>
          <p:nvPr/>
        </p:nvSpPr>
        <p:spPr bwMode="auto">
          <a:xfrm>
            <a:off x="211015" y="1063853"/>
            <a:ext cx="5427786" cy="1517338"/>
          </a:xfrm>
          <a:prstGeom prst="rect">
            <a:avLst/>
          </a:prstGeom>
          <a:solidFill>
            <a:schemeClr val="tx1"/>
          </a:solidFill>
          <a:ln w="38100">
            <a:solidFill>
              <a:schemeClr val="tx1"/>
            </a:solidFill>
            <a:miter lim="800000"/>
            <a:headEnd/>
            <a:tailEnd/>
          </a:ln>
        </p:spPr>
        <p:txBody>
          <a:bodyPr wrap="square">
            <a:spAutoFit/>
          </a:bodyPr>
          <a:lstStyle/>
          <a:p>
            <a:pPr marL="342900" lvl="2" indent="-342900" algn="just" fontAlgn="auto">
              <a:lnSpc>
                <a:spcPct val="80000"/>
              </a:lnSpc>
              <a:spcBef>
                <a:spcPct val="20000"/>
              </a:spcBef>
              <a:spcAft>
                <a:spcPts val="600"/>
              </a:spcAft>
              <a:buClr>
                <a:schemeClr val="bg1">
                  <a:lumMod val="75000"/>
                  <a:lumOff val="25000"/>
                </a:schemeClr>
              </a:buClr>
              <a:buFont typeface="Wingdings" pitchFamily="2" charset="2"/>
              <a:buChar char="q"/>
              <a:defRPr/>
            </a:pPr>
            <a:r>
              <a:rPr lang="en-US" sz="2200" b="1" spc="30" dirty="0" smtClean="0">
                <a:solidFill>
                  <a:srgbClr val="313A4F"/>
                </a:solidFill>
                <a:latin typeface="Bell MT" pitchFamily="18" charset="0"/>
              </a:rPr>
              <a:t>Including:</a:t>
            </a:r>
            <a:endParaRPr lang="en-US" sz="2200" b="1" spc="30" dirty="0">
              <a:solidFill>
                <a:srgbClr val="313A4F"/>
              </a:solidFill>
              <a:latin typeface="Bell MT" pitchFamily="18" charset="0"/>
            </a:endParaRPr>
          </a:p>
          <a:p>
            <a:pPr marL="800100" lvl="3" indent="-342900" algn="just" fontAlgn="auto">
              <a:lnSpc>
                <a:spcPct val="80000"/>
              </a:lnSpc>
              <a:spcBef>
                <a:spcPct val="20000"/>
              </a:spcBef>
              <a:spcAft>
                <a:spcPts val="600"/>
              </a:spcAft>
              <a:buClr>
                <a:schemeClr val="bg1">
                  <a:lumMod val="75000"/>
                  <a:lumOff val="25000"/>
                </a:schemeClr>
              </a:buClr>
              <a:buFont typeface="Courier New" pitchFamily="49" charset="0"/>
              <a:buChar char="o"/>
              <a:defRPr/>
            </a:pPr>
            <a:r>
              <a:rPr lang="en-US" sz="2000" b="1" spc="30" dirty="0" smtClean="0">
                <a:solidFill>
                  <a:srgbClr val="0070C0"/>
                </a:solidFill>
                <a:latin typeface="Bell MT" pitchFamily="18" charset="0"/>
              </a:rPr>
              <a:t>Anterior and posterior tibial veins</a:t>
            </a:r>
            <a:endParaRPr lang="en-US" sz="2000" b="1" spc="30" dirty="0">
              <a:solidFill>
                <a:srgbClr val="0070C0"/>
              </a:solidFill>
              <a:latin typeface="Bell MT" pitchFamily="18" charset="0"/>
            </a:endParaRPr>
          </a:p>
          <a:p>
            <a:pPr marL="800100" lvl="3" indent="-342900" algn="just" fontAlgn="auto">
              <a:lnSpc>
                <a:spcPct val="80000"/>
              </a:lnSpc>
              <a:spcBef>
                <a:spcPct val="20000"/>
              </a:spcBef>
              <a:spcAft>
                <a:spcPts val="600"/>
              </a:spcAft>
              <a:buClr>
                <a:schemeClr val="bg1">
                  <a:lumMod val="75000"/>
                  <a:lumOff val="25000"/>
                </a:schemeClr>
              </a:buClr>
              <a:buFont typeface="Courier New" pitchFamily="49" charset="0"/>
              <a:buChar char="o"/>
              <a:defRPr/>
            </a:pPr>
            <a:r>
              <a:rPr lang="en-US" sz="2000" b="1" spc="30" dirty="0">
                <a:solidFill>
                  <a:srgbClr val="0070C0"/>
                </a:solidFill>
                <a:latin typeface="Bell MT" pitchFamily="18" charset="0"/>
              </a:rPr>
              <a:t>P</a:t>
            </a:r>
            <a:r>
              <a:rPr lang="en-US" sz="2000" b="1" spc="30" dirty="0" smtClean="0">
                <a:solidFill>
                  <a:srgbClr val="0070C0"/>
                </a:solidFill>
                <a:latin typeface="Bell MT" pitchFamily="18" charset="0"/>
              </a:rPr>
              <a:t>opliteal vein</a:t>
            </a:r>
          </a:p>
          <a:p>
            <a:pPr marL="800100" lvl="3" indent="-342900" algn="just" fontAlgn="auto">
              <a:lnSpc>
                <a:spcPct val="80000"/>
              </a:lnSpc>
              <a:spcBef>
                <a:spcPct val="20000"/>
              </a:spcBef>
              <a:spcAft>
                <a:spcPts val="600"/>
              </a:spcAft>
              <a:buClr>
                <a:schemeClr val="bg1">
                  <a:lumMod val="75000"/>
                  <a:lumOff val="25000"/>
                </a:schemeClr>
              </a:buClr>
              <a:buFont typeface="Courier New" pitchFamily="49" charset="0"/>
              <a:buChar char="o"/>
              <a:defRPr/>
            </a:pPr>
            <a:r>
              <a:rPr lang="en-US" sz="2000" b="1" spc="30" dirty="0" smtClean="0">
                <a:solidFill>
                  <a:srgbClr val="0070C0"/>
                </a:solidFill>
                <a:latin typeface="Bell MT" pitchFamily="18" charset="0"/>
              </a:rPr>
              <a:t>Femoral vein</a:t>
            </a:r>
            <a:endParaRPr lang="en-US" sz="2000" b="1" spc="30" dirty="0">
              <a:solidFill>
                <a:srgbClr val="0070C0"/>
              </a:solidFill>
              <a:latin typeface="Bell MT" pitchFamily="18" charset="0"/>
            </a:endParaRPr>
          </a:p>
        </p:txBody>
      </p:sp>
      <p:sp>
        <p:nvSpPr>
          <p:cNvPr id="8" name="TextBox 7"/>
          <p:cNvSpPr txBox="1"/>
          <p:nvPr/>
        </p:nvSpPr>
        <p:spPr>
          <a:xfrm>
            <a:off x="76200" y="76200"/>
            <a:ext cx="8991600" cy="646331"/>
          </a:xfrm>
          <a:prstGeom prst="rect">
            <a:avLst/>
          </a:prstGeom>
          <a:noFill/>
        </p:spPr>
        <p:txBody>
          <a:bodyPr wrap="square" rtlCol="1">
            <a:spAutoFit/>
          </a:bodyPr>
          <a:lstStyle/>
          <a:p>
            <a:pPr algn="ctr" rtl="1" fontAlgn="auto">
              <a:spcAft>
                <a:spcPts val="0"/>
              </a:spcAft>
              <a:defRPr/>
            </a:pPr>
            <a:r>
              <a:rPr lang="en-US" sz="3600" b="1" cap="all" spc="50" dirty="0" smtClean="0">
                <a:solidFill>
                  <a:srgbClr val="0000FF"/>
                </a:solidFill>
                <a:latin typeface="Bodoni MT Black" pitchFamily="18" charset="0"/>
              </a:rPr>
              <a:t>DEEP veins</a:t>
            </a:r>
            <a:endParaRPr lang="ar-SA" sz="3600" b="1" cap="all" spc="50" dirty="0">
              <a:solidFill>
                <a:srgbClr val="0000FF"/>
              </a:solidFill>
              <a:latin typeface="Bodoni MT Black" pitchFamily="18" charset="0"/>
            </a:endParaRPr>
          </a:p>
        </p:txBody>
      </p:sp>
      <p:pic>
        <p:nvPicPr>
          <p:cNvPr id="4" name="Picture 7" descr="E:\dad\Student Gray\6. Lower limb\F66122-006-f037.jpg"/>
          <p:cNvPicPr>
            <a:picLocks noChangeAspect="1" noChangeArrowheads="1"/>
          </p:cNvPicPr>
          <p:nvPr/>
        </p:nvPicPr>
        <p:blipFill>
          <a:blip r:embed="rId3" cstate="print"/>
          <a:srcRect l="17273" r="19090" b="2310"/>
          <a:stretch>
            <a:fillRect/>
          </a:stretch>
        </p:blipFill>
        <p:spPr bwMode="auto">
          <a:xfrm>
            <a:off x="6172200" y="1219200"/>
            <a:ext cx="2590800" cy="4877462"/>
          </a:xfrm>
          <a:prstGeom prst="rect">
            <a:avLst/>
          </a:prstGeom>
          <a:ln>
            <a:noFill/>
          </a:ln>
          <a:effectLst>
            <a:softEdge rad="112500"/>
          </a:effectLst>
        </p:spPr>
      </p:pic>
    </p:spTree>
    <p:extLst>
      <p:ext uri="{BB962C8B-B14F-4D97-AF65-F5344CB8AC3E}">
        <p14:creationId xmlns:p14="http://schemas.microsoft.com/office/powerpoint/2010/main" val="2714431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2" name="Rectangle 7"/>
          <p:cNvSpPr>
            <a:spLocks noChangeArrowheads="1"/>
          </p:cNvSpPr>
          <p:nvPr/>
        </p:nvSpPr>
        <p:spPr bwMode="auto">
          <a:xfrm>
            <a:off x="237391" y="1063853"/>
            <a:ext cx="5401409" cy="4596899"/>
          </a:xfrm>
          <a:prstGeom prst="rect">
            <a:avLst/>
          </a:prstGeom>
          <a:solidFill>
            <a:schemeClr val="tx1"/>
          </a:solidFill>
          <a:ln w="38100">
            <a:solidFill>
              <a:schemeClr val="tx1"/>
            </a:solidFill>
            <a:miter lim="800000"/>
            <a:headEnd/>
            <a:tailEnd/>
          </a:ln>
        </p:spPr>
        <p:txBody>
          <a:bodyPr wrap="square">
            <a:spAutoFit/>
          </a:bodyPr>
          <a:lstStyle/>
          <a:p>
            <a:pPr marL="342900" lvl="2" indent="-342900" algn="just" fontAlgn="auto">
              <a:lnSpc>
                <a:spcPct val="80000"/>
              </a:lnSpc>
              <a:spcBef>
                <a:spcPct val="20000"/>
              </a:spcBef>
              <a:spcAft>
                <a:spcPts val="600"/>
              </a:spcAft>
              <a:buClr>
                <a:srgbClr val="000000"/>
              </a:buClr>
              <a:buFont typeface="Wingdings" pitchFamily="2" charset="2"/>
              <a:buChar char="q"/>
              <a:defRPr/>
            </a:pPr>
            <a:r>
              <a:rPr lang="en-US" sz="2000" b="1" spc="30" dirty="0" smtClean="0">
                <a:solidFill>
                  <a:srgbClr val="313A4F"/>
                </a:solidFill>
                <a:latin typeface="Bell MT" pitchFamily="18" charset="0"/>
              </a:rPr>
              <a:t>The </a:t>
            </a:r>
            <a:r>
              <a:rPr lang="en-US" sz="2000" b="1" spc="30" dirty="0">
                <a:solidFill>
                  <a:srgbClr val="313A4F"/>
                </a:solidFill>
                <a:latin typeface="Bell MT" pitchFamily="18" charset="0"/>
              </a:rPr>
              <a:t>main venous structure of the foot is the </a:t>
            </a:r>
            <a:r>
              <a:rPr lang="en-US" sz="2000" b="1" spc="30" dirty="0">
                <a:solidFill>
                  <a:srgbClr val="0070C0"/>
                </a:solidFill>
                <a:latin typeface="Bell MT" pitchFamily="18" charset="0"/>
              </a:rPr>
              <a:t>dorsal venous arch</a:t>
            </a:r>
            <a:r>
              <a:rPr lang="en-US" sz="2000" b="1" spc="30" dirty="0">
                <a:solidFill>
                  <a:srgbClr val="313A4F"/>
                </a:solidFill>
                <a:latin typeface="Bell MT" pitchFamily="18" charset="0"/>
              </a:rPr>
              <a:t>, which mostly drains into the </a:t>
            </a:r>
            <a:r>
              <a:rPr lang="en-US" sz="2000" b="1" spc="30" dirty="0">
                <a:solidFill>
                  <a:srgbClr val="0070C0"/>
                </a:solidFill>
                <a:latin typeface="Bell MT" pitchFamily="18" charset="0"/>
              </a:rPr>
              <a:t>superficial veins</a:t>
            </a:r>
            <a:r>
              <a:rPr lang="en-US" sz="2000" b="1" spc="30" dirty="0">
                <a:solidFill>
                  <a:srgbClr val="313A4F"/>
                </a:solidFill>
                <a:latin typeface="Bell MT" pitchFamily="18" charset="0"/>
              </a:rPr>
              <a:t>. </a:t>
            </a:r>
            <a:endParaRPr lang="en-US" sz="2000" b="1" spc="30" dirty="0" smtClean="0">
              <a:solidFill>
                <a:srgbClr val="313A4F"/>
              </a:solidFill>
              <a:latin typeface="Bell MT" pitchFamily="18" charset="0"/>
            </a:endParaRPr>
          </a:p>
          <a:p>
            <a:pPr marL="342900" lvl="2" indent="-342900" algn="just" fontAlgn="auto">
              <a:lnSpc>
                <a:spcPct val="80000"/>
              </a:lnSpc>
              <a:spcBef>
                <a:spcPct val="20000"/>
              </a:spcBef>
              <a:spcAft>
                <a:spcPts val="600"/>
              </a:spcAft>
              <a:buClr>
                <a:srgbClr val="000000"/>
              </a:buClr>
              <a:buFont typeface="Wingdings" pitchFamily="2" charset="2"/>
              <a:buChar char="q"/>
              <a:defRPr/>
            </a:pPr>
            <a:r>
              <a:rPr lang="en-US" sz="2000" b="1" spc="30" dirty="0" smtClean="0">
                <a:solidFill>
                  <a:srgbClr val="313A4F"/>
                </a:solidFill>
                <a:latin typeface="Bell MT" pitchFamily="18" charset="0"/>
              </a:rPr>
              <a:t>Some </a:t>
            </a:r>
            <a:r>
              <a:rPr lang="en-US" sz="2000" b="1" spc="30" dirty="0">
                <a:solidFill>
                  <a:srgbClr val="313A4F"/>
                </a:solidFill>
                <a:latin typeface="Bell MT" pitchFamily="18" charset="0"/>
              </a:rPr>
              <a:t>veins from the arch penetrate deep into the leg, forming the </a:t>
            </a:r>
            <a:r>
              <a:rPr lang="en-US" sz="2000" b="1" spc="30" dirty="0">
                <a:solidFill>
                  <a:srgbClr val="0070C0"/>
                </a:solidFill>
                <a:latin typeface="Bell MT" pitchFamily="18" charset="0"/>
              </a:rPr>
              <a:t>anterior tibial vein</a:t>
            </a:r>
            <a:r>
              <a:rPr lang="en-US" sz="2000" b="1" spc="30" dirty="0" smtClean="0">
                <a:solidFill>
                  <a:srgbClr val="0070C0"/>
                </a:solidFill>
                <a:latin typeface="Bell MT" pitchFamily="18" charset="0"/>
              </a:rPr>
              <a:t>.</a:t>
            </a:r>
          </a:p>
          <a:p>
            <a:pPr marL="342900" lvl="2" indent="-342900" algn="just" fontAlgn="auto">
              <a:lnSpc>
                <a:spcPct val="80000"/>
              </a:lnSpc>
              <a:spcBef>
                <a:spcPct val="20000"/>
              </a:spcBef>
              <a:spcAft>
                <a:spcPts val="600"/>
              </a:spcAft>
              <a:buClr>
                <a:srgbClr val="000000"/>
              </a:buClr>
              <a:buFont typeface="Wingdings" pitchFamily="2" charset="2"/>
              <a:buChar char="q"/>
              <a:defRPr/>
            </a:pPr>
            <a:r>
              <a:rPr lang="en-US" sz="2000" b="1" spc="30" dirty="0" smtClean="0">
                <a:solidFill>
                  <a:srgbClr val="313A4F"/>
                </a:solidFill>
                <a:latin typeface="Bell MT" pitchFamily="18" charset="0"/>
              </a:rPr>
              <a:t>The </a:t>
            </a:r>
            <a:r>
              <a:rPr lang="en-US" sz="2000" b="1" spc="30" dirty="0">
                <a:solidFill>
                  <a:srgbClr val="313A4F"/>
                </a:solidFill>
                <a:latin typeface="Bell MT" pitchFamily="18" charset="0"/>
              </a:rPr>
              <a:t>plantar aspect of the foot, medial and lateral plantar veins arise. These veins combine to form </a:t>
            </a:r>
            <a:r>
              <a:rPr lang="en-US" sz="2000" b="1" spc="30" dirty="0" smtClean="0">
                <a:solidFill>
                  <a:srgbClr val="313A4F"/>
                </a:solidFill>
                <a:latin typeface="Bell MT" pitchFamily="18" charset="0"/>
              </a:rPr>
              <a:t>the</a:t>
            </a:r>
            <a:r>
              <a:rPr lang="en-US" sz="2000" b="1" spc="30" dirty="0">
                <a:solidFill>
                  <a:srgbClr val="313A4F"/>
                </a:solidFill>
                <a:latin typeface="Bell MT" pitchFamily="18" charset="0"/>
              </a:rPr>
              <a:t> </a:t>
            </a:r>
            <a:r>
              <a:rPr lang="en-US" sz="2000" b="1" spc="30" dirty="0">
                <a:solidFill>
                  <a:srgbClr val="0070C0"/>
                </a:solidFill>
                <a:latin typeface="Bell MT" pitchFamily="18" charset="0"/>
              </a:rPr>
              <a:t>posterior tibial and fibular veins. </a:t>
            </a:r>
            <a:endParaRPr lang="en-US" sz="2000" b="1" spc="30" dirty="0" smtClean="0">
              <a:solidFill>
                <a:srgbClr val="0070C0"/>
              </a:solidFill>
              <a:latin typeface="Bell MT" pitchFamily="18" charset="0"/>
            </a:endParaRPr>
          </a:p>
          <a:p>
            <a:pPr marL="342900" lvl="2" indent="-342900" algn="just" fontAlgn="auto">
              <a:lnSpc>
                <a:spcPct val="80000"/>
              </a:lnSpc>
              <a:spcBef>
                <a:spcPct val="20000"/>
              </a:spcBef>
              <a:spcAft>
                <a:spcPts val="600"/>
              </a:spcAft>
              <a:buClr>
                <a:srgbClr val="000000"/>
              </a:buClr>
              <a:buFont typeface="Wingdings" pitchFamily="2" charset="2"/>
              <a:buChar char="q"/>
              <a:defRPr/>
            </a:pPr>
            <a:r>
              <a:rPr lang="en-US" sz="2000" b="1" spc="30" dirty="0" smtClean="0">
                <a:solidFill>
                  <a:srgbClr val="313A4F"/>
                </a:solidFill>
                <a:latin typeface="Bell MT" pitchFamily="18" charset="0"/>
              </a:rPr>
              <a:t>The </a:t>
            </a:r>
            <a:r>
              <a:rPr lang="en-US" sz="2000" b="1" spc="30" dirty="0">
                <a:solidFill>
                  <a:srgbClr val="0070C0"/>
                </a:solidFill>
                <a:latin typeface="Bell MT" pitchFamily="18" charset="0"/>
              </a:rPr>
              <a:t>posterior tibial vein </a:t>
            </a:r>
            <a:r>
              <a:rPr lang="en-US" sz="2000" b="1" spc="30" dirty="0">
                <a:solidFill>
                  <a:srgbClr val="313A4F"/>
                </a:solidFill>
                <a:latin typeface="Bell MT" pitchFamily="18" charset="0"/>
              </a:rPr>
              <a:t>accompanies the </a:t>
            </a:r>
            <a:r>
              <a:rPr lang="en-US" sz="2000" b="1" spc="30" dirty="0">
                <a:solidFill>
                  <a:srgbClr val="FF0000"/>
                </a:solidFill>
                <a:latin typeface="Bell MT" pitchFamily="18" charset="0"/>
              </a:rPr>
              <a:t>posterior tibial artery</a:t>
            </a:r>
            <a:r>
              <a:rPr lang="en-US" sz="2000" b="1" spc="30" dirty="0">
                <a:solidFill>
                  <a:srgbClr val="313A4F"/>
                </a:solidFill>
                <a:latin typeface="Bell MT" pitchFamily="18" charset="0"/>
              </a:rPr>
              <a:t>, entering the leg posteriorly to the medial malleolus.</a:t>
            </a:r>
          </a:p>
          <a:p>
            <a:pPr marL="342900" lvl="2" indent="-342900" algn="just" fontAlgn="auto">
              <a:lnSpc>
                <a:spcPct val="80000"/>
              </a:lnSpc>
              <a:spcBef>
                <a:spcPct val="20000"/>
              </a:spcBef>
              <a:spcAft>
                <a:spcPts val="600"/>
              </a:spcAft>
              <a:buClr>
                <a:srgbClr val="000000"/>
              </a:buClr>
              <a:buFont typeface="Wingdings" pitchFamily="2" charset="2"/>
              <a:buChar char="q"/>
              <a:defRPr/>
            </a:pPr>
            <a:r>
              <a:rPr lang="en-US" sz="2000" b="1" spc="30" dirty="0">
                <a:solidFill>
                  <a:srgbClr val="313A4F"/>
                </a:solidFill>
                <a:latin typeface="Bell MT" pitchFamily="18" charset="0"/>
              </a:rPr>
              <a:t>On the posterior surface of the knee, </a:t>
            </a:r>
            <a:r>
              <a:rPr lang="en-US" sz="2000" b="1" spc="30" dirty="0">
                <a:solidFill>
                  <a:srgbClr val="0070C0"/>
                </a:solidFill>
                <a:latin typeface="Bell MT" pitchFamily="18" charset="0"/>
              </a:rPr>
              <a:t>the anterior tibial, posterior tibial and fibular veins </a:t>
            </a:r>
            <a:r>
              <a:rPr lang="en-US" sz="2000" b="1" spc="30" dirty="0">
                <a:solidFill>
                  <a:srgbClr val="313A4F"/>
                </a:solidFill>
                <a:latin typeface="Bell MT" pitchFamily="18" charset="0"/>
              </a:rPr>
              <a:t>unite to form the </a:t>
            </a:r>
            <a:r>
              <a:rPr lang="en-US" sz="2000" b="1" spc="30" dirty="0">
                <a:solidFill>
                  <a:srgbClr val="0070C0"/>
                </a:solidFill>
                <a:latin typeface="Bell MT" pitchFamily="18" charset="0"/>
              </a:rPr>
              <a:t>popliteal vein. </a:t>
            </a:r>
          </a:p>
        </p:txBody>
      </p:sp>
      <p:sp>
        <p:nvSpPr>
          <p:cNvPr id="8" name="TextBox 7"/>
          <p:cNvSpPr txBox="1"/>
          <p:nvPr/>
        </p:nvSpPr>
        <p:spPr>
          <a:xfrm>
            <a:off x="76200" y="76200"/>
            <a:ext cx="8991600" cy="646331"/>
          </a:xfrm>
          <a:prstGeom prst="rect">
            <a:avLst/>
          </a:prstGeom>
          <a:noFill/>
        </p:spPr>
        <p:txBody>
          <a:bodyPr wrap="square" rtlCol="1">
            <a:spAutoFit/>
          </a:bodyPr>
          <a:lstStyle/>
          <a:p>
            <a:pPr algn="ctr" rtl="1" fontAlgn="auto">
              <a:spcAft>
                <a:spcPts val="0"/>
              </a:spcAft>
              <a:defRPr/>
            </a:pPr>
            <a:r>
              <a:rPr lang="en-US" sz="3600" b="1" cap="all" spc="50" dirty="0" smtClean="0">
                <a:solidFill>
                  <a:srgbClr val="0000FF"/>
                </a:solidFill>
                <a:latin typeface="Bodoni MT Black" pitchFamily="18" charset="0"/>
              </a:rPr>
              <a:t>Veins of foot and leg</a:t>
            </a:r>
            <a:endParaRPr lang="ar-SA" sz="3600" b="1" cap="all" spc="50" dirty="0">
              <a:solidFill>
                <a:srgbClr val="0000FF"/>
              </a:solidFill>
              <a:latin typeface="Bodoni MT Black" pitchFamily="18" charset="0"/>
            </a:endParaRPr>
          </a:p>
        </p:txBody>
      </p:sp>
      <p:pic>
        <p:nvPicPr>
          <p:cNvPr id="13314" name="Picture 2" descr="http://teachmeanatomy.info/wp-content/uploads/Overview-of-the-Deep-Veins-of-the-Lower-Li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4926" y="1194051"/>
            <a:ext cx="332907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646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2" name="Rectangle 7"/>
          <p:cNvSpPr>
            <a:spLocks noChangeArrowheads="1"/>
          </p:cNvSpPr>
          <p:nvPr/>
        </p:nvSpPr>
        <p:spPr bwMode="auto">
          <a:xfrm>
            <a:off x="175845" y="1203219"/>
            <a:ext cx="5462955" cy="2482218"/>
          </a:xfrm>
          <a:prstGeom prst="rect">
            <a:avLst/>
          </a:prstGeom>
          <a:solidFill>
            <a:schemeClr val="tx1"/>
          </a:solidFill>
          <a:ln w="38100">
            <a:solidFill>
              <a:schemeClr val="tx1"/>
            </a:solidFill>
            <a:miter lim="800000"/>
            <a:headEnd/>
            <a:tailEnd/>
          </a:ln>
        </p:spPr>
        <p:txBody>
          <a:bodyPr wrap="square">
            <a:spAutoFit/>
          </a:bodyPr>
          <a:lstStyle/>
          <a:p>
            <a:pPr marL="342900" lvl="2" indent="-342900" algn="just" fontAlgn="auto">
              <a:lnSpc>
                <a:spcPct val="80000"/>
              </a:lnSpc>
              <a:spcBef>
                <a:spcPct val="20000"/>
              </a:spcBef>
              <a:spcAft>
                <a:spcPts val="600"/>
              </a:spcAft>
              <a:buClr>
                <a:srgbClr val="000000"/>
              </a:buClr>
              <a:buFont typeface="Wingdings" pitchFamily="2" charset="2"/>
              <a:buChar char="q"/>
              <a:defRPr/>
            </a:pPr>
            <a:r>
              <a:rPr lang="en-US" sz="2000" b="1" spc="30" dirty="0" smtClean="0">
                <a:solidFill>
                  <a:srgbClr val="313A4F"/>
                </a:solidFill>
                <a:latin typeface="Bell MT" pitchFamily="18" charset="0"/>
              </a:rPr>
              <a:t>Comprise </a:t>
            </a:r>
            <a:r>
              <a:rPr lang="en-US" sz="2000" b="1" spc="30" dirty="0">
                <a:solidFill>
                  <a:srgbClr val="313A4F"/>
                </a:solidFill>
                <a:latin typeface="Bell MT" pitchFamily="18" charset="0"/>
              </a:rPr>
              <a:t>the venae comitantes, which accompany </a:t>
            </a:r>
            <a:r>
              <a:rPr lang="en-US" sz="2000" b="1" spc="30" dirty="0" smtClean="0">
                <a:solidFill>
                  <a:srgbClr val="313A4F"/>
                </a:solidFill>
                <a:latin typeface="Bell MT" pitchFamily="18" charset="0"/>
              </a:rPr>
              <a:t>popliteal artery.</a:t>
            </a:r>
            <a:endParaRPr lang="en-US" sz="2000" b="1" spc="30" dirty="0">
              <a:solidFill>
                <a:srgbClr val="313A4F"/>
              </a:solidFill>
              <a:latin typeface="Bell MT" pitchFamily="18" charset="0"/>
            </a:endParaRPr>
          </a:p>
          <a:p>
            <a:pPr marL="342900" lvl="2" indent="-342900" algn="just" fontAlgn="auto">
              <a:lnSpc>
                <a:spcPct val="80000"/>
              </a:lnSpc>
              <a:spcBef>
                <a:spcPct val="20000"/>
              </a:spcBef>
              <a:spcAft>
                <a:spcPts val="600"/>
              </a:spcAft>
              <a:buClr>
                <a:srgbClr val="000000"/>
              </a:buClr>
              <a:buFont typeface="Wingdings" pitchFamily="2" charset="2"/>
              <a:buChar char="q"/>
              <a:defRPr/>
            </a:pPr>
            <a:r>
              <a:rPr lang="en-US" sz="2000" b="1" spc="30" dirty="0" smtClean="0">
                <a:solidFill>
                  <a:srgbClr val="313A4F"/>
                </a:solidFill>
                <a:latin typeface="Bell MT" pitchFamily="18" charset="0"/>
              </a:rPr>
              <a:t>Formed by the </a:t>
            </a:r>
            <a:r>
              <a:rPr lang="en-US" sz="2000" b="1" spc="30" dirty="0">
                <a:solidFill>
                  <a:srgbClr val="313A4F"/>
                </a:solidFill>
                <a:latin typeface="Bell MT" pitchFamily="18" charset="0"/>
              </a:rPr>
              <a:t>unite </a:t>
            </a:r>
            <a:r>
              <a:rPr lang="en-US" sz="2000" b="1" spc="30" dirty="0" smtClean="0">
                <a:solidFill>
                  <a:srgbClr val="313A4F"/>
                </a:solidFill>
                <a:latin typeface="Bell MT" pitchFamily="18" charset="0"/>
              </a:rPr>
              <a:t>of anterior, posterior tibial and </a:t>
            </a:r>
            <a:r>
              <a:rPr lang="en-US" sz="2000" b="1" spc="30" dirty="0" err="1" smtClean="0">
                <a:solidFill>
                  <a:srgbClr val="313A4F"/>
                </a:solidFill>
                <a:latin typeface="Bell MT" pitchFamily="18" charset="0"/>
              </a:rPr>
              <a:t>fibluar</a:t>
            </a:r>
            <a:r>
              <a:rPr lang="en-US" sz="2000" b="1" spc="30" dirty="0" smtClean="0">
                <a:solidFill>
                  <a:srgbClr val="313A4F"/>
                </a:solidFill>
                <a:latin typeface="Bell MT" pitchFamily="18" charset="0"/>
              </a:rPr>
              <a:t> veins.</a:t>
            </a:r>
          </a:p>
          <a:p>
            <a:pPr marL="342900" lvl="2" indent="-342900" algn="just" fontAlgn="auto">
              <a:lnSpc>
                <a:spcPct val="80000"/>
              </a:lnSpc>
              <a:spcBef>
                <a:spcPct val="20000"/>
              </a:spcBef>
              <a:spcAft>
                <a:spcPts val="600"/>
              </a:spcAft>
              <a:buClr>
                <a:srgbClr val="000000"/>
              </a:buClr>
              <a:buFont typeface="Wingdings" pitchFamily="2" charset="2"/>
              <a:buChar char="q"/>
              <a:defRPr/>
            </a:pPr>
            <a:r>
              <a:rPr lang="en-US" sz="2000" b="1" spc="30" dirty="0">
                <a:solidFill>
                  <a:srgbClr val="313A4F"/>
                </a:solidFill>
                <a:latin typeface="Bell MT" pitchFamily="18" charset="0"/>
              </a:rPr>
              <a:t>Popliteal vein </a:t>
            </a:r>
            <a:r>
              <a:rPr lang="en-US" sz="2000" b="1" spc="30" dirty="0" smtClean="0">
                <a:solidFill>
                  <a:srgbClr val="313A4F"/>
                </a:solidFill>
                <a:latin typeface="Bell MT" pitchFamily="18" charset="0"/>
              </a:rPr>
              <a:t>then continues </a:t>
            </a:r>
            <a:r>
              <a:rPr lang="en-US" sz="2000" b="1" spc="30" dirty="0">
                <a:solidFill>
                  <a:srgbClr val="313A4F"/>
                </a:solidFill>
                <a:latin typeface="Bell MT" pitchFamily="18" charset="0"/>
              </a:rPr>
              <a:t>as the </a:t>
            </a:r>
            <a:r>
              <a:rPr lang="en-US" sz="2000" b="1" spc="30" dirty="0">
                <a:solidFill>
                  <a:srgbClr val="0070C0"/>
                </a:solidFill>
                <a:latin typeface="Bell MT" pitchFamily="18" charset="0"/>
              </a:rPr>
              <a:t>femoral vein.</a:t>
            </a:r>
          </a:p>
          <a:p>
            <a:pPr marL="342900" lvl="2" indent="-342900" algn="just" fontAlgn="auto">
              <a:lnSpc>
                <a:spcPct val="80000"/>
              </a:lnSpc>
              <a:spcBef>
                <a:spcPct val="20000"/>
              </a:spcBef>
              <a:spcAft>
                <a:spcPts val="600"/>
              </a:spcAft>
              <a:buClr>
                <a:srgbClr val="000000"/>
              </a:buClr>
              <a:buFont typeface="Wingdings" pitchFamily="2" charset="2"/>
              <a:buChar char="q"/>
              <a:defRPr/>
            </a:pPr>
            <a:r>
              <a:rPr lang="en-US" sz="2000" b="1" spc="30" dirty="0">
                <a:solidFill>
                  <a:srgbClr val="313A4F"/>
                </a:solidFill>
                <a:latin typeface="Bell MT" pitchFamily="18" charset="0"/>
              </a:rPr>
              <a:t>Receive blood from superficial veins through </a:t>
            </a:r>
            <a:r>
              <a:rPr lang="en-US" sz="2000" b="1" spc="30" dirty="0">
                <a:solidFill>
                  <a:srgbClr val="0070C0"/>
                </a:solidFill>
                <a:latin typeface="Bell MT" pitchFamily="18" charset="0"/>
              </a:rPr>
              <a:t>perforating veins. </a:t>
            </a:r>
          </a:p>
        </p:txBody>
      </p:sp>
      <p:sp>
        <p:nvSpPr>
          <p:cNvPr id="8" name="TextBox 7"/>
          <p:cNvSpPr txBox="1"/>
          <p:nvPr/>
        </p:nvSpPr>
        <p:spPr>
          <a:xfrm>
            <a:off x="76200" y="76200"/>
            <a:ext cx="8991600" cy="646331"/>
          </a:xfrm>
          <a:prstGeom prst="rect">
            <a:avLst/>
          </a:prstGeom>
          <a:noFill/>
        </p:spPr>
        <p:txBody>
          <a:bodyPr wrap="square" rtlCol="1">
            <a:spAutoFit/>
          </a:bodyPr>
          <a:lstStyle/>
          <a:p>
            <a:pPr algn="ctr" rtl="1" fontAlgn="auto">
              <a:spcAft>
                <a:spcPts val="0"/>
              </a:spcAft>
              <a:defRPr/>
            </a:pPr>
            <a:r>
              <a:rPr lang="en-US" sz="3600" b="1" cap="all" spc="50" dirty="0" smtClean="0">
                <a:solidFill>
                  <a:srgbClr val="0000FF"/>
                </a:solidFill>
                <a:latin typeface="Bodoni MT Black" pitchFamily="18" charset="0"/>
              </a:rPr>
              <a:t>Popliteal vein</a:t>
            </a:r>
            <a:endParaRPr lang="ar-SA" sz="3600" b="1" cap="all" spc="50" dirty="0">
              <a:solidFill>
                <a:srgbClr val="0000FF"/>
              </a:solidFill>
              <a:latin typeface="Bodoni MT Black" pitchFamily="18" charset="0"/>
            </a:endParaRPr>
          </a:p>
        </p:txBody>
      </p:sp>
      <p:pic>
        <p:nvPicPr>
          <p:cNvPr id="5" name="Picture 2" descr="http://img.webmd.com/dtmcms/live/webmd/consumer_assets/site_images/media/medical/hw/h9991261_001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212204"/>
            <a:ext cx="2857500" cy="438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212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2" name="Rectangle 7"/>
          <p:cNvSpPr>
            <a:spLocks noChangeArrowheads="1"/>
          </p:cNvSpPr>
          <p:nvPr/>
        </p:nvSpPr>
        <p:spPr bwMode="auto">
          <a:xfrm>
            <a:off x="307731" y="1203219"/>
            <a:ext cx="5331070" cy="4616648"/>
          </a:xfrm>
          <a:prstGeom prst="rect">
            <a:avLst/>
          </a:prstGeom>
          <a:solidFill>
            <a:schemeClr val="tx1"/>
          </a:solidFill>
          <a:ln w="38100">
            <a:solidFill>
              <a:schemeClr val="tx1"/>
            </a:solidFill>
            <a:miter lim="800000"/>
            <a:headEnd/>
            <a:tailEnd/>
          </a:ln>
        </p:spPr>
        <p:txBody>
          <a:bodyPr wrap="square">
            <a:spAutoFit/>
          </a:bodyPr>
          <a:lstStyle/>
          <a:p>
            <a:pPr marL="342900" lvl="2" indent="-342900" algn="just" fontAlgn="auto">
              <a:lnSpc>
                <a:spcPct val="80000"/>
              </a:lnSpc>
              <a:spcBef>
                <a:spcPct val="20000"/>
              </a:spcBef>
              <a:spcAft>
                <a:spcPts val="600"/>
              </a:spcAft>
              <a:buFont typeface="Wingdings" pitchFamily="2" charset="2"/>
              <a:buChar char="q"/>
              <a:defRPr/>
            </a:pPr>
            <a:r>
              <a:rPr lang="en-US" sz="2000" b="1" spc="30" dirty="0" smtClean="0">
                <a:solidFill>
                  <a:srgbClr val="313A4F"/>
                </a:solidFill>
                <a:latin typeface="Bell MT" pitchFamily="18" charset="0"/>
              </a:rPr>
              <a:t>The</a:t>
            </a:r>
            <a:r>
              <a:rPr lang="en-US" sz="2000" b="1" spc="30" dirty="0">
                <a:solidFill>
                  <a:srgbClr val="313A4F"/>
                </a:solidFill>
                <a:latin typeface="Bell MT" pitchFamily="18" charset="0"/>
              </a:rPr>
              <a:t> </a:t>
            </a:r>
            <a:r>
              <a:rPr lang="en-US" sz="2000" b="1" spc="30" dirty="0">
                <a:solidFill>
                  <a:srgbClr val="0070C0"/>
                </a:solidFill>
                <a:latin typeface="Bell MT" pitchFamily="18" charset="0"/>
              </a:rPr>
              <a:t>femoral vein</a:t>
            </a:r>
            <a:r>
              <a:rPr lang="en-US" sz="2000" b="1" spc="30" dirty="0">
                <a:solidFill>
                  <a:srgbClr val="313A4F"/>
                </a:solidFill>
                <a:latin typeface="Bell MT" pitchFamily="18" charset="0"/>
              </a:rPr>
              <a:t> is a blood vessel that accompanies the </a:t>
            </a:r>
            <a:r>
              <a:rPr lang="en-US" sz="2000" b="1" spc="30" dirty="0">
                <a:solidFill>
                  <a:srgbClr val="C00000"/>
                </a:solidFill>
                <a:latin typeface="Bell MT" pitchFamily="18" charset="0"/>
              </a:rPr>
              <a:t>femoral artery</a:t>
            </a:r>
            <a:r>
              <a:rPr lang="en-US" sz="2000" b="1" spc="30" dirty="0">
                <a:solidFill>
                  <a:srgbClr val="313A4F"/>
                </a:solidFill>
                <a:latin typeface="Bell MT" pitchFamily="18" charset="0"/>
              </a:rPr>
              <a:t> in the femoral sheath. </a:t>
            </a:r>
            <a:endParaRPr lang="en-US" sz="2000" b="1" spc="30" dirty="0" smtClean="0">
              <a:solidFill>
                <a:srgbClr val="313A4F"/>
              </a:solidFill>
              <a:latin typeface="Bell MT" pitchFamily="18" charset="0"/>
            </a:endParaRPr>
          </a:p>
          <a:p>
            <a:pPr marL="342900" lvl="2" indent="-342900" algn="just" fontAlgn="auto">
              <a:lnSpc>
                <a:spcPct val="80000"/>
              </a:lnSpc>
              <a:spcBef>
                <a:spcPct val="20000"/>
              </a:spcBef>
              <a:spcAft>
                <a:spcPts val="600"/>
              </a:spcAft>
              <a:buFont typeface="Wingdings" pitchFamily="2" charset="2"/>
              <a:buChar char="q"/>
              <a:defRPr/>
            </a:pPr>
            <a:r>
              <a:rPr lang="en-US" sz="2000" b="1" spc="30" dirty="0" smtClean="0">
                <a:solidFill>
                  <a:srgbClr val="313A4F"/>
                </a:solidFill>
                <a:latin typeface="Bell MT" pitchFamily="18" charset="0"/>
              </a:rPr>
              <a:t>It is </a:t>
            </a:r>
            <a:r>
              <a:rPr lang="en-US" sz="2000" b="1" spc="30" dirty="0">
                <a:solidFill>
                  <a:srgbClr val="313A4F"/>
                </a:solidFill>
                <a:latin typeface="Bell MT" pitchFamily="18" charset="0"/>
              </a:rPr>
              <a:t>a continuation of the </a:t>
            </a:r>
            <a:r>
              <a:rPr lang="en-US" sz="2000" b="1" spc="30" dirty="0">
                <a:solidFill>
                  <a:srgbClr val="0070C0"/>
                </a:solidFill>
                <a:latin typeface="Bell MT" pitchFamily="18" charset="0"/>
              </a:rPr>
              <a:t>popliteal vein. </a:t>
            </a:r>
            <a:endParaRPr lang="en-US" sz="2000" b="1" spc="30" dirty="0" smtClean="0">
              <a:solidFill>
                <a:srgbClr val="0070C0"/>
              </a:solidFill>
              <a:latin typeface="Bell MT" pitchFamily="18" charset="0"/>
            </a:endParaRPr>
          </a:p>
          <a:p>
            <a:pPr marL="342900" lvl="2" indent="-342900" algn="just" fontAlgn="auto">
              <a:lnSpc>
                <a:spcPct val="80000"/>
              </a:lnSpc>
              <a:spcBef>
                <a:spcPct val="20000"/>
              </a:spcBef>
              <a:spcAft>
                <a:spcPts val="600"/>
              </a:spcAft>
              <a:buFont typeface="Wingdings" pitchFamily="2" charset="2"/>
              <a:buChar char="q"/>
              <a:defRPr/>
            </a:pPr>
            <a:r>
              <a:rPr lang="en-US" sz="2000" b="1" spc="30" dirty="0">
                <a:solidFill>
                  <a:srgbClr val="313A4F"/>
                </a:solidFill>
                <a:latin typeface="Bell MT" pitchFamily="18" charset="0"/>
              </a:rPr>
              <a:t>E</a:t>
            </a:r>
            <a:r>
              <a:rPr lang="en-US" sz="2000" b="1" spc="30" dirty="0" smtClean="0">
                <a:solidFill>
                  <a:srgbClr val="313A4F"/>
                </a:solidFill>
                <a:latin typeface="Bell MT" pitchFamily="18" charset="0"/>
              </a:rPr>
              <a:t>nds </a:t>
            </a:r>
            <a:r>
              <a:rPr lang="en-US" sz="2000" b="1" spc="30" dirty="0">
                <a:solidFill>
                  <a:srgbClr val="313A4F"/>
                </a:solidFill>
                <a:latin typeface="Bell MT" pitchFamily="18" charset="0"/>
              </a:rPr>
              <a:t>at the inferior margin of the inguinal ligament, where it becomes the </a:t>
            </a:r>
            <a:r>
              <a:rPr lang="en-US" sz="2000" b="1" spc="30" dirty="0">
                <a:solidFill>
                  <a:srgbClr val="0070C0"/>
                </a:solidFill>
                <a:latin typeface="Bell MT" pitchFamily="18" charset="0"/>
              </a:rPr>
              <a:t>external iliac vein</a:t>
            </a:r>
            <a:r>
              <a:rPr lang="en-US" sz="2000" b="1" spc="30" dirty="0" smtClean="0">
                <a:solidFill>
                  <a:srgbClr val="0070C0"/>
                </a:solidFill>
                <a:latin typeface="Bell MT" pitchFamily="18" charset="0"/>
              </a:rPr>
              <a:t>.</a:t>
            </a:r>
          </a:p>
          <a:p>
            <a:pPr marL="342900" lvl="2" indent="-342900" algn="just" fontAlgn="auto">
              <a:lnSpc>
                <a:spcPct val="80000"/>
              </a:lnSpc>
              <a:spcBef>
                <a:spcPct val="20000"/>
              </a:spcBef>
              <a:spcAft>
                <a:spcPts val="600"/>
              </a:spcAft>
              <a:buFont typeface="Wingdings" pitchFamily="2" charset="2"/>
              <a:buChar char="q"/>
              <a:defRPr/>
            </a:pPr>
            <a:r>
              <a:rPr lang="en-US" sz="2000" b="1" spc="30" dirty="0" smtClean="0">
                <a:solidFill>
                  <a:srgbClr val="0070C0"/>
                </a:solidFill>
                <a:latin typeface="Bell MT" pitchFamily="18" charset="0"/>
              </a:rPr>
              <a:t>External iliac </a:t>
            </a:r>
            <a:r>
              <a:rPr lang="en-US" sz="2000" b="1" spc="30" dirty="0" smtClean="0">
                <a:solidFill>
                  <a:srgbClr val="313A4F"/>
                </a:solidFill>
                <a:latin typeface="Bell MT" pitchFamily="18" charset="0"/>
              </a:rPr>
              <a:t>join </a:t>
            </a:r>
            <a:r>
              <a:rPr lang="en-US" sz="2000" b="1" spc="30" dirty="0" smtClean="0">
                <a:solidFill>
                  <a:srgbClr val="0070C0"/>
                </a:solidFill>
                <a:latin typeface="Bell MT" pitchFamily="18" charset="0"/>
              </a:rPr>
              <a:t>internal iliac </a:t>
            </a:r>
            <a:r>
              <a:rPr lang="en-US" sz="2000" b="1" spc="30" dirty="0" smtClean="0">
                <a:solidFill>
                  <a:srgbClr val="313A4F"/>
                </a:solidFill>
                <a:latin typeface="Bell MT" pitchFamily="18" charset="0"/>
              </a:rPr>
              <a:t>to form </a:t>
            </a:r>
            <a:r>
              <a:rPr lang="en-US" sz="2000" b="1" spc="30" dirty="0" smtClean="0">
                <a:solidFill>
                  <a:srgbClr val="0070C0"/>
                </a:solidFill>
                <a:latin typeface="Bell MT" pitchFamily="18" charset="0"/>
              </a:rPr>
              <a:t>common iliac veins.</a:t>
            </a:r>
          </a:p>
          <a:p>
            <a:pPr marL="342900" lvl="2" indent="-342900" algn="just" fontAlgn="auto">
              <a:lnSpc>
                <a:spcPct val="80000"/>
              </a:lnSpc>
              <a:spcBef>
                <a:spcPct val="20000"/>
              </a:spcBef>
              <a:spcAft>
                <a:spcPts val="600"/>
              </a:spcAft>
              <a:buFont typeface="Wingdings" pitchFamily="2" charset="2"/>
              <a:buChar char="q"/>
              <a:defRPr/>
            </a:pPr>
            <a:r>
              <a:rPr lang="en-US" sz="2000" b="1" spc="30" dirty="0" smtClean="0">
                <a:solidFill>
                  <a:srgbClr val="313A4F"/>
                </a:solidFill>
                <a:latin typeface="Bell MT" pitchFamily="18" charset="0"/>
              </a:rPr>
              <a:t>Both right and left common iliac veins form </a:t>
            </a:r>
            <a:r>
              <a:rPr lang="en-US" sz="2000" b="1" spc="30" dirty="0" smtClean="0">
                <a:solidFill>
                  <a:srgbClr val="0070C0"/>
                </a:solidFill>
                <a:latin typeface="Bell MT" pitchFamily="18" charset="0"/>
              </a:rPr>
              <a:t>inferior vena cava </a:t>
            </a:r>
            <a:r>
              <a:rPr lang="en-US" sz="2000" b="1" spc="30" dirty="0" smtClean="0">
                <a:solidFill>
                  <a:srgbClr val="313A4F"/>
                </a:solidFill>
                <a:latin typeface="Bell MT" pitchFamily="18" charset="0"/>
              </a:rPr>
              <a:t>that drains the entire low part of the body.</a:t>
            </a:r>
          </a:p>
          <a:p>
            <a:pPr marL="342900" lvl="2" indent="-342900" algn="just" fontAlgn="auto">
              <a:lnSpc>
                <a:spcPct val="80000"/>
              </a:lnSpc>
              <a:spcBef>
                <a:spcPct val="20000"/>
              </a:spcBef>
              <a:spcAft>
                <a:spcPts val="600"/>
              </a:spcAft>
              <a:buFont typeface="Wingdings" pitchFamily="2" charset="2"/>
              <a:buChar char="q"/>
              <a:defRPr/>
            </a:pPr>
            <a:r>
              <a:rPr lang="en-US" sz="2000" b="1" spc="30" dirty="0" smtClean="0">
                <a:solidFill>
                  <a:srgbClr val="313A4F"/>
                </a:solidFill>
                <a:latin typeface="Bell MT" pitchFamily="18" charset="0"/>
              </a:rPr>
              <a:t>Inferior vena cava drains into </a:t>
            </a:r>
            <a:r>
              <a:rPr lang="en-US" sz="2000" b="1" spc="30" dirty="0" smtClean="0">
                <a:solidFill>
                  <a:srgbClr val="0070C0"/>
                </a:solidFill>
                <a:latin typeface="Bell MT" pitchFamily="18" charset="0"/>
              </a:rPr>
              <a:t>right atrium. </a:t>
            </a:r>
          </a:p>
          <a:p>
            <a:pPr marL="342900" lvl="2" indent="-342900" algn="just" fontAlgn="auto">
              <a:lnSpc>
                <a:spcPct val="80000"/>
              </a:lnSpc>
              <a:spcBef>
                <a:spcPct val="20000"/>
              </a:spcBef>
              <a:spcAft>
                <a:spcPts val="600"/>
              </a:spcAft>
              <a:buFont typeface="Wingdings" pitchFamily="2" charset="2"/>
              <a:buChar char="q"/>
              <a:defRPr/>
            </a:pPr>
            <a:endParaRPr lang="en-US" sz="2000" spc="30" dirty="0">
              <a:solidFill>
                <a:srgbClr val="313A4F"/>
              </a:solidFill>
              <a:latin typeface="Bodoni MT Black" pitchFamily="18" charset="0"/>
            </a:endParaRPr>
          </a:p>
        </p:txBody>
      </p:sp>
      <p:sp>
        <p:nvSpPr>
          <p:cNvPr id="8" name="TextBox 7"/>
          <p:cNvSpPr txBox="1"/>
          <p:nvPr/>
        </p:nvSpPr>
        <p:spPr>
          <a:xfrm>
            <a:off x="76200" y="76200"/>
            <a:ext cx="8991600" cy="646331"/>
          </a:xfrm>
          <a:prstGeom prst="rect">
            <a:avLst/>
          </a:prstGeom>
          <a:noFill/>
        </p:spPr>
        <p:txBody>
          <a:bodyPr wrap="square" rtlCol="1">
            <a:spAutoFit/>
          </a:bodyPr>
          <a:lstStyle/>
          <a:p>
            <a:pPr algn="ctr" rtl="1" fontAlgn="auto">
              <a:spcAft>
                <a:spcPts val="0"/>
              </a:spcAft>
              <a:defRPr/>
            </a:pPr>
            <a:r>
              <a:rPr lang="en-US" sz="3600" b="1" cap="all" spc="50" dirty="0" smtClean="0">
                <a:solidFill>
                  <a:srgbClr val="0000FF"/>
                </a:solidFill>
                <a:latin typeface="Bodoni MT Black" pitchFamily="18" charset="0"/>
              </a:rPr>
              <a:t>Femoral veins</a:t>
            </a:r>
            <a:endParaRPr lang="ar-SA" sz="3600" b="1" cap="all" spc="50" dirty="0">
              <a:solidFill>
                <a:srgbClr val="0000FF"/>
              </a:solidFill>
              <a:latin typeface="Bodoni MT Black" pitchFamily="18" charset="0"/>
            </a:endParaRPr>
          </a:p>
        </p:txBody>
      </p:sp>
      <p:grpSp>
        <p:nvGrpSpPr>
          <p:cNvPr id="3" name="Group 2"/>
          <p:cNvGrpSpPr/>
          <p:nvPr/>
        </p:nvGrpSpPr>
        <p:grpSpPr>
          <a:xfrm>
            <a:off x="6019800" y="1400053"/>
            <a:ext cx="2914650" cy="4469202"/>
            <a:chOff x="6019800" y="1234130"/>
            <a:chExt cx="2914650" cy="4469202"/>
          </a:xfrm>
        </p:grpSpPr>
        <p:pic>
          <p:nvPicPr>
            <p:cNvPr id="12290" name="Picture 2" descr="Image result for Femoral ve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234130"/>
              <a:ext cx="2914650" cy="4371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29400" y="5334000"/>
              <a:ext cx="1676400" cy="369332"/>
            </a:xfrm>
            <a:prstGeom prst="rect">
              <a:avLst/>
            </a:prstGeom>
            <a:solidFill>
              <a:schemeClr val="tx1"/>
            </a:solidFill>
          </p:spPr>
          <p:txBody>
            <a:bodyPr wrap="square" rtlCol="0">
              <a:spAutoFit/>
            </a:bodyPr>
            <a:lstStyle/>
            <a:p>
              <a:endParaRPr lang="en-US" dirty="0"/>
            </a:p>
          </p:txBody>
        </p:sp>
      </p:grpSp>
    </p:spTree>
    <p:extLst>
      <p:ext uri="{BB962C8B-B14F-4D97-AF65-F5344CB8AC3E}">
        <p14:creationId xmlns:p14="http://schemas.microsoft.com/office/powerpoint/2010/main" val="2996035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RIBUTARIES OF INFERIOR  VENA CA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068" y="907410"/>
            <a:ext cx="6816724" cy="511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638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2" name="Rectangle 7"/>
          <p:cNvSpPr>
            <a:spLocks noChangeArrowheads="1"/>
          </p:cNvSpPr>
          <p:nvPr/>
        </p:nvSpPr>
        <p:spPr bwMode="auto">
          <a:xfrm>
            <a:off x="193432" y="1378831"/>
            <a:ext cx="4988168" cy="4724370"/>
          </a:xfrm>
          <a:prstGeom prst="rect">
            <a:avLst/>
          </a:prstGeom>
          <a:solidFill>
            <a:schemeClr val="tx1"/>
          </a:solidFill>
          <a:ln w="38100">
            <a:solidFill>
              <a:schemeClr val="tx1"/>
            </a:solidFill>
            <a:miter lim="800000"/>
            <a:headEnd/>
            <a:tailEnd/>
          </a:ln>
        </p:spPr>
        <p:txBody>
          <a:bodyPr wrap="square">
            <a:spAutoFit/>
          </a:bodyPr>
          <a:lstStyle/>
          <a:p>
            <a:pPr marL="0" lvl="2" algn="just" fontAlgn="auto">
              <a:lnSpc>
                <a:spcPct val="80000"/>
              </a:lnSpc>
              <a:spcBef>
                <a:spcPct val="20000"/>
              </a:spcBef>
              <a:spcAft>
                <a:spcPts val="600"/>
              </a:spcAft>
              <a:buClr>
                <a:schemeClr val="bg1">
                  <a:lumMod val="75000"/>
                  <a:lumOff val="25000"/>
                </a:schemeClr>
              </a:buClr>
              <a:defRPr/>
            </a:pPr>
            <a:r>
              <a:rPr lang="en-US" sz="2000" dirty="0" smtClean="0">
                <a:solidFill>
                  <a:srgbClr val="3333FF"/>
                </a:solidFill>
                <a:latin typeface="Bodoni MT Black" pitchFamily="18" charset="0"/>
              </a:rPr>
              <a:t>FEMORAL PULSE</a:t>
            </a:r>
            <a:endParaRPr lang="en-US" sz="2000" spc="30" dirty="0">
              <a:solidFill>
                <a:srgbClr val="3333FF"/>
              </a:solidFill>
              <a:latin typeface="Bodoni MT Black" pitchFamily="18" charset="0"/>
            </a:endParaRPr>
          </a:p>
          <a:p>
            <a:pPr marL="342900" lvl="1" indent="-342900" algn="just" fontAlgn="auto">
              <a:lnSpc>
                <a:spcPct val="80000"/>
              </a:lnSpc>
              <a:spcBef>
                <a:spcPct val="20000"/>
              </a:spcBef>
              <a:spcAft>
                <a:spcPts val="600"/>
              </a:spcAft>
              <a:buFont typeface="Wingdings" pitchFamily="2" charset="2"/>
              <a:buChar char="q"/>
              <a:defRPr/>
            </a:pPr>
            <a:r>
              <a:rPr lang="en-US" sz="2000" b="1" spc="30" dirty="0">
                <a:solidFill>
                  <a:srgbClr val="313A4F"/>
                </a:solidFill>
                <a:latin typeface="Bell MT" pitchFamily="18" charset="0"/>
              </a:rPr>
              <a:t>Located in the inner thigh, at the mid-inguinal point, halfway between the pubic symphysis and anterior superior iliac spine (femoral artery</a:t>
            </a:r>
            <a:r>
              <a:rPr lang="en-US" b="1" spc="30" dirty="0">
                <a:solidFill>
                  <a:srgbClr val="313A4F"/>
                </a:solidFill>
                <a:latin typeface="Bell MT" pitchFamily="18" charset="0"/>
              </a:rPr>
              <a:t>).</a:t>
            </a:r>
          </a:p>
          <a:p>
            <a:pPr marL="0" lvl="1" algn="just" fontAlgn="auto">
              <a:lnSpc>
                <a:spcPct val="80000"/>
              </a:lnSpc>
              <a:spcBef>
                <a:spcPct val="20000"/>
              </a:spcBef>
              <a:spcAft>
                <a:spcPts val="600"/>
              </a:spcAft>
              <a:buClr>
                <a:schemeClr val="bg1">
                  <a:lumMod val="75000"/>
                  <a:lumOff val="25000"/>
                </a:schemeClr>
              </a:buClr>
              <a:defRPr/>
            </a:pPr>
            <a:r>
              <a:rPr lang="en-US" sz="2000" dirty="0" smtClean="0">
                <a:solidFill>
                  <a:srgbClr val="3333FF"/>
                </a:solidFill>
                <a:latin typeface="Bodoni MT Black" pitchFamily="18" charset="0"/>
              </a:rPr>
              <a:t>POPLITEAL PULSE</a:t>
            </a:r>
          </a:p>
          <a:p>
            <a:pPr marL="342900" lvl="2" indent="-342900" algn="just" fontAlgn="auto">
              <a:lnSpc>
                <a:spcPct val="80000"/>
              </a:lnSpc>
              <a:spcBef>
                <a:spcPct val="20000"/>
              </a:spcBef>
              <a:spcAft>
                <a:spcPts val="600"/>
              </a:spcAft>
              <a:buClr>
                <a:srgbClr val="000000"/>
              </a:buClr>
              <a:buFont typeface="Wingdings" pitchFamily="2" charset="2"/>
              <a:buChar char="q"/>
              <a:defRPr/>
            </a:pPr>
            <a:r>
              <a:rPr lang="en-US" sz="2000" b="1" spc="30" dirty="0">
                <a:solidFill>
                  <a:srgbClr val="313A4F"/>
                </a:solidFill>
                <a:latin typeface="Bell MT" pitchFamily="18" charset="0"/>
              </a:rPr>
              <a:t>Located above the knee in the popliteal fossa. The patient bends the knee at approximately 124°, and the physician holds it in both hands to find the popliteal artery in the pit behind the knee (Popliteal artery).).</a:t>
            </a:r>
          </a:p>
          <a:p>
            <a:pPr marL="0" lvl="1" algn="just" fontAlgn="auto">
              <a:lnSpc>
                <a:spcPct val="80000"/>
              </a:lnSpc>
              <a:spcBef>
                <a:spcPct val="20000"/>
              </a:spcBef>
              <a:spcAft>
                <a:spcPts val="600"/>
              </a:spcAft>
              <a:buClr>
                <a:schemeClr val="bg1">
                  <a:lumMod val="75000"/>
                  <a:lumOff val="25000"/>
                </a:schemeClr>
              </a:buClr>
              <a:defRPr/>
            </a:pPr>
            <a:r>
              <a:rPr lang="en-US" sz="2000" dirty="0" smtClean="0">
                <a:solidFill>
                  <a:srgbClr val="3333FF"/>
                </a:solidFill>
                <a:latin typeface="Bodoni MT Black" pitchFamily="18" charset="0"/>
              </a:rPr>
              <a:t>DORSALIS </a:t>
            </a:r>
            <a:r>
              <a:rPr lang="en-US" sz="2000" dirty="0">
                <a:solidFill>
                  <a:srgbClr val="3333FF"/>
                </a:solidFill>
                <a:latin typeface="Bodoni MT Black" pitchFamily="18" charset="0"/>
              </a:rPr>
              <a:t>PEDIS </a:t>
            </a:r>
            <a:r>
              <a:rPr lang="en-US" sz="2000" dirty="0" smtClean="0">
                <a:solidFill>
                  <a:srgbClr val="3333FF"/>
                </a:solidFill>
                <a:latin typeface="Bodoni MT Black" pitchFamily="18" charset="0"/>
              </a:rPr>
              <a:t>PULSE</a:t>
            </a:r>
          </a:p>
          <a:p>
            <a:pPr marL="342900" lvl="2" indent="-342900" algn="just" fontAlgn="auto">
              <a:lnSpc>
                <a:spcPct val="80000"/>
              </a:lnSpc>
              <a:spcBef>
                <a:spcPct val="20000"/>
              </a:spcBef>
              <a:spcAft>
                <a:spcPts val="600"/>
              </a:spcAft>
              <a:buClr>
                <a:srgbClr val="000000"/>
              </a:buClr>
              <a:buFont typeface="Wingdings" pitchFamily="2" charset="2"/>
              <a:buChar char="q"/>
              <a:defRPr/>
            </a:pPr>
            <a:r>
              <a:rPr lang="en-US" sz="2000" b="1" spc="30" dirty="0">
                <a:solidFill>
                  <a:srgbClr val="313A4F"/>
                </a:solidFill>
                <a:latin typeface="Bell MT" pitchFamily="18" charset="0"/>
              </a:rPr>
              <a:t>Located on top of the foot, immediately lateral to the extensor of hallucis </a:t>
            </a:r>
            <a:r>
              <a:rPr lang="en-US" sz="2000" b="1" spc="30" dirty="0" err="1">
                <a:solidFill>
                  <a:srgbClr val="313A4F"/>
                </a:solidFill>
                <a:latin typeface="Bell MT" pitchFamily="18" charset="0"/>
              </a:rPr>
              <a:t>longus</a:t>
            </a:r>
            <a:r>
              <a:rPr lang="en-US" sz="2000" b="1" spc="30" dirty="0">
                <a:solidFill>
                  <a:srgbClr val="313A4F"/>
                </a:solidFill>
                <a:latin typeface="Bell MT" pitchFamily="18" charset="0"/>
              </a:rPr>
              <a:t> (</a:t>
            </a:r>
            <a:r>
              <a:rPr lang="en-US" sz="2000" b="1" spc="30" dirty="0" err="1">
                <a:solidFill>
                  <a:srgbClr val="313A4F"/>
                </a:solidFill>
                <a:latin typeface="Bell MT" pitchFamily="18" charset="0"/>
              </a:rPr>
              <a:t>dorsalis</a:t>
            </a:r>
            <a:r>
              <a:rPr lang="en-US" sz="2000" b="1" spc="30" dirty="0">
                <a:solidFill>
                  <a:srgbClr val="313A4F"/>
                </a:solidFill>
                <a:latin typeface="Bell MT" pitchFamily="18" charset="0"/>
              </a:rPr>
              <a:t> </a:t>
            </a:r>
            <a:r>
              <a:rPr lang="en-US" sz="2000" b="1" spc="30" dirty="0" err="1">
                <a:solidFill>
                  <a:srgbClr val="313A4F"/>
                </a:solidFill>
                <a:latin typeface="Bell MT" pitchFamily="18" charset="0"/>
              </a:rPr>
              <a:t>pedis</a:t>
            </a:r>
            <a:r>
              <a:rPr lang="en-US" sz="2000" b="1" spc="30" dirty="0">
                <a:solidFill>
                  <a:srgbClr val="313A4F"/>
                </a:solidFill>
                <a:latin typeface="Bell MT" pitchFamily="18" charset="0"/>
              </a:rPr>
              <a:t> artery).</a:t>
            </a:r>
          </a:p>
        </p:txBody>
      </p:sp>
      <p:sp>
        <p:nvSpPr>
          <p:cNvPr id="8" name="TextBox 7"/>
          <p:cNvSpPr txBox="1"/>
          <p:nvPr/>
        </p:nvSpPr>
        <p:spPr>
          <a:xfrm>
            <a:off x="76200" y="76200"/>
            <a:ext cx="8991600" cy="584775"/>
          </a:xfrm>
          <a:prstGeom prst="rect">
            <a:avLst/>
          </a:prstGeom>
          <a:noFill/>
        </p:spPr>
        <p:txBody>
          <a:bodyPr wrap="square" rtlCol="1">
            <a:spAutoFit/>
          </a:bodyPr>
          <a:lstStyle/>
          <a:p>
            <a:pPr algn="ctr" rtl="1" fontAlgn="auto">
              <a:spcAft>
                <a:spcPts val="0"/>
              </a:spcAft>
              <a:defRPr/>
            </a:pPr>
            <a:r>
              <a:rPr lang="en-US" sz="3200" b="1" cap="all" spc="50" dirty="0" smtClean="0">
                <a:solidFill>
                  <a:srgbClr val="0000FF"/>
                </a:solidFill>
                <a:latin typeface="Bodoni MT Black" pitchFamily="18" charset="0"/>
              </a:rPr>
              <a:t>PULSE POINTS IN LOWER LIMB</a:t>
            </a:r>
            <a:endParaRPr lang="ar-SA" sz="3200" b="1" cap="all" spc="50" dirty="0">
              <a:solidFill>
                <a:srgbClr val="0000FF"/>
              </a:solidFill>
              <a:latin typeface="Bodoni MT Black" pitchFamily="18" charset="0"/>
            </a:endParaRPr>
          </a:p>
        </p:txBody>
      </p:sp>
      <p:pic>
        <p:nvPicPr>
          <p:cNvPr id="16386" name="Picture 2" descr="Image result for PULSE POINTS IN LOWER LI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011" y="1447800"/>
            <a:ext cx="3886789"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494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2" name="Rectangle 7"/>
          <p:cNvSpPr>
            <a:spLocks noChangeArrowheads="1"/>
          </p:cNvSpPr>
          <p:nvPr/>
        </p:nvSpPr>
        <p:spPr bwMode="auto">
          <a:xfrm>
            <a:off x="334108" y="1378831"/>
            <a:ext cx="5380892" cy="4576637"/>
          </a:xfrm>
          <a:prstGeom prst="rect">
            <a:avLst/>
          </a:prstGeom>
          <a:solidFill>
            <a:schemeClr val="tx1"/>
          </a:solidFill>
          <a:ln w="38100">
            <a:solidFill>
              <a:schemeClr val="tx1"/>
            </a:solidFill>
            <a:miter lim="800000"/>
            <a:headEnd/>
            <a:tailEnd/>
          </a:ln>
        </p:spPr>
        <p:txBody>
          <a:bodyPr wrap="square">
            <a:spAutoFit/>
          </a:bodyPr>
          <a:lstStyle/>
          <a:p>
            <a:pPr marL="0" lvl="2" algn="just" fontAlgn="auto">
              <a:lnSpc>
                <a:spcPct val="80000"/>
              </a:lnSpc>
              <a:spcBef>
                <a:spcPct val="20000"/>
              </a:spcBef>
              <a:spcAft>
                <a:spcPts val="600"/>
              </a:spcAft>
              <a:buClr>
                <a:schemeClr val="bg1">
                  <a:lumMod val="75000"/>
                  <a:lumOff val="25000"/>
                </a:schemeClr>
              </a:buClr>
              <a:defRPr/>
            </a:pPr>
            <a:r>
              <a:rPr lang="en-US" sz="2000" dirty="0">
                <a:solidFill>
                  <a:srgbClr val="3333FF"/>
                </a:solidFill>
                <a:latin typeface="Bodoni MT Black" pitchFamily="18" charset="0"/>
              </a:rPr>
              <a:t>VARICOSE </a:t>
            </a:r>
            <a:r>
              <a:rPr lang="en-US" sz="2000" dirty="0" smtClean="0">
                <a:solidFill>
                  <a:srgbClr val="3333FF"/>
                </a:solidFill>
                <a:latin typeface="Bodoni MT Black" pitchFamily="18" charset="0"/>
              </a:rPr>
              <a:t>VEINS</a:t>
            </a:r>
            <a:endParaRPr lang="en-US" sz="2000" spc="30" dirty="0">
              <a:solidFill>
                <a:srgbClr val="3333FF"/>
              </a:solidFill>
              <a:latin typeface="Bodoni MT Black" pitchFamily="18" charset="0"/>
            </a:endParaRPr>
          </a:p>
          <a:p>
            <a:pPr marL="342900" lvl="1" indent="-342900" algn="just" fontAlgn="auto">
              <a:lnSpc>
                <a:spcPct val="80000"/>
              </a:lnSpc>
              <a:spcBef>
                <a:spcPct val="20000"/>
              </a:spcBef>
              <a:spcAft>
                <a:spcPts val="600"/>
              </a:spcAft>
              <a:buFont typeface="Wingdings" pitchFamily="2" charset="2"/>
              <a:buChar char="q"/>
              <a:defRPr/>
            </a:pPr>
            <a:r>
              <a:rPr lang="en-US" sz="1800" b="1" spc="30" dirty="0">
                <a:solidFill>
                  <a:srgbClr val="313A4F"/>
                </a:solidFill>
                <a:latin typeface="Bell MT" pitchFamily="18" charset="0"/>
              </a:rPr>
              <a:t>If the valves in the perforating veins become incompetent, the direction of blood flow is reversed and the veins become </a:t>
            </a:r>
            <a:r>
              <a:rPr lang="en-US" sz="1800" b="1" spc="30" dirty="0" err="1">
                <a:solidFill>
                  <a:srgbClr val="313A4F"/>
                </a:solidFill>
                <a:latin typeface="Bell MT" pitchFamily="18" charset="0"/>
              </a:rPr>
              <a:t>varicosed</a:t>
            </a:r>
            <a:r>
              <a:rPr lang="en-US" sz="1800" b="1" spc="30" dirty="0">
                <a:solidFill>
                  <a:srgbClr val="313A4F"/>
                </a:solidFill>
                <a:latin typeface="Bell MT" pitchFamily="18" charset="0"/>
              </a:rPr>
              <a:t>. </a:t>
            </a:r>
          </a:p>
          <a:p>
            <a:pPr marL="342900" lvl="1" indent="-342900" algn="just" fontAlgn="auto">
              <a:lnSpc>
                <a:spcPct val="80000"/>
              </a:lnSpc>
              <a:spcBef>
                <a:spcPct val="20000"/>
              </a:spcBef>
              <a:spcAft>
                <a:spcPts val="600"/>
              </a:spcAft>
              <a:buFont typeface="Wingdings" pitchFamily="2" charset="2"/>
              <a:buChar char="q"/>
              <a:defRPr/>
            </a:pPr>
            <a:r>
              <a:rPr lang="en-US" sz="1800" b="1" spc="30" dirty="0">
                <a:solidFill>
                  <a:srgbClr val="313A4F"/>
                </a:solidFill>
                <a:latin typeface="Bell MT" pitchFamily="18" charset="0"/>
              </a:rPr>
              <a:t>Most common in posterior &amp; medial parts of the lower limb, particularly in old people.</a:t>
            </a:r>
          </a:p>
          <a:p>
            <a:pPr marL="0" lvl="1" algn="just" fontAlgn="auto">
              <a:lnSpc>
                <a:spcPct val="80000"/>
              </a:lnSpc>
              <a:spcBef>
                <a:spcPct val="20000"/>
              </a:spcBef>
              <a:spcAft>
                <a:spcPts val="600"/>
              </a:spcAft>
              <a:buClr>
                <a:schemeClr val="bg1">
                  <a:lumMod val="75000"/>
                  <a:lumOff val="25000"/>
                </a:schemeClr>
              </a:buClr>
              <a:defRPr/>
            </a:pPr>
            <a:r>
              <a:rPr lang="en-US" sz="2000" dirty="0" smtClean="0">
                <a:solidFill>
                  <a:srgbClr val="3333FF"/>
                </a:solidFill>
                <a:latin typeface="Bodoni MT Black" pitchFamily="18" charset="0"/>
              </a:rPr>
              <a:t>DEEP VEIN THROMBOSIS (DVT)</a:t>
            </a:r>
          </a:p>
          <a:p>
            <a:pPr marL="342900" lvl="1" indent="-342900" algn="just" fontAlgn="auto">
              <a:lnSpc>
                <a:spcPct val="80000"/>
              </a:lnSpc>
              <a:spcBef>
                <a:spcPct val="20000"/>
              </a:spcBef>
              <a:spcAft>
                <a:spcPts val="600"/>
              </a:spcAft>
              <a:buFont typeface="Wingdings" pitchFamily="2" charset="2"/>
              <a:buChar char="q"/>
              <a:defRPr/>
            </a:pPr>
            <a:r>
              <a:rPr lang="en-US" sz="1800" b="1" spc="30" dirty="0">
                <a:solidFill>
                  <a:srgbClr val="313A4F"/>
                </a:solidFill>
                <a:latin typeface="Bell MT" pitchFamily="18" charset="0"/>
              </a:rPr>
              <a:t>Occurs when a blood clot (thrombus) forms in one or more of the deep veins in your body, usually in your legs. Deep vein thrombosis can cause leg pain or swelling, but may occur without any symptoms.</a:t>
            </a:r>
          </a:p>
          <a:p>
            <a:pPr marL="342900" lvl="1" indent="-342900" algn="just" fontAlgn="auto">
              <a:lnSpc>
                <a:spcPct val="80000"/>
              </a:lnSpc>
              <a:spcBef>
                <a:spcPct val="20000"/>
              </a:spcBef>
              <a:spcAft>
                <a:spcPts val="600"/>
              </a:spcAft>
              <a:buFont typeface="Wingdings" pitchFamily="2" charset="2"/>
              <a:buChar char="q"/>
              <a:defRPr/>
            </a:pPr>
            <a:r>
              <a:rPr lang="en-US" sz="1800" b="1" spc="30" dirty="0">
                <a:solidFill>
                  <a:srgbClr val="313A4F"/>
                </a:solidFill>
                <a:latin typeface="Bell MT" pitchFamily="18" charset="0"/>
              </a:rPr>
              <a:t>Deep vein thrombosis is a serious condition because blood clots in your veins can break loose, travel through your bloodstream and lodge in your lungs, blocking blood flow (pulmonary embolism).</a:t>
            </a:r>
          </a:p>
        </p:txBody>
      </p:sp>
      <p:sp>
        <p:nvSpPr>
          <p:cNvPr id="8" name="TextBox 7"/>
          <p:cNvSpPr txBox="1"/>
          <p:nvPr/>
        </p:nvSpPr>
        <p:spPr>
          <a:xfrm>
            <a:off x="76200" y="76200"/>
            <a:ext cx="8991600" cy="584775"/>
          </a:xfrm>
          <a:prstGeom prst="rect">
            <a:avLst/>
          </a:prstGeom>
          <a:noFill/>
        </p:spPr>
        <p:txBody>
          <a:bodyPr wrap="square" rtlCol="1">
            <a:spAutoFit/>
          </a:bodyPr>
          <a:lstStyle/>
          <a:p>
            <a:pPr algn="ctr" rtl="1" fontAlgn="auto">
              <a:spcAft>
                <a:spcPts val="0"/>
              </a:spcAft>
              <a:defRPr/>
            </a:pPr>
            <a:r>
              <a:rPr lang="en-US" sz="3200" b="1" cap="all" spc="50" dirty="0" smtClean="0">
                <a:solidFill>
                  <a:srgbClr val="0000FF"/>
                </a:solidFill>
                <a:latin typeface="Bodoni MT Black" pitchFamily="18" charset="0"/>
              </a:rPr>
              <a:t>Clinical significance</a:t>
            </a:r>
            <a:endParaRPr lang="ar-SA" sz="3200" b="1" cap="all" spc="50" dirty="0">
              <a:solidFill>
                <a:srgbClr val="0000FF"/>
              </a:solidFill>
              <a:latin typeface="Bodoni MT Black" pitchFamily="18" charset="0"/>
            </a:endParaRPr>
          </a:p>
        </p:txBody>
      </p:sp>
      <p:pic>
        <p:nvPicPr>
          <p:cNvPr id="6" name="Picture 2" descr="http://adamhymans.com/wp-content/uploads/2016/01/Varicose-vei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745" y="1400205"/>
            <a:ext cx="3322055" cy="1912522"/>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Image result for DEEP VEIN THROMBO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5745" y="3733800"/>
            <a:ext cx="3292747"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137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noFill/>
          <a:ln w="9525">
            <a:noFill/>
            <a:miter lim="800000"/>
            <a:headEnd/>
            <a:tailEnd/>
          </a:ln>
          <a:effectLst/>
        </p:spPr>
        <p:txBody>
          <a:bodyPr vert="horz" wrap="square" lIns="91440" tIns="45720" rIns="91440" bIns="45720" numCol="1" anchor="ctr" anchorCtr="1" compatLnSpc="1">
            <a:prstTxWarp prst="textNoShape">
              <a:avLst/>
            </a:prstTxWarp>
          </a:bodyPr>
          <a:lstStyle/>
          <a:p>
            <a:r>
              <a:rPr lang="en-US" sz="3200" dirty="0" smtClean="0">
                <a:solidFill>
                  <a:srgbClr val="3333FF"/>
                </a:solidFill>
                <a:effectLst/>
                <a:latin typeface="Bodoni MT Black" pitchFamily="18" charset="0"/>
              </a:rPr>
              <a:t>MECHANISM OF VENOUS RETURN</a:t>
            </a:r>
            <a:br>
              <a:rPr lang="en-US" sz="3200" dirty="0" smtClean="0">
                <a:solidFill>
                  <a:srgbClr val="3333FF"/>
                </a:solidFill>
                <a:effectLst/>
                <a:latin typeface="Bodoni MT Black" pitchFamily="18" charset="0"/>
              </a:rPr>
            </a:br>
            <a:r>
              <a:rPr lang="en-US" sz="3200" dirty="0" smtClean="0">
                <a:solidFill>
                  <a:srgbClr val="3333FF"/>
                </a:solidFill>
                <a:effectLst/>
                <a:latin typeface="Bodoni MT Black" pitchFamily="18" charset="0"/>
              </a:rPr>
              <a:t>FROM LOWER LIMB</a:t>
            </a:r>
            <a:endParaRPr lang="ar-SA" sz="3200" dirty="0">
              <a:solidFill>
                <a:srgbClr val="3333FF"/>
              </a:solidFill>
              <a:effectLst/>
              <a:latin typeface="Bodoni MT Black" pitchFamily="18" charset="0"/>
            </a:endParaRPr>
          </a:p>
        </p:txBody>
      </p:sp>
      <p:sp>
        <p:nvSpPr>
          <p:cNvPr id="3" name="Content Placeholder 2"/>
          <p:cNvSpPr>
            <a:spLocks noGrp="1"/>
          </p:cNvSpPr>
          <p:nvPr>
            <p:ph idx="1"/>
          </p:nvPr>
        </p:nvSpPr>
        <p:spPr>
          <a:xfrm>
            <a:off x="140676" y="1663700"/>
            <a:ext cx="4799623" cy="3009900"/>
          </a:xfrm>
        </p:spPr>
        <p:txBody>
          <a:bodyPr/>
          <a:lstStyle/>
          <a:p>
            <a:pPr marL="57150" indent="-457200" algn="just">
              <a:lnSpc>
                <a:spcPct val="90000"/>
              </a:lnSpc>
              <a:buClr>
                <a:srgbClr val="000000"/>
              </a:buClr>
              <a:buFont typeface="Wingdings" pitchFamily="2" charset="2"/>
              <a:buChar char="q"/>
              <a:defRPr/>
            </a:pPr>
            <a:r>
              <a:rPr lang="en-US" sz="1800" b="1" dirty="0" smtClean="0">
                <a:solidFill>
                  <a:srgbClr val="000000"/>
                </a:solidFill>
                <a:effectLst/>
                <a:latin typeface="Adobe Arabic" pitchFamily="18" charset="-78"/>
                <a:cs typeface="Adobe Arabic" pitchFamily="18" charset="-78"/>
              </a:rPr>
              <a:t>Much </a:t>
            </a:r>
            <a:r>
              <a:rPr lang="en-US" sz="1800" b="1" dirty="0">
                <a:solidFill>
                  <a:srgbClr val="000000"/>
                </a:solidFill>
                <a:effectLst/>
                <a:latin typeface="Adobe Arabic" pitchFamily="18" charset="-78"/>
                <a:cs typeface="Adobe Arabic" pitchFamily="18" charset="-78"/>
              </a:rPr>
              <a:t>of the saphenous blood passes from superficial to deep veins through the perforating veins</a:t>
            </a:r>
          </a:p>
          <a:p>
            <a:pPr marL="57150" indent="-457200" algn="just">
              <a:lnSpc>
                <a:spcPct val="90000"/>
              </a:lnSpc>
              <a:buClr>
                <a:srgbClr val="000000"/>
              </a:buClr>
              <a:buFont typeface="Wingdings" pitchFamily="2" charset="2"/>
              <a:buChar char="q"/>
              <a:defRPr/>
            </a:pPr>
            <a:r>
              <a:rPr lang="en-US" sz="1800" b="1" dirty="0" smtClean="0">
                <a:solidFill>
                  <a:srgbClr val="000000"/>
                </a:solidFill>
                <a:effectLst/>
                <a:latin typeface="Adobe Arabic" pitchFamily="18" charset="-78"/>
                <a:cs typeface="Adobe Arabic" pitchFamily="18" charset="-78"/>
              </a:rPr>
              <a:t>The </a:t>
            </a:r>
            <a:r>
              <a:rPr lang="en-US" sz="1800" b="1" dirty="0">
                <a:solidFill>
                  <a:srgbClr val="000000"/>
                </a:solidFill>
                <a:effectLst/>
                <a:latin typeface="Adobe Arabic" pitchFamily="18" charset="-78"/>
                <a:cs typeface="Adobe Arabic" pitchFamily="18" charset="-78"/>
              </a:rPr>
              <a:t>blood is pumped upwards in the deep veins by the contraction of the </a:t>
            </a:r>
            <a:r>
              <a:rPr lang="en-US" sz="1800" b="1" dirty="0">
                <a:solidFill>
                  <a:srgbClr val="C00000"/>
                </a:solidFill>
                <a:effectLst/>
                <a:latin typeface="Adobe Arabic" pitchFamily="18" charset="-78"/>
                <a:cs typeface="Adobe Arabic" pitchFamily="18" charset="-78"/>
              </a:rPr>
              <a:t>calf muscles </a:t>
            </a:r>
            <a:r>
              <a:rPr lang="en-US" sz="1800" b="1" dirty="0">
                <a:solidFill>
                  <a:srgbClr val="000000"/>
                </a:solidFill>
                <a:effectLst/>
                <a:latin typeface="Adobe Arabic" pitchFamily="18" charset="-78"/>
                <a:cs typeface="Adobe Arabic" pitchFamily="18" charset="-78"/>
              </a:rPr>
              <a:t>(calf pump).</a:t>
            </a:r>
          </a:p>
          <a:p>
            <a:pPr marL="57150" indent="-457200" algn="just">
              <a:lnSpc>
                <a:spcPct val="90000"/>
              </a:lnSpc>
              <a:buClr>
                <a:srgbClr val="000000"/>
              </a:buClr>
              <a:buFont typeface="Wingdings" pitchFamily="2" charset="2"/>
              <a:buChar char="q"/>
              <a:defRPr/>
            </a:pPr>
            <a:r>
              <a:rPr lang="en-US" sz="1800" b="1" dirty="0" smtClean="0">
                <a:solidFill>
                  <a:srgbClr val="000000"/>
                </a:solidFill>
                <a:effectLst/>
                <a:latin typeface="Adobe Arabic" pitchFamily="18" charset="-78"/>
                <a:cs typeface="Adobe Arabic" pitchFamily="18" charset="-78"/>
              </a:rPr>
              <a:t>This </a:t>
            </a:r>
            <a:r>
              <a:rPr lang="en-US" sz="1800" b="1" dirty="0">
                <a:solidFill>
                  <a:srgbClr val="000000"/>
                </a:solidFill>
                <a:effectLst/>
                <a:latin typeface="Adobe Arabic" pitchFamily="18" charset="-78"/>
                <a:cs typeface="Adobe Arabic" pitchFamily="18" charset="-78"/>
              </a:rPr>
              <a:t>action </a:t>
            </a:r>
            <a:r>
              <a:rPr lang="en-US" sz="1800" b="1" dirty="0" smtClean="0">
                <a:solidFill>
                  <a:srgbClr val="000000"/>
                </a:solidFill>
                <a:effectLst/>
                <a:latin typeface="Adobe Arabic" pitchFamily="18" charset="-78"/>
                <a:cs typeface="Adobe Arabic" pitchFamily="18" charset="-78"/>
              </a:rPr>
              <a:t>of </a:t>
            </a:r>
            <a:r>
              <a:rPr lang="en-US" sz="1800" b="1" dirty="0" smtClean="0">
                <a:solidFill>
                  <a:srgbClr val="FF9900"/>
                </a:solidFill>
                <a:effectLst/>
                <a:latin typeface="Adobe Arabic" pitchFamily="18" charset="-78"/>
                <a:cs typeface="Adobe Arabic" pitchFamily="18" charset="-78"/>
              </a:rPr>
              <a:t>calf pump </a:t>
            </a:r>
            <a:r>
              <a:rPr lang="en-US" sz="1800" b="1" dirty="0">
                <a:solidFill>
                  <a:srgbClr val="000000"/>
                </a:solidFill>
                <a:effectLst/>
                <a:latin typeface="Adobe Arabic" pitchFamily="18" charset="-78"/>
                <a:cs typeface="Adobe Arabic" pitchFamily="18" charset="-78"/>
              </a:rPr>
              <a:t>is assisted by the tight sleeve of deep fascia surrounding these muscles.</a:t>
            </a:r>
          </a:p>
          <a:p>
            <a:endParaRPr lang="ar-SA" sz="1800" dirty="0">
              <a:solidFill>
                <a:schemeClr val="accent3">
                  <a:lumMod val="75000"/>
                </a:schemeClr>
              </a:solidFill>
              <a:latin typeface="Arial" pitchFamily="34" charset="0"/>
            </a:endParaRPr>
          </a:p>
        </p:txBody>
      </p:sp>
      <p:pic>
        <p:nvPicPr>
          <p:cNvPr id="5122" name="Picture 2" descr="http://www.chivatechnique.com/images/vein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075" y="1714500"/>
            <a:ext cx="3971925" cy="3105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noFill/>
          <a:ln w="9525">
            <a:noFill/>
            <a:miter lim="800000"/>
            <a:headEnd/>
            <a:tailEnd/>
          </a:ln>
          <a:effectLst/>
        </p:spPr>
        <p:txBody>
          <a:bodyPr vert="horz" wrap="square" lIns="91440" tIns="45720" rIns="91440" bIns="45720" numCol="1" anchor="ctr" anchorCtr="1" compatLnSpc="1">
            <a:prstTxWarp prst="textNoShape">
              <a:avLst/>
            </a:prstTxWarp>
          </a:bodyPr>
          <a:lstStyle/>
          <a:p>
            <a:r>
              <a:rPr lang="en-US" sz="3200" dirty="0" smtClean="0">
                <a:solidFill>
                  <a:srgbClr val="3333FF"/>
                </a:solidFill>
                <a:latin typeface="Bodoni MT Black" pitchFamily="18" charset="0"/>
              </a:rPr>
              <a:t>FACTORS AIMING BLOOD RETURN</a:t>
            </a:r>
            <a:endParaRPr lang="ar-SA" sz="3200" dirty="0">
              <a:solidFill>
                <a:srgbClr val="3333FF"/>
              </a:solidFill>
              <a:latin typeface="Bodoni MT Black" pitchFamily="18" charset="0"/>
            </a:endParaRPr>
          </a:p>
        </p:txBody>
      </p:sp>
      <p:sp>
        <p:nvSpPr>
          <p:cNvPr id="3" name="Content Placeholder 2"/>
          <p:cNvSpPr>
            <a:spLocks noGrp="1"/>
          </p:cNvSpPr>
          <p:nvPr>
            <p:ph idx="1"/>
          </p:nvPr>
        </p:nvSpPr>
        <p:spPr>
          <a:xfrm>
            <a:off x="0" y="1193800"/>
            <a:ext cx="5319346" cy="5041900"/>
          </a:xfrm>
        </p:spPr>
        <p:txBody>
          <a:bodyPr/>
          <a:lstStyle/>
          <a:p>
            <a:pPr marL="57150" indent="-457200" algn="just">
              <a:lnSpc>
                <a:spcPct val="90000"/>
              </a:lnSpc>
              <a:buClr>
                <a:srgbClr val="000000"/>
              </a:buClr>
              <a:buFont typeface="Wingdings" pitchFamily="2" charset="2"/>
              <a:buChar char="q"/>
              <a:defRPr/>
            </a:pPr>
            <a:r>
              <a:rPr lang="en-US" sz="1600" b="1" dirty="0">
                <a:solidFill>
                  <a:srgbClr val="6666FF"/>
                </a:solidFill>
                <a:effectLst/>
                <a:latin typeface="Adobe Arabic" pitchFamily="18" charset="-78"/>
                <a:cs typeface="Adobe Arabic" pitchFamily="18" charset="-78"/>
              </a:rPr>
              <a:t>Muscle </a:t>
            </a:r>
            <a:r>
              <a:rPr lang="en-US" sz="1600" b="1" dirty="0" smtClean="0">
                <a:solidFill>
                  <a:srgbClr val="6666FF"/>
                </a:solidFill>
                <a:effectLst/>
                <a:latin typeface="Adobe Arabic" pitchFamily="18" charset="-78"/>
                <a:cs typeface="Adobe Arabic" pitchFamily="18" charset="-78"/>
              </a:rPr>
              <a:t>Contraction</a:t>
            </a:r>
            <a:r>
              <a:rPr lang="en-US" sz="1600" b="1" dirty="0">
                <a:solidFill>
                  <a:srgbClr val="6666FF"/>
                </a:solidFill>
                <a:effectLst/>
                <a:latin typeface="Adobe Arabic" pitchFamily="18" charset="-78"/>
                <a:cs typeface="Adobe Arabic" pitchFamily="18" charset="-78"/>
              </a:rPr>
              <a:t>. </a:t>
            </a:r>
          </a:p>
          <a:p>
            <a:pPr marL="857250" lvl="2" indent="-457200" algn="just">
              <a:lnSpc>
                <a:spcPct val="90000"/>
              </a:lnSpc>
              <a:buClr>
                <a:srgbClr val="000000"/>
              </a:buClr>
              <a:buFont typeface="Wingdings" pitchFamily="2" charset="2"/>
              <a:buChar char="§"/>
              <a:defRPr/>
            </a:pPr>
            <a:r>
              <a:rPr lang="en-US" sz="1600" b="1" dirty="0" smtClean="0">
                <a:solidFill>
                  <a:srgbClr val="000000"/>
                </a:solidFill>
                <a:effectLst/>
                <a:latin typeface="Bell MT" panose="02020503060305020303" pitchFamily="18" charset="0"/>
                <a:cs typeface="Adobe Arabic" pitchFamily="18" charset="-78"/>
              </a:rPr>
              <a:t>Rhythmical </a:t>
            </a:r>
            <a:r>
              <a:rPr lang="en-US" sz="1600" b="1" dirty="0">
                <a:solidFill>
                  <a:srgbClr val="000000"/>
                </a:solidFill>
                <a:effectLst/>
                <a:latin typeface="Bell MT" panose="02020503060305020303" pitchFamily="18" charset="0"/>
                <a:cs typeface="Adobe Arabic" pitchFamily="18" charset="-78"/>
              </a:rPr>
              <a:t>contraction of limb muscles as occurs during normal </a:t>
            </a:r>
            <a:r>
              <a:rPr lang="en-US" sz="1600" b="1" dirty="0" err="1">
                <a:solidFill>
                  <a:srgbClr val="000000"/>
                </a:solidFill>
                <a:effectLst/>
                <a:latin typeface="Bell MT" panose="02020503060305020303" pitchFamily="18" charset="0"/>
                <a:cs typeface="Adobe Arabic" pitchFamily="18" charset="-78"/>
              </a:rPr>
              <a:t>locomotory</a:t>
            </a:r>
            <a:r>
              <a:rPr lang="en-US" sz="1600" b="1" dirty="0">
                <a:solidFill>
                  <a:srgbClr val="000000"/>
                </a:solidFill>
                <a:effectLst/>
                <a:latin typeface="Bell MT" panose="02020503060305020303" pitchFamily="18" charset="0"/>
                <a:cs typeface="Adobe Arabic" pitchFamily="18" charset="-78"/>
              </a:rPr>
              <a:t> activity (walking, running, swimming) promotes venous return by the muscle pump mechanism.</a:t>
            </a:r>
          </a:p>
          <a:p>
            <a:pPr marL="57150" indent="-457200" algn="just">
              <a:lnSpc>
                <a:spcPct val="90000"/>
              </a:lnSpc>
              <a:buClr>
                <a:srgbClr val="000000"/>
              </a:buClr>
              <a:buFont typeface="Wingdings" pitchFamily="2" charset="2"/>
              <a:buChar char="q"/>
              <a:defRPr/>
            </a:pPr>
            <a:r>
              <a:rPr lang="en-US" sz="1600" b="1" dirty="0" smtClean="0">
                <a:solidFill>
                  <a:srgbClr val="6666FF"/>
                </a:solidFill>
                <a:effectLst/>
                <a:latin typeface="Adobe Arabic" pitchFamily="18" charset="-78"/>
                <a:cs typeface="Adobe Arabic" pitchFamily="18" charset="-78"/>
              </a:rPr>
              <a:t>Respiratory Pump</a:t>
            </a:r>
          </a:p>
          <a:p>
            <a:pPr marL="857250" lvl="2" indent="-457200" algn="just">
              <a:lnSpc>
                <a:spcPct val="90000"/>
              </a:lnSpc>
              <a:buClr>
                <a:srgbClr val="000000"/>
              </a:buClr>
              <a:buFont typeface="Wingdings" pitchFamily="2" charset="2"/>
              <a:buChar char="§"/>
              <a:defRPr/>
            </a:pPr>
            <a:r>
              <a:rPr lang="en-US" sz="1600" b="1" dirty="0">
                <a:solidFill>
                  <a:srgbClr val="000000"/>
                </a:solidFill>
                <a:effectLst/>
                <a:latin typeface="Bell MT" panose="02020503060305020303" pitchFamily="18" charset="0"/>
                <a:cs typeface="Adobe Arabic" pitchFamily="18" charset="-78"/>
              </a:rPr>
              <a:t>During respiratory inspiration, the venous return increases because of a decrease in right atrial pressure.</a:t>
            </a:r>
          </a:p>
          <a:p>
            <a:pPr marL="57150" lvl="2" indent="-457200" algn="just">
              <a:lnSpc>
                <a:spcPct val="90000"/>
              </a:lnSpc>
              <a:buClr>
                <a:srgbClr val="000000"/>
              </a:buClr>
              <a:buFont typeface="Wingdings" pitchFamily="2" charset="2"/>
              <a:buChar char="q"/>
              <a:defRPr/>
            </a:pPr>
            <a:r>
              <a:rPr lang="en-US" sz="1600" b="1" dirty="0">
                <a:solidFill>
                  <a:srgbClr val="6666FF"/>
                </a:solidFill>
                <a:effectLst/>
                <a:latin typeface="Adobe Arabic" pitchFamily="18" charset="-78"/>
                <a:ea typeface="+mn-ea"/>
                <a:cs typeface="Adobe Arabic" pitchFamily="18" charset="-78"/>
              </a:rPr>
              <a:t>Decreased V</a:t>
            </a:r>
            <a:r>
              <a:rPr lang="en-US" sz="1600" b="1" dirty="0" smtClean="0">
                <a:solidFill>
                  <a:srgbClr val="6666FF"/>
                </a:solidFill>
                <a:effectLst/>
                <a:latin typeface="Adobe Arabic" pitchFamily="18" charset="-78"/>
                <a:ea typeface="+mn-ea"/>
                <a:cs typeface="Adobe Arabic" pitchFamily="18" charset="-78"/>
              </a:rPr>
              <a:t>enous </a:t>
            </a:r>
            <a:r>
              <a:rPr lang="en-US" sz="1600" b="1" dirty="0">
                <a:solidFill>
                  <a:srgbClr val="6666FF"/>
                </a:solidFill>
                <a:effectLst/>
                <a:latin typeface="Adobe Arabic" pitchFamily="18" charset="-78"/>
                <a:ea typeface="+mn-ea"/>
                <a:cs typeface="Adobe Arabic" pitchFamily="18" charset="-78"/>
              </a:rPr>
              <a:t>C</a:t>
            </a:r>
            <a:r>
              <a:rPr lang="en-US" sz="1600" b="1" dirty="0" smtClean="0">
                <a:solidFill>
                  <a:srgbClr val="6666FF"/>
                </a:solidFill>
                <a:effectLst/>
                <a:latin typeface="Adobe Arabic" pitchFamily="18" charset="-78"/>
                <a:ea typeface="+mn-ea"/>
                <a:cs typeface="Adobe Arabic" pitchFamily="18" charset="-78"/>
              </a:rPr>
              <a:t>ompliance</a:t>
            </a:r>
          </a:p>
          <a:p>
            <a:pPr marL="857250" lvl="2" indent="-457200" algn="just">
              <a:lnSpc>
                <a:spcPct val="90000"/>
              </a:lnSpc>
              <a:buClr>
                <a:srgbClr val="000000"/>
              </a:buClr>
              <a:buFont typeface="Wingdings" pitchFamily="2" charset="2"/>
              <a:buChar char="§"/>
              <a:defRPr/>
            </a:pPr>
            <a:r>
              <a:rPr lang="en-US" sz="1600" b="1" dirty="0">
                <a:solidFill>
                  <a:srgbClr val="000000"/>
                </a:solidFill>
                <a:effectLst/>
                <a:latin typeface="Bell MT" panose="02020503060305020303" pitchFamily="18" charset="0"/>
                <a:cs typeface="Adobe Arabic" pitchFamily="18" charset="-78"/>
              </a:rPr>
              <a:t>Sympathetic activation of veins decreases venous compliance, increases central venous pressure and promotes venous return.</a:t>
            </a:r>
          </a:p>
          <a:p>
            <a:pPr marL="57150" lvl="2" indent="-457200" algn="just">
              <a:lnSpc>
                <a:spcPct val="90000"/>
              </a:lnSpc>
              <a:buClr>
                <a:srgbClr val="000000"/>
              </a:buClr>
              <a:buFont typeface="Wingdings" pitchFamily="2" charset="2"/>
              <a:buChar char="q"/>
              <a:defRPr/>
            </a:pPr>
            <a:r>
              <a:rPr lang="en-US" sz="1600" b="1" dirty="0" smtClean="0">
                <a:solidFill>
                  <a:srgbClr val="6666FF"/>
                </a:solidFill>
                <a:effectLst/>
                <a:latin typeface="Adobe Arabic" pitchFamily="18" charset="-78"/>
                <a:ea typeface="+mn-ea"/>
                <a:cs typeface="Adobe Arabic" pitchFamily="18" charset="-78"/>
              </a:rPr>
              <a:t>Gravity </a:t>
            </a:r>
          </a:p>
          <a:p>
            <a:pPr marL="857250" lvl="2" indent="-457200" algn="just">
              <a:lnSpc>
                <a:spcPct val="90000"/>
              </a:lnSpc>
              <a:buClr>
                <a:srgbClr val="000000"/>
              </a:buClr>
              <a:buFont typeface="Wingdings" pitchFamily="2" charset="2"/>
              <a:buChar char="§"/>
              <a:defRPr/>
            </a:pPr>
            <a:r>
              <a:rPr lang="en-US" sz="1600" b="1" dirty="0">
                <a:solidFill>
                  <a:srgbClr val="000000"/>
                </a:solidFill>
                <a:effectLst/>
                <a:latin typeface="Bell MT" panose="02020503060305020303" pitchFamily="18" charset="0"/>
                <a:cs typeface="Adobe Arabic" pitchFamily="18" charset="-78"/>
              </a:rPr>
              <a:t>The effects of gravity on venous return seem paradoxical because when a person stands up hydrostatic forces cause the right atrial pressure to decrease and the venous pressure in the dependent limbs to increase. </a:t>
            </a:r>
            <a:endParaRPr lang="ar-SA" sz="1600" b="1" dirty="0">
              <a:solidFill>
                <a:srgbClr val="000000"/>
              </a:solidFill>
              <a:effectLst/>
              <a:latin typeface="Bell MT" panose="02020503060305020303" pitchFamily="18" charset="0"/>
              <a:cs typeface="Adobe Arabic" pitchFamily="18" charset="-78"/>
            </a:endParaRPr>
          </a:p>
        </p:txBody>
      </p:sp>
      <p:pic>
        <p:nvPicPr>
          <p:cNvPr id="8194" name="Picture 2" descr="skeletal muscle pump promotes venous retur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13500" y="1206500"/>
            <a:ext cx="2330450" cy="2756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978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7505" y="1124744"/>
            <a:ext cx="5112567" cy="5047456"/>
          </a:xfrm>
          <a:prstGeom prst="rect">
            <a:avLst/>
          </a:prstGeom>
        </p:spPr>
        <p:txBody>
          <a:bodyPr>
            <a:noAutofit/>
          </a:bodyPr>
          <a:lstStyle/>
          <a:p>
            <a:pPr marL="419100" lvl="1" indent="-382588" algn="just" rtl="0" eaLnBrk="0" fontAlgn="base" hangingPunct="0">
              <a:lnSpc>
                <a:spcPct val="90000"/>
              </a:lnSpc>
              <a:spcAft>
                <a:spcPct val="0"/>
              </a:spcAft>
              <a:buSzPct val="80000"/>
              <a:buFont typeface="Wingdings" pitchFamily="2" charset="2"/>
              <a:buChar char="q"/>
              <a:defRPr/>
            </a:pPr>
            <a:r>
              <a:rPr lang="en-US" sz="2000" b="1" dirty="0">
                <a:solidFill>
                  <a:srgbClr val="313A4F"/>
                </a:solidFill>
                <a:effectLst/>
                <a:latin typeface="Bell MT" pitchFamily="18" charset="0"/>
              </a:rPr>
              <a:t>The arteries and veins have three layers, but the middle layer is thicker in the arteries than it is in the veins:</a:t>
            </a:r>
          </a:p>
          <a:p>
            <a:pPr lvl="1" algn="just" rtl="0">
              <a:lnSpc>
                <a:spcPct val="90000"/>
              </a:lnSpc>
              <a:buClr>
                <a:schemeClr val="bg1">
                  <a:lumMod val="75000"/>
                  <a:lumOff val="25000"/>
                </a:schemeClr>
              </a:buClr>
              <a:defRPr/>
            </a:pPr>
            <a:r>
              <a:rPr lang="en-US" sz="1800" b="1" dirty="0">
                <a:solidFill>
                  <a:srgbClr val="C00000"/>
                </a:solidFill>
                <a:effectLst/>
                <a:latin typeface="Bell MT" pitchFamily="18" charset="0"/>
              </a:rPr>
              <a:t>Tunica Intima</a:t>
            </a:r>
            <a:r>
              <a:rPr lang="en-US" sz="1800" b="1" dirty="0">
                <a:solidFill>
                  <a:srgbClr val="0070C0"/>
                </a:solidFill>
                <a:effectLst/>
                <a:latin typeface="Bell MT" pitchFamily="18" charset="0"/>
              </a:rPr>
              <a:t> (the thinnest layer): a single layer of simple squamous endothelial cells.</a:t>
            </a:r>
          </a:p>
          <a:p>
            <a:pPr lvl="1" algn="just" rtl="0">
              <a:lnSpc>
                <a:spcPct val="90000"/>
              </a:lnSpc>
              <a:buClr>
                <a:schemeClr val="bg1">
                  <a:lumMod val="75000"/>
                  <a:lumOff val="25000"/>
                </a:schemeClr>
              </a:buClr>
              <a:defRPr/>
            </a:pPr>
            <a:r>
              <a:rPr lang="en-US" sz="1800" b="1" dirty="0">
                <a:solidFill>
                  <a:srgbClr val="C00000"/>
                </a:solidFill>
                <a:effectLst/>
                <a:latin typeface="Bell MT" pitchFamily="18" charset="0"/>
              </a:rPr>
              <a:t>Tunica Media</a:t>
            </a:r>
            <a:r>
              <a:rPr lang="en-US" sz="1800" b="1" dirty="0">
                <a:solidFill>
                  <a:srgbClr val="0070C0"/>
                </a:solidFill>
                <a:effectLst/>
                <a:latin typeface="Bell MT" pitchFamily="18" charset="0"/>
              </a:rPr>
              <a:t> (the thickest layer in arteries):  is made up of smooth muscle cells and elastic tissue.</a:t>
            </a:r>
          </a:p>
          <a:p>
            <a:pPr lvl="1" algn="just" rtl="0">
              <a:lnSpc>
                <a:spcPct val="90000"/>
              </a:lnSpc>
              <a:buClr>
                <a:schemeClr val="bg1">
                  <a:lumMod val="75000"/>
                  <a:lumOff val="25000"/>
                </a:schemeClr>
              </a:buClr>
              <a:defRPr/>
            </a:pPr>
            <a:r>
              <a:rPr lang="en-US" sz="1800" b="1" dirty="0">
                <a:solidFill>
                  <a:srgbClr val="C00000"/>
                </a:solidFill>
                <a:effectLst/>
                <a:latin typeface="Bell MT" pitchFamily="18" charset="0"/>
              </a:rPr>
              <a:t>Tunica Adventitia</a:t>
            </a:r>
            <a:r>
              <a:rPr lang="en-US" sz="1800" b="1" dirty="0">
                <a:solidFill>
                  <a:srgbClr val="0070C0"/>
                </a:solidFill>
                <a:effectLst/>
                <a:latin typeface="Bell MT" pitchFamily="18" charset="0"/>
              </a:rPr>
              <a:t>: (the thickest layer in veins) entirely made of connective tissue. </a:t>
            </a:r>
          </a:p>
          <a:p>
            <a:pPr marL="419100" lvl="1" indent="-382588" algn="just">
              <a:lnSpc>
                <a:spcPct val="90000"/>
              </a:lnSpc>
              <a:buClr>
                <a:srgbClr val="000000"/>
              </a:buClr>
              <a:buSzPct val="80000"/>
              <a:buFont typeface="Wingdings" pitchFamily="2" charset="2"/>
              <a:buChar char="q"/>
              <a:defRPr/>
            </a:pPr>
            <a:r>
              <a:rPr lang="en-US" sz="2000" b="1" dirty="0">
                <a:solidFill>
                  <a:srgbClr val="313A4F"/>
                </a:solidFill>
                <a:effectLst/>
                <a:latin typeface="Bell MT" pitchFamily="18" charset="0"/>
              </a:rPr>
              <a:t>Capillaries consist of little more than a layer of endothelium and occasional connective tissue.</a:t>
            </a:r>
          </a:p>
        </p:txBody>
      </p:sp>
      <p:sp>
        <p:nvSpPr>
          <p:cNvPr id="5" name="Rectangle 2"/>
          <p:cNvSpPr txBox="1">
            <a:spLocks noChangeArrowheads="1"/>
          </p:cNvSpPr>
          <p:nvPr/>
        </p:nvSpPr>
        <p:spPr>
          <a:xfrm>
            <a:off x="-27136" y="25121"/>
            <a:ext cx="9144000" cy="620713"/>
          </a:xfrm>
          <a:prstGeom prst="rect">
            <a:avLst/>
          </a:prstGeom>
        </p:spPr>
        <p:txBody>
          <a:bodyPr vert="horz" lIns="91440" tIns="45720" rIns="91440" bIns="45720" rtlCol="0" anchor="b" anchorCtr="0">
            <a:noAutofit/>
          </a:bodyPr>
          <a:lst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fontAlgn="auto">
              <a:spcAft>
                <a:spcPts val="0"/>
              </a:spcAft>
            </a:pPr>
            <a:r>
              <a:rPr lang="en-US" sz="3600" b="1" dirty="0" smtClean="0">
                <a:solidFill>
                  <a:srgbClr val="3333FF"/>
                </a:solidFill>
                <a:effectLst>
                  <a:outerShdw blurRad="38100" dist="38100" dir="2700000" algn="tl">
                    <a:srgbClr val="000000">
                      <a:alpha val="43137"/>
                    </a:srgbClr>
                  </a:outerShdw>
                </a:effectLst>
                <a:latin typeface="Bodoni MT Black" pitchFamily="18" charset="0"/>
              </a:rPr>
              <a:t>histology</a:t>
            </a:r>
          </a:p>
        </p:txBody>
      </p:sp>
      <p:pic>
        <p:nvPicPr>
          <p:cNvPr id="3074" name="Picture 2" descr="http://www.phschool.com/science/biology_place/biocoach/images/cardio2/BlVesSt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6120" y="1227583"/>
            <a:ext cx="3810000"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36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4" name="Title 4"/>
          <p:cNvSpPr>
            <a:spLocks noGrp="1"/>
          </p:cNvSpPr>
          <p:nvPr>
            <p:ph type="title"/>
          </p:nvPr>
        </p:nvSpPr>
        <p:spPr>
          <a:xfrm>
            <a:off x="0" y="2578100"/>
            <a:ext cx="9144000" cy="1143000"/>
          </a:xfrm>
        </p:spPr>
        <p:txBody>
          <a:bodyPr/>
          <a:lstStyle/>
          <a:p>
            <a:pPr algn="ctr" eaLnBrk="1" hangingPunct="1">
              <a:defRPr/>
            </a:pPr>
            <a:r>
              <a:rPr lang="en-US" sz="5400" dirty="0" smtClean="0">
                <a:solidFill>
                  <a:srgbClr val="00B0F0"/>
                </a:solidFill>
                <a:effectLst>
                  <a:outerShdw blurRad="38100" dist="38100" dir="2700000" algn="tl">
                    <a:srgbClr val="000000">
                      <a:alpha val="43137"/>
                    </a:srgbClr>
                  </a:outerShdw>
                </a:effectLst>
                <a:latin typeface="Bodoni MT Black" pitchFamily="18" charset="0"/>
                <a:cs typeface="Adobe Arabic" pitchFamily="18" charset="-78"/>
              </a:rPr>
              <a:t>QUESTIONS!</a:t>
            </a:r>
            <a:endParaRPr lang="en-US" sz="5400" dirty="0">
              <a:solidFill>
                <a:srgbClr val="00B0F0"/>
              </a:solidFill>
              <a:effectLst>
                <a:outerShdw blurRad="38100" dist="38100" dir="2700000" algn="tl">
                  <a:srgbClr val="000000">
                    <a:alpha val="43137"/>
                  </a:srgbClr>
                </a:outerShdw>
              </a:effectLst>
              <a:latin typeface="Bodoni MT Black" pitchFamily="18" charset="0"/>
              <a:cs typeface="Adobe Arabic" pitchFamily="18" charset="-78"/>
            </a:endParaRPr>
          </a:p>
        </p:txBody>
      </p:sp>
      <p:sp>
        <p:nvSpPr>
          <p:cNvPr id="5" name="Title 4"/>
          <p:cNvSpPr txBox="1">
            <a:spLocks/>
          </p:cNvSpPr>
          <p:nvPr/>
        </p:nvSpPr>
        <p:spPr bwMode="auto">
          <a:xfrm>
            <a:off x="2133599" y="2294082"/>
            <a:ext cx="1524000" cy="893618"/>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a:lstStyle>
          <a:p>
            <a:pPr eaLnBrk="1" hangingPunct="1">
              <a:defRPr/>
            </a:pPr>
            <a:r>
              <a:rPr lang="en-US" sz="4000" dirty="0" smtClean="0">
                <a:solidFill>
                  <a:srgbClr val="FF6600"/>
                </a:solidFill>
                <a:effectLst/>
                <a:latin typeface="Bodoni MT Black" pitchFamily="18" charset="0"/>
                <a:cs typeface="Adobe Arabic" pitchFamily="18" charset="-78"/>
              </a:rPr>
              <a:t>Any</a:t>
            </a:r>
            <a:endParaRPr lang="en-US" sz="4000" dirty="0">
              <a:solidFill>
                <a:srgbClr val="FF6600"/>
              </a:solidFill>
              <a:effectLst/>
              <a:latin typeface="Bodoni MT Black" pitchFamily="18" charset="0"/>
              <a:cs typeface="Adobe Arabic" pitchFamily="18"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0"/>
            <a:ext cx="8229600" cy="1143000"/>
          </a:xfrm>
        </p:spPr>
        <p:txBody>
          <a:bodyPr/>
          <a:lstStyle/>
          <a:p>
            <a:r>
              <a:rPr lang="en-US" sz="3600" dirty="0" smtClean="0">
                <a:solidFill>
                  <a:srgbClr val="3333FF"/>
                </a:solidFill>
                <a:latin typeface="Bodoni MT Black" pitchFamily="18" charset="0"/>
              </a:rPr>
              <a:t>VENA CAVAE</a:t>
            </a:r>
            <a:endParaRPr lang="ar-SA" sz="3600" dirty="0">
              <a:solidFill>
                <a:srgbClr val="3333FF"/>
              </a:solidFill>
              <a:latin typeface="Bodoni MT Black" pitchFamily="18" charset="0"/>
            </a:endParaRPr>
          </a:p>
        </p:txBody>
      </p:sp>
      <p:sp>
        <p:nvSpPr>
          <p:cNvPr id="3" name="Content Placeholder 2"/>
          <p:cNvSpPr>
            <a:spLocks noGrp="1"/>
          </p:cNvSpPr>
          <p:nvPr>
            <p:ph idx="1"/>
          </p:nvPr>
        </p:nvSpPr>
        <p:spPr>
          <a:xfrm>
            <a:off x="0" y="1234888"/>
            <a:ext cx="5042647" cy="4991100"/>
          </a:xfrm>
        </p:spPr>
        <p:txBody>
          <a:bodyPr/>
          <a:lstStyle/>
          <a:p>
            <a:pPr algn="just">
              <a:buClrTx/>
              <a:buFont typeface="Wingdings" pitchFamily="2" charset="2"/>
              <a:buChar char="q"/>
            </a:pPr>
            <a:r>
              <a:rPr lang="en-US" sz="1800" b="1" dirty="0" smtClean="0">
                <a:solidFill>
                  <a:schemeClr val="accent4">
                    <a:lumMod val="10000"/>
                  </a:schemeClr>
                </a:solidFill>
                <a:effectLst/>
                <a:latin typeface="Bell MT" pitchFamily="18" charset="0"/>
              </a:rPr>
              <a:t>They</a:t>
            </a:r>
            <a:r>
              <a:rPr lang="en-US" sz="1800" b="1" dirty="0" smtClean="0">
                <a:effectLst/>
                <a:latin typeface="Bell MT" pitchFamily="18" charset="0"/>
              </a:rPr>
              <a:t> </a:t>
            </a:r>
            <a:r>
              <a:rPr lang="en-US" sz="1800" b="1" dirty="0" smtClean="0">
                <a:solidFill>
                  <a:schemeClr val="accent4">
                    <a:lumMod val="10000"/>
                  </a:schemeClr>
                </a:solidFill>
                <a:effectLst/>
                <a:latin typeface="Bell MT" pitchFamily="18" charset="0"/>
              </a:rPr>
              <a:t>are two large veins that return deoxygenated blood from the body into the heart. </a:t>
            </a:r>
          </a:p>
          <a:p>
            <a:pPr algn="just">
              <a:buClrTx/>
              <a:buFont typeface="Wingdings" pitchFamily="2" charset="2"/>
              <a:buChar char="q"/>
            </a:pPr>
            <a:r>
              <a:rPr lang="en-US" sz="1800" b="1" dirty="0" smtClean="0">
                <a:solidFill>
                  <a:schemeClr val="accent4">
                    <a:lumMod val="10000"/>
                  </a:schemeClr>
                </a:solidFill>
                <a:effectLst/>
                <a:latin typeface="Bell MT" pitchFamily="18" charset="0"/>
              </a:rPr>
              <a:t>There are the </a:t>
            </a:r>
            <a:r>
              <a:rPr lang="en-US" sz="1800" b="1" dirty="0" smtClean="0">
                <a:solidFill>
                  <a:srgbClr val="0000CC"/>
                </a:solidFill>
                <a:effectLst/>
                <a:latin typeface="Bell MT" pitchFamily="18" charset="0"/>
              </a:rPr>
              <a:t>superior vena cava</a:t>
            </a:r>
            <a:r>
              <a:rPr lang="en-US" sz="1800" b="1" dirty="0" smtClean="0">
                <a:solidFill>
                  <a:schemeClr val="accent4">
                    <a:lumMod val="10000"/>
                  </a:schemeClr>
                </a:solidFill>
                <a:effectLst/>
                <a:latin typeface="Bell MT" pitchFamily="18" charset="0"/>
              </a:rPr>
              <a:t> and the </a:t>
            </a:r>
            <a:r>
              <a:rPr lang="en-US" sz="1800" b="1" dirty="0" smtClean="0">
                <a:solidFill>
                  <a:srgbClr val="0000CC"/>
                </a:solidFill>
                <a:effectLst/>
                <a:latin typeface="Bell MT" pitchFamily="18" charset="0"/>
              </a:rPr>
              <a:t>inferior vena cava</a:t>
            </a:r>
            <a:r>
              <a:rPr lang="en-US" sz="1800" b="1" dirty="0" smtClean="0">
                <a:solidFill>
                  <a:schemeClr val="accent4">
                    <a:lumMod val="10000"/>
                  </a:schemeClr>
                </a:solidFill>
                <a:effectLst/>
                <a:latin typeface="Bell MT" pitchFamily="18" charset="0"/>
              </a:rPr>
              <a:t>.</a:t>
            </a:r>
          </a:p>
          <a:p>
            <a:pPr algn="just">
              <a:buClrTx/>
              <a:buFont typeface="Wingdings" pitchFamily="2" charset="2"/>
              <a:buChar char="q"/>
            </a:pPr>
            <a:r>
              <a:rPr lang="en-US" sz="1800" b="1" dirty="0" smtClean="0">
                <a:solidFill>
                  <a:schemeClr val="accent4">
                    <a:lumMod val="10000"/>
                  </a:schemeClr>
                </a:solidFill>
                <a:effectLst/>
                <a:latin typeface="Bell MT" pitchFamily="18" charset="0"/>
              </a:rPr>
              <a:t>Both empty into the right atrium.</a:t>
            </a:r>
            <a:endParaRPr lang="en-US" sz="1800" b="1" baseline="30000" dirty="0">
              <a:solidFill>
                <a:schemeClr val="accent4">
                  <a:lumMod val="10000"/>
                </a:schemeClr>
              </a:solidFill>
              <a:effectLst/>
              <a:latin typeface="Bell MT" pitchFamily="18" charset="0"/>
            </a:endParaRPr>
          </a:p>
          <a:p>
            <a:pPr algn="just">
              <a:buClrTx/>
              <a:buFont typeface="Wingdings" pitchFamily="2" charset="2"/>
              <a:buChar char="q"/>
            </a:pPr>
            <a:r>
              <a:rPr lang="en-US" sz="1800" b="1" dirty="0" smtClean="0">
                <a:solidFill>
                  <a:schemeClr val="accent4">
                    <a:lumMod val="10000"/>
                  </a:schemeClr>
                </a:solidFill>
                <a:effectLst/>
                <a:latin typeface="Bell MT" pitchFamily="18" charset="0"/>
              </a:rPr>
              <a:t>They are located slightly off-center toward the right side of the body.</a:t>
            </a:r>
          </a:p>
          <a:p>
            <a:pPr algn="just">
              <a:buClrTx/>
              <a:buFont typeface="Wingdings" pitchFamily="2" charset="2"/>
              <a:buChar char="q"/>
            </a:pPr>
            <a:r>
              <a:rPr lang="en-US" sz="1800" b="1" dirty="0" smtClean="0">
                <a:solidFill>
                  <a:schemeClr val="accent4">
                    <a:lumMod val="10000"/>
                  </a:schemeClr>
                </a:solidFill>
                <a:effectLst/>
                <a:latin typeface="Bell MT" pitchFamily="18" charset="0"/>
              </a:rPr>
              <a:t>The </a:t>
            </a:r>
            <a:r>
              <a:rPr lang="en-US" sz="1800" b="1" dirty="0" smtClean="0">
                <a:solidFill>
                  <a:srgbClr val="0070C0"/>
                </a:solidFill>
                <a:effectLst/>
                <a:latin typeface="Bell MT" pitchFamily="18" charset="0"/>
              </a:rPr>
              <a:t>superior vena cava </a:t>
            </a:r>
            <a:r>
              <a:rPr lang="en-US" sz="1800" b="1" dirty="0" smtClean="0">
                <a:solidFill>
                  <a:schemeClr val="accent4">
                    <a:lumMod val="10000"/>
                  </a:schemeClr>
                </a:solidFill>
                <a:effectLst/>
                <a:latin typeface="Bell MT" pitchFamily="18" charset="0"/>
              </a:rPr>
              <a:t>is above the heart, and formed by the union of the left and right brachiocephalic veins, which drain blood from the head and the upper limbs.</a:t>
            </a:r>
          </a:p>
          <a:p>
            <a:pPr algn="just">
              <a:buClrTx/>
              <a:buFont typeface="Wingdings" pitchFamily="2" charset="2"/>
              <a:buChar char="q"/>
            </a:pPr>
            <a:r>
              <a:rPr lang="en-US" sz="1800" b="1" dirty="0">
                <a:solidFill>
                  <a:schemeClr val="accent4">
                    <a:lumMod val="10000"/>
                  </a:schemeClr>
                </a:solidFill>
                <a:effectLst/>
                <a:latin typeface="Bell MT" pitchFamily="18" charset="0"/>
              </a:rPr>
              <a:t>The </a:t>
            </a:r>
            <a:r>
              <a:rPr lang="en-US" sz="1800" b="1" dirty="0">
                <a:solidFill>
                  <a:srgbClr val="0070C0"/>
                </a:solidFill>
                <a:effectLst/>
                <a:latin typeface="Bell MT" pitchFamily="18" charset="0"/>
              </a:rPr>
              <a:t>inferior vena cava </a:t>
            </a:r>
            <a:r>
              <a:rPr lang="en-US" sz="1800" b="1" dirty="0">
                <a:solidFill>
                  <a:schemeClr val="accent4">
                    <a:lumMod val="10000"/>
                  </a:schemeClr>
                </a:solidFill>
                <a:effectLst/>
                <a:latin typeface="Bell MT" pitchFamily="18" charset="0"/>
              </a:rPr>
              <a:t>travels up alongside the abdominal aorta with blood from the lower part of the body. </a:t>
            </a:r>
          </a:p>
          <a:p>
            <a:pPr algn="just">
              <a:buClrTx/>
              <a:buFont typeface="Wingdings" pitchFamily="2" charset="2"/>
              <a:buChar char="q"/>
            </a:pPr>
            <a:r>
              <a:rPr lang="en-US" sz="1800" b="1" dirty="0">
                <a:solidFill>
                  <a:schemeClr val="accent4">
                    <a:lumMod val="10000"/>
                  </a:schemeClr>
                </a:solidFill>
                <a:effectLst/>
                <a:latin typeface="Bell MT" pitchFamily="18" charset="0"/>
              </a:rPr>
              <a:t>It is the largest vein in the human body.</a:t>
            </a:r>
          </a:p>
          <a:p>
            <a:pPr algn="just">
              <a:buClrTx/>
            </a:pPr>
            <a:endParaRPr lang="en-US" sz="1800" b="1" dirty="0" smtClean="0">
              <a:solidFill>
                <a:schemeClr val="accent4">
                  <a:lumMod val="10000"/>
                </a:schemeClr>
              </a:solidFill>
              <a:effectLst/>
              <a:latin typeface="Bell MT" pitchFamily="18" charset="0"/>
            </a:endParaRPr>
          </a:p>
          <a:p>
            <a:pPr algn="just">
              <a:buClrTx/>
              <a:buFont typeface="Wingdings" pitchFamily="2" charset="2"/>
              <a:buChar char="q"/>
              <a:defRPr/>
            </a:pPr>
            <a:endParaRPr lang="ar-SA" sz="1800" b="1" dirty="0">
              <a:solidFill>
                <a:srgbClr val="000000"/>
              </a:solidFill>
              <a:effectLst/>
              <a:latin typeface="Bell MT" pitchFamily="18" charset="0"/>
              <a:cs typeface="Adobe Arabic" pitchFamily="18" charset="-78"/>
            </a:endParaRPr>
          </a:p>
        </p:txBody>
      </p:sp>
      <p:pic>
        <p:nvPicPr>
          <p:cNvPr id="6" name="Picture 2" descr="http://wikiperiment.net/wp-content/uploads/2014/10/Veins-in-abdominal-cavit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0224" y="1317344"/>
            <a:ext cx="3868270" cy="351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449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Rectangle 2"/>
          <p:cNvSpPr txBox="1">
            <a:spLocks noChangeArrowheads="1"/>
          </p:cNvSpPr>
          <p:nvPr/>
        </p:nvSpPr>
        <p:spPr>
          <a:xfrm>
            <a:off x="0" y="2956580"/>
            <a:ext cx="9144000" cy="620713"/>
          </a:xfrm>
          <a:prstGeom prst="rect">
            <a:avLst/>
          </a:prstGeom>
        </p:spPr>
        <p:txBody>
          <a:bodyPr vert="horz" lIns="91440" tIns="45720" rIns="91440" bIns="45720" rtlCol="0" anchor="b" anchorCtr="0">
            <a:noAutofit/>
          </a:bodyPr>
          <a:lst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fontAlgn="auto">
              <a:spcAft>
                <a:spcPts val="0"/>
              </a:spcAft>
            </a:pPr>
            <a:r>
              <a:rPr lang="en-US" sz="3600" b="1" dirty="0" smtClean="0">
                <a:solidFill>
                  <a:srgbClr val="3333FF"/>
                </a:solidFill>
                <a:effectLst>
                  <a:outerShdw blurRad="38100" dist="38100" dir="2700000" algn="tl">
                    <a:srgbClr val="000000">
                      <a:alpha val="43137"/>
                    </a:srgbClr>
                  </a:outerShdw>
                </a:effectLst>
                <a:latin typeface="Bodoni MT Black" pitchFamily="18" charset="0"/>
              </a:rPr>
              <a:t>HEAD &amp; NECK</a:t>
            </a:r>
          </a:p>
        </p:txBody>
      </p:sp>
    </p:spTree>
    <p:extLst>
      <p:ext uri="{BB962C8B-B14F-4D97-AF65-F5344CB8AC3E}">
        <p14:creationId xmlns:p14="http://schemas.microsoft.com/office/powerpoint/2010/main" val="774658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77200" cy="646331"/>
          </a:xfrm>
          <a:noFill/>
          <a:ln w="9525">
            <a:noFill/>
            <a:miter lim="800000"/>
            <a:headEnd/>
            <a:tailEnd/>
          </a:ln>
        </p:spPr>
        <p:txBody>
          <a:bodyPr vert="horz" wrap="square" lIns="45720" tIns="45720" rIns="45720" bIns="45720" numCol="1" rtlCol="1" anchor="ctr" anchorCtr="0" compatLnSpc="1">
            <a:prstTxWarp prst="textNoShape">
              <a:avLst/>
            </a:prstTxWarp>
            <a:spAutoFit/>
          </a:bodyPr>
          <a:lstStyle/>
          <a:p>
            <a:pPr algn="ctr">
              <a:defRPr/>
            </a:pPr>
            <a:r>
              <a:rPr lang="en-US" sz="3600" b="1" dirty="0" smtClean="0">
                <a:solidFill>
                  <a:srgbClr val="3333FF"/>
                </a:solidFill>
                <a:effectLst/>
                <a:latin typeface="Bodoni MT Black" pitchFamily="18" charset="0"/>
              </a:rPr>
              <a:t>VEINS OF </a:t>
            </a:r>
            <a:r>
              <a:rPr lang="en-US" sz="3600" b="1" dirty="0" smtClean="0">
                <a:solidFill>
                  <a:srgbClr val="3333FF"/>
                </a:solidFill>
                <a:effectLst/>
                <a:latin typeface="Bodoni MT Black" pitchFamily="18" charset="0"/>
              </a:rPr>
              <a:t>BRAIN </a:t>
            </a:r>
            <a:r>
              <a:rPr lang="en-US" sz="2400" b="1" dirty="0" smtClean="0">
                <a:solidFill>
                  <a:srgbClr val="C00000"/>
                </a:solidFill>
                <a:effectLst/>
                <a:latin typeface="Bell MT" panose="02020503060305020303" pitchFamily="18" charset="0"/>
              </a:rPr>
              <a:t>(FYI)</a:t>
            </a:r>
            <a:endParaRPr lang="ar-SA" sz="2400" b="1" dirty="0">
              <a:solidFill>
                <a:srgbClr val="C00000"/>
              </a:solidFill>
              <a:effectLst/>
              <a:latin typeface="Bell MT" panose="02020503060305020303" pitchFamily="18" charset="0"/>
            </a:endParaRPr>
          </a:p>
        </p:txBody>
      </p:sp>
      <p:sp>
        <p:nvSpPr>
          <p:cNvPr id="3" name="Content Placeholder 2"/>
          <p:cNvSpPr>
            <a:spLocks noGrp="1"/>
          </p:cNvSpPr>
          <p:nvPr>
            <p:ph idx="4294967295"/>
          </p:nvPr>
        </p:nvSpPr>
        <p:spPr>
          <a:xfrm>
            <a:off x="283840" y="1484784"/>
            <a:ext cx="4637784" cy="2677656"/>
          </a:xfrm>
          <a:prstGeom prst="rect">
            <a:avLst/>
          </a:prstGeom>
          <a:solidFill>
            <a:schemeClr val="tx1"/>
          </a:solid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342900" lvl="1" indent="-342900" algn="just">
              <a:buClr>
                <a:srgbClr val="000000"/>
              </a:buClr>
              <a:buFont typeface="Wingdings" pitchFamily="2" charset="2"/>
              <a:buChar char="q"/>
              <a:defRPr/>
            </a:pPr>
            <a:r>
              <a:rPr lang="en-US" sz="2000" b="1" dirty="0" smtClean="0">
                <a:solidFill>
                  <a:srgbClr val="000000"/>
                </a:solidFill>
                <a:effectLst/>
                <a:latin typeface="Bell MT" pitchFamily="18" charset="0"/>
                <a:ea typeface="+mn-ea"/>
                <a:cs typeface="Adobe Arabic" pitchFamily="18" charset="-78"/>
              </a:rPr>
              <a:t>The </a:t>
            </a:r>
            <a:r>
              <a:rPr lang="en-US" sz="2000" b="1" dirty="0">
                <a:solidFill>
                  <a:srgbClr val="000000"/>
                </a:solidFill>
                <a:effectLst/>
                <a:latin typeface="Bell MT" pitchFamily="18" charset="0"/>
                <a:ea typeface="+mn-ea"/>
                <a:cs typeface="Adobe Arabic" pitchFamily="18" charset="-78"/>
              </a:rPr>
              <a:t>brain is drained by a system of veins that empty into the dural sinuses. </a:t>
            </a:r>
          </a:p>
          <a:p>
            <a:pPr marL="342900" lvl="1" indent="-342900" algn="just">
              <a:buClr>
                <a:srgbClr val="000000"/>
              </a:buClr>
              <a:buFont typeface="Wingdings" pitchFamily="2" charset="2"/>
              <a:buChar char="q"/>
              <a:defRPr/>
            </a:pPr>
            <a:r>
              <a:rPr lang="en-US" sz="2000" b="1" dirty="0" smtClean="0">
                <a:solidFill>
                  <a:srgbClr val="000000"/>
                </a:solidFill>
                <a:effectLst/>
                <a:latin typeface="Bell MT" pitchFamily="18" charset="0"/>
                <a:ea typeface="+mn-ea"/>
                <a:cs typeface="Adobe Arabic" pitchFamily="18" charset="-78"/>
              </a:rPr>
              <a:t>The </a:t>
            </a:r>
            <a:r>
              <a:rPr lang="en-US" sz="2000" b="1" dirty="0">
                <a:solidFill>
                  <a:srgbClr val="000000"/>
                </a:solidFill>
                <a:effectLst/>
                <a:latin typeface="Bell MT" pitchFamily="18" charset="0"/>
                <a:ea typeface="+mn-ea"/>
                <a:cs typeface="Adobe Arabic" pitchFamily="18" charset="-78"/>
              </a:rPr>
              <a:t>sinuses empty into the right and left internal jugular veins.</a:t>
            </a:r>
          </a:p>
          <a:p>
            <a:pPr marL="342900" lvl="1" indent="-342900" algn="just">
              <a:buClr>
                <a:srgbClr val="000000"/>
              </a:buClr>
              <a:buFont typeface="Wingdings" pitchFamily="2" charset="2"/>
              <a:buChar char="q"/>
              <a:defRPr/>
            </a:pPr>
            <a:r>
              <a:rPr lang="en-US" sz="2000" b="1" dirty="0" smtClean="0">
                <a:solidFill>
                  <a:srgbClr val="000000"/>
                </a:solidFill>
                <a:effectLst/>
                <a:latin typeface="Bell MT" pitchFamily="18" charset="0"/>
                <a:ea typeface="+mn-ea"/>
                <a:cs typeface="Adobe Arabic" pitchFamily="18" charset="-78"/>
              </a:rPr>
              <a:t>Two </a:t>
            </a:r>
            <a:r>
              <a:rPr lang="en-US" sz="2000" b="1" dirty="0">
                <a:solidFill>
                  <a:srgbClr val="000000"/>
                </a:solidFill>
                <a:effectLst/>
                <a:latin typeface="Bell MT" pitchFamily="18" charset="0"/>
                <a:ea typeface="+mn-ea"/>
                <a:cs typeface="Adobe Arabic" pitchFamily="18" charset="-78"/>
              </a:rPr>
              <a:t>divisions of veins: </a:t>
            </a:r>
          </a:p>
          <a:p>
            <a:pPr marL="900112" lvl="3" indent="-342900" algn="just">
              <a:spcBef>
                <a:spcPct val="0"/>
              </a:spcBef>
              <a:spcAft>
                <a:spcPts val="0"/>
              </a:spcAft>
              <a:buClr>
                <a:schemeClr val="accent4">
                  <a:lumMod val="25000"/>
                </a:schemeClr>
              </a:buClr>
              <a:buFont typeface="Wingdings" pitchFamily="2" charset="2"/>
              <a:buChar char="§"/>
              <a:defRPr/>
            </a:pPr>
            <a:r>
              <a:rPr lang="en-US" b="1" dirty="0" smtClean="0">
                <a:solidFill>
                  <a:srgbClr val="0070C0"/>
                </a:solidFill>
                <a:effectLst/>
                <a:latin typeface="Bell MT" pitchFamily="18" charset="0"/>
                <a:cs typeface="Arial" pitchFamily="34" charset="0"/>
              </a:rPr>
              <a:t>Superficial Veins </a:t>
            </a:r>
          </a:p>
          <a:p>
            <a:pPr marL="900112" lvl="3" indent="-342900" algn="just">
              <a:spcBef>
                <a:spcPct val="0"/>
              </a:spcBef>
              <a:spcAft>
                <a:spcPts val="0"/>
              </a:spcAft>
              <a:buClr>
                <a:schemeClr val="accent4">
                  <a:lumMod val="25000"/>
                </a:schemeClr>
              </a:buClr>
              <a:buFont typeface="Wingdings" pitchFamily="2" charset="2"/>
              <a:buChar char="§"/>
              <a:defRPr/>
            </a:pPr>
            <a:r>
              <a:rPr lang="en-US" b="1" dirty="0" smtClean="0">
                <a:solidFill>
                  <a:srgbClr val="0070C0"/>
                </a:solidFill>
                <a:effectLst/>
                <a:latin typeface="Bell MT" pitchFamily="18" charset="0"/>
                <a:cs typeface="Arial" pitchFamily="34" charset="0"/>
              </a:rPr>
              <a:t>Deep Veins </a:t>
            </a:r>
            <a:endParaRPr lang="ar-SA" b="1" dirty="0">
              <a:solidFill>
                <a:srgbClr val="0070C0"/>
              </a:solidFill>
              <a:effectLst/>
              <a:latin typeface="Bell MT" pitchFamily="18" charset="0"/>
              <a:cs typeface="Arial" pitchFamily="34" charset="0"/>
            </a:endParaRPr>
          </a:p>
        </p:txBody>
      </p:sp>
      <p:pic>
        <p:nvPicPr>
          <p:cNvPr id="2050" name="Picture 2" descr="https://encrypted-tbn3.gstatic.com/images?q=tbn:ANd9GcT2pg2NJe3QwVDerplUL0kMA5bnR6GPfaj-MKz8W9B1GShpSr9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484784"/>
            <a:ext cx="3709020" cy="2445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136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0"/>
            <a:ext cx="9144000" cy="635000"/>
          </a:xfrm>
          <a:prstGeom prst="rect">
            <a:avLst/>
          </a:prstGeom>
        </p:spPr>
        <p:txBody>
          <a:bodyPr/>
          <a:lstStyle/>
          <a:p>
            <a:pPr algn="ctr">
              <a:defRPr/>
            </a:pPr>
            <a:r>
              <a:rPr lang="en-US" sz="3600" b="1" cap="all" spc="50" dirty="0" smtClean="0">
                <a:solidFill>
                  <a:srgbClr val="3333FF"/>
                </a:solidFill>
                <a:latin typeface="Bodoni MT Black" pitchFamily="18" charset="0"/>
                <a:ea typeface="+mj-ea"/>
                <a:cs typeface="+mj-cs"/>
              </a:rPr>
              <a:t>Cortical </a:t>
            </a:r>
            <a:r>
              <a:rPr lang="en-US" sz="3600" b="1" cap="all" spc="50" dirty="0" smtClean="0">
                <a:solidFill>
                  <a:srgbClr val="3333FF"/>
                </a:solidFill>
                <a:latin typeface="Bodoni MT Black" pitchFamily="18" charset="0"/>
                <a:ea typeface="+mj-ea"/>
                <a:cs typeface="+mj-cs"/>
              </a:rPr>
              <a:t>Veins </a:t>
            </a:r>
            <a:r>
              <a:rPr lang="en-US" sz="2400" b="1" dirty="0" smtClean="0">
                <a:solidFill>
                  <a:srgbClr val="C00000"/>
                </a:solidFill>
                <a:latin typeface="Bell MT" panose="02020503060305020303" pitchFamily="18" charset="0"/>
              </a:rPr>
              <a:t>(</a:t>
            </a:r>
            <a:r>
              <a:rPr lang="en-US" sz="2400" b="1" dirty="0">
                <a:solidFill>
                  <a:srgbClr val="C00000"/>
                </a:solidFill>
                <a:latin typeface="Bell MT" panose="02020503060305020303" pitchFamily="18" charset="0"/>
              </a:rPr>
              <a:t>FYI)</a:t>
            </a:r>
          </a:p>
          <a:p>
            <a:pPr algn="ctr">
              <a:defRPr/>
            </a:pPr>
            <a:endParaRPr lang="en-US" sz="3600" b="1" cap="all" spc="50" dirty="0" smtClean="0">
              <a:solidFill>
                <a:srgbClr val="3333FF"/>
              </a:solidFill>
              <a:latin typeface="Bodoni MT Black" pitchFamily="18" charset="0"/>
              <a:ea typeface="+mj-ea"/>
              <a:cs typeface="+mj-cs"/>
            </a:endParaRPr>
          </a:p>
        </p:txBody>
      </p:sp>
      <p:sp>
        <p:nvSpPr>
          <p:cNvPr id="8" name="Rectangle 6"/>
          <p:cNvSpPr txBox="1">
            <a:spLocks noChangeArrowheads="1"/>
          </p:cNvSpPr>
          <p:nvPr/>
        </p:nvSpPr>
        <p:spPr>
          <a:xfrm>
            <a:off x="16185" y="1278789"/>
            <a:ext cx="4824756" cy="5202693"/>
          </a:xfrm>
          <a:prstGeom prst="rect">
            <a:avLst/>
          </a:prstGeom>
          <a:ln>
            <a:solidFill>
              <a:schemeClr val="tx1"/>
            </a:solidFill>
          </a:ln>
        </p:spPr>
        <p:txBody>
          <a:bodyPr/>
          <a:lstStyle/>
          <a:p>
            <a:pPr marL="0" lvl="1" algn="just" eaLnBrk="0" hangingPunct="0">
              <a:lnSpc>
                <a:spcPct val="80000"/>
              </a:lnSpc>
              <a:spcBef>
                <a:spcPct val="20000"/>
              </a:spcBef>
              <a:buClr>
                <a:srgbClr val="000000"/>
              </a:buClr>
              <a:defRPr/>
            </a:pPr>
            <a:r>
              <a:rPr lang="en-US" sz="2200" b="1" dirty="0">
                <a:solidFill>
                  <a:srgbClr val="0000CC"/>
                </a:solidFill>
                <a:latin typeface="Bell MT" pitchFamily="18" charset="0"/>
              </a:rPr>
              <a:t>S</a:t>
            </a:r>
            <a:r>
              <a:rPr lang="en-US" sz="2200" b="1" dirty="0" smtClean="0">
                <a:solidFill>
                  <a:srgbClr val="0000CC"/>
                </a:solidFill>
                <a:latin typeface="Bell MT" pitchFamily="18" charset="0"/>
              </a:rPr>
              <a:t>uperficial </a:t>
            </a:r>
            <a:r>
              <a:rPr lang="en-US" sz="2200" b="1" dirty="0">
                <a:solidFill>
                  <a:srgbClr val="0000CC"/>
                </a:solidFill>
                <a:latin typeface="Bell MT" pitchFamily="18" charset="0"/>
              </a:rPr>
              <a:t>C</a:t>
            </a:r>
            <a:r>
              <a:rPr lang="en-US" sz="2200" b="1" dirty="0" smtClean="0">
                <a:solidFill>
                  <a:srgbClr val="0000CC"/>
                </a:solidFill>
                <a:latin typeface="Bell MT" pitchFamily="18" charset="0"/>
              </a:rPr>
              <a:t>erebral </a:t>
            </a:r>
            <a:r>
              <a:rPr lang="en-US" sz="2200" b="1" dirty="0">
                <a:solidFill>
                  <a:srgbClr val="0000CC"/>
                </a:solidFill>
                <a:latin typeface="Bell MT" pitchFamily="18" charset="0"/>
              </a:rPr>
              <a:t>V</a:t>
            </a:r>
            <a:r>
              <a:rPr lang="en-US" sz="2200" b="1" dirty="0" smtClean="0">
                <a:solidFill>
                  <a:srgbClr val="0000CC"/>
                </a:solidFill>
                <a:latin typeface="Bell MT" pitchFamily="18" charset="0"/>
              </a:rPr>
              <a:t>eins</a:t>
            </a:r>
          </a:p>
          <a:p>
            <a:pPr marL="342900" lvl="1" indent="-342900" algn="just" eaLnBrk="0" hangingPunct="0">
              <a:lnSpc>
                <a:spcPct val="80000"/>
              </a:lnSpc>
              <a:spcBef>
                <a:spcPct val="20000"/>
              </a:spcBef>
              <a:buClr>
                <a:srgbClr val="000000"/>
              </a:buClr>
              <a:buFont typeface="Wingdings" pitchFamily="2" charset="2"/>
              <a:buChar char="q"/>
              <a:defRPr/>
            </a:pPr>
            <a:r>
              <a:rPr lang="en-US" sz="2000" b="1" dirty="0" smtClean="0">
                <a:latin typeface="Bell MT" pitchFamily="18" charset="0"/>
                <a:cs typeface="Adobe Arabic" pitchFamily="18" charset="-78"/>
              </a:rPr>
              <a:t>Lie </a:t>
            </a:r>
            <a:r>
              <a:rPr lang="en-US" sz="2000" b="1" dirty="0">
                <a:latin typeface="Bell MT" pitchFamily="18" charset="0"/>
                <a:cs typeface="Adobe Arabic" pitchFamily="18" charset="-78"/>
              </a:rPr>
              <a:t>on the brain surface</a:t>
            </a:r>
          </a:p>
          <a:p>
            <a:pPr marL="342900" lvl="1" indent="-342900" algn="just" eaLnBrk="0" hangingPunct="0">
              <a:lnSpc>
                <a:spcPct val="80000"/>
              </a:lnSpc>
              <a:spcBef>
                <a:spcPct val="20000"/>
              </a:spcBef>
              <a:buClr>
                <a:srgbClr val="000000"/>
              </a:buClr>
              <a:buFont typeface="Wingdings" pitchFamily="2" charset="2"/>
              <a:buChar char="q"/>
              <a:defRPr/>
            </a:pPr>
            <a:r>
              <a:rPr lang="en-US" sz="2000" b="1" dirty="0">
                <a:latin typeface="Bell MT" pitchFamily="18" charset="0"/>
                <a:cs typeface="Adobe Arabic" pitchFamily="18" charset="-78"/>
              </a:rPr>
              <a:t>They are  three superficial cortical veins:</a:t>
            </a:r>
          </a:p>
          <a:p>
            <a:pPr marL="800100" lvl="2" indent="-342900" algn="just" fontAlgn="auto">
              <a:lnSpc>
                <a:spcPct val="90000"/>
              </a:lnSpc>
              <a:spcAft>
                <a:spcPts val="0"/>
              </a:spcAft>
              <a:buClr>
                <a:schemeClr val="accent4">
                  <a:lumMod val="25000"/>
                </a:schemeClr>
              </a:buClr>
              <a:buSzPct val="95000"/>
              <a:buFont typeface="Wingdings" pitchFamily="2" charset="2"/>
              <a:buChar char="§"/>
              <a:defRPr/>
            </a:pPr>
            <a:r>
              <a:rPr lang="en-US" sz="2000" b="1" dirty="0" smtClean="0">
                <a:solidFill>
                  <a:srgbClr val="6666FF"/>
                </a:solidFill>
                <a:latin typeface="Bell MT" pitchFamily="18" charset="0"/>
              </a:rPr>
              <a:t>Superior cerebral veins</a:t>
            </a:r>
          </a:p>
          <a:p>
            <a:pPr marL="800100" lvl="2" indent="-342900" algn="just" fontAlgn="auto">
              <a:lnSpc>
                <a:spcPct val="90000"/>
              </a:lnSpc>
              <a:spcAft>
                <a:spcPts val="0"/>
              </a:spcAft>
              <a:buClr>
                <a:schemeClr val="accent4">
                  <a:lumMod val="25000"/>
                </a:schemeClr>
              </a:buClr>
              <a:buSzPct val="95000"/>
              <a:buFont typeface="Wingdings" pitchFamily="2" charset="2"/>
              <a:buChar char="§"/>
              <a:defRPr/>
            </a:pPr>
            <a:r>
              <a:rPr lang="en-US" sz="2000" b="1" dirty="0" smtClean="0">
                <a:solidFill>
                  <a:srgbClr val="6666FF"/>
                </a:solidFill>
                <a:latin typeface="Bell MT" pitchFamily="18" charset="0"/>
              </a:rPr>
              <a:t>Inferior cerebral veins</a:t>
            </a:r>
          </a:p>
          <a:p>
            <a:pPr marL="800100" lvl="1" indent="-342900" algn="just" fontAlgn="auto">
              <a:lnSpc>
                <a:spcPct val="90000"/>
              </a:lnSpc>
              <a:spcAft>
                <a:spcPts val="0"/>
              </a:spcAft>
              <a:buClr>
                <a:schemeClr val="accent4">
                  <a:lumMod val="25000"/>
                </a:schemeClr>
              </a:buClr>
              <a:buSzPct val="95000"/>
              <a:buFont typeface="Wingdings" pitchFamily="2" charset="2"/>
              <a:buChar char="§"/>
              <a:defRPr/>
            </a:pPr>
            <a:r>
              <a:rPr lang="en-US" sz="2000" b="1" dirty="0" smtClean="0">
                <a:solidFill>
                  <a:srgbClr val="6666FF"/>
                </a:solidFill>
                <a:latin typeface="Bell MT" pitchFamily="18" charset="0"/>
              </a:rPr>
              <a:t>Superficial middle cerebral vein</a:t>
            </a:r>
          </a:p>
          <a:p>
            <a:pPr marL="457200" lvl="2" algn="just" rtl="0" fontAlgn="auto">
              <a:lnSpc>
                <a:spcPct val="90000"/>
              </a:lnSpc>
              <a:spcAft>
                <a:spcPts val="0"/>
              </a:spcAft>
              <a:buClr>
                <a:schemeClr val="accent4">
                  <a:lumMod val="25000"/>
                </a:schemeClr>
              </a:buClr>
              <a:buSzPct val="95000"/>
              <a:defRPr/>
            </a:pPr>
            <a:endParaRPr lang="en-US" sz="2000" dirty="0" smtClean="0">
              <a:solidFill>
                <a:srgbClr val="C00000"/>
              </a:solidFill>
              <a:latin typeface="Bell MT" pitchFamily="18" charset="0"/>
            </a:endParaRPr>
          </a:p>
          <a:p>
            <a:pPr marL="0" lvl="1" indent="-274320" algn="just" eaLnBrk="0" hangingPunct="0">
              <a:lnSpc>
                <a:spcPct val="80000"/>
              </a:lnSpc>
              <a:spcBef>
                <a:spcPct val="20000"/>
              </a:spcBef>
              <a:buClr>
                <a:srgbClr val="000000"/>
              </a:buClr>
              <a:defRPr/>
            </a:pPr>
            <a:r>
              <a:rPr lang="en-US" sz="2200" b="1" dirty="0">
                <a:solidFill>
                  <a:srgbClr val="0000CC"/>
                </a:solidFill>
                <a:latin typeface="Bell MT" pitchFamily="18" charset="0"/>
              </a:rPr>
              <a:t>D</a:t>
            </a:r>
            <a:r>
              <a:rPr lang="en-US" sz="2200" b="1" dirty="0" smtClean="0">
                <a:solidFill>
                  <a:srgbClr val="0000CC"/>
                </a:solidFill>
                <a:latin typeface="Bell MT" pitchFamily="18" charset="0"/>
              </a:rPr>
              <a:t>eep </a:t>
            </a:r>
            <a:r>
              <a:rPr lang="en-US" sz="2200" b="1" dirty="0">
                <a:solidFill>
                  <a:srgbClr val="0000CC"/>
                </a:solidFill>
                <a:latin typeface="Bell MT" pitchFamily="18" charset="0"/>
              </a:rPr>
              <a:t>C</a:t>
            </a:r>
            <a:r>
              <a:rPr lang="en-US" sz="2200" b="1" dirty="0" smtClean="0">
                <a:solidFill>
                  <a:srgbClr val="0000CC"/>
                </a:solidFill>
                <a:latin typeface="Bell MT" pitchFamily="18" charset="0"/>
              </a:rPr>
              <a:t>erebral </a:t>
            </a:r>
            <a:r>
              <a:rPr lang="en-US" sz="2200" b="1" dirty="0">
                <a:solidFill>
                  <a:srgbClr val="0000CC"/>
                </a:solidFill>
                <a:latin typeface="Bell MT" pitchFamily="18" charset="0"/>
              </a:rPr>
              <a:t>V</a:t>
            </a:r>
            <a:r>
              <a:rPr lang="en-US" sz="2200" b="1" dirty="0" smtClean="0">
                <a:solidFill>
                  <a:srgbClr val="0000CC"/>
                </a:solidFill>
                <a:latin typeface="Bell MT" pitchFamily="18" charset="0"/>
              </a:rPr>
              <a:t>eins</a:t>
            </a:r>
          </a:p>
          <a:p>
            <a:pPr marL="342900" lvl="1" indent="-342900" algn="just" eaLnBrk="0" hangingPunct="0">
              <a:lnSpc>
                <a:spcPct val="80000"/>
              </a:lnSpc>
              <a:spcBef>
                <a:spcPct val="20000"/>
              </a:spcBef>
              <a:buClr>
                <a:srgbClr val="000000"/>
              </a:buClr>
              <a:buFont typeface="Wingdings" pitchFamily="2" charset="2"/>
              <a:buChar char="q"/>
              <a:defRPr/>
            </a:pPr>
            <a:r>
              <a:rPr lang="en-US" sz="2000" b="1" dirty="0" smtClean="0">
                <a:latin typeface="Bell MT" pitchFamily="18" charset="0"/>
                <a:cs typeface="Adobe Arabic" pitchFamily="18" charset="-78"/>
              </a:rPr>
              <a:t>They </a:t>
            </a:r>
            <a:r>
              <a:rPr lang="en-US" sz="2000" b="1" dirty="0">
                <a:latin typeface="Bell MT" pitchFamily="18" charset="0"/>
                <a:cs typeface="Adobe Arabic" pitchFamily="18" charset="-78"/>
              </a:rPr>
              <a:t>drain the internal structures;</a:t>
            </a:r>
          </a:p>
          <a:p>
            <a:pPr marL="342900" lvl="1" indent="-342900" algn="just" eaLnBrk="0" hangingPunct="0">
              <a:lnSpc>
                <a:spcPct val="80000"/>
              </a:lnSpc>
              <a:spcBef>
                <a:spcPct val="20000"/>
              </a:spcBef>
              <a:buClr>
                <a:srgbClr val="000000"/>
              </a:buClr>
              <a:buFont typeface="Wingdings" pitchFamily="2" charset="2"/>
              <a:buChar char="q"/>
              <a:defRPr/>
            </a:pPr>
            <a:r>
              <a:rPr lang="en-US" sz="2000" b="1" dirty="0">
                <a:latin typeface="Bell MT" pitchFamily="18" charset="0"/>
                <a:cs typeface="Adobe Arabic" pitchFamily="18" charset="-78"/>
              </a:rPr>
              <a:t>There are three deep veins:</a:t>
            </a:r>
          </a:p>
          <a:p>
            <a:pPr marL="800100" lvl="1" indent="-342900" algn="just" fontAlgn="auto">
              <a:lnSpc>
                <a:spcPct val="90000"/>
              </a:lnSpc>
              <a:spcAft>
                <a:spcPts val="0"/>
              </a:spcAft>
              <a:buClr>
                <a:schemeClr val="accent4">
                  <a:lumMod val="25000"/>
                </a:schemeClr>
              </a:buClr>
              <a:buSzPct val="95000"/>
              <a:buFont typeface="Wingdings" pitchFamily="2" charset="2"/>
              <a:buChar char="§"/>
              <a:defRPr/>
            </a:pPr>
            <a:r>
              <a:rPr lang="en-US" sz="2000" b="1" dirty="0">
                <a:solidFill>
                  <a:srgbClr val="0070C0"/>
                </a:solidFill>
                <a:latin typeface="Bell MT" pitchFamily="18" charset="0"/>
              </a:rPr>
              <a:t>The great cerebral vein of Galen</a:t>
            </a:r>
          </a:p>
          <a:p>
            <a:pPr marL="800100" lvl="1" indent="-342900" algn="just" fontAlgn="auto">
              <a:lnSpc>
                <a:spcPct val="90000"/>
              </a:lnSpc>
              <a:spcAft>
                <a:spcPts val="0"/>
              </a:spcAft>
              <a:buClr>
                <a:schemeClr val="accent4">
                  <a:lumMod val="25000"/>
                </a:schemeClr>
              </a:buClr>
              <a:buSzPct val="95000"/>
              <a:buFont typeface="Wingdings" pitchFamily="2" charset="2"/>
              <a:buChar char="§"/>
              <a:defRPr/>
            </a:pPr>
            <a:r>
              <a:rPr lang="en-US" sz="2000" b="1" dirty="0">
                <a:solidFill>
                  <a:srgbClr val="0070C0"/>
                </a:solidFill>
                <a:latin typeface="Bell MT" pitchFamily="18" charset="0"/>
              </a:rPr>
              <a:t>The basal vein of Rosenthal</a:t>
            </a:r>
          </a:p>
          <a:p>
            <a:pPr marL="800100" lvl="1" indent="-342900" algn="just" fontAlgn="auto">
              <a:lnSpc>
                <a:spcPct val="90000"/>
              </a:lnSpc>
              <a:spcAft>
                <a:spcPts val="0"/>
              </a:spcAft>
              <a:buClr>
                <a:schemeClr val="accent4">
                  <a:lumMod val="25000"/>
                </a:schemeClr>
              </a:buClr>
              <a:buSzPct val="95000"/>
              <a:buFont typeface="Wingdings" pitchFamily="2" charset="2"/>
              <a:buChar char="§"/>
              <a:defRPr/>
            </a:pPr>
            <a:r>
              <a:rPr lang="en-US" sz="2000" b="1" dirty="0">
                <a:solidFill>
                  <a:srgbClr val="0070C0"/>
                </a:solidFill>
                <a:latin typeface="Bell MT" pitchFamily="18" charset="0"/>
              </a:rPr>
              <a:t>The internal cerebral vein </a:t>
            </a:r>
          </a:p>
          <a:p>
            <a:pPr marL="274320" indent="-274320" algn="just" rtl="0" eaLnBrk="1" fontAlgn="auto" hangingPunct="1">
              <a:spcAft>
                <a:spcPts val="0"/>
              </a:spcAft>
              <a:buClr>
                <a:schemeClr val="accent4">
                  <a:lumMod val="25000"/>
                </a:schemeClr>
              </a:buClr>
              <a:buFont typeface="Wingdings" pitchFamily="2" charset="2"/>
              <a:buChar char="v"/>
              <a:defRPr/>
            </a:pPr>
            <a:endParaRPr lang="en-US" sz="2000" dirty="0" smtClean="0">
              <a:solidFill>
                <a:schemeClr val="accent4">
                  <a:lumMod val="25000"/>
                </a:schemeClr>
              </a:solidFill>
              <a:latin typeface="Bell MT" pitchFamily="18" charset="0"/>
            </a:endParaRPr>
          </a:p>
          <a:p>
            <a:pPr marL="342900" lvl="1" indent="-342900" algn="just" eaLnBrk="0" hangingPunct="0">
              <a:lnSpc>
                <a:spcPct val="80000"/>
              </a:lnSpc>
              <a:spcBef>
                <a:spcPct val="20000"/>
              </a:spcBef>
              <a:buClr>
                <a:srgbClr val="000000"/>
              </a:buClr>
              <a:buFont typeface="Wingdings" pitchFamily="2" charset="2"/>
              <a:buChar char="q"/>
              <a:defRPr/>
            </a:pPr>
            <a:r>
              <a:rPr lang="en-US" sz="2000" b="1" dirty="0">
                <a:latin typeface="Bell MT" pitchFamily="18" charset="0"/>
                <a:cs typeface="Adobe Arabic" pitchFamily="18" charset="-78"/>
              </a:rPr>
              <a:t>Both superficial and deep cortical </a:t>
            </a:r>
            <a:r>
              <a:rPr lang="en-US" sz="2000" b="1" dirty="0" smtClean="0">
                <a:latin typeface="Bell MT" pitchFamily="18" charset="0"/>
                <a:cs typeface="Adobe Arabic" pitchFamily="18" charset="-78"/>
              </a:rPr>
              <a:t>veins </a:t>
            </a:r>
            <a:r>
              <a:rPr lang="en-US" sz="2000" b="1" dirty="0">
                <a:latin typeface="Bell MT" pitchFamily="18" charset="0"/>
                <a:cs typeface="Adobe Arabic" pitchFamily="18" charset="-78"/>
              </a:rPr>
              <a:t>drain into cortical </a:t>
            </a:r>
            <a:r>
              <a:rPr lang="en-US" sz="2000" b="1" dirty="0" smtClean="0">
                <a:latin typeface="Bell MT" pitchFamily="18" charset="0"/>
                <a:cs typeface="Adobe Arabic" pitchFamily="18" charset="-78"/>
              </a:rPr>
              <a:t>sinuses.</a:t>
            </a:r>
            <a:endParaRPr lang="en-US" sz="2000" b="1" dirty="0">
              <a:latin typeface="Bell MT" pitchFamily="18" charset="0"/>
              <a:cs typeface="Adobe Arabic" pitchFamily="18" charset="-78"/>
            </a:endParaRPr>
          </a:p>
          <a:p>
            <a:pPr marL="640080" lvl="1" indent="-246888" algn="just" rtl="0" eaLnBrk="1" fontAlgn="auto" hangingPunct="1">
              <a:spcAft>
                <a:spcPts val="0"/>
              </a:spcAft>
              <a:buClr>
                <a:schemeClr val="accent4">
                  <a:lumMod val="25000"/>
                </a:schemeClr>
              </a:buClr>
              <a:buFont typeface="Wingdings" pitchFamily="2" charset="2"/>
              <a:buChar char="v"/>
              <a:defRPr/>
            </a:pPr>
            <a:endParaRPr lang="en-US" sz="2000" dirty="0" smtClean="0">
              <a:solidFill>
                <a:schemeClr val="accent4">
                  <a:lumMod val="25000"/>
                </a:schemeClr>
              </a:solidFill>
              <a:latin typeface="Bell MT" pitchFamily="18" charset="0"/>
            </a:endParaRPr>
          </a:p>
          <a:p>
            <a:pPr marL="457200" lvl="0" indent="-457200" algn="just" rtl="0" eaLnBrk="0" hangingPunct="0">
              <a:spcBef>
                <a:spcPct val="20000"/>
              </a:spcBef>
              <a:buClr>
                <a:schemeClr val="accent4">
                  <a:lumMod val="25000"/>
                </a:schemeClr>
              </a:buClr>
              <a:buFont typeface="Wingdings" pitchFamily="2" charset="2"/>
              <a:buChar char="v"/>
              <a:defRPr/>
            </a:pPr>
            <a:endParaRPr kumimoji="0" lang="en-US" sz="2000" i="0" u="none" strike="noStrike" kern="0" cap="none" spc="0" normalizeH="0" baseline="0" noProof="0" dirty="0" smtClean="0">
              <a:ln>
                <a:noFill/>
              </a:ln>
              <a:solidFill>
                <a:schemeClr val="accent4">
                  <a:lumMod val="25000"/>
                </a:schemeClr>
              </a:solidFill>
              <a:uLnTx/>
              <a:uFillTx/>
              <a:latin typeface="Bell MT" pitchFamily="18" charset="0"/>
              <a:cs typeface="+mn-cs"/>
            </a:endParaRPr>
          </a:p>
          <a:p>
            <a:pPr marL="342900" marR="0" lvl="0" indent="-342900" algn="just" defTabSz="914400" rtl="0" eaLnBrk="0" fontAlgn="base" latinLnBrk="0" hangingPunct="0">
              <a:lnSpc>
                <a:spcPct val="100000"/>
              </a:lnSpc>
              <a:spcBef>
                <a:spcPct val="20000"/>
              </a:spcBef>
              <a:spcAft>
                <a:spcPct val="0"/>
              </a:spcAft>
              <a:buClr>
                <a:schemeClr val="accent4">
                  <a:lumMod val="25000"/>
                </a:schemeClr>
              </a:buClr>
              <a:buSzTx/>
              <a:buFont typeface="Wingdings" pitchFamily="2" charset="2"/>
              <a:buChar char="v"/>
              <a:tabLst/>
              <a:defRPr/>
            </a:pPr>
            <a:endParaRPr kumimoji="0" lang="en-US" sz="2000" i="0" u="none" strike="noStrike" kern="0" cap="none" spc="0" normalizeH="0" baseline="0" noProof="0" dirty="0">
              <a:ln>
                <a:noFill/>
              </a:ln>
              <a:solidFill>
                <a:schemeClr val="accent4">
                  <a:lumMod val="25000"/>
                </a:schemeClr>
              </a:solidFill>
              <a:uLnTx/>
              <a:uFillTx/>
              <a:latin typeface="Bell MT" pitchFamily="18" charset="0"/>
              <a:cs typeface="+mn-cs"/>
            </a:endParaRPr>
          </a:p>
        </p:txBody>
      </p:sp>
      <p:sp>
        <p:nvSpPr>
          <p:cNvPr id="13" name="Rectangle 12"/>
          <p:cNvSpPr/>
          <p:nvPr/>
        </p:nvSpPr>
        <p:spPr>
          <a:xfrm>
            <a:off x="6876535" y="1275687"/>
            <a:ext cx="1084649" cy="2259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2" name="Picture 2" descr="Image result for Superior cerebral ve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329" y="1275687"/>
            <a:ext cx="3886199" cy="183417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181451" y="3470001"/>
            <a:ext cx="3766684" cy="2219102"/>
            <a:chOff x="5181600" y="1066800"/>
            <a:chExt cx="3766684" cy="2219102"/>
          </a:xfrm>
        </p:grpSpPr>
        <p:pic>
          <p:nvPicPr>
            <p:cNvPr id="7" name="Picture 6" descr="brain-2.jpg"/>
            <p:cNvPicPr>
              <a:picLocks noChangeAspect="1"/>
            </p:cNvPicPr>
            <p:nvPr/>
          </p:nvPicPr>
          <p:blipFill>
            <a:blip r:embed="rId4" cstate="print"/>
            <a:stretch>
              <a:fillRect/>
            </a:stretch>
          </p:blipFill>
          <p:spPr>
            <a:xfrm>
              <a:off x="5181600" y="1066800"/>
              <a:ext cx="3766684" cy="2219102"/>
            </a:xfrm>
            <a:prstGeom prst="rect">
              <a:avLst/>
            </a:prstGeom>
          </p:spPr>
        </p:pic>
        <p:sp>
          <p:nvSpPr>
            <p:cNvPr id="9" name="TextBox 8"/>
            <p:cNvSpPr txBox="1"/>
            <p:nvPr/>
          </p:nvSpPr>
          <p:spPr>
            <a:xfrm>
              <a:off x="5467041" y="2667000"/>
              <a:ext cx="670437" cy="159252"/>
            </a:xfrm>
            <a:prstGeom prst="rect">
              <a:avLst/>
            </a:prstGeom>
            <a:noFill/>
            <a:ln w="28575">
              <a:solidFill>
                <a:srgbClr val="749BC5"/>
              </a:solidFill>
            </a:ln>
          </p:spPr>
          <p:txBody>
            <a:bodyPr wrap="square" rtlCol="1">
              <a:spAutoFit/>
            </a:bodyPr>
            <a:lstStyle/>
            <a:p>
              <a:endParaRPr lang="ar-SA" dirty="0"/>
            </a:p>
          </p:txBody>
        </p:sp>
        <p:sp>
          <p:nvSpPr>
            <p:cNvPr id="10" name="TextBox 9"/>
            <p:cNvSpPr txBox="1"/>
            <p:nvPr/>
          </p:nvSpPr>
          <p:spPr>
            <a:xfrm>
              <a:off x="6629400" y="2907268"/>
              <a:ext cx="670437" cy="369332"/>
            </a:xfrm>
            <a:prstGeom prst="rect">
              <a:avLst/>
            </a:prstGeom>
            <a:noFill/>
            <a:ln w="28575">
              <a:solidFill>
                <a:srgbClr val="00B0F0"/>
              </a:solidFill>
            </a:ln>
          </p:spPr>
          <p:txBody>
            <a:bodyPr wrap="square" rtlCol="1">
              <a:spAutoFit/>
            </a:bodyPr>
            <a:lstStyle/>
            <a:p>
              <a:endParaRPr lang="ar-SA" dirty="0"/>
            </a:p>
          </p:txBody>
        </p:sp>
        <p:sp>
          <p:nvSpPr>
            <p:cNvPr id="11" name="TextBox 10"/>
            <p:cNvSpPr txBox="1"/>
            <p:nvPr/>
          </p:nvSpPr>
          <p:spPr>
            <a:xfrm>
              <a:off x="6104128" y="2819400"/>
              <a:ext cx="670437" cy="369332"/>
            </a:xfrm>
            <a:prstGeom prst="rect">
              <a:avLst/>
            </a:prstGeom>
            <a:noFill/>
            <a:ln w="28575">
              <a:solidFill>
                <a:schemeClr val="accent2">
                  <a:lumMod val="75000"/>
                </a:schemeClr>
              </a:solidFill>
            </a:ln>
          </p:spPr>
          <p:txBody>
            <a:bodyPr wrap="square" rtlCol="1">
              <a:spAutoFit/>
            </a:bodyPr>
            <a:lstStyle/>
            <a:p>
              <a:endParaRPr lang="ar-SA" dirty="0"/>
            </a:p>
          </p:txBody>
        </p:sp>
      </p:grpSp>
    </p:spTree>
    <p:extLst>
      <p:ext uri="{BB962C8B-B14F-4D97-AF65-F5344CB8AC3E}">
        <p14:creationId xmlns:p14="http://schemas.microsoft.com/office/powerpoint/2010/main" val="82458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rgbClr val="000000"/>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rgbClr val="000000"/>
            </a:solidFill>
            <a:effectLst/>
            <a:latin typeface="Garamond" pitchFamily="18" charset="0"/>
            <a:cs typeface="Arial"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Teamwork</Template>
  <TotalTime>4281</TotalTime>
  <Words>1964</Words>
  <Application>Microsoft Office PowerPoint</Application>
  <PresentationFormat>On-screen Show (4:3)</PresentationFormat>
  <Paragraphs>396</Paragraphs>
  <Slides>50</Slides>
  <Notes>44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Adobe Arabic</vt:lpstr>
      <vt:lpstr>Arial</vt:lpstr>
      <vt:lpstr>Bell MT</vt:lpstr>
      <vt:lpstr>Bodoni MT Black</vt:lpstr>
      <vt:lpstr>Calibri</vt:lpstr>
      <vt:lpstr>Courier New</vt:lpstr>
      <vt:lpstr>Garamond</vt:lpstr>
      <vt:lpstr>Sakkal Majalla</vt:lpstr>
      <vt:lpstr>Wingdings</vt:lpstr>
      <vt:lpstr>Teamwork</vt:lpstr>
      <vt:lpstr>PowerPoint Presentation</vt:lpstr>
      <vt:lpstr>OBJECTIVES</vt:lpstr>
      <vt:lpstr>VEINS</vt:lpstr>
      <vt:lpstr>PowerPoint Presentation</vt:lpstr>
      <vt:lpstr>PowerPoint Presentation</vt:lpstr>
      <vt:lpstr>VENA CAVAE</vt:lpstr>
      <vt:lpstr>PowerPoint Presentation</vt:lpstr>
      <vt:lpstr>VEINS OF BRAIN (FYI)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TRIBUTARIES OF INFERIOR  VENA CAVA</vt:lpstr>
      <vt:lpstr>PORTAL CIRCULATION</vt:lpstr>
      <vt:lpstr>HEPATIC PORTAL VEIN</vt:lpstr>
      <vt:lpstr>PORTOCAVAL ANASTOMOSIS</vt:lpstr>
      <vt:lpstr>SITES OF PORTOCAVAL ANASTOMOSIS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MECHANISM OF VENOUS RETURN FROM LOWER LIMB</vt:lpstr>
      <vt:lpstr>FACTORS AIMING BLOOD RETURN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NERVOUS SYSTEM I</dc:title>
  <dc:creator>Prof. Saeed Makarem</dc:creator>
  <cp:lastModifiedBy>Khaleel Alyahya</cp:lastModifiedBy>
  <cp:revision>147</cp:revision>
  <dcterms:created xsi:type="dcterms:W3CDTF">2005-03-12T06:42:31Z</dcterms:created>
  <dcterms:modified xsi:type="dcterms:W3CDTF">2018-03-04T07:09:30Z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ervous System">
    <vt:lpwstr>Prof. Saeed Makarem</vt:lpwstr>
  </property>
</Properties>
</file>