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8" r:id="rId9"/>
    <p:sldId id="284" r:id="rId10"/>
    <p:sldId id="285" r:id="rId11"/>
    <p:sldId id="286" r:id="rId12"/>
    <p:sldId id="287" r:id="rId13"/>
    <p:sldId id="289" r:id="rId14"/>
    <p:sldId id="291" r:id="rId15"/>
    <p:sldId id="290" r:id="rId16"/>
    <p:sldId id="293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3D30-6412-2D49-8F74-D76F224C1D7C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77C2-2464-8043-9D53-7EF8676E6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1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464232"/>
          </a:xfrm>
        </p:spPr>
        <p:txBody>
          <a:bodyPr>
            <a:normAutofit/>
          </a:bodyPr>
          <a:lstStyle/>
          <a:p>
            <a:r>
              <a:rPr lang="en-US" dirty="0" smtClean="0"/>
              <a:t>Cardiovascular System Block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72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205738"/>
            <a:ext cx="4707283" cy="1569353"/>
          </a:xfrm>
        </p:spPr>
        <p:txBody>
          <a:bodyPr/>
          <a:lstStyle/>
          <a:p>
            <a:pPr algn="l"/>
            <a:r>
              <a:rPr lang="en-US" sz="4400" dirty="0" smtClean="0"/>
              <a:t>Glutathione system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743333"/>
            <a:ext cx="4707283" cy="48791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Present in most cells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Chemically detoxifies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O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Catalyzed by glutathione reductase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Uses NADPH that reduces glutathione which reduces H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O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29" t="2999" r="5213" b="3435"/>
          <a:stretch/>
        </p:blipFill>
        <p:spPr>
          <a:xfrm>
            <a:off x="5115656" y="205738"/>
            <a:ext cx="4028344" cy="64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50" y="150201"/>
            <a:ext cx="8708317" cy="764654"/>
          </a:xfrm>
        </p:spPr>
        <p:txBody>
          <a:bodyPr/>
          <a:lstStyle/>
          <a:p>
            <a:r>
              <a:rPr lang="en-US" sz="4400" dirty="0" smtClean="0"/>
              <a:t>G6PD deficiency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4623369"/>
            <a:ext cx="8708318" cy="1999099"/>
          </a:xfrm>
        </p:spPr>
        <p:txBody>
          <a:bodyPr>
            <a:noAutofit/>
          </a:bodyPr>
          <a:lstStyle/>
          <a:p>
            <a:r>
              <a:rPr lang="en-US" sz="2200" dirty="0"/>
              <a:t>L</a:t>
            </a:r>
            <a:r>
              <a:rPr lang="en-US" sz="2200" dirty="0" smtClean="0"/>
              <a:t>eads to NADPH deficiency</a:t>
            </a:r>
          </a:p>
          <a:p>
            <a:r>
              <a:rPr lang="en-US" sz="2200" dirty="0" smtClean="0"/>
              <a:t>Cells are unable to reduce free radicals</a:t>
            </a:r>
          </a:p>
          <a:p>
            <a:r>
              <a:rPr lang="en-US" sz="2200" dirty="0" smtClean="0"/>
              <a:t>Oxidation of cellular proteins is increased</a:t>
            </a:r>
            <a:r>
              <a:rPr lang="en-US" sz="2200" dirty="0"/>
              <a:t> </a:t>
            </a:r>
            <a:r>
              <a:rPr lang="en-US" sz="2200" dirty="0" smtClean="0"/>
              <a:t>causing impaired cell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05"/>
            <a:ext cx="9144000" cy="37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3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259437"/>
            <a:ext cx="8544452" cy="914854"/>
          </a:xfrm>
        </p:spPr>
        <p:txBody>
          <a:bodyPr/>
          <a:lstStyle/>
          <a:p>
            <a:r>
              <a:rPr lang="en-US" sz="4400" dirty="0" smtClean="0"/>
              <a:t>Effects of ROS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283528"/>
            <a:ext cx="4324933" cy="5311622"/>
          </a:xfrm>
        </p:spPr>
        <p:txBody>
          <a:bodyPr>
            <a:noAutofit/>
          </a:bodyPr>
          <a:lstStyle/>
          <a:p>
            <a:r>
              <a:rPr lang="en-US" sz="2800" dirty="0" smtClean="0"/>
              <a:t>Lipid </a:t>
            </a:r>
            <a:r>
              <a:rPr lang="en-US" sz="2800" dirty="0"/>
              <a:t>peroxidation (polyunsaturated fatty acids)</a:t>
            </a:r>
          </a:p>
          <a:p>
            <a:r>
              <a:rPr lang="en-US" sz="2800" dirty="0"/>
              <a:t>DNA damage</a:t>
            </a:r>
          </a:p>
          <a:p>
            <a:r>
              <a:rPr lang="en-US" sz="2800" dirty="0"/>
              <a:t>Protein </a:t>
            </a:r>
            <a:r>
              <a:rPr lang="en-US" sz="2800" dirty="0" smtClean="0"/>
              <a:t>denaturation</a:t>
            </a:r>
            <a:endParaRPr lang="en-US" sz="2800" dirty="0"/>
          </a:p>
          <a:p>
            <a:r>
              <a:rPr lang="en-US" sz="2800" dirty="0"/>
              <a:t>Cytoskeletal </a:t>
            </a:r>
            <a:r>
              <a:rPr lang="en-US" sz="2800" dirty="0" smtClean="0"/>
              <a:t>damage</a:t>
            </a:r>
          </a:p>
          <a:p>
            <a:r>
              <a:rPr lang="en-US" sz="2800" dirty="0" smtClean="0"/>
              <a:t>Chemotaxis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17722" y="1283528"/>
            <a:ext cx="4324933" cy="53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Char char="v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3650" indent="-349250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6550" algn="l" defTabSz="914400" rtl="0" eaLnBrk="1" latinLnBrk="0" hangingPunct="1">
              <a:spcBef>
                <a:spcPts val="12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46275" indent="-346075" algn="l" defTabSz="914400" rtl="0" eaLnBrk="1" latinLnBrk="0" hangingPunct="1">
              <a:spcBef>
                <a:spcPts val="1200"/>
              </a:spcBef>
              <a:buSzPct val="90000"/>
              <a:buFont typeface="Wingdings" pitchFamily="2" charset="2"/>
              <a:buChar char="v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v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v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Cell signaling effects</a:t>
            </a:r>
          </a:p>
          <a:p>
            <a:pPr lvl="1"/>
            <a:r>
              <a:rPr lang="en-US" sz="2600" dirty="0"/>
              <a:t>Release of Ca</a:t>
            </a:r>
            <a:r>
              <a:rPr lang="en-US" sz="2600" baseline="30000" dirty="0"/>
              <a:t>2+</a:t>
            </a:r>
            <a:r>
              <a:rPr lang="en-US" sz="2600" dirty="0"/>
              <a:t> from intracellular </a:t>
            </a:r>
            <a:r>
              <a:rPr lang="en-US" sz="2600" dirty="0" smtClean="0"/>
              <a:t>stores</a:t>
            </a:r>
            <a:endParaRPr lang="en-US" sz="2800" dirty="0" smtClean="0"/>
          </a:p>
          <a:p>
            <a:r>
              <a:rPr lang="en-US" sz="2800" dirty="0" smtClean="0"/>
              <a:t>Altered vascular tone</a:t>
            </a:r>
          </a:p>
          <a:p>
            <a:r>
              <a:rPr lang="en-US" sz="2800" dirty="0" smtClean="0"/>
              <a:t>Increased endothelial cell permeability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39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Nitric oxide (NO)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Endothelial-derived relaxing factor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Causes vasodilation by relaxing vascular smooth muscle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NO is a gas with short half-life (3-10 sec)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NO + Oxygen/Superoxide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Nitrates, Nitrites, Peroxynitrite (O=NOO</a:t>
            </a:r>
            <a:r>
              <a:rPr lang="en-US" sz="2800" baseline="30000" dirty="0" smtClean="0">
                <a:solidFill>
                  <a:srgbClr val="000000"/>
                </a:solidFill>
                <a:sym typeface="Wingdings"/>
              </a:rPr>
              <a:t>-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Peroxynitrite is a Reactive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itrogen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pecies (RNS)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1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155" y="0"/>
            <a:ext cx="219005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36" y="518835"/>
            <a:ext cx="4000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71655"/>
            <a:ext cx="7691719" cy="761593"/>
          </a:xfrm>
        </p:spPr>
        <p:txBody>
          <a:bodyPr/>
          <a:lstStyle/>
          <a:p>
            <a:r>
              <a:rPr lang="en-US" sz="4400" dirty="0" smtClean="0"/>
              <a:t>Nitric oxide (NO)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759322"/>
            <a:ext cx="8339621" cy="609867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NO is produced by nitric oxide synthase: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eNOS in the endothelium (vaso-relaxation)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nNOS in the neural tissue (neurotransmission)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iNOS in macrophages, neutrophils (infection)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bNOS (bacterial)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iNOS activity (normally low) increased by infection and pro-inflammatory cytokines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A</a:t>
            </a:r>
            <a:r>
              <a:rPr lang="en-US" sz="2600" dirty="0" smtClean="0">
                <a:solidFill>
                  <a:schemeClr val="tx1"/>
                </a:solidFill>
              </a:rPr>
              <a:t>ctivated macrophages produce </a:t>
            </a: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O</a:t>
            </a:r>
            <a:r>
              <a:rPr lang="en-US" sz="2600" baseline="-25000" dirty="0" smtClean="0">
                <a:solidFill>
                  <a:schemeClr val="tx1"/>
                </a:solidFill>
                <a:sym typeface="Wingdings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baseline="30000" dirty="0" smtClean="0">
                <a:solidFill>
                  <a:schemeClr val="tx1"/>
                </a:solidFill>
                <a:sym typeface="Wingdings"/>
              </a:rPr>
              <a:t>-</a:t>
            </a: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 radical </a:t>
            </a:r>
            <a:r>
              <a:rPr lang="en-US" sz="2600" dirty="0" smtClean="0">
                <a:solidFill>
                  <a:schemeClr val="tx1"/>
                </a:solidFill>
              </a:rPr>
              <a:t>+ NO </a:t>
            </a: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 OH</a:t>
            </a:r>
            <a:r>
              <a:rPr lang="en-US" sz="260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 radical  highly bactericidal</a:t>
            </a:r>
          </a:p>
          <a:p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Increased iNOS activity  free radicals  oxidative stress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27" y="757702"/>
            <a:ext cx="6657685" cy="61002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6141" y="95565"/>
            <a:ext cx="7691719" cy="761593"/>
          </a:xfrm>
        </p:spPr>
        <p:txBody>
          <a:bodyPr/>
          <a:lstStyle/>
          <a:p>
            <a:r>
              <a:rPr lang="en-US" sz="3600" dirty="0" smtClean="0"/>
              <a:t>Oxidative stress and atherosclerosis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983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77495"/>
            <a:ext cx="7691719" cy="761593"/>
          </a:xfrm>
        </p:spPr>
        <p:txBody>
          <a:bodyPr/>
          <a:lstStyle/>
          <a:p>
            <a:r>
              <a:rPr lang="en-US" sz="4400" dirty="0" smtClean="0"/>
              <a:t>Take home message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1599712"/>
            <a:ext cx="8339621" cy="41887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Oxidative stress is due to excessive production of ROS and NOS in the cells.</a:t>
            </a:r>
            <a:endParaRPr lang="en-CA" sz="2800" b="1" u="words" dirty="0"/>
          </a:p>
          <a:p>
            <a:pPr lvl="0"/>
            <a:r>
              <a:rPr lang="en-US" sz="2800" dirty="0"/>
              <a:t>Cells neutralize these oxidants by a number of antioxidant processes.</a:t>
            </a:r>
            <a:endParaRPr lang="en-CA" sz="2800" b="1" u="words" dirty="0"/>
          </a:p>
          <a:p>
            <a:pPr lvl="0"/>
            <a:r>
              <a:rPr lang="en-US" sz="2800" dirty="0"/>
              <a:t>Imbalance between oxidants and antioxidants in the cells can result in the development of many diseases including atherosclerosis.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414532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458223"/>
            <a:ext cx="7691719" cy="761593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109" y="931312"/>
            <a:ext cx="8339621" cy="563652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Lippincott’s Biochemistry,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Edition, Chapter 13, pp. 148-152. Lippincott Williams &amp; Wilkins, New York, USA. 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12622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94121"/>
            <a:ext cx="7691719" cy="642505"/>
          </a:xfrm>
        </p:spPr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211" y="936626"/>
            <a:ext cx="8569157" cy="5801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By the end of this lecture, the First Year students will be able to:</a:t>
            </a:r>
            <a:endParaRPr lang="en-CA" sz="1900" u="words" dirty="0"/>
          </a:p>
          <a:p>
            <a:pPr lvl="0"/>
            <a:r>
              <a:rPr lang="en-US" sz="1900" dirty="0"/>
              <a:t>Define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harmful effects of oxidative stress to the cell and its </a:t>
            </a:r>
            <a:r>
              <a:rPr lang="en-US" sz="1900" dirty="0" smtClean="0"/>
              <a:t>diseases</a:t>
            </a:r>
            <a:endParaRPr lang="en-CA" sz="1900" u="words" dirty="0"/>
          </a:p>
          <a:p>
            <a:pPr lvl="0"/>
            <a:r>
              <a:rPr lang="en-US" sz="1900" dirty="0"/>
              <a:t>List the types, sources and effects of Reactive Oxygen Species (ROS</a:t>
            </a:r>
            <a:r>
              <a:rPr lang="en-US" sz="1900" dirty="0" smtClean="0"/>
              <a:t>)</a:t>
            </a:r>
            <a:endParaRPr lang="en-CA" sz="1900" u="words" dirty="0"/>
          </a:p>
          <a:p>
            <a:pPr lvl="0"/>
            <a:r>
              <a:rPr lang="en-US" sz="1900" dirty="0"/>
              <a:t>List various </a:t>
            </a:r>
            <a:r>
              <a:rPr lang="en-US" sz="1900" dirty="0" smtClean="0"/>
              <a:t>antioxidants </a:t>
            </a:r>
            <a:r>
              <a:rPr lang="en-US" sz="1900" dirty="0"/>
              <a:t>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Understand the role of glutathione system in detoxifying oxidants in the </a:t>
            </a:r>
            <a:r>
              <a:rPr lang="en-US" sz="1900" dirty="0" smtClean="0"/>
              <a:t>body</a:t>
            </a:r>
            <a:endParaRPr lang="en-CA" sz="1900" u="words" dirty="0"/>
          </a:p>
          <a:p>
            <a:pPr lvl="0"/>
            <a:r>
              <a:rPr lang="en-US" sz="1900" dirty="0"/>
              <a:t>Discuss how G6PD deficiency leads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Understand the role of Reactive Nitrogen Species (RNS) in contributing to oxidative </a:t>
            </a:r>
            <a:r>
              <a:rPr lang="en-US" sz="1900" dirty="0" smtClean="0"/>
              <a:t>stress</a:t>
            </a:r>
            <a:endParaRPr lang="en-CA" sz="1900" u="words" dirty="0"/>
          </a:p>
          <a:p>
            <a:pPr lvl="0"/>
            <a:r>
              <a:rPr lang="en-US" sz="1900" dirty="0"/>
              <a:t>Correlate the role of oxidative stress </a:t>
            </a:r>
            <a:r>
              <a:rPr lang="en-US" sz="1900" dirty="0" smtClean="0"/>
              <a:t>to </a:t>
            </a:r>
            <a:r>
              <a:rPr lang="en-US" sz="1900" dirty="0"/>
              <a:t>pathogenesis of </a:t>
            </a:r>
            <a:r>
              <a:rPr lang="en-US" sz="1900" dirty="0" smtClean="0"/>
              <a:t>atherosclerosis</a:t>
            </a:r>
            <a:endParaRPr lang="en-CA" sz="1900" u="words" dirty="0"/>
          </a:p>
        </p:txBody>
      </p:sp>
    </p:spTree>
    <p:extLst>
      <p:ext uri="{BB962C8B-B14F-4D97-AF65-F5344CB8AC3E}">
        <p14:creationId xmlns:p14="http://schemas.microsoft.com/office/powerpoint/2010/main" val="56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</a:p>
          <a:p>
            <a:r>
              <a:rPr lang="en-US" dirty="0" smtClean="0"/>
              <a:t>Reactive </a:t>
            </a:r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S</a:t>
            </a:r>
            <a:r>
              <a:rPr lang="en-US" dirty="0" smtClean="0"/>
              <a:t>pecies (ROS): types, sources, effects</a:t>
            </a:r>
          </a:p>
          <a:p>
            <a:r>
              <a:rPr lang="en-US" dirty="0" smtClean="0"/>
              <a:t>Antioxidants</a:t>
            </a:r>
          </a:p>
          <a:p>
            <a:r>
              <a:rPr lang="en-US" dirty="0" smtClean="0"/>
              <a:t>Glutathione system</a:t>
            </a:r>
          </a:p>
          <a:p>
            <a:r>
              <a:rPr lang="en-US" dirty="0" smtClean="0"/>
              <a:t>G6PD deficiency</a:t>
            </a:r>
          </a:p>
          <a:p>
            <a:r>
              <a:rPr lang="en-US" dirty="0" smtClean="0"/>
              <a:t>Nitric oxide (NO): Reactive Nitrogen Species (RNS)</a:t>
            </a:r>
          </a:p>
          <a:p>
            <a:r>
              <a:rPr lang="en-US" dirty="0" smtClean="0"/>
              <a:t>Oxidative stress and atherosclerosis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532195" cy="487019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 condition in which cells </a:t>
            </a:r>
            <a:r>
              <a:rPr lang="en-US" sz="3200" dirty="0">
                <a:solidFill>
                  <a:srgbClr val="000000"/>
                </a:solidFill>
              </a:rPr>
              <a:t>are </a:t>
            </a:r>
            <a:r>
              <a:rPr lang="en-US" sz="3200" dirty="0" smtClean="0">
                <a:solidFill>
                  <a:srgbClr val="000000"/>
                </a:solidFill>
              </a:rPr>
              <a:t>exposed </a:t>
            </a:r>
            <a:r>
              <a:rPr lang="en-US" sz="3200" dirty="0">
                <a:solidFill>
                  <a:srgbClr val="000000"/>
                </a:solidFill>
              </a:rPr>
              <a:t>to excessive levels </a:t>
            </a:r>
            <a:r>
              <a:rPr lang="en-US" sz="3200" dirty="0" smtClean="0">
                <a:solidFill>
                  <a:srgbClr val="000000"/>
                </a:solidFill>
              </a:rPr>
              <a:t>of: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Reactive Oxygen Species (ROS) or 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Reactive Nitrogen Species (RNS)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Cells </a:t>
            </a:r>
            <a:r>
              <a:rPr lang="en-US" sz="3000" dirty="0">
                <a:solidFill>
                  <a:srgbClr val="000000"/>
                </a:solidFill>
              </a:rPr>
              <a:t>are unable to </a:t>
            </a:r>
            <a:r>
              <a:rPr lang="en-US" sz="3000" dirty="0" smtClean="0">
                <a:solidFill>
                  <a:srgbClr val="000000"/>
                </a:solidFill>
              </a:rPr>
              <a:t>neutralize </a:t>
            </a:r>
            <a:r>
              <a:rPr lang="en-US" sz="3000" dirty="0">
                <a:solidFill>
                  <a:srgbClr val="000000"/>
                </a:solidFill>
              </a:rPr>
              <a:t>their deleterious effects with </a:t>
            </a:r>
            <a:r>
              <a:rPr lang="en-US" sz="3000" dirty="0" smtClean="0">
                <a:solidFill>
                  <a:srgbClr val="000000"/>
                </a:solidFill>
              </a:rPr>
              <a:t>antioxidants 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Oxidative stress is implicated in atherosclerosis, CAD, ageing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Cellular imbalance of oxidants and antioxidants damages:</a:t>
            </a:r>
          </a:p>
          <a:p>
            <a:pPr lvl="1"/>
            <a:r>
              <a:rPr lang="en-US" sz="3000" dirty="0" smtClean="0">
                <a:solidFill>
                  <a:srgbClr val="000000"/>
                </a:solidFill>
              </a:rPr>
              <a:t>DNA, proteins, lipids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Diseases due to oxidative stress: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Inflammatory diseases (rheumatoid arthritis), atherosclerosis, CAD, obesity, cancer, G6PD deficiency hemolytic anemia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400" dirty="0" smtClean="0"/>
              <a:t>Reactive Oxygen Species (ROS)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54618"/>
            <a:ext cx="8339621" cy="522264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Incomplete reduction of oxygen to water produces ROS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ROS are continuously formed: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s byproducts of aerobic metabolism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Thru reactions with drugs and toxins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When cellular antioxidant level is low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Creating oxidative stress in cell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ROS can damage DNA, proteins, unsaturated lipids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cell death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ells have protective antioxidant mechanisms that neutralize ROS</a:t>
            </a:r>
          </a:p>
        </p:txBody>
      </p:sp>
    </p:spTree>
    <p:extLst>
      <p:ext uri="{BB962C8B-B14F-4D97-AF65-F5344CB8AC3E}">
        <p14:creationId xmlns:p14="http://schemas.microsoft.com/office/powerpoint/2010/main" val="26629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49" y="314979"/>
            <a:ext cx="8532195" cy="1143000"/>
          </a:xfrm>
        </p:spPr>
        <p:txBody>
          <a:bodyPr/>
          <a:lstStyle/>
          <a:p>
            <a:r>
              <a:rPr lang="en-US" sz="4800" dirty="0" smtClean="0"/>
              <a:t>Reactive Oxygen Species (ROS)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390"/>
            <a:ext cx="9144000" cy="32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sz="4800" dirty="0" smtClean="0"/>
              <a:t>Types and sources of ROS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346129"/>
            <a:ext cx="8339621" cy="503060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Free radicals: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Superoxide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aseline="30000" dirty="0" smtClean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Hydroxyl </a:t>
            </a:r>
            <a:r>
              <a:rPr lang="en-US" sz="2400" dirty="0">
                <a:solidFill>
                  <a:srgbClr val="000000"/>
                </a:solidFill>
              </a:rPr>
              <a:t>radical (</a:t>
            </a:r>
            <a:r>
              <a:rPr lang="en-US" sz="2400" dirty="0" smtClean="0">
                <a:solidFill>
                  <a:srgbClr val="000000"/>
                </a:solidFill>
              </a:rPr>
              <a:t>OH</a:t>
            </a:r>
            <a:r>
              <a:rPr lang="en-US" sz="24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Non-free radical: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Hydrogen </a:t>
            </a:r>
            <a:r>
              <a:rPr lang="en-US" dirty="0">
                <a:solidFill>
                  <a:srgbClr val="000000"/>
                </a:solidFill>
              </a:rPr>
              <a:t>peroxide (H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Sources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Aerobic metabolism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Partial reduction of molecular oxygen in ETC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Ingestion of drugs, toxins, chemicals</a:t>
            </a:r>
          </a:p>
        </p:txBody>
      </p:sp>
    </p:spTree>
    <p:extLst>
      <p:ext uri="{BB962C8B-B14F-4D97-AF65-F5344CB8AC3E}">
        <p14:creationId xmlns:p14="http://schemas.microsoft.com/office/powerpoint/2010/main" val="237079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05739"/>
            <a:ext cx="7691719" cy="1143000"/>
          </a:xfrm>
        </p:spPr>
        <p:txBody>
          <a:bodyPr/>
          <a:lstStyle/>
          <a:p>
            <a:r>
              <a:rPr lang="en-US" dirty="0" smtClean="0"/>
              <a:t>Antioxidants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249" y="1586753"/>
            <a:ext cx="8339621" cy="4571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Enzymes: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Superoxide dismutase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Catalase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Glutathione system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Vitamins: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Vitamins A, C, 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2800" dirty="0" smtClean="0">
                <a:solidFill>
                  <a:srgbClr val="000000"/>
                </a:solidFill>
              </a:rPr>
              <a:t>-Carotene</a:t>
            </a:r>
          </a:p>
        </p:txBody>
      </p:sp>
    </p:spTree>
    <p:extLst>
      <p:ext uri="{BB962C8B-B14F-4D97-AF65-F5344CB8AC3E}">
        <p14:creationId xmlns:p14="http://schemas.microsoft.com/office/powerpoint/2010/main" val="362125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405</TotalTime>
  <Words>655</Words>
  <Application>Microsoft Macintosh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Venture</vt:lpstr>
      <vt:lpstr>Oxidative Stress</vt:lpstr>
      <vt:lpstr>Objectives</vt:lpstr>
      <vt:lpstr>Overview</vt:lpstr>
      <vt:lpstr>Oxidative stress</vt:lpstr>
      <vt:lpstr>Oxidative stress</vt:lpstr>
      <vt:lpstr>Reactive Oxygen Species (ROS)</vt:lpstr>
      <vt:lpstr>Reactive Oxygen Species (ROS)</vt:lpstr>
      <vt:lpstr>Types and sources of ROS</vt:lpstr>
      <vt:lpstr>Antioxidants</vt:lpstr>
      <vt:lpstr>Glutathione system</vt:lpstr>
      <vt:lpstr>G6PD deficiency</vt:lpstr>
      <vt:lpstr>Effects of ROS</vt:lpstr>
      <vt:lpstr>Nitric oxide (NO)</vt:lpstr>
      <vt:lpstr>PowerPoint Presentation</vt:lpstr>
      <vt:lpstr>Nitric oxide (NO)</vt:lpstr>
      <vt:lpstr>Oxidative stress and atherosclerosis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Oxidative Stress</dc:title>
  <dc:creator>UG</dc:creator>
  <cp:lastModifiedBy>UG</cp:lastModifiedBy>
  <cp:revision>43</cp:revision>
  <dcterms:created xsi:type="dcterms:W3CDTF">2017-03-29T11:49:26Z</dcterms:created>
  <dcterms:modified xsi:type="dcterms:W3CDTF">2018-02-25T07:24:32Z</dcterms:modified>
</cp:coreProperties>
</file>