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0"/>
  </p:notesMasterIdLst>
  <p:handoutMasterIdLst>
    <p:handoutMasterId r:id="rId31"/>
  </p:handoutMasterIdLst>
  <p:sldIdLst>
    <p:sldId id="256" r:id="rId2"/>
    <p:sldId id="458" r:id="rId3"/>
    <p:sldId id="488" r:id="rId4"/>
    <p:sldId id="456" r:id="rId5"/>
    <p:sldId id="472" r:id="rId6"/>
    <p:sldId id="489" r:id="rId7"/>
    <p:sldId id="500" r:id="rId8"/>
    <p:sldId id="492" r:id="rId9"/>
    <p:sldId id="493" r:id="rId10"/>
    <p:sldId id="474" r:id="rId11"/>
    <p:sldId id="425" r:id="rId12"/>
    <p:sldId id="426" r:id="rId13"/>
    <p:sldId id="494" r:id="rId14"/>
    <p:sldId id="459" r:id="rId15"/>
    <p:sldId id="427" r:id="rId16"/>
    <p:sldId id="467" r:id="rId17"/>
    <p:sldId id="495" r:id="rId18"/>
    <p:sldId id="496" r:id="rId19"/>
    <p:sldId id="441" r:id="rId20"/>
    <p:sldId id="461" r:id="rId21"/>
    <p:sldId id="475" r:id="rId22"/>
    <p:sldId id="497" r:id="rId23"/>
    <p:sldId id="502" r:id="rId24"/>
    <p:sldId id="480" r:id="rId25"/>
    <p:sldId id="485" r:id="rId26"/>
    <p:sldId id="486" r:id="rId27"/>
    <p:sldId id="469" r:id="rId28"/>
    <p:sldId id="487" r:id="rId29"/>
  </p:sldIdLst>
  <p:sldSz cx="10287000" cy="6858000" type="35mm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99FF"/>
    <a:srgbClr val="33CC33"/>
    <a:srgbClr val="FFFF00"/>
    <a:srgbClr val="FF3300"/>
    <a:srgbClr val="009999"/>
    <a:srgbClr val="009900"/>
    <a:srgbClr val="CBCBCB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926" y="78"/>
      </p:cViewPr>
      <p:guideLst>
        <p:guide orient="horz" pos="2160"/>
        <p:guide pos="321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2765D852-FB71-CB43-B1E2-3231F878D5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17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43188" y="514350"/>
            <a:ext cx="3857625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CA84EC90-E0BD-FA41-A19F-9D2D0E5437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3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28625" y="0"/>
            <a:ext cx="685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11150" y="0"/>
            <a:ext cx="1174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14425" y="0"/>
            <a:ext cx="2047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284288" y="0"/>
            <a:ext cx="258762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0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287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9604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9431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001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2536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371600" y="0"/>
            <a:ext cx="85725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85800" y="3429000"/>
            <a:ext cx="1457325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473200" y="4867275"/>
            <a:ext cx="722313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227138" y="5500688"/>
            <a:ext cx="153987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871663" y="5788025"/>
            <a:ext cx="309562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143125" y="4495800"/>
            <a:ext cx="4111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71750" y="3124200"/>
            <a:ext cx="6943725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71750" y="5003322"/>
            <a:ext cx="6943725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877301" y="1150937"/>
            <a:ext cx="2286000" cy="4286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8189913" y="4157663"/>
            <a:ext cx="3657600" cy="4318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490663" y="4929188"/>
            <a:ext cx="6858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228BB7-FE83-944E-B18F-D6F7B870DD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7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906E6-E1C2-2641-84CA-8BD7AB0D74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58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40"/>
            <a:ext cx="18859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9"/>
            <a:ext cx="67722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A57F1-2D11-4F4B-9111-CB05210EA7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5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1825" y="609600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171825" y="1981200"/>
            <a:ext cx="6858000" cy="4114800"/>
          </a:xfrm>
        </p:spPr>
        <p:txBody>
          <a:bodyPr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6248400"/>
            <a:ext cx="2143125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29075" y="6248400"/>
            <a:ext cx="325755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6700" y="6248400"/>
            <a:ext cx="21431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E03582-C675-8549-93B6-98FD1E8D66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86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840105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9F20BD-C88E-BB43-A819-29F0160148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4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28625" y="0"/>
            <a:ext cx="685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11150" y="0"/>
            <a:ext cx="1174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14425" y="0"/>
            <a:ext cx="2047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284288" y="0"/>
            <a:ext cx="258762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190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0287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9604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9431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2001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71600" y="0"/>
            <a:ext cx="85725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85800" y="3429000"/>
            <a:ext cx="1457325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490663" y="4867275"/>
            <a:ext cx="720725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227138" y="5500688"/>
            <a:ext cx="153987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871663" y="5791200"/>
            <a:ext cx="309562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2114550" y="4479925"/>
            <a:ext cx="4111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1023461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2895600"/>
            <a:ext cx="6943725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50" y="5010150"/>
            <a:ext cx="6943725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877301" y="1146175"/>
            <a:ext cx="2286000" cy="4286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8190707" y="4153694"/>
            <a:ext cx="3657600" cy="433387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508125" y="4929188"/>
            <a:ext cx="6858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4640E8-0406-DD4F-9A1B-8AF27F704E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216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04029" y="160020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00B73-77D5-174E-B958-6C8C7B192E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5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84867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14350" y="2362200"/>
            <a:ext cx="4114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918472" y="2362200"/>
            <a:ext cx="4114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514350" y="1569720"/>
            <a:ext cx="4114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886325" y="1569720"/>
            <a:ext cx="4114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F2E9D-5617-8243-B14D-30BA4FBDBC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74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D8B474-E2A0-C54F-B545-F643441E6A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05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56927-59F9-6A49-A240-2694B413BB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08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70294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965950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87666" y="3171825"/>
            <a:ext cx="6309360" cy="51435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663815" y="274320"/>
            <a:ext cx="1717929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42900" y="274320"/>
            <a:ext cx="634365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9BBF60-1233-C043-BB51-9800088EDD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572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70294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965950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63235" y="3171825"/>
            <a:ext cx="6309360" cy="51435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943725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1523" y="264795"/>
            <a:ext cx="17145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D95E85-28C2-3B4D-BBA5-5CB027EFB6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8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14350" y="274638"/>
            <a:ext cx="840105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1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14350" y="1600200"/>
            <a:ext cx="840105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8663782" y="1058069"/>
            <a:ext cx="2011362" cy="43180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dirty="0">
                <a:solidFill>
                  <a:schemeClr val="tx2"/>
                </a:solidFill>
                <a:latin typeface="Palatino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8063707" y="3713956"/>
            <a:ext cx="3200400" cy="411163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 dirty="0">
                <a:solidFill>
                  <a:schemeClr val="tx2"/>
                </a:solidFill>
                <a:latin typeface="Palatino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5725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320" name="Straight Connector 8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322" name="Straight Connector 10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145588" y="5734050"/>
            <a:ext cx="6858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 smtClean="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1CA83F41-1A61-4447-BD26-8F6F5EE3AF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35" r:id="rId4"/>
    <p:sldLayoutId id="2147483736" r:id="rId5"/>
    <p:sldLayoutId id="2147483744" r:id="rId6"/>
    <p:sldLayoutId id="2147483737" r:id="rId7"/>
    <p:sldLayoutId id="2147483745" r:id="rId8"/>
    <p:sldLayoutId id="2147483746" r:id="rId9"/>
    <p:sldLayoutId id="2147483738" r:id="rId10"/>
    <p:sldLayoutId id="2147483739" r:id="rId11"/>
    <p:sldLayoutId id="2147483747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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charset="0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charset="0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charset="0"/>
        <a:buChar char="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2705100" y="609600"/>
            <a:ext cx="6629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Biochemical Markers of</a:t>
            </a:r>
          </a:p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Myocardial Infarction</a:t>
            </a:r>
          </a:p>
        </p:txBody>
      </p:sp>
      <p:sp>
        <p:nvSpPr>
          <p:cNvPr id="28674" name="Text Box 18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 eaLnBrk="1" hangingPunct="1"/>
            <a:endParaRPr lang="en-US" dirty="0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2171700" y="3886200"/>
            <a:ext cx="7896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800" b="1" dirty="0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3009900" y="2163762"/>
            <a:ext cx="5791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Cardiovascular System Block</a:t>
            </a:r>
          </a:p>
          <a:p>
            <a:pPr eaLnBrk="1" hangingPunct="1">
              <a:defRPr/>
            </a:pP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defRPr/>
            </a:pPr>
            <a:endParaRPr lang="en-US" sz="32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09650" y="1219200"/>
            <a:ext cx="8401050" cy="51816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CURRENT MI MARKERS</a:t>
            </a:r>
            <a:endParaRPr lang="en-US" dirty="0" smtClean="0">
              <a:ea typeface="+mn-ea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Cardiac troponin T (cTnT)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Cardiac troponin I (cTnI)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Creatine kinase-MB (CK-MB</a:t>
            </a:r>
            <a:r>
              <a:rPr lang="en-US" dirty="0" smtClean="0">
                <a:ea typeface="+mn-ea"/>
              </a:rPr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MARKERS WITH POTENTIAL CLINICAL USE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Heart fatty acid binding protein (</a:t>
            </a:r>
            <a:r>
              <a:rPr lang="en-US" dirty="0" smtClean="0">
                <a:ea typeface="+mn-ea"/>
              </a:rPr>
              <a:t>h-FABP)</a:t>
            </a:r>
          </a:p>
          <a:p>
            <a:pPr marL="36576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000000"/>
                </a:solidFill>
                <a:ea typeface="+mn-ea"/>
              </a:rPr>
              <a:t>(for detecting heart tissue </a:t>
            </a:r>
            <a:r>
              <a:rPr lang="en-US" dirty="0">
                <a:solidFill>
                  <a:srgbClr val="000000"/>
                </a:solidFill>
                <a:ea typeface="+mn-ea"/>
              </a:rPr>
              <a:t>ischemia</a:t>
            </a:r>
            <a:r>
              <a:rPr lang="en-US" dirty="0" smtClean="0">
                <a:solidFill>
                  <a:srgbClr val="000000"/>
                </a:solidFill>
                <a:ea typeface="+mn-ea"/>
              </a:rPr>
              <a:t>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solidFill>
                <a:srgbClr val="FF0000"/>
              </a:solidFill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MARKERS NO LONGER USED</a:t>
            </a:r>
            <a:endParaRPr lang="en-US" dirty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Aspartate Transaminase (AST</a:t>
            </a:r>
            <a:r>
              <a:rPr lang="en-US" dirty="0" smtClean="0"/>
              <a:t>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Lactate </a:t>
            </a:r>
            <a:r>
              <a:rPr lang="en-US" dirty="0"/>
              <a:t>dehydrogenase (</a:t>
            </a:r>
            <a:r>
              <a:rPr lang="en-US" dirty="0" smtClean="0"/>
              <a:t>LDH)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Ischemia modified albumin (IMA)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Myoglobin</a:t>
            </a:r>
            <a:endParaRPr lang="en-US" dirty="0">
              <a:ea typeface="+mn-ea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Plasma cardiac markers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47700" y="762000"/>
            <a:ext cx="8915400" cy="56388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200" dirty="0">
                <a:solidFill>
                  <a:srgbClr val="000000"/>
                </a:solidFill>
                <a:latin typeface="Palatino" charset="0"/>
              </a:rPr>
              <a:t>Markers of diagnostic value in MI: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000000"/>
                </a:solidFill>
                <a:latin typeface="Palatino" charset="0"/>
              </a:rPr>
              <a:t>Cardiac troponins T and I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000000"/>
                </a:solidFill>
                <a:latin typeface="Palatino" charset="0"/>
              </a:rPr>
              <a:t>Creatine kinase (CK-MB</a:t>
            </a:r>
            <a:r>
              <a:rPr lang="en-US" sz="3100" dirty="0" smtClean="0">
                <a:solidFill>
                  <a:srgbClr val="000000"/>
                </a:solidFill>
                <a:latin typeface="Palatino" charset="0"/>
              </a:rPr>
              <a:t>)</a:t>
            </a:r>
          </a:p>
          <a:p>
            <a:pPr lvl="1" algn="just" eaLnBrk="1" hangingPunct="1">
              <a:buClr>
                <a:srgbClr val="33CC33"/>
              </a:buClr>
            </a:pPr>
            <a:endParaRPr lang="en-US" sz="3100" dirty="0" smtClean="0">
              <a:solidFill>
                <a:srgbClr val="000000"/>
              </a:solidFill>
              <a:latin typeface="Palatino" charset="0"/>
            </a:endParaRPr>
          </a:p>
          <a:p>
            <a:pPr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000000"/>
                </a:solidFill>
                <a:latin typeface="Palatino" charset="0"/>
              </a:rPr>
              <a:t>Markers of diagnostic value in </a:t>
            </a:r>
            <a:r>
              <a:rPr lang="en-US" sz="3100" dirty="0" smtClean="0">
                <a:solidFill>
                  <a:srgbClr val="000000"/>
                </a:solidFill>
                <a:latin typeface="Palatino" charset="0"/>
              </a:rPr>
              <a:t>tissue ischemia:</a:t>
            </a:r>
            <a:endParaRPr lang="en-US" sz="3100" dirty="0">
              <a:solidFill>
                <a:srgbClr val="000000"/>
              </a:solidFill>
              <a:latin typeface="Palatino" charset="0"/>
            </a:endParaRP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000000"/>
                </a:solidFill>
                <a:latin typeface="Palatino" charset="0"/>
              </a:rPr>
              <a:t>Heart fatty acid binding protein (</a:t>
            </a:r>
            <a:r>
              <a:rPr lang="en-US" sz="3100" dirty="0" smtClean="0">
                <a:solidFill>
                  <a:srgbClr val="000000"/>
                </a:solidFill>
                <a:latin typeface="Palatino" charset="0"/>
              </a:rPr>
              <a:t>h-FABP)</a:t>
            </a:r>
          </a:p>
          <a:p>
            <a:pPr lvl="1" algn="just" eaLnBrk="1" hangingPunct="1">
              <a:buClr>
                <a:srgbClr val="33CC33"/>
              </a:buClr>
            </a:pPr>
            <a:endParaRPr lang="en-US" sz="3100" dirty="0">
              <a:solidFill>
                <a:srgbClr val="000000"/>
              </a:solidFill>
              <a:latin typeface="Palatino" charset="0"/>
            </a:endParaRPr>
          </a:p>
          <a:p>
            <a:pPr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000000"/>
                </a:solidFill>
                <a:latin typeface="Palatino" charset="0"/>
              </a:rPr>
              <a:t>Markers of diagnostic value in </a:t>
            </a:r>
            <a:r>
              <a:rPr lang="en-US" sz="3100" dirty="0" smtClean="0">
                <a:solidFill>
                  <a:srgbClr val="000000"/>
                </a:solidFill>
                <a:latin typeface="Palatino" charset="0"/>
              </a:rPr>
              <a:t>heart failure:</a:t>
            </a:r>
            <a:endParaRPr lang="en-US" sz="3100" dirty="0">
              <a:solidFill>
                <a:srgbClr val="000000"/>
              </a:solidFill>
              <a:latin typeface="Palatino" charset="0"/>
            </a:endParaRPr>
          </a:p>
          <a:p>
            <a:pPr lvl="1" algn="just" eaLnBrk="1" hangingPunct="1">
              <a:buClr>
                <a:srgbClr val="33CC33"/>
              </a:buClr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</a:rPr>
              <a:t>B</a:t>
            </a: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</a:rPr>
              <a:t>-type natriuretic peptide (BNP)</a:t>
            </a:r>
            <a:b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</a:rPr>
            </a:br>
            <a:endParaRPr lang="en-US" sz="3100" dirty="0">
              <a:solidFill>
                <a:srgbClr val="000000"/>
              </a:solidFill>
              <a:latin typeface="Palatino" charset="0"/>
            </a:endParaRPr>
          </a:p>
          <a:p>
            <a:pPr lvl="1" algn="just" eaLnBrk="1" hangingPunct="1">
              <a:buClr>
                <a:srgbClr val="33CC33"/>
              </a:buClr>
            </a:pPr>
            <a:endParaRPr lang="en-US" sz="3100" dirty="0">
              <a:solidFill>
                <a:srgbClr val="000000"/>
              </a:solidFill>
              <a:latin typeface="Palatino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6002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Plasma enzymes follow a pattern of activities </a:t>
            </a:r>
            <a:r>
              <a:rPr lang="en-US" sz="3300" dirty="0" smtClean="0">
                <a:latin typeface="Palatino" pitchFamily="18" charset="0"/>
                <a:ea typeface="+mn-ea"/>
                <a:cs typeface="+mn-cs"/>
              </a:rPr>
              <a:t>after MI</a:t>
            </a:r>
            <a:endParaRPr lang="en-US" sz="3300" dirty="0">
              <a:latin typeface="Palatino" pitchFamily="18" charset="0"/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The initial lag phase lasts for about 3 hours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Enzymes rise rapidly to peak levels in 18-36 hours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The levels return to normal based on enzyme half-life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Rapid rise and fall indicates diagnostic value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Time-course of plasma enzyme changes </a:t>
            </a:r>
            <a:endParaRPr lang="en-US" sz="35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0"/>
            <a:ext cx="101981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62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905000"/>
            <a:ext cx="8229600" cy="45720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Blood samples collected after MI: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Baseline (upon admission)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Between 12 </a:t>
            </a:r>
            <a:r>
              <a:rPr lang="en-US" sz="3100" dirty="0" smtClean="0">
                <a:latin typeface="Palatino" charset="0"/>
              </a:rPr>
              <a:t>and </a:t>
            </a:r>
            <a:r>
              <a:rPr lang="en-US" sz="3100" dirty="0">
                <a:latin typeface="Palatino" charset="0"/>
              </a:rPr>
              <a:t>24 hours after the onset of symptoms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66700" y="228600"/>
            <a:ext cx="952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Time-course of plasma</a:t>
            </a:r>
          </a:p>
          <a:p>
            <a:pPr algn="ctr">
              <a:defRPr/>
            </a:pP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marker changes after MI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221" t="5361" r="1780"/>
          <a:stretch/>
        </p:blipFill>
        <p:spPr>
          <a:xfrm>
            <a:off x="125600" y="2135383"/>
            <a:ext cx="9978233" cy="27219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0668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Troponins are structural proteins in cardiac myocytes and in skeletal muscle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Cardiac troponins (cTn) are structurally different from muscle </a:t>
            </a:r>
            <a:r>
              <a:rPr lang="en-US" sz="3300" dirty="0" smtClean="0">
                <a:latin typeface="Palatino" charset="0"/>
              </a:rPr>
              <a:t>troponins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 smtClean="0">
                <a:latin typeface="Palatino" charset="0"/>
              </a:rPr>
              <a:t>Involved </a:t>
            </a:r>
            <a:r>
              <a:rPr lang="en-US" sz="3300" dirty="0">
                <a:latin typeface="Palatino" charset="0"/>
              </a:rPr>
              <a:t>in the interaction between actin and myosin for </a:t>
            </a:r>
            <a:r>
              <a:rPr lang="en-US" sz="3300" dirty="0" smtClean="0">
                <a:latin typeface="Palatino" charset="0"/>
              </a:rPr>
              <a:t>muscle contraction</a:t>
            </a:r>
            <a:endParaRPr lang="en-US" sz="3300" dirty="0">
              <a:latin typeface="Palatino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2286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Troponins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  <p:pic>
        <p:nvPicPr>
          <p:cNvPr id="4" name="Picture 2" descr="C:\Users\A\Desktop\04_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191000"/>
            <a:ext cx="5715000" cy="2384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0668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solidFill>
                  <a:srgbClr val="000000"/>
                </a:solidFill>
                <a:latin typeface="Palatino" charset="0"/>
              </a:rPr>
              <a:t>cTn are mainly bound to proteins, with small amount soluble in the </a:t>
            </a:r>
            <a:r>
              <a:rPr lang="en-US" sz="3300" dirty="0" smtClean="0">
                <a:solidFill>
                  <a:srgbClr val="000000"/>
                </a:solidFill>
                <a:latin typeface="Palatino" charset="0"/>
              </a:rPr>
              <a:t>cytosol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endParaRPr lang="en-US" sz="3300" dirty="0">
              <a:solidFill>
                <a:srgbClr val="000000"/>
              </a:solidFill>
              <a:latin typeface="Palatino" charset="0"/>
            </a:endParaRP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solidFill>
                  <a:srgbClr val="000000"/>
                </a:solidFill>
                <a:latin typeface="Palatino" charset="0"/>
              </a:rPr>
              <a:t>Highly specific markers for detecting </a:t>
            </a:r>
            <a:r>
              <a:rPr lang="en-US" sz="3300" dirty="0" smtClean="0">
                <a:solidFill>
                  <a:srgbClr val="000000"/>
                </a:solidFill>
                <a:latin typeface="Palatino" charset="0"/>
              </a:rPr>
              <a:t>MI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endParaRPr lang="en-US" sz="3300" dirty="0" smtClean="0">
              <a:solidFill>
                <a:srgbClr val="000000"/>
              </a:solidFill>
              <a:latin typeface="Palatino" charset="0"/>
            </a:endParaRP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 smtClean="0">
                <a:solidFill>
                  <a:srgbClr val="000000"/>
                </a:solidFill>
                <a:latin typeface="Palatino" charset="0"/>
              </a:rPr>
              <a:t>Two </a:t>
            </a:r>
            <a:r>
              <a:rPr lang="en-US" sz="3300" dirty="0">
                <a:solidFill>
                  <a:srgbClr val="000000"/>
                </a:solidFill>
                <a:latin typeface="Palatino" charset="0"/>
              </a:rPr>
              <a:t>main cardiac troponins (cTn):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100" dirty="0">
                <a:solidFill>
                  <a:srgbClr val="000000"/>
                </a:solidFill>
                <a:latin typeface="Palatino" charset="0"/>
              </a:rPr>
              <a:t>cTnI: inhibitory protein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100" dirty="0">
                <a:solidFill>
                  <a:srgbClr val="000000"/>
                </a:solidFill>
                <a:latin typeface="Palatino" charset="0"/>
              </a:rPr>
              <a:t>cTnT: binds to tropomyosin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2286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Troponins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78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42900" y="762000"/>
            <a:ext cx="4724400" cy="58674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000" dirty="0" smtClean="0">
                <a:latin typeface="Palatino" charset="0"/>
              </a:rPr>
              <a:t>Detectable </a:t>
            </a:r>
            <a:r>
              <a:rPr lang="en-US" sz="3000" dirty="0">
                <a:latin typeface="Palatino" charset="0"/>
              </a:rPr>
              <a:t>in plasma in </a:t>
            </a:r>
            <a:r>
              <a:rPr lang="en-US" sz="3000" dirty="0" smtClean="0">
                <a:latin typeface="Palatino" charset="0"/>
              </a:rPr>
              <a:t>4-6 h. </a:t>
            </a:r>
            <a:r>
              <a:rPr lang="en-US" sz="3000" dirty="0">
                <a:latin typeface="Palatino" charset="0"/>
              </a:rPr>
              <a:t>after MI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 sz="3000" dirty="0" smtClean="0">
                <a:latin typeface="Palatino" charset="0"/>
              </a:rPr>
              <a:t>Level peaks in 12-24 h.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 sz="3000" dirty="0" smtClean="0">
                <a:latin typeface="Palatino" charset="0"/>
              </a:rPr>
              <a:t>Remain </a:t>
            </a:r>
            <a:r>
              <a:rPr lang="en-US" sz="3000" dirty="0">
                <a:latin typeface="Palatino" charset="0"/>
              </a:rPr>
              <a:t>elevated for up to 10 days</a:t>
            </a:r>
          </a:p>
          <a:p>
            <a:pPr eaLnBrk="1" hangingPunct="1">
              <a:buClr>
                <a:srgbClr val="33CC33"/>
              </a:buClr>
            </a:pPr>
            <a:r>
              <a:rPr lang="en-US" sz="3000" dirty="0" smtClean="0">
                <a:latin typeface="Palatino" charset="0"/>
              </a:rPr>
              <a:t>After MI</a:t>
            </a:r>
            <a:r>
              <a:rPr lang="en-US" sz="3000" dirty="0">
                <a:latin typeface="Palatino" charset="0"/>
              </a:rPr>
              <a:t>, cytosolic troponins are released rapidly into the blood (first few hours</a:t>
            </a:r>
            <a:r>
              <a:rPr lang="en-US" sz="3000" dirty="0" smtClean="0">
                <a:latin typeface="Palatino" charset="0"/>
              </a:rPr>
              <a:t>)</a:t>
            </a:r>
          </a:p>
          <a:p>
            <a:pPr eaLnBrk="1" hangingPunct="1">
              <a:buClr>
                <a:srgbClr val="33CC33"/>
              </a:buClr>
            </a:pPr>
            <a:r>
              <a:rPr lang="en-US" sz="3000" dirty="0">
                <a:latin typeface="Palatino" charset="0"/>
              </a:rPr>
              <a:t>Structurally bound troponins are released later for several days</a:t>
            </a:r>
          </a:p>
          <a:p>
            <a:pPr eaLnBrk="1" hangingPunct="1">
              <a:buClr>
                <a:srgbClr val="33CC33"/>
              </a:buClr>
            </a:pPr>
            <a:endParaRPr lang="en-US" sz="3000" dirty="0">
              <a:latin typeface="Palatino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76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Troponins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6660" r="6880"/>
          <a:stretch/>
        </p:blipFill>
        <p:spPr>
          <a:xfrm>
            <a:off x="5143500" y="1701803"/>
            <a:ext cx="4767494" cy="370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58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00100" y="1371600"/>
            <a:ext cx="7772400" cy="914400"/>
          </a:xfrm>
        </p:spPr>
        <p:txBody>
          <a:bodyPr/>
          <a:lstStyle/>
          <a:p>
            <a:pPr eaLnBrk="1" hangingPunct="1">
              <a:buClr>
                <a:srgbClr val="33CC33"/>
              </a:buClr>
            </a:pPr>
            <a:r>
              <a:rPr lang="en-US" dirty="0">
                <a:latin typeface="Palatino" charset="0"/>
              </a:rPr>
              <a:t>Three main CK isoenzymes with two polypeptide chains B or M</a:t>
            </a:r>
            <a:endParaRPr lang="en-US" sz="2000" dirty="0">
              <a:latin typeface="Palatino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95500" y="2438400"/>
          <a:ext cx="60198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133600"/>
                <a:gridCol w="2819400"/>
              </a:tblGrid>
              <a:tr h="31552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Type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Composition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Comment</a:t>
                      </a:r>
                      <a:endParaRPr lang="en-US" sz="2000" dirty="0"/>
                    </a:p>
                  </a:txBody>
                  <a:tcPr/>
                </a:tc>
              </a:tr>
              <a:tr h="80094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Skeletal Muscle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98% CK-MM</a:t>
                      </a:r>
                    </a:p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2% CK-MB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Elevated in muscle disease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104365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Cardiac muscle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70-80% CK-MM</a:t>
                      </a:r>
                    </a:p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20-30% CK-MB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Cardiac muscle has highest amount of CK-MB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5582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Brain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CK-BB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5582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Plasma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Mainly CK-MM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381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Creatine kinase (CK)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1906588" y="76200"/>
            <a:ext cx="64373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Objectives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 eaLnBrk="1" hangingPunct="1"/>
            <a:endParaRPr lang="en-US" dirty="0"/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1590675" y="3671888"/>
            <a:ext cx="7896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800" b="1" dirty="0"/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495300" y="914400"/>
            <a:ext cx="9601200" cy="569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By the end of this lecture, the First Year students will be able to: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Describe the general sequence of events of myocardial infarction (MI) 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List</a:t>
            </a: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the criteria for diagnosis of MI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Discuss the features of an ideal MI marker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Understand the significance of changes in plasma marker</a:t>
            </a: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levels over time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Identify the properties and diagnostic value of cardiac troponins, creatine kinase, h-FABP and BNP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Know about markers with potential clinical use</a:t>
            </a:r>
          </a:p>
          <a:p>
            <a:pPr algn="l" eaLnBrk="1" hangingPunct="1">
              <a:buFontTx/>
              <a:buChar char="•"/>
              <a:defRPr/>
            </a:pPr>
            <a:endParaRPr lang="en-US" sz="28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l" eaLnBrk="1" hangingPunct="1">
              <a:buFontTx/>
              <a:buChar char="•"/>
              <a:defRPr/>
            </a:pPr>
            <a:endParaRPr lang="en-US" sz="28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152400"/>
            <a:ext cx="5972175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CK-MB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0500" y="990600"/>
            <a:ext cx="5029200" cy="5638800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CK-MB is more sensitive and specific for MI than total 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CK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It </a:t>
            </a:r>
            <a:r>
              <a:rPr lang="en-US" sz="2800" dirty="0">
                <a:latin typeface="Palatino"/>
                <a:ea typeface="+mn-ea"/>
                <a:cs typeface="Palatino"/>
              </a:rPr>
              <a:t>rises and falls transiently after 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MI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Detectable in plasma</a:t>
            </a:r>
            <a:r>
              <a:rPr lang="en-US" sz="2800" dirty="0">
                <a:latin typeface="Palatino"/>
                <a:ea typeface="+mn-ea"/>
                <a:cs typeface="Palatino"/>
              </a:rPr>
              <a:t> 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in 3-10 h. after MI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Peaks in blood in 12–24 h.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Returns to normal in 1.5-3 days</a:t>
            </a:r>
            <a:endParaRPr lang="en-US" sz="2800" dirty="0">
              <a:latin typeface="Palatino"/>
              <a:ea typeface="+mn-ea"/>
              <a:cs typeface="Palatino"/>
            </a:endParaRP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Relative index =</a:t>
            </a:r>
          </a:p>
          <a:p>
            <a:pPr lvl="1"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500" dirty="0" smtClean="0">
                <a:latin typeface="Palatino"/>
                <a:ea typeface="+mn-ea"/>
                <a:cs typeface="Palatino"/>
              </a:rPr>
              <a:t>CK-MB mass / Total CK x 100</a:t>
            </a:r>
          </a:p>
          <a:p>
            <a:pPr lvl="1"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M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ore than 5 % is indicative for MI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660" r="6880"/>
          <a:stretch/>
        </p:blipFill>
        <p:spPr>
          <a:xfrm>
            <a:off x="5143500" y="1701803"/>
            <a:ext cx="4767494" cy="37081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857250" y="1600200"/>
            <a:ext cx="8401050" cy="4267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dirty="0">
                <a:latin typeface="Century Schoolbook" charset="0"/>
                <a:cs typeface="+mn-cs"/>
              </a:rPr>
              <a:t>Advantages</a:t>
            </a:r>
            <a:r>
              <a:rPr lang="en-US" sz="2800" dirty="0" smtClean="0">
                <a:latin typeface="Century Schoolbook" charset="0"/>
                <a:cs typeface="+mn-cs"/>
              </a:rPr>
              <a:t>:</a:t>
            </a:r>
            <a:endParaRPr lang="en-US" sz="2800" dirty="0">
              <a:latin typeface="Century Schoolbook" charset="0"/>
              <a:cs typeface="+mn-cs"/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Useful </a:t>
            </a:r>
            <a:r>
              <a:rPr lang="en-US" sz="2800" dirty="0">
                <a:latin typeface="Century Schoolbook" charset="0"/>
              </a:rPr>
              <a:t>for early diagnosis of MI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Useful </a:t>
            </a:r>
            <a:r>
              <a:rPr lang="en-US" sz="2800" dirty="0">
                <a:latin typeface="Century Schoolbook" charset="0"/>
              </a:rPr>
              <a:t>for diagnosis </a:t>
            </a:r>
            <a:r>
              <a:rPr lang="en-US" sz="2800" dirty="0" smtClean="0">
                <a:latin typeface="Century Schoolbook" charset="0"/>
              </a:rPr>
              <a:t>of re-infarction</a:t>
            </a:r>
            <a:endParaRPr lang="en-US" sz="2800" dirty="0">
              <a:latin typeface="Century Schoolbook" charset="0"/>
            </a:endParaRPr>
          </a:p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800" u="sng" dirty="0">
              <a:latin typeface="Century Schoolbook" charset="0"/>
              <a:cs typeface="+mn-cs"/>
            </a:endParaRPr>
          </a:p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dirty="0">
                <a:latin typeface="Century Schoolbook" charset="0"/>
                <a:cs typeface="+mn-cs"/>
              </a:rPr>
              <a:t>Disadvantages: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Not significant if measured after 2 days of MI (delayed admission)</a:t>
            </a:r>
          </a:p>
          <a:p>
            <a:pPr marL="366713" lvl="1" indent="0" eaLnBrk="1" hangingPunct="1">
              <a:lnSpc>
                <a:spcPct val="80000"/>
              </a:lnSpc>
              <a:buFont typeface="Wingdings 2" charset="0"/>
              <a:buNone/>
              <a:defRPr/>
            </a:pPr>
            <a:endParaRPr lang="en-US" sz="2800" dirty="0">
              <a:latin typeface="Century Schoolbook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Not highly </a:t>
            </a:r>
            <a:r>
              <a:rPr lang="en-US" sz="2800" dirty="0">
                <a:latin typeface="Century Schoolbook" charset="0"/>
              </a:rPr>
              <a:t>specific (elevated in skeletal muscle damage</a:t>
            </a:r>
            <a:r>
              <a:rPr lang="en-US" sz="2800" dirty="0" smtClean="0">
                <a:latin typeface="Century Schoolbook" charset="0"/>
              </a:rPr>
              <a:t>)</a:t>
            </a:r>
            <a:endParaRPr lang="en-US" sz="2800" dirty="0">
              <a:latin typeface="Palatino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457200"/>
            <a:ext cx="5972175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CK-MB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100" y="0"/>
            <a:ext cx="58682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65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100" y="0"/>
            <a:ext cx="5868276" cy="68580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4914900" y="5728957"/>
            <a:ext cx="2743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476500" y="6047714"/>
            <a:ext cx="533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76500" y="6386843"/>
            <a:ext cx="1905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69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95300" y="1524000"/>
            <a:ext cx="9144000" cy="4953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>
                <a:latin typeface="Palatino" pitchFamily="18" charset="0"/>
                <a:ea typeface="+mn-ea"/>
                <a:cs typeface="+mn-cs"/>
              </a:rPr>
              <a:t>A</a:t>
            </a:r>
            <a:r>
              <a:rPr lang="en-US" sz="3200" dirty="0" smtClean="0">
                <a:latin typeface="Palatino" pitchFamily="18" charset="0"/>
                <a:ea typeface="+mn-ea"/>
                <a:cs typeface="+mn-cs"/>
              </a:rPr>
              <a:t> cytosolic protein involved in fatty acid transport and metabolism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>
                <a:solidFill>
                  <a:prstClr val="black"/>
                </a:solidFill>
                <a:latin typeface="Palatino" pitchFamily="18" charset="0"/>
              </a:rPr>
              <a:t>A promising marker to be used in combination with troponins </a:t>
            </a:r>
            <a:endParaRPr lang="en-US" sz="3200" dirty="0" smtClean="0">
              <a:latin typeface="Palatino" pitchFamily="18" charset="0"/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 smtClean="0">
                <a:latin typeface="Palatino" pitchFamily="18" charset="0"/>
                <a:ea typeface="+mn-ea"/>
                <a:cs typeface="+mn-cs"/>
              </a:rPr>
              <a:t>Higher amounts in myocardium than in brain, kidney and skeletal muscle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 smtClean="0">
                <a:solidFill>
                  <a:srgbClr val="000000"/>
                </a:solidFill>
                <a:latin typeface="Palatino" pitchFamily="18" charset="0"/>
                <a:ea typeface="+mn-ea"/>
                <a:cs typeface="+mn-cs"/>
              </a:rPr>
              <a:t>Appears in plasma as early as 30 min. after acute ischemia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 smtClean="0">
                <a:latin typeface="Palatino" pitchFamily="18" charset="0"/>
                <a:ea typeface="+mn-ea"/>
                <a:cs typeface="+mn-cs"/>
              </a:rPr>
              <a:t>Peaks in blood in 6-8 h.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 smtClean="0">
                <a:latin typeface="Palatino" pitchFamily="18" charset="0"/>
                <a:ea typeface="+mn-ea"/>
                <a:cs typeface="+mn-cs"/>
              </a:rPr>
              <a:t>Returns to normal levels in 24-30 h.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66700" y="381000"/>
            <a:ext cx="952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Heart fatty acid binding protein (h-FABP)</a:t>
            </a:r>
          </a:p>
          <a:p>
            <a:pPr algn="ctr">
              <a:defRPr/>
            </a:pPr>
            <a:r>
              <a:rPr lang="en-US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(Heart tissue ischemia marker)</a:t>
            </a:r>
            <a:endParaRPr lang="en-US" sz="35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55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Content Placeholder 2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9353550" cy="4873625"/>
          </a:xfrm>
        </p:spPr>
        <p:txBody>
          <a:bodyPr/>
          <a:lstStyle/>
          <a:p>
            <a:pPr eaLnBrk="1" hangingPunct="1"/>
            <a:r>
              <a:rPr lang="en-US" sz="2500" dirty="0" smtClean="0">
                <a:latin typeface="Palatino" charset="0"/>
                <a:cs typeface="Palatino" charset="0"/>
              </a:rPr>
              <a:t>A peptide </a:t>
            </a:r>
            <a:r>
              <a:rPr lang="en-US" sz="2500" dirty="0">
                <a:latin typeface="Palatino" charset="0"/>
                <a:cs typeface="Palatino" charset="0"/>
              </a:rPr>
              <a:t>produced by the ventricles of the heart in response to:</a:t>
            </a:r>
          </a:p>
          <a:p>
            <a:pPr lvl="1" eaLnBrk="1" hangingPunct="1"/>
            <a:r>
              <a:rPr lang="en-US" sz="2500" dirty="0">
                <a:solidFill>
                  <a:srgbClr val="000000"/>
                </a:solidFill>
                <a:latin typeface="Palatino" charset="0"/>
                <a:cs typeface="Palatino" charset="0"/>
              </a:rPr>
              <a:t>Myocardial stretching and ventricular dysfunction after MI</a:t>
            </a:r>
          </a:p>
          <a:p>
            <a:pPr eaLnBrk="1" hangingPunct="1"/>
            <a:r>
              <a:rPr lang="en-US" sz="2500" dirty="0">
                <a:latin typeface="Palatino" charset="0"/>
                <a:cs typeface="Palatino" charset="0"/>
              </a:rPr>
              <a:t>C</a:t>
            </a:r>
            <a:r>
              <a:rPr lang="en-US" sz="2500" dirty="0" smtClean="0">
                <a:latin typeface="Palatino" charset="0"/>
                <a:cs typeface="Palatino" charset="0"/>
              </a:rPr>
              <a:t>auses </a:t>
            </a:r>
            <a:r>
              <a:rPr lang="en-US" sz="2500" dirty="0">
                <a:latin typeface="Palatino" charset="0"/>
                <a:cs typeface="Palatino" charset="0"/>
              </a:rPr>
              <a:t>vasodilation, sodium and water excretion and reduces blood pressure</a:t>
            </a:r>
          </a:p>
          <a:p>
            <a:pPr eaLnBrk="1" hangingPunct="1"/>
            <a:r>
              <a:rPr lang="en-US" sz="2500" dirty="0" smtClean="0">
                <a:solidFill>
                  <a:srgbClr val="000000"/>
                </a:solidFill>
                <a:latin typeface="Palatino" charset="0"/>
                <a:cs typeface="Palatino" charset="0"/>
              </a:rPr>
              <a:t>A marker for detecting congestive heart failure</a:t>
            </a:r>
          </a:p>
          <a:p>
            <a:pPr eaLnBrk="1" hangingPunct="1"/>
            <a:r>
              <a:rPr lang="en-US" sz="2500" dirty="0" smtClean="0">
                <a:latin typeface="Palatino" charset="0"/>
                <a:cs typeface="Palatino" charset="0"/>
              </a:rPr>
              <a:t>Its serum levels are high in some pulmonary diseases</a:t>
            </a:r>
          </a:p>
          <a:p>
            <a:pPr eaLnBrk="1" hangingPunct="1"/>
            <a:r>
              <a:rPr lang="en-US" sz="2500" dirty="0" smtClean="0">
                <a:latin typeface="Palatino" charset="0"/>
                <a:cs typeface="Palatino" charset="0"/>
              </a:rPr>
              <a:t>But in heart failure its levels are markedly high</a:t>
            </a:r>
          </a:p>
          <a:p>
            <a:pPr eaLnBrk="1" hangingPunct="1"/>
            <a:r>
              <a:rPr lang="en-US" sz="2500" dirty="0" smtClean="0">
                <a:latin typeface="Palatino" charset="0"/>
                <a:cs typeface="Palatino" charset="0"/>
              </a:rPr>
              <a:t>An important marker for differential diagnosis of pulmonary diseases and congestive heart failure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381000"/>
            <a:ext cx="7848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4400" cap="non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B-type natriuretic peptide (BNP)</a:t>
            </a:r>
            <a:br>
              <a:rPr lang="en-US" sz="4400" cap="non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</a:br>
            <a:r>
              <a:rPr lang="en-US" sz="4400" cap="non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(Heart failure marker)</a:t>
            </a:r>
            <a:endParaRPr lang="en-US" sz="4400" cap="none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Palatino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952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ur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0" y="121958"/>
            <a:ext cx="7314156" cy="65836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0700" y="56388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athogenesis of MI with special focus on the biomarkers implicated in the development of MI.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24700" y="4724400"/>
            <a:ext cx="967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h-FABP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29300" y="32398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solidFill>
                  <a:srgbClr val="3366FF"/>
                </a:solidFill>
              </a:rPr>
              <a:t>cTn</a:t>
            </a:r>
          </a:p>
          <a:p>
            <a:pPr algn="r"/>
            <a:r>
              <a:rPr lang="en-US" sz="1800" dirty="0" smtClean="0">
                <a:solidFill>
                  <a:srgbClr val="3366FF"/>
                </a:solidFill>
              </a:rPr>
              <a:t>CK-MB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62700" y="21452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/>
              <a:t>BNP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4941545" y="16764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/>
              <a:t>BNP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2050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42900" y="838200"/>
            <a:ext cx="9448800" cy="5715000"/>
          </a:xfrm>
        </p:spPr>
        <p:txBody>
          <a:bodyPr/>
          <a:lstStyle/>
          <a:p>
            <a:pPr marL="0" indent="0" eaLnBrk="1" hangingPunct="1">
              <a:buClr>
                <a:srgbClr val="33CC33"/>
              </a:buClr>
              <a:buNone/>
            </a:pPr>
            <a:r>
              <a:rPr lang="en-US" sz="2500" b="1" dirty="0" smtClean="0">
                <a:latin typeface="Palatino" charset="0"/>
              </a:rPr>
              <a:t>cTn</a:t>
            </a:r>
          </a:p>
          <a:p>
            <a:pPr marL="273050" lvl="1" eaLnBrk="1" hangingPunct="1">
              <a:spcBef>
                <a:spcPts val="600"/>
              </a:spcBef>
              <a:buClr>
                <a:srgbClr val="33CC33"/>
              </a:buClr>
              <a:buSzPct val="70000"/>
              <a:buFont typeface="Wingdings" charset="0"/>
              <a:buChar char=""/>
            </a:pPr>
            <a:r>
              <a:rPr lang="en-US" sz="2500" dirty="0" smtClean="0">
                <a:latin typeface="Palatino" charset="0"/>
              </a:rPr>
              <a:t>Currently </a:t>
            </a:r>
            <a:r>
              <a:rPr lang="en-US" sz="2500" dirty="0">
                <a:latin typeface="Palatino" charset="0"/>
              </a:rPr>
              <a:t>the most definitive markers and are replacing CK-MB</a:t>
            </a:r>
          </a:p>
          <a:p>
            <a:pPr marL="273050" lvl="1" eaLnBrk="1" hangingPunct="1">
              <a:spcBef>
                <a:spcPts val="600"/>
              </a:spcBef>
              <a:buClr>
                <a:srgbClr val="33CC33"/>
              </a:buClr>
              <a:buSzPct val="70000"/>
              <a:buFont typeface="Wingdings" charset="0"/>
              <a:buChar char=""/>
            </a:pPr>
            <a:r>
              <a:rPr lang="en-US" sz="2500" dirty="0" smtClean="0">
                <a:latin typeface="Palatino" charset="0"/>
              </a:rPr>
              <a:t> Highly </a:t>
            </a:r>
            <a:r>
              <a:rPr lang="en-US" sz="2500" dirty="0">
                <a:latin typeface="Palatino" charset="0"/>
              </a:rPr>
              <a:t>specific to heart muscle damage</a:t>
            </a:r>
          </a:p>
          <a:p>
            <a:pPr eaLnBrk="1" hangingPunct="1">
              <a:buClr>
                <a:srgbClr val="33CC33"/>
              </a:buClr>
            </a:pPr>
            <a:r>
              <a:rPr lang="en-US" sz="2500" dirty="0">
                <a:latin typeface="Palatino" charset="0"/>
              </a:rPr>
              <a:t>They remain elevated in plasma longer than CK-MB</a:t>
            </a:r>
          </a:p>
          <a:p>
            <a:pPr eaLnBrk="1" hangingPunct="1">
              <a:buClr>
                <a:srgbClr val="33CC33"/>
              </a:buClr>
            </a:pPr>
            <a:r>
              <a:rPr lang="en-US" sz="2500" dirty="0">
                <a:latin typeface="Palatino" charset="0"/>
              </a:rPr>
              <a:t>They have higher sensitivity and specificity than CK-</a:t>
            </a:r>
            <a:r>
              <a:rPr lang="en-US" sz="2500" dirty="0" smtClean="0">
                <a:latin typeface="Palatino" charset="0"/>
              </a:rPr>
              <a:t>MB</a:t>
            </a:r>
            <a:endParaRPr lang="en-US" sz="2500" b="1" dirty="0" smtClean="0">
              <a:latin typeface="Palatino" charset="0"/>
            </a:endParaRPr>
          </a:p>
          <a:p>
            <a:pPr marL="0" indent="0" eaLnBrk="1" hangingPunct="1">
              <a:buClr>
                <a:srgbClr val="33CC33"/>
              </a:buClr>
              <a:buNone/>
            </a:pPr>
            <a:r>
              <a:rPr lang="en-US" sz="2500" b="1" dirty="0" smtClean="0">
                <a:latin typeface="Palatino" charset="0"/>
              </a:rPr>
              <a:t>CK-MB</a:t>
            </a:r>
            <a:endParaRPr lang="en-US" sz="2500" b="1" dirty="0">
              <a:latin typeface="Palatino" charset="0"/>
            </a:endParaRPr>
          </a:p>
          <a:p>
            <a:pPr eaLnBrk="1" hangingPunct="1">
              <a:buClr>
                <a:srgbClr val="33CC33"/>
              </a:buClr>
            </a:pPr>
            <a:r>
              <a:rPr lang="en-US" sz="2500" dirty="0">
                <a:latin typeface="Palatino" charset="0"/>
              </a:rPr>
              <a:t>Its main advantage is for detecting re-</a:t>
            </a:r>
            <a:r>
              <a:rPr lang="en-US" sz="2500" dirty="0" smtClean="0">
                <a:latin typeface="Palatino" charset="0"/>
              </a:rPr>
              <a:t>infarction</a:t>
            </a:r>
          </a:p>
          <a:p>
            <a:pPr marL="0" indent="0" eaLnBrk="1" hangingPunct="1">
              <a:buClr>
                <a:srgbClr val="33CC33"/>
              </a:buClr>
              <a:buNone/>
            </a:pPr>
            <a:r>
              <a:rPr lang="en-US" sz="2500" b="1" dirty="0" smtClean="0">
                <a:latin typeface="Palatino" charset="0"/>
              </a:rPr>
              <a:t>h-FABP</a:t>
            </a:r>
          </a:p>
          <a:p>
            <a:pPr eaLnBrk="1" hangingPunct="1">
              <a:buClr>
                <a:srgbClr val="33CC33"/>
              </a:buClr>
            </a:pPr>
            <a:r>
              <a:rPr lang="en-US" sz="2500" dirty="0" smtClean="0">
                <a:latin typeface="Palatino" charset="0"/>
              </a:rPr>
              <a:t>An early marker for detecting acute ischemia prior to necrosis</a:t>
            </a:r>
          </a:p>
          <a:p>
            <a:pPr marL="0" indent="0" eaLnBrk="1" hangingPunct="1">
              <a:buClr>
                <a:srgbClr val="33CC33"/>
              </a:buClr>
              <a:buNone/>
            </a:pPr>
            <a:r>
              <a:rPr lang="en-US" sz="2500" b="1" dirty="0" smtClean="0">
                <a:latin typeface="Palatino" charset="0"/>
              </a:rPr>
              <a:t>BNP</a:t>
            </a:r>
            <a:endParaRPr lang="en-US" sz="2500" b="1" dirty="0">
              <a:latin typeface="Palatino" charset="0"/>
            </a:endParaRPr>
          </a:p>
          <a:p>
            <a:pPr eaLnBrk="1" hangingPunct="1"/>
            <a:r>
              <a:rPr lang="en-US" sz="2500" dirty="0" smtClean="0">
                <a:latin typeface="Palatino" charset="0"/>
                <a:cs typeface="Palatino" charset="0"/>
              </a:rPr>
              <a:t>A cardiac marker that can be used for differential </a:t>
            </a:r>
            <a:r>
              <a:rPr lang="en-US" sz="2500" dirty="0">
                <a:latin typeface="Palatino" charset="0"/>
                <a:cs typeface="Palatino" charset="0"/>
              </a:rPr>
              <a:t>diagnosis of pulmonary diseases </a:t>
            </a:r>
            <a:r>
              <a:rPr lang="en-US" sz="2500" dirty="0" smtClean="0">
                <a:latin typeface="Palatino" charset="0"/>
                <a:cs typeface="Palatino" charset="0"/>
              </a:rPr>
              <a:t>and </a:t>
            </a:r>
            <a:r>
              <a:rPr lang="en-US" sz="2500" dirty="0">
                <a:latin typeface="Palatino" charset="0"/>
                <a:cs typeface="Palatino" charset="0"/>
              </a:rPr>
              <a:t>heart </a:t>
            </a:r>
            <a:r>
              <a:rPr lang="en-US" sz="2500" dirty="0" smtClean="0">
                <a:latin typeface="Palatino" charset="0"/>
                <a:cs typeface="Palatino" charset="0"/>
              </a:rPr>
              <a:t>failure</a:t>
            </a:r>
            <a:endParaRPr lang="en-US" sz="2500" dirty="0">
              <a:latin typeface="Palatino" charset="0"/>
              <a:cs typeface="Palatino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1524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Take home message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04850" y="1447800"/>
            <a:ext cx="8705850" cy="4419600"/>
          </a:xfrm>
        </p:spPr>
        <p:txBody>
          <a:bodyPr/>
          <a:lstStyle/>
          <a:p>
            <a:pPr eaLnBrk="1" hangingPunct="1">
              <a:buClr>
                <a:srgbClr val="33CC33"/>
              </a:buClr>
            </a:pPr>
            <a:r>
              <a:rPr lang="en-US" sz="2800" dirty="0" smtClean="0">
                <a:latin typeface="Palatino" charset="0"/>
              </a:rPr>
              <a:t>Lecture Notes on Clinical Biochemistry 9</a:t>
            </a:r>
            <a:r>
              <a:rPr lang="en-US" sz="2800" baseline="30000" dirty="0" smtClean="0">
                <a:latin typeface="Palatino" charset="0"/>
              </a:rPr>
              <a:t>th</a:t>
            </a:r>
            <a:r>
              <a:rPr lang="en-US" sz="2800" dirty="0">
                <a:latin typeface="Palatino" charset="0"/>
              </a:rPr>
              <a:t> </a:t>
            </a:r>
            <a:r>
              <a:rPr lang="en-US" sz="2800" dirty="0" smtClean="0">
                <a:latin typeface="Palatino" charset="0"/>
              </a:rPr>
              <a:t>Edition, Chapter 12, pp. 160-164, A.F. Smith, Blackwell Publishing, UK.</a:t>
            </a:r>
          </a:p>
          <a:p>
            <a:pPr eaLnBrk="1" hangingPunct="1">
              <a:buClr>
                <a:srgbClr val="33CC33"/>
              </a:buClr>
            </a:pPr>
            <a:endParaRPr lang="en-US" sz="2800" dirty="0">
              <a:latin typeface="Palatino" charset="0"/>
            </a:endParaRPr>
          </a:p>
          <a:p>
            <a:pPr eaLnBrk="1" hangingPunct="1">
              <a:buClr>
                <a:srgbClr val="33CC33"/>
              </a:buClr>
            </a:pPr>
            <a:r>
              <a:rPr lang="en-US" sz="2800" dirty="0" smtClean="0">
                <a:latin typeface="Palatino" charset="0"/>
              </a:rPr>
              <a:t>Sharma, N. and Ahmad, M.I. Biomarkers in acute myocardial infarction. </a:t>
            </a:r>
            <a:r>
              <a:rPr lang="en-US" sz="2800" i="1" dirty="0" smtClean="0">
                <a:latin typeface="Palatino" charset="0"/>
              </a:rPr>
              <a:t>J. Clin. Exp. Cardiol</a:t>
            </a:r>
            <a:r>
              <a:rPr lang="en-US" sz="2800" dirty="0" smtClean="0">
                <a:latin typeface="Palatino" charset="0"/>
              </a:rPr>
              <a:t>. 2012, 3: 11-18.</a:t>
            </a:r>
            <a:endParaRPr lang="en-US" sz="2500" dirty="0" smtClean="0">
              <a:latin typeface="Palatino" charset="0"/>
            </a:endParaRPr>
          </a:p>
          <a:p>
            <a:pPr marL="366713" lvl="1" indent="0" eaLnBrk="1" hangingPunct="1">
              <a:buClr>
                <a:srgbClr val="33CC33"/>
              </a:buClr>
              <a:buNone/>
            </a:pPr>
            <a:endParaRPr lang="en-US" sz="2500" dirty="0">
              <a:latin typeface="Palatino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381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References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0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1601788" y="2286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Overview</a:t>
            </a: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 eaLnBrk="1" hangingPunct="1"/>
            <a:endParaRPr lang="en-US" dirty="0"/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1590675" y="3671888"/>
            <a:ext cx="7896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800" b="1" dirty="0"/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2095500" y="1495485"/>
            <a:ext cx="8153400" cy="5016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Myocardial infarction (MI)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Criteria for diagnosis of MI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Case example for MI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Features of an ideal MI marker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Time-course of plasma enzyme changes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Cardiac troponins I and T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Creatine kinase (CK-MB)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Heart fatty acid binding protein (h-FABP)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B-type natriuretic peptide (</a:t>
            </a: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BNP</a:t>
            </a: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)</a:t>
            </a:r>
            <a:endParaRPr lang="en-US" sz="32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l" eaLnBrk="1" hangingPunct="1">
              <a:buFontTx/>
              <a:buChar char="•"/>
              <a:defRPr/>
            </a:pPr>
            <a:endParaRPr lang="en-US" sz="32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94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3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762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Myocardial infarction (MI)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05100" y="1912203"/>
            <a:ext cx="427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Occlusion of coronary arteries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476500" y="2902803"/>
            <a:ext cx="5143501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Restricted blood supply (oxygen) to heart tissue (ischemia)</a:t>
            </a:r>
          </a:p>
        </p:txBody>
      </p:sp>
      <p:sp>
        <p:nvSpPr>
          <p:cNvPr id="8" name="Rectangle 7"/>
          <p:cNvSpPr/>
          <p:nvPr/>
        </p:nvSpPr>
        <p:spPr>
          <a:xfrm>
            <a:off x="2601543" y="4198203"/>
            <a:ext cx="4993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Damage to heart tissue (infarction) </a:t>
            </a:r>
          </a:p>
        </p:txBody>
      </p:sp>
      <p:sp>
        <p:nvSpPr>
          <p:cNvPr id="9" name="Rectangle 8"/>
          <p:cNvSpPr/>
          <p:nvPr/>
        </p:nvSpPr>
        <p:spPr>
          <a:xfrm>
            <a:off x="2362199" y="5188803"/>
            <a:ext cx="5143501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ctr" eaLnBrk="1" hangingPunct="1">
              <a:buClr>
                <a:srgbClr val="33CC33"/>
              </a:buClr>
            </a:pPr>
            <a:r>
              <a:rPr lang="en-US" dirty="0">
                <a:solidFill>
                  <a:srgbClr val="000000"/>
                </a:solidFill>
              </a:rPr>
              <a:t>Release of enzymes and other proteins into the blood (markers)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686300" y="2445603"/>
            <a:ext cx="36195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4731587" y="4717506"/>
            <a:ext cx="36195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4731587" y="3733800"/>
            <a:ext cx="36195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4350" y="1066800"/>
            <a:ext cx="8401050" cy="56388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  <a:cs typeface="+mn-cs"/>
              </a:rPr>
              <a:t>Recommended by the European Society of Cardiology and American College of Cardiology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  <a:cs typeface="+mn-cs"/>
              </a:rPr>
              <a:t>Requires presence of at least two of the following characteristics:</a:t>
            </a:r>
            <a:endParaRPr lang="en-US" sz="2600" dirty="0">
              <a:ea typeface="+mn-ea"/>
              <a:cs typeface="+mn-cs"/>
            </a:endParaRP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ea typeface="+mn-ea"/>
              </a:rPr>
              <a:t>Typical heart attack symptoms</a:t>
            </a: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ea typeface="+mn-ea"/>
              </a:rPr>
              <a:t>Characteristic rise and fall pattern of a cardiac marker in plasma</a:t>
            </a:r>
          </a:p>
          <a:p>
            <a:pPr marL="915670" lvl="2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</a:rPr>
              <a:t>Rise and gradual fall of cardiac troponins</a:t>
            </a:r>
          </a:p>
          <a:p>
            <a:pPr marL="915670" lvl="2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</a:rPr>
              <a:t>More rapid rise and fall of CK-MB</a:t>
            </a:r>
            <a:endParaRPr lang="en-US" sz="2600" dirty="0">
              <a:ea typeface="+mn-ea"/>
            </a:endParaRP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ea typeface="+mn-ea"/>
              </a:rPr>
              <a:t>Typical ECG pattern</a:t>
            </a:r>
          </a:p>
          <a:p>
            <a:pPr marL="0" indent="0">
              <a:buNone/>
            </a:pPr>
            <a:endParaRPr lang="en-US" sz="2000" dirty="0" smtClean="0">
              <a:ea typeface="+mn-ea"/>
            </a:endParaRPr>
          </a:p>
          <a:p>
            <a:pPr marL="0" indent="0">
              <a:buNone/>
            </a:pPr>
            <a:r>
              <a:rPr lang="en-US" sz="2000" dirty="0" smtClean="0">
                <a:ea typeface="+mn-ea"/>
              </a:rPr>
              <a:t>Reference: </a:t>
            </a:r>
            <a:r>
              <a:rPr lang="en-US" sz="2000" dirty="0" smtClean="0"/>
              <a:t>Alpert </a:t>
            </a:r>
            <a:r>
              <a:rPr lang="en-US" sz="2000" dirty="0"/>
              <a:t>JS, Thygesen K, Antman E, Bassand </a:t>
            </a:r>
            <a:r>
              <a:rPr lang="en-US" sz="2000" dirty="0" smtClean="0"/>
              <a:t>JP. </a:t>
            </a:r>
            <a:r>
              <a:rPr lang="it-IT" sz="2000" i="1" dirty="0" smtClean="0"/>
              <a:t>J </a:t>
            </a:r>
            <a:r>
              <a:rPr lang="it-IT" sz="2000" i="1" dirty="0"/>
              <a:t>Am Coll Cardiol</a:t>
            </a:r>
            <a:r>
              <a:rPr lang="it-IT" sz="2000" dirty="0"/>
              <a:t>. </a:t>
            </a:r>
            <a:r>
              <a:rPr lang="it-IT" sz="2000" dirty="0" smtClean="0"/>
              <a:t>2000, 36</a:t>
            </a:r>
            <a:r>
              <a:rPr lang="it-IT" sz="2000" dirty="0"/>
              <a:t>(3</a:t>
            </a:r>
            <a:r>
              <a:rPr lang="it-IT" sz="2000" dirty="0" smtClean="0"/>
              <a:t>):959.</a:t>
            </a:r>
            <a:endParaRPr lang="en-US" sz="2000" dirty="0" smtClean="0">
              <a:ea typeface="+mn-ea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600" dirty="0">
              <a:ea typeface="+mn-ea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76300" y="3048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Criteria for </a:t>
            </a: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d</a:t>
            </a: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iagnosis of MI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0"/>
            <a:ext cx="67575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802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90500" y="0"/>
            <a:ext cx="9770870" cy="6858000"/>
            <a:chOff x="190500" y="0"/>
            <a:chExt cx="9770870" cy="6858000"/>
          </a:xfrm>
        </p:grpSpPr>
        <p:grpSp>
          <p:nvGrpSpPr>
            <p:cNvPr id="19" name="Group 18"/>
            <p:cNvGrpSpPr/>
            <p:nvPr/>
          </p:nvGrpSpPr>
          <p:grpSpPr>
            <a:xfrm>
              <a:off x="190500" y="0"/>
              <a:ext cx="6757590" cy="6858000"/>
              <a:chOff x="1752600" y="0"/>
              <a:chExt cx="6757590" cy="6858000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752600" y="0"/>
                <a:ext cx="6757590" cy="6858000"/>
              </a:xfrm>
              <a:prstGeom prst="rect">
                <a:avLst/>
              </a:prstGeom>
            </p:spPr>
          </p:pic>
          <p:cxnSp>
            <p:nvCxnSpPr>
              <p:cNvPr id="5" name="Straight Connector 4"/>
              <p:cNvCxnSpPr/>
              <p:nvPr/>
            </p:nvCxnSpPr>
            <p:spPr>
              <a:xfrm>
                <a:off x="6501144" y="2167929"/>
                <a:ext cx="16002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V="1">
                <a:off x="2095500" y="2514600"/>
                <a:ext cx="5867400" cy="203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2095500" y="2895600"/>
                <a:ext cx="5486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2095500" y="3256228"/>
                <a:ext cx="609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6549432" y="3595357"/>
                <a:ext cx="1524000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178526" y="3976357"/>
                <a:ext cx="2493818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6972300" y="2064603"/>
              <a:ext cx="261907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+mn-lt"/>
                </a:rPr>
                <a:t>1. Typical heart</a:t>
              </a:r>
            </a:p>
            <a:p>
              <a:r>
                <a:rPr lang="en-US" dirty="0" smtClean="0">
                  <a:solidFill>
                    <a:srgbClr val="FF0000"/>
                  </a:solidFill>
                  <a:latin typeface="+mn-lt"/>
                </a:rPr>
                <a:t>attack symptoms</a:t>
              </a:r>
              <a:endParaRPr lang="en-US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972300" y="3276600"/>
              <a:ext cx="2989070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+mn-lt"/>
                </a:rPr>
                <a:t>2. Characteristic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+mn-lt"/>
                </a:rPr>
                <a:t>Pattern of a cardiac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+mn-lt"/>
                </a:rPr>
                <a:t>biomarker</a:t>
              </a:r>
              <a:endParaRPr lang="en-US" dirty="0">
                <a:solidFill>
                  <a:srgbClr val="0000FF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356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401050" cy="5410200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Century Schoolbook" charset="0"/>
              </a:rPr>
              <a:t>High </a:t>
            </a:r>
            <a:r>
              <a:rPr lang="en-US" sz="3200" dirty="0" smtClean="0">
                <a:latin typeface="Century Schoolbook" charset="0"/>
              </a:rPr>
              <a:t>concentration </a:t>
            </a:r>
            <a:r>
              <a:rPr lang="en-US" sz="3200" dirty="0">
                <a:latin typeface="Century Schoolbook" charset="0"/>
              </a:rPr>
              <a:t>in the </a:t>
            </a:r>
            <a:r>
              <a:rPr lang="en-US" sz="3200" dirty="0" smtClean="0">
                <a:latin typeface="Century Schoolbook" charset="0"/>
              </a:rPr>
              <a:t>myocardium</a:t>
            </a:r>
          </a:p>
          <a:p>
            <a:pPr eaLnBrk="1" hangingPunct="1"/>
            <a:endParaRPr lang="en-US" sz="3200" dirty="0">
              <a:latin typeface="Century Schoolbook" charset="0"/>
            </a:endParaRPr>
          </a:p>
          <a:p>
            <a:pPr eaLnBrk="1" hangingPunct="1"/>
            <a:r>
              <a:rPr lang="en-US" sz="3200" dirty="0" smtClean="0">
                <a:latin typeface="Century Schoolbook" charset="0"/>
              </a:rPr>
              <a:t>High sensitivity (detected even in low concentration at early stages of the disease)</a:t>
            </a:r>
          </a:p>
          <a:p>
            <a:pPr eaLnBrk="1" hangingPunct="1"/>
            <a:endParaRPr lang="en-US" sz="3200" dirty="0" smtClean="0">
              <a:latin typeface="Century Schoolbook" charset="0"/>
            </a:endParaRPr>
          </a:p>
          <a:p>
            <a:pPr eaLnBrk="1" hangingPunct="1"/>
            <a:r>
              <a:rPr lang="en-US" sz="3200" dirty="0" smtClean="0">
                <a:latin typeface="Century Schoolbook" charset="0"/>
              </a:rPr>
              <a:t> High specificity (specifically detecting damage of cardiac tissue, and is absent in non-myocardial tissue injury)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763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Features of an ideal cardiac marker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401050" cy="54102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Century Schoolbook" charset="0"/>
              </a:rPr>
              <a:t>Rapid release into plasma following myocardial injury</a:t>
            </a:r>
          </a:p>
          <a:p>
            <a:pPr eaLnBrk="1" hangingPunct="1"/>
            <a:endParaRPr lang="en-US" sz="3200" dirty="0" smtClean="0">
              <a:latin typeface="Century Schoolbook" charset="0"/>
            </a:endParaRPr>
          </a:p>
          <a:p>
            <a:pPr eaLnBrk="1" hangingPunct="1"/>
            <a:r>
              <a:rPr lang="en-US" sz="3200" dirty="0" smtClean="0">
                <a:latin typeface="Century Schoolbook" charset="0"/>
              </a:rPr>
              <a:t>Good prognostic value (strong correlation </a:t>
            </a:r>
            <a:r>
              <a:rPr lang="en-US" sz="3200" dirty="0">
                <a:latin typeface="Century Schoolbook" charset="0"/>
              </a:rPr>
              <a:t>between </a:t>
            </a:r>
            <a:r>
              <a:rPr lang="en-US" sz="3200" dirty="0" smtClean="0">
                <a:latin typeface="Century Schoolbook" charset="0"/>
              </a:rPr>
              <a:t>plasma level and </a:t>
            </a:r>
            <a:r>
              <a:rPr lang="en-US" sz="3200" dirty="0">
                <a:latin typeface="Century Schoolbook" charset="0"/>
              </a:rPr>
              <a:t>extent of myocardial </a:t>
            </a:r>
            <a:r>
              <a:rPr lang="en-US" sz="3200" dirty="0" smtClean="0">
                <a:latin typeface="Century Schoolbook" charset="0"/>
              </a:rPr>
              <a:t>injury)</a:t>
            </a:r>
          </a:p>
          <a:p>
            <a:pPr eaLnBrk="1" hangingPunct="1"/>
            <a:endParaRPr lang="en-US" sz="3200" dirty="0" smtClean="0">
              <a:latin typeface="Century Schoolbook" charset="0"/>
            </a:endParaRPr>
          </a:p>
          <a:p>
            <a:pPr eaLnBrk="1" hangingPunct="1"/>
            <a:r>
              <a:rPr lang="en-US" sz="3200" dirty="0" smtClean="0">
                <a:latin typeface="Century Schoolbook" charset="0"/>
              </a:rPr>
              <a:t>Easily measured (detectable by rapid</a:t>
            </a:r>
            <a:r>
              <a:rPr lang="en-US" sz="3200" dirty="0">
                <a:latin typeface="Century Schoolbook" charset="0"/>
              </a:rPr>
              <a:t>, simple and automated </a:t>
            </a:r>
            <a:r>
              <a:rPr lang="en-US" sz="3200" dirty="0" smtClean="0">
                <a:latin typeface="Century Schoolbook" charset="0"/>
              </a:rPr>
              <a:t>assay methods) </a:t>
            </a:r>
            <a:endParaRPr lang="en-US" sz="3200" dirty="0">
              <a:latin typeface="Century Schoolbook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763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Features of an ideal cardiac marker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17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Office\Templates\1033\Generic.pot</Template>
  <TotalTime>4448</TotalTime>
  <Words>1111</Words>
  <Application>Microsoft Office PowerPoint</Application>
  <PresentationFormat>35mm Slides</PresentationFormat>
  <Paragraphs>179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ＭＳ Ｐゴシック</vt:lpstr>
      <vt:lpstr>Arial</vt:lpstr>
      <vt:lpstr>Century Schoolbook</vt:lpstr>
      <vt:lpstr>Palatino</vt:lpstr>
      <vt:lpstr>Times New Roman</vt:lpstr>
      <vt:lpstr>Wingdings</vt:lpstr>
      <vt:lpstr>Wingdings 2</vt:lpstr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CK-MB</vt:lpstr>
      <vt:lpstr>CK-MB</vt:lpstr>
      <vt:lpstr>PowerPoint Presentation</vt:lpstr>
      <vt:lpstr>PowerPoint Presentation</vt:lpstr>
      <vt:lpstr>PowerPoint Presentation</vt:lpstr>
      <vt:lpstr>B-type natriuretic peptide (BNP) (Heart failure marker)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</dc:title>
  <dc:creator>Usman Ghani</dc:creator>
  <cp:lastModifiedBy>Zeyad Sh. Kurdee</cp:lastModifiedBy>
  <cp:revision>416</cp:revision>
  <cp:lastPrinted>2015-11-23T05:30:03Z</cp:lastPrinted>
  <dcterms:created xsi:type="dcterms:W3CDTF">2001-02-07T02:23:56Z</dcterms:created>
  <dcterms:modified xsi:type="dcterms:W3CDTF">2018-02-25T08:57:59Z</dcterms:modified>
</cp:coreProperties>
</file>