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56" r:id="rId3"/>
    <p:sldId id="258" r:id="rId4"/>
    <p:sldId id="259" r:id="rId5"/>
    <p:sldId id="260" r:id="rId6"/>
    <p:sldId id="275" r:id="rId7"/>
    <p:sldId id="277" r:id="rId8"/>
    <p:sldId id="279" r:id="rId9"/>
    <p:sldId id="280" r:id="rId10"/>
    <p:sldId id="273" r:id="rId11"/>
    <p:sldId id="274" r:id="rId12"/>
    <p:sldId id="261" r:id="rId13"/>
    <p:sldId id="262" r:id="rId14"/>
    <p:sldId id="263" r:id="rId15"/>
    <p:sldId id="272" r:id="rId16"/>
    <p:sldId id="266" r:id="rId17"/>
    <p:sldId id="267" r:id="rId18"/>
    <p:sldId id="268" r:id="rId19"/>
    <p:sldId id="276" r:id="rId20"/>
    <p:sldId id="269" r:id="rId21"/>
    <p:sldId id="270"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4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109CC69-228E-4AE6-A11B-69F7E189CADE}" type="datetimeFigureOut">
              <a:rPr lang="en-US" smtClean="0"/>
              <a:pPr/>
              <a:t>3/13/2018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FE0A1E4-D218-466C-84DA-F3EC804009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09CC69-228E-4AE6-A11B-69F7E189CADE}"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09CC69-228E-4AE6-A11B-69F7E189CADE}"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109CC69-228E-4AE6-A11B-69F7E189CADE}" type="datetimeFigureOut">
              <a:rPr lang="en-US" smtClean="0"/>
              <a:pPr/>
              <a:t>3/13/2018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FE0A1E4-D218-466C-84DA-F3EC804009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109CC69-228E-4AE6-A11B-69F7E189CADE}" type="datetimeFigureOut">
              <a:rPr lang="en-US" smtClean="0"/>
              <a:pPr/>
              <a:t>3/13/2018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FE0A1E4-D218-466C-84DA-F3EC8040098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109CC69-228E-4AE6-A11B-69F7E189CADE}" type="datetimeFigureOut">
              <a:rPr lang="en-US" smtClean="0"/>
              <a:pPr/>
              <a:t>3/13/2018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109CC69-228E-4AE6-A11B-69F7E189CADE}" type="datetimeFigureOut">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FE0A1E4-D218-466C-84DA-F3EC8040098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109CC69-228E-4AE6-A11B-69F7E189CADE}" type="datetimeFigureOut">
              <a:rPr lang="en-US" smtClean="0"/>
              <a:pPr/>
              <a:t>3/13/2018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09CC69-228E-4AE6-A11B-69F7E189CADE}" type="datetimeFigureOut">
              <a:rPr lang="en-US" smtClean="0"/>
              <a:pPr/>
              <a:t>3/13/2018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109CC69-228E-4AE6-A11B-69F7E189CADE}" type="datetimeFigureOut">
              <a:rPr lang="en-US" smtClean="0"/>
              <a:pPr/>
              <a:t>3/13/2018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109CC69-228E-4AE6-A11B-69F7E189CADE}"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E0A1E4-D218-466C-84DA-F3EC8040098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109CC69-228E-4AE6-A11B-69F7E189CADE}" type="datetimeFigureOut">
              <a:rPr lang="en-US" smtClean="0"/>
              <a:pPr/>
              <a:t>3/13/2018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FE0A1E4-D218-466C-84DA-F3EC8040098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www.google.com.eg/url?sa=i&amp;rct=j&amp;q=&amp;esrc=s&amp;source=images&amp;cd=&amp;ved=0ahUKEwiZ7eP7zozTAhVGkRQKHY72B6YQjRwIBw&amp;url=http://www.fondations.net/luminous-phenomena-in-the-night-sky-at-a-glance/&amp;psig=AFQjCNGfXWYaSy6CRgsNyvysEo_DiY1O2Q&amp;ust=149145759404888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istance vessels Page1"/>
          <p:cNvPicPr>
            <a:picLocks noChangeAspect="1" noChangeArrowheads="1"/>
          </p:cNvPicPr>
          <p:nvPr/>
        </p:nvPicPr>
        <p:blipFill>
          <a:blip r:embed="rId2" cstate="print"/>
          <a:srcRect l="29214" t="10112" r="12691" b="44943"/>
          <a:stretch>
            <a:fillRect/>
          </a:stretch>
        </p:blipFill>
        <p:spPr>
          <a:xfrm>
            <a:off x="5486400" y="914400"/>
            <a:ext cx="3505200" cy="5638800"/>
          </a:xfrm>
          <a:prstGeom prst="rect">
            <a:avLst/>
          </a:prstGeom>
          <a:noFill/>
          <a:ln>
            <a:solidFill>
              <a:schemeClr val="accent1"/>
            </a:solidFill>
          </a:ln>
        </p:spPr>
      </p:pic>
      <p:sp>
        <p:nvSpPr>
          <p:cNvPr id="6" name="TextBox 5"/>
          <p:cNvSpPr txBox="1"/>
          <p:nvPr/>
        </p:nvSpPr>
        <p:spPr>
          <a:xfrm>
            <a:off x="533400" y="762000"/>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Antianginal</a:t>
            </a:r>
            <a:r>
              <a:rPr lang="en-US" sz="3200" dirty="0" smtClean="0">
                <a:latin typeface="Algerian" pitchFamily="82" charset="0"/>
              </a:rPr>
              <a:t> Drugs</a:t>
            </a:r>
            <a:endParaRPr lang="en-US" sz="3200" dirty="0">
              <a:latin typeface="Algerian" pitchFamily="82" charset="0"/>
            </a:endParaRPr>
          </a:p>
        </p:txBody>
      </p:sp>
      <p:sp>
        <p:nvSpPr>
          <p:cNvPr id="7" name="TextBox 6"/>
          <p:cNvSpPr txBox="1"/>
          <p:nvPr/>
        </p:nvSpPr>
        <p:spPr>
          <a:xfrm>
            <a:off x="457200" y="1600200"/>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Learning outcomes</a:t>
            </a:r>
            <a:endParaRPr lang="en-US" sz="3200" dirty="0">
              <a:latin typeface="Algerian" pitchFamily="82" charset="0"/>
            </a:endParaRPr>
          </a:p>
        </p:txBody>
      </p:sp>
      <p:sp>
        <p:nvSpPr>
          <p:cNvPr id="8" name="TextBox 7"/>
          <p:cNvSpPr txBox="1"/>
          <p:nvPr/>
        </p:nvSpPr>
        <p:spPr>
          <a:xfrm>
            <a:off x="152400" y="2590800"/>
            <a:ext cx="5105400" cy="82227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smtClean="0">
                <a:latin typeface="Arial Narrow" pitchFamily="34" charset="0"/>
              </a:rPr>
              <a:t>Recognize variables contributing to a balanced myocardial supply versus demand</a:t>
            </a:r>
          </a:p>
        </p:txBody>
      </p:sp>
      <p:sp>
        <p:nvSpPr>
          <p:cNvPr id="9" name="TextBox 8"/>
          <p:cNvSpPr txBox="1"/>
          <p:nvPr/>
        </p:nvSpPr>
        <p:spPr>
          <a:xfrm>
            <a:off x="152400" y="3810000"/>
            <a:ext cx="5257800" cy="121828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smtClean="0">
                <a:latin typeface="Arial Narrow" pitchFamily="34" charset="0"/>
              </a:rPr>
              <a:t>Expand on the drugs used to alleviate acute </a:t>
            </a:r>
            <a:r>
              <a:rPr lang="en-US" sz="2000" b="1" dirty="0" err="1" smtClean="0">
                <a:latin typeface="Arial Narrow" pitchFamily="34" charset="0"/>
              </a:rPr>
              <a:t>anginal</a:t>
            </a:r>
            <a:r>
              <a:rPr lang="en-US" sz="2000" b="1" dirty="0" smtClean="0">
                <a:latin typeface="Arial Narrow" pitchFamily="34" charset="0"/>
              </a:rPr>
              <a:t> attacks versus those meant for prophylaxis &amp; improvement of survival </a:t>
            </a:r>
          </a:p>
        </p:txBody>
      </p:sp>
      <p:sp>
        <p:nvSpPr>
          <p:cNvPr id="11" name="TextBox 10"/>
          <p:cNvSpPr txBox="1"/>
          <p:nvPr/>
        </p:nvSpPr>
        <p:spPr>
          <a:xfrm>
            <a:off x="152400" y="5334000"/>
            <a:ext cx="5257800" cy="124649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smtClean="0">
                <a:latin typeface="Arial Narrow" pitchFamily="34" charset="0"/>
              </a:rPr>
              <a:t>Detail the pharmacology of nitrates, other vasodilators, and other drugs used as </a:t>
            </a:r>
            <a:r>
              <a:rPr lang="en-US" sz="2000" b="1" dirty="0" err="1" smtClean="0">
                <a:latin typeface="Arial Narrow" pitchFamily="34" charset="0"/>
              </a:rPr>
              <a:t>antianginal</a:t>
            </a:r>
            <a:r>
              <a:rPr lang="en-US" sz="2000" b="1" dirty="0" smtClean="0">
                <a:latin typeface="Arial Narrow" pitchFamily="34" charset="0"/>
              </a:rPr>
              <a:t> therapy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t>Which </a:t>
            </a:r>
            <a:r>
              <a:rPr lang="en-US" sz="3200" dirty="0" err="1" smtClean="0"/>
              <a:t>antianginal</a:t>
            </a:r>
            <a:r>
              <a:rPr lang="en-US" sz="3200" dirty="0" smtClean="0"/>
              <a:t> drug is the best choice for the case of </a:t>
            </a:r>
            <a:r>
              <a:rPr lang="en-US" sz="3200" dirty="0" err="1" smtClean="0"/>
              <a:t>Helmi</a:t>
            </a:r>
            <a:r>
              <a:rPr lang="en-US" sz="3200" dirty="0" smtClean="0"/>
              <a:t>? And Why? </a:t>
            </a:r>
            <a:endParaRPr lang="en-US" sz="3200" dirty="0">
              <a:latin typeface="Algerian" pitchFamily="82" charset="0"/>
            </a:endParaRP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smtClean="0"/>
              <a:t>If </a:t>
            </a:r>
            <a:r>
              <a:rPr lang="en-US" sz="3200" dirty="0" err="1" smtClean="0"/>
              <a:t>Helmi</a:t>
            </a:r>
            <a:r>
              <a:rPr lang="en-US" sz="3200" dirty="0" smtClean="0"/>
              <a:t> does not respond to </a:t>
            </a:r>
            <a:r>
              <a:rPr lang="en-US" sz="3200" dirty="0" err="1" smtClean="0"/>
              <a:t>monotherapy</a:t>
            </a:r>
            <a:r>
              <a:rPr lang="en-US" sz="3200" dirty="0" smtClean="0"/>
              <a:t>, what other drug should be added to his regimen?</a:t>
            </a:r>
            <a:endParaRPr lang="en-US" sz="3200" dirty="0"/>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Potassium channel </a:t>
            </a:r>
            <a:r>
              <a:rPr lang="en-US" sz="2800" dirty="0" err="1" smtClean="0">
                <a:latin typeface="Aharoni" pitchFamily="2" charset="-79"/>
                <a:cs typeface="Aharoni" pitchFamily="2" charset="-79"/>
              </a:rPr>
              <a:t>openners</a:t>
            </a:r>
            <a:endParaRPr lang="en-US" sz="2800" dirty="0">
              <a:latin typeface="Aharoni" pitchFamily="2" charset="-79"/>
              <a:cs typeface="Aharoni" pitchFamily="2" charset="-79"/>
            </a:endParaRPr>
          </a:p>
        </p:txBody>
      </p:sp>
      <p:sp>
        <p:nvSpPr>
          <p:cNvPr id="3" name="TextBox 2"/>
          <p:cNvSpPr txBox="1"/>
          <p:nvPr/>
        </p:nvSpPr>
        <p:spPr>
          <a:xfrm>
            <a:off x="457200" y="2819400"/>
            <a:ext cx="2438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Mechanism</a:t>
            </a:r>
            <a:endParaRPr lang="en-US" sz="2800" dirty="0">
              <a:latin typeface="Aharoni" pitchFamily="2" charset="-79"/>
              <a:cs typeface="Aharoni" pitchFamily="2" charset="-79"/>
            </a:endParaRPr>
          </a:p>
        </p:txBody>
      </p:sp>
      <p:sp>
        <p:nvSpPr>
          <p:cNvPr id="4" name="TextBox 3"/>
          <p:cNvSpPr txBox="1"/>
          <p:nvPr/>
        </p:nvSpPr>
        <p:spPr>
          <a:xfrm>
            <a:off x="533400" y="17526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latin typeface="Aharoni" pitchFamily="2" charset="-79"/>
                <a:cs typeface="Aharoni" pitchFamily="2" charset="-79"/>
              </a:rPr>
              <a:t>Nicorandil</a:t>
            </a:r>
            <a:endParaRPr lang="en-US" sz="2800" dirty="0">
              <a:latin typeface="Aharoni" pitchFamily="2" charset="-79"/>
              <a:cs typeface="Aharoni" pitchFamily="2" charset="-79"/>
            </a:endParaRPr>
          </a:p>
        </p:txBody>
      </p:sp>
      <p:sp>
        <p:nvSpPr>
          <p:cNvPr id="5" name="TextBox 4"/>
          <p:cNvSpPr txBox="1"/>
          <p:nvPr/>
        </p:nvSpPr>
        <p:spPr>
          <a:xfrm>
            <a:off x="304800" y="4572000"/>
            <a:ext cx="4267200" cy="224676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rPr>
              <a:t>It has dual mechanism of action;</a:t>
            </a:r>
          </a:p>
          <a:p>
            <a:pPr lvl="0">
              <a:lnSpc>
                <a:spcPts val="2400"/>
              </a:lnSpc>
            </a:pPr>
            <a:r>
              <a:rPr lang="en-US" sz="2800" b="1" dirty="0" smtClean="0">
                <a:latin typeface="Arial Narrow" pitchFamily="34" charset="0"/>
              </a:rPr>
              <a:t>1. Opens K</a:t>
            </a:r>
            <a:r>
              <a:rPr lang="en-US" sz="2800" b="1" baseline="-25000" dirty="0" smtClean="0">
                <a:latin typeface="Arial Narrow" pitchFamily="34" charset="0"/>
              </a:rPr>
              <a:t>ATP</a:t>
            </a:r>
            <a:r>
              <a:rPr lang="en-US" sz="2800" b="1" dirty="0" smtClean="0">
                <a:latin typeface="Arial Narrow" pitchFamily="34" charset="0"/>
              </a:rPr>
              <a:t> channels (&gt; arteriolar dilator) </a:t>
            </a:r>
          </a:p>
          <a:p>
            <a:pPr lvl="0">
              <a:lnSpc>
                <a:spcPts val="2400"/>
              </a:lnSpc>
            </a:pPr>
            <a:r>
              <a:rPr lang="en-US" sz="2800" b="1" dirty="0" smtClean="0">
                <a:latin typeface="Arial Narrow" pitchFamily="34" charset="0"/>
              </a:rPr>
              <a:t>2. NO </a:t>
            </a:r>
            <a:r>
              <a:rPr lang="en-US" sz="2800" b="1" dirty="0" err="1" smtClean="0">
                <a:latin typeface="Arial Narrow" pitchFamily="34" charset="0"/>
              </a:rPr>
              <a:t>donner</a:t>
            </a:r>
            <a:r>
              <a:rPr lang="en-US" sz="2800" b="1" dirty="0" smtClean="0">
                <a:latin typeface="Arial Narrow" pitchFamily="34" charset="0"/>
              </a:rPr>
              <a:t> as it has a nitrate moiety (&gt; </a:t>
            </a:r>
            <a:r>
              <a:rPr lang="en-US" sz="2800" b="1" dirty="0" err="1" smtClean="0">
                <a:latin typeface="Arial Narrow" pitchFamily="34" charset="0"/>
              </a:rPr>
              <a:t>venular</a:t>
            </a:r>
            <a:r>
              <a:rPr lang="en-US" sz="2800" b="1" dirty="0" smtClean="0">
                <a:latin typeface="Arial Narrow" pitchFamily="34" charset="0"/>
              </a:rPr>
              <a:t> dilator</a:t>
            </a:r>
            <a:endParaRPr lang="en-US" sz="2800" dirty="0">
              <a:latin typeface="Aharoni" pitchFamily="2" charset="-79"/>
              <a:cs typeface="Aharoni" pitchFamily="2" charset="-79"/>
            </a:endParaRPr>
          </a:p>
        </p:txBody>
      </p:sp>
      <p:grpSp>
        <p:nvGrpSpPr>
          <p:cNvPr id="7" name="Group 40"/>
          <p:cNvGrpSpPr/>
          <p:nvPr/>
        </p:nvGrpSpPr>
        <p:grpSpPr>
          <a:xfrm>
            <a:off x="4648200" y="4114800"/>
            <a:ext cx="4267200" cy="2590800"/>
            <a:chOff x="152400" y="3352800"/>
            <a:chExt cx="4800600" cy="3276600"/>
          </a:xfrm>
        </p:grpSpPr>
        <p:grpSp>
          <p:nvGrpSpPr>
            <p:cNvPr id="8" name="Group 37"/>
            <p:cNvGrpSpPr/>
            <p:nvPr/>
          </p:nvGrpSpPr>
          <p:grpSpPr>
            <a:xfrm>
              <a:off x="152400" y="3352800"/>
              <a:ext cx="4800600" cy="3276600"/>
              <a:chOff x="152400" y="3352800"/>
              <a:chExt cx="4800600" cy="3276600"/>
            </a:xfrm>
          </p:grpSpPr>
          <p:pic>
            <p:nvPicPr>
              <p:cNvPr id="10" name="Picture 5" descr="C:\Users\Administrator\Pictures\K channel.png"/>
              <p:cNvPicPr>
                <a:picLocks noChangeAspect="1" noChangeArrowheads="1"/>
              </p:cNvPicPr>
              <p:nvPr/>
            </p:nvPicPr>
            <p:blipFill>
              <a:blip r:embed="rId2" cstate="print"/>
              <a:srcRect t="4444" r="5408" b="2222"/>
              <a:stretch>
                <a:fillRect/>
              </a:stretch>
            </p:blipFill>
            <p:spPr bwMode="auto">
              <a:xfrm>
                <a:off x="152400" y="3352800"/>
                <a:ext cx="4800600" cy="3276600"/>
              </a:xfrm>
              <a:prstGeom prst="rect">
                <a:avLst/>
              </a:prstGeom>
              <a:noFill/>
            </p:spPr>
          </p:pic>
          <p:sp>
            <p:nvSpPr>
              <p:cNvPr id="11" name="TextBox 10"/>
              <p:cNvSpPr txBox="1"/>
              <p:nvPr/>
            </p:nvSpPr>
            <p:spPr>
              <a:xfrm>
                <a:off x="2107842" y="3657600"/>
                <a:ext cx="609600" cy="369332"/>
              </a:xfrm>
              <a:prstGeom prst="rect">
                <a:avLst/>
              </a:prstGeom>
              <a:noFill/>
            </p:spPr>
            <p:txBody>
              <a:bodyPr wrap="square" rtlCol="0">
                <a:spAutoFit/>
              </a:bodyPr>
              <a:lstStyle/>
              <a:p>
                <a:r>
                  <a:rPr lang="en-US" dirty="0" smtClean="0">
                    <a:latin typeface="Bernard MT Condensed" pitchFamily="18" charset="0"/>
                  </a:rPr>
                  <a:t>L</a:t>
                </a:r>
                <a:endParaRPr lang="en-US" dirty="0">
                  <a:latin typeface="Bernard MT Condensed" pitchFamily="18" charset="0"/>
                </a:endParaRPr>
              </a:p>
            </p:txBody>
          </p:sp>
        </p:grpSp>
        <p:cxnSp>
          <p:nvCxnSpPr>
            <p:cNvPr id="9" name="Straight Arrow Connector 8"/>
            <p:cNvCxnSpPr/>
            <p:nvPr/>
          </p:nvCxnSpPr>
          <p:spPr>
            <a:xfrm rot="10800000">
              <a:off x="2591874" y="5461716"/>
              <a:ext cx="381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3" cstate="print"/>
          <a:srcRect/>
          <a:stretch>
            <a:fillRect/>
          </a:stretch>
        </p:blipFill>
        <p:spPr bwMode="auto">
          <a:xfrm>
            <a:off x="2971800" y="1524000"/>
            <a:ext cx="60198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5"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latin typeface="Aharoni" pitchFamily="2" charset="-79"/>
                <a:cs typeface="Aharoni" pitchFamily="2" charset="-79"/>
              </a:rPr>
              <a:t>Pharmacodynamic</a:t>
            </a:r>
            <a:r>
              <a:rPr lang="en-US" sz="2800" dirty="0" smtClean="0">
                <a:latin typeface="Aharoni" pitchFamily="2" charset="-79"/>
                <a:cs typeface="Aharoni" pitchFamily="2" charset="-79"/>
              </a:rPr>
              <a:t> Effects</a:t>
            </a:r>
            <a:endParaRPr lang="en-US" sz="2800" dirty="0">
              <a:latin typeface="Aharoni" pitchFamily="2" charset="-79"/>
              <a:cs typeface="Aharoni" pitchFamily="2" charset="-79"/>
            </a:endParaRPr>
          </a:p>
        </p:txBody>
      </p:sp>
      <p:sp>
        <p:nvSpPr>
          <p:cNvPr id="5" name="TextBox 4"/>
          <p:cNvSpPr txBox="1"/>
          <p:nvPr/>
        </p:nvSpPr>
        <p:spPr>
          <a:xfrm>
            <a:off x="381000" y="16002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C000"/>
                </a:solidFill>
                <a:latin typeface="Aharoni" pitchFamily="2" charset="-79"/>
                <a:cs typeface="Aharoni" pitchFamily="2" charset="-79"/>
              </a:rPr>
              <a:t>As K channel </a:t>
            </a:r>
            <a:r>
              <a:rPr lang="en-US" sz="2800" dirty="0" err="1" smtClean="0">
                <a:solidFill>
                  <a:srgbClr val="FFC000"/>
                </a:solidFill>
                <a:latin typeface="Aharoni" pitchFamily="2" charset="-79"/>
                <a:cs typeface="Aharoni" pitchFamily="2" charset="-79"/>
              </a:rPr>
              <a:t>openner</a:t>
            </a:r>
            <a:endParaRPr lang="en-US" sz="2800" dirty="0">
              <a:solidFill>
                <a:srgbClr val="FFC000"/>
              </a:solidFill>
              <a:latin typeface="Aharoni" pitchFamily="2" charset="-79"/>
              <a:cs typeface="Aharoni" pitchFamily="2" charset="-79"/>
            </a:endParaRPr>
          </a:p>
        </p:txBody>
      </p:sp>
      <p:sp>
        <p:nvSpPr>
          <p:cNvPr id="6" name="TextBox 5"/>
          <p:cNvSpPr txBox="1"/>
          <p:nvPr/>
        </p:nvSpPr>
        <p:spPr>
          <a:xfrm>
            <a:off x="381000" y="251460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smtClean="0">
                <a:latin typeface="Arial Narrow" pitchFamily="34" charset="0"/>
                <a:sym typeface="Wingdings 3"/>
              </a:rPr>
              <a:t>On vascular smooth muscles opening of K channels </a:t>
            </a:r>
            <a:r>
              <a:rPr lang="en-US" sz="2800" b="1" spc="-30" dirty="0" err="1" smtClean="0">
                <a:latin typeface="Arial Narrow" pitchFamily="34" charset="0"/>
                <a:sym typeface="Wingdings 3"/>
              </a:rPr>
              <a:t>hyperpolarization</a:t>
            </a:r>
            <a:r>
              <a:rPr lang="en-US" sz="2800" b="1" spc="-30" dirty="0" smtClean="0">
                <a:latin typeface="Arial Narrow" pitchFamily="34" charset="0"/>
                <a:sym typeface="Wingdings 3"/>
              </a:rPr>
              <a:t>  vasodilatation </a:t>
            </a:r>
            <a:endParaRPr lang="en-US" sz="2800" b="1" spc="-30" dirty="0">
              <a:latin typeface="Arial Narrow" pitchFamily="34" charset="0"/>
              <a:sym typeface="Wingdings 3"/>
            </a:endParaRPr>
          </a:p>
        </p:txBody>
      </p:sp>
      <p:sp>
        <p:nvSpPr>
          <p:cNvPr id="7" name="TextBox 6"/>
          <p:cNvSpPr txBox="1"/>
          <p:nvPr/>
        </p:nvSpPr>
        <p:spPr>
          <a:xfrm>
            <a:off x="381000" y="381000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smtClean="0">
                <a:latin typeface="Arial Narrow" pitchFamily="34" charset="0"/>
                <a:sym typeface="Wingdings 3"/>
              </a:rPr>
              <a:t>On </a:t>
            </a:r>
            <a:r>
              <a:rPr lang="en-US" sz="2800" b="1" spc="-30" dirty="0" err="1" smtClean="0">
                <a:latin typeface="Arial Narrow" pitchFamily="34" charset="0"/>
                <a:sym typeface="Wingdings 3"/>
              </a:rPr>
              <a:t>cardiomyocytes</a:t>
            </a:r>
            <a:r>
              <a:rPr lang="en-US" sz="2800" b="1" spc="-30" dirty="0" smtClean="0">
                <a:latin typeface="Arial Narrow" pitchFamily="34" charset="0"/>
                <a:sym typeface="Wingdings 3"/>
              </a:rPr>
              <a:t> opening of K channels </a:t>
            </a:r>
            <a:r>
              <a:rPr lang="en-US" sz="2800" b="1" spc="-30" dirty="0" err="1" smtClean="0">
                <a:latin typeface="Arial Narrow" pitchFamily="34" charset="0"/>
                <a:sym typeface="Wingdings 3"/>
              </a:rPr>
              <a:t>repolarization</a:t>
            </a:r>
            <a:r>
              <a:rPr lang="en-US" sz="2800" b="1" spc="-30" dirty="0" smtClean="0">
                <a:latin typeface="Arial Narrow" pitchFamily="34" charset="0"/>
                <a:sym typeface="Wingdings 3"/>
              </a:rPr>
              <a:t>  cardiac work</a:t>
            </a:r>
            <a:endParaRPr lang="en-US" sz="2800" b="1" spc="-30" dirty="0">
              <a:latin typeface="Arial Narrow" pitchFamily="34" charset="0"/>
              <a:sym typeface="Wingdings 3"/>
            </a:endParaRPr>
          </a:p>
        </p:txBody>
      </p:sp>
      <p:sp>
        <p:nvSpPr>
          <p:cNvPr id="8" name="TextBox 7"/>
          <p:cNvSpPr txBox="1"/>
          <p:nvPr/>
        </p:nvSpPr>
        <p:spPr>
          <a:xfrm>
            <a:off x="381000" y="2438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C000"/>
                </a:solidFill>
                <a:latin typeface="Aharoni" pitchFamily="2" charset="-79"/>
                <a:cs typeface="Aharoni" pitchFamily="2" charset="-79"/>
              </a:rPr>
              <a:t>As nitric oxide donor</a:t>
            </a:r>
            <a:endParaRPr lang="en-US" sz="2800" dirty="0">
              <a:solidFill>
                <a:srgbClr val="FFC000"/>
              </a:solidFill>
              <a:latin typeface="Aharoni" pitchFamily="2" charset="-79"/>
              <a:cs typeface="Aharoni" pitchFamily="2" charset="-79"/>
            </a:endParaRPr>
          </a:p>
        </p:txBody>
      </p:sp>
      <p:sp>
        <p:nvSpPr>
          <p:cNvPr id="9" name="TextBox 8"/>
          <p:cNvSpPr txBox="1"/>
          <p:nvPr/>
        </p:nvSpPr>
        <p:spPr>
          <a:xfrm>
            <a:off x="381000" y="35814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smtClean="0">
                <a:latin typeface="Arial Narrow" pitchFamily="34" charset="0"/>
                <a:sym typeface="Wingdings 3"/>
              </a:rPr>
              <a:t>NO</a:t>
            </a:r>
            <a:r>
              <a:rPr lang="en-US" sz="2800" b="1" dirty="0" smtClean="0">
                <a:latin typeface="Arial Narrow" pitchFamily="34" charset="0"/>
                <a:sym typeface="Wingdings 3"/>
              </a:rPr>
              <a:t>  </a:t>
            </a:r>
            <a:r>
              <a:rPr lang="en-US" sz="2800" b="1" dirty="0" err="1" smtClean="0">
                <a:latin typeface="Arial Narrow" pitchFamily="34" charset="0"/>
                <a:sym typeface="Wingdings 3"/>
              </a:rPr>
              <a:t>cGMP</a:t>
            </a:r>
            <a:r>
              <a:rPr lang="en-US" sz="2800" b="1" dirty="0" smtClean="0">
                <a:latin typeface="Arial Narrow" pitchFamily="34" charset="0"/>
                <a:sym typeface="Wingdings 3"/>
              </a:rPr>
              <a:t>/PKG </a:t>
            </a:r>
            <a:r>
              <a:rPr lang="en-US" sz="2800" b="1" spc="-30" dirty="0" smtClean="0">
                <a:latin typeface="Arial Narrow" pitchFamily="34" charset="0"/>
                <a:sym typeface="Wingdings 3"/>
              </a:rPr>
              <a:t> </a:t>
            </a:r>
            <a:r>
              <a:rPr lang="en-US" sz="2800" b="1" spc="-30" dirty="0" err="1" smtClean="0">
                <a:latin typeface="Arial Narrow" pitchFamily="34" charset="0"/>
                <a:sym typeface="Wingdings 3"/>
              </a:rPr>
              <a:t>vasoditation</a:t>
            </a:r>
            <a:endParaRPr lang="en-US" sz="2800" b="1" spc="-30" dirty="0">
              <a:latin typeface="Arial Narrow" pitchFamily="34" charset="0"/>
              <a:sym typeface="Wingdings 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Indications</a:t>
            </a:r>
            <a:endParaRPr lang="en-US" sz="2800" dirty="0">
              <a:latin typeface="Aharoni" pitchFamily="2" charset="-79"/>
              <a:cs typeface="Aharoni" pitchFamily="2" charset="-79"/>
            </a:endParaRPr>
          </a:p>
        </p:txBody>
      </p:sp>
      <p:sp>
        <p:nvSpPr>
          <p:cNvPr id="4" name="TextBox 3"/>
          <p:cNvSpPr txBox="1"/>
          <p:nvPr/>
        </p:nvSpPr>
        <p:spPr>
          <a:xfrm>
            <a:off x="533400" y="1752600"/>
            <a:ext cx="83820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Prophylactic 2nd line therapy in stable angina &amp; refractory variant angina </a:t>
            </a:r>
          </a:p>
        </p:txBody>
      </p:sp>
      <p:sp>
        <p:nvSpPr>
          <p:cNvPr id="5" name="TextBox 4"/>
          <p:cNvSpPr txBox="1"/>
          <p:nvPr/>
        </p:nvSpPr>
        <p:spPr>
          <a:xfrm>
            <a:off x="533400" y="32004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ADRs</a:t>
            </a:r>
            <a:endParaRPr lang="en-US" sz="2800" dirty="0">
              <a:latin typeface="Aharoni" pitchFamily="2" charset="-79"/>
              <a:cs typeface="Aharoni" pitchFamily="2" charset="-79"/>
            </a:endParaRPr>
          </a:p>
        </p:txBody>
      </p:sp>
      <p:sp>
        <p:nvSpPr>
          <p:cNvPr id="6" name="TextBox 5"/>
          <p:cNvSpPr txBox="1"/>
          <p:nvPr/>
        </p:nvSpPr>
        <p:spPr>
          <a:xfrm>
            <a:off x="533400" y="4191000"/>
            <a:ext cx="67818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Flushing, headache, </a:t>
            </a:r>
          </a:p>
          <a:p>
            <a:r>
              <a:rPr lang="en-US" sz="2800" b="1" dirty="0" smtClean="0">
                <a:latin typeface="Arial Narrow" pitchFamily="34" charset="0"/>
              </a:rPr>
              <a:t>Hypotension, palpitation, weakness</a:t>
            </a:r>
          </a:p>
          <a:p>
            <a:r>
              <a:rPr lang="en-US" sz="2800" b="1" dirty="0" smtClean="0">
                <a:latin typeface="Arial Narrow" pitchFamily="34" charset="0"/>
              </a:rPr>
              <a:t>Mouth &amp; </a:t>
            </a:r>
            <a:r>
              <a:rPr lang="en-US" sz="2800" b="1" dirty="0" err="1" smtClean="0">
                <a:latin typeface="Arial Narrow" pitchFamily="34" charset="0"/>
              </a:rPr>
              <a:t>peri</a:t>
            </a:r>
            <a:r>
              <a:rPr lang="en-US" sz="2800" b="1" dirty="0" smtClean="0">
                <a:latin typeface="Arial Narrow" pitchFamily="34" charset="0"/>
              </a:rPr>
              <a:t>-anal ulcers, nausea and vomiting.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Think-pair-share</a:t>
            </a:r>
            <a:endParaRPr lang="en-US" sz="2400" dirty="0">
              <a:latin typeface="Algerian" pitchFamily="82" charset="0"/>
            </a:endParaRPr>
          </a:p>
        </p:txBody>
      </p:sp>
      <p:sp>
        <p:nvSpPr>
          <p:cNvPr id="3" name="TextBox 2"/>
          <p:cNvSpPr txBox="1"/>
          <p:nvPr/>
        </p:nvSpPr>
        <p:spPr>
          <a:xfrm>
            <a:off x="457200" y="1524000"/>
            <a:ext cx="7162800" cy="415498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t>A 5 5 </a:t>
            </a:r>
            <a:r>
              <a:rPr lang="en-US" sz="2400" smtClean="0"/>
              <a:t>- year </a:t>
            </a:r>
            <a:r>
              <a:rPr lang="en-US" sz="2400" dirty="0" smtClean="0"/>
              <a:t>- old woman complained to her physician of palpitations, flushing of the face, and vertigo. The woman, suffering from diabetes mellitus, was giving herself three daily doses of insulin. She had been recently diagnosed with </a:t>
            </a:r>
            <a:r>
              <a:rPr lang="en-US" sz="2400" dirty="0" err="1" smtClean="0"/>
              <a:t>exertional</a:t>
            </a:r>
            <a:r>
              <a:rPr lang="en-US" sz="2400" dirty="0" smtClean="0"/>
              <a:t> angina for which nitrate therapy was started with </a:t>
            </a:r>
            <a:r>
              <a:rPr lang="en-US" sz="2400" dirty="0" err="1" smtClean="0"/>
              <a:t>transdermal</a:t>
            </a:r>
            <a:r>
              <a:rPr lang="en-US" sz="2400" dirty="0" smtClean="0"/>
              <a:t> nitroglycerin and oral </a:t>
            </a:r>
            <a:r>
              <a:rPr lang="en-US" sz="2400" dirty="0" err="1" smtClean="0"/>
              <a:t>isosorbide</a:t>
            </a:r>
            <a:r>
              <a:rPr lang="en-US" sz="2400" dirty="0" smtClean="0"/>
              <a:t> </a:t>
            </a:r>
            <a:r>
              <a:rPr lang="en-US" sz="2400" dirty="0" err="1" smtClean="0"/>
              <a:t>mononitrate</a:t>
            </a:r>
            <a:r>
              <a:rPr lang="en-US" sz="2400" dirty="0" smtClean="0"/>
              <a:t>. </a:t>
            </a:r>
          </a:p>
          <a:p>
            <a:r>
              <a:rPr lang="en-US" sz="2400" dirty="0" smtClean="0"/>
              <a:t>After 3 weeks of therapy, her </a:t>
            </a:r>
            <a:r>
              <a:rPr lang="en-US" sz="2400" dirty="0" err="1" smtClean="0"/>
              <a:t>anginal</a:t>
            </a:r>
            <a:r>
              <a:rPr lang="en-US" sz="2400" dirty="0" smtClean="0"/>
              <a:t> attacks were less frequent but not completely prevented. Which</a:t>
            </a:r>
          </a:p>
          <a:p>
            <a:r>
              <a:rPr lang="en-US" sz="2400" dirty="0" smtClean="0"/>
              <a:t>would be an appropriate next therapeutic step for this patient?</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Metabolically Acting Agents</a:t>
            </a:r>
          </a:p>
        </p:txBody>
      </p:sp>
      <p:sp>
        <p:nvSpPr>
          <p:cNvPr id="3" name="TextBox 2"/>
          <p:cNvSpPr txBox="1"/>
          <p:nvPr/>
        </p:nvSpPr>
        <p:spPr>
          <a:xfrm>
            <a:off x="457200" y="16764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t>O2 requirement of glucose pathway is lower than FFA pathway</a:t>
            </a:r>
          </a:p>
        </p:txBody>
      </p:sp>
      <p:sp>
        <p:nvSpPr>
          <p:cNvPr id="4" name="TextBox 3"/>
          <p:cNvSpPr txBox="1"/>
          <p:nvPr/>
        </p:nvSpPr>
        <p:spPr>
          <a:xfrm>
            <a:off x="381000" y="26670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defRPr/>
            </a:pPr>
            <a:r>
              <a:rPr lang="en-US" sz="2800" b="1" dirty="0" smtClean="0"/>
              <a:t>During ischemia, oxidized FFA levels rise, blunting the glucose pathway</a:t>
            </a:r>
          </a:p>
        </p:txBody>
      </p:sp>
      <p:pic>
        <p:nvPicPr>
          <p:cNvPr id="2050" name="Picture 2"/>
          <p:cNvPicPr>
            <a:picLocks noChangeAspect="1" noChangeArrowheads="1"/>
          </p:cNvPicPr>
          <p:nvPr/>
        </p:nvPicPr>
        <p:blipFill>
          <a:blip r:embed="rId2" cstate="print"/>
          <a:srcRect/>
          <a:stretch>
            <a:fillRect/>
          </a:stretch>
        </p:blipFill>
        <p:spPr bwMode="auto">
          <a:xfrm>
            <a:off x="1143000" y="2057400"/>
            <a:ext cx="4495800" cy="4191000"/>
          </a:xfrm>
          <a:prstGeom prst="rect">
            <a:avLst/>
          </a:prstGeom>
          <a:noFill/>
          <a:ln w="9525">
            <a:noFill/>
            <a:miter lim="800000"/>
            <a:headEnd/>
            <a:tailEnd/>
          </a:ln>
        </p:spPr>
      </p:pic>
      <p:sp>
        <p:nvSpPr>
          <p:cNvPr id="6" name="TextBox 5"/>
          <p:cNvSpPr txBox="1"/>
          <p:nvPr/>
        </p:nvSpPr>
        <p:spPr>
          <a:xfrm>
            <a:off x="152400" y="6172200"/>
            <a:ext cx="83058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t>Reduces O2 demand  without altering </a:t>
            </a:r>
            <a:r>
              <a:rPr lang="en-US" sz="2800" b="1" dirty="0" err="1" smtClean="0"/>
              <a:t>hemodynamics</a:t>
            </a:r>
            <a:endParaRPr lang="en-US" sz="2800" b="1" dirty="0" smtClean="0"/>
          </a:p>
        </p:txBody>
      </p:sp>
      <p:sp>
        <p:nvSpPr>
          <p:cNvPr id="7" name="TextBox 6"/>
          <p:cNvSpPr txBox="1"/>
          <p:nvPr/>
        </p:nvSpPr>
        <p:spPr>
          <a:xfrm>
            <a:off x="457200" y="1066800"/>
            <a:ext cx="31242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e.g. </a:t>
            </a: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Trimetazidine</a:t>
            </a:r>
            <a:endPar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19050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Indications</a:t>
            </a:r>
          </a:p>
        </p:txBody>
      </p:sp>
      <p:sp>
        <p:nvSpPr>
          <p:cNvPr id="3" name="TextBox 2"/>
          <p:cNvSpPr txBox="1"/>
          <p:nvPr/>
        </p:nvSpPr>
        <p:spPr>
          <a:xfrm>
            <a:off x="4114800" y="11430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Used as an add on therapy</a:t>
            </a:r>
          </a:p>
        </p:txBody>
      </p:sp>
      <p:sp>
        <p:nvSpPr>
          <p:cNvPr id="4" name="TextBox 3"/>
          <p:cNvSpPr txBox="1"/>
          <p:nvPr/>
        </p:nvSpPr>
        <p:spPr>
          <a:xfrm>
            <a:off x="381000" y="2514600"/>
            <a:ext cx="1295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ADRs</a:t>
            </a:r>
          </a:p>
        </p:txBody>
      </p:sp>
      <p:sp>
        <p:nvSpPr>
          <p:cNvPr id="5" name="TextBox 4"/>
          <p:cNvSpPr txBox="1"/>
          <p:nvPr/>
        </p:nvSpPr>
        <p:spPr>
          <a:xfrm>
            <a:off x="4114800" y="25908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GIT disturbances</a:t>
            </a:r>
          </a:p>
        </p:txBody>
      </p:sp>
      <p:sp>
        <p:nvSpPr>
          <p:cNvPr id="6" name="TextBox 5"/>
          <p:cNvSpPr txBox="1"/>
          <p:nvPr/>
        </p:nvSpPr>
        <p:spPr>
          <a:xfrm>
            <a:off x="4343400" y="3733800"/>
            <a:ext cx="4114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Hypersensitivity reaction</a:t>
            </a:r>
          </a:p>
        </p:txBody>
      </p:sp>
      <p:sp>
        <p:nvSpPr>
          <p:cNvPr id="7" name="TextBox 6"/>
          <p:cNvSpPr txBox="1"/>
          <p:nvPr/>
        </p:nvSpPr>
        <p:spPr>
          <a:xfrm>
            <a:off x="228600" y="3810000"/>
            <a:ext cx="30480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Contrindications</a:t>
            </a:r>
            <a:endPar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
        <p:nvSpPr>
          <p:cNvPr id="8" name="TextBox 7"/>
          <p:cNvSpPr txBox="1"/>
          <p:nvPr/>
        </p:nvSpPr>
        <p:spPr>
          <a:xfrm>
            <a:off x="4343400" y="4648200"/>
            <a:ext cx="3733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Pregnancy &amp; lactation</a:t>
            </a:r>
          </a:p>
        </p:txBody>
      </p:sp>
      <p:sp>
        <p:nvSpPr>
          <p:cNvPr id="9" name="TextBox 8"/>
          <p:cNvSpPr txBox="1"/>
          <p:nvPr/>
        </p:nvSpPr>
        <p:spPr>
          <a:xfrm>
            <a:off x="2209800" y="152400"/>
            <a:ext cx="3124200" cy="60478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 </a:t>
            </a:r>
            <a:r>
              <a:rPr lang="en-US" sz="3600" b="1" dirty="0" err="1" smtClean="0">
                <a:solidFill>
                  <a:schemeClr val="bg1"/>
                </a:solidFill>
                <a:effectLst>
                  <a:outerShdw blurRad="38100" dist="38100" dir="2700000" algn="tl">
                    <a:srgbClr val="000000"/>
                  </a:outerShdw>
                </a:effectLst>
                <a:latin typeface="Tempus Sans ITC" pitchFamily="82" charset="0"/>
                <a:sym typeface="Symbol" pitchFamily="18" charset="2"/>
              </a:rPr>
              <a:t>Trimetazidine</a:t>
            </a:r>
            <a:endParaRPr lang="en-US" sz="36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2057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Ranolazine</a:t>
            </a:r>
            <a:endPar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
        <p:nvSpPr>
          <p:cNvPr id="5" name="TextBox 4"/>
          <p:cNvSpPr txBox="1"/>
          <p:nvPr/>
        </p:nvSpPr>
        <p:spPr>
          <a:xfrm>
            <a:off x="457200" y="1828800"/>
            <a:ext cx="79248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Inhibits the late sodium current which increases during ischemia</a:t>
            </a:r>
          </a:p>
        </p:txBody>
      </p:sp>
      <p:sp>
        <p:nvSpPr>
          <p:cNvPr id="6" name="TextBox 5"/>
          <p:cNvSpPr txBox="1"/>
          <p:nvPr/>
        </p:nvSpPr>
        <p:spPr>
          <a:xfrm>
            <a:off x="457200" y="2895600"/>
            <a:ext cx="79248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It prolongs </a:t>
            </a:r>
            <a:r>
              <a:rPr lang="en-US" altLang="ar-SA" sz="2800" b="1" dirty="0" smtClean="0">
                <a:latin typeface="Arial Narrow" pitchFamily="34" charset="0"/>
              </a:rPr>
              <a:t>the QT interval so contraindicated with; Class </a:t>
            </a:r>
            <a:r>
              <a:rPr lang="en-US" altLang="ar-SA" sz="2800" b="1" dirty="0" err="1" smtClean="0">
                <a:latin typeface="Arial Narrow" pitchFamily="34" charset="0"/>
              </a:rPr>
              <a:t>Ia</a:t>
            </a:r>
            <a:r>
              <a:rPr lang="en-US" altLang="ar-SA" sz="2800" b="1" dirty="0" smtClean="0">
                <a:latin typeface="Arial Narrow" pitchFamily="34" charset="0"/>
              </a:rPr>
              <a:t> &amp; III </a:t>
            </a:r>
            <a:r>
              <a:rPr lang="en-US" altLang="ar-SA" sz="2800" b="1" dirty="0" err="1" smtClean="0">
                <a:latin typeface="Arial Narrow" pitchFamily="34" charset="0"/>
              </a:rPr>
              <a:t>antiarrhthmics</a:t>
            </a:r>
            <a:endParaRPr lang="en-US" altLang="ar-SA" sz="2800" b="1" dirty="0" smtClean="0">
              <a:latin typeface="Arial Narrow" pitchFamily="34" charset="0"/>
            </a:endParaRPr>
          </a:p>
        </p:txBody>
      </p:sp>
      <p:sp>
        <p:nvSpPr>
          <p:cNvPr id="7" name="TextBox 6"/>
          <p:cNvSpPr txBox="1"/>
          <p:nvPr/>
        </p:nvSpPr>
        <p:spPr>
          <a:xfrm>
            <a:off x="381000" y="3886200"/>
            <a:ext cx="8534400" cy="144655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smtClean="0">
                <a:latin typeface="Arial Narrow" pitchFamily="34" charset="0"/>
              </a:rPr>
              <a:t>Toxicity develops due to interaction with CYT P450 inhibitors as;</a:t>
            </a:r>
            <a:r>
              <a:rPr lang="en-US" altLang="ar-SA" sz="3200" dirty="0" smtClean="0"/>
              <a:t> </a:t>
            </a:r>
            <a:r>
              <a:rPr lang="en-US" altLang="ar-SA" sz="2800" b="1" i="1" dirty="0" err="1" smtClean="0">
                <a:solidFill>
                  <a:srgbClr val="6600FF"/>
                </a:solidFill>
                <a:latin typeface="Arial Narrow" pitchFamily="34" charset="0"/>
              </a:rPr>
              <a:t>diltiazem</a:t>
            </a:r>
            <a:r>
              <a:rPr lang="en-US" altLang="ar-SA" sz="2800" b="1" i="1" dirty="0" smtClean="0">
                <a:solidFill>
                  <a:srgbClr val="6600FF"/>
                </a:solidFill>
                <a:latin typeface="Arial Narrow" pitchFamily="34" charset="0"/>
              </a:rPr>
              <a:t>, </a:t>
            </a:r>
            <a:r>
              <a:rPr lang="en-US" altLang="ar-SA" sz="2800" b="1" i="1" dirty="0" err="1" smtClean="0">
                <a:solidFill>
                  <a:srgbClr val="6600FF"/>
                </a:solidFill>
                <a:latin typeface="Arial Narrow" pitchFamily="34" charset="0"/>
              </a:rPr>
              <a:t>verapamil</a:t>
            </a:r>
            <a:r>
              <a:rPr lang="en-US" altLang="ar-SA" sz="2800" b="1" i="1" dirty="0" smtClean="0">
                <a:solidFill>
                  <a:srgbClr val="6600FF"/>
                </a:solidFill>
                <a:latin typeface="Arial Narrow" pitchFamily="34" charset="0"/>
              </a:rPr>
              <a:t>, </a:t>
            </a:r>
            <a:r>
              <a:rPr lang="en-US" altLang="ar-SA" sz="2800" b="1" i="1" dirty="0" err="1" smtClean="0">
                <a:solidFill>
                  <a:srgbClr val="6600FF"/>
                </a:solidFill>
                <a:latin typeface="Arial Narrow" pitchFamily="34" charset="0"/>
              </a:rPr>
              <a:t>ketoconazole</a:t>
            </a:r>
            <a:r>
              <a:rPr lang="en-US" altLang="ar-SA" sz="2800" b="1" i="1" dirty="0" smtClean="0">
                <a:solidFill>
                  <a:srgbClr val="6600FF"/>
                </a:solidFill>
                <a:latin typeface="Arial Narrow" pitchFamily="34" charset="0"/>
              </a:rPr>
              <a:t>, </a:t>
            </a:r>
            <a:r>
              <a:rPr lang="en-US" altLang="ar-SA" sz="2800" b="1" i="1" dirty="0" err="1" smtClean="0">
                <a:solidFill>
                  <a:srgbClr val="6600FF"/>
                </a:solidFill>
                <a:latin typeface="Arial Narrow" pitchFamily="34" charset="0"/>
              </a:rPr>
              <a:t>macrolide</a:t>
            </a:r>
            <a:r>
              <a:rPr lang="en-US" altLang="ar-SA" sz="2800" b="1" i="1" dirty="0" smtClean="0">
                <a:solidFill>
                  <a:srgbClr val="6600FF"/>
                </a:solidFill>
                <a:latin typeface="Arial Narrow" pitchFamily="34" charset="0"/>
              </a:rPr>
              <a:t> antibiotics, grapefruit juice</a:t>
            </a:r>
            <a:endParaRPr lang="en-US" altLang="ar-SA" sz="3200" b="1" i="1" dirty="0" smtClean="0">
              <a:solidFill>
                <a:srgbClr val="6600FF"/>
              </a:solidFill>
              <a:latin typeface="Arial Narrow"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352800" y="2819400"/>
            <a:ext cx="2343150" cy="3657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48000" y="2819400"/>
            <a:ext cx="2914650" cy="1295400"/>
          </a:xfrm>
          <a:prstGeom prst="rect">
            <a:avLst/>
          </a:prstGeom>
          <a:noFill/>
          <a:ln w="9525">
            <a:noFill/>
            <a:miter lim="800000"/>
            <a:headEnd/>
            <a:tailEnd/>
          </a:ln>
        </p:spPr>
      </p:pic>
      <p:sp>
        <p:nvSpPr>
          <p:cNvPr id="10" name="TextBox 9"/>
          <p:cNvSpPr txBox="1"/>
          <p:nvPr/>
        </p:nvSpPr>
        <p:spPr>
          <a:xfrm>
            <a:off x="457200" y="5486400"/>
            <a:ext cx="8534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smtClean="0">
                <a:latin typeface="Arial Narrow" pitchFamily="34" charset="0"/>
              </a:rPr>
              <a:t>ADRs:- dizziness , constipation</a:t>
            </a:r>
            <a:endParaRPr lang="en-US" altLang="ar-SA" sz="3200" b="1" i="1" dirty="0" smtClean="0">
              <a:solidFill>
                <a:srgbClr val="6600FF"/>
              </a:solidFill>
              <a:latin typeface="Arial Narrow" pitchFamily="34" charset="0"/>
            </a:endParaRPr>
          </a:p>
        </p:txBody>
      </p:sp>
      <p:sp>
        <p:nvSpPr>
          <p:cNvPr id="11" name="TextBox 10"/>
          <p:cNvSpPr txBox="1"/>
          <p:nvPr/>
        </p:nvSpPr>
        <p:spPr>
          <a:xfrm>
            <a:off x="457200" y="61722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smtClean="0">
                <a:latin typeface="Arial Narrow" pitchFamily="34" charset="0"/>
              </a:rPr>
              <a:t>Used in chronic angina </a:t>
            </a:r>
            <a:r>
              <a:rPr lang="en-US" altLang="ar-SA" sz="2800" b="1" dirty="0" err="1" smtClean="0">
                <a:latin typeface="Arial Narrow" pitchFamily="34" charset="0"/>
              </a:rPr>
              <a:t>concommitanly</a:t>
            </a:r>
            <a:r>
              <a:rPr lang="en-US" altLang="ar-SA" sz="2800" b="1" dirty="0" smtClean="0">
                <a:latin typeface="Arial Narrow" pitchFamily="34" charset="0"/>
              </a:rPr>
              <a:t> with other drugs</a:t>
            </a:r>
            <a:endParaRPr lang="en-US" altLang="ar-SA" sz="3200" b="1" i="1" dirty="0" smtClean="0">
              <a:solidFill>
                <a:srgbClr val="6600FF"/>
              </a:solidFill>
              <a:latin typeface="Arial Narrow" pitchFamily="34" charset="0"/>
            </a:endParaRPr>
          </a:p>
        </p:txBody>
      </p:sp>
      <p:pic>
        <p:nvPicPr>
          <p:cNvPr id="3074" name="Picture 2"/>
          <p:cNvPicPr>
            <a:picLocks noChangeAspect="1" noChangeArrowheads="1"/>
          </p:cNvPicPr>
          <p:nvPr/>
        </p:nvPicPr>
        <p:blipFill>
          <a:blip r:embed="rId4" cstate="print"/>
          <a:srcRect/>
          <a:stretch>
            <a:fillRect/>
          </a:stretch>
        </p:blipFill>
        <p:spPr bwMode="auto">
          <a:xfrm>
            <a:off x="2133600" y="2743200"/>
            <a:ext cx="5257800"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1027"/>
                                        </p:tgtEl>
                                      </p:cBhvr>
                                    </p:animEffect>
                                    <p:set>
                                      <p:cBhvr>
                                        <p:cTn id="15" dur="1" fill="hold">
                                          <p:stCondLst>
                                            <p:cond delay="499"/>
                                          </p:stCondLst>
                                        </p:cTn>
                                        <p:tgtEl>
                                          <p:spTgt spid="102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blinds(horizontal)">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nodeType="clickEffect">
                                  <p:stCondLst>
                                    <p:cond delay="0"/>
                                  </p:stCondLst>
                                  <p:childTnLst>
                                    <p:animEffect transition="out" filter="checkerboard(across)">
                                      <p:cBhvr>
                                        <p:cTn id="24" dur="500"/>
                                        <p:tgtEl>
                                          <p:spTgt spid="3074"/>
                                        </p:tgtEl>
                                      </p:cBhvr>
                                    </p:animEffect>
                                    <p:set>
                                      <p:cBhvr>
                                        <p:cTn id="25" dur="1" fill="hold">
                                          <p:stCondLst>
                                            <p:cond delay="499"/>
                                          </p:stCondLst>
                                        </p:cTn>
                                        <p:tgtEl>
                                          <p:spTgt spid="307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linds(horizontal)">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nodeType="clickEffect">
                                  <p:stCondLst>
                                    <p:cond delay="0"/>
                                  </p:stCondLst>
                                  <p:childTnLst>
                                    <p:animEffect transition="out" filter="checkerboard(across)">
                                      <p:cBhvr>
                                        <p:cTn id="34" dur="500"/>
                                        <p:tgtEl>
                                          <p:spTgt spid="1026"/>
                                        </p:tgtEl>
                                      </p:cBhvr>
                                    </p:animEffect>
                                    <p:set>
                                      <p:cBhvr>
                                        <p:cTn id="35" dur="1" fill="hold">
                                          <p:stCondLst>
                                            <p:cond delay="499"/>
                                          </p:stCondLst>
                                        </p:cTn>
                                        <p:tgtEl>
                                          <p:spTgt spid="10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smtClean="0"/>
              <a:t>Which </a:t>
            </a:r>
            <a:r>
              <a:rPr lang="en-US" sz="3200" dirty="0" err="1" smtClean="0"/>
              <a:t>antihyperlipidemic</a:t>
            </a:r>
            <a:r>
              <a:rPr lang="en-US" sz="3200" dirty="0" smtClean="0"/>
              <a:t> drug should be prescribed to </a:t>
            </a:r>
            <a:r>
              <a:rPr lang="en-US" sz="3200" dirty="0" err="1" smtClean="0"/>
              <a:t>Helmi</a:t>
            </a:r>
            <a:r>
              <a:rPr lang="en-US" sz="3200" dirty="0" smtClean="0"/>
              <a:t>?</a:t>
            </a:r>
            <a:endParaRPr lang="en-US" sz="3200" dirty="0"/>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Calcium channel blockers</a:t>
            </a:r>
            <a:endParaRPr lang="en-US" sz="2800" dirty="0">
              <a:latin typeface="Aharoni" pitchFamily="2" charset="-79"/>
              <a:cs typeface="Aharoni" pitchFamily="2" charset="-79"/>
            </a:endParaRPr>
          </a:p>
        </p:txBody>
      </p:sp>
      <p:sp>
        <p:nvSpPr>
          <p:cNvPr id="5" name="TextBox 4"/>
          <p:cNvSpPr txBox="1"/>
          <p:nvPr/>
        </p:nvSpPr>
        <p:spPr>
          <a:xfrm>
            <a:off x="304800" y="46482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solidFill>
                  <a:srgbClr val="6600FF"/>
                </a:solidFill>
                <a:latin typeface="Bernard MT Condensed" pitchFamily="18" charset="0"/>
                <a:sym typeface="Symbol" pitchFamily="18" charset="2"/>
              </a:rPr>
              <a:t>Benzthiazepines</a:t>
            </a:r>
            <a:r>
              <a:rPr lang="en-US" sz="2800" dirty="0" smtClean="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6" name="TextBox 5"/>
          <p:cNvSpPr txBox="1"/>
          <p:nvPr/>
        </p:nvSpPr>
        <p:spPr>
          <a:xfrm>
            <a:off x="4267200" y="37338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Verapamil</a:t>
            </a:r>
            <a:endParaRPr lang="en-US" sz="2800" dirty="0">
              <a:latin typeface="Aharoni" pitchFamily="2" charset="-79"/>
              <a:cs typeface="Aharoni" pitchFamily="2" charset="-79"/>
            </a:endParaRPr>
          </a:p>
        </p:txBody>
      </p:sp>
      <p:sp>
        <p:nvSpPr>
          <p:cNvPr id="7" name="TextBox 6"/>
          <p:cNvSpPr txBox="1"/>
          <p:nvPr/>
        </p:nvSpPr>
        <p:spPr>
          <a:xfrm>
            <a:off x="228600" y="3733800"/>
            <a:ext cx="3124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solidFill>
                  <a:srgbClr val="6600FF"/>
                </a:solidFill>
                <a:latin typeface="Bernard MT Condensed" pitchFamily="18" charset="0"/>
                <a:sym typeface="Symbol" pitchFamily="18" charset="2"/>
              </a:rPr>
              <a:t>Phenylalkylamines</a:t>
            </a:r>
            <a:r>
              <a:rPr lang="en-US" sz="2800" dirty="0" smtClean="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8" name="TextBox 7"/>
          <p:cNvSpPr txBox="1"/>
          <p:nvPr/>
        </p:nvSpPr>
        <p:spPr>
          <a:xfrm>
            <a:off x="3200400" y="2590800"/>
            <a:ext cx="5791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Nifedipine</a:t>
            </a:r>
            <a:r>
              <a:rPr lang="en-US" sz="2800" b="1" dirty="0" smtClean="0">
                <a:latin typeface="Tempus Sans ITC" pitchFamily="82" charset="0"/>
                <a:sym typeface="Symbol" pitchFamily="18" charset="2"/>
              </a:rPr>
              <a:t> , </a:t>
            </a:r>
            <a:r>
              <a:rPr lang="en-US" sz="2800" b="1" dirty="0" err="1" smtClean="0">
                <a:latin typeface="Tempus Sans ITC" pitchFamily="82" charset="0"/>
                <a:sym typeface="Symbol" pitchFamily="18" charset="2"/>
              </a:rPr>
              <a:t>Nicardipine</a:t>
            </a:r>
            <a:r>
              <a:rPr lang="en-US" sz="2800" b="1" dirty="0" smtClean="0">
                <a:latin typeface="Tempus Sans ITC" pitchFamily="82" charset="0"/>
                <a:sym typeface="Symbol" pitchFamily="18" charset="2"/>
              </a:rPr>
              <a:t>, </a:t>
            </a:r>
            <a:r>
              <a:rPr lang="en-US" sz="2800" b="1" dirty="0" err="1" smtClean="0">
                <a:latin typeface="Tempus Sans ITC" pitchFamily="82" charset="0"/>
                <a:sym typeface="Symbol" pitchFamily="18" charset="2"/>
              </a:rPr>
              <a:t>Amlodepine</a:t>
            </a:r>
            <a:endParaRPr lang="en-US" sz="2800" dirty="0">
              <a:latin typeface="Aharoni" pitchFamily="2" charset="-79"/>
              <a:cs typeface="Aharoni" pitchFamily="2" charset="-79"/>
            </a:endParaRPr>
          </a:p>
        </p:txBody>
      </p:sp>
      <p:sp>
        <p:nvSpPr>
          <p:cNvPr id="9" name="TextBox 8"/>
          <p:cNvSpPr txBox="1"/>
          <p:nvPr/>
        </p:nvSpPr>
        <p:spPr>
          <a:xfrm>
            <a:off x="152400" y="25908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solidFill>
                  <a:srgbClr val="6600FF"/>
                </a:solidFill>
                <a:latin typeface="Bernard MT Condensed" pitchFamily="18" charset="0"/>
                <a:sym typeface="Symbol" pitchFamily="18" charset="2"/>
              </a:rPr>
              <a:t>Dihydropyridines</a:t>
            </a:r>
            <a:r>
              <a:rPr lang="en-US" sz="2800" dirty="0" smtClean="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11" name="TextBox 10"/>
          <p:cNvSpPr txBox="1"/>
          <p:nvPr/>
        </p:nvSpPr>
        <p:spPr>
          <a:xfrm>
            <a:off x="4267200" y="46482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Diltiazem</a:t>
            </a:r>
            <a:endParaRPr lang="en-US" sz="2800" dirty="0">
              <a:latin typeface="Aharoni" pitchFamily="2" charset="-79"/>
              <a:cs typeface="Aharoni" pitchFamily="2" charset="-79"/>
            </a:endParaRPr>
          </a:p>
        </p:txBody>
      </p:sp>
      <p:sp>
        <p:nvSpPr>
          <p:cNvPr id="12" name="TextBox 11"/>
          <p:cNvSpPr txBox="1"/>
          <p:nvPr/>
        </p:nvSpPr>
        <p:spPr>
          <a:xfrm>
            <a:off x="228600" y="21336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FF00"/>
                </a:solidFill>
                <a:latin typeface="Bernard MT Condensed" pitchFamily="18" charset="0"/>
                <a:sym typeface="Symbol" pitchFamily="18" charset="2"/>
              </a:rPr>
              <a:t>2-Selectivity</a:t>
            </a:r>
            <a:endParaRPr lang="en-US" sz="2800" dirty="0">
              <a:solidFill>
                <a:srgbClr val="FFFF00"/>
              </a:solidFill>
              <a:latin typeface="Aharoni" pitchFamily="2" charset="-79"/>
              <a:cs typeface="Aharoni" pitchFamily="2" charset="-79"/>
            </a:endParaRPr>
          </a:p>
        </p:txBody>
      </p:sp>
      <p:sp>
        <p:nvSpPr>
          <p:cNvPr id="13" name="TextBox 12"/>
          <p:cNvSpPr txBox="1"/>
          <p:nvPr/>
        </p:nvSpPr>
        <p:spPr>
          <a:xfrm>
            <a:off x="381000" y="2819400"/>
            <a:ext cx="2133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Nifedipine</a:t>
            </a:r>
            <a:r>
              <a:rPr lang="en-US" sz="2800" b="1" dirty="0" smtClean="0">
                <a:latin typeface="Tempus Sans ITC" pitchFamily="82" charset="0"/>
                <a:sym typeface="Symbol" pitchFamily="18" charset="2"/>
              </a:rPr>
              <a:t> ,</a:t>
            </a:r>
            <a:endParaRPr lang="en-US" sz="2800" dirty="0">
              <a:latin typeface="Aharoni" pitchFamily="2" charset="-79"/>
              <a:cs typeface="Aharoni" pitchFamily="2" charset="-79"/>
            </a:endParaRPr>
          </a:p>
        </p:txBody>
      </p:sp>
      <p:sp>
        <p:nvSpPr>
          <p:cNvPr id="14" name="TextBox 13"/>
          <p:cNvSpPr txBox="1"/>
          <p:nvPr/>
        </p:nvSpPr>
        <p:spPr>
          <a:xfrm>
            <a:off x="381000" y="35814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Verapamil</a:t>
            </a:r>
            <a:endParaRPr lang="en-US" sz="2800" dirty="0">
              <a:latin typeface="Aharoni" pitchFamily="2" charset="-79"/>
              <a:cs typeface="Aharoni" pitchFamily="2" charset="-79"/>
            </a:endParaRPr>
          </a:p>
        </p:txBody>
      </p:sp>
      <p:sp>
        <p:nvSpPr>
          <p:cNvPr id="15" name="TextBox 14"/>
          <p:cNvSpPr txBox="1"/>
          <p:nvPr/>
        </p:nvSpPr>
        <p:spPr>
          <a:xfrm>
            <a:off x="381000" y="45720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Diltiazem</a:t>
            </a:r>
            <a:endParaRPr lang="en-US" sz="2800" dirty="0">
              <a:latin typeface="Aharoni" pitchFamily="2" charset="-79"/>
              <a:cs typeface="Aharoni" pitchFamily="2" charset="-79"/>
            </a:endParaRPr>
          </a:p>
        </p:txBody>
      </p:sp>
      <p:sp>
        <p:nvSpPr>
          <p:cNvPr id="16" name="TextBox 15"/>
          <p:cNvSpPr txBox="1"/>
          <p:nvPr/>
        </p:nvSpPr>
        <p:spPr>
          <a:xfrm>
            <a:off x="3429000" y="2819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Tempus Sans ITC" pitchFamily="82" charset="0"/>
                <a:sym typeface="Symbol" pitchFamily="18" charset="2"/>
              </a:rPr>
              <a:t>Vascular smooth muscle</a:t>
            </a:r>
            <a:endParaRPr lang="en-US" sz="2800" dirty="0">
              <a:latin typeface="Aharoni" pitchFamily="2" charset="-79"/>
              <a:cs typeface="Aharoni" pitchFamily="2" charset="-79"/>
            </a:endParaRPr>
          </a:p>
        </p:txBody>
      </p:sp>
      <p:sp>
        <p:nvSpPr>
          <p:cNvPr id="17" name="TextBox 16"/>
          <p:cNvSpPr txBox="1"/>
          <p:nvPr/>
        </p:nvSpPr>
        <p:spPr>
          <a:xfrm>
            <a:off x="3505200" y="3581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Cardiomyocytes</a:t>
            </a:r>
            <a:endParaRPr lang="en-US" sz="2800" dirty="0">
              <a:latin typeface="Aharoni" pitchFamily="2" charset="-79"/>
              <a:cs typeface="Aharoni" pitchFamily="2" charset="-79"/>
            </a:endParaRPr>
          </a:p>
        </p:txBody>
      </p:sp>
      <p:sp>
        <p:nvSpPr>
          <p:cNvPr id="18" name="TextBox 17"/>
          <p:cNvSpPr txBox="1"/>
          <p:nvPr/>
        </p:nvSpPr>
        <p:spPr>
          <a:xfrm>
            <a:off x="3505200" y="45720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Tempus Sans ITC" pitchFamily="82" charset="0"/>
                <a:sym typeface="Symbol" pitchFamily="18" charset="2"/>
              </a:rPr>
              <a:t>Intermediate</a:t>
            </a:r>
            <a:endParaRPr lang="en-US" sz="2800" dirty="0">
              <a:latin typeface="Aharoni" pitchFamily="2" charset="-79"/>
              <a:cs typeface="Aharoni" pitchFamily="2" charset="-79"/>
            </a:endParaRPr>
          </a:p>
        </p:txBody>
      </p:sp>
      <p:sp>
        <p:nvSpPr>
          <p:cNvPr id="19" name="TextBox 18"/>
          <p:cNvSpPr txBox="1"/>
          <p:nvPr/>
        </p:nvSpPr>
        <p:spPr>
          <a:xfrm>
            <a:off x="228600" y="15240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FF00"/>
                </a:solidFill>
                <a:latin typeface="Bernard MT Condensed" pitchFamily="18" charset="0"/>
                <a:sym typeface="Symbol" pitchFamily="18" charset="2"/>
              </a:rPr>
              <a:t>Classification</a:t>
            </a:r>
            <a:endParaRPr lang="en-US" sz="2800" dirty="0">
              <a:solidFill>
                <a:srgbClr val="FFFF00"/>
              </a:solidFill>
              <a:latin typeface="Aharoni" pitchFamily="2" charset="-79"/>
              <a:cs typeface="Aharoni" pitchFamily="2" charset="-79"/>
            </a:endParaRPr>
          </a:p>
        </p:txBody>
      </p:sp>
      <p:sp>
        <p:nvSpPr>
          <p:cNvPr id="20" name="TextBox 19"/>
          <p:cNvSpPr txBox="1"/>
          <p:nvPr/>
        </p:nvSpPr>
        <p:spPr>
          <a:xfrm>
            <a:off x="4495800" y="1524000"/>
            <a:ext cx="3124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FF00"/>
                </a:solidFill>
                <a:latin typeface="Bernard MT Condensed" pitchFamily="18" charset="0"/>
                <a:sym typeface="Symbol" pitchFamily="18" charset="2"/>
              </a:rPr>
              <a:t>1-Chemecal structure</a:t>
            </a:r>
            <a:endParaRPr lang="en-US" sz="2800" dirty="0">
              <a:solidFill>
                <a:srgbClr val="FFFF00"/>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6"/>
                                        </p:tgtEl>
                                        <p:attrNameLst>
                                          <p:attrName>ppt_x</p:attrName>
                                        </p:attrNameLst>
                                      </p:cBhvr>
                                      <p:tavLst>
                                        <p:tav tm="0">
                                          <p:val>
                                            <p:strVal val="ppt_x"/>
                                          </p:val>
                                        </p:tav>
                                        <p:tav tm="100000">
                                          <p:val>
                                            <p:strVal val="ppt_x"/>
                                          </p:val>
                                        </p:tav>
                                      </p:tavLst>
                                    </p:anim>
                                    <p:anim calcmode="lin" valueType="num">
                                      <p:cBhvr additive="base">
                                        <p:cTn id="41" dur="500"/>
                                        <p:tgtEl>
                                          <p:spTgt spid="6"/>
                                        </p:tgtEl>
                                        <p:attrNameLst>
                                          <p:attrName>ppt_y</p:attrName>
                                        </p:attrNameLst>
                                      </p:cBhvr>
                                      <p:tavLst>
                                        <p:tav tm="0">
                                          <p:val>
                                            <p:strVal val="ppt_y"/>
                                          </p:val>
                                        </p:tav>
                                        <p:tav tm="100000">
                                          <p:val>
                                            <p:strVal val="1+ppt_h/2"/>
                                          </p:val>
                                        </p:tav>
                                      </p:tavLst>
                                    </p:anim>
                                    <p:set>
                                      <p:cBhvr>
                                        <p:cTn id="42" dur="1" fill="hold">
                                          <p:stCondLst>
                                            <p:cond delay="499"/>
                                          </p:stCondLst>
                                        </p:cTn>
                                        <p:tgtEl>
                                          <p:spTgt spid="6"/>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7"/>
                                        </p:tgtEl>
                                        <p:attrNameLst>
                                          <p:attrName>ppt_x</p:attrName>
                                        </p:attrNameLst>
                                      </p:cBhvr>
                                      <p:tavLst>
                                        <p:tav tm="0">
                                          <p:val>
                                            <p:strVal val="ppt_x"/>
                                          </p:val>
                                        </p:tav>
                                        <p:tav tm="100000">
                                          <p:val>
                                            <p:strVal val="ppt_x"/>
                                          </p:val>
                                        </p:tav>
                                      </p:tavLst>
                                    </p:anim>
                                    <p:anim calcmode="lin" valueType="num">
                                      <p:cBhvr additive="base">
                                        <p:cTn id="45" dur="500"/>
                                        <p:tgtEl>
                                          <p:spTgt spid="7"/>
                                        </p:tgtEl>
                                        <p:attrNameLst>
                                          <p:attrName>ppt_y</p:attrName>
                                        </p:attrNameLst>
                                      </p:cBhvr>
                                      <p:tavLst>
                                        <p:tav tm="0">
                                          <p:val>
                                            <p:strVal val="ppt_y"/>
                                          </p:val>
                                        </p:tav>
                                        <p:tav tm="100000">
                                          <p:val>
                                            <p:strVal val="1+ppt_h/2"/>
                                          </p:val>
                                        </p:tav>
                                      </p:tavLst>
                                    </p:anim>
                                    <p:set>
                                      <p:cBhvr>
                                        <p:cTn id="46" dur="1" fill="hold">
                                          <p:stCondLst>
                                            <p:cond delay="499"/>
                                          </p:stCondLst>
                                        </p:cTn>
                                        <p:tgtEl>
                                          <p:spTgt spid="7"/>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9"/>
                                        </p:tgtEl>
                                        <p:attrNameLst>
                                          <p:attrName>ppt_x</p:attrName>
                                        </p:attrNameLst>
                                      </p:cBhvr>
                                      <p:tavLst>
                                        <p:tav tm="0">
                                          <p:val>
                                            <p:strVal val="ppt_x"/>
                                          </p:val>
                                        </p:tav>
                                        <p:tav tm="100000">
                                          <p:val>
                                            <p:strVal val="ppt_x"/>
                                          </p:val>
                                        </p:tav>
                                      </p:tavLst>
                                    </p:anim>
                                    <p:anim calcmode="lin" valueType="num">
                                      <p:cBhvr additive="base">
                                        <p:cTn id="53" dur="500"/>
                                        <p:tgtEl>
                                          <p:spTgt spid="9"/>
                                        </p:tgtEl>
                                        <p:attrNameLst>
                                          <p:attrName>ppt_y</p:attrName>
                                        </p:attrNameLst>
                                      </p:cBhvr>
                                      <p:tavLst>
                                        <p:tav tm="0">
                                          <p:val>
                                            <p:strVal val="ppt_y"/>
                                          </p:val>
                                        </p:tav>
                                        <p:tav tm="100000">
                                          <p:val>
                                            <p:strVal val="1+ppt_h/2"/>
                                          </p:val>
                                        </p:tav>
                                      </p:tavLst>
                                    </p:anim>
                                    <p:set>
                                      <p:cBhvr>
                                        <p:cTn id="54" dur="1" fill="hold">
                                          <p:stCondLst>
                                            <p:cond delay="499"/>
                                          </p:stCondLst>
                                        </p:cTn>
                                        <p:tgtEl>
                                          <p:spTgt spid="9"/>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1"/>
                                        </p:tgtEl>
                                        <p:attrNameLst>
                                          <p:attrName>ppt_x</p:attrName>
                                        </p:attrNameLst>
                                      </p:cBhvr>
                                      <p:tavLst>
                                        <p:tav tm="0">
                                          <p:val>
                                            <p:strVal val="ppt_x"/>
                                          </p:val>
                                        </p:tav>
                                        <p:tav tm="100000">
                                          <p:val>
                                            <p:strVal val="ppt_x"/>
                                          </p:val>
                                        </p:tav>
                                      </p:tavLst>
                                    </p:anim>
                                    <p:anim calcmode="lin" valueType="num">
                                      <p:cBhvr additive="base">
                                        <p:cTn id="57" dur="500"/>
                                        <p:tgtEl>
                                          <p:spTgt spid="11"/>
                                        </p:tgtEl>
                                        <p:attrNameLst>
                                          <p:attrName>ppt_y</p:attrName>
                                        </p:attrNameLst>
                                      </p:cBhvr>
                                      <p:tavLst>
                                        <p:tav tm="0">
                                          <p:val>
                                            <p:strVal val="ppt_y"/>
                                          </p:val>
                                        </p:tav>
                                        <p:tav tm="100000">
                                          <p:val>
                                            <p:strVal val="1+ppt_h/2"/>
                                          </p:val>
                                        </p:tav>
                                      </p:tavLst>
                                    </p:anim>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linds(horizontal)">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blinds(horizontal)">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blinds(horizontal)">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linds(horizontal)">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blinds(horizontal)">
                                      <p:cBhvr>
                                        <p:cTn id="9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3" grpId="0" animBg="1"/>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60478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3600" b="1" dirty="0" err="1" smtClean="0">
                <a:solidFill>
                  <a:schemeClr val="bg1"/>
                </a:solidFill>
                <a:effectLst>
                  <a:outerShdw blurRad="38100" dist="38100" dir="2700000" algn="tl">
                    <a:srgbClr val="000000"/>
                  </a:outerShdw>
                </a:effectLst>
                <a:latin typeface="Tempus Sans ITC" pitchFamily="82" charset="0"/>
                <a:sym typeface="Symbol" pitchFamily="18" charset="2"/>
              </a:rPr>
              <a:t>Ivabradine</a:t>
            </a:r>
            <a:endParaRPr lang="en-US" sz="36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
        <p:nvSpPr>
          <p:cNvPr id="3" name="TextBox 2"/>
          <p:cNvSpPr txBox="1"/>
          <p:nvPr/>
        </p:nvSpPr>
        <p:spPr>
          <a:xfrm>
            <a:off x="457200" y="1905000"/>
            <a:ext cx="8153400" cy="81964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lvl="1" indent="-342900">
              <a:lnSpc>
                <a:spcPct val="90000"/>
              </a:lnSpc>
              <a:spcBef>
                <a:spcPct val="20000"/>
              </a:spcBef>
              <a:defRPr/>
            </a:pP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Ivabradine</a:t>
            </a: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 </a:t>
            </a:r>
            <a:r>
              <a:rPr lang="en-US" sz="2400" dirty="0" smtClean="0"/>
              <a:t>reduces slope of  depolarization, slowing </a:t>
            </a:r>
            <a:r>
              <a:rPr lang="en-US" sz="2400" dirty="0" err="1" smtClean="0"/>
              <a:t>HR,reducing</a:t>
            </a:r>
            <a:r>
              <a:rPr lang="en-US" sz="2400" dirty="0" smtClean="0"/>
              <a:t> </a:t>
            </a:r>
            <a:r>
              <a:rPr lang="en-US" sz="2400" dirty="0" err="1" smtClean="0"/>
              <a:t>myocardila</a:t>
            </a:r>
            <a:r>
              <a:rPr lang="en-US" sz="2400" dirty="0" smtClean="0"/>
              <a:t> work &amp; O2 demand</a:t>
            </a:r>
            <a:endPar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
        <p:nvSpPr>
          <p:cNvPr id="4" name="TextBox 3"/>
          <p:cNvSpPr txBox="1"/>
          <p:nvPr/>
        </p:nvSpPr>
        <p:spPr>
          <a:xfrm>
            <a:off x="152400" y="5562600"/>
            <a:ext cx="80010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smtClean="0"/>
              <a:t>I</a:t>
            </a:r>
            <a:r>
              <a:rPr lang="en-US" sz="2800" baseline="-25000" dirty="0" smtClean="0"/>
              <a:t>f </a:t>
            </a:r>
            <a:r>
              <a:rPr lang="en-US" sz="2800" dirty="0" smtClean="0"/>
              <a:t>current is an inward Na+/K+ current that activates pacemaker cells of the SA node</a:t>
            </a:r>
          </a:p>
        </p:txBody>
      </p:sp>
      <p:sp>
        <p:nvSpPr>
          <p:cNvPr id="5" name="TextBox 4"/>
          <p:cNvSpPr txBox="1"/>
          <p:nvPr/>
        </p:nvSpPr>
        <p:spPr>
          <a:xfrm>
            <a:off x="457200" y="1676400"/>
            <a:ext cx="67056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err="1" smtClean="0"/>
              <a:t>Ivabradine</a:t>
            </a:r>
            <a:r>
              <a:rPr lang="en-US" sz="2800" dirty="0" smtClean="0"/>
              <a:t> Selectively </a:t>
            </a:r>
            <a:r>
              <a:rPr lang="en-US" sz="2800" smtClean="0"/>
              <a:t>blocks I</a:t>
            </a:r>
            <a:r>
              <a:rPr lang="en-US" sz="2800" baseline="-25000" smtClean="0"/>
              <a:t>f</a:t>
            </a:r>
            <a:endParaRPr lang="en-US" sz="2800" dirty="0" smtClean="0"/>
          </a:p>
        </p:txBody>
      </p:sp>
      <p:pic>
        <p:nvPicPr>
          <p:cNvPr id="4098" name="Picture 2"/>
          <p:cNvPicPr>
            <a:picLocks noChangeAspect="1" noChangeArrowheads="1"/>
          </p:cNvPicPr>
          <p:nvPr/>
        </p:nvPicPr>
        <p:blipFill>
          <a:blip r:embed="rId2" cstate="print"/>
          <a:srcRect/>
          <a:stretch>
            <a:fillRect/>
          </a:stretch>
        </p:blipFill>
        <p:spPr bwMode="auto">
          <a:xfrm>
            <a:off x="2057400" y="2819400"/>
            <a:ext cx="3886200" cy="36576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676400" y="2590800"/>
            <a:ext cx="3581399" cy="2895600"/>
          </a:xfrm>
          <a:prstGeom prst="rect">
            <a:avLst/>
          </a:prstGeom>
          <a:noFill/>
          <a:ln w="9525">
            <a:noFill/>
            <a:miter lim="800000"/>
            <a:headEnd/>
            <a:tailEnd/>
          </a:ln>
        </p:spPr>
      </p:pic>
      <p:sp>
        <p:nvSpPr>
          <p:cNvPr id="8" name="TextBox 7"/>
          <p:cNvSpPr txBox="1"/>
          <p:nvPr/>
        </p:nvSpPr>
        <p:spPr>
          <a:xfrm>
            <a:off x="381000" y="2819400"/>
            <a:ext cx="8001000" cy="125572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smtClean="0"/>
              <a:t>Used in treatment of chronic stable angina in patients with normal sinus rhythm who cannot take </a:t>
            </a:r>
            <a:r>
              <a:rPr lang="en-US" sz="2800" dirty="0" smtClean="0">
                <a:latin typeface="Browallia New"/>
                <a:cs typeface="Browallia New"/>
              </a:rPr>
              <a:t>ß-</a:t>
            </a:r>
            <a:r>
              <a:rPr lang="en-US" sz="2800" dirty="0" smtClean="0"/>
              <a:t>blockers</a:t>
            </a:r>
          </a:p>
        </p:txBody>
      </p:sp>
      <p:sp>
        <p:nvSpPr>
          <p:cNvPr id="9" name="TextBox 8"/>
          <p:cNvSpPr txBox="1"/>
          <p:nvPr/>
        </p:nvSpPr>
        <p:spPr>
          <a:xfrm>
            <a:off x="457200" y="2895600"/>
            <a:ext cx="8382000" cy="164352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smtClean="0"/>
              <a:t>Used in combination with beta blockers in people with heart failure with LVEF lower than 35 percent inadequately controlled by beta blockers alone and whose heart rate exceeds 70/min</a:t>
            </a:r>
          </a:p>
        </p:txBody>
      </p:sp>
      <p:sp>
        <p:nvSpPr>
          <p:cNvPr id="10" name="TextBox 9"/>
          <p:cNvSpPr txBox="1"/>
          <p:nvPr/>
        </p:nvSpPr>
        <p:spPr>
          <a:xfrm>
            <a:off x="381000" y="4724400"/>
            <a:ext cx="49530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smtClean="0"/>
              <a:t>ADR:- luminous phenomena</a:t>
            </a:r>
          </a:p>
        </p:txBody>
      </p:sp>
      <p:pic>
        <p:nvPicPr>
          <p:cNvPr id="3074" name="Picture 2" descr="نتيجة بحث الصور عن ‪luminous phenomena‬‏">
            <a:hlinkClick r:id="rId4"/>
          </p:cNvPr>
          <p:cNvPicPr>
            <a:picLocks noChangeAspect="1" noChangeArrowheads="1"/>
          </p:cNvPicPr>
          <p:nvPr/>
        </p:nvPicPr>
        <p:blipFill>
          <a:blip r:embed="rId5" cstate="print"/>
          <a:srcRect/>
          <a:stretch>
            <a:fillRect/>
          </a:stretch>
        </p:blipFill>
        <p:spPr bwMode="auto">
          <a:xfrm>
            <a:off x="6096000" y="3429000"/>
            <a:ext cx="2857500" cy="1905000"/>
          </a:xfrm>
          <a:prstGeom prst="rect">
            <a:avLst/>
          </a:prstGeom>
          <a:noFill/>
        </p:spPr>
      </p:pic>
      <p:pic>
        <p:nvPicPr>
          <p:cNvPr id="3075" name="Picture 3"/>
          <p:cNvPicPr>
            <a:picLocks noChangeAspect="1" noChangeArrowheads="1"/>
          </p:cNvPicPr>
          <p:nvPr/>
        </p:nvPicPr>
        <p:blipFill>
          <a:blip r:embed="rId6" cstate="print"/>
          <a:srcRect/>
          <a:stretch>
            <a:fillRect/>
          </a:stretch>
        </p:blipFill>
        <p:spPr bwMode="auto">
          <a:xfrm>
            <a:off x="6019800" y="2743200"/>
            <a:ext cx="27813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4099"/>
                                        </p:tgtEl>
                                      </p:cBhvr>
                                    </p:animEffect>
                                    <p:set>
                                      <p:cBhvr>
                                        <p:cTn id="28" dur="1" fill="hold">
                                          <p:stCondLst>
                                            <p:cond delay="499"/>
                                          </p:stCondLst>
                                        </p:cTn>
                                        <p:tgtEl>
                                          <p:spTgt spid="409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par>
                                <p:cTn id="34" presetID="3" presetClass="entr" presetSubtype="10" fill="hold" nodeType="with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blinds(horizontal)">
                                      <p:cBhvr>
                                        <p:cTn id="36" dur="500"/>
                                        <p:tgtEl>
                                          <p:spTgt spid="4098"/>
                                        </p:tgtEl>
                                      </p:cBhvr>
                                    </p:animEffect>
                                  </p:childTnLst>
                                </p:cTn>
                              </p:par>
                              <p:par>
                                <p:cTn id="37" presetID="25" presetClass="entr" presetSubtype="0" fill="hold" nodeType="withEffect">
                                  <p:stCondLst>
                                    <p:cond delay="0"/>
                                  </p:stCondLst>
                                  <p:childTnLst>
                                    <p:set>
                                      <p:cBhvr>
                                        <p:cTn id="38" dur="1" fill="hold">
                                          <p:stCondLst>
                                            <p:cond delay="0"/>
                                          </p:stCondLst>
                                        </p:cTn>
                                        <p:tgtEl>
                                          <p:spTgt spid="3075"/>
                                        </p:tgtEl>
                                        <p:attrNameLst>
                                          <p:attrName>style.visibility</p:attrName>
                                        </p:attrNameLst>
                                      </p:cBhvr>
                                      <p:to>
                                        <p:strVal val="visible"/>
                                      </p:to>
                                    </p:set>
                                    <p:anim calcmode="lin" valueType="num">
                                      <p:cBhvr>
                                        <p:cTn id="39"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42" dur="1000" fill="hold"/>
                                        <p:tgtEl>
                                          <p:spTgt spid="307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07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3075"/>
                                        </p:tgtEl>
                                      </p:cBhvr>
                                    </p:animEffect>
                                    <p:set>
                                      <p:cBhvr>
                                        <p:cTn id="51" dur="1" fill="hold">
                                          <p:stCondLst>
                                            <p:cond delay="499"/>
                                          </p:stCondLst>
                                        </p:cTn>
                                        <p:tgtEl>
                                          <p:spTgt spid="3075"/>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4098"/>
                                        </p:tgtEl>
                                      </p:cBhvr>
                                    </p:animEffect>
                                    <p:set>
                                      <p:cBhvr>
                                        <p:cTn id="54" dur="1" fill="hold">
                                          <p:stCondLst>
                                            <p:cond delay="499"/>
                                          </p:stCondLst>
                                        </p:cTn>
                                        <p:tgtEl>
                                          <p:spTgt spid="409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xit" presetSubtype="10" fill="hold" grpId="1" nodeType="clickEffect">
                                  <p:stCondLst>
                                    <p:cond delay="0"/>
                                  </p:stCondLst>
                                  <p:childTnLst>
                                    <p:animEffect transition="out" filter="checkerboard(across)">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linds(horizontal)">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xit" presetSubtype="10" fill="hold" grpId="1" nodeType="clickEffect">
                                  <p:stCondLst>
                                    <p:cond delay="0"/>
                                  </p:stCondLst>
                                  <p:childTnLst>
                                    <p:animEffect transition="out" filter="checkerboard(across)">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linds(horizontal)">
                                      <p:cBhvr>
                                        <p:cTn id="79" dur="500"/>
                                        <p:tgtEl>
                                          <p:spTgt spid="10"/>
                                        </p:tgtEl>
                                      </p:cBhvr>
                                    </p:animEffect>
                                  </p:childTnLst>
                                </p:cTn>
                              </p:par>
                              <p:par>
                                <p:cTn id="80" presetID="25" presetClass="entr" presetSubtype="0" fill="hold" nodeType="withEffect">
                                  <p:stCondLst>
                                    <p:cond delay="0"/>
                                  </p:stCondLst>
                                  <p:childTnLst>
                                    <p:set>
                                      <p:cBhvr>
                                        <p:cTn id="81" dur="1" fill="hold">
                                          <p:stCondLst>
                                            <p:cond delay="0"/>
                                          </p:stCondLst>
                                        </p:cTn>
                                        <p:tgtEl>
                                          <p:spTgt spid="3074"/>
                                        </p:tgtEl>
                                        <p:attrNameLst>
                                          <p:attrName>style.visibility</p:attrName>
                                        </p:attrNameLst>
                                      </p:cBhvr>
                                      <p:to>
                                        <p:strVal val="visible"/>
                                      </p:to>
                                    </p:set>
                                    <p:anim calcmode="lin" valueType="num">
                                      <p:cBhvr>
                                        <p:cTn id="82"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85" dur="1000" fill="hold"/>
                                        <p:tgtEl>
                                          <p:spTgt spid="307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8" grpId="0" animBg="1"/>
      <p:bldP spid="8" grpId="1" animBg="1"/>
      <p:bldP spid="9" grpId="0" animBg="1"/>
      <p:bldP spid="9" grpId="1"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Agents that improve prognosis</a:t>
            </a:r>
          </a:p>
        </p:txBody>
      </p:sp>
      <p:sp>
        <p:nvSpPr>
          <p:cNvPr id="3" name="TextBox 2"/>
          <p:cNvSpPr txBox="1"/>
          <p:nvPr/>
        </p:nvSpPr>
        <p:spPr>
          <a:xfrm>
            <a:off x="838200" y="2057400"/>
            <a:ext cx="3124200" cy="237603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-Aspirin / other </a:t>
            </a:r>
          </a:p>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 </a:t>
            </a: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antiplatelet</a:t>
            </a: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 agents</a:t>
            </a:r>
          </a:p>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-ACE inhibitors</a:t>
            </a:r>
          </a:p>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a:t>
            </a: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Statins</a:t>
            </a:r>
            <a:endPar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endParaRPr>
          </a:p>
          <a:p>
            <a:pPr marL="342900" indent="-342900">
              <a:lnSpc>
                <a:spcPct val="90000"/>
              </a:lnSpc>
              <a:spcBef>
                <a:spcPct val="20000"/>
              </a:spcBef>
              <a:defRPr/>
            </a:pPr>
            <a:r>
              <a:rPr lang="en-US" sz="2800" b="1" dirty="0" smtClean="0">
                <a:solidFill>
                  <a:srgbClr val="6600FF"/>
                </a:solidFill>
                <a:latin typeface="Bernard MT Condensed" pitchFamily="18" charset="0"/>
                <a:sym typeface="Symbol" pitchFamily="18" charset="2"/>
              </a:rPr>
              <a:t>- -</a:t>
            </a: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blockers</a:t>
            </a:r>
          </a:p>
        </p:txBody>
      </p:sp>
      <p:sp>
        <p:nvSpPr>
          <p:cNvPr id="4" name="TextBox 3"/>
          <p:cNvSpPr txBox="1"/>
          <p:nvPr/>
        </p:nvSpPr>
        <p:spPr>
          <a:xfrm>
            <a:off x="5410200" y="2438400"/>
            <a:ext cx="3276600" cy="143885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Halt progression</a:t>
            </a:r>
          </a:p>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Prevent acute insult</a:t>
            </a:r>
          </a:p>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Improve survival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228600" y="2057400"/>
          <a:ext cx="8686800" cy="3749040"/>
        </p:xfrm>
        <a:graphic>
          <a:graphicData uri="http://schemas.openxmlformats.org/drawingml/2006/table">
            <a:tbl>
              <a:tblPr firstRow="1" bandRow="1">
                <a:tableStyleId>{5C22544A-7EE6-4342-B048-85BDC9FD1C3A}</a:tableStyleId>
              </a:tblPr>
              <a:tblGrid>
                <a:gridCol w="2657901"/>
                <a:gridCol w="842749"/>
                <a:gridCol w="992523"/>
                <a:gridCol w="1341245"/>
                <a:gridCol w="1685498"/>
                <a:gridCol w="1166884"/>
              </a:tblGrid>
              <a:tr h="370840">
                <a:tc>
                  <a:txBody>
                    <a:bodyPr/>
                    <a:lstStyle/>
                    <a:p>
                      <a:pPr algn="ctr"/>
                      <a:r>
                        <a:rPr lang="en-US" sz="2400" dirty="0" smtClean="0">
                          <a:latin typeface="Arial" panose="020B0604020202020204" pitchFamily="34" charset="0"/>
                          <a:cs typeface="Arial" panose="020B0604020202020204" pitchFamily="34" charset="0"/>
                        </a:rPr>
                        <a:t>Drug/Class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HR</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BP</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Wall Tension</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Contract-</a:t>
                      </a:r>
                      <a:r>
                        <a:rPr lang="en-US" sz="2400" dirty="0" err="1" smtClean="0">
                          <a:latin typeface="Arial" panose="020B0604020202020204" pitchFamily="34" charset="0"/>
                          <a:cs typeface="Arial" panose="020B0604020202020204" pitchFamily="34" charset="0"/>
                        </a:rPr>
                        <a:t>ility</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O</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Supply</a:t>
                      </a:r>
                      <a:endParaRPr lang="en-US" sz="2400" dirty="0">
                        <a:latin typeface="Arial" panose="020B0604020202020204" pitchFamily="34" charset="0"/>
                        <a:cs typeface="Arial" panose="020B0604020202020204" pitchFamily="34" charset="0"/>
                      </a:endParaRPr>
                    </a:p>
                  </a:txBody>
                  <a:tcPr/>
                </a:tc>
              </a:tr>
              <a:tr h="370840">
                <a:tc>
                  <a:txBody>
                    <a:bodyPr/>
                    <a:lstStyle/>
                    <a:p>
                      <a:pPr algn="l"/>
                      <a:r>
                        <a:rPr lang="en-US" sz="2400" dirty="0" smtClean="0">
                          <a:latin typeface="Arial" panose="020B0604020202020204" pitchFamily="34" charset="0"/>
                          <a:cs typeface="Arial" panose="020B0604020202020204" pitchFamily="34" charset="0"/>
                        </a:rPr>
                        <a:t>Beta-blockers</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r>
              <a:tr h="370840">
                <a:tc>
                  <a:txBody>
                    <a:bodyPr/>
                    <a:lstStyle/>
                    <a:p>
                      <a:pPr algn="l"/>
                      <a:r>
                        <a:rPr lang="en-US" sz="2400" dirty="0" smtClean="0">
                          <a:latin typeface="Arial" panose="020B0604020202020204" pitchFamily="34" charset="0"/>
                          <a:cs typeface="Arial" panose="020B0604020202020204" pitchFamily="34" charset="0"/>
                        </a:rPr>
                        <a:t>CCBs</a:t>
                      </a:r>
                    </a:p>
                    <a:p>
                      <a:pPr algn="l"/>
                      <a:r>
                        <a:rPr lang="en-US" sz="2400" dirty="0" err="1" smtClean="0">
                          <a:latin typeface="Arial" panose="020B0604020202020204" pitchFamily="34" charset="0"/>
                          <a:cs typeface="Arial" panose="020B0604020202020204" pitchFamily="34" charset="0"/>
                        </a:rPr>
                        <a:t>Verap</a:t>
                      </a:r>
                      <a:r>
                        <a:rPr lang="en-US" sz="2400" dirty="0" smtClean="0">
                          <a:latin typeface="Arial" panose="020B0604020202020204" pitchFamily="34" charset="0"/>
                          <a:cs typeface="Arial" panose="020B0604020202020204" pitchFamily="34" charset="0"/>
                        </a:rPr>
                        <a:t>/</a:t>
                      </a:r>
                      <a:r>
                        <a:rPr lang="en-US" sz="2400" dirty="0" err="1" smtClean="0">
                          <a:latin typeface="Arial" panose="020B0604020202020204" pitchFamily="34" charset="0"/>
                          <a:cs typeface="Arial" panose="020B0604020202020204" pitchFamily="34" charset="0"/>
                        </a:rPr>
                        <a:t>Dilt</a:t>
                      </a:r>
                      <a:endParaRPr lang="en-US" sz="2400" dirty="0" smtClean="0">
                        <a:latin typeface="Arial" panose="020B0604020202020204" pitchFamily="34" charset="0"/>
                        <a:cs typeface="Arial" panose="020B0604020202020204" pitchFamily="34" charset="0"/>
                      </a:endParaRPr>
                    </a:p>
                    <a:p>
                      <a:pPr algn="l"/>
                      <a:r>
                        <a:rPr lang="en-US" sz="2400" dirty="0" err="1" smtClean="0">
                          <a:latin typeface="Arial" panose="020B0604020202020204" pitchFamily="34" charset="0"/>
                          <a:cs typeface="Arial" panose="020B0604020202020204" pitchFamily="34" charset="0"/>
                        </a:rPr>
                        <a:t>Dihydropyridines</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smtClean="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smtClean="0">
                        <a:latin typeface="Arial" panose="020B0604020202020204" pitchFamily="34" charset="0"/>
                        <a:cs typeface="Arial" panose="020B0604020202020204" pitchFamily="34" charset="0"/>
                      </a:endParaRPr>
                    </a:p>
                  </a:txBody>
                  <a:tcPr/>
                </a:tc>
              </a:tr>
              <a:tr h="370840">
                <a:tc>
                  <a:txBody>
                    <a:bodyPr/>
                    <a:lstStyle/>
                    <a:p>
                      <a:pPr algn="l"/>
                      <a:r>
                        <a:rPr lang="en-US" sz="2400" dirty="0" smtClean="0">
                          <a:latin typeface="Arial" panose="020B0604020202020204" pitchFamily="34" charset="0"/>
                          <a:cs typeface="Arial" panose="020B0604020202020204" pitchFamily="34" charset="0"/>
                        </a:rPr>
                        <a:t>Nitrates</a:t>
                      </a: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anose="020B0604020202020204" pitchFamily="34" charset="0"/>
                        <a:cs typeface="Arial" panose="020B0604020202020204" pitchFamily="34" charset="0"/>
                      </a:endParaRPr>
                    </a:p>
                  </a:txBody>
                  <a:tcPr/>
                </a:tc>
              </a:tr>
              <a:tr h="370840">
                <a:tc>
                  <a:txBody>
                    <a:bodyPr/>
                    <a:lstStyle/>
                    <a:p>
                      <a:pPr algn="l"/>
                      <a:r>
                        <a:rPr lang="en-US" sz="2400" dirty="0" err="1" smtClean="0">
                          <a:latin typeface="Arial" panose="020B0604020202020204" pitchFamily="34" charset="0"/>
                          <a:cs typeface="Arial" panose="020B0604020202020204" pitchFamily="34" charset="0"/>
                        </a:rPr>
                        <a:t>Ranolazine</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r>
            </a:tbl>
          </a:graphicData>
        </a:graphic>
      </p:graphicFrame>
      <p:graphicFrame>
        <p:nvGraphicFramePr>
          <p:cNvPr id="4" name="Table 3"/>
          <p:cNvGraphicFramePr>
            <a:graphicFrameLocks noGrp="1"/>
          </p:cNvGraphicFramePr>
          <p:nvPr/>
        </p:nvGraphicFramePr>
        <p:xfrm>
          <a:off x="221673" y="2050473"/>
          <a:ext cx="8691418" cy="1200727"/>
        </p:xfrm>
        <a:graphic>
          <a:graphicData uri="http://schemas.openxmlformats.org/drawingml/2006/table">
            <a:tbl>
              <a:tblPr/>
              <a:tblGrid>
                <a:gridCol w="8691418"/>
              </a:tblGrid>
              <a:tr h="1200727">
                <a:tc>
                  <a:txBody>
                    <a:bodyPr/>
                    <a:lstStyle/>
                    <a:p>
                      <a:endParaRPr 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 name="Table 4"/>
          <p:cNvGraphicFramePr>
            <a:graphicFrameLocks noGrp="1"/>
          </p:cNvGraphicFramePr>
          <p:nvPr/>
        </p:nvGraphicFramePr>
        <p:xfrm>
          <a:off x="230909" y="3297382"/>
          <a:ext cx="8709891" cy="2586182"/>
        </p:xfrm>
        <a:graphic>
          <a:graphicData uri="http://schemas.openxmlformats.org/drawingml/2006/table">
            <a:tbl>
              <a:tblPr/>
              <a:tblGrid>
                <a:gridCol w="8709891"/>
              </a:tblGrid>
              <a:tr h="258618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Table 5"/>
          <p:cNvGraphicFramePr>
            <a:graphicFrameLocks noGrp="1"/>
          </p:cNvGraphicFramePr>
          <p:nvPr/>
        </p:nvGraphicFramePr>
        <p:xfrm>
          <a:off x="221673" y="3315855"/>
          <a:ext cx="8728363" cy="406400"/>
        </p:xfrm>
        <a:graphic>
          <a:graphicData uri="http://schemas.openxmlformats.org/drawingml/2006/table">
            <a:tbl>
              <a:tblPr/>
              <a:tblGrid>
                <a:gridCol w="8728363"/>
              </a:tblGrid>
              <a:tr h="4064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7" name="Table 6"/>
          <p:cNvGraphicFramePr>
            <a:graphicFrameLocks noGrp="1"/>
          </p:cNvGraphicFramePr>
          <p:nvPr/>
        </p:nvGraphicFramePr>
        <p:xfrm>
          <a:off x="230909" y="3749964"/>
          <a:ext cx="8700655" cy="365760"/>
        </p:xfrm>
        <a:graphic>
          <a:graphicData uri="http://schemas.openxmlformats.org/drawingml/2006/table">
            <a:tbl>
              <a:tblPr/>
              <a:tblGrid>
                <a:gridCol w="8700655"/>
              </a:tblGrid>
              <a:tr h="332509">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8" name="Table 7"/>
          <p:cNvGraphicFramePr>
            <a:graphicFrameLocks noGrp="1"/>
          </p:cNvGraphicFramePr>
          <p:nvPr/>
        </p:nvGraphicFramePr>
        <p:xfrm>
          <a:off x="240145" y="4165600"/>
          <a:ext cx="8672946" cy="378691"/>
        </p:xfrm>
        <a:graphic>
          <a:graphicData uri="http://schemas.openxmlformats.org/drawingml/2006/table">
            <a:tbl>
              <a:tblPr/>
              <a:tblGrid>
                <a:gridCol w="8672946"/>
              </a:tblGrid>
              <a:tr h="37869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9" name="Table 8"/>
          <p:cNvGraphicFramePr>
            <a:graphicFrameLocks noGrp="1"/>
          </p:cNvGraphicFramePr>
          <p:nvPr/>
        </p:nvGraphicFramePr>
        <p:xfrm>
          <a:off x="258618" y="4516582"/>
          <a:ext cx="8654473" cy="365760"/>
        </p:xfrm>
        <a:graphic>
          <a:graphicData uri="http://schemas.openxmlformats.org/drawingml/2006/table">
            <a:tbl>
              <a:tblPr/>
              <a:tblGrid>
                <a:gridCol w="8654473"/>
              </a:tblGrid>
              <a:tr h="36021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1" name="Table 10"/>
          <p:cNvGraphicFramePr>
            <a:graphicFrameLocks noGrp="1"/>
          </p:cNvGraphicFramePr>
          <p:nvPr/>
        </p:nvGraphicFramePr>
        <p:xfrm>
          <a:off x="258618" y="5347855"/>
          <a:ext cx="8654473" cy="365760"/>
        </p:xfrm>
        <a:graphic>
          <a:graphicData uri="http://schemas.openxmlformats.org/drawingml/2006/table">
            <a:tbl>
              <a:tblPr/>
              <a:tblGrid>
                <a:gridCol w="8654473"/>
              </a:tblGrid>
              <a:tr h="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2" name="Table 11"/>
          <p:cNvGraphicFramePr>
            <a:graphicFrameLocks noGrp="1"/>
          </p:cNvGraphicFramePr>
          <p:nvPr/>
        </p:nvGraphicFramePr>
        <p:xfrm>
          <a:off x="2900218" y="2059709"/>
          <a:ext cx="840509" cy="3842327"/>
        </p:xfrm>
        <a:graphic>
          <a:graphicData uri="http://schemas.openxmlformats.org/drawingml/2006/table">
            <a:tbl>
              <a:tblPr/>
              <a:tblGrid>
                <a:gridCol w="840509"/>
              </a:tblGrid>
              <a:tr h="3842327">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3" name="Table 12"/>
          <p:cNvGraphicFramePr>
            <a:graphicFrameLocks noGrp="1"/>
          </p:cNvGraphicFramePr>
          <p:nvPr/>
        </p:nvGraphicFramePr>
        <p:xfrm>
          <a:off x="7758545" y="2068945"/>
          <a:ext cx="1173019" cy="3805382"/>
        </p:xfrm>
        <a:graphic>
          <a:graphicData uri="http://schemas.openxmlformats.org/drawingml/2006/table">
            <a:tbl>
              <a:tblPr/>
              <a:tblGrid>
                <a:gridCol w="1173019"/>
              </a:tblGrid>
              <a:tr h="380538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4" name="Table 13"/>
          <p:cNvGraphicFramePr>
            <a:graphicFrameLocks noGrp="1"/>
          </p:cNvGraphicFramePr>
          <p:nvPr/>
        </p:nvGraphicFramePr>
        <p:xfrm>
          <a:off x="4719782" y="2068945"/>
          <a:ext cx="1339273" cy="3805382"/>
        </p:xfrm>
        <a:graphic>
          <a:graphicData uri="http://schemas.openxmlformats.org/drawingml/2006/table">
            <a:tbl>
              <a:tblPr/>
              <a:tblGrid>
                <a:gridCol w="1339273"/>
              </a:tblGrid>
              <a:tr h="380538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5" name="Table 14"/>
          <p:cNvGraphicFramePr>
            <a:graphicFrameLocks noGrp="1"/>
          </p:cNvGraphicFramePr>
          <p:nvPr/>
        </p:nvGraphicFramePr>
        <p:xfrm>
          <a:off x="6086764" y="2068945"/>
          <a:ext cx="1681018" cy="3814619"/>
        </p:xfrm>
        <a:graphic>
          <a:graphicData uri="http://schemas.openxmlformats.org/drawingml/2006/table">
            <a:tbl>
              <a:tblPr/>
              <a:tblGrid>
                <a:gridCol w="1681018"/>
              </a:tblGrid>
              <a:tr h="3814619">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6" name="Table 15"/>
          <p:cNvGraphicFramePr>
            <a:graphicFrameLocks noGrp="1"/>
          </p:cNvGraphicFramePr>
          <p:nvPr/>
        </p:nvGraphicFramePr>
        <p:xfrm>
          <a:off x="3731491" y="2078182"/>
          <a:ext cx="969818" cy="3805382"/>
        </p:xfrm>
        <a:graphic>
          <a:graphicData uri="http://schemas.openxmlformats.org/drawingml/2006/table">
            <a:tbl>
              <a:tblPr/>
              <a:tblGrid>
                <a:gridCol w="969818"/>
              </a:tblGrid>
              <a:tr h="380538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7" name="TextBox 16"/>
          <p:cNvSpPr txBox="1"/>
          <p:nvPr/>
        </p:nvSpPr>
        <p:spPr>
          <a:xfrm>
            <a:off x="1981200" y="228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Memory matrix</a:t>
            </a:r>
            <a:endParaRPr lang="en-US" sz="3200" dirty="0">
              <a:latin typeface="Algerian" pitchFamily="82" charset="0"/>
            </a:endParaRPr>
          </a:p>
        </p:txBody>
      </p:sp>
      <p:sp>
        <p:nvSpPr>
          <p:cNvPr id="18" name="TextBox 17"/>
          <p:cNvSpPr txBox="1"/>
          <p:nvPr/>
        </p:nvSpPr>
        <p:spPr>
          <a:xfrm>
            <a:off x="228600" y="990600"/>
            <a:ext cx="7162800" cy="86177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800" b="1" dirty="0" smtClean="0">
                <a:latin typeface="Arial Narrow" pitchFamily="34" charset="0"/>
              </a:rPr>
              <a:t>In the following table indicate increase, decrease or no effect with signs </a:t>
            </a:r>
            <a:r>
              <a:rPr lang="en-US" sz="2800" b="1" dirty="0" smtClean="0">
                <a:latin typeface="Calibri"/>
                <a:cs typeface="Times New Roman"/>
              </a:rPr>
              <a:t>↑</a:t>
            </a:r>
            <a:r>
              <a:rPr lang="en-US" sz="2800" b="1" dirty="0" smtClean="0">
                <a:latin typeface="Times New Roman"/>
                <a:cs typeface="Times New Roman"/>
              </a:rPr>
              <a:t>, </a:t>
            </a:r>
            <a:r>
              <a:rPr lang="en-US" sz="2800" b="1" dirty="0" smtClean="0">
                <a:latin typeface="Calibri"/>
                <a:cs typeface="Times New Roman"/>
              </a:rPr>
              <a:t>↓, ─ </a:t>
            </a:r>
            <a:r>
              <a:rPr lang="en-US" sz="2800" b="1" dirty="0" smtClean="0">
                <a:latin typeface="Arial Narrow" pitchFamily="34" charset="0"/>
              </a:rPr>
              <a:t>respectively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Mechanism of Action</a:t>
            </a:r>
            <a:endParaRPr lang="en-US" sz="2800" dirty="0">
              <a:latin typeface="Aharoni" pitchFamily="2" charset="-79"/>
              <a:cs typeface="Aharoni" pitchFamily="2" charset="-79"/>
            </a:endParaRPr>
          </a:p>
        </p:txBody>
      </p:sp>
      <p:sp>
        <p:nvSpPr>
          <p:cNvPr id="6" name="TextBox 5"/>
          <p:cNvSpPr txBox="1"/>
          <p:nvPr/>
        </p:nvSpPr>
        <p:spPr>
          <a:xfrm>
            <a:off x="457200" y="3276600"/>
            <a:ext cx="7696200" cy="73353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ts val="2500"/>
              </a:lnSpc>
            </a:pPr>
            <a:r>
              <a:rPr lang="en-US" sz="2800" b="1" spc="-40" dirty="0" smtClean="0">
                <a:latin typeface="Arial Narrow" pitchFamily="34" charset="0"/>
                <a:sym typeface="Wingdings 3"/>
              </a:rPr>
              <a:t>e</a:t>
            </a:r>
            <a:r>
              <a:rPr lang="en-US" sz="2800" b="1" spc="-40" dirty="0" smtClean="0">
                <a:latin typeface="Arial Narrow" pitchFamily="34" charset="0"/>
              </a:rPr>
              <a:t>ntry of Ca </a:t>
            </a:r>
            <a:r>
              <a:rPr lang="en-US" sz="2800" b="1" spc="-40" dirty="0" smtClean="0">
                <a:latin typeface="Arial Narrow" pitchFamily="34" charset="0"/>
                <a:sym typeface="Wingdings 3"/>
              </a:rPr>
              <a:t>  Ca release from internal stores </a:t>
            </a:r>
            <a:r>
              <a:rPr lang="en-US" sz="2800" b="1" dirty="0" smtClean="0">
                <a:latin typeface="Arial Narrow" pitchFamily="34" charset="0"/>
                <a:sym typeface="Wingdings 3"/>
              </a:rPr>
              <a:t> No Stimulus-Contraction Coupling  </a:t>
            </a:r>
            <a:r>
              <a:rPr lang="en-US" sz="2800" dirty="0" smtClean="0">
                <a:latin typeface="Bernard MT Condensed" pitchFamily="18" charset="0"/>
                <a:sym typeface="Wingdings 3"/>
              </a:rPr>
              <a:t>RELAXATION</a:t>
            </a:r>
            <a:r>
              <a:rPr lang="en-US" sz="2800" dirty="0" smtClean="0">
                <a:latin typeface="Bernard MT Condensed" pitchFamily="18" charset="0"/>
              </a:rPr>
              <a:t>  </a:t>
            </a:r>
            <a:endParaRPr lang="en-US" sz="2800" dirty="0">
              <a:latin typeface="Bernard MT Condensed" pitchFamily="18" charset="0"/>
            </a:endParaRPr>
          </a:p>
        </p:txBody>
      </p:sp>
      <p:sp>
        <p:nvSpPr>
          <p:cNvPr id="7" name="TextBox 6"/>
          <p:cNvSpPr txBox="1"/>
          <p:nvPr/>
        </p:nvSpPr>
        <p:spPr>
          <a:xfrm>
            <a:off x="457200" y="1981200"/>
            <a:ext cx="8534400" cy="105413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ts val="2500"/>
              </a:lnSpc>
            </a:pPr>
            <a:r>
              <a:rPr lang="en-US" sz="2800" b="1" dirty="0" smtClean="0">
                <a:latin typeface="Arial Narrow" pitchFamily="34" charset="0"/>
              </a:rPr>
              <a:t>Binding of calcium channel blockers [CCBs] to the L-type Ca channels </a:t>
            </a:r>
            <a:r>
              <a:rPr lang="en-US" sz="2800" b="1" dirty="0" smtClean="0">
                <a:latin typeface="Arial Narrow" pitchFamily="34" charset="0"/>
                <a:sym typeface="Wingdings 3"/>
              </a:rPr>
              <a:t> </a:t>
            </a:r>
            <a:r>
              <a:rPr lang="en-US" sz="2800" b="1" dirty="0" smtClean="0">
                <a:latin typeface="Arial Narrow" pitchFamily="34" charset="0"/>
              </a:rPr>
              <a:t>their  frequency of opening </a:t>
            </a:r>
          </a:p>
          <a:p>
            <a:pPr>
              <a:lnSpc>
                <a:spcPts val="2500"/>
              </a:lnSpc>
            </a:pPr>
            <a:r>
              <a:rPr lang="en-US" sz="2800" b="1" dirty="0" smtClean="0">
                <a:latin typeface="Arial Narrow" pitchFamily="34" charset="0"/>
              </a:rPr>
              <a:t>in response to depolarization</a:t>
            </a:r>
            <a:endParaRPr lang="en-US" sz="2800" b="1" dirty="0">
              <a:latin typeface="Arial Narrow"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81000" y="2667000"/>
            <a:ext cx="8286750" cy="3967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latin typeface="Aharoni" pitchFamily="2" charset="-79"/>
                <a:cs typeface="Aharoni" pitchFamily="2" charset="-79"/>
              </a:rPr>
              <a:t>Antianginal</a:t>
            </a:r>
            <a:r>
              <a:rPr lang="en-US" sz="2800" dirty="0" smtClean="0">
                <a:latin typeface="Aharoni" pitchFamily="2" charset="-79"/>
                <a:cs typeface="Aharoni" pitchFamily="2" charset="-79"/>
              </a:rPr>
              <a:t> Action</a:t>
            </a:r>
            <a:endParaRPr lang="en-US" sz="2800" dirty="0">
              <a:latin typeface="Aharoni" pitchFamily="2" charset="-79"/>
              <a:cs typeface="Aharoni" pitchFamily="2" charset="-79"/>
            </a:endParaRPr>
          </a:p>
        </p:txBody>
      </p:sp>
      <p:sp>
        <p:nvSpPr>
          <p:cNvPr id="3" name="TextBox 2"/>
          <p:cNvSpPr txBox="1"/>
          <p:nvPr/>
        </p:nvSpPr>
        <p:spPr>
          <a:xfrm>
            <a:off x="228600" y="1676400"/>
            <a:ext cx="84582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Bernard MT Condensed" pitchFamily="18" charset="0"/>
                <a:sym typeface="Wingdings 3"/>
              </a:rPr>
              <a:t> </a:t>
            </a:r>
            <a:r>
              <a:rPr lang="en-US" sz="2800" dirty="0" err="1" smtClean="0">
                <a:latin typeface="Bernard MT Condensed" pitchFamily="18" charset="0"/>
              </a:rPr>
              <a:t>Cardiomyocyte</a:t>
            </a:r>
            <a:r>
              <a:rPr lang="en-US" sz="2800" dirty="0" smtClean="0">
                <a:latin typeface="Bernard MT Condensed" pitchFamily="18" charset="0"/>
              </a:rPr>
              <a:t> Contraction</a:t>
            </a:r>
            <a:r>
              <a:rPr lang="en-US" sz="2800" b="1" spc="-30" dirty="0" smtClean="0">
                <a:latin typeface="Arial Narrow" pitchFamily="34" charset="0"/>
                <a:sym typeface="Wingdings 3"/>
              </a:rPr>
              <a:t>  cardiac work </a:t>
            </a:r>
            <a:r>
              <a:rPr lang="en-US" sz="2800" b="1" spc="-30" dirty="0" smtClean="0">
                <a:latin typeface="Arial Narrow" pitchFamily="34" charset="0"/>
              </a:rPr>
              <a:t>through their –</a:t>
            </a:r>
            <a:r>
              <a:rPr lang="en-US" sz="2800" b="1" spc="-30" dirty="0" err="1" smtClean="0">
                <a:latin typeface="Arial Narrow" pitchFamily="34" charset="0"/>
              </a:rPr>
              <a:t>ve</a:t>
            </a:r>
            <a:r>
              <a:rPr lang="en-US" sz="2800" b="1" spc="-30" dirty="0" smtClean="0">
                <a:latin typeface="Arial Narrow" pitchFamily="34" charset="0"/>
              </a:rPr>
              <a:t> </a:t>
            </a:r>
            <a:r>
              <a:rPr lang="en-US" sz="2800" b="1" spc="-30" dirty="0" err="1" smtClean="0">
                <a:latin typeface="Arial Narrow" pitchFamily="34" charset="0"/>
              </a:rPr>
              <a:t>inotropic</a:t>
            </a:r>
            <a:r>
              <a:rPr lang="en-US" sz="2800" b="1" spc="-30" dirty="0" smtClean="0">
                <a:latin typeface="Arial Narrow" pitchFamily="34" charset="0"/>
              </a:rPr>
              <a:t> &amp; </a:t>
            </a:r>
            <a:r>
              <a:rPr lang="en-US" sz="2800" b="1" spc="-30" dirty="0" err="1" smtClean="0">
                <a:latin typeface="Arial Narrow" pitchFamily="34" charset="0"/>
              </a:rPr>
              <a:t>chronotropic</a:t>
            </a:r>
            <a:r>
              <a:rPr lang="en-US" sz="2800" b="1" spc="-30" dirty="0" smtClean="0">
                <a:latin typeface="Arial Narrow" pitchFamily="34" charset="0"/>
              </a:rPr>
              <a:t> action (</a:t>
            </a:r>
            <a:r>
              <a:rPr lang="en-US" sz="2800" b="1" spc="-30" dirty="0" err="1" smtClean="0">
                <a:latin typeface="Arial Narrow" pitchFamily="34" charset="0"/>
              </a:rPr>
              <a:t>verapamil</a:t>
            </a:r>
            <a:r>
              <a:rPr lang="en-US" sz="2800" b="1" spc="-30" dirty="0" smtClean="0">
                <a:latin typeface="Arial Narrow" pitchFamily="34" charset="0"/>
              </a:rPr>
              <a:t> &amp; </a:t>
            </a:r>
            <a:r>
              <a:rPr lang="en-US" sz="2800" b="1" spc="-30" dirty="0" err="1" smtClean="0">
                <a:latin typeface="Arial Narrow" pitchFamily="34" charset="0"/>
              </a:rPr>
              <a:t>diltiazem</a:t>
            </a:r>
            <a:r>
              <a:rPr lang="en-US" sz="2800" b="1" spc="-30" dirty="0" smtClean="0">
                <a:latin typeface="Arial Narrow" pitchFamily="34" charset="0"/>
              </a:rPr>
              <a:t>) </a:t>
            </a:r>
            <a:r>
              <a:rPr lang="en-US" sz="2800" b="1" spc="-30" dirty="0" smtClean="0">
                <a:latin typeface="Arial Narrow" pitchFamily="34" charset="0"/>
                <a:sym typeface="Wingdings 3"/>
              </a:rPr>
              <a:t> </a:t>
            </a:r>
            <a:r>
              <a:rPr lang="en-US" sz="2800" dirty="0" smtClean="0">
                <a:solidFill>
                  <a:srgbClr val="CC0000"/>
                </a:solidFill>
                <a:latin typeface="Bernard MT Condensed" pitchFamily="18" charset="0"/>
                <a:sym typeface="Wingdings 3"/>
              </a:rPr>
              <a:t></a:t>
            </a:r>
            <a:r>
              <a:rPr lang="en-US" sz="2800" spc="-30" dirty="0" smtClean="0">
                <a:solidFill>
                  <a:srgbClr val="CC0000"/>
                </a:solidFill>
                <a:latin typeface="Bernard MT Condensed" pitchFamily="18" charset="0"/>
              </a:rPr>
              <a:t>myocardial oxygen demand</a:t>
            </a:r>
            <a:r>
              <a:rPr lang="en-US" sz="2800" dirty="0" smtClean="0">
                <a:latin typeface="Bernard MT Condensed" pitchFamily="18" charset="0"/>
              </a:rPr>
              <a:t>  </a:t>
            </a:r>
            <a:endParaRPr lang="en-US" sz="2800" dirty="0">
              <a:latin typeface="Bernard MT Condensed" pitchFamily="18" charset="0"/>
            </a:endParaRPr>
          </a:p>
        </p:txBody>
      </p:sp>
      <p:sp>
        <p:nvSpPr>
          <p:cNvPr id="4" name="TextBox 3"/>
          <p:cNvSpPr txBox="1"/>
          <p:nvPr/>
        </p:nvSpPr>
        <p:spPr>
          <a:xfrm>
            <a:off x="228600" y="3505200"/>
            <a:ext cx="84582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Bernard MT Condensed" pitchFamily="18" charset="0"/>
                <a:sym typeface="Wingdings 3"/>
              </a:rPr>
              <a:t></a:t>
            </a:r>
            <a:r>
              <a:rPr lang="en-US" sz="2800" dirty="0" smtClean="0">
                <a:latin typeface="Bernard MT Condensed" pitchFamily="18" charset="0"/>
              </a:rPr>
              <a:t>VSMC Contraction </a:t>
            </a:r>
            <a:r>
              <a:rPr lang="en-US" sz="2800" b="1" spc="-30" dirty="0" smtClean="0">
                <a:latin typeface="Arial Narrow" pitchFamily="34" charset="0"/>
                <a:sym typeface="Wingdings 3"/>
              </a:rPr>
              <a:t>  After load  cardiac work  </a:t>
            </a:r>
            <a:r>
              <a:rPr lang="en-US" sz="2800" dirty="0" smtClean="0">
                <a:solidFill>
                  <a:srgbClr val="CC0000"/>
                </a:solidFill>
                <a:latin typeface="Bernard MT Condensed" pitchFamily="18" charset="0"/>
                <a:sym typeface="Wingdings 3"/>
              </a:rPr>
              <a:t>myocardial oxygen demand</a:t>
            </a:r>
          </a:p>
        </p:txBody>
      </p:sp>
      <p:sp>
        <p:nvSpPr>
          <p:cNvPr id="5" name="TextBox 4"/>
          <p:cNvSpPr txBox="1"/>
          <p:nvPr/>
        </p:nvSpPr>
        <p:spPr>
          <a:xfrm>
            <a:off x="228600" y="4800600"/>
            <a:ext cx="8458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smtClean="0">
                <a:latin typeface="Arial Narrow" pitchFamily="34" charset="0"/>
              </a:rPr>
              <a:t> Coronary dilatation </a:t>
            </a:r>
            <a:r>
              <a:rPr lang="en-US" sz="2800" b="1" spc="-30" dirty="0" smtClean="0">
                <a:latin typeface="Arial Narrow" pitchFamily="34" charset="0"/>
                <a:sym typeface="Wingdings 3"/>
              </a:rPr>
              <a:t> </a:t>
            </a:r>
            <a:r>
              <a:rPr lang="en-US" sz="2800" dirty="0" smtClean="0">
                <a:solidFill>
                  <a:srgbClr val="CC0000"/>
                </a:solidFill>
                <a:latin typeface="Bernard MT Condensed" pitchFamily="18" charset="0"/>
                <a:sym typeface="Wingdings 3"/>
              </a:rPr>
              <a:t>myocardial oxygen supply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Therapeutic Uses</a:t>
            </a:r>
            <a:endParaRPr lang="en-US" sz="2800" dirty="0">
              <a:latin typeface="Aharoni" pitchFamily="2" charset="-79"/>
              <a:cs typeface="Aharoni" pitchFamily="2" charset="-79"/>
            </a:endParaRPr>
          </a:p>
        </p:txBody>
      </p:sp>
      <p:sp>
        <p:nvSpPr>
          <p:cNvPr id="3" name="TextBox 2"/>
          <p:cNvSpPr txBox="1"/>
          <p:nvPr/>
        </p:nvSpPr>
        <p:spPr>
          <a:xfrm>
            <a:off x="228600" y="1828800"/>
            <a:ext cx="32004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400" b="1" dirty="0" smtClean="0">
                <a:solidFill>
                  <a:srgbClr val="0000FF"/>
                </a:solidFill>
                <a:latin typeface="Arial Narrow" pitchFamily="34" charset="0"/>
              </a:rPr>
              <a:t>IN VARIANT ANGINA</a:t>
            </a:r>
            <a:endParaRPr lang="en-US" sz="2800" b="1" dirty="0" smtClean="0">
              <a:latin typeface="Arial Narrow" pitchFamily="34" charset="0"/>
            </a:endParaRPr>
          </a:p>
        </p:txBody>
      </p:sp>
      <p:sp>
        <p:nvSpPr>
          <p:cNvPr id="4" name="TextBox 3"/>
          <p:cNvSpPr txBox="1"/>
          <p:nvPr/>
        </p:nvSpPr>
        <p:spPr>
          <a:xfrm>
            <a:off x="4038600" y="1676400"/>
            <a:ext cx="4800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sym typeface="Wingdings 3"/>
              </a:rPr>
              <a:t> A</a:t>
            </a:r>
            <a:r>
              <a:rPr lang="en-US" sz="2800" b="1" dirty="0" smtClean="0">
                <a:latin typeface="Arial Narrow" pitchFamily="34" charset="0"/>
              </a:rPr>
              <a:t>ttacks prevented (&gt; 60%) / sometimes variably aborted</a:t>
            </a:r>
            <a:endParaRPr lang="en-US" sz="2800" dirty="0">
              <a:latin typeface="Aharoni" pitchFamily="2" charset="-79"/>
              <a:cs typeface="Aharoni" pitchFamily="2" charset="-79"/>
            </a:endParaRPr>
          </a:p>
        </p:txBody>
      </p:sp>
      <p:sp>
        <p:nvSpPr>
          <p:cNvPr id="5" name="TextBox 4"/>
          <p:cNvSpPr txBox="1"/>
          <p:nvPr/>
        </p:nvSpPr>
        <p:spPr>
          <a:xfrm>
            <a:off x="4114800" y="2971800"/>
            <a:ext cx="4876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Seldom added in refractory cases</a:t>
            </a:r>
            <a:endParaRPr lang="en-US" sz="2800" dirty="0">
              <a:latin typeface="Aharoni" pitchFamily="2" charset="-79"/>
              <a:cs typeface="Aharoni" pitchFamily="2" charset="-79"/>
            </a:endParaRPr>
          </a:p>
        </p:txBody>
      </p:sp>
      <p:sp>
        <p:nvSpPr>
          <p:cNvPr id="6" name="TextBox 5"/>
          <p:cNvSpPr txBox="1"/>
          <p:nvPr/>
        </p:nvSpPr>
        <p:spPr>
          <a:xfrm>
            <a:off x="228600" y="2971800"/>
            <a:ext cx="3657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0000FF"/>
                </a:solidFill>
                <a:latin typeface="Arial Narrow" pitchFamily="34" charset="0"/>
              </a:rPr>
              <a:t>IN UNSTABLE ANGINA</a:t>
            </a:r>
            <a:r>
              <a:rPr lang="en-US" sz="2800" b="1" dirty="0" smtClean="0">
                <a:latin typeface="Arial Narrow" pitchFamily="34" charset="0"/>
              </a:rPr>
              <a:t>; </a:t>
            </a:r>
            <a:endParaRPr lang="en-US" sz="2800" dirty="0">
              <a:latin typeface="Aharoni" pitchFamily="2" charset="-79"/>
              <a:cs typeface="Aharoni" pitchFamily="2" charset="-79"/>
            </a:endParaRPr>
          </a:p>
        </p:txBody>
      </p:sp>
      <p:sp>
        <p:nvSpPr>
          <p:cNvPr id="7" name="TextBox 6"/>
          <p:cNvSpPr txBox="1"/>
          <p:nvPr/>
        </p:nvSpPr>
        <p:spPr>
          <a:xfrm>
            <a:off x="228600" y="3962400"/>
            <a:ext cx="365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solidFill>
                  <a:srgbClr val="0000FF"/>
                </a:solidFill>
                <a:latin typeface="Arial Narrow" pitchFamily="34" charset="0"/>
              </a:rPr>
              <a:t>IN STABLE ANGINA</a:t>
            </a:r>
            <a:r>
              <a:rPr lang="en-US" sz="2800" b="1" dirty="0" smtClean="0">
                <a:latin typeface="Arial Narrow" pitchFamily="34" charset="0"/>
              </a:rPr>
              <a:t>;   </a:t>
            </a:r>
            <a:endParaRPr lang="en-US" sz="2800" dirty="0">
              <a:latin typeface="Aharoni" pitchFamily="2" charset="-79"/>
              <a:cs typeface="Aharoni" pitchFamily="2" charset="-79"/>
            </a:endParaRPr>
          </a:p>
        </p:txBody>
      </p:sp>
      <p:sp>
        <p:nvSpPr>
          <p:cNvPr id="8" name="TextBox 7"/>
          <p:cNvSpPr txBox="1"/>
          <p:nvPr/>
        </p:nvSpPr>
        <p:spPr>
          <a:xfrm>
            <a:off x="4343400" y="3962400"/>
            <a:ext cx="3657600" cy="42607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rPr>
              <a:t>Regular </a:t>
            </a:r>
            <a:r>
              <a:rPr lang="en-US" sz="2800" b="1" dirty="0" smtClean="0">
                <a:latin typeface="Arial Narrow" pitchFamily="34" charset="0"/>
                <a:sym typeface="Wingdings 3"/>
              </a:rPr>
              <a:t>prophylaxis</a:t>
            </a:r>
            <a:endParaRPr lang="en-US" sz="2800" dirty="0">
              <a:latin typeface="Aharoni" pitchFamily="2" charset="-79"/>
              <a:cs typeface="Aharoni" pitchFamily="2" charset="-79"/>
            </a:endParaRPr>
          </a:p>
        </p:txBody>
      </p:sp>
      <p:sp>
        <p:nvSpPr>
          <p:cNvPr id="9" name="TextBox 8"/>
          <p:cNvSpPr txBox="1"/>
          <p:nvPr/>
        </p:nvSpPr>
        <p:spPr>
          <a:xfrm>
            <a:off x="228600" y="1981200"/>
            <a:ext cx="746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sym typeface="Wingdings 3"/>
              </a:rPr>
              <a:t> Short acting </a:t>
            </a:r>
            <a:r>
              <a:rPr lang="en-US" sz="2800" b="1" dirty="0" err="1" smtClean="0">
                <a:latin typeface="Arial Narrow" pitchFamily="34" charset="0"/>
                <a:sym typeface="Wingdings 3"/>
              </a:rPr>
              <a:t>dihydropyridine</a:t>
            </a:r>
            <a:r>
              <a:rPr lang="en-US" sz="2800" b="1" dirty="0" smtClean="0">
                <a:latin typeface="Arial Narrow" pitchFamily="34" charset="0"/>
                <a:sym typeface="Wingdings 3"/>
              </a:rPr>
              <a:t> should be avoided ?? </a:t>
            </a:r>
            <a:endParaRPr lang="en-US" sz="2800" dirty="0">
              <a:latin typeface="Aharoni" pitchFamily="2" charset="-79"/>
              <a:cs typeface="Aharoni" pitchFamily="2" charset="-79"/>
            </a:endParaRPr>
          </a:p>
        </p:txBody>
      </p:sp>
      <p:sp>
        <p:nvSpPr>
          <p:cNvPr id="10" name="TextBox 9"/>
          <p:cNvSpPr txBox="1"/>
          <p:nvPr/>
        </p:nvSpPr>
        <p:spPr>
          <a:xfrm>
            <a:off x="228600" y="2590800"/>
            <a:ext cx="7467600" cy="42562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sym typeface="Wingdings 3"/>
              </a:rPr>
              <a:t> Can be combined to </a:t>
            </a:r>
            <a:r>
              <a:rPr lang="en-US" sz="2800" b="1" dirty="0" smtClean="0">
                <a:latin typeface="Symbol" pitchFamily="18" charset="2"/>
                <a:sym typeface="Wingdings 3"/>
              </a:rPr>
              <a:t>b</a:t>
            </a:r>
            <a:r>
              <a:rPr lang="en-US" sz="2800" b="1" dirty="0" smtClean="0">
                <a:latin typeface="Arial Narrow" pitchFamily="34" charset="0"/>
                <a:sym typeface="Wingdings 3"/>
              </a:rPr>
              <a:t>-AR blockers???</a:t>
            </a:r>
            <a:endParaRPr lang="en-US" sz="2800" dirty="0">
              <a:latin typeface="Aharoni" pitchFamily="2" charset="-79"/>
              <a:cs typeface="Aharoni" pitchFamily="2" charset="-79"/>
            </a:endParaRPr>
          </a:p>
        </p:txBody>
      </p:sp>
      <p:sp>
        <p:nvSpPr>
          <p:cNvPr id="11" name="TextBox 10"/>
          <p:cNvSpPr txBox="1"/>
          <p:nvPr/>
        </p:nvSpPr>
        <p:spPr>
          <a:xfrm>
            <a:off x="152400" y="3276600"/>
            <a:ext cx="7467600" cy="42607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sym typeface="Wingdings 3"/>
              </a:rPr>
              <a:t>Can be combined with nitrates???</a:t>
            </a:r>
            <a:endParaRPr lang="en-US" sz="2800" dirty="0">
              <a:latin typeface="Aharoni" pitchFamily="2" charset="-79"/>
              <a:cs typeface="Aharoni" pitchFamily="2" charset="-79"/>
            </a:endParaRPr>
          </a:p>
        </p:txBody>
      </p:sp>
      <p:sp>
        <p:nvSpPr>
          <p:cNvPr id="12" name="TextBox 11"/>
          <p:cNvSpPr txBox="1"/>
          <p:nvPr/>
        </p:nvSpPr>
        <p:spPr>
          <a:xfrm>
            <a:off x="228600" y="3962400"/>
            <a:ext cx="8153400" cy="40254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274320">
              <a:lnSpc>
                <a:spcPts val="2400"/>
              </a:lnSpc>
              <a:spcBef>
                <a:spcPts val="900"/>
              </a:spcBef>
            </a:pPr>
            <a:r>
              <a:rPr lang="en-US" sz="2800" b="1" dirty="0" err="1" smtClean="0">
                <a:latin typeface="Arial Narrow" pitchFamily="34" charset="0"/>
                <a:sym typeface="Wingdings 3"/>
              </a:rPr>
              <a:t>Dihydropyridenes</a:t>
            </a:r>
            <a:r>
              <a:rPr lang="en-US" sz="2800" b="1" dirty="0" smtClean="0">
                <a:latin typeface="Arial Narrow" pitchFamily="34" charset="0"/>
                <a:sym typeface="Wingdings 3"/>
              </a:rPr>
              <a:t> useful </a:t>
            </a:r>
            <a:r>
              <a:rPr lang="en-US" sz="2800" b="1" dirty="0" err="1" smtClean="0">
                <a:latin typeface="Arial Narrow" pitchFamily="34" charset="0"/>
                <a:sym typeface="Wingdings 3"/>
              </a:rPr>
              <a:t>antianginal</a:t>
            </a:r>
            <a:r>
              <a:rPr lang="en-US" sz="2800" b="1" dirty="0" smtClean="0">
                <a:latin typeface="Arial Narrow" pitchFamily="34" charset="0"/>
                <a:sym typeface="Wingdings 3"/>
              </a:rPr>
              <a:t> if with CHF??   </a:t>
            </a:r>
            <a:endParaRPr lang="en-US" sz="2800" b="1"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 presetClass="exit" presetSubtype="10" fill="hold" grpId="1" nodeType="withEffect">
                                  <p:stCondLst>
                                    <p:cond delay="0"/>
                                  </p:stCondLst>
                                  <p:childTnLst>
                                    <p:animEffect transition="out" filter="checkerboard(across)">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Beta </a:t>
            </a:r>
            <a:r>
              <a:rPr lang="en-US" sz="2800" dirty="0" err="1" smtClean="0">
                <a:latin typeface="Aharoni" pitchFamily="2" charset="-79"/>
                <a:cs typeface="Aharoni" pitchFamily="2" charset="-79"/>
              </a:rPr>
              <a:t>Adrenoceptor</a:t>
            </a:r>
            <a:r>
              <a:rPr lang="en-US" sz="2800" dirty="0" smtClean="0">
                <a:latin typeface="Aharoni" pitchFamily="2" charset="-79"/>
                <a:cs typeface="Aharoni" pitchFamily="2" charset="-79"/>
              </a:rPr>
              <a:t> Blockers</a:t>
            </a:r>
            <a:endParaRPr lang="en-US" sz="2800" dirty="0">
              <a:latin typeface="Aharoni" pitchFamily="2" charset="-79"/>
              <a:cs typeface="Aharoni" pitchFamily="2" charset="-79"/>
            </a:endParaRPr>
          </a:p>
        </p:txBody>
      </p:sp>
      <p:pic>
        <p:nvPicPr>
          <p:cNvPr id="1026" name="Picture 2"/>
          <p:cNvPicPr>
            <a:picLocks noChangeAspect="1" noChangeArrowheads="1"/>
          </p:cNvPicPr>
          <p:nvPr/>
        </p:nvPicPr>
        <p:blipFill>
          <a:blip r:embed="rId2" cstate="print"/>
          <a:srcRect/>
          <a:stretch>
            <a:fillRect/>
          </a:stretch>
        </p:blipFill>
        <p:spPr bwMode="auto">
          <a:xfrm>
            <a:off x="838200" y="3352800"/>
            <a:ext cx="6010275" cy="3352800"/>
          </a:xfrm>
          <a:prstGeom prst="rect">
            <a:avLst/>
          </a:prstGeom>
          <a:noFill/>
          <a:ln w="9525">
            <a:noFill/>
            <a:miter lim="800000"/>
            <a:headEnd/>
            <a:tailEnd/>
          </a:ln>
        </p:spPr>
      </p:pic>
      <p:sp>
        <p:nvSpPr>
          <p:cNvPr id="4" name="TextBox 3"/>
          <p:cNvSpPr txBox="1"/>
          <p:nvPr/>
        </p:nvSpPr>
        <p:spPr>
          <a:xfrm>
            <a:off x="838200" y="1676400"/>
            <a:ext cx="75438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Examples </a:t>
            </a:r>
            <a:r>
              <a:rPr lang="en-US" sz="2800" dirty="0" err="1" smtClean="0">
                <a:solidFill>
                  <a:srgbClr val="6600FF"/>
                </a:solidFill>
                <a:latin typeface="Bernard MT Condensed" pitchFamily="18" charset="0"/>
              </a:rPr>
              <a:t>Atenolol</a:t>
            </a:r>
            <a:r>
              <a:rPr lang="en-US" sz="2800" dirty="0" smtClean="0">
                <a:solidFill>
                  <a:srgbClr val="6600FF"/>
                </a:solidFill>
                <a:latin typeface="Bernard MT Condensed" pitchFamily="18" charset="0"/>
              </a:rPr>
              <a:t>,  </a:t>
            </a:r>
            <a:r>
              <a:rPr lang="en-US" sz="2800" dirty="0" err="1" smtClean="0">
                <a:solidFill>
                  <a:srgbClr val="6600FF"/>
                </a:solidFill>
                <a:latin typeface="Bernard MT Condensed" pitchFamily="18" charset="0"/>
              </a:rPr>
              <a:t>Bisoprolol</a:t>
            </a:r>
            <a:r>
              <a:rPr lang="en-US" sz="2800" dirty="0" smtClean="0">
                <a:solidFill>
                  <a:srgbClr val="6600FF"/>
                </a:solidFill>
                <a:latin typeface="Bernard MT Condensed" pitchFamily="18" charset="0"/>
              </a:rPr>
              <a:t>, </a:t>
            </a:r>
            <a:r>
              <a:rPr lang="en-US" sz="2800" dirty="0" err="1" smtClean="0">
                <a:solidFill>
                  <a:srgbClr val="6600FF"/>
                </a:solidFill>
                <a:latin typeface="Bernard MT Condensed" pitchFamily="18" charset="0"/>
              </a:rPr>
              <a:t>Metoprolol</a:t>
            </a:r>
            <a:r>
              <a:rPr lang="en-US" sz="2800" dirty="0" smtClean="0">
                <a:solidFill>
                  <a:srgbClr val="6600FF"/>
                </a:solidFill>
                <a:latin typeface="Bernard MT Condensed" pitchFamily="18" charset="0"/>
              </a:rPr>
              <a:t> (</a:t>
            </a:r>
            <a:r>
              <a:rPr lang="en-US" sz="2800" b="1" dirty="0" smtClean="0">
                <a:solidFill>
                  <a:schemeClr val="bg1"/>
                </a:solidFill>
                <a:effectLst>
                  <a:outerShdw blurRad="38100" dist="38100" dir="2700000" algn="tl">
                    <a:srgbClr val="000000"/>
                  </a:outerShdw>
                </a:effectLst>
                <a:latin typeface="Symbol" pitchFamily="18" charset="2"/>
              </a:rPr>
              <a:t>b</a:t>
            </a:r>
            <a:r>
              <a:rPr lang="en-US" sz="2800" b="1" baseline="-25000" dirty="0" smtClean="0">
                <a:solidFill>
                  <a:schemeClr val="bg1"/>
                </a:solidFill>
                <a:effectLst>
                  <a:outerShdw blurRad="38100" dist="38100" dir="2700000" algn="tl">
                    <a:srgbClr val="000000"/>
                  </a:outerShdw>
                </a:effectLst>
                <a:latin typeface="Symbol" pitchFamily="18" charset="2"/>
              </a:rPr>
              <a:t>1</a:t>
            </a:r>
            <a:r>
              <a:rPr lang="en-US" sz="2800" b="1" dirty="0" smtClean="0">
                <a:solidFill>
                  <a:schemeClr val="bg1"/>
                </a:solidFill>
                <a:effectLst>
                  <a:outerShdw blurRad="38100" dist="38100" dir="2700000" algn="tl">
                    <a:srgbClr val="000000"/>
                  </a:outerShdw>
                </a:effectLst>
                <a:latin typeface="Symbol" pitchFamily="18" charset="2"/>
              </a:rPr>
              <a:t> </a:t>
            </a:r>
            <a:r>
              <a:rPr lang="en-US" sz="2800" b="1" dirty="0" smtClean="0">
                <a:solidFill>
                  <a:schemeClr val="bg1"/>
                </a:solidFill>
                <a:effectLst>
                  <a:outerShdw blurRad="38100" dist="38100" dir="2700000" algn="tl">
                    <a:srgbClr val="000000"/>
                  </a:outerShdw>
                </a:effectLst>
                <a:latin typeface="Arial Narrow" pitchFamily="34" charset="0"/>
              </a:rPr>
              <a:t>– Selective )</a:t>
            </a:r>
            <a:endParaRPr lang="en-US" sz="2800" dirty="0">
              <a:solidFill>
                <a:srgbClr val="6600FF"/>
              </a:solidFill>
              <a:latin typeface="Bernard MT Condensed" pitchFamily="18" charset="0"/>
            </a:endParaRPr>
          </a:p>
        </p:txBody>
      </p:sp>
      <p:sp>
        <p:nvSpPr>
          <p:cNvPr id="5" name="TextBox 4"/>
          <p:cNvSpPr txBox="1"/>
          <p:nvPr/>
        </p:nvSpPr>
        <p:spPr>
          <a:xfrm>
            <a:off x="838200" y="27432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latin typeface="Aharoni" pitchFamily="2" charset="-79"/>
                <a:cs typeface="Aharoni" pitchFamily="2" charset="-79"/>
              </a:rPr>
              <a:t>Antianginal</a:t>
            </a:r>
            <a:r>
              <a:rPr lang="en-US" sz="2800" dirty="0" smtClean="0">
                <a:latin typeface="Aharoni" pitchFamily="2" charset="-79"/>
                <a:cs typeface="Aharoni" pitchFamily="2" charset="-79"/>
              </a:rPr>
              <a:t> Mechanism</a:t>
            </a:r>
            <a:endParaRPr lang="en-US" sz="2800" dirty="0">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Beta </a:t>
            </a:r>
            <a:r>
              <a:rPr lang="en-US" sz="2800" dirty="0" err="1" smtClean="0">
                <a:latin typeface="Aharoni" pitchFamily="2" charset="-79"/>
                <a:cs typeface="Aharoni" pitchFamily="2" charset="-79"/>
              </a:rPr>
              <a:t>Adrenoceptor</a:t>
            </a:r>
            <a:r>
              <a:rPr lang="en-US" sz="2800" dirty="0" smtClean="0">
                <a:latin typeface="Aharoni" pitchFamily="2" charset="-79"/>
                <a:cs typeface="Aharoni" pitchFamily="2" charset="-79"/>
              </a:rPr>
              <a:t> Blockers</a:t>
            </a:r>
            <a:endParaRPr lang="en-US" sz="2800" dirty="0">
              <a:latin typeface="Aharoni" pitchFamily="2" charset="-79"/>
              <a:cs typeface="Aharoni" pitchFamily="2" charset="-79"/>
            </a:endParaRPr>
          </a:p>
        </p:txBody>
      </p:sp>
      <p:sp>
        <p:nvSpPr>
          <p:cNvPr id="4" name="TextBox 3"/>
          <p:cNvSpPr txBox="1"/>
          <p:nvPr/>
        </p:nvSpPr>
        <p:spPr>
          <a:xfrm>
            <a:off x="457200" y="990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Indications in angina</a:t>
            </a:r>
            <a:endParaRPr lang="en-US" sz="2800" dirty="0">
              <a:solidFill>
                <a:srgbClr val="6600FF"/>
              </a:solidFill>
              <a:latin typeface="Bernard MT Condensed" pitchFamily="18" charset="0"/>
            </a:endParaRPr>
          </a:p>
        </p:txBody>
      </p:sp>
      <p:sp>
        <p:nvSpPr>
          <p:cNvPr id="5" name="TextBox 4"/>
          <p:cNvSpPr txBox="1"/>
          <p:nvPr/>
        </p:nvSpPr>
        <p:spPr>
          <a:xfrm>
            <a:off x="457200" y="1676400"/>
            <a:ext cx="3048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 stable angina</a:t>
            </a:r>
            <a:endParaRPr lang="en-US" sz="2800" dirty="0">
              <a:latin typeface="Aharoni" pitchFamily="2" charset="-79"/>
              <a:cs typeface="Aharoni" pitchFamily="2" charset="-79"/>
            </a:endParaRPr>
          </a:p>
        </p:txBody>
      </p:sp>
      <p:sp>
        <p:nvSpPr>
          <p:cNvPr id="6" name="TextBox 5"/>
          <p:cNvSpPr txBox="1"/>
          <p:nvPr/>
        </p:nvSpPr>
        <p:spPr>
          <a:xfrm>
            <a:off x="457200" y="3048000"/>
            <a:ext cx="5257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First choice for chronic use?</a:t>
            </a:r>
            <a:endParaRPr lang="en-US" sz="2800" dirty="0">
              <a:solidFill>
                <a:srgbClr val="6600FF"/>
              </a:solidFill>
              <a:latin typeface="Bernard MT Condensed" pitchFamily="18" charset="0"/>
            </a:endParaRPr>
          </a:p>
        </p:txBody>
      </p:sp>
      <p:sp>
        <p:nvSpPr>
          <p:cNvPr id="8" name="TextBox 7"/>
          <p:cNvSpPr txBox="1"/>
          <p:nvPr/>
        </p:nvSpPr>
        <p:spPr>
          <a:xfrm>
            <a:off x="457200" y="2362200"/>
            <a:ext cx="662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Regular prophylaxis, selective are </a:t>
            </a:r>
            <a:r>
              <a:rPr lang="en-US" sz="2800" dirty="0" err="1" smtClean="0">
                <a:solidFill>
                  <a:srgbClr val="6600FF"/>
                </a:solidFill>
                <a:latin typeface="Bernard MT Condensed" pitchFamily="18" charset="0"/>
              </a:rPr>
              <a:t>prefered</a:t>
            </a:r>
            <a:r>
              <a:rPr lang="en-US" sz="2800" dirty="0" smtClean="0">
                <a:solidFill>
                  <a:srgbClr val="6600FF"/>
                </a:solidFill>
                <a:latin typeface="Bernard MT Condensed" pitchFamily="18" charset="0"/>
              </a:rPr>
              <a:t>?</a:t>
            </a:r>
            <a:endParaRPr lang="en-US" sz="2800" dirty="0">
              <a:solidFill>
                <a:srgbClr val="6600FF"/>
              </a:solidFill>
              <a:latin typeface="Bernard MT Condensed" pitchFamily="18" charset="0"/>
            </a:endParaRPr>
          </a:p>
        </p:txBody>
      </p:sp>
      <p:sp>
        <p:nvSpPr>
          <p:cNvPr id="9" name="TextBox 8"/>
          <p:cNvSpPr txBox="1"/>
          <p:nvPr/>
        </p:nvSpPr>
        <p:spPr>
          <a:xfrm>
            <a:off x="457200" y="3733800"/>
            <a:ext cx="4953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Can be combined with nitrates?</a:t>
            </a:r>
            <a:endParaRPr lang="en-US" sz="2800" dirty="0">
              <a:solidFill>
                <a:srgbClr val="6600FF"/>
              </a:solidFill>
              <a:latin typeface="Bernard MT Condensed" pitchFamily="18" charset="0"/>
            </a:endParaRPr>
          </a:p>
        </p:txBody>
      </p:sp>
      <p:sp>
        <p:nvSpPr>
          <p:cNvPr id="10" name="TextBox 9"/>
          <p:cNvSpPr txBox="1"/>
          <p:nvPr/>
        </p:nvSpPr>
        <p:spPr>
          <a:xfrm>
            <a:off x="457200" y="4419600"/>
            <a:ext cx="6248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Can be combined with </a:t>
            </a:r>
            <a:r>
              <a:rPr lang="en-US" sz="2800" dirty="0" err="1" smtClean="0">
                <a:solidFill>
                  <a:srgbClr val="6600FF"/>
                </a:solidFill>
                <a:latin typeface="Bernard MT Condensed" pitchFamily="18" charset="0"/>
              </a:rPr>
              <a:t>dihydropyridine</a:t>
            </a:r>
            <a:r>
              <a:rPr lang="en-US" sz="2800" dirty="0" smtClean="0">
                <a:solidFill>
                  <a:srgbClr val="6600FF"/>
                </a:solidFill>
                <a:latin typeface="Bernard MT Condensed" pitchFamily="18" charset="0"/>
              </a:rPr>
              <a:t> CCB?</a:t>
            </a:r>
            <a:endParaRPr lang="en-US" sz="2800" dirty="0">
              <a:solidFill>
                <a:srgbClr val="6600FF"/>
              </a:solidFill>
              <a:latin typeface="Bernard MT Condensed" pitchFamily="18" charset="0"/>
            </a:endParaRPr>
          </a:p>
        </p:txBody>
      </p:sp>
      <p:sp>
        <p:nvSpPr>
          <p:cNvPr id="11" name="TextBox 10"/>
          <p:cNvSpPr txBox="1"/>
          <p:nvPr/>
        </p:nvSpPr>
        <p:spPr>
          <a:xfrm>
            <a:off x="457200" y="5257800"/>
            <a:ext cx="3581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 variant angina</a:t>
            </a:r>
            <a:endParaRPr lang="en-US" sz="2800" dirty="0">
              <a:latin typeface="Aharoni" pitchFamily="2" charset="-79"/>
              <a:cs typeface="Aharoni" pitchFamily="2" charset="-79"/>
            </a:endParaRPr>
          </a:p>
        </p:txBody>
      </p:sp>
      <p:sp>
        <p:nvSpPr>
          <p:cNvPr id="12" name="TextBox 11"/>
          <p:cNvSpPr txBox="1"/>
          <p:nvPr/>
        </p:nvSpPr>
        <p:spPr>
          <a:xfrm>
            <a:off x="457200" y="61722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Contraindicated?</a:t>
            </a:r>
            <a:endParaRPr lang="en-US" sz="2800" dirty="0">
              <a:solidFill>
                <a:srgbClr val="6600FF"/>
              </a:solidFill>
              <a:latin typeface="Bernard MT Condensed" pitchFamily="18" charset="0"/>
            </a:endParaRPr>
          </a:p>
        </p:txBody>
      </p:sp>
      <p:sp>
        <p:nvSpPr>
          <p:cNvPr id="13" name="TextBox 12"/>
          <p:cNvSpPr txBox="1"/>
          <p:nvPr/>
        </p:nvSpPr>
        <p:spPr>
          <a:xfrm>
            <a:off x="6934200" y="4419600"/>
            <a:ext cx="1752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solidFill>
                  <a:srgbClr val="6600FF"/>
                </a:solidFill>
                <a:latin typeface="Bernard MT Condensed" pitchFamily="18" charset="0"/>
              </a:rPr>
              <a:t>Verapamil</a:t>
            </a:r>
            <a:r>
              <a:rPr lang="en-US" sz="2800" dirty="0" smtClean="0">
                <a:solidFill>
                  <a:srgbClr val="6600FF"/>
                </a:solidFill>
                <a:latin typeface="Bernard MT Condensed" pitchFamily="18" charset="0"/>
              </a:rPr>
              <a:t>?</a:t>
            </a:r>
            <a:endParaRPr lang="en-US" sz="2800" dirty="0">
              <a:solidFill>
                <a:srgbClr val="6600FF"/>
              </a:solidFill>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0" dur="1000" fill="hold"/>
                                        <p:tgtEl>
                                          <p:spTgt spid="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2" dur="1000" fill="hold"/>
                                        <p:tgtEl>
                                          <p:spTgt spid="12"/>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Beta </a:t>
            </a:r>
            <a:r>
              <a:rPr lang="en-US" sz="2800" dirty="0" err="1" smtClean="0">
                <a:latin typeface="Aharoni" pitchFamily="2" charset="-79"/>
                <a:cs typeface="Aharoni" pitchFamily="2" charset="-79"/>
              </a:rPr>
              <a:t>Adrenoceptor</a:t>
            </a:r>
            <a:r>
              <a:rPr lang="en-US" sz="2800" dirty="0" smtClean="0">
                <a:latin typeface="Aharoni" pitchFamily="2" charset="-79"/>
                <a:cs typeface="Aharoni" pitchFamily="2" charset="-79"/>
              </a:rPr>
              <a:t> Blockers</a:t>
            </a:r>
            <a:endParaRPr lang="en-US" sz="2800" dirty="0">
              <a:latin typeface="Aharoni" pitchFamily="2" charset="-79"/>
              <a:cs typeface="Aharoni" pitchFamily="2" charset="-79"/>
            </a:endParaRPr>
          </a:p>
        </p:txBody>
      </p:sp>
      <p:sp>
        <p:nvSpPr>
          <p:cNvPr id="4" name="TextBox 3"/>
          <p:cNvSpPr txBox="1"/>
          <p:nvPr/>
        </p:nvSpPr>
        <p:spPr>
          <a:xfrm>
            <a:off x="457200" y="990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Indications in angina</a:t>
            </a:r>
            <a:endParaRPr lang="en-US" sz="2800" dirty="0">
              <a:solidFill>
                <a:srgbClr val="6600FF"/>
              </a:solidFill>
              <a:latin typeface="Bernard MT Condensed" pitchFamily="18" charset="0"/>
            </a:endParaRPr>
          </a:p>
        </p:txBody>
      </p:sp>
      <p:sp>
        <p:nvSpPr>
          <p:cNvPr id="5" name="TextBox 4"/>
          <p:cNvSpPr txBox="1"/>
          <p:nvPr/>
        </p:nvSpPr>
        <p:spPr>
          <a:xfrm>
            <a:off x="457200" y="1676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 Unstable angina</a:t>
            </a:r>
            <a:endParaRPr lang="en-US" sz="2800" dirty="0">
              <a:latin typeface="Aharoni" pitchFamily="2" charset="-79"/>
              <a:cs typeface="Aharoni" pitchFamily="2" charset="-79"/>
            </a:endParaRPr>
          </a:p>
        </p:txBody>
      </p:sp>
      <p:sp>
        <p:nvSpPr>
          <p:cNvPr id="7" name="TextBox 6"/>
          <p:cNvSpPr txBox="1"/>
          <p:nvPr/>
        </p:nvSpPr>
        <p:spPr>
          <a:xfrm>
            <a:off x="457200" y="50292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Calibri"/>
              </a:rPr>
              <a:t>→reduce </a:t>
            </a:r>
            <a:r>
              <a:rPr lang="en-US" sz="2800" dirty="0" smtClean="0">
                <a:solidFill>
                  <a:srgbClr val="6600FF"/>
                </a:solidFill>
                <a:latin typeface="Bernard MT Condensed" pitchFamily="18" charset="0"/>
              </a:rPr>
              <a:t>O2 demand</a:t>
            </a:r>
            <a:endParaRPr lang="en-US" sz="2800" dirty="0">
              <a:solidFill>
                <a:srgbClr val="6600FF"/>
              </a:solidFill>
              <a:latin typeface="Bernard MT Condensed" pitchFamily="18" charset="0"/>
            </a:endParaRPr>
          </a:p>
        </p:txBody>
      </p:sp>
      <p:sp>
        <p:nvSpPr>
          <p:cNvPr id="8" name="TextBox 7"/>
          <p:cNvSpPr txBox="1"/>
          <p:nvPr/>
        </p:nvSpPr>
        <p:spPr>
          <a:xfrm>
            <a:off x="457200" y="2362200"/>
            <a:ext cx="662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Halts progression to MI, improve survival</a:t>
            </a:r>
            <a:endParaRPr lang="en-US" sz="2800" dirty="0">
              <a:solidFill>
                <a:srgbClr val="6600FF"/>
              </a:solidFill>
              <a:latin typeface="Bernard MT Condensed" pitchFamily="18" charset="0"/>
            </a:endParaRPr>
          </a:p>
        </p:txBody>
      </p:sp>
      <p:sp>
        <p:nvSpPr>
          <p:cNvPr id="9" name="TextBox 8"/>
          <p:cNvSpPr txBox="1"/>
          <p:nvPr/>
        </p:nvSpPr>
        <p:spPr>
          <a:xfrm>
            <a:off x="457200" y="3657600"/>
            <a:ext cx="4953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Reduce infarct size</a:t>
            </a:r>
            <a:endParaRPr lang="en-US" sz="2800" dirty="0">
              <a:solidFill>
                <a:srgbClr val="6600FF"/>
              </a:solidFill>
              <a:latin typeface="Bernard MT Condensed" pitchFamily="18" charset="0"/>
            </a:endParaRPr>
          </a:p>
        </p:txBody>
      </p:sp>
      <p:sp>
        <p:nvSpPr>
          <p:cNvPr id="10" name="TextBox 9"/>
          <p:cNvSpPr txBox="1"/>
          <p:nvPr/>
        </p:nvSpPr>
        <p:spPr>
          <a:xfrm>
            <a:off x="457200" y="4343400"/>
            <a:ext cx="4724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Reduce morbidity &amp; mortality</a:t>
            </a:r>
            <a:endParaRPr lang="en-US" sz="2800" dirty="0">
              <a:solidFill>
                <a:srgbClr val="6600FF"/>
              </a:solidFill>
              <a:latin typeface="Bernard MT Condensed" pitchFamily="18" charset="0"/>
            </a:endParaRPr>
          </a:p>
        </p:txBody>
      </p:sp>
      <p:sp>
        <p:nvSpPr>
          <p:cNvPr id="13" name="TextBox 12"/>
          <p:cNvSpPr txBox="1"/>
          <p:nvPr/>
        </p:nvSpPr>
        <p:spPr>
          <a:xfrm>
            <a:off x="457200" y="2971800"/>
            <a:ext cx="4495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 Myocardial infarction</a:t>
            </a:r>
            <a:endParaRPr lang="en-US" sz="2800" dirty="0">
              <a:latin typeface="Aharoni" pitchFamily="2" charset="-79"/>
              <a:cs typeface="Aharoni" pitchFamily="2" charset="-79"/>
            </a:endParaRPr>
          </a:p>
        </p:txBody>
      </p:sp>
      <p:sp>
        <p:nvSpPr>
          <p:cNvPr id="14" name="TextBox 13"/>
          <p:cNvSpPr txBox="1"/>
          <p:nvPr/>
        </p:nvSpPr>
        <p:spPr>
          <a:xfrm>
            <a:off x="457200" y="58674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Calibri"/>
              </a:rPr>
              <a:t>→reduce </a:t>
            </a:r>
            <a:r>
              <a:rPr lang="en-US" sz="2800" dirty="0" smtClean="0">
                <a:solidFill>
                  <a:srgbClr val="6600FF"/>
                </a:solidFill>
                <a:latin typeface="Bernard MT Condensed" pitchFamily="18" charset="0"/>
              </a:rPr>
              <a:t>arrhythmias</a:t>
            </a:r>
            <a:endParaRPr lang="en-US" sz="2800" dirty="0">
              <a:solidFill>
                <a:srgbClr val="6600FF"/>
              </a:solidFill>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8" dur="1000" fill="hold"/>
                                        <p:tgtEl>
                                          <p:spTgt spid="7"/>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70" dur="1000" fill="hold"/>
                                        <p:tgtEl>
                                          <p:spTgt spid="14"/>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Beta </a:t>
            </a:r>
            <a:r>
              <a:rPr lang="en-US" sz="2800" dirty="0" err="1" smtClean="0">
                <a:latin typeface="Aharoni" pitchFamily="2" charset="-79"/>
                <a:cs typeface="Aharoni" pitchFamily="2" charset="-79"/>
              </a:rPr>
              <a:t>Adrenoceptor</a:t>
            </a:r>
            <a:r>
              <a:rPr lang="en-US" sz="2800" dirty="0" smtClean="0">
                <a:latin typeface="Aharoni" pitchFamily="2" charset="-79"/>
                <a:cs typeface="Aharoni" pitchFamily="2" charset="-79"/>
              </a:rPr>
              <a:t> Blockers</a:t>
            </a:r>
            <a:endParaRPr lang="en-US" sz="2800" dirty="0">
              <a:latin typeface="Aharoni" pitchFamily="2" charset="-79"/>
              <a:cs typeface="Aharoni" pitchFamily="2" charset="-79"/>
            </a:endParaRPr>
          </a:p>
        </p:txBody>
      </p:sp>
      <p:sp>
        <p:nvSpPr>
          <p:cNvPr id="4" name="TextBox 3"/>
          <p:cNvSpPr txBox="1"/>
          <p:nvPr/>
        </p:nvSpPr>
        <p:spPr>
          <a:xfrm>
            <a:off x="1066800" y="2209800"/>
            <a:ext cx="6858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sym typeface="Symbol" pitchFamily="18" charset="2"/>
              </a:rPr>
              <a:t>- blockers should be withdrawn gradually?</a:t>
            </a:r>
            <a:endParaRPr lang="en-US" sz="2800" dirty="0">
              <a:solidFill>
                <a:srgbClr val="6600FF"/>
              </a:solidFill>
              <a:latin typeface="Bernard MT Condensed" pitchFamily="18" charset="0"/>
            </a:endParaRPr>
          </a:p>
        </p:txBody>
      </p:sp>
      <p:sp>
        <p:nvSpPr>
          <p:cNvPr id="8" name="TextBox 7"/>
          <p:cNvSpPr txBox="1"/>
          <p:nvPr/>
        </p:nvSpPr>
        <p:spPr>
          <a:xfrm>
            <a:off x="1066800" y="3810000"/>
            <a:ext cx="7315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Given to diabetics with ischemic heart disease?</a:t>
            </a:r>
            <a:endParaRPr lang="en-US" sz="2800" dirty="0">
              <a:solidFill>
                <a:srgbClr val="6600FF"/>
              </a:solidFill>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19517</TotalTime>
  <Words>841</Words>
  <Application>Microsoft Office PowerPoint</Application>
  <PresentationFormat>On-screen Show (4:3)</PresentationFormat>
  <Paragraphs>143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KK73798</cp:lastModifiedBy>
  <cp:revision>227</cp:revision>
  <dcterms:created xsi:type="dcterms:W3CDTF">2015-03-03T08:35:04Z</dcterms:created>
  <dcterms:modified xsi:type="dcterms:W3CDTF">2018-03-14T05:55:04Z</dcterms:modified>
</cp:coreProperties>
</file>