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62" r:id="rId5"/>
    <p:sldId id="265" r:id="rId6"/>
    <p:sldId id="260" r:id="rId7"/>
    <p:sldId id="259" r:id="rId8"/>
    <p:sldId id="284" r:id="rId9"/>
    <p:sldId id="261" r:id="rId10"/>
    <p:sldId id="263" r:id="rId11"/>
    <p:sldId id="264" r:id="rId12"/>
    <p:sldId id="285" r:id="rId13"/>
    <p:sldId id="286" r:id="rId14"/>
    <p:sldId id="287" r:id="rId15"/>
    <p:sldId id="267" r:id="rId16"/>
    <p:sldId id="288" r:id="rId17"/>
    <p:sldId id="289" r:id="rId18"/>
    <p:sldId id="290" r:id="rId19"/>
    <p:sldId id="266" r:id="rId20"/>
    <p:sldId id="294" r:id="rId21"/>
    <p:sldId id="295" r:id="rId22"/>
    <p:sldId id="296" r:id="rId23"/>
    <p:sldId id="268" r:id="rId24"/>
    <p:sldId id="292" r:id="rId25"/>
    <p:sldId id="293" r:id="rId26"/>
  </p:sldIdLst>
  <p:sldSz cx="9144000" cy="5143500" type="screen16x9"/>
  <p:notesSz cx="6858000" cy="9144000"/>
  <p:embeddedFontLst>
    <p:embeddedFont>
      <p:font typeface="Algerian" pitchFamily="82" charset="0"/>
      <p:regular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Monotype Corsiva" pitchFamily="66" charset="0"/>
      <p:italic r:id="rId33"/>
    </p:embeddedFont>
    <p:embeddedFont>
      <p:font typeface="Bernard MT Condensed" pitchFamily="18" charset="0"/>
      <p:regular r:id="rId34"/>
    </p:embeddedFont>
    <p:embeddedFont>
      <p:font typeface="Arial Narrow" pitchFamily="34" charset="0"/>
      <p:regular r:id="rId35"/>
      <p:bold r:id="rId36"/>
      <p:italic r:id="rId37"/>
      <p:boldItalic r:id="rId38"/>
    </p:embeddedFont>
    <p:embeddedFont>
      <p:font typeface="Tahoma" pitchFamily="34" charset="0"/>
      <p:regular r:id="rId39"/>
      <p:bold r:id="rId40"/>
    </p:embeddedFont>
    <p:embeddedFont>
      <p:font typeface="Wingdings 3" pitchFamily="18" charset="2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EEAC870A-0C00-4222-8B8B-0530BE7608DD}">
  <a:tblStyle styleId="{EEAC870A-0C00-4222-8B8B-0530BE7608D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" y="-89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100"/>
            </a:lvl1pPr>
            <a:lvl2pPr lvl="1">
              <a:spcBef>
                <a:spcPts val="0"/>
              </a:spcBef>
              <a:buSzPts val="1400"/>
              <a:buChar char="○"/>
              <a:defRPr sz="1100"/>
            </a:lvl2pPr>
            <a:lvl3pPr lvl="2">
              <a:spcBef>
                <a:spcPts val="0"/>
              </a:spcBef>
              <a:buSzPts val="1400"/>
              <a:buChar char="■"/>
              <a:defRPr sz="1100"/>
            </a:lvl3pPr>
            <a:lvl4pPr lvl="3">
              <a:spcBef>
                <a:spcPts val="0"/>
              </a:spcBef>
              <a:buSzPts val="1400"/>
              <a:buChar char="●"/>
              <a:defRPr sz="1100"/>
            </a:lvl4pPr>
            <a:lvl5pPr lvl="4">
              <a:spcBef>
                <a:spcPts val="0"/>
              </a:spcBef>
              <a:buSzPts val="1400"/>
              <a:buChar char="○"/>
              <a:defRPr sz="1100"/>
            </a:lvl5pPr>
            <a:lvl6pPr lvl="5">
              <a:spcBef>
                <a:spcPts val="0"/>
              </a:spcBef>
              <a:buSzPts val="1400"/>
              <a:buChar char="■"/>
              <a:defRPr sz="1100"/>
            </a:lvl6pPr>
            <a:lvl7pPr lvl="6">
              <a:spcBef>
                <a:spcPts val="0"/>
              </a:spcBef>
              <a:buSzPts val="1400"/>
              <a:buChar char="●"/>
              <a:defRPr sz="1100"/>
            </a:lvl7pPr>
            <a:lvl8pPr lvl="7">
              <a:spcBef>
                <a:spcPts val="0"/>
              </a:spcBef>
              <a:buSzPts val="1400"/>
              <a:buChar char="○"/>
              <a:defRPr sz="1100"/>
            </a:lvl8pPr>
            <a:lvl9pPr lvl="8">
              <a:spcBef>
                <a:spcPts val="0"/>
              </a:spcBef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361950" y="-571500"/>
            <a:ext cx="6286500" cy="62865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1031425" y="1991850"/>
            <a:ext cx="4947600" cy="1159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l">
              <a:spcBef>
                <a:spcPts val="0"/>
              </a:spcBef>
              <a:buClr>
                <a:srgbClr val="FFFFFF"/>
              </a:buClr>
              <a:buSzPts val="6000"/>
              <a:buFont typeface="Cabin Condensed"/>
              <a:buNone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1pPr>
            <a:lvl2pPr lvl="1" algn="l">
              <a:spcBef>
                <a:spcPts val="0"/>
              </a:spcBef>
              <a:buClr>
                <a:srgbClr val="FFFFFF"/>
              </a:buClr>
              <a:buSzPts val="6000"/>
              <a:buFont typeface="Cabin Condensed"/>
              <a:buNone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2pPr>
            <a:lvl3pPr lvl="2" algn="l">
              <a:spcBef>
                <a:spcPts val="0"/>
              </a:spcBef>
              <a:buClr>
                <a:srgbClr val="FFFFFF"/>
              </a:buClr>
              <a:buSzPts val="6000"/>
              <a:buFont typeface="Cabin Condensed"/>
              <a:buNone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3pPr>
            <a:lvl4pPr lvl="3" algn="l">
              <a:spcBef>
                <a:spcPts val="0"/>
              </a:spcBef>
              <a:buClr>
                <a:srgbClr val="FFFFFF"/>
              </a:buClr>
              <a:buSzPts val="6000"/>
              <a:buFont typeface="Cabin Condensed"/>
              <a:buNone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4pPr>
            <a:lvl5pPr lvl="4" algn="l">
              <a:spcBef>
                <a:spcPts val="0"/>
              </a:spcBef>
              <a:buClr>
                <a:srgbClr val="FFFFFF"/>
              </a:buClr>
              <a:buSzPts val="6000"/>
              <a:buFont typeface="Cabin Condensed"/>
              <a:buNone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5pPr>
            <a:lvl6pPr lvl="5" algn="l">
              <a:spcBef>
                <a:spcPts val="0"/>
              </a:spcBef>
              <a:buClr>
                <a:srgbClr val="FFFFFF"/>
              </a:buClr>
              <a:buSzPts val="6000"/>
              <a:buFont typeface="Cabin Condensed"/>
              <a:buNone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6pPr>
            <a:lvl7pPr lvl="6" algn="l">
              <a:spcBef>
                <a:spcPts val="0"/>
              </a:spcBef>
              <a:buClr>
                <a:srgbClr val="FFFFFF"/>
              </a:buClr>
              <a:buSzPts val="6000"/>
              <a:buFont typeface="Cabin Condensed"/>
              <a:buNone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7pPr>
            <a:lvl8pPr lvl="7" algn="l">
              <a:spcBef>
                <a:spcPts val="0"/>
              </a:spcBef>
              <a:buClr>
                <a:srgbClr val="FFFFFF"/>
              </a:buClr>
              <a:buSzPts val="6000"/>
              <a:buFont typeface="Cabin Condensed"/>
              <a:buNone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8pPr>
            <a:lvl9pPr lvl="8" algn="l">
              <a:spcBef>
                <a:spcPts val="0"/>
              </a:spcBef>
              <a:buClr>
                <a:srgbClr val="FFFFFF"/>
              </a:buClr>
              <a:buSzPts val="6000"/>
              <a:buFont typeface="Cabin Condensed"/>
              <a:buNone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2266950" y="266700"/>
            <a:ext cx="4610100" cy="4610100"/>
          </a:xfrm>
          <a:prstGeom prst="ellipse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2733675" y="2116750"/>
            <a:ext cx="3676500" cy="1159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3143250" y="3373450"/>
            <a:ext cx="2857500" cy="78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  <a:highlight>
                  <a:srgbClr val="000000"/>
                </a:highlight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  <a:highlight>
                  <a:srgbClr val="000000"/>
                </a:highlight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bg>
      <p:bgPr>
        <a:solidFill>
          <a:srgbClr val="000000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2676525" y="1247775"/>
            <a:ext cx="4905300" cy="819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0000"/>
              </a:buClr>
              <a:buSzPts val="3000"/>
              <a:buChar char="⊙"/>
              <a:defRPr>
                <a:solidFill>
                  <a:srgbClr val="000000"/>
                </a:solidFill>
                <a:highlight>
                  <a:srgbClr val="FFFF00"/>
                </a:highlight>
              </a:defRPr>
            </a:lvl1pPr>
            <a:lvl2pPr lvl="1" rtl="0">
              <a:spcBef>
                <a:spcPts val="0"/>
              </a:spcBef>
              <a:buClr>
                <a:srgbClr val="000000"/>
              </a:buClr>
              <a:buSzPts val="2400"/>
              <a:buChar char="○"/>
              <a:defRPr>
                <a:solidFill>
                  <a:srgbClr val="000000"/>
                </a:solidFill>
                <a:highlight>
                  <a:srgbClr val="FFFF00"/>
                </a:highlight>
              </a:defRPr>
            </a:lvl2pPr>
            <a:lvl3pPr lvl="2" rtl="0">
              <a:spcBef>
                <a:spcPts val="0"/>
              </a:spcBef>
              <a:buClr>
                <a:srgbClr val="000000"/>
              </a:buClr>
              <a:buSzPts val="2400"/>
              <a:buChar char="■"/>
              <a:defRPr>
                <a:solidFill>
                  <a:srgbClr val="000000"/>
                </a:solidFill>
                <a:highlight>
                  <a:srgbClr val="FFFF00"/>
                </a:highlight>
              </a:defRPr>
            </a:lvl3pPr>
            <a:lvl4pPr lvl="3" rtl="0">
              <a:spcBef>
                <a:spcPts val="0"/>
              </a:spcBef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  <a:highlight>
                  <a:srgbClr val="FFFF00"/>
                </a:highlight>
              </a:defRPr>
            </a:lvl4pPr>
            <a:lvl5pPr lvl="4" rtl="0">
              <a:spcBef>
                <a:spcPts val="0"/>
              </a:spcBef>
              <a:buClr>
                <a:srgbClr val="000000"/>
              </a:buClr>
              <a:buSzPts val="1800"/>
              <a:buChar char="○"/>
              <a:defRPr>
                <a:solidFill>
                  <a:srgbClr val="000000"/>
                </a:solidFill>
                <a:highlight>
                  <a:srgbClr val="FFFF00"/>
                </a:highlight>
              </a:defRPr>
            </a:lvl5pPr>
            <a:lvl6pPr lvl="5" rtl="0">
              <a:spcBef>
                <a:spcPts val="0"/>
              </a:spcBef>
              <a:buClr>
                <a:srgbClr val="000000"/>
              </a:buClr>
              <a:buSzPts val="1800"/>
              <a:buChar char="■"/>
              <a:defRPr>
                <a:solidFill>
                  <a:srgbClr val="000000"/>
                </a:solidFill>
                <a:highlight>
                  <a:srgbClr val="FFFF00"/>
                </a:highlight>
              </a:defRPr>
            </a:lvl6pPr>
            <a:lvl7pPr lvl="6" rtl="0">
              <a:spcBef>
                <a:spcPts val="0"/>
              </a:spcBef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  <a:highlight>
                  <a:srgbClr val="FFFF00"/>
                </a:highlight>
              </a:defRPr>
            </a:lvl7pPr>
            <a:lvl8pPr lvl="7" rtl="0">
              <a:spcBef>
                <a:spcPts val="0"/>
              </a:spcBef>
              <a:buClr>
                <a:srgbClr val="000000"/>
              </a:buClr>
              <a:buSzPts val="1800"/>
              <a:buChar char="○"/>
              <a:defRPr>
                <a:solidFill>
                  <a:srgbClr val="000000"/>
                </a:solidFill>
                <a:highlight>
                  <a:srgbClr val="FFFF00"/>
                </a:highlight>
              </a:defRPr>
            </a:lvl8pPr>
            <a:lvl9pPr lvl="8">
              <a:spcBef>
                <a:spcPts val="0"/>
              </a:spcBef>
              <a:buClr>
                <a:srgbClr val="000000"/>
              </a:buClr>
              <a:buSzPts val="1800"/>
              <a:buChar char="■"/>
              <a:defRPr>
                <a:solidFill>
                  <a:srgbClr val="000000"/>
                </a:solidFill>
                <a:highlight>
                  <a:srgbClr val="FFFF00"/>
                </a:highlight>
              </a:defRPr>
            </a:lvl9pPr>
          </a:lstStyle>
          <a:p>
            <a:endParaRPr/>
          </a:p>
        </p:txBody>
      </p:sp>
      <p:sp>
        <p:nvSpPr>
          <p:cNvPr id="17" name="Shape 17"/>
          <p:cNvSpPr txBox="1"/>
          <p:nvPr/>
        </p:nvSpPr>
        <p:spPr>
          <a:xfrm>
            <a:off x="1238250" y="705175"/>
            <a:ext cx="1178700" cy="65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r>
              <a:rPr lang="en" sz="15000" b="1">
                <a:solidFill>
                  <a:srgbClr val="FFFF00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0"/>
            <a:ext cx="2418600" cy="5149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2400"/>
              <a:buNone/>
              <a:defRPr/>
            </a:lvl1pPr>
            <a:lvl2pPr lvl="1">
              <a:spcBef>
                <a:spcPts val="0"/>
              </a:spcBef>
              <a:buSzPts val="2400"/>
              <a:buNone/>
              <a:defRPr/>
            </a:lvl2pPr>
            <a:lvl3pPr lvl="2">
              <a:spcBef>
                <a:spcPts val="0"/>
              </a:spcBef>
              <a:buSzPts val="2400"/>
              <a:buNone/>
              <a:defRPr/>
            </a:lvl3pPr>
            <a:lvl4pPr lvl="3">
              <a:spcBef>
                <a:spcPts val="0"/>
              </a:spcBef>
              <a:buSzPts val="2400"/>
              <a:buNone/>
              <a:defRPr/>
            </a:lvl4pPr>
            <a:lvl5pPr lvl="4">
              <a:spcBef>
                <a:spcPts val="0"/>
              </a:spcBef>
              <a:buSzPts val="2400"/>
              <a:buNone/>
              <a:defRPr/>
            </a:lvl5pPr>
            <a:lvl6pPr lvl="5">
              <a:spcBef>
                <a:spcPts val="0"/>
              </a:spcBef>
              <a:buSzPts val="2400"/>
              <a:buNone/>
              <a:defRPr/>
            </a:lvl6pPr>
            <a:lvl7pPr lvl="6">
              <a:spcBef>
                <a:spcPts val="0"/>
              </a:spcBef>
              <a:buSzPts val="2400"/>
              <a:buNone/>
              <a:defRPr/>
            </a:lvl7pPr>
            <a:lvl8pPr lvl="7">
              <a:spcBef>
                <a:spcPts val="0"/>
              </a:spcBef>
              <a:buSzPts val="2400"/>
              <a:buNone/>
              <a:defRPr/>
            </a:lvl8pPr>
            <a:lvl9pPr lvl="8">
              <a:spcBef>
                <a:spcPts val="0"/>
              </a:spcBef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2871075" y="1007295"/>
            <a:ext cx="5561100" cy="3571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Char char="⊙"/>
              <a:defRPr/>
            </a:lvl1pPr>
            <a:lvl2pPr lvl="1">
              <a:spcBef>
                <a:spcPts val="0"/>
              </a:spcBef>
              <a:buSzPts val="2400"/>
              <a:buChar char="○"/>
              <a:defRPr/>
            </a:lvl2pPr>
            <a:lvl3pPr lvl="2">
              <a:spcBef>
                <a:spcPts val="0"/>
              </a:spcBef>
              <a:buSzPts val="2400"/>
              <a:buChar char="■"/>
              <a:defRPr/>
            </a:lvl3pPr>
            <a:lvl4pPr lvl="3">
              <a:spcBef>
                <a:spcPts val="0"/>
              </a:spcBef>
              <a:buSzPts val="1800"/>
              <a:buChar char="●"/>
              <a:defRPr/>
            </a:lvl4pPr>
            <a:lvl5pPr lvl="4">
              <a:spcBef>
                <a:spcPts val="0"/>
              </a:spcBef>
              <a:buSzPts val="1800"/>
              <a:buChar char="○"/>
              <a:defRPr/>
            </a:lvl5pPr>
            <a:lvl6pPr lvl="5">
              <a:spcBef>
                <a:spcPts val="0"/>
              </a:spcBef>
              <a:buSzPts val="1800"/>
              <a:buChar char="■"/>
              <a:defRPr/>
            </a:lvl6pPr>
            <a:lvl7pPr lvl="6">
              <a:spcBef>
                <a:spcPts val="0"/>
              </a:spcBef>
              <a:buSzPts val="1800"/>
              <a:buChar char="●"/>
              <a:defRPr/>
            </a:lvl7pPr>
            <a:lvl8pPr lvl="7">
              <a:spcBef>
                <a:spcPts val="0"/>
              </a:spcBef>
              <a:buSzPts val="1800"/>
              <a:buChar char="○"/>
              <a:defRPr/>
            </a:lvl8pPr>
            <a:lvl9pPr lvl="8">
              <a:spcBef>
                <a:spcPts val="0"/>
              </a:spcBef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0" y="0"/>
            <a:ext cx="2418600" cy="5149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400"/>
              <a:buNone/>
              <a:defRPr/>
            </a:lvl1pPr>
            <a:lvl2pPr lvl="1">
              <a:spcBef>
                <a:spcPts val="0"/>
              </a:spcBef>
              <a:buSzPts val="2400"/>
              <a:buNone/>
              <a:defRPr/>
            </a:lvl2pPr>
            <a:lvl3pPr lvl="2">
              <a:spcBef>
                <a:spcPts val="0"/>
              </a:spcBef>
              <a:buSzPts val="2400"/>
              <a:buNone/>
              <a:defRPr/>
            </a:lvl3pPr>
            <a:lvl4pPr lvl="3">
              <a:spcBef>
                <a:spcPts val="0"/>
              </a:spcBef>
              <a:buSzPts val="2400"/>
              <a:buNone/>
              <a:defRPr/>
            </a:lvl4pPr>
            <a:lvl5pPr lvl="4">
              <a:spcBef>
                <a:spcPts val="0"/>
              </a:spcBef>
              <a:buSzPts val="2400"/>
              <a:buNone/>
              <a:defRPr/>
            </a:lvl5pPr>
            <a:lvl6pPr lvl="5">
              <a:spcBef>
                <a:spcPts val="0"/>
              </a:spcBef>
              <a:buSzPts val="2400"/>
              <a:buNone/>
              <a:defRPr/>
            </a:lvl6pPr>
            <a:lvl7pPr lvl="6">
              <a:spcBef>
                <a:spcPts val="0"/>
              </a:spcBef>
              <a:buSzPts val="2400"/>
              <a:buNone/>
              <a:defRPr/>
            </a:lvl7pPr>
            <a:lvl8pPr lvl="7">
              <a:spcBef>
                <a:spcPts val="0"/>
              </a:spcBef>
              <a:buSzPts val="2400"/>
              <a:buNone/>
              <a:defRPr/>
            </a:lvl8pPr>
            <a:lvl9pPr lvl="8">
              <a:spcBef>
                <a:spcPts val="0"/>
              </a:spcBef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082175" y="1091725"/>
            <a:ext cx="2623200" cy="3834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000"/>
              <a:buChar char="⊙"/>
              <a:defRPr sz="2000"/>
            </a:lvl1pPr>
            <a:lvl2pPr lvl="1">
              <a:spcBef>
                <a:spcPts val="0"/>
              </a:spcBef>
              <a:buSzPts val="2000"/>
              <a:buChar char="○"/>
              <a:defRPr sz="2000"/>
            </a:lvl2pPr>
            <a:lvl3pPr lvl="2">
              <a:spcBef>
                <a:spcPts val="0"/>
              </a:spcBef>
              <a:buSzPts val="2000"/>
              <a:buChar char="■"/>
              <a:defRPr sz="2000"/>
            </a:lvl3pPr>
            <a:lvl4pPr lvl="3">
              <a:spcBef>
                <a:spcPts val="0"/>
              </a:spcBef>
              <a:buSzPts val="2000"/>
              <a:buChar char="●"/>
              <a:defRPr sz="2000"/>
            </a:lvl4pPr>
            <a:lvl5pPr lvl="4">
              <a:spcBef>
                <a:spcPts val="0"/>
              </a:spcBef>
              <a:buSzPts val="2000"/>
              <a:buChar char="○"/>
              <a:defRPr sz="2000"/>
            </a:lvl5pPr>
            <a:lvl6pPr lvl="5">
              <a:spcBef>
                <a:spcPts val="0"/>
              </a:spcBef>
              <a:buSzPts val="2000"/>
              <a:buChar char="■"/>
              <a:defRPr sz="2000"/>
            </a:lvl6pPr>
            <a:lvl7pPr lvl="6">
              <a:spcBef>
                <a:spcPts val="0"/>
              </a:spcBef>
              <a:buSzPts val="2000"/>
              <a:buChar char="●"/>
              <a:defRPr sz="2000"/>
            </a:lvl7pPr>
            <a:lvl8pPr lvl="7">
              <a:spcBef>
                <a:spcPts val="0"/>
              </a:spcBef>
              <a:buSzPts val="2000"/>
              <a:buChar char="○"/>
              <a:defRPr sz="2000"/>
            </a:lvl8pPr>
            <a:lvl9pPr lvl="8">
              <a:spcBef>
                <a:spcPts val="0"/>
              </a:spcBef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5863323" y="1091725"/>
            <a:ext cx="2623200" cy="3834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000"/>
              <a:buChar char="⊙"/>
              <a:defRPr sz="2000"/>
            </a:lvl1pPr>
            <a:lvl2pPr lvl="1">
              <a:spcBef>
                <a:spcPts val="0"/>
              </a:spcBef>
              <a:buSzPts val="2000"/>
              <a:buChar char="○"/>
              <a:defRPr sz="2000"/>
            </a:lvl2pPr>
            <a:lvl3pPr lvl="2">
              <a:spcBef>
                <a:spcPts val="0"/>
              </a:spcBef>
              <a:buSzPts val="2000"/>
              <a:buChar char="■"/>
              <a:defRPr sz="2000"/>
            </a:lvl3pPr>
            <a:lvl4pPr lvl="3">
              <a:spcBef>
                <a:spcPts val="0"/>
              </a:spcBef>
              <a:buSzPts val="2000"/>
              <a:buChar char="●"/>
              <a:defRPr sz="2000"/>
            </a:lvl4pPr>
            <a:lvl5pPr lvl="4">
              <a:spcBef>
                <a:spcPts val="0"/>
              </a:spcBef>
              <a:buSzPts val="2000"/>
              <a:buChar char="○"/>
              <a:defRPr sz="2000"/>
            </a:lvl5pPr>
            <a:lvl6pPr lvl="5">
              <a:spcBef>
                <a:spcPts val="0"/>
              </a:spcBef>
              <a:buSzPts val="2000"/>
              <a:buChar char="■"/>
              <a:defRPr sz="2000"/>
            </a:lvl6pPr>
            <a:lvl7pPr lvl="6">
              <a:spcBef>
                <a:spcPts val="0"/>
              </a:spcBef>
              <a:buSzPts val="2000"/>
              <a:buChar char="●"/>
              <a:defRPr sz="2000"/>
            </a:lvl7pPr>
            <a:lvl8pPr lvl="7">
              <a:spcBef>
                <a:spcPts val="0"/>
              </a:spcBef>
              <a:buSzPts val="2000"/>
              <a:buChar char="○"/>
              <a:defRPr sz="2000"/>
            </a:lvl8pPr>
            <a:lvl9pPr lvl="8">
              <a:spcBef>
                <a:spcPts val="0"/>
              </a:spcBef>
              <a:buSzPts val="2000"/>
              <a:buChar char="■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0" y="0"/>
            <a:ext cx="2418600" cy="5149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2400"/>
              <a:buNone/>
              <a:defRPr/>
            </a:lvl1pPr>
            <a:lvl2pPr lvl="1" rtl="0">
              <a:spcBef>
                <a:spcPts val="0"/>
              </a:spcBef>
              <a:buSzPts val="2400"/>
              <a:buNone/>
              <a:defRPr/>
            </a:lvl2pPr>
            <a:lvl3pPr lvl="2" rtl="0">
              <a:spcBef>
                <a:spcPts val="0"/>
              </a:spcBef>
              <a:buSzPts val="2400"/>
              <a:buNone/>
              <a:defRPr/>
            </a:lvl3pPr>
            <a:lvl4pPr lvl="3" rtl="0">
              <a:spcBef>
                <a:spcPts val="0"/>
              </a:spcBef>
              <a:buSzPts val="2400"/>
              <a:buNone/>
              <a:defRPr/>
            </a:lvl4pPr>
            <a:lvl5pPr lvl="4" rtl="0">
              <a:spcBef>
                <a:spcPts val="0"/>
              </a:spcBef>
              <a:buSzPts val="2400"/>
              <a:buNone/>
              <a:defRPr/>
            </a:lvl5pPr>
            <a:lvl6pPr lvl="5" rtl="0">
              <a:spcBef>
                <a:spcPts val="0"/>
              </a:spcBef>
              <a:buSzPts val="2400"/>
              <a:buNone/>
              <a:defRPr/>
            </a:lvl6pPr>
            <a:lvl7pPr lvl="6" rtl="0">
              <a:spcBef>
                <a:spcPts val="0"/>
              </a:spcBef>
              <a:buSzPts val="2400"/>
              <a:buNone/>
              <a:defRPr/>
            </a:lvl7pPr>
            <a:lvl8pPr lvl="7" rtl="0">
              <a:spcBef>
                <a:spcPts val="0"/>
              </a:spcBef>
              <a:buSzPts val="2400"/>
              <a:buNone/>
              <a:defRPr/>
            </a:lvl8pPr>
            <a:lvl9pPr lvl="8" rtl="0">
              <a:spcBef>
                <a:spcPts val="0"/>
              </a:spcBef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2907250" y="1129125"/>
            <a:ext cx="1842900" cy="3796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800"/>
              <a:buChar char="⊙"/>
              <a:defRPr sz="1800"/>
            </a:lvl1pPr>
            <a:lvl2pPr lvl="1" rtl="0">
              <a:spcBef>
                <a:spcPts val="0"/>
              </a:spcBef>
              <a:buSzPts val="1800"/>
              <a:buChar char="○"/>
              <a:defRPr sz="1800"/>
            </a:lvl2pPr>
            <a:lvl3pPr lvl="2" rtl="0">
              <a:spcBef>
                <a:spcPts val="0"/>
              </a:spcBef>
              <a:buSzPts val="1800"/>
              <a:buChar char="■"/>
              <a:defRPr sz="1800"/>
            </a:lvl3pPr>
            <a:lvl4pPr lvl="3" rtl="0">
              <a:spcBef>
                <a:spcPts val="0"/>
              </a:spcBef>
              <a:buSzPts val="1800"/>
              <a:buChar char="●"/>
              <a:defRPr/>
            </a:lvl4pPr>
            <a:lvl5pPr lvl="4" rtl="0">
              <a:spcBef>
                <a:spcPts val="0"/>
              </a:spcBef>
              <a:buSzPts val="1800"/>
              <a:buChar char="○"/>
              <a:defRPr/>
            </a:lvl5pPr>
            <a:lvl6pPr lvl="5" rtl="0">
              <a:spcBef>
                <a:spcPts val="0"/>
              </a:spcBef>
              <a:buSzPts val="1800"/>
              <a:buChar char="■"/>
              <a:defRPr/>
            </a:lvl6pPr>
            <a:lvl7pPr lvl="6" rtl="0">
              <a:spcBef>
                <a:spcPts val="0"/>
              </a:spcBef>
              <a:buSzPts val="1800"/>
              <a:buChar char="●"/>
              <a:defRPr/>
            </a:lvl7pPr>
            <a:lvl8pPr lvl="7" rtl="0">
              <a:spcBef>
                <a:spcPts val="0"/>
              </a:spcBef>
              <a:buSzPts val="1800"/>
              <a:buChar char="○"/>
              <a:defRPr/>
            </a:lvl8pPr>
            <a:lvl9pPr lvl="8" rtl="0">
              <a:spcBef>
                <a:spcPts val="0"/>
              </a:spcBef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844762" y="1129125"/>
            <a:ext cx="1842900" cy="3796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800"/>
              <a:buChar char="⊙"/>
              <a:defRPr sz="1800"/>
            </a:lvl1pPr>
            <a:lvl2pPr lvl="1" rtl="0">
              <a:spcBef>
                <a:spcPts val="0"/>
              </a:spcBef>
              <a:buSzPts val="1800"/>
              <a:buChar char="○"/>
              <a:defRPr sz="1800"/>
            </a:lvl2pPr>
            <a:lvl3pPr lvl="2" rtl="0">
              <a:spcBef>
                <a:spcPts val="0"/>
              </a:spcBef>
              <a:buSzPts val="1800"/>
              <a:buChar char="■"/>
              <a:defRPr sz="1800"/>
            </a:lvl3pPr>
            <a:lvl4pPr lvl="3" rtl="0">
              <a:spcBef>
                <a:spcPts val="0"/>
              </a:spcBef>
              <a:buSzPts val="1800"/>
              <a:buChar char="●"/>
              <a:defRPr/>
            </a:lvl4pPr>
            <a:lvl5pPr lvl="4" rtl="0">
              <a:spcBef>
                <a:spcPts val="0"/>
              </a:spcBef>
              <a:buSzPts val="1800"/>
              <a:buChar char="○"/>
              <a:defRPr/>
            </a:lvl5pPr>
            <a:lvl6pPr lvl="5" rtl="0">
              <a:spcBef>
                <a:spcPts val="0"/>
              </a:spcBef>
              <a:buSzPts val="1800"/>
              <a:buChar char="■"/>
              <a:defRPr/>
            </a:lvl6pPr>
            <a:lvl7pPr lvl="6" rtl="0">
              <a:spcBef>
                <a:spcPts val="0"/>
              </a:spcBef>
              <a:buSzPts val="1800"/>
              <a:buChar char="●"/>
              <a:defRPr/>
            </a:lvl7pPr>
            <a:lvl8pPr lvl="7" rtl="0">
              <a:spcBef>
                <a:spcPts val="0"/>
              </a:spcBef>
              <a:buSzPts val="1800"/>
              <a:buChar char="○"/>
              <a:defRPr/>
            </a:lvl8pPr>
            <a:lvl9pPr lvl="8" rtl="0">
              <a:spcBef>
                <a:spcPts val="0"/>
              </a:spcBef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3"/>
          </p:nvPr>
        </p:nvSpPr>
        <p:spPr>
          <a:xfrm>
            <a:off x="6782273" y="1129125"/>
            <a:ext cx="1842900" cy="3796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800"/>
              <a:buChar char="⊙"/>
              <a:defRPr sz="1800"/>
            </a:lvl1pPr>
            <a:lvl2pPr lvl="1" rtl="0">
              <a:spcBef>
                <a:spcPts val="0"/>
              </a:spcBef>
              <a:buSzPts val="1800"/>
              <a:buChar char="○"/>
              <a:defRPr sz="1800"/>
            </a:lvl2pPr>
            <a:lvl3pPr lvl="2" rtl="0">
              <a:spcBef>
                <a:spcPts val="0"/>
              </a:spcBef>
              <a:buSzPts val="1800"/>
              <a:buChar char="■"/>
              <a:defRPr sz="1800"/>
            </a:lvl3pPr>
            <a:lvl4pPr lvl="3" rtl="0">
              <a:spcBef>
                <a:spcPts val="0"/>
              </a:spcBef>
              <a:buSzPts val="1800"/>
              <a:buChar char="●"/>
              <a:defRPr/>
            </a:lvl4pPr>
            <a:lvl5pPr lvl="4" rtl="0">
              <a:spcBef>
                <a:spcPts val="0"/>
              </a:spcBef>
              <a:buSzPts val="1800"/>
              <a:buChar char="○"/>
              <a:defRPr/>
            </a:lvl5pPr>
            <a:lvl6pPr lvl="5" rtl="0">
              <a:spcBef>
                <a:spcPts val="0"/>
              </a:spcBef>
              <a:buSzPts val="1800"/>
              <a:buChar char="■"/>
              <a:defRPr/>
            </a:lvl6pPr>
            <a:lvl7pPr lvl="6" rtl="0">
              <a:spcBef>
                <a:spcPts val="0"/>
              </a:spcBef>
              <a:buSzPts val="1800"/>
              <a:buChar char="●"/>
              <a:defRPr/>
            </a:lvl7pPr>
            <a:lvl8pPr lvl="7" rtl="0">
              <a:spcBef>
                <a:spcPts val="0"/>
              </a:spcBef>
              <a:buSzPts val="1800"/>
              <a:buChar char="○"/>
              <a:defRPr/>
            </a:lvl8pPr>
            <a:lvl9pPr lvl="8" rtl="0">
              <a:spcBef>
                <a:spcPts val="0"/>
              </a:spcBef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0" y="0"/>
            <a:ext cx="2418600" cy="5149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400"/>
              <a:buNone/>
              <a:defRPr/>
            </a:lvl1pPr>
            <a:lvl2pPr lvl="1">
              <a:spcBef>
                <a:spcPts val="0"/>
              </a:spcBef>
              <a:buSzPts val="2400"/>
              <a:buNone/>
              <a:defRPr/>
            </a:lvl2pPr>
            <a:lvl3pPr lvl="2">
              <a:spcBef>
                <a:spcPts val="0"/>
              </a:spcBef>
              <a:buSzPts val="2400"/>
              <a:buNone/>
              <a:defRPr/>
            </a:lvl3pPr>
            <a:lvl4pPr lvl="3">
              <a:spcBef>
                <a:spcPts val="0"/>
              </a:spcBef>
              <a:buSzPts val="2400"/>
              <a:buNone/>
              <a:defRPr/>
            </a:lvl4pPr>
            <a:lvl5pPr lvl="4">
              <a:spcBef>
                <a:spcPts val="0"/>
              </a:spcBef>
              <a:buSzPts val="2400"/>
              <a:buNone/>
              <a:defRPr/>
            </a:lvl5pPr>
            <a:lvl6pPr lvl="5">
              <a:spcBef>
                <a:spcPts val="0"/>
              </a:spcBef>
              <a:buSzPts val="2400"/>
              <a:buNone/>
              <a:defRPr/>
            </a:lvl6pPr>
            <a:lvl7pPr lvl="6">
              <a:spcBef>
                <a:spcPts val="0"/>
              </a:spcBef>
              <a:buSzPts val="2400"/>
              <a:buNone/>
              <a:defRPr/>
            </a:lvl7pPr>
            <a:lvl8pPr lvl="7">
              <a:spcBef>
                <a:spcPts val="0"/>
              </a:spcBef>
              <a:buSzPts val="2400"/>
              <a:buNone/>
              <a:defRPr/>
            </a:lvl8pPr>
            <a:lvl9pPr lvl="8">
              <a:spcBef>
                <a:spcPts val="0"/>
              </a:spcBef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Inverse">
    <p:bg>
      <p:bgPr>
        <a:solidFill>
          <a:srgbClr val="000000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361950" y="-571500"/>
            <a:ext cx="6286500" cy="62865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algn="r">
              <a:spcBef>
                <a:spcPts val="0"/>
              </a:spcBef>
              <a:buClr>
                <a:srgbClr val="FFFFFF"/>
              </a:buClr>
              <a:buSzPts val="2400"/>
              <a:buFont typeface="Cabin Condensed"/>
              <a:buNone/>
              <a:defRPr sz="2400" b="1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1pPr>
            <a:lvl2pPr lvl="1" algn="r">
              <a:spcBef>
                <a:spcPts val="0"/>
              </a:spcBef>
              <a:buClr>
                <a:srgbClr val="FFFFFF"/>
              </a:buClr>
              <a:buSzPts val="2400"/>
              <a:buFont typeface="Cabin Condensed"/>
              <a:buNone/>
              <a:defRPr sz="2400" b="1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2pPr>
            <a:lvl3pPr lvl="2" algn="r">
              <a:spcBef>
                <a:spcPts val="0"/>
              </a:spcBef>
              <a:buClr>
                <a:srgbClr val="FFFFFF"/>
              </a:buClr>
              <a:buSzPts val="2400"/>
              <a:buFont typeface="Cabin Condensed"/>
              <a:buNone/>
              <a:defRPr sz="2400" b="1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3pPr>
            <a:lvl4pPr lvl="3" algn="r">
              <a:spcBef>
                <a:spcPts val="0"/>
              </a:spcBef>
              <a:buClr>
                <a:srgbClr val="FFFFFF"/>
              </a:buClr>
              <a:buSzPts val="2400"/>
              <a:buFont typeface="Cabin Condensed"/>
              <a:buNone/>
              <a:defRPr sz="2400" b="1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4pPr>
            <a:lvl5pPr lvl="4" algn="r">
              <a:spcBef>
                <a:spcPts val="0"/>
              </a:spcBef>
              <a:buClr>
                <a:srgbClr val="FFFFFF"/>
              </a:buClr>
              <a:buSzPts val="2400"/>
              <a:buFont typeface="Cabin Condensed"/>
              <a:buNone/>
              <a:defRPr sz="2400" b="1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5pPr>
            <a:lvl6pPr lvl="5" algn="r">
              <a:spcBef>
                <a:spcPts val="0"/>
              </a:spcBef>
              <a:buClr>
                <a:srgbClr val="FFFFFF"/>
              </a:buClr>
              <a:buSzPts val="2400"/>
              <a:buFont typeface="Cabin Condensed"/>
              <a:buNone/>
              <a:defRPr sz="2400" b="1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6pPr>
            <a:lvl7pPr lvl="6" algn="r">
              <a:spcBef>
                <a:spcPts val="0"/>
              </a:spcBef>
              <a:buClr>
                <a:srgbClr val="FFFFFF"/>
              </a:buClr>
              <a:buSzPts val="2400"/>
              <a:buFont typeface="Cabin Condensed"/>
              <a:buNone/>
              <a:defRPr sz="2400" b="1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7pPr>
            <a:lvl8pPr lvl="7" algn="r">
              <a:spcBef>
                <a:spcPts val="0"/>
              </a:spcBef>
              <a:buClr>
                <a:srgbClr val="FFFFFF"/>
              </a:buClr>
              <a:buSzPts val="2400"/>
              <a:buFont typeface="Cabin Condensed"/>
              <a:buNone/>
              <a:defRPr sz="2400" b="1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8pPr>
            <a:lvl9pPr lvl="8" algn="r">
              <a:spcBef>
                <a:spcPts val="0"/>
              </a:spcBef>
              <a:buClr>
                <a:srgbClr val="FFFFFF"/>
              </a:buClr>
              <a:buSzPts val="2400"/>
              <a:buFont typeface="Cabin Condensed"/>
              <a:buNone/>
              <a:defRPr sz="2400" b="1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871075" y="1007295"/>
            <a:ext cx="5561100" cy="357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1"/>
              </a:buClr>
              <a:buSzPts val="3000"/>
              <a:buFont typeface="Cabin"/>
              <a:buChar char="⊙"/>
              <a:defRPr sz="3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ts val="2400"/>
              <a:buFont typeface="Cabin"/>
              <a:buChar char="○"/>
              <a:defRPr sz="2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ts val="2400"/>
              <a:buFont typeface="Cabin"/>
              <a:buChar char="■"/>
              <a:defRPr sz="2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ts val="1800"/>
              <a:buFont typeface="Cabin"/>
              <a:buChar char="●"/>
              <a:defRPr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ts val="1800"/>
              <a:buFont typeface="Cabin"/>
              <a:buChar char="○"/>
              <a:defRPr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ts val="1800"/>
              <a:buFont typeface="Cabin"/>
              <a:buChar char="■"/>
              <a:defRPr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ts val="1800"/>
              <a:buFont typeface="Cabin"/>
              <a:buChar char="●"/>
              <a:defRPr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ts val="1800"/>
              <a:buFont typeface="Cabin"/>
              <a:buChar char="○"/>
              <a:defRPr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ts val="1800"/>
              <a:buFont typeface="Cabin"/>
              <a:buChar char="■"/>
              <a:defRPr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7" r:id="rId8"/>
    <p:sldLayoutId id="2147483658" r:id="rId9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hyperlink" Target="https://www.google.com.eg/url?sa=i&amp;rct=j&amp;q=&amp;esrc=s&amp;source=images&amp;cd=&amp;cad=rja&amp;uact=8&amp;ved=0ahUKEwiz08Wm1_7XAhVLbRQKHcgcCvAQjRwIBw&amp;url=https://medlineplus.gov/ency/article/000356.htm&amp;psig=AOvVaw1cu23lKbEg4Rx4ikqGH_K0&amp;ust=1512968632353583" TargetMode="Externa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hyperlink" Target="http://www.google.com.eg/url?sa=i&amp;rct=j&amp;q=&amp;esrc=s&amp;source=images&amp;cd=&amp;cad=rja&amp;uact=8&amp;ved=0ahUKEwj1_e7t1_7XAhUFxxQKHVGYDRUQjRwIBw&amp;url=http://www.vetbook.org/wiki/dog/index.php?title=Pheochromocytoma&amp;psig=AOvVaw289j8GIfcY3mZDqmpPl8Br&amp;ust=1512969213295455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962150"/>
            <a:ext cx="4876800" cy="132343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tx1"/>
                </a:solidFill>
                <a:latin typeface="Algerian" pitchFamily="82" charset="0"/>
                <a:cs typeface="Arial" pitchFamily="34" charset="0"/>
                <a:sym typeface="Symbol" pitchFamily="18" charset="2"/>
              </a:rPr>
              <a:t></a:t>
            </a:r>
            <a:r>
              <a:rPr lang="en-US" sz="4000" b="1" dirty="0" smtClean="0">
                <a:solidFill>
                  <a:schemeClr val="tx1"/>
                </a:solidFill>
                <a:latin typeface="Algerian" pitchFamily="82" charset="0"/>
                <a:cs typeface="Arial" pitchFamily="34" charset="0"/>
                <a:sym typeface="Symbol" pitchFamily="18" charset="2"/>
              </a:rPr>
              <a:t>-</a:t>
            </a:r>
            <a:r>
              <a:rPr lang="en-US" sz="4000" b="1" i="1" dirty="0" smtClean="0">
                <a:solidFill>
                  <a:schemeClr val="tx1"/>
                </a:solidFill>
                <a:latin typeface="Algerian" pitchFamily="82" charset="0"/>
                <a:cs typeface="Arial" pitchFamily="34" charset="0"/>
              </a:rPr>
              <a:t> </a:t>
            </a:r>
            <a:r>
              <a:rPr lang="en-US" sz="4000" b="1" i="1" dirty="0" err="1" smtClean="0">
                <a:solidFill>
                  <a:schemeClr val="tx1"/>
                </a:solidFill>
                <a:latin typeface="Algerian" pitchFamily="82" charset="0"/>
                <a:cs typeface="Arial" pitchFamily="34" charset="0"/>
              </a:rPr>
              <a:t>Adrenoceptors</a:t>
            </a:r>
            <a:r>
              <a:rPr lang="en-US" sz="4000" b="1" i="1" dirty="0" smtClean="0">
                <a:solidFill>
                  <a:schemeClr val="tx1"/>
                </a:solidFill>
                <a:latin typeface="Algerian" pitchFamily="82" charset="0"/>
                <a:cs typeface="Arial" pitchFamily="34" charset="0"/>
              </a:rPr>
              <a:t> blockers</a:t>
            </a:r>
            <a:endParaRPr lang="en-US" sz="4000" dirty="0">
              <a:solidFill>
                <a:schemeClr val="tx1"/>
              </a:solidFill>
              <a:latin typeface="Algerian" pitchFamily="82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895350"/>
            <a:ext cx="2852738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105150"/>
            <a:ext cx="2886075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5715000" y="209550"/>
            <a:ext cx="3276600" cy="4648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en-US" sz="2800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 </a:t>
            </a:r>
            <a:r>
              <a:rPr lang="en-US" sz="2800" dirty="0" err="1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lipolysis</a:t>
            </a:r>
            <a:r>
              <a:rPr lang="en-US" sz="2800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800" dirty="0" smtClean="0">
                <a:latin typeface="Times New Roman" pitchFamily="18" charset="0"/>
                <a:cs typeface="Arial" pitchFamily="34" charset="0"/>
                <a:sym typeface="Wingdings 3"/>
              </a:rPr>
              <a:t>in </a:t>
            </a:r>
            <a:r>
              <a:rPr lang="en-US" sz="2800" dirty="0" err="1" smtClean="0">
                <a:latin typeface="Times New Roman" pitchFamily="18" charset="0"/>
                <a:cs typeface="Arial" pitchFamily="34" charset="0"/>
                <a:sym typeface="Wingdings 3"/>
              </a:rPr>
              <a:t>adipocytes</a:t>
            </a:r>
            <a:endParaRPr lang="en-US" sz="2800" dirty="0" smtClean="0">
              <a:latin typeface="Times New Roman" pitchFamily="18" charset="0"/>
              <a:cs typeface="Arial" pitchFamily="34" charset="0"/>
              <a:sym typeface="Symbol" pitchFamily="18" charset="2"/>
            </a:endParaRP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en-US" sz="2800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Na</a:t>
            </a:r>
            <a:r>
              <a:rPr lang="en-US" sz="2800" baseline="30000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+</a:t>
            </a:r>
            <a:r>
              <a:rPr lang="en-US" sz="2800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 retention</a:t>
            </a:r>
            <a:r>
              <a:rPr lang="en-US" sz="280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2</a:t>
            </a:r>
            <a:r>
              <a:rPr lang="en-US" sz="2800" baseline="3000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ndry</a:t>
            </a:r>
            <a:r>
              <a:rPr lang="en-US" sz="280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to BP </a:t>
            </a:r>
            <a:r>
              <a:rPr lang="en-US" sz="280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80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renal perfusion </a:t>
            </a:r>
            <a:endParaRPr lang="en-US" sz="2800" dirty="0" smtClean="0">
              <a:latin typeface="Times New Roman" pitchFamily="18" charset="0"/>
              <a:cs typeface="Arial" pitchFamily="34" charset="0"/>
              <a:sym typeface="Symbol" pitchFamily="18" charset="2"/>
            </a:endParaRP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US" sz="2800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All –Adrenergic blockers mask hypoglycemic manifestations in diabetic patients </a:t>
            </a:r>
            <a:r>
              <a:rPr lang="en-US" sz="2800" dirty="0" smtClean="0">
                <a:latin typeface="Times New Roman" pitchFamily="18" charset="0"/>
                <a:cs typeface="Arial" pitchFamily="34" charset="0"/>
                <a:sym typeface="Wingdings 3"/>
              </a:rPr>
              <a:t>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COMA</a:t>
            </a: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Arial" pitchFamily="34" charset="0"/>
              <a:sym typeface="Wingdings 3"/>
            </a:endParaRPr>
          </a:p>
        </p:txBody>
      </p:sp>
      <p:grpSp>
        <p:nvGrpSpPr>
          <p:cNvPr id="115" name="Shape 115"/>
          <p:cNvGrpSpPr/>
          <p:nvPr/>
        </p:nvGrpSpPr>
        <p:grpSpPr>
          <a:xfrm>
            <a:off x="1295400" y="438150"/>
            <a:ext cx="849961" cy="1021570"/>
            <a:chOff x="5970800" y="1619250"/>
            <a:chExt cx="428650" cy="456725"/>
          </a:xfrm>
        </p:grpSpPr>
        <p:sp>
          <p:nvSpPr>
            <p:cNvPr id="116" name="Shape 116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0" t="0" r="0" b="0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0" t="0" r="0" b="0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0" t="0" r="0" b="0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0" t="0" r="0" b="0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0" t="0" r="0" b="0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2590800" y="209550"/>
            <a:ext cx="3048000" cy="3834300"/>
          </a:xfrm>
        </p:spPr>
        <p:txBody>
          <a:bodyPr/>
          <a:lstStyle/>
          <a:p>
            <a:pPr>
              <a:lnSpc>
                <a:spcPct val="90000"/>
              </a:lnSpc>
              <a:buNone/>
              <a:defRPr/>
            </a:pPr>
            <a:r>
              <a:rPr lang="en-US" sz="2400" dirty="0" smtClean="0">
                <a:solidFill>
                  <a:srgbClr val="003399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Metabolic effects: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Hypoglycemia</a:t>
            </a:r>
          </a:p>
          <a:p>
            <a:pPr lvl="1">
              <a:spcBef>
                <a:spcPts val="1200"/>
              </a:spcBef>
              <a:buFontTx/>
              <a:buChar char="-"/>
              <a:defRPr/>
            </a:pPr>
            <a:r>
              <a:rPr lang="en-US" sz="2400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 </a:t>
            </a:r>
            <a:r>
              <a:rPr lang="en-US" sz="2400" dirty="0" err="1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glycogenolysis</a:t>
            </a:r>
            <a:r>
              <a:rPr lang="en-US" sz="2400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 in liver </a:t>
            </a:r>
          </a:p>
          <a:p>
            <a:pPr lvl="1">
              <a:spcBef>
                <a:spcPts val="1200"/>
              </a:spcBef>
              <a:buFontTx/>
              <a:buChar char="-"/>
              <a:defRPr/>
            </a:pPr>
            <a:r>
              <a:rPr lang="en-US" sz="2400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 glucagon secretion in pancreas</a:t>
            </a:r>
          </a:p>
          <a:p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 rot="5400000">
            <a:off x="-1681491" y="2329189"/>
            <a:ext cx="5105402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lgerian" pitchFamily="82" charset="0"/>
              </a:rPr>
              <a:t>Pharmacodynamic</a:t>
            </a:r>
            <a:r>
              <a:rPr lang="en-US" sz="2800" dirty="0" smtClean="0">
                <a:latin typeface="Algerian" pitchFamily="82" charset="0"/>
              </a:rPr>
              <a:t> effects</a:t>
            </a:r>
            <a:endParaRPr lang="en-US" sz="2800" dirty="0">
              <a:latin typeface="Algerian" pitchFamily="82" charset="0"/>
            </a:endParaRP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952750"/>
            <a:ext cx="3048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705600" y="285750"/>
            <a:ext cx="2286000" cy="4495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  <a:buNone/>
              <a:defRPr/>
            </a:pPr>
            <a:r>
              <a:rPr lang="en-US" sz="2800" dirty="0" smtClean="0">
                <a:solidFill>
                  <a:srgbClr val="003399"/>
                </a:solidFill>
                <a:latin typeface="Times New Roman" pitchFamily="18" charset="0"/>
                <a:sym typeface="Symbol" pitchFamily="18" charset="2"/>
              </a:rPr>
              <a:t>Angina pectoris:</a:t>
            </a:r>
          </a:p>
          <a:p>
            <a:pPr>
              <a:buFontTx/>
              <a:buChar char="-"/>
              <a:defRPr/>
            </a:pP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 heart rate,  cardiac work &amp; oxygen demand.</a:t>
            </a:r>
          </a:p>
          <a:p>
            <a:pPr>
              <a:buFontTx/>
              <a:buChar char="-"/>
              <a:defRPr/>
            </a:pP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 the frequency of angina episodes.</a:t>
            </a:r>
          </a:p>
          <a:p>
            <a:pPr lvl="1">
              <a:spcBef>
                <a:spcPct val="0"/>
              </a:spcBef>
            </a:pPr>
            <a:endParaRPr lang="en-US" sz="2800" dirty="0" smtClean="0">
              <a:latin typeface="Times New Roman" pitchFamily="18" charset="0"/>
              <a:sym typeface="Symbol" pitchFamily="18" charset="2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" dirty="0" smtClean="0"/>
              <a:t>.</a:t>
            </a:r>
            <a:endParaRPr lang="en" dirty="0"/>
          </a:p>
        </p:txBody>
      </p:sp>
      <p:sp>
        <p:nvSpPr>
          <p:cNvPr id="127" name="Shape 127"/>
          <p:cNvSpPr txBox="1">
            <a:spLocks noGrp="1"/>
          </p:cNvSpPr>
          <p:nvPr>
            <p:ph type="body" idx="2"/>
          </p:nvPr>
        </p:nvSpPr>
        <p:spPr>
          <a:xfrm>
            <a:off x="4572000" y="361950"/>
            <a:ext cx="2209800" cy="4495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None/>
              <a:defRPr/>
            </a:pPr>
            <a:r>
              <a:rPr lang="en-US" sz="2800" dirty="0" smtClean="0">
                <a:solidFill>
                  <a:srgbClr val="003399"/>
                </a:solidFill>
                <a:latin typeface="Times New Roman" pitchFamily="18" charset="0"/>
                <a:sym typeface="Wingdings 3"/>
              </a:rPr>
              <a:t>In c</a:t>
            </a:r>
            <a:r>
              <a:rPr lang="en-US" sz="2800" dirty="0" smtClean="0">
                <a:solidFill>
                  <a:srgbClr val="003399"/>
                </a:solidFill>
                <a:latin typeface="Times New Roman" pitchFamily="18" charset="0"/>
                <a:sym typeface="Symbol" pitchFamily="18" charset="2"/>
              </a:rPr>
              <a:t>ardiac arrhythmias: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  <a:defRPr/>
            </a:pP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In </a:t>
            </a:r>
            <a:r>
              <a:rPr lang="en-US" sz="2800" dirty="0" err="1" smtClean="0">
                <a:latin typeface="Times New Roman" pitchFamily="18" charset="0"/>
                <a:sym typeface="Symbol" pitchFamily="18" charset="2"/>
              </a:rPr>
              <a:t>supraventricular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 &amp; ventricular arrhythmias.  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  <a:defRPr/>
            </a:pPr>
            <a:r>
              <a:rPr lang="en-US" sz="2800" dirty="0" err="1" smtClean="0">
                <a:latin typeface="Times New Roman" pitchFamily="18" charset="0"/>
                <a:sym typeface="Wingdings 3"/>
              </a:rPr>
              <a:t>Bisoprolol</a:t>
            </a:r>
            <a:r>
              <a:rPr lang="en-US" sz="2800" dirty="0" smtClean="0">
                <a:latin typeface="Times New Roman" pitchFamily="18" charset="0"/>
                <a:sym typeface="Wingdings 3"/>
              </a:rPr>
              <a:t> and </a:t>
            </a:r>
            <a:r>
              <a:rPr lang="en-US" sz="2800" dirty="0" err="1" smtClean="0">
                <a:latin typeface="Times New Roman" pitchFamily="18" charset="0"/>
                <a:sym typeface="Symbol" pitchFamily="18" charset="2"/>
              </a:rPr>
              <a:t>carvedilol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800" dirty="0" smtClean="0">
                <a:latin typeface="Times New Roman" pitchFamily="18" charset="0"/>
                <a:sym typeface="Wingdings 3"/>
              </a:rPr>
              <a:t>are preferred 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3"/>
          </p:nvPr>
        </p:nvSpPr>
        <p:spPr>
          <a:xfrm>
            <a:off x="2590800" y="285750"/>
            <a:ext cx="1981200" cy="464017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None/>
              <a:defRPr/>
            </a:pPr>
            <a:r>
              <a:rPr lang="en-US" sz="2400" dirty="0" smtClean="0">
                <a:solidFill>
                  <a:srgbClr val="003399"/>
                </a:solidFill>
                <a:latin typeface="Times New Roman" pitchFamily="18" charset="0"/>
                <a:sym typeface="Symbol" pitchFamily="18" charset="2"/>
              </a:rPr>
              <a:t>In Hypertension:  </a:t>
            </a:r>
          </a:p>
          <a:p>
            <a:pPr>
              <a:lnSpc>
                <a:spcPts val="2500"/>
              </a:lnSpc>
              <a:spcBef>
                <a:spcPts val="600"/>
              </a:spcBef>
              <a:buNone/>
              <a:defRPr/>
            </a:pPr>
            <a:r>
              <a:rPr lang="en-US" sz="2400" dirty="0" err="1" smtClean="0">
                <a:latin typeface="Times New Roman" pitchFamily="18" charset="0"/>
                <a:sym typeface="Wingdings 3"/>
              </a:rPr>
              <a:t>Propranolol</a:t>
            </a:r>
            <a:r>
              <a:rPr lang="en-US" sz="2400" dirty="0" smtClean="0">
                <a:latin typeface="Times New Roman" pitchFamily="18" charset="0"/>
                <a:sym typeface="Wingdings 3"/>
              </a:rPr>
              <a:t>, </a:t>
            </a:r>
            <a:r>
              <a:rPr lang="en-US" sz="2400" dirty="0" err="1" smtClean="0">
                <a:latin typeface="Times New Roman" pitchFamily="18" charset="0"/>
                <a:sym typeface="Wingdings 3"/>
              </a:rPr>
              <a:t>atenolol</a:t>
            </a:r>
            <a:r>
              <a:rPr lang="en-US" sz="2400" dirty="0" smtClean="0">
                <a:latin typeface="Times New Roman" pitchFamily="18" charset="0"/>
                <a:sym typeface="Wingdings 3"/>
              </a:rPr>
              <a:t>, </a:t>
            </a:r>
            <a:r>
              <a:rPr lang="en-US" sz="2400" dirty="0" err="1" smtClean="0">
                <a:latin typeface="Times New Roman" pitchFamily="18" charset="0"/>
                <a:sym typeface="Wingdings 3"/>
              </a:rPr>
              <a:t>bisoprolol</a:t>
            </a:r>
            <a:endParaRPr lang="en-US" sz="2400" dirty="0" smtClean="0">
              <a:latin typeface="Times New Roman" pitchFamily="18" charset="0"/>
              <a:sym typeface="Wingdings 3"/>
            </a:endParaRPr>
          </a:p>
          <a:p>
            <a:pPr>
              <a:lnSpc>
                <a:spcPts val="2500"/>
              </a:lnSpc>
              <a:spcBef>
                <a:spcPts val="600"/>
              </a:spcBef>
              <a:buNone/>
              <a:defRPr/>
            </a:pP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sym typeface="Wingdings 3"/>
              </a:rPr>
              <a:t>Labetalol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sym typeface="Wingdings 3"/>
              </a:rPr>
              <a:t>: </a:t>
            </a: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,  blockers</a:t>
            </a:r>
            <a:r>
              <a:rPr lang="en-US" sz="2400" dirty="0" smtClean="0">
                <a:latin typeface="Times New Roman" pitchFamily="18" charset="0"/>
                <a:sym typeface="Wingdings 3"/>
              </a:rPr>
              <a:t> </a:t>
            </a:r>
          </a:p>
          <a:p>
            <a:pPr>
              <a:lnSpc>
                <a:spcPts val="2500"/>
              </a:lnSpc>
              <a:spcBef>
                <a:spcPts val="600"/>
              </a:spcBef>
              <a:buNone/>
              <a:defRPr/>
            </a:pPr>
            <a:r>
              <a:rPr lang="en-US" sz="2400" dirty="0" smtClean="0">
                <a:latin typeface="Times New Roman" pitchFamily="18" charset="0"/>
                <a:sym typeface="Wingdings 3"/>
              </a:rPr>
              <a:t>in hypertensive pregnant &amp; hypertensive crisis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.</a:t>
            </a:r>
            <a:endParaRPr lang="en-US" sz="2800" dirty="0" smtClean="0">
              <a:latin typeface="Times New Roman" pitchFamily="18" charset="0"/>
              <a:sym typeface="Wingdings 3"/>
            </a:endParaRPr>
          </a:p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  <p:grpSp>
        <p:nvGrpSpPr>
          <p:cNvPr id="129" name="Shape 129"/>
          <p:cNvGrpSpPr/>
          <p:nvPr/>
        </p:nvGrpSpPr>
        <p:grpSpPr>
          <a:xfrm>
            <a:off x="609600" y="209550"/>
            <a:ext cx="857142" cy="945370"/>
            <a:chOff x="5970800" y="1619250"/>
            <a:chExt cx="428650" cy="456725"/>
          </a:xfrm>
        </p:grpSpPr>
        <p:sp>
          <p:nvSpPr>
            <p:cNvPr id="130" name="Shape 130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0" t="0" r="0" b="0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0" t="0" r="0" b="0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0" t="0" r="0" b="0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0" t="0" r="0" b="0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0" t="0" r="0" b="0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2400" y="2038350"/>
            <a:ext cx="2057400" cy="1077218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Clinical</a:t>
            </a:r>
          </a:p>
          <a:p>
            <a:r>
              <a:rPr lang="en-US" sz="3200" dirty="0" smtClean="0">
                <a:latin typeface="Algerian" pitchFamily="82" charset="0"/>
              </a:rPr>
              <a:t>uses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486150"/>
            <a:ext cx="17811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5410200" y="0"/>
            <a:ext cx="3581400" cy="4495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  <a:defRPr/>
            </a:pPr>
            <a:r>
              <a:rPr lang="en-US" sz="2400" dirty="0" smtClean="0">
                <a:solidFill>
                  <a:srgbClr val="003399"/>
                </a:solidFill>
                <a:latin typeface="Times New Roman" pitchFamily="18" charset="0"/>
                <a:sym typeface="Symbol" pitchFamily="18" charset="2"/>
              </a:rPr>
              <a:t>Myocardial infarction:</a:t>
            </a:r>
          </a:p>
          <a:p>
            <a:pPr>
              <a:buNone/>
              <a:defRPr/>
            </a:pPr>
            <a:r>
              <a:rPr lang="en-US" sz="2400" dirty="0" smtClean="0">
                <a:solidFill>
                  <a:srgbClr val="003399"/>
                </a:solidFill>
                <a:latin typeface="Arial Narrow" pitchFamily="34" charset="0"/>
                <a:sym typeface="Wingdings 3"/>
              </a:rPr>
              <a:t>Have cardio-protective effect </a:t>
            </a:r>
            <a:endParaRPr lang="en-US" sz="2400" dirty="0" smtClean="0">
              <a:solidFill>
                <a:srgbClr val="003399"/>
              </a:solidFill>
              <a:latin typeface="Times New Roman" pitchFamily="18" charset="0"/>
              <a:sym typeface="Symbol" pitchFamily="18" charset="2"/>
            </a:endParaRPr>
          </a:p>
          <a:p>
            <a:pPr>
              <a:buNone/>
              <a:defRPr/>
            </a:pPr>
            <a:r>
              <a:rPr lang="en-US" sz="2400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400" dirty="0" smtClean="0">
                <a:latin typeface="Times New Roman" pitchFamily="18" charset="0"/>
                <a:sym typeface="Wingdings 3"/>
              </a:rPr>
              <a:t>infarct size</a:t>
            </a:r>
          </a:p>
          <a:p>
            <a:pPr>
              <a:buFont typeface="Wingdings 3" pitchFamily="18" charset="2"/>
              <a:buChar char="¤"/>
              <a:defRPr/>
            </a:pPr>
            <a:r>
              <a:rPr lang="en-US" sz="2400" dirty="0" smtClean="0">
                <a:latin typeface="Times New Roman" pitchFamily="18" charset="0"/>
                <a:sym typeface="Wingdings 3"/>
              </a:rPr>
              <a:t>morbidity &amp; mortality </a:t>
            </a:r>
          </a:p>
          <a:p>
            <a:pPr>
              <a:buNone/>
              <a:defRPr/>
            </a:pPr>
            <a:r>
              <a:rPr lang="en-US" sz="2400" dirty="0" smtClean="0">
                <a:latin typeface="Times New Roman" pitchFamily="18" charset="0"/>
                <a:sym typeface="Wingdings 3"/>
              </a:rPr>
              <a:t></a:t>
            </a: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 myocardial O</a:t>
            </a:r>
            <a:r>
              <a:rPr lang="en-US" dirty="0" smtClean="0">
                <a:latin typeface="Times New Roman" pitchFamily="18" charset="0"/>
                <a:sym typeface="Symbol" pitchFamily="18" charset="2"/>
              </a:rPr>
              <a:t>2</a:t>
            </a: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 demand.</a:t>
            </a:r>
          </a:p>
          <a:p>
            <a:pPr>
              <a:defRPr/>
            </a:pP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   Anti-arrhythmic action.</a:t>
            </a:r>
          </a:p>
          <a:p>
            <a:pPr>
              <a:defRPr/>
            </a:pP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dirty="0" smtClean="0">
                <a:latin typeface="Times New Roman" pitchFamily="18" charset="0"/>
                <a:sym typeface="Wingdings 3"/>
              </a:rPr>
              <a:t> </a:t>
            </a: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incidence of sudden death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3"/>
          </p:nvPr>
        </p:nvSpPr>
        <p:spPr>
          <a:xfrm>
            <a:off x="2514600" y="1"/>
            <a:ext cx="2819400" cy="44767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  <a:defRPr/>
            </a:pPr>
            <a:r>
              <a:rPr lang="en-US" sz="2400" dirty="0" smtClean="0">
                <a:solidFill>
                  <a:srgbClr val="003399"/>
                </a:solidFill>
                <a:latin typeface="Times New Roman" pitchFamily="18" charset="0"/>
                <a:sym typeface="Symbol" pitchFamily="18" charset="2"/>
              </a:rPr>
              <a:t>Congestive heart failure:</a:t>
            </a:r>
          </a:p>
          <a:p>
            <a:pPr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e.g.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carvedilol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: 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008A3E"/>
                </a:solidFill>
                <a:latin typeface="Times New Roman" pitchFamily="18" charset="0"/>
                <a:sym typeface="Symbol" pitchFamily="18" charset="2"/>
              </a:rPr>
              <a:t>antioxidant </a:t>
            </a: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and non selective </a:t>
            </a:r>
            <a:r>
              <a:rPr lang="el-GR" sz="2400" dirty="0" smtClean="0">
                <a:latin typeface="Times New Roman" pitchFamily="18" charset="0"/>
              </a:rPr>
              <a:t>α</a:t>
            </a:r>
            <a:r>
              <a:rPr lang="en-US" sz="2400" dirty="0" smtClean="0">
                <a:latin typeface="Times New Roman" pitchFamily="18" charset="0"/>
              </a:rPr>
              <a:t> &amp; </a:t>
            </a:r>
            <a:r>
              <a:rPr lang="el-GR" sz="2400" dirty="0" smtClean="0">
                <a:latin typeface="Calibri"/>
              </a:rPr>
              <a:t>β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blocker</a:t>
            </a:r>
            <a:endParaRPr lang="en-US" sz="2400" dirty="0" smtClean="0">
              <a:latin typeface="Times New Roman" pitchFamily="18" charset="0"/>
              <a:sym typeface="Symbol" pitchFamily="18" charset="2"/>
            </a:endParaRPr>
          </a:p>
          <a:p>
            <a:pPr lvl="1">
              <a:defRPr/>
            </a:pP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 myocardial remodeling &amp;  risk of sudden death.    </a:t>
            </a:r>
          </a:p>
        </p:txBody>
      </p:sp>
      <p:grpSp>
        <p:nvGrpSpPr>
          <p:cNvPr id="2" name="Shape 129"/>
          <p:cNvGrpSpPr/>
          <p:nvPr/>
        </p:nvGrpSpPr>
        <p:grpSpPr>
          <a:xfrm>
            <a:off x="1512239" y="483380"/>
            <a:ext cx="564103" cy="601050"/>
            <a:chOff x="5970800" y="1619250"/>
            <a:chExt cx="428650" cy="456725"/>
          </a:xfrm>
        </p:grpSpPr>
        <p:sp>
          <p:nvSpPr>
            <p:cNvPr id="130" name="Shape 130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0" t="0" r="0" b="0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0" t="0" r="0" b="0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0" t="0" r="0" b="0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0" t="0" r="0" b="0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0" t="0" r="0" b="0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2400" y="133350"/>
            <a:ext cx="2057400" cy="1077218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Clinical</a:t>
            </a:r>
          </a:p>
          <a:p>
            <a:r>
              <a:rPr lang="en-US" sz="3200" dirty="0" smtClean="0">
                <a:latin typeface="Algerian" pitchFamily="82" charset="0"/>
              </a:rPr>
              <a:t>uses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428750"/>
            <a:ext cx="23622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028950"/>
            <a:ext cx="2286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3333750"/>
            <a:ext cx="31242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781800" y="133350"/>
            <a:ext cx="2362200" cy="48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In anxiety (Social and performance type)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e.g. </a:t>
            </a:r>
            <a:r>
              <a:rPr lang="en-US" sz="2400" dirty="0" err="1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Propranolol</a:t>
            </a:r>
            <a:endParaRPr lang="en-US" sz="2400" dirty="0" smtClean="0">
              <a:latin typeface="Times New Roman" pitchFamily="18" charset="0"/>
              <a:cs typeface="Arial" pitchFamily="34" charset="0"/>
              <a:sym typeface="Symbol" pitchFamily="18" charset="2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Controls symptoms; tachycardia, tremors, sweating.</a:t>
            </a:r>
          </a:p>
          <a:p>
            <a:pPr marL="0" lvl="0" indent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127" name="Shape 127"/>
          <p:cNvSpPr txBox="1">
            <a:spLocks noGrp="1"/>
          </p:cNvSpPr>
          <p:nvPr>
            <p:ph type="body" idx="2"/>
          </p:nvPr>
        </p:nvSpPr>
        <p:spPr>
          <a:xfrm>
            <a:off x="4114800" y="361950"/>
            <a:ext cx="2667000" cy="47815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In Hyperthyroidism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Protect the heart against sympathetic over stimulation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Controls symptoms; tachycardia, tremors, sweating.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3"/>
          </p:nvPr>
        </p:nvSpPr>
        <p:spPr>
          <a:xfrm>
            <a:off x="2590800" y="285750"/>
            <a:ext cx="1600200" cy="464017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In glaucoma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e.g. </a:t>
            </a:r>
            <a:r>
              <a:rPr lang="en-US" sz="2800" dirty="0" err="1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Timolol</a:t>
            </a:r>
            <a:r>
              <a:rPr lang="en-US" sz="2800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 as eye drops</a:t>
            </a:r>
          </a:p>
        </p:txBody>
      </p:sp>
      <p:grpSp>
        <p:nvGrpSpPr>
          <p:cNvPr id="2" name="Shape 129"/>
          <p:cNvGrpSpPr/>
          <p:nvPr/>
        </p:nvGrpSpPr>
        <p:grpSpPr>
          <a:xfrm>
            <a:off x="685800" y="361950"/>
            <a:ext cx="857142" cy="945370"/>
            <a:chOff x="5970800" y="1619250"/>
            <a:chExt cx="428650" cy="456725"/>
          </a:xfrm>
        </p:grpSpPr>
        <p:sp>
          <p:nvSpPr>
            <p:cNvPr id="130" name="Shape 130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0" t="0" r="0" b="0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0" t="0" r="0" b="0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0" t="0" r="0" b="0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0" t="0" r="0" b="0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0" t="0" r="0" b="0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2400" y="2038350"/>
            <a:ext cx="2057400" cy="1077218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Clinical</a:t>
            </a:r>
          </a:p>
          <a:p>
            <a:r>
              <a:rPr lang="en-US" sz="3200" dirty="0" smtClean="0">
                <a:latin typeface="Algerian" pitchFamily="82" charset="0"/>
              </a:rPr>
              <a:t>uses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942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876550"/>
            <a:ext cx="14763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3562350"/>
            <a:ext cx="2000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2" name="Picture 4" descr="نتيجة بحث الصور عن ‪hyperthyroidism‬‏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0" y="3409950"/>
            <a:ext cx="2663825" cy="161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4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5791200" y="133350"/>
            <a:ext cx="3200400" cy="48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spcBef>
                <a:spcPct val="0"/>
              </a:spcBef>
              <a:buNone/>
            </a:pP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Pheochromocytoma</a:t>
            </a: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Arial" pitchFamily="34" charset="0"/>
              <a:sym typeface="Symbol" pitchFamily="18" charset="2"/>
            </a:endParaRPr>
          </a:p>
          <a:p>
            <a:pPr>
              <a:spcBef>
                <a:spcPct val="0"/>
              </a:spcBef>
              <a:buNone/>
            </a:pPr>
            <a:r>
              <a:rPr lang="en-US" sz="2800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used with -blockers </a:t>
            </a:r>
            <a:r>
              <a:rPr lang="en-US" sz="2800" dirty="0" smtClean="0">
                <a:solidFill>
                  <a:srgbClr val="003399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(never alone)</a:t>
            </a:r>
          </a:p>
          <a:p>
            <a:pPr>
              <a:spcBef>
                <a:spcPct val="0"/>
              </a:spcBef>
            </a:pPr>
            <a:r>
              <a:rPr lang="en-US" sz="2800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-blockers lower the elevated blood pressure.</a:t>
            </a:r>
          </a:p>
          <a:p>
            <a:pPr>
              <a:spcBef>
                <a:spcPct val="0"/>
              </a:spcBef>
            </a:pPr>
            <a:r>
              <a:rPr lang="en-US" sz="2800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-blockers protect the heart from NE.</a:t>
            </a:r>
          </a:p>
          <a:p>
            <a:pPr marL="0" lvl="0" indent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128" name="Shape 128"/>
          <p:cNvSpPr txBox="1">
            <a:spLocks noGrp="1"/>
          </p:cNvSpPr>
          <p:nvPr>
            <p:ph type="body" idx="3"/>
          </p:nvPr>
        </p:nvSpPr>
        <p:spPr>
          <a:xfrm>
            <a:off x="2590800" y="133350"/>
            <a:ext cx="2819400" cy="464017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spcBef>
                <a:spcPct val="0"/>
              </a:spcBef>
              <a:buNone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Migraine: </a:t>
            </a:r>
          </a:p>
          <a:p>
            <a:pPr>
              <a:spcBef>
                <a:spcPct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Prophylactic</a:t>
            </a:r>
          </a:p>
          <a:p>
            <a:pPr>
              <a:spcBef>
                <a:spcPct val="0"/>
              </a:spcBef>
              <a:buFont typeface="Wingdings 3" pitchFamily="18" charset="2"/>
              <a:buChar char="¤"/>
            </a:pPr>
            <a:r>
              <a:rPr lang="en-US" sz="2400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reduce episodes of chronic migraine </a:t>
            </a:r>
          </a:p>
          <a:p>
            <a:pPr>
              <a:spcBef>
                <a:spcPct val="0"/>
              </a:spcBef>
              <a:buFont typeface="Wingdings 3" pitchFamily="18" charset="2"/>
              <a:buChar char="¤"/>
            </a:pPr>
            <a:r>
              <a:rPr lang="en-US" sz="2400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catecholamine-induced vasodilatation in the brain vasculature </a:t>
            </a:r>
          </a:p>
          <a:p>
            <a:pPr>
              <a:spcBef>
                <a:spcPct val="0"/>
              </a:spcBef>
              <a:buNone/>
            </a:pPr>
            <a:r>
              <a:rPr lang="en-US" sz="2400" dirty="0" smtClean="0">
                <a:solidFill>
                  <a:srgbClr val="003399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e.g. </a:t>
            </a:r>
            <a:r>
              <a:rPr lang="en-US" sz="2400" dirty="0" err="1" smtClean="0">
                <a:solidFill>
                  <a:srgbClr val="003399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propranolol</a:t>
            </a:r>
            <a:endParaRPr lang="en-US" sz="2400" dirty="0" smtClean="0">
              <a:latin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grpSp>
        <p:nvGrpSpPr>
          <p:cNvPr id="2" name="Shape 129"/>
          <p:cNvGrpSpPr/>
          <p:nvPr/>
        </p:nvGrpSpPr>
        <p:grpSpPr>
          <a:xfrm>
            <a:off x="685800" y="209550"/>
            <a:ext cx="857142" cy="1021570"/>
            <a:chOff x="5970800" y="1619250"/>
            <a:chExt cx="428650" cy="456725"/>
          </a:xfrm>
        </p:grpSpPr>
        <p:sp>
          <p:nvSpPr>
            <p:cNvPr id="130" name="Shape 130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0" t="0" r="0" b="0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0" t="0" r="0" b="0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0" t="0" r="0" b="0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0" t="0" r="0" b="0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0" t="0" r="0" b="0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2400" y="2038350"/>
            <a:ext cx="2057400" cy="1077218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Clinical</a:t>
            </a:r>
          </a:p>
          <a:p>
            <a:r>
              <a:rPr lang="en-US" sz="3200" dirty="0" smtClean="0">
                <a:latin typeface="Algerian" pitchFamily="82" charset="0"/>
              </a:rPr>
              <a:t>uses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921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3562350"/>
            <a:ext cx="1905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5" name="Picture 5" descr="نتيجة بحث الصور عن ‪pheochromocytoma‬‏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3638550"/>
            <a:ext cx="24003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2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Shape 155"/>
          <p:cNvGrpSpPr/>
          <p:nvPr/>
        </p:nvGrpSpPr>
        <p:grpSpPr>
          <a:xfrm>
            <a:off x="1706051" y="613865"/>
            <a:ext cx="316043" cy="515211"/>
            <a:chOff x="6730350" y="2315900"/>
            <a:chExt cx="257700" cy="420100"/>
          </a:xfrm>
        </p:grpSpPr>
        <p:sp>
          <p:nvSpPr>
            <p:cNvPr id="156" name="Shape 156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2400" y="2190750"/>
            <a:ext cx="20574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ADRS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133350"/>
            <a:ext cx="6248400" cy="954107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Due to blockade of 1- receptor: 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Bradycardia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, hypotension, heart failure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67000" y="1200150"/>
            <a:ext cx="6248400" cy="954107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Due to blockade of 2- receptor:</a:t>
            </a:r>
          </a:p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(only with non-selective  blockers)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67000" y="2876550"/>
            <a:ext cx="3733800" cy="954107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Bronchoconstriction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 (# Asthma, emphysema).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67000" y="3943171"/>
            <a:ext cx="3505200" cy="1200329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Cold extremities &amp; intermittent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claudication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Wingdings 3" pitchFamily="18" charset="2"/>
              </a:rPr>
              <a:t>by vasoconstriction</a:t>
            </a:r>
            <a:endParaRPr lang="en-US" sz="2400" dirty="0" smtClean="0">
              <a:solidFill>
                <a:srgbClr val="FFFF00"/>
              </a:solidFill>
              <a:latin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67000" y="2266950"/>
            <a:ext cx="4038600" cy="523220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Hypoglycemia</a:t>
            </a: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2190750"/>
            <a:ext cx="1828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3724275"/>
            <a:ext cx="2667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257550"/>
            <a:ext cx="2209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133350"/>
            <a:ext cx="19716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155"/>
          <p:cNvGrpSpPr/>
          <p:nvPr/>
        </p:nvGrpSpPr>
        <p:grpSpPr>
          <a:xfrm>
            <a:off x="685800" y="361950"/>
            <a:ext cx="914400" cy="1066800"/>
            <a:chOff x="6730350" y="2315900"/>
            <a:chExt cx="257700" cy="420100"/>
          </a:xfrm>
        </p:grpSpPr>
        <p:sp>
          <p:nvSpPr>
            <p:cNvPr id="156" name="Shape 156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2400" y="2038350"/>
            <a:ext cx="2057400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lgerian" pitchFamily="82" charset="0"/>
              </a:rPr>
              <a:t>ADRS</a:t>
            </a:r>
            <a:endParaRPr lang="en-US" sz="4800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133350"/>
            <a:ext cx="4038600" cy="830997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Wingdings 3" pitchFamily="18" charset="2"/>
              </a:rPr>
              <a:t>Erectile dysfunction &amp; impotence,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Wingdings 3" pitchFamily="18" charset="2"/>
              </a:rPr>
              <a:t>Nebivolol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NO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  <a:sym typeface="Wingdings 3" pitchFamily="18" charset="2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67000" y="1276350"/>
            <a:ext cx="4038600" cy="461665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Wingdings 3" pitchFamily="18" charset="2"/>
              </a:rPr>
              <a:t> TG 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Wingdings 3" pitchFamily="18" charset="2"/>
              </a:rPr>
              <a:t>hypertriglyceridemia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Wingdings 3" pitchFamily="18" charset="2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67000" y="3790950"/>
            <a:ext cx="6324600" cy="1200329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All –Adrenergic blockers mask hypoglycemic manifestations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Wingdings 3" pitchFamily="18" charset="2"/>
              </a:rPr>
              <a:t>i.e. tachycardia, sweating, 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COMA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67000" y="1885950"/>
            <a:ext cx="3962400" cy="830997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Coronary spasm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Wingdings 3" pitchFamily="18" charset="2"/>
              </a:rPr>
              <a:t> in variant angina patients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67000" y="2952750"/>
            <a:ext cx="1371600" cy="461665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Fatigue</a:t>
            </a:r>
            <a:endParaRPr lang="en-US" sz="2400" dirty="0" smtClean="0">
              <a:solidFill>
                <a:srgbClr val="FFFF00"/>
              </a:solidFill>
              <a:latin typeface="Times New Roman" pitchFamily="18" charset="0"/>
              <a:cs typeface="Arial" pitchFamily="34" charset="0"/>
              <a:sym typeface="Wingdings 3" pitchFamily="18" charset="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97155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20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155"/>
          <p:cNvGrpSpPr/>
          <p:nvPr/>
        </p:nvGrpSpPr>
        <p:grpSpPr>
          <a:xfrm>
            <a:off x="685800" y="361950"/>
            <a:ext cx="879094" cy="1219200"/>
            <a:chOff x="6730350" y="2315900"/>
            <a:chExt cx="257700" cy="420100"/>
          </a:xfrm>
        </p:grpSpPr>
        <p:sp>
          <p:nvSpPr>
            <p:cNvPr id="156" name="Shape 156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2400" y="2038350"/>
            <a:ext cx="2057400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lgerian" pitchFamily="82" charset="0"/>
              </a:rPr>
              <a:t>ADRS</a:t>
            </a:r>
            <a:endParaRPr lang="en-US" sz="4800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285750"/>
            <a:ext cx="6248400" cy="523220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Depression, and hallucinations</a:t>
            </a:r>
            <a:endParaRPr lang="en-US" sz="2800" dirty="0" smtClean="0">
              <a:solidFill>
                <a:srgbClr val="FFFF00"/>
              </a:solidFill>
              <a:latin typeface="Times New Roman" pitchFamily="18" charset="0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7000" y="1047750"/>
            <a:ext cx="6248400" cy="523220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Gastrointestinal disturbances</a:t>
            </a:r>
            <a:endParaRPr lang="en-US" sz="2800" dirty="0" smtClean="0">
              <a:solidFill>
                <a:srgbClr val="FFFF00"/>
              </a:solidFill>
              <a:latin typeface="Times New Roman" pitchFamily="18" charset="0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67000" y="2465844"/>
            <a:ext cx="6324600" cy="2308324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Precautions: Sudden stoppage will give rise to a withdrawal syndrome:</a:t>
            </a:r>
          </a:p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Rebound angina, arrhythmia, myocardial infarction &amp;</a:t>
            </a:r>
          </a:p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Hypertension WHY ? 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u="heavy" dirty="0" smtClean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U</a:t>
            </a:r>
            <a:r>
              <a:rPr lang="en-US" sz="2400" u="heavy" dirty="0" smtClean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p-regulation of </a:t>
            </a:r>
            <a:r>
              <a:rPr lang="en-US" sz="2400" u="heavy" dirty="0" smtClean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Symbol"/>
              </a:rPr>
              <a:t></a:t>
            </a:r>
            <a:r>
              <a:rPr lang="en-US" sz="2400" u="heavy" dirty="0" smtClean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-receptors.</a:t>
            </a:r>
          </a:p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To prevent withdrawal manifestations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  drug 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withdrawn gradually.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67000" y="1733550"/>
            <a:ext cx="4876800" cy="523220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Sodium retention</a:t>
            </a:r>
            <a:endParaRPr lang="en-US" sz="2800" dirty="0" smtClean="0">
              <a:solidFill>
                <a:srgbClr val="FFFF00"/>
              </a:solidFill>
              <a:latin typeface="Times New Roman" pitchFamily="18" charset="0"/>
              <a:cs typeface="Arial" pitchFamily="34" charset="0"/>
              <a:sym typeface="Wingdings 3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155"/>
          <p:cNvGrpSpPr/>
          <p:nvPr/>
        </p:nvGrpSpPr>
        <p:grpSpPr>
          <a:xfrm>
            <a:off x="1524000" y="666750"/>
            <a:ext cx="762000" cy="990600"/>
            <a:chOff x="6730350" y="2315900"/>
            <a:chExt cx="257700" cy="420100"/>
          </a:xfrm>
        </p:grpSpPr>
        <p:sp>
          <p:nvSpPr>
            <p:cNvPr id="156" name="Shape 156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 rot="5400000">
            <a:off x="-1360558" y="2179708"/>
            <a:ext cx="4648202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lgerian" pitchFamily="82" charset="0"/>
              </a:rPr>
              <a:t>Contraindicatio</a:t>
            </a:r>
            <a:r>
              <a:rPr lang="en-US" sz="4000" dirty="0" smtClean="0">
                <a:latin typeface="Algerian" pitchFamily="82" charset="0"/>
              </a:rPr>
              <a:t>ns</a:t>
            </a:r>
            <a:endParaRPr lang="en-US" sz="4000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600" y="133350"/>
            <a:ext cx="6477000" cy="461665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  <a:defRPr/>
            </a:pP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Heart Block (beta blockers can precipitate heart block)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4600" y="742950"/>
            <a:ext cx="6248400" cy="830997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Peripheral vascular disease (safer with cardio-selective 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  <a:sym typeface="Symbol"/>
              </a:rPr>
              <a:t>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-blockers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)</a:t>
            </a:r>
            <a:endParaRPr lang="en-US" sz="2400" dirty="0" smtClean="0">
              <a:solidFill>
                <a:srgbClr val="FFFF00"/>
              </a:solidFill>
              <a:latin typeface="Times New Roman" pitchFamily="18" charset="0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4600" y="1733550"/>
            <a:ext cx="6324600" cy="830997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Bronchial Asthma (safer with cardio-selective 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  <a:sym typeface="Symbol"/>
              </a:rPr>
              <a:t>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-blockers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)?</a:t>
            </a:r>
            <a:endParaRPr lang="en-US" sz="2400" dirty="0" smtClean="0">
              <a:solidFill>
                <a:srgbClr val="FFFF00"/>
              </a:solidFill>
              <a:latin typeface="Times New Roman" pitchFamily="18" charset="0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4600" y="3562350"/>
            <a:ext cx="6172200" cy="523220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Hypotension</a:t>
            </a:r>
            <a:endParaRPr lang="en-US" sz="2800" dirty="0" smtClean="0">
              <a:solidFill>
                <a:srgbClr val="FFFF00"/>
              </a:solidFill>
              <a:latin typeface="Times New Roman" pitchFamily="18" charset="0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4600" y="2647950"/>
            <a:ext cx="6172200" cy="830997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Diabetic patients  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 Masking of </a:t>
            </a:r>
            <a:r>
              <a:rPr lang="en-US" sz="2400" dirty="0" err="1" smtClean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hypoglycaemia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 / GIVEN CAUSIOUSLY</a:t>
            </a:r>
            <a:endParaRPr lang="en-US" sz="2400" dirty="0" smtClean="0">
              <a:solidFill>
                <a:srgbClr val="FFFF00"/>
              </a:solidFill>
              <a:latin typeface="Times New Roman" pitchFamily="18" charset="0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4600" y="4171950"/>
            <a:ext cx="6172200" cy="830997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Alone in </a:t>
            </a:r>
            <a:r>
              <a:rPr lang="en-US" sz="2400" dirty="0" err="1" smtClean="0">
                <a:solidFill>
                  <a:srgbClr val="FFFF00"/>
                </a:solidFill>
                <a:latin typeface="Arial Narrow" pitchFamily="34" charset="0"/>
              </a:rPr>
              <a:t>pheochromocytoma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 (must be given with an 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  <a:sym typeface="Symbol"/>
              </a:rPr>
              <a:t>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-blockers).</a:t>
            </a:r>
            <a:endParaRPr lang="en-US" sz="2400" dirty="0" smtClean="0">
              <a:solidFill>
                <a:srgbClr val="FFFF00"/>
              </a:solidFill>
              <a:latin typeface="Times New Roman" pitchFamily="18" charset="0"/>
              <a:cs typeface="Arial" pitchFamily="34" charset="0"/>
              <a:sym typeface="Wingdings 3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0" grpId="0" animBg="1"/>
      <p:bldP spid="16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047750"/>
            <a:ext cx="6553200" cy="412934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 eaLnBrk="1" hangingPunct="1">
              <a:lnSpc>
                <a:spcPts val="25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Non-Selective Competitive Blocker of </a:t>
            </a:r>
            <a:r>
              <a:rPr lang="en-US" sz="2800" dirty="0" smtClean="0">
                <a:solidFill>
                  <a:srgbClr val="FFFF00"/>
                </a:solidFill>
                <a:latin typeface="Symbol" pitchFamily="18" charset="2"/>
              </a:rPr>
              <a:t>b</a:t>
            </a:r>
            <a:r>
              <a:rPr lang="en-US" sz="2800" baseline="-25000" dirty="0" smtClean="0">
                <a:solidFill>
                  <a:srgbClr val="FFFF00"/>
                </a:solidFill>
                <a:latin typeface="Symbol" pitchFamily="18" charset="2"/>
              </a:rPr>
              <a:t>1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&amp; </a:t>
            </a:r>
            <a:r>
              <a:rPr lang="en-US" sz="2800" dirty="0" smtClean="0">
                <a:solidFill>
                  <a:srgbClr val="FFFF00"/>
                </a:solidFill>
                <a:latin typeface="Symbol" pitchFamily="18" charset="2"/>
              </a:rPr>
              <a:t>b</a:t>
            </a:r>
            <a:r>
              <a:rPr lang="en-US" sz="2800" baseline="-25000" dirty="0" smtClean="0">
                <a:solidFill>
                  <a:srgbClr val="FFFF00"/>
                </a:solidFill>
                <a:latin typeface="Symbol" pitchFamily="18" charset="2"/>
              </a:rPr>
              <a:t>2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33350"/>
            <a:ext cx="32766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propranolol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733550"/>
            <a:ext cx="8305800" cy="733534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 eaLnBrk="1" hangingPunct="1">
              <a:lnSpc>
                <a:spcPts val="25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  <a:sym typeface="Wingdings 3" pitchFamily="18" charset="2"/>
              </a:rPr>
              <a:t>Membrane stabilizing action/ </a:t>
            </a:r>
            <a:r>
              <a:rPr lang="en-US" sz="2400" dirty="0" err="1" smtClean="0">
                <a:solidFill>
                  <a:srgbClr val="FFFF00"/>
                </a:solidFill>
                <a:latin typeface="Arial Narrow" pitchFamily="34" charset="0"/>
                <a:sym typeface="Wingdings 3" pitchFamily="18" charset="2"/>
              </a:rPr>
              <a:t>quinidine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  <a:sym typeface="Wingdings 3" pitchFamily="18" charset="2"/>
              </a:rPr>
              <a:t>-like /local anesthetic effect</a:t>
            </a:r>
          </a:p>
          <a:p>
            <a:pPr eaLnBrk="1" hangingPunct="1">
              <a:lnSpc>
                <a:spcPts val="25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  <a:sym typeface="Wingdings 3" pitchFamily="18" charset="2"/>
              </a:rPr>
              <a:t>sedative actions /No ISA</a:t>
            </a:r>
            <a:endParaRPr lang="en-US" sz="2400" dirty="0">
              <a:solidFill>
                <a:srgbClr val="FFFF00"/>
              </a:solidFill>
              <a:latin typeface="Arial Narrow" pitchFamily="34" charset="0"/>
              <a:sym typeface="Wingdings 3" pitchFamily="18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638550"/>
            <a:ext cx="8458200" cy="1277273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sz="2400" dirty="0" err="1" smtClean="0">
                <a:solidFill>
                  <a:srgbClr val="FFFF00"/>
                </a:solidFill>
                <a:latin typeface="Arial Narrow" pitchFamily="34" charset="0"/>
              </a:rPr>
              <a:t>Lipophilic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, completely absorbed, 70% destroyed during 1</a:t>
            </a:r>
            <a:r>
              <a:rPr lang="en-US" sz="2400" u="sng" dirty="0" smtClean="0">
                <a:solidFill>
                  <a:srgbClr val="FFFF00"/>
                </a:solidFill>
                <a:latin typeface="Arial Narrow" pitchFamily="34" charset="0"/>
              </a:rPr>
              <a:t>st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 pass hepatic metabolism, 90-95% protein bound, cross BBB and excreted in urine. 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Can be given </a:t>
            </a:r>
            <a:r>
              <a:rPr lang="en-US" sz="2400" dirty="0" err="1" smtClean="0">
                <a:solidFill>
                  <a:srgbClr val="FFFF00"/>
                </a:solidFill>
                <a:latin typeface="Arial Narrow" pitchFamily="34" charset="0"/>
              </a:rPr>
              <a:t>p.o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. or </a:t>
            </a:r>
            <a:r>
              <a:rPr lang="en-US" sz="2400" dirty="0" err="1" smtClean="0">
                <a:solidFill>
                  <a:srgbClr val="FFFF00"/>
                </a:solidFill>
                <a:latin typeface="Arial Narrow" pitchFamily="34" charset="0"/>
              </a:rPr>
              <a:t>parenteral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endParaRPr lang="en-US" sz="24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800350"/>
            <a:ext cx="46482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pharmacokinetics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Shape 53"/>
          <p:cNvGrpSpPr/>
          <p:nvPr/>
        </p:nvGrpSpPr>
        <p:grpSpPr>
          <a:xfrm>
            <a:off x="762000" y="361950"/>
            <a:ext cx="933999" cy="914400"/>
            <a:chOff x="6625350" y="1613750"/>
            <a:chExt cx="480525" cy="438400"/>
          </a:xfrm>
        </p:grpSpPr>
        <p:sp>
          <p:nvSpPr>
            <p:cNvPr id="54" name="Shape 54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0" t="0" r="0" b="0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0" t="0" r="0" b="0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0" t="0" r="0" b="0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0" t="0" r="0" b="0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0" t="0" r="0" b="0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743200" y="209550"/>
            <a:ext cx="5334000" cy="523220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Classify </a:t>
            </a:r>
            <a:r>
              <a:rPr lang="el-GR" sz="2800" dirty="0" smtClean="0">
                <a:solidFill>
                  <a:srgbClr val="FFFF00"/>
                </a:solidFill>
                <a:latin typeface="Calibri"/>
              </a:rPr>
              <a:t>β</a:t>
            </a:r>
            <a:r>
              <a:rPr lang="en-US" sz="2800" dirty="0" smtClean="0">
                <a:solidFill>
                  <a:srgbClr val="FFFF00"/>
                </a:solidFill>
                <a:latin typeface="Calibri"/>
              </a:rPr>
              <a:t>- blockers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3200" y="895350"/>
            <a:ext cx="6096000" cy="1815882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Discuss pharmacokinetic properties, </a:t>
            </a:r>
            <a:r>
              <a:rPr lang="en-US" sz="2800" dirty="0" err="1" smtClean="0">
                <a:solidFill>
                  <a:srgbClr val="FFFF00"/>
                </a:solidFill>
              </a:rPr>
              <a:t>pharmacodynamic</a:t>
            </a:r>
            <a:r>
              <a:rPr lang="en-US" sz="2800" dirty="0" smtClean="0">
                <a:solidFill>
                  <a:srgbClr val="FFFF00"/>
                </a:solidFill>
              </a:rPr>
              <a:t> actions, clinical uses, ADRs &amp; contraindications of </a:t>
            </a:r>
            <a:r>
              <a:rPr lang="el-GR" sz="2800" dirty="0" smtClean="0">
                <a:solidFill>
                  <a:srgbClr val="FFFF00"/>
                </a:solidFill>
                <a:latin typeface="Calibri"/>
              </a:rPr>
              <a:t>β</a:t>
            </a:r>
            <a:r>
              <a:rPr lang="en-US" sz="2800" dirty="0" smtClean="0">
                <a:solidFill>
                  <a:srgbClr val="FFFF00"/>
                </a:solidFill>
                <a:latin typeface="Calibri"/>
              </a:rPr>
              <a:t>- blockers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800350"/>
            <a:ext cx="46672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 rot="5400000">
            <a:off x="292387" y="2156252"/>
            <a:ext cx="1828800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lgerian" pitchFamily="82" charset="0"/>
              </a:rPr>
              <a:t>ilos</a:t>
            </a:r>
            <a:endParaRPr lang="en-US" sz="48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33350"/>
            <a:ext cx="60960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Pharmacodynamic</a:t>
            </a:r>
            <a:r>
              <a:rPr lang="en-US" sz="3200" dirty="0" smtClean="0">
                <a:latin typeface="Algerian" pitchFamily="82" charset="0"/>
              </a:rPr>
              <a:t> effects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895350"/>
            <a:ext cx="8305800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 eaLnBrk="1" hangingPunct="1">
              <a:spcBef>
                <a:spcPts val="600"/>
              </a:spcBef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</a:rPr>
              <a:t>Membrane Stabilization</a:t>
            </a:r>
            <a:r>
              <a:rPr lang="en-US" sz="2400" b="1" dirty="0" smtClean="0">
                <a:latin typeface="Arial Narrow" pitchFamily="34" charset="0"/>
              </a:rPr>
              <a:t>: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Block Na channels  direct depressant to myocardium has local anesthetic effect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(anti-arrhythmic effects).</a:t>
            </a:r>
            <a:endParaRPr lang="en-US" sz="2400" b="1" dirty="0">
              <a:solidFill>
                <a:srgbClr val="0000FF"/>
              </a:solidFill>
              <a:latin typeface="Arial Narrow" pitchFamily="34" charset="0"/>
              <a:sym typeface="Wingdings 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876550"/>
            <a:ext cx="8382000" cy="216982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 eaLnBrk="1" hangingPunct="1">
              <a:spcBef>
                <a:spcPts val="600"/>
              </a:spcBef>
              <a:defRPr/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Heart;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by </a:t>
            </a:r>
            <a:r>
              <a:rPr lang="en-US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block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Inhibit heart properties </a:t>
            </a:r>
            <a:r>
              <a:rPr lang="en-US" sz="2400" b="1" dirty="0" smtClean="0">
                <a:solidFill>
                  <a:srgbClr val="CC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cardiac output</a:t>
            </a:r>
            <a:endParaRPr lang="en-US" sz="2400" b="1" dirty="0" smtClean="0">
              <a:solidFill>
                <a:srgbClr val="CC0000"/>
              </a:solidFill>
              <a:latin typeface="Arial Narrow" pitchFamily="34" charset="0"/>
              <a:sym typeface="Wingdings 3"/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Has anti -ischemic action 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cardiac work +  O</a:t>
            </a:r>
            <a:r>
              <a:rPr lang="en-US" sz="2400" b="1" baseline="-25000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2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consumption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Has anti-arrhythmic effects 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excitability, automaticity &amp; conductivity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+ </a:t>
            </a:r>
            <a:r>
              <a:rPr lang="en-US" sz="2400" b="1" dirty="0" smtClean="0">
                <a:solidFill>
                  <a:srgbClr val="4E00C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by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membrane stabilizing activity</a:t>
            </a:r>
            <a:endParaRPr lang="en-US" sz="2400" b="1" dirty="0">
              <a:uFill>
                <a:solidFill>
                  <a:srgbClr val="FF0000"/>
                </a:solidFill>
              </a:uFill>
              <a:latin typeface="Arial Narrow" pitchFamily="34" charset="0"/>
              <a:sym typeface="Wingdings 3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1885950"/>
            <a:ext cx="8382000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 eaLnBrk="1" hangingPunct="1">
              <a:spcBef>
                <a:spcPts val="600"/>
              </a:spcBef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</a:rPr>
              <a:t>CNS Effect:</a:t>
            </a:r>
            <a:r>
              <a:rPr lang="en-US" sz="2400" b="1" dirty="0" smtClean="0">
                <a:solidFill>
                  <a:srgbClr val="008000"/>
                </a:solidFill>
                <a:latin typeface="Arial Narrow" pitchFamily="34" charset="0"/>
                <a:sym typeface="Wingdings 3"/>
              </a:rPr>
              <a:t> Has sedative action,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</a:t>
            </a:r>
            <a:r>
              <a:rPr lang="en-US" sz="2400" b="1" dirty="0" smtClean="0">
                <a:latin typeface="Arial Narrow" pitchFamily="34" charset="0"/>
              </a:rPr>
              <a:t> tremors &amp; anxiety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400" b="1" dirty="0" smtClean="0">
                <a:latin typeface="Arial Narrow" pitchFamily="34" charset="0"/>
              </a:rPr>
              <a:t> used to protect against social anxiety &amp;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performance anxiety.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33350"/>
            <a:ext cx="60960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Pharmacodynamic</a:t>
            </a:r>
            <a:r>
              <a:rPr lang="en-US" sz="3200" dirty="0" smtClean="0">
                <a:latin typeface="Algerian" pitchFamily="82" charset="0"/>
              </a:rPr>
              <a:t> effects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819150"/>
            <a:ext cx="6096000" cy="306237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BP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; by </a:t>
            </a:r>
            <a:r>
              <a:rPr lang="en-US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block 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endParaRPr lang="en-US" sz="2400" b="1" dirty="0" smtClean="0">
              <a:uFill>
                <a:solidFill>
                  <a:srgbClr val="FF0000"/>
                </a:solidFill>
              </a:uFill>
              <a:latin typeface="Arial Narrow" pitchFamily="34" charset="0"/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Has antihypertensive action by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eaLnBrk="1" hangingPunct="1">
              <a:spcBef>
                <a:spcPts val="600"/>
              </a:spcBef>
              <a:buFontTx/>
              <a:buBlip>
                <a:blip r:embed="rId4"/>
              </a:buBlip>
              <a:defRPr/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Inhibiting heart properties </a:t>
            </a:r>
            <a:r>
              <a:rPr lang="en-US" sz="2400" b="1" dirty="0" smtClean="0">
                <a:solidFill>
                  <a:srgbClr val="CC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cardiac output</a:t>
            </a:r>
            <a:endParaRPr lang="en-US" sz="2400" b="1" dirty="0" smtClean="0">
              <a:latin typeface="Arial Narrow" pitchFamily="34" charset="0"/>
            </a:endParaRPr>
          </a:p>
          <a:p>
            <a:pPr eaLnBrk="1" hangingPunct="1">
              <a:spcBef>
                <a:spcPts val="600"/>
              </a:spcBef>
              <a:buFontTx/>
              <a:buBlip>
                <a:blip r:embed="rId4"/>
              </a:buBlip>
              <a:defRPr/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l-GR" sz="2400" b="1" dirty="0" smtClean="0">
                <a:latin typeface="Calibri"/>
              </a:rPr>
              <a:t>β</a:t>
            </a:r>
            <a:r>
              <a:rPr lang="en-US" sz="2400" b="1" dirty="0" smtClean="0">
                <a:latin typeface="Arial Narrow" pitchFamily="34" charset="0"/>
              </a:rPr>
              <a:t> blockade :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err="1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renin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&amp; RASS system 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eaLnBrk="1" hangingPunct="1">
              <a:spcBef>
                <a:spcPts val="600"/>
              </a:spcBef>
              <a:buFontTx/>
              <a:buBlip>
                <a:blip r:embed="rId4"/>
              </a:buBlip>
              <a:defRPr/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Presynaptic</a:t>
            </a:r>
            <a:r>
              <a:rPr lang="en-US" sz="2400" b="1" dirty="0" smtClean="0">
                <a:latin typeface="Arial Narrow" pitchFamily="34" charset="0"/>
              </a:rPr>
              <a:t> inhibition of NE release from adrenergic nerves</a:t>
            </a:r>
          </a:p>
          <a:p>
            <a:pPr eaLnBrk="1" hangingPunct="1">
              <a:spcBef>
                <a:spcPts val="600"/>
              </a:spcBef>
              <a:buFontTx/>
              <a:buBlip>
                <a:blip r:embed="rId4"/>
              </a:buBlip>
              <a:defRPr/>
            </a:pPr>
            <a:r>
              <a:rPr lang="en-US" sz="2400" b="1" dirty="0" smtClean="0">
                <a:latin typeface="Arial Narrow" pitchFamily="34" charset="0"/>
              </a:rPr>
              <a:t> Inhibiting sympathetic outflow in CNS 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943350"/>
            <a:ext cx="6781800" cy="105413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 eaLnBrk="1" hangingPunct="1">
              <a:lnSpc>
                <a:spcPts val="2500"/>
              </a:lnSpc>
              <a:defRPr/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Blood Vessels [BV];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by </a:t>
            </a:r>
            <a:r>
              <a:rPr lang="en-US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blocking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Vasoconstriction 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blood flow specially to muscles, other organs except brain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cold extremities </a:t>
            </a:r>
            <a:endParaRPr lang="en-US" sz="2400" b="1" dirty="0">
              <a:latin typeface="Arial Narrow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819150"/>
            <a:ext cx="25527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33350"/>
            <a:ext cx="60960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Pharmacodynamic</a:t>
            </a:r>
            <a:r>
              <a:rPr lang="en-US" sz="3200" dirty="0" smtClean="0">
                <a:latin typeface="Algerian" pitchFamily="82" charset="0"/>
              </a:rPr>
              <a:t> effects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895350"/>
            <a:ext cx="5257800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Bronchi: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by </a:t>
            </a:r>
            <a:r>
              <a:rPr lang="en-US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block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2 . </a:t>
            </a:r>
            <a:r>
              <a:rPr lang="en-US" sz="2400" b="1" dirty="0" err="1" smtClean="0">
                <a:latin typeface="Arial Narrow" pitchFamily="34" charset="0"/>
              </a:rPr>
              <a:t>Bronchospasm</a:t>
            </a:r>
            <a:r>
              <a:rPr lang="en-US" sz="2400" b="1" dirty="0" smtClean="0">
                <a:latin typeface="Arial Narrow" pitchFamily="34" charset="0"/>
              </a:rPr>
              <a:t> specially in susceptible patients</a:t>
            </a:r>
            <a:endParaRPr lang="en-US" sz="2200" b="1" i="1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809750"/>
            <a:ext cx="5257800" cy="46166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Intestine: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by </a:t>
            </a:r>
            <a:r>
              <a:rPr lang="en-US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block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2 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 Intestinal motility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419350"/>
            <a:ext cx="5638800" cy="169533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 eaLnBrk="1" hangingPunct="1">
              <a:lnSpc>
                <a:spcPts val="2500"/>
              </a:lnSpc>
              <a:defRPr/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Metabolism: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by </a:t>
            </a:r>
            <a:r>
              <a:rPr lang="en-US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blocking mainly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2 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eaLnBrk="1" hangingPunct="1">
              <a:lnSpc>
                <a:spcPts val="2500"/>
              </a:lnSpc>
              <a:defRPr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In liver;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err="1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Glycogenolysis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CC0000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err="1" smtClean="0">
                <a:solidFill>
                  <a:srgbClr val="CC0000"/>
                </a:solidFill>
                <a:latin typeface="Arial Narrow" pitchFamily="34" charset="0"/>
                <a:sym typeface="Wingdings 3"/>
              </a:rPr>
              <a:t>Hypoglycaemia</a:t>
            </a:r>
            <a:endParaRPr lang="en-US" sz="2400" b="1" dirty="0" smtClean="0">
              <a:solidFill>
                <a:srgbClr val="CC0000"/>
              </a:solidFill>
              <a:uFill>
                <a:solidFill>
                  <a:srgbClr val="FF0000"/>
                </a:solidFill>
              </a:uFill>
              <a:latin typeface="Arial Narrow" pitchFamily="34" charset="0"/>
              <a:sym typeface="Wingdings 3"/>
            </a:endParaRPr>
          </a:p>
          <a:p>
            <a:pPr eaLnBrk="1" hangingPunct="1">
              <a:lnSpc>
                <a:spcPts val="2500"/>
              </a:lnSpc>
              <a:defRPr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In pancreas;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Glucagon secretion</a:t>
            </a:r>
          </a:p>
          <a:p>
            <a:pPr eaLnBrk="1" hangingPunct="1">
              <a:lnSpc>
                <a:spcPts val="2500"/>
              </a:lnSpc>
              <a:defRPr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In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adipocytes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;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err="1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Lipolysis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endParaRPr lang="en-US" sz="2400" b="1" dirty="0" smtClean="0">
              <a:solidFill>
                <a:srgbClr val="CC0000"/>
              </a:solidFill>
              <a:latin typeface="Arial Narrow" pitchFamily="34" charset="0"/>
            </a:endParaRPr>
          </a:p>
          <a:p>
            <a:pPr eaLnBrk="1" hangingPunct="1">
              <a:lnSpc>
                <a:spcPts val="2500"/>
              </a:lnSpc>
              <a:defRPr/>
            </a:pP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In skeletal muscles;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</a:t>
            </a:r>
            <a:r>
              <a:rPr lang="en-US" sz="2400" b="1" dirty="0" err="1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glycolysis</a:t>
            </a:r>
            <a:endParaRPr lang="en-US" sz="2200" b="1" i="1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4248150"/>
            <a:ext cx="6553200" cy="733534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 eaLnBrk="1" hangingPunct="1">
              <a:lnSpc>
                <a:spcPts val="2500"/>
              </a:lnSpc>
              <a:defRPr/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On peripheral &amp; central nervous systems:</a:t>
            </a:r>
          </a:p>
          <a:p>
            <a:pPr eaLnBrk="1" hangingPunct="1">
              <a:lnSpc>
                <a:spcPts val="2500"/>
              </a:lnSpc>
              <a:defRPr/>
            </a:pP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Has local anesthetic effect. </a:t>
            </a:r>
            <a:r>
              <a:rPr lang="en-US" sz="2400" b="1" dirty="0" smtClean="0">
                <a:solidFill>
                  <a:srgbClr val="0066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solidFill>
                  <a:srgbClr val="006600"/>
                </a:solidFill>
                <a:latin typeface="Arial Narrow" pitchFamily="34" charset="0"/>
              </a:rPr>
              <a:t>tremors &amp; </a:t>
            </a:r>
            <a:r>
              <a:rPr lang="en-US" sz="2400" b="1" dirty="0" smtClean="0">
                <a:solidFill>
                  <a:srgbClr val="0066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solidFill>
                  <a:srgbClr val="006600"/>
                </a:solidFill>
                <a:latin typeface="Arial Narrow" pitchFamily="34" charset="0"/>
              </a:rPr>
              <a:t>anxiety</a:t>
            </a:r>
            <a:r>
              <a:rPr lang="en-US" sz="2400" b="1" dirty="0" smtClean="0">
                <a:solidFill>
                  <a:srgbClr val="006600"/>
                </a:solidFill>
                <a:latin typeface="Arial Narrow" pitchFamily="34" charset="0"/>
                <a:sym typeface="Wingdings 3"/>
              </a:rPr>
              <a:t> </a:t>
            </a:r>
            <a:endParaRPr lang="en-US" sz="2400" b="1" dirty="0">
              <a:solidFill>
                <a:srgbClr val="006600"/>
              </a:solidFill>
              <a:latin typeface="Arial Narrow" pitchFamily="34" charset="0"/>
              <a:sym typeface="Wingdings 3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819150"/>
            <a:ext cx="27717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Shape 167"/>
          <p:cNvGrpSpPr/>
          <p:nvPr/>
        </p:nvGrpSpPr>
        <p:grpSpPr>
          <a:xfrm>
            <a:off x="1437077" y="704694"/>
            <a:ext cx="720645" cy="814684"/>
            <a:chOff x="2594325" y="1627175"/>
            <a:chExt cx="440850" cy="440850"/>
          </a:xfrm>
        </p:grpSpPr>
        <p:sp>
          <p:nvSpPr>
            <p:cNvPr id="168" name="Shape 16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0" t="0" r="0" b="0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0" t="0" r="0" b="0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0" t="0" r="0" b="0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" name="TextBox 8"/>
          <p:cNvSpPr txBox="1"/>
          <p:nvPr/>
        </p:nvSpPr>
        <p:spPr>
          <a:xfrm rot="5400000">
            <a:off x="-1032303" y="2080052"/>
            <a:ext cx="3810002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lgerian" pitchFamily="82" charset="0"/>
              </a:rPr>
              <a:t>indications</a:t>
            </a:r>
            <a:endParaRPr lang="en-US" sz="4800" dirty="0"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133350"/>
            <a:ext cx="1981200" cy="461665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  <a:defRPr/>
            </a:pP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  <a:sym typeface="Wingdings 3" pitchFamily="18" charset="2"/>
              </a:rPr>
              <a:t>Hypertension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90800" y="1733550"/>
            <a:ext cx="1752600" cy="461665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  <a:defRPr/>
            </a:pP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  <a:sym typeface="Wingdings 3" pitchFamily="18" charset="2"/>
              </a:rPr>
              <a:t>Arrhythmias</a:t>
            </a:r>
            <a:endParaRPr lang="en-US" sz="2400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895350"/>
            <a:ext cx="1295400" cy="461665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  <a:defRPr/>
            </a:pP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  <a:sym typeface="Wingdings 3" pitchFamily="18" charset="2"/>
              </a:rPr>
              <a:t>Angina</a:t>
            </a:r>
            <a:endParaRPr lang="en-US" sz="2400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133350"/>
            <a:ext cx="2971800" cy="461665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  <a:defRPr/>
            </a:pP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  <a:sym typeface="Wingdings 3" pitchFamily="18" charset="2"/>
              </a:rPr>
              <a:t>Myocardial infarction</a:t>
            </a:r>
            <a:endParaRPr lang="en-US" sz="2400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0" y="2343150"/>
            <a:ext cx="3124200" cy="523220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Migraine [</a:t>
            </a:r>
            <a:r>
              <a:rPr lang="en-US" sz="2800" i="1" dirty="0" smtClean="0">
                <a:solidFill>
                  <a:srgbClr val="FFFF00"/>
                </a:solidFill>
                <a:latin typeface="Arial Narrow" pitchFamily="34" charset="0"/>
              </a:rPr>
              <a:t>Prophylaxis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]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1581150"/>
            <a:ext cx="2971800" cy="523220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  <a:defRPr/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Chronic glaucoma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90800" y="3257550"/>
            <a:ext cx="6172200" cy="954107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  <a:defRPr/>
            </a:pP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Pheochromocytoma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; used with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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-blockers (never alone)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90800" y="2495550"/>
            <a:ext cx="1600200" cy="523220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  <a:defRPr/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Tremors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90800" y="4400550"/>
            <a:ext cx="6400800" cy="523220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  <a:defRPr/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Anxiety; </a:t>
            </a:r>
            <a:r>
              <a:rPr lang="en-US" sz="2800" i="1" dirty="0" smtClean="0">
                <a:solidFill>
                  <a:srgbClr val="FFFF00"/>
                </a:solidFill>
                <a:latin typeface="Arial Narrow" pitchFamily="34" charset="0"/>
              </a:rPr>
              <a:t>(specially social &amp; performance type)</a:t>
            </a:r>
            <a:endParaRPr lang="en-US" sz="2800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5000" y="819150"/>
            <a:ext cx="2514600" cy="523220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  <a:defRPr/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Hyperthyroidism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657350"/>
            <a:ext cx="7315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sz="2800" dirty="0" smtClean="0">
                <a:latin typeface="Arial Narrow" pitchFamily="34" charset="0"/>
              </a:rPr>
              <a:t>Does not alter serum lipids or blood glucose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971550"/>
            <a:ext cx="8763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 smtClean="0">
                <a:latin typeface="Arial Narrow" pitchFamily="34" charset="0"/>
              </a:rPr>
              <a:t>Rapid acting, non-selective with ISA &amp; local anesthetic effect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33350"/>
            <a:ext cx="27432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labetalol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133350"/>
            <a:ext cx="2362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  <a:sym typeface="Symbol"/>
              </a:rPr>
              <a:t>Blocks  </a:t>
            </a:r>
            <a:r>
              <a:rPr lang="en-US" sz="2800" baseline="-25000" dirty="0" smtClean="0">
                <a:solidFill>
                  <a:srgbClr val="FF0000"/>
                </a:solidFill>
                <a:latin typeface="Arial Narrow" pitchFamily="34" charset="0"/>
              </a:rPr>
              <a:t>1 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  <a:sym typeface="Symbol"/>
              </a:rPr>
              <a:t>&amp; </a:t>
            </a:r>
            <a:endParaRPr lang="en-US" sz="28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714750"/>
            <a:ext cx="7924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sz="2800" dirty="0" smtClean="0">
                <a:latin typeface="Arial Narrow" pitchFamily="34" charset="0"/>
              </a:rPr>
              <a:t>Used in pregnancy-induced hypertension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3028950"/>
            <a:ext cx="8305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sz="2800" dirty="0" smtClean="0">
                <a:latin typeface="Arial Narrow" pitchFamily="34" charset="0"/>
              </a:rPr>
              <a:t>Hypertensive crisis (e.g. during abrupt withdrawal of </a:t>
            </a:r>
            <a:r>
              <a:rPr lang="en-US" sz="2800" dirty="0" err="1" smtClean="0">
                <a:latin typeface="Arial Narrow" pitchFamily="34" charset="0"/>
              </a:rPr>
              <a:t>clonidine</a:t>
            </a:r>
            <a:r>
              <a:rPr lang="en-US" sz="2800" dirty="0" smtClean="0">
                <a:latin typeface="Arial Narrow" pitchFamily="34" charset="0"/>
              </a:rPr>
              <a:t>)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2343150"/>
            <a:ext cx="4876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sz="2800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Used in</a:t>
            </a:r>
            <a:r>
              <a:rPr lang="en-US" sz="2800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800" dirty="0" smtClean="0">
                <a:latin typeface="Arial Narrow" pitchFamily="34" charset="0"/>
              </a:rPr>
              <a:t> (given </a:t>
            </a:r>
            <a:r>
              <a:rPr lang="en-US" sz="2800" dirty="0" err="1" smtClean="0">
                <a:latin typeface="Arial Narrow" pitchFamily="34" charset="0"/>
              </a:rPr>
              <a:t>p.o</a:t>
            </a:r>
            <a:r>
              <a:rPr lang="en-US" sz="2800" dirty="0" smtClean="0">
                <a:latin typeface="Arial Narrow" pitchFamily="34" charset="0"/>
              </a:rPr>
              <a:t> and </a:t>
            </a:r>
            <a:r>
              <a:rPr lang="en-US" sz="2800" dirty="0" err="1" smtClean="0">
                <a:latin typeface="Arial Narrow" pitchFamily="34" charset="0"/>
              </a:rPr>
              <a:t>i.v</a:t>
            </a:r>
            <a:r>
              <a:rPr lang="en-US" sz="2800" dirty="0" smtClean="0">
                <a:latin typeface="Arial Narrow" pitchFamily="34" charset="0"/>
              </a:rPr>
              <a:t>) 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4476750"/>
            <a:ext cx="7924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sz="2800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ADR;</a:t>
            </a:r>
            <a:r>
              <a:rPr lang="en-US" sz="2800" dirty="0" smtClean="0">
                <a:latin typeface="Arial Narrow" pitchFamily="34" charset="0"/>
              </a:rPr>
              <a:t> Orthostatic hypotension, sedation &amp; dizziness  </a:t>
            </a:r>
            <a:endParaRPr lang="en-US" sz="28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733550"/>
            <a:ext cx="3581400" cy="46166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sz="2400" b="1" dirty="0" smtClean="0">
                <a:latin typeface="Arial Narrow" pitchFamily="34" charset="0"/>
              </a:rPr>
              <a:t>Has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ANTIOXIDANT action</a:t>
            </a:r>
            <a:endParaRPr lang="en-US" sz="24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047750"/>
            <a:ext cx="6172200" cy="46166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 smtClean="0">
                <a:latin typeface="Arial Narrow" pitchFamily="34" charset="0"/>
              </a:rPr>
              <a:t>Non-selective with </a:t>
            </a:r>
            <a:r>
              <a:rPr lang="en-US" sz="2400" dirty="0" smtClean="0">
                <a:solidFill>
                  <a:srgbClr val="FF0000"/>
                </a:solidFill>
                <a:latin typeface="Arial Narrow" pitchFamily="34" charset="0"/>
              </a:rPr>
              <a:t>no ISA &amp; no local anesthetic effect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33350"/>
            <a:ext cx="27432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carvedilol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133350"/>
            <a:ext cx="2362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  <a:sym typeface="Symbol"/>
              </a:rPr>
              <a:t>Blocks  </a:t>
            </a:r>
            <a:r>
              <a:rPr lang="en-US" sz="2800" baseline="-25000" dirty="0" smtClean="0">
                <a:solidFill>
                  <a:srgbClr val="FF0000"/>
                </a:solidFill>
                <a:latin typeface="Arial Narrow" pitchFamily="34" charset="0"/>
              </a:rPr>
              <a:t>1 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  <a:sym typeface="Symbol"/>
              </a:rPr>
              <a:t>&amp; </a:t>
            </a:r>
            <a:endParaRPr lang="en-US" sz="28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476750"/>
            <a:ext cx="4267200" cy="46166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ADR;-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Edema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3105150"/>
            <a:ext cx="4267200" cy="120032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Used effective in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CONGESTIVE HEART FAILURE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reverses its 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pathophysiological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changes.</a:t>
            </a:r>
            <a:endParaRPr lang="en-US" sz="2400" b="1" dirty="0">
              <a:latin typeface="Arial Narrow" pitchFamily="34" charset="0"/>
              <a:sym typeface="Wingdings 3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2495550"/>
            <a:ext cx="3581400" cy="46166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sz="2400" b="1" dirty="0" smtClean="0">
                <a:latin typeface="Arial Narrow" pitchFamily="34" charset="0"/>
              </a:rPr>
              <a:t>Favorable metabolic profile</a:t>
            </a:r>
            <a:endParaRPr lang="en-US" sz="2400" b="1" dirty="0">
              <a:latin typeface="Arial Narrow" pitchFamily="34" charset="0"/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581150"/>
            <a:ext cx="33147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876551"/>
            <a:ext cx="3362325" cy="226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71600" y="438150"/>
            <a:ext cx="4419600" cy="2246769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Study in detail the pharmacokinetic properties &amp; </a:t>
            </a:r>
            <a:r>
              <a:rPr lang="en-US" sz="2800" dirty="0" err="1" smtClean="0">
                <a:solidFill>
                  <a:srgbClr val="FFFF00"/>
                </a:solidFill>
              </a:rPr>
              <a:t>pharmacodynamic</a:t>
            </a:r>
            <a:r>
              <a:rPr lang="en-US" sz="2800" dirty="0" smtClean="0">
                <a:solidFill>
                  <a:srgbClr val="FFFF00"/>
                </a:solidFill>
              </a:rPr>
              <a:t> effects of selected </a:t>
            </a:r>
            <a:r>
              <a:rPr lang="el-GR" sz="2800" dirty="0" smtClean="0">
                <a:solidFill>
                  <a:srgbClr val="FFFF00"/>
                </a:solidFill>
                <a:latin typeface="Calibri"/>
              </a:rPr>
              <a:t>β</a:t>
            </a:r>
            <a:r>
              <a:rPr lang="en-US" sz="2800" dirty="0" smtClean="0">
                <a:solidFill>
                  <a:srgbClr val="FFFF00"/>
                </a:solidFill>
                <a:latin typeface="Calibri"/>
              </a:rPr>
              <a:t>- blockers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6968698" y="1165652"/>
            <a:ext cx="1828800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lgerian" pitchFamily="82" charset="0"/>
              </a:rPr>
              <a:t>ilos</a:t>
            </a:r>
            <a:endParaRPr lang="en-US" sz="4800" dirty="0">
              <a:latin typeface="Algerian" pitchFamily="82" charset="0"/>
            </a:endParaRPr>
          </a:p>
        </p:txBody>
      </p:sp>
      <p:grpSp>
        <p:nvGrpSpPr>
          <p:cNvPr id="5" name="Shape 53"/>
          <p:cNvGrpSpPr/>
          <p:nvPr/>
        </p:nvGrpSpPr>
        <p:grpSpPr>
          <a:xfrm>
            <a:off x="7543800" y="3105150"/>
            <a:ext cx="933999" cy="914400"/>
            <a:chOff x="6625350" y="1613750"/>
            <a:chExt cx="480525" cy="438400"/>
          </a:xfrm>
        </p:grpSpPr>
        <p:sp>
          <p:nvSpPr>
            <p:cNvPr id="8" name="Shape 54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0" t="0" r="0" b="0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55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0" t="0" r="0" b="0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56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0" t="0" r="0" b="0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57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0" t="0" r="0" b="0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58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0" t="0" r="0" b="0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90600" y="209550"/>
            <a:ext cx="71628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  <a:latin typeface="Monotype Corsiva" pitchFamily="66" charset="0"/>
                <a:cs typeface="Arial" pitchFamily="34" charset="0"/>
                <a:sym typeface="Symbol" pitchFamily="18" charset="2"/>
              </a:rPr>
              <a:t>Classification of -</a:t>
            </a:r>
            <a:r>
              <a:rPr lang="en-US" sz="3600" b="1" i="1" dirty="0" smtClean="0">
                <a:solidFill>
                  <a:srgbClr val="C00000"/>
                </a:solidFill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Monotype Corsiva" pitchFamily="66" charset="0"/>
                <a:cs typeface="Arial" pitchFamily="34" charset="0"/>
              </a:rPr>
              <a:t>Adrenoceptors</a:t>
            </a:r>
            <a:r>
              <a:rPr lang="en-US" sz="3600" b="1" i="1" dirty="0" smtClean="0">
                <a:solidFill>
                  <a:srgbClr val="C00000"/>
                </a:solidFill>
                <a:latin typeface="Monotype Corsiva" pitchFamily="66" charset="0"/>
                <a:cs typeface="Arial" pitchFamily="34" charset="0"/>
              </a:rPr>
              <a:t> Blockers</a:t>
            </a:r>
            <a:endParaRPr lang="en-US" sz="3600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71550"/>
            <a:ext cx="881062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590800" y="123453"/>
          <a:ext cx="6324600" cy="4834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905000"/>
                <a:gridCol w="2667000"/>
              </a:tblGrid>
              <a:tr h="403808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Lipophilic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nard MT Condensed" pitchFamily="18" charset="0"/>
                        <a:cs typeface="Arial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Hydrophilic</a:t>
                      </a:r>
                      <a:endParaRPr lang="en-US" sz="2400" b="0" dirty="0">
                        <a:effectLst/>
                        <a:latin typeface="Bernard MT Condensed" pitchFamily="18" charset="0"/>
                      </a:endParaRPr>
                    </a:p>
                  </a:txBody>
                  <a:tcPr marL="91439" marR="91439" marT="45714" marB="45714"/>
                </a:tc>
              </a:tr>
              <a:tr h="785629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Oral  absorption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Bernard MT Condensed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Complete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Irregular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 marT="45714" marB="45714"/>
                </a:tc>
              </a:tr>
              <a:tr h="785629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Liver metabolism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Bernard MT Condensed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 marT="45714" marB="45714"/>
                </a:tc>
              </a:tr>
              <a:tr h="440584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 </a:t>
                      </a:r>
                      <a:r>
                        <a:rPr kumimoji="0" lang="en-US" sz="24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1/2 </a:t>
                      </a:r>
                      <a:endParaRPr lang="en-US" sz="2400" baseline="-25000" dirty="0">
                        <a:solidFill>
                          <a:schemeClr val="tx1"/>
                        </a:solidFill>
                        <a:effectLst/>
                        <a:latin typeface="Bernard MT Condensed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Short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Long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 marT="45714" marB="45714"/>
                </a:tc>
              </a:tr>
              <a:tr h="785629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CNS side effects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Bernard MT Condensed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High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low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 marT="45714" marB="45714"/>
                </a:tc>
              </a:tr>
              <a:tr h="1547152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Bernard MT Condensed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Metoprolol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Propranolol, Timolol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Labetalol , Carvedilol    </a:t>
                      </a:r>
                      <a:endParaRPr lang="en-US" sz="2200" b="1" dirty="0" smtClean="0">
                        <a:solidFill>
                          <a:srgbClr val="006600"/>
                        </a:solidFill>
                        <a:latin typeface="Arial Narrow" pitchFamily="34" charset="0"/>
                        <a:cs typeface="Tahoma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lvl="0" algn="ctr" eaLnBrk="0" hangingPunct="0">
                        <a:lnSpc>
                          <a:spcPts val="2400"/>
                        </a:lnSpc>
                        <a:spcBef>
                          <a:spcPts val="0"/>
                        </a:spcBef>
                        <a:buClr>
                          <a:schemeClr val="accent1"/>
                        </a:buClr>
                        <a:buSzPct val="80000"/>
                      </a:pPr>
                      <a:r>
                        <a:rPr lang="en-US" sz="2200" dirty="0" smtClean="0"/>
                        <a:t>Atenolol, Bisprolol,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dirty="0" smtClean="0"/>
                        <a:t>Esmolol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dirty="0" smtClean="0"/>
                        <a:t>Sotalol </a:t>
                      </a:r>
                    </a:p>
                    <a:p>
                      <a:pPr lvl="0" algn="ctr" eaLnBrk="0" hangingPunct="0">
                        <a:lnSpc>
                          <a:spcPts val="2400"/>
                        </a:lnSpc>
                        <a:spcBef>
                          <a:spcPts val="0"/>
                        </a:spcBef>
                        <a:buClr>
                          <a:schemeClr val="accent1"/>
                        </a:buClr>
                        <a:buSzPct val="80000"/>
                      </a:pPr>
                      <a:endParaRPr lang="en-US" sz="22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91439" marR="91439" marT="45714" marB="45714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 rot="5400000">
            <a:off x="-1415842" y="2406443"/>
            <a:ext cx="5212993" cy="40011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lgerian" pitchFamily="82" charset="0"/>
              </a:rPr>
              <a:t>According to water &amp; lipid solubility</a:t>
            </a:r>
            <a:endParaRPr lang="en-US" sz="2000" dirty="0">
              <a:latin typeface="Algerian" pitchFamily="82" charset="0"/>
            </a:endParaRPr>
          </a:p>
        </p:txBody>
      </p:sp>
      <p:grpSp>
        <p:nvGrpSpPr>
          <p:cNvPr id="4" name="Shape 53"/>
          <p:cNvGrpSpPr/>
          <p:nvPr/>
        </p:nvGrpSpPr>
        <p:grpSpPr>
          <a:xfrm>
            <a:off x="0" y="1962150"/>
            <a:ext cx="933999" cy="914400"/>
            <a:chOff x="6625350" y="1613750"/>
            <a:chExt cx="480525" cy="438400"/>
          </a:xfrm>
        </p:grpSpPr>
        <p:sp>
          <p:nvSpPr>
            <p:cNvPr id="5" name="Shape 54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0" t="0" r="0" b="0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" name="Shape 55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0" t="0" r="0" b="0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56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0" t="0" r="0" b="0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57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0" t="0" r="0" b="0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58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0" t="0" r="0" b="0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343150"/>
            <a:ext cx="7315200" cy="4801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are rapidly distributed, cross readily BBB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581150"/>
            <a:ext cx="7772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Lipid soluble –blockers are </a:t>
            </a:r>
            <a:r>
              <a:rPr lang="en-US" sz="2800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well absorbed orally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33350"/>
            <a:ext cx="48768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Pharmacokinetics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895350"/>
            <a:ext cx="4876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Most of them are lipid soluble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4620280"/>
            <a:ext cx="7924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Most of them metabolized in liver &amp; excreted in urine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3562350"/>
            <a:ext cx="8458200" cy="86793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Most of them have half-life from 3-10 hrs except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Esmolol</a:t>
            </a:r>
            <a:r>
              <a:rPr lang="en-US" sz="2800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800" dirty="0" smtClean="0">
                <a:solidFill>
                  <a:srgbClr val="003399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(10 min. given  intravenously).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2952750"/>
            <a:ext cx="4876800" cy="4801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Have CNS depressant 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285750"/>
            <a:ext cx="6172200" cy="584775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itchFamily="82" charset="0"/>
              </a:rPr>
              <a:t>Pharmacodynamic</a:t>
            </a:r>
            <a:r>
              <a:rPr lang="en-US" sz="3200" dirty="0" smtClean="0">
                <a:solidFill>
                  <a:srgbClr val="FFFF00"/>
                </a:solidFill>
                <a:latin typeface="Algerian" pitchFamily="82" charset="0"/>
              </a:rPr>
              <a:t> effects</a:t>
            </a:r>
            <a:endParaRPr lang="en-US" sz="3200" dirty="0"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123950"/>
            <a:ext cx="6019800" cy="867930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Symbol" pitchFamily="18" charset="2"/>
              </a:rPr>
              <a:t>CVS:- </a:t>
            </a: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Negative </a:t>
            </a:r>
            <a:r>
              <a:rPr lang="en-US" sz="2800" dirty="0" err="1" smtClean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inotropic</a:t>
            </a: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chronotropic</a:t>
            </a: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dromotropic</a:t>
            </a: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  CO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2114550"/>
            <a:ext cx="6019800" cy="1374735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en-US" sz="2800" dirty="0" err="1" smtClean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Antianginal</a:t>
            </a: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effects (ischemic heart disease):</a:t>
            </a:r>
          </a:p>
          <a:p>
            <a:pPr>
              <a:lnSpc>
                <a:spcPts val="2500"/>
              </a:lnSpc>
              <a:defRPr/>
            </a:pP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Symbol" pitchFamily="18" charset="2"/>
              </a:rPr>
              <a:t> Heart rate (</a:t>
            </a:r>
            <a:r>
              <a:rPr lang="en-US" sz="2800" dirty="0" err="1" smtClean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Symbol" pitchFamily="18" charset="2"/>
              </a:rPr>
              <a:t>bradycardia</a:t>
            </a: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Symbol" pitchFamily="18" charset="2"/>
              </a:rPr>
              <a:t>)</a:t>
            </a:r>
          </a:p>
          <a:p>
            <a:pPr>
              <a:lnSpc>
                <a:spcPts val="2500"/>
              </a:lnSpc>
              <a:defRPr/>
            </a:pP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Symbol" pitchFamily="18" charset="2"/>
              </a:rPr>
              <a:t> force of contraction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cardiac work </a:t>
            </a:r>
            <a:endParaRPr lang="en-US" sz="2800" dirty="0" smtClean="0">
              <a:solidFill>
                <a:srgbClr val="FFFF00"/>
              </a:solidFill>
              <a:uFill>
                <a:solidFill>
                  <a:srgbClr val="FF0000"/>
                </a:solidFill>
              </a:uFill>
              <a:latin typeface="Arial Narrow" pitchFamily="34" charset="0"/>
              <a:sym typeface="Symbol" pitchFamily="18" charset="2"/>
            </a:endParaRPr>
          </a:p>
          <a:p>
            <a:pPr>
              <a:lnSpc>
                <a:spcPts val="2500"/>
              </a:lnSpc>
              <a:defRPr/>
            </a:pP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Symbol" pitchFamily="18" charset="2"/>
              </a:rPr>
              <a:t> Oxygen consumption </a:t>
            </a: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due to </a:t>
            </a:r>
            <a:r>
              <a:rPr lang="en-US" sz="2800" dirty="0" err="1" smtClean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bradycardia</a:t>
            </a: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endParaRPr lang="en-US" sz="2800" dirty="0" smtClean="0">
              <a:solidFill>
                <a:srgbClr val="FFFF00"/>
              </a:solidFill>
              <a:uFill>
                <a:solidFill>
                  <a:srgbClr val="FF0000"/>
                </a:solidFill>
              </a:u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638550"/>
            <a:ext cx="6096000" cy="1255728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Anti-arrhythmic effects: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excitability,  automaticity &amp;  conductivity (due to its sympathetic blocking)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123950"/>
            <a:ext cx="2590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2419350"/>
            <a:ext cx="7162800" cy="2529923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dirty="0" smtClean="0">
                <a:solidFill>
                  <a:srgbClr val="003399"/>
                </a:solidFill>
                <a:latin typeface="Times New Roman" pitchFamily="18" charset="0"/>
                <a:cs typeface="Arial" pitchFamily="34" charset="0"/>
                <a:sym typeface="Wingdings 3"/>
              </a:rPr>
              <a:t>Blood pressure:- </a:t>
            </a:r>
            <a:r>
              <a:rPr lang="en-US" sz="2400" dirty="0" smtClean="0">
                <a:solidFill>
                  <a:srgbClr val="4E00C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Antihypertensive </a:t>
            </a:r>
            <a:r>
              <a:rPr lang="en-US" sz="240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BP in </a:t>
            </a:r>
            <a:r>
              <a:rPr lang="en-US" sz="2400" dirty="0" smtClean="0">
                <a:latin typeface="Arial Narrow" pitchFamily="34" charset="0"/>
              </a:rPr>
              <a:t>hypertensive patients due to effects on:</a:t>
            </a:r>
          </a:p>
          <a:p>
            <a:pPr marL="342900" indent="-342900"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smtClean="0">
                <a:latin typeface="Arial Narrow" pitchFamily="34" charset="0"/>
                <a:sym typeface="Wingdings 3"/>
              </a:rPr>
              <a:t>Inhibiting heart properties </a:t>
            </a:r>
            <a:r>
              <a:rPr lang="en-US" sz="2400" dirty="0" smtClean="0">
                <a:solidFill>
                  <a:srgbClr val="CC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cardiac output </a:t>
            </a:r>
            <a:r>
              <a:rPr lang="en-US" sz="2400" dirty="0" smtClean="0">
                <a:solidFill>
                  <a:srgbClr val="FF0000"/>
                </a:solidFill>
                <a:latin typeface="Arial Narrow" pitchFamily="34" charset="0"/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latin typeface="Arial Narrow" pitchFamily="34" charset="0"/>
                <a:sym typeface="Symbol"/>
              </a:rPr>
              <a:t></a:t>
            </a:r>
            <a:r>
              <a:rPr lang="en-US" sz="2400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dirty="0" smtClean="0">
                <a:solidFill>
                  <a:srgbClr val="FF0000"/>
                </a:solidFill>
                <a:latin typeface="Arial Narrow" pitchFamily="34" charset="0"/>
              </a:rPr>
              <a:t>)</a:t>
            </a:r>
          </a:p>
          <a:p>
            <a:pPr marL="342900" indent="-342900"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sz="2400" dirty="0" smtClean="0">
                <a:latin typeface="Arial Narrow" pitchFamily="34" charset="0"/>
                <a:sym typeface="Symbol" panose="05050102010706020507" pitchFamily="18" charset="2"/>
              </a:rPr>
              <a:t></a:t>
            </a:r>
            <a:r>
              <a:rPr lang="en-US" sz="2400" dirty="0" smtClean="0">
                <a:latin typeface="Arial Narrow" pitchFamily="34" charset="0"/>
              </a:rPr>
              <a:t> Blockade </a:t>
            </a:r>
            <a:r>
              <a:rPr lang="en-US" sz="240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dirty="0" err="1" smtClean="0">
                <a:latin typeface="Arial Narrow" pitchFamily="34" charset="0"/>
              </a:rPr>
              <a:t>renin</a:t>
            </a:r>
            <a:r>
              <a:rPr lang="en-US" sz="2400" dirty="0" smtClean="0">
                <a:latin typeface="Arial Narrow" pitchFamily="34" charset="0"/>
              </a:rPr>
              <a:t> secretion </a:t>
            </a:r>
            <a:r>
              <a:rPr lang="en-US" sz="240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Ang</a:t>
            </a:r>
            <a:r>
              <a:rPr lang="en-US" sz="240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II </a:t>
            </a:r>
            <a:r>
              <a:rPr lang="en-US" sz="2400" dirty="0" smtClean="0">
                <a:latin typeface="Arial Narrow" pitchFamily="34" charset="0"/>
              </a:rPr>
              <a:t>&amp; </a:t>
            </a:r>
            <a:r>
              <a:rPr lang="en-US" sz="2400" dirty="0" err="1" smtClean="0">
                <a:latin typeface="Arial Narrow" pitchFamily="34" charset="0"/>
              </a:rPr>
              <a:t>aldosterone</a:t>
            </a:r>
            <a:r>
              <a:rPr lang="en-US" sz="2400" dirty="0" smtClean="0">
                <a:latin typeface="Arial Narrow" pitchFamily="34" charset="0"/>
              </a:rPr>
              <a:t> secretion </a:t>
            </a:r>
            <a:r>
              <a:rPr lang="en-US" sz="2400" dirty="0" smtClean="0">
                <a:solidFill>
                  <a:srgbClr val="FF0000"/>
                </a:solidFill>
                <a:latin typeface="Arial Narrow" pitchFamily="34" charset="0"/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latin typeface="Arial Narrow" pitchFamily="34" charset="0"/>
                <a:sym typeface="Symbol"/>
              </a:rPr>
              <a:t></a:t>
            </a:r>
            <a:r>
              <a:rPr lang="en-US" sz="2400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dirty="0" smtClean="0">
                <a:solidFill>
                  <a:srgbClr val="FF0000"/>
                </a:solidFill>
                <a:latin typeface="Arial Narrow" pitchFamily="34" charset="0"/>
              </a:rPr>
              <a:t>). </a:t>
            </a:r>
            <a:endParaRPr lang="en-US" sz="2400" dirty="0" smtClean="0"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sz="2400" dirty="0" err="1" smtClean="0">
                <a:latin typeface="Arial Narrow" pitchFamily="34" charset="0"/>
              </a:rPr>
              <a:t>Presynaptic</a:t>
            </a:r>
            <a:r>
              <a:rPr lang="en-US" sz="2400" dirty="0" smtClean="0">
                <a:latin typeface="Arial Narrow" pitchFamily="34" charset="0"/>
              </a:rPr>
              <a:t> inhibition of NE release from adrenergic nerves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742950"/>
            <a:ext cx="6934200" cy="152092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en-US" sz="2400" dirty="0" smtClean="0">
                <a:solidFill>
                  <a:srgbClr val="003399"/>
                </a:solidFill>
                <a:latin typeface="Times New Roman" pitchFamily="18" charset="0"/>
                <a:cs typeface="Arial" pitchFamily="34" charset="0"/>
                <a:sym typeface="Wingdings 3"/>
              </a:rPr>
              <a:t>Blood vessels </a:t>
            </a:r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endParaRPr lang="en-US" sz="240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en-US" sz="2400" dirty="0" smtClean="0">
                <a:latin typeface="Times New Roman" pitchFamily="18" charset="0"/>
                <a:sym typeface="Wingdings 3"/>
              </a:rPr>
              <a:t> </a:t>
            </a:r>
            <a:r>
              <a:rPr lang="en-US" sz="2400" dirty="0" smtClean="0">
                <a:latin typeface="Arial Narrow" pitchFamily="34" charset="0"/>
                <a:sym typeface="Wingdings 3"/>
              </a:rPr>
              <a:t>peripheral resistance (PR) by blocking </a:t>
            </a:r>
            <a:r>
              <a:rPr lang="en-US" sz="2400" dirty="0" smtClean="0">
                <a:latin typeface="Arial Narrow" pitchFamily="34" charset="0"/>
                <a:sym typeface="Wingdings 3"/>
              </a:rPr>
              <a:t>vasodilator </a:t>
            </a:r>
            <a:r>
              <a:rPr lang="en-US" sz="2400" dirty="0" smtClean="0">
                <a:latin typeface="Arial Narrow" pitchFamily="34" charset="0"/>
                <a:sym typeface="Wingdings 3"/>
              </a:rPr>
              <a:t>effect </a:t>
            </a:r>
            <a:r>
              <a:rPr lang="en-US" sz="2400" baseline="-25000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endParaRPr lang="en-US" sz="2400" dirty="0" smtClean="0">
              <a:latin typeface="Times New Roman" pitchFamily="18" charset="0"/>
              <a:sym typeface="Wingdings 3"/>
            </a:endParaRPr>
          </a:p>
          <a:p>
            <a:pPr>
              <a:defRPr/>
            </a:pPr>
            <a:r>
              <a:rPr lang="en-US" sz="2400" dirty="0" smtClean="0">
                <a:latin typeface="Times New Roman" pitchFamily="18" charset="0"/>
                <a:sym typeface="Wingdings 3"/>
              </a:rPr>
              <a:t></a:t>
            </a:r>
            <a:r>
              <a:rPr lang="en-US" sz="2400" dirty="0" smtClean="0">
                <a:latin typeface="Arial Narrow" pitchFamily="34" charset="0"/>
                <a:sym typeface="Wingdings 3"/>
              </a:rPr>
              <a:t>blood flow to organs  cold extremities. C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sym typeface="Wingdings 3"/>
              </a:rPr>
              <a:t>ontraindicated</a:t>
            </a:r>
            <a:r>
              <a:rPr lang="en-US" sz="2400" dirty="0" smtClean="0">
                <a:latin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Arial Narrow" pitchFamily="34" charset="0"/>
                <a:sym typeface="Wingdings 3"/>
              </a:rPr>
              <a:t>in peripheral diseases like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Reynaud's disease</a:t>
            </a:r>
            <a:endParaRPr lang="en-US" sz="2400" dirty="0" smtClean="0">
              <a:latin typeface="Times New Roman" pitchFamily="18" charset="0"/>
              <a:sym typeface="Wingdings 3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0"/>
            <a:ext cx="64008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Pharmacodynamic</a:t>
            </a:r>
            <a:r>
              <a:rPr lang="en-US" sz="3200" dirty="0" smtClean="0">
                <a:latin typeface="Algerian" pitchFamily="82" charset="0"/>
              </a:rPr>
              <a:t> effects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72350" y="2343150"/>
            <a:ext cx="17716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133350"/>
            <a:ext cx="16859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90800" y="590550"/>
            <a:ext cx="2971800" cy="1421928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Respiratory tract:</a:t>
            </a:r>
            <a:r>
              <a:rPr lang="en-US" sz="2400" dirty="0" smtClean="0">
                <a:solidFill>
                  <a:srgbClr val="FFFF00"/>
                </a:solidFill>
                <a:latin typeface="Symbol" pitchFamily="18" charset="2"/>
              </a:rPr>
              <a:t> b</a:t>
            </a:r>
            <a:r>
              <a:rPr lang="en-US" sz="2400" baseline="-25000" dirty="0" smtClean="0">
                <a:solidFill>
                  <a:srgbClr val="FFFF00"/>
                </a:solidFill>
                <a:latin typeface="Symbol" pitchFamily="18" charset="2"/>
              </a:rPr>
              <a:t>2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Bronchoconstriction</a:t>
            </a:r>
            <a:endParaRPr lang="en-US" sz="2400" dirty="0" smtClean="0">
              <a:solidFill>
                <a:srgbClr val="FFFF00"/>
              </a:solidFill>
              <a:latin typeface="Times New Roman" pitchFamily="18" charset="0"/>
              <a:cs typeface="Arial" pitchFamily="34" charset="0"/>
              <a:sym typeface="Symbol" pitchFamily="18" charset="2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Contraindicated in asthmatic patients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0800" y="3486150"/>
            <a:ext cx="6019800" cy="1421928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Eye: </a:t>
            </a:r>
          </a:p>
          <a:p>
            <a:pPr>
              <a:lnSpc>
                <a:spcPct val="90000"/>
              </a:lnSpc>
              <a:buFont typeface="Symbol" pitchFamily="18" charset="2"/>
              <a:buChar char="¯"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Aqueous humor production from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ciliary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 body </a:t>
            </a:r>
          </a:p>
          <a:p>
            <a:pPr>
              <a:lnSpc>
                <a:spcPct val="90000"/>
              </a:lnSpc>
              <a:buFont typeface="Symbol" pitchFamily="18" charset="2"/>
              <a:buChar char="¯"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Reduce intraocular pressure (IOP)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e.g.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timolol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 as eye drops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90800" y="2800350"/>
            <a:ext cx="4191000" cy="461665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Intestine: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Wingdings 3" pitchFamily="18" charset="2"/>
              </a:rPr>
              <a:t> Intestinal motility</a:t>
            </a:r>
            <a:endParaRPr lang="en-US" sz="2400" dirty="0" smtClean="0">
              <a:solidFill>
                <a:srgbClr val="FFFF00"/>
              </a:solidFill>
              <a:latin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 rot="5400000">
            <a:off x="-1681491" y="2329189"/>
            <a:ext cx="5105402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lgerian" pitchFamily="82" charset="0"/>
              </a:rPr>
              <a:t>Pharmacodynamic</a:t>
            </a:r>
            <a:r>
              <a:rPr lang="en-US" sz="2800" dirty="0" smtClean="0">
                <a:latin typeface="Algerian" pitchFamily="82" charset="0"/>
              </a:rPr>
              <a:t> effects</a:t>
            </a:r>
            <a:endParaRPr lang="en-US" sz="2800" dirty="0">
              <a:latin typeface="Algerian" pitchFamily="82" charset="0"/>
            </a:endParaRPr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33350"/>
            <a:ext cx="3276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Shape 115"/>
          <p:cNvGrpSpPr/>
          <p:nvPr/>
        </p:nvGrpSpPr>
        <p:grpSpPr>
          <a:xfrm>
            <a:off x="1295400" y="438150"/>
            <a:ext cx="849961" cy="1021570"/>
            <a:chOff x="5970800" y="1619250"/>
            <a:chExt cx="428650" cy="456725"/>
          </a:xfrm>
        </p:grpSpPr>
        <p:sp>
          <p:nvSpPr>
            <p:cNvPr id="8" name="Shape 116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0" t="0" r="0" b="0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117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0" t="0" r="0" b="0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18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0" t="0" r="0" b="0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19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0" t="0" r="0" b="0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20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0" t="0" r="0" b="0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7" grpId="0" animBg="1"/>
    </p:bldLst>
  </p:timing>
</p:sld>
</file>

<file path=ppt/theme/theme1.xml><?xml version="1.0" encoding="utf-8"?>
<a:theme xmlns:a="http://schemas.openxmlformats.org/drawingml/2006/main" name="Snug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17964</TotalTime>
  <Words>1157</Words>
  <Application>Microsoft Office PowerPoint</Application>
  <PresentationFormat>On-screen Show (16:9)</PresentationFormat>
  <Paragraphs>201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Arial</vt:lpstr>
      <vt:lpstr>Algerian</vt:lpstr>
      <vt:lpstr>Symbol</vt:lpstr>
      <vt:lpstr>Calibri</vt:lpstr>
      <vt:lpstr>Monotype Corsiva</vt:lpstr>
      <vt:lpstr>Bernard MT Condensed</vt:lpstr>
      <vt:lpstr>Arial Narrow</vt:lpstr>
      <vt:lpstr>Tahoma</vt:lpstr>
      <vt:lpstr>Times New Roman</vt:lpstr>
      <vt:lpstr>Wingdings 3</vt:lpstr>
      <vt:lpstr>Wingdings</vt:lpstr>
      <vt:lpstr>Cabin</vt:lpstr>
      <vt:lpstr>Courier New</vt:lpstr>
      <vt:lpstr>Cabin Condensed</vt:lpstr>
      <vt:lpstr>Snug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Osama</dc:creator>
  <cp:lastModifiedBy>Osama</cp:lastModifiedBy>
  <cp:revision>636</cp:revision>
  <dcterms:modified xsi:type="dcterms:W3CDTF">2018-02-21T06:35:45Z</dcterms:modified>
</cp:coreProperties>
</file>