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x="10058400" cy="7315200"/>
  <p:notesSz cx="10058400" cy="73152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267712"/>
            <a:ext cx="854964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096512"/>
            <a:ext cx="704088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058400" cy="7315200"/>
          </a:xfrm>
          <a:custGeom>
            <a:avLst/>
            <a:gdLst/>
            <a:ahLst/>
            <a:cxnLst/>
            <a:rect l="l" t="t" r="r" b="b"/>
            <a:pathLst>
              <a:path w="10058400" h="7315200">
                <a:moveTo>
                  <a:pt x="0" y="7315200"/>
                </a:moveTo>
                <a:lnTo>
                  <a:pt x="10058400" y="7315200"/>
                </a:lnTo>
                <a:lnTo>
                  <a:pt x="10058400" y="0"/>
                </a:lnTo>
                <a:lnTo>
                  <a:pt x="0" y="0"/>
                </a:lnTo>
                <a:lnTo>
                  <a:pt x="0" y="7315200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435864" cy="1010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343911" y="545591"/>
            <a:ext cx="5020055" cy="8412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6862571" y="545591"/>
            <a:ext cx="606551" cy="8412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682496"/>
            <a:ext cx="4375404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682496"/>
            <a:ext cx="4375404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058400" cy="7315200"/>
          </a:xfrm>
          <a:custGeom>
            <a:avLst/>
            <a:gdLst/>
            <a:ahLst/>
            <a:cxnLst/>
            <a:rect l="l" t="t" r="r" b="b"/>
            <a:pathLst>
              <a:path w="10058400" h="7315200">
                <a:moveTo>
                  <a:pt x="0" y="7315200"/>
                </a:moveTo>
                <a:lnTo>
                  <a:pt x="10058400" y="7315200"/>
                </a:lnTo>
                <a:lnTo>
                  <a:pt x="10058400" y="0"/>
                </a:lnTo>
                <a:lnTo>
                  <a:pt x="0" y="0"/>
                </a:lnTo>
                <a:lnTo>
                  <a:pt x="0" y="7315200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290" y="1905"/>
            <a:ext cx="8656955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3044" y="1110360"/>
            <a:ext cx="9592310" cy="4877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6803136"/>
            <a:ext cx="321868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6803136"/>
            <a:ext cx="231343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265157" y="6871451"/>
            <a:ext cx="215900" cy="20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3" Type="http://schemas.openxmlformats.org/officeDocument/2006/relationships/image" Target="../media/image56.png"/><Relationship Id="rId14" Type="http://schemas.openxmlformats.org/officeDocument/2006/relationships/image" Target="../media/image57.png"/><Relationship Id="rId15" Type="http://schemas.openxmlformats.org/officeDocument/2006/relationships/image" Target="../media/image58.png"/><Relationship Id="rId16" Type="http://schemas.openxmlformats.org/officeDocument/2006/relationships/image" Target="../media/image59.png"/><Relationship Id="rId17" Type="http://schemas.openxmlformats.org/officeDocument/2006/relationships/image" Target="../media/image60.png"/><Relationship Id="rId18" Type="http://schemas.openxmlformats.org/officeDocument/2006/relationships/image" Target="../media/image61.png"/><Relationship Id="rId19" Type="http://schemas.openxmlformats.org/officeDocument/2006/relationships/image" Target="../media/image62.png"/><Relationship Id="rId20" Type="http://schemas.openxmlformats.org/officeDocument/2006/relationships/image" Target="../media/image63.png"/><Relationship Id="rId21" Type="http://schemas.openxmlformats.org/officeDocument/2006/relationships/image" Target="../media/image64.png"/><Relationship Id="rId22" Type="http://schemas.openxmlformats.org/officeDocument/2006/relationships/image" Target="../media/image65.png"/><Relationship Id="rId23" Type="http://schemas.openxmlformats.org/officeDocument/2006/relationships/image" Target="../media/image66.png"/><Relationship Id="rId24" Type="http://schemas.openxmlformats.org/officeDocument/2006/relationships/image" Target="../media/image67.png"/><Relationship Id="rId25" Type="http://schemas.openxmlformats.org/officeDocument/2006/relationships/image" Target="../media/image68.png"/><Relationship Id="rId26" Type="http://schemas.openxmlformats.org/officeDocument/2006/relationships/image" Target="../media/image69.png"/><Relationship Id="rId27" Type="http://schemas.openxmlformats.org/officeDocument/2006/relationships/image" Target="../media/image70.png"/><Relationship Id="rId28" Type="http://schemas.openxmlformats.org/officeDocument/2006/relationships/image" Target="../media/image71.png"/><Relationship Id="rId29" Type="http://schemas.openxmlformats.org/officeDocument/2006/relationships/image" Target="../media/image72.png"/><Relationship Id="rId30" Type="http://schemas.openxmlformats.org/officeDocument/2006/relationships/image" Target="../media/image73.png"/><Relationship Id="rId31" Type="http://schemas.openxmlformats.org/officeDocument/2006/relationships/image" Target="../media/image74.png"/><Relationship Id="rId32" Type="http://schemas.openxmlformats.org/officeDocument/2006/relationships/image" Target="../media/image75.png"/><Relationship Id="rId33" Type="http://schemas.openxmlformats.org/officeDocument/2006/relationships/image" Target="../media/image76.png"/><Relationship Id="rId34" Type="http://schemas.openxmlformats.org/officeDocument/2006/relationships/image" Target="../media/image77.png"/><Relationship Id="rId35" Type="http://schemas.openxmlformats.org/officeDocument/2006/relationships/image" Target="../media/image78.png"/><Relationship Id="rId36" Type="http://schemas.openxmlformats.org/officeDocument/2006/relationships/image" Target="../media/image79.png"/><Relationship Id="rId37" Type="http://schemas.openxmlformats.org/officeDocument/2006/relationships/image" Target="../media/image80.png"/><Relationship Id="rId38" Type="http://schemas.openxmlformats.org/officeDocument/2006/relationships/image" Target="../media/image81.png"/><Relationship Id="rId39" Type="http://schemas.openxmlformats.org/officeDocument/2006/relationships/image" Target="../media/image82.png"/><Relationship Id="rId40" Type="http://schemas.openxmlformats.org/officeDocument/2006/relationships/image" Target="../media/image83.png"/><Relationship Id="rId41" Type="http://schemas.openxmlformats.org/officeDocument/2006/relationships/image" Target="../media/image84.png"/><Relationship Id="rId42" Type="http://schemas.openxmlformats.org/officeDocument/2006/relationships/image" Target="../media/image85.png"/><Relationship Id="rId43" Type="http://schemas.openxmlformats.org/officeDocument/2006/relationships/image" Target="../media/image86.png"/><Relationship Id="rId44" Type="http://schemas.openxmlformats.org/officeDocument/2006/relationships/image" Target="../media/image87.png"/><Relationship Id="rId45" Type="http://schemas.openxmlformats.org/officeDocument/2006/relationships/image" Target="../media/image88.png"/><Relationship Id="rId46" Type="http://schemas.openxmlformats.org/officeDocument/2006/relationships/image" Target="../media/image89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1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2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Relationship Id="rId3" Type="http://schemas.openxmlformats.org/officeDocument/2006/relationships/image" Target="../media/image96.png"/><Relationship Id="rId4" Type="http://schemas.openxmlformats.org/officeDocument/2006/relationships/image" Target="../media/image97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1.png"/><Relationship Id="rId3" Type="http://schemas.openxmlformats.org/officeDocument/2006/relationships/image" Target="../media/image102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3.png"/><Relationship Id="rId3" Type="http://schemas.openxmlformats.org/officeDocument/2006/relationships/image" Target="../media/image104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5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6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60154" y="6853529"/>
            <a:ext cx="10795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 b="1">
                <a:solidFill>
                  <a:srgbClr val="888888"/>
                </a:solidFill>
                <a:latin typeface="Times New Roman"/>
                <a:cs typeface="Times New Roman"/>
              </a:rPr>
              <a:t>1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03017" y="319481"/>
            <a:ext cx="4483735" cy="1671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Drug</a:t>
            </a:r>
            <a:r>
              <a:rPr dirty="0" sz="5400" spc="-75"/>
              <a:t> </a:t>
            </a:r>
            <a:r>
              <a:rPr dirty="0" sz="5400" spc="-5"/>
              <a:t>Therapy</a:t>
            </a:r>
            <a:endParaRPr sz="5400"/>
          </a:p>
          <a:p>
            <a:pPr algn="ctr">
              <a:lnSpc>
                <a:spcPct val="100000"/>
              </a:lnSpc>
            </a:pPr>
            <a:r>
              <a:rPr dirty="0" sz="5400" spc="-5"/>
              <a:t>of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2935604" y="1965782"/>
            <a:ext cx="421767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b="1">
                <a:solidFill>
                  <a:srgbClr val="0000FF"/>
                </a:solidFill>
                <a:latin typeface="Arial"/>
                <a:cs typeface="Arial"/>
              </a:rPr>
              <a:t>Heart</a:t>
            </a:r>
            <a:r>
              <a:rPr dirty="0" sz="5400" spc="-7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5400" spc="-5" b="1">
                <a:solidFill>
                  <a:srgbClr val="0000FF"/>
                </a:solidFill>
                <a:latin typeface="Arial"/>
                <a:cs typeface="Arial"/>
              </a:rPr>
              <a:t>Failure</a:t>
            </a:r>
            <a:endParaRPr sz="5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8487" y="3886200"/>
            <a:ext cx="8869299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98487" y="3886200"/>
            <a:ext cx="8869680" cy="1905000"/>
          </a:xfrm>
          <a:prstGeom prst="rect">
            <a:avLst/>
          </a:prstGeom>
          <a:ln w="9525">
            <a:solidFill>
              <a:srgbClr val="6F2F9F"/>
            </a:solidFill>
          </a:ln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4800">
              <a:latin typeface="Times New Roman"/>
              <a:cs typeface="Times New Roman"/>
            </a:endParaRPr>
          </a:p>
          <a:p>
            <a:pPr marL="528955">
              <a:lnSpc>
                <a:spcPct val="100000"/>
              </a:lnSpc>
            </a:pPr>
            <a:r>
              <a:rPr dirty="0" sz="4400" b="1">
                <a:solidFill>
                  <a:srgbClr val="C00000"/>
                </a:solidFill>
                <a:latin typeface="Arial"/>
                <a:cs typeface="Arial"/>
              </a:rPr>
              <a:t>Prof. Abdulrahman</a:t>
            </a:r>
            <a:r>
              <a:rPr dirty="0" sz="4400" spc="-36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C00000"/>
                </a:solidFill>
                <a:latin typeface="Arial"/>
                <a:cs typeface="Arial"/>
              </a:rPr>
              <a:t>Almotrefi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4293" y="470916"/>
            <a:ext cx="8779992" cy="441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140" y="1399413"/>
            <a:ext cx="9453880" cy="10020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 u="heavy"/>
              <a:t>III- </a:t>
            </a:r>
            <a:r>
              <a:rPr dirty="0" sz="3200" u="heavy"/>
              <a:t>Drugs that </a:t>
            </a:r>
            <a:r>
              <a:rPr dirty="0" sz="3200" spc="-5" u="heavy"/>
              <a:t>decrease </a:t>
            </a:r>
            <a:r>
              <a:rPr dirty="0" sz="3200" u="heavy"/>
              <a:t>both preload &amp;</a:t>
            </a:r>
            <a:r>
              <a:rPr dirty="0" sz="3200" spc="-155" u="heavy"/>
              <a:t> </a:t>
            </a:r>
            <a:r>
              <a:rPr dirty="0" sz="3200" u="heavy"/>
              <a:t>afterload:</a:t>
            </a:r>
            <a:endParaRPr sz="3200"/>
          </a:p>
          <a:p>
            <a:pPr marL="802005">
              <a:lnSpc>
                <a:spcPct val="100000"/>
              </a:lnSpc>
            </a:pPr>
            <a:r>
              <a:rPr dirty="0" sz="3200">
                <a:solidFill>
                  <a:srgbClr val="FF0000"/>
                </a:solidFill>
              </a:rPr>
              <a:t>( </a:t>
            </a:r>
            <a:r>
              <a:rPr dirty="0" sz="3200" spc="-5">
                <a:solidFill>
                  <a:srgbClr val="FF0000"/>
                </a:solidFill>
              </a:rPr>
              <a:t>Combined </a:t>
            </a:r>
            <a:r>
              <a:rPr dirty="0" sz="3200">
                <a:solidFill>
                  <a:srgbClr val="FF0000"/>
                </a:solidFill>
              </a:rPr>
              <a:t>arteriolo- &amp; </a:t>
            </a:r>
            <a:r>
              <a:rPr dirty="0" sz="3200" spc="-5">
                <a:solidFill>
                  <a:srgbClr val="FF0000"/>
                </a:solidFill>
              </a:rPr>
              <a:t>venodilators</a:t>
            </a:r>
            <a:r>
              <a:rPr dirty="0" sz="3200" spc="-100">
                <a:solidFill>
                  <a:srgbClr val="FF0000"/>
                </a:solidFill>
              </a:rPr>
              <a:t> </a:t>
            </a:r>
            <a:r>
              <a:rPr dirty="0" sz="3200">
                <a:solidFill>
                  <a:srgbClr val="FF0000"/>
                </a:solidFill>
              </a:rPr>
              <a:t>)</a:t>
            </a:r>
            <a:endParaRPr sz="3200"/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231140" y="2825814"/>
            <a:ext cx="9373870" cy="283083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ct val="148400"/>
              </a:lnSpc>
              <a:spcBef>
                <a:spcPts val="225"/>
              </a:spcBef>
              <a:tabLst>
                <a:tab pos="548640" algn="l"/>
                <a:tab pos="597535" algn="l"/>
              </a:tabLst>
            </a:pPr>
            <a:r>
              <a:rPr dirty="0" sz="3200" spc="-5" b="1">
                <a:latin typeface="Arial"/>
                <a:cs typeface="Arial"/>
              </a:rPr>
              <a:t>1-		</a:t>
            </a:r>
            <a:r>
              <a:rPr dirty="0" sz="3000" spc="-5" b="1">
                <a:latin typeface="Arial"/>
                <a:cs typeface="Arial"/>
              </a:rPr>
              <a:t>Angiotensin converting enzyme (ACE) inhibitors  2-	Angiotensin receptor</a:t>
            </a:r>
            <a:r>
              <a:rPr dirty="0" sz="3000" spc="10" b="1">
                <a:latin typeface="Arial"/>
                <a:cs typeface="Arial"/>
              </a:rPr>
              <a:t> </a:t>
            </a:r>
            <a:r>
              <a:rPr dirty="0" sz="3000" spc="-5" b="1">
                <a:latin typeface="Arial"/>
                <a:cs typeface="Arial"/>
              </a:rPr>
              <a:t>antagonists</a:t>
            </a:r>
            <a:endParaRPr sz="3000">
              <a:latin typeface="Arial"/>
              <a:cs typeface="Arial"/>
            </a:endParaRPr>
          </a:p>
          <a:p>
            <a:pPr marL="562610" indent="-549910">
              <a:lnSpc>
                <a:spcPct val="100000"/>
              </a:lnSpc>
              <a:spcBef>
                <a:spcPts val="1795"/>
              </a:spcBef>
              <a:buAutoNum type="arabicPlain" startAt="3"/>
              <a:tabLst>
                <a:tab pos="562610" algn="l"/>
                <a:tab pos="563245" algn="l"/>
              </a:tabLst>
            </a:pPr>
            <a:r>
              <a:rPr dirty="0" sz="3000" spc="-5" b="1">
                <a:latin typeface="Arial"/>
                <a:cs typeface="Arial"/>
              </a:rPr>
              <a:t>α</a:t>
            </a:r>
            <a:r>
              <a:rPr dirty="0" baseline="-20833" sz="3000" spc="-7" b="1">
                <a:latin typeface="Arial"/>
                <a:cs typeface="Arial"/>
              </a:rPr>
              <a:t>1</a:t>
            </a:r>
            <a:r>
              <a:rPr dirty="0" sz="3000" spc="-5" b="1">
                <a:latin typeface="Arial"/>
                <a:cs typeface="Arial"/>
              </a:rPr>
              <a:t>-adrenoceptor</a:t>
            </a:r>
            <a:r>
              <a:rPr dirty="0" sz="3000" b="1">
                <a:latin typeface="Arial"/>
                <a:cs typeface="Arial"/>
              </a:rPr>
              <a:t> </a:t>
            </a:r>
            <a:r>
              <a:rPr dirty="0" sz="3000" spc="-5" b="1">
                <a:latin typeface="Arial"/>
                <a:cs typeface="Arial"/>
              </a:rPr>
              <a:t>antagonists</a:t>
            </a:r>
            <a:endParaRPr sz="3000">
              <a:latin typeface="Arial"/>
              <a:cs typeface="Arial"/>
            </a:endParaRPr>
          </a:p>
          <a:p>
            <a:pPr marL="562610" indent="-549910">
              <a:lnSpc>
                <a:spcPct val="100000"/>
              </a:lnSpc>
              <a:spcBef>
                <a:spcPts val="1800"/>
              </a:spcBef>
              <a:buAutoNum type="arabicPlain" startAt="3"/>
              <a:tabLst>
                <a:tab pos="562610" algn="l"/>
                <a:tab pos="563245" algn="l"/>
              </a:tabLst>
            </a:pPr>
            <a:r>
              <a:rPr dirty="0" sz="3000" b="1">
                <a:latin typeface="Arial"/>
                <a:cs typeface="Arial"/>
              </a:rPr>
              <a:t>Direct</a:t>
            </a:r>
            <a:r>
              <a:rPr dirty="0" sz="3000" spc="-20" b="1">
                <a:latin typeface="Arial"/>
                <a:cs typeface="Arial"/>
              </a:rPr>
              <a:t> </a:t>
            </a:r>
            <a:r>
              <a:rPr dirty="0" sz="3000" b="1">
                <a:latin typeface="Arial"/>
                <a:cs typeface="Arial"/>
              </a:rPr>
              <a:t>vasodilators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39" y="1257300"/>
            <a:ext cx="483107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0584" y="5580888"/>
            <a:ext cx="521208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0584" y="5946647"/>
            <a:ext cx="521208" cy="713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0584" y="6312408"/>
            <a:ext cx="521208" cy="7132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0584" y="6678166"/>
            <a:ext cx="521208" cy="6370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0584" y="7043926"/>
            <a:ext cx="521208" cy="2712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0661" y="304165"/>
            <a:ext cx="8778468" cy="4413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7340" y="1697482"/>
            <a:ext cx="81026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4865" algn="l"/>
                <a:tab pos="3364865" algn="l"/>
              </a:tabLst>
            </a:pPr>
            <a:r>
              <a:rPr dirty="0" spc="-70"/>
              <a:t>IV-	</a:t>
            </a:r>
            <a:r>
              <a:rPr dirty="0" spc="-5"/>
              <a:t>Drugs</a:t>
            </a:r>
            <a:r>
              <a:rPr dirty="0" spc="0"/>
              <a:t> </a:t>
            </a:r>
            <a:r>
              <a:rPr dirty="0"/>
              <a:t>that	</a:t>
            </a:r>
            <a:r>
              <a:rPr dirty="0" spc="-5"/>
              <a:t>increase</a:t>
            </a:r>
            <a:r>
              <a:rPr dirty="0" spc="-20"/>
              <a:t> </a:t>
            </a:r>
            <a:r>
              <a:rPr dirty="0" spc="-5"/>
              <a:t>contractility:</a:t>
            </a:r>
          </a:p>
        </p:txBody>
      </p:sp>
      <p:sp>
        <p:nvSpPr>
          <p:cNvPr id="10" name="object 10"/>
          <p:cNvSpPr/>
          <p:nvPr/>
        </p:nvSpPr>
        <p:spPr>
          <a:xfrm>
            <a:off x="320040" y="2239517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 h="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4724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88340" y="2795142"/>
            <a:ext cx="7109459" cy="2891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48665" indent="-659765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748665" algn="l"/>
                <a:tab pos="749300" algn="l"/>
              </a:tabLst>
            </a:pPr>
            <a:r>
              <a:rPr dirty="0" sz="3600" spc="-5" b="1">
                <a:latin typeface="Arial"/>
                <a:cs typeface="Arial"/>
              </a:rPr>
              <a:t>Cardiac glycosides (digitalis)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AutoNum type="arabicPlain"/>
            </a:pPr>
            <a:endParaRPr sz="3750">
              <a:latin typeface="Times New Roman"/>
              <a:cs typeface="Times New Roman"/>
            </a:endParaRPr>
          </a:p>
          <a:p>
            <a:pPr marL="748665" indent="-659765">
              <a:lnSpc>
                <a:spcPct val="100000"/>
              </a:lnSpc>
              <a:spcBef>
                <a:spcPts val="5"/>
              </a:spcBef>
              <a:buAutoNum type="arabicPlain"/>
              <a:tabLst>
                <a:tab pos="748665" algn="l"/>
                <a:tab pos="749300" algn="l"/>
              </a:tabLst>
            </a:pPr>
            <a:r>
              <a:rPr dirty="0" sz="3600" spc="-5" b="1">
                <a:latin typeface="Arial"/>
                <a:cs typeface="Arial"/>
              </a:rPr>
              <a:t>β- adrenoceptor</a:t>
            </a:r>
            <a:r>
              <a:rPr dirty="0" sz="3600" spc="0" b="1">
                <a:latin typeface="Arial"/>
                <a:cs typeface="Arial"/>
              </a:rPr>
              <a:t> </a:t>
            </a:r>
            <a:r>
              <a:rPr dirty="0" sz="3600" spc="-5" b="1">
                <a:latin typeface="Arial"/>
                <a:cs typeface="Arial"/>
              </a:rPr>
              <a:t>agonists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AutoNum type="arabicPlain"/>
            </a:pPr>
            <a:endParaRPr sz="4550">
              <a:latin typeface="Times New Roman"/>
              <a:cs typeface="Times New Roman"/>
            </a:endParaRPr>
          </a:p>
          <a:p>
            <a:pPr marL="672465" indent="-659765">
              <a:lnSpc>
                <a:spcPct val="100000"/>
              </a:lnSpc>
              <a:buAutoNum type="arabicPlain"/>
              <a:tabLst>
                <a:tab pos="659765" algn="l"/>
                <a:tab pos="673100" algn="l"/>
              </a:tabLst>
            </a:pPr>
            <a:r>
              <a:rPr dirty="0" sz="3600" spc="-5" b="1">
                <a:latin typeface="Arial"/>
                <a:cs typeface="Arial"/>
              </a:rPr>
              <a:t>Phosphodiesterase</a:t>
            </a:r>
            <a:r>
              <a:rPr dirty="0" sz="3600" spc="-15" b="1">
                <a:latin typeface="Arial"/>
                <a:cs typeface="Arial"/>
              </a:rPr>
              <a:t> </a:t>
            </a:r>
            <a:r>
              <a:rPr dirty="0" sz="3600" spc="-5" b="1">
                <a:latin typeface="Arial"/>
                <a:cs typeface="Arial"/>
              </a:rPr>
              <a:t>inhibitors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1905"/>
            <a:ext cx="8379459" cy="15093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1520825">
              <a:lnSpc>
                <a:spcPct val="100000"/>
              </a:lnSpc>
              <a:spcBef>
                <a:spcPts val="100"/>
              </a:spcBef>
              <a:tabLst>
                <a:tab pos="3515360" algn="l"/>
                <a:tab pos="4607560" algn="l"/>
              </a:tabLst>
            </a:pPr>
            <a:r>
              <a:rPr dirty="0" spc="-5"/>
              <a:t>I-</a:t>
            </a:r>
            <a:r>
              <a:rPr dirty="0" spc="5"/>
              <a:t> </a:t>
            </a:r>
            <a:r>
              <a:rPr dirty="0" spc="-5"/>
              <a:t>Drugs	</a:t>
            </a:r>
            <a:r>
              <a:rPr dirty="0"/>
              <a:t>that	</a:t>
            </a:r>
            <a:r>
              <a:rPr dirty="0" spc="-5"/>
              <a:t>decrease</a:t>
            </a:r>
            <a:r>
              <a:rPr dirty="0" spc="-55"/>
              <a:t> </a:t>
            </a:r>
            <a:r>
              <a:rPr dirty="0" spc="-5"/>
              <a:t>preload </a:t>
            </a:r>
            <a:r>
              <a:rPr dirty="0" spc="-5" u="heavy">
                <a:solidFill>
                  <a:srgbClr val="000000"/>
                </a:solidFill>
              </a:rPr>
              <a:t> 1-Diuretics:</a:t>
            </a:r>
          </a:p>
          <a:p>
            <a:pPr marL="12700">
              <a:lnSpc>
                <a:spcPts val="3045"/>
              </a:lnSpc>
            </a:pPr>
            <a:r>
              <a:rPr dirty="0" sz="2800" spc="-5" u="heavy"/>
              <a:t>Mechanism of action in heart failure</a:t>
            </a:r>
            <a:r>
              <a:rPr dirty="0" sz="2800" spc="40" u="heavy"/>
              <a:t> </a:t>
            </a:r>
            <a:r>
              <a:rPr dirty="0" sz="2800" spc="-5" u="heavy"/>
              <a:t>: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906675" rIns="0" bIns="0" rtlCol="0" vert="horz">
            <a:spAutoFit/>
          </a:bodyPr>
          <a:lstStyle/>
          <a:p>
            <a:pPr algn="ctr" marL="299085">
              <a:lnSpc>
                <a:spcPct val="100000"/>
              </a:lnSpc>
              <a:spcBef>
                <a:spcPts val="2045"/>
              </a:spcBef>
            </a:pPr>
            <a:r>
              <a:rPr dirty="0" sz="2800" spc="-5">
                <a:solidFill>
                  <a:srgbClr val="000000"/>
                </a:solidFill>
              </a:rPr>
              <a:t>reduce salt and water</a:t>
            </a:r>
            <a:r>
              <a:rPr dirty="0" sz="2800" spc="25">
                <a:solidFill>
                  <a:srgbClr val="000000"/>
                </a:solidFill>
              </a:rPr>
              <a:t> </a:t>
            </a:r>
            <a:r>
              <a:rPr dirty="0" sz="2800" spc="-5">
                <a:solidFill>
                  <a:srgbClr val="000000"/>
                </a:solidFill>
              </a:rPr>
              <a:t>retention</a:t>
            </a:r>
            <a:endParaRPr sz="2800"/>
          </a:p>
          <a:p>
            <a:pPr algn="ctr" marL="300355">
              <a:lnSpc>
                <a:spcPct val="100000"/>
              </a:lnSpc>
              <a:spcBef>
                <a:spcPts val="1400"/>
              </a:spcBef>
            </a:pPr>
            <a:r>
              <a:rPr dirty="0" sz="2000">
                <a:solidFill>
                  <a:srgbClr val="000000"/>
                </a:solidFill>
                <a:latin typeface="Wingdings"/>
                <a:cs typeface="Wingdings"/>
              </a:rPr>
              <a:t></a:t>
            </a:r>
            <a:endParaRPr sz="2000">
              <a:latin typeface="Wingdings"/>
              <a:cs typeface="Wingdings"/>
            </a:endParaRPr>
          </a:p>
          <a:p>
            <a:pPr algn="ctr" marL="298450">
              <a:lnSpc>
                <a:spcPct val="100000"/>
              </a:lnSpc>
              <a:spcBef>
                <a:spcPts val="1480"/>
              </a:spcBef>
            </a:pPr>
            <a:r>
              <a:rPr dirty="0" sz="2800" spc="-5">
                <a:solidFill>
                  <a:srgbClr val="000000"/>
                </a:solidFill>
              </a:rPr>
              <a:t>decrease ventricular preload and venous</a:t>
            </a:r>
            <a:r>
              <a:rPr dirty="0" sz="2800" spc="140">
                <a:solidFill>
                  <a:srgbClr val="000000"/>
                </a:solidFill>
              </a:rPr>
              <a:t> </a:t>
            </a:r>
            <a:r>
              <a:rPr dirty="0" sz="2800" spc="-5">
                <a:solidFill>
                  <a:srgbClr val="000000"/>
                </a:solidFill>
              </a:rPr>
              <a:t>pressure</a:t>
            </a:r>
            <a:endParaRPr sz="2800"/>
          </a:p>
          <a:p>
            <a:pPr algn="ctr" marL="300355">
              <a:lnSpc>
                <a:spcPct val="100000"/>
              </a:lnSpc>
              <a:spcBef>
                <a:spcPts val="1395"/>
              </a:spcBef>
            </a:pPr>
            <a:r>
              <a:rPr dirty="0" sz="2000">
                <a:solidFill>
                  <a:srgbClr val="000000"/>
                </a:solidFill>
                <a:latin typeface="Wingdings"/>
                <a:cs typeface="Wingdings"/>
              </a:rPr>
              <a:t></a:t>
            </a:r>
            <a:endParaRPr sz="2000">
              <a:latin typeface="Wingdings"/>
              <a:cs typeface="Wingdings"/>
            </a:endParaRPr>
          </a:p>
          <a:p>
            <a:pPr algn="ctr" marL="298450">
              <a:lnSpc>
                <a:spcPct val="100000"/>
              </a:lnSpc>
              <a:spcBef>
                <a:spcPts val="1475"/>
              </a:spcBef>
            </a:pPr>
            <a:r>
              <a:rPr dirty="0" sz="2800" spc="-5">
                <a:solidFill>
                  <a:srgbClr val="000000"/>
                </a:solidFill>
              </a:rPr>
              <a:t>reduction of cardiac</a:t>
            </a:r>
            <a:r>
              <a:rPr dirty="0" sz="2800" spc="35">
                <a:solidFill>
                  <a:srgbClr val="000000"/>
                </a:solidFill>
              </a:rPr>
              <a:t> </a:t>
            </a:r>
            <a:r>
              <a:rPr dirty="0" sz="2800" spc="-5">
                <a:solidFill>
                  <a:srgbClr val="000000"/>
                </a:solidFill>
              </a:rPr>
              <a:t>size</a:t>
            </a:r>
            <a:endParaRPr sz="2800"/>
          </a:p>
          <a:p>
            <a:pPr algn="ctr" marL="300355">
              <a:lnSpc>
                <a:spcPct val="100000"/>
              </a:lnSpc>
              <a:spcBef>
                <a:spcPts val="1400"/>
              </a:spcBef>
            </a:pPr>
            <a:r>
              <a:rPr dirty="0" sz="2000">
                <a:solidFill>
                  <a:srgbClr val="000000"/>
                </a:solidFill>
                <a:latin typeface="Wingdings"/>
                <a:cs typeface="Wingdings"/>
              </a:rPr>
              <a:t></a:t>
            </a:r>
            <a:endParaRPr sz="2000">
              <a:latin typeface="Wingdings"/>
              <a:cs typeface="Wingdings"/>
            </a:endParaRPr>
          </a:p>
          <a:p>
            <a:pPr algn="ctr" marL="300355">
              <a:lnSpc>
                <a:spcPct val="100000"/>
              </a:lnSpc>
              <a:spcBef>
                <a:spcPts val="1480"/>
              </a:spcBef>
            </a:pPr>
            <a:r>
              <a:rPr dirty="0" sz="2800" spc="-5">
                <a:solidFill>
                  <a:srgbClr val="000000"/>
                </a:solidFill>
              </a:rPr>
              <a:t>Improvement of cardiac</a:t>
            </a:r>
            <a:r>
              <a:rPr dirty="0" sz="2800" spc="40">
                <a:solidFill>
                  <a:srgbClr val="000000"/>
                </a:solidFill>
              </a:rPr>
              <a:t> </a:t>
            </a:r>
            <a:r>
              <a:rPr dirty="0" sz="2800" spc="-5">
                <a:solidFill>
                  <a:srgbClr val="000000"/>
                </a:solidFill>
              </a:rPr>
              <a:t>performance</a:t>
            </a:r>
            <a:endParaRPr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8045" y="20827"/>
            <a:ext cx="68580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93900" algn="l"/>
                <a:tab pos="3086100" algn="l"/>
              </a:tabLst>
            </a:pPr>
            <a:r>
              <a:rPr dirty="0" spc="-5"/>
              <a:t>I-</a:t>
            </a:r>
            <a:r>
              <a:rPr dirty="0" spc="5"/>
              <a:t> </a:t>
            </a:r>
            <a:r>
              <a:rPr dirty="0" spc="-5"/>
              <a:t>Drugs	</a:t>
            </a:r>
            <a:r>
              <a:rPr dirty="0"/>
              <a:t>that	</a:t>
            </a:r>
            <a:r>
              <a:rPr dirty="0" spc="-5"/>
              <a:t>decrease</a:t>
            </a:r>
            <a:r>
              <a:rPr dirty="0" spc="-55"/>
              <a:t> </a:t>
            </a:r>
            <a:r>
              <a:rPr dirty="0" spc="-5"/>
              <a:t>preload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54939" y="1118361"/>
            <a:ext cx="9267825" cy="4599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9734" indent="-407034">
              <a:lnSpc>
                <a:spcPct val="100000"/>
              </a:lnSpc>
              <a:spcBef>
                <a:spcPts val="100"/>
              </a:spcBef>
              <a:buSzPct val="97222"/>
              <a:buAutoNum type="arabicPlain"/>
              <a:tabLst>
                <a:tab pos="420370" algn="l"/>
              </a:tabLst>
            </a:pPr>
            <a:r>
              <a:rPr dirty="0" sz="3600" spc="-5" b="1" u="heavy">
                <a:latin typeface="Arial"/>
                <a:cs typeface="Arial"/>
              </a:rPr>
              <a:t>Diuretics:</a:t>
            </a:r>
            <a:endParaRPr sz="3600">
              <a:latin typeface="Arial"/>
              <a:cs typeface="Arial"/>
            </a:endParaRPr>
          </a:p>
          <a:p>
            <a:pPr marL="3324860">
              <a:lnSpc>
                <a:spcPct val="100000"/>
              </a:lnSpc>
            </a:pPr>
            <a:r>
              <a:rPr dirty="0" sz="3600" spc="-5" b="1">
                <a:solidFill>
                  <a:srgbClr val="FF0000"/>
                </a:solidFill>
                <a:latin typeface="Arial"/>
                <a:cs typeface="Arial"/>
              </a:rPr>
              <a:t>Chlorothiazide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>
              <a:latin typeface="Times New Roman"/>
              <a:cs typeface="Times New Roman"/>
            </a:endParaRPr>
          </a:p>
          <a:p>
            <a:pPr lvl="1" marL="597535" indent="-247015">
              <a:lnSpc>
                <a:spcPct val="100000"/>
              </a:lnSpc>
              <a:spcBef>
                <a:spcPts val="5"/>
              </a:spcBef>
              <a:buChar char="-"/>
              <a:tabLst>
                <a:tab pos="598170" algn="l"/>
              </a:tabLst>
            </a:pPr>
            <a:r>
              <a:rPr dirty="0" sz="3200" b="1">
                <a:latin typeface="Arial"/>
                <a:cs typeface="Arial"/>
              </a:rPr>
              <a:t>first-line </a:t>
            </a:r>
            <a:r>
              <a:rPr dirty="0" sz="3200" spc="-5" b="1">
                <a:latin typeface="Arial"/>
                <a:cs typeface="Arial"/>
              </a:rPr>
              <a:t>agent </a:t>
            </a:r>
            <a:r>
              <a:rPr dirty="0" sz="3200" b="1">
                <a:latin typeface="Arial"/>
                <a:cs typeface="Arial"/>
              </a:rPr>
              <a:t>in </a:t>
            </a:r>
            <a:r>
              <a:rPr dirty="0" sz="3200" spc="-5" b="1">
                <a:latin typeface="Arial"/>
                <a:cs typeface="Arial"/>
              </a:rPr>
              <a:t>heart </a:t>
            </a:r>
            <a:r>
              <a:rPr dirty="0" sz="3200" b="1">
                <a:latin typeface="Arial"/>
                <a:cs typeface="Arial"/>
              </a:rPr>
              <a:t>failure</a:t>
            </a:r>
            <a:r>
              <a:rPr dirty="0" sz="3200" spc="-114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therapy</a:t>
            </a:r>
            <a:endParaRPr sz="3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Arial"/>
              <a:buChar char="-"/>
            </a:pPr>
            <a:endParaRPr sz="3300">
              <a:latin typeface="Times New Roman"/>
              <a:cs typeface="Times New Roman"/>
            </a:endParaRPr>
          </a:p>
          <a:p>
            <a:pPr lvl="1" marL="597535" indent="-247015">
              <a:lnSpc>
                <a:spcPct val="100000"/>
              </a:lnSpc>
              <a:buChar char="-"/>
              <a:tabLst>
                <a:tab pos="598170" algn="l"/>
              </a:tabLst>
            </a:pPr>
            <a:r>
              <a:rPr dirty="0" sz="3200" b="1">
                <a:latin typeface="Arial"/>
                <a:cs typeface="Arial"/>
              </a:rPr>
              <a:t>used in </a:t>
            </a:r>
            <a:r>
              <a:rPr dirty="0" sz="3200" spc="-5" b="1">
                <a:latin typeface="Arial"/>
                <a:cs typeface="Arial"/>
              </a:rPr>
              <a:t>volume overload </a:t>
            </a:r>
            <a:r>
              <a:rPr dirty="0" sz="3200" b="1">
                <a:latin typeface="Arial"/>
                <a:cs typeface="Arial"/>
              </a:rPr>
              <a:t>( pulmonary and/</a:t>
            </a:r>
            <a:r>
              <a:rPr dirty="0" sz="3200" spc="-16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or</a:t>
            </a:r>
            <a:endParaRPr sz="3200">
              <a:latin typeface="Arial"/>
              <a:cs typeface="Arial"/>
            </a:endParaRPr>
          </a:p>
          <a:p>
            <a:pPr marL="576580">
              <a:lnSpc>
                <a:spcPct val="100000"/>
              </a:lnSpc>
            </a:pPr>
            <a:r>
              <a:rPr dirty="0" sz="3200" spc="-5" b="1">
                <a:latin typeface="Arial"/>
                <a:cs typeface="Arial"/>
              </a:rPr>
              <a:t>peripheral edema</a:t>
            </a:r>
            <a:r>
              <a:rPr dirty="0" sz="3200" spc="-4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00">
              <a:latin typeface="Times New Roman"/>
              <a:cs typeface="Times New Roman"/>
            </a:endParaRPr>
          </a:p>
          <a:p>
            <a:pPr marL="238125">
              <a:lnSpc>
                <a:spcPct val="100000"/>
              </a:lnSpc>
              <a:tabLst>
                <a:tab pos="597535" algn="l"/>
              </a:tabLst>
            </a:pPr>
            <a:r>
              <a:rPr dirty="0" sz="3200" b="1">
                <a:latin typeface="Arial"/>
                <a:cs typeface="Arial"/>
              </a:rPr>
              <a:t>-	used in mild </a:t>
            </a:r>
            <a:r>
              <a:rPr dirty="0" sz="3200" spc="-5" b="1">
                <a:latin typeface="Arial"/>
                <a:cs typeface="Arial"/>
              </a:rPr>
              <a:t>congestive </a:t>
            </a:r>
            <a:r>
              <a:rPr dirty="0" sz="3200" b="1">
                <a:latin typeface="Arial"/>
                <a:cs typeface="Arial"/>
              </a:rPr>
              <a:t>heart</a:t>
            </a:r>
            <a:r>
              <a:rPr dirty="0" sz="3200" spc="-12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failure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427"/>
            <a:ext cx="8112759" cy="1671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54125">
              <a:lnSpc>
                <a:spcPct val="100000"/>
              </a:lnSpc>
              <a:spcBef>
                <a:spcPts val="100"/>
              </a:spcBef>
              <a:tabLst>
                <a:tab pos="3248660" algn="l"/>
                <a:tab pos="4340860" algn="l"/>
              </a:tabLst>
            </a:pPr>
            <a:r>
              <a:rPr dirty="0" spc="-5"/>
              <a:t>I-</a:t>
            </a:r>
            <a:r>
              <a:rPr dirty="0" spc="5"/>
              <a:t> </a:t>
            </a:r>
            <a:r>
              <a:rPr dirty="0" spc="-5"/>
              <a:t>Drugs	</a:t>
            </a:r>
            <a:r>
              <a:rPr dirty="0"/>
              <a:t>that	</a:t>
            </a:r>
            <a:r>
              <a:rPr dirty="0" spc="-5"/>
              <a:t>decrease</a:t>
            </a:r>
            <a:r>
              <a:rPr dirty="0" spc="-55"/>
              <a:t> </a:t>
            </a:r>
            <a:r>
              <a:rPr dirty="0" spc="-5"/>
              <a:t>preload </a:t>
            </a:r>
            <a:r>
              <a:rPr dirty="0" spc="-5" u="heavy">
                <a:solidFill>
                  <a:srgbClr val="000000"/>
                </a:solidFill>
              </a:rPr>
              <a:t> 1-Diuretics:</a:t>
            </a:r>
          </a:p>
          <a:p>
            <a:pPr marL="3443604">
              <a:lnSpc>
                <a:spcPct val="100000"/>
              </a:lnSpc>
            </a:pPr>
            <a:r>
              <a:rPr dirty="0" spc="-5">
                <a:solidFill>
                  <a:srgbClr val="FF0000"/>
                </a:solidFill>
              </a:rPr>
              <a:t>Furosemide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383540" y="2355316"/>
            <a:ext cx="9229090" cy="3684270"/>
          </a:xfrm>
          <a:prstGeom prst="rect">
            <a:avLst/>
          </a:prstGeom>
        </p:spPr>
        <p:txBody>
          <a:bodyPr wrap="square" lIns="0" tIns="256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20"/>
              </a:spcBef>
              <a:tabLst>
                <a:tab pos="484505" algn="l"/>
                <a:tab pos="935990" algn="l"/>
              </a:tabLst>
            </a:pPr>
            <a:r>
              <a:rPr dirty="0" sz="3200" b="1">
                <a:latin typeface="Arial"/>
                <a:cs typeface="Arial"/>
              </a:rPr>
              <a:t>-	a	potent</a:t>
            </a:r>
            <a:r>
              <a:rPr dirty="0" sz="3200" spc="-12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diuretic</a:t>
            </a:r>
            <a:endParaRPr sz="3200">
              <a:latin typeface="Arial"/>
              <a:cs typeface="Arial"/>
            </a:endParaRPr>
          </a:p>
          <a:p>
            <a:pPr marL="469900" marR="5080" indent="-457200">
              <a:lnSpc>
                <a:spcPts val="5760"/>
              </a:lnSpc>
              <a:spcBef>
                <a:spcPts val="509"/>
              </a:spcBef>
              <a:buFont typeface="Arial"/>
              <a:buChar char="-"/>
              <a:tabLst>
                <a:tab pos="469265" algn="l"/>
                <a:tab pos="469900" algn="l"/>
              </a:tabLst>
            </a:pPr>
            <a:r>
              <a:rPr dirty="0" sz="3200" spc="-5" b="1">
                <a:latin typeface="Arial"/>
                <a:cs typeface="Arial"/>
              </a:rPr>
              <a:t>used </a:t>
            </a:r>
            <a:r>
              <a:rPr dirty="0" sz="3200" b="1">
                <a:latin typeface="Arial"/>
                <a:cs typeface="Arial"/>
              </a:rPr>
              <a:t>for </a:t>
            </a:r>
            <a:r>
              <a:rPr dirty="0" sz="3200" spc="-5" b="1">
                <a:latin typeface="Arial"/>
                <a:cs typeface="Arial"/>
              </a:rPr>
              <a:t>immediate </a:t>
            </a:r>
            <a:r>
              <a:rPr dirty="0" sz="3200" b="1">
                <a:latin typeface="Arial"/>
                <a:cs typeface="Arial"/>
              </a:rPr>
              <a:t>reduction of pulmonary  </a:t>
            </a:r>
            <a:r>
              <a:rPr dirty="0" sz="3200" spc="-5" b="1">
                <a:latin typeface="Arial"/>
                <a:cs typeface="Arial"/>
              </a:rPr>
              <a:t>congestion </a:t>
            </a:r>
            <a:r>
              <a:rPr dirty="0" sz="3200" b="1">
                <a:latin typeface="Arial"/>
                <a:cs typeface="Arial"/>
              </a:rPr>
              <a:t>&amp; </a:t>
            </a:r>
            <a:r>
              <a:rPr dirty="0" sz="3200" spc="-5" b="1">
                <a:latin typeface="Arial"/>
                <a:cs typeface="Arial"/>
              </a:rPr>
              <a:t>severe edema associated </a:t>
            </a:r>
            <a:r>
              <a:rPr dirty="0" sz="3200" b="1">
                <a:latin typeface="Arial"/>
                <a:cs typeface="Arial"/>
              </a:rPr>
              <a:t>with</a:t>
            </a:r>
            <a:r>
              <a:rPr dirty="0" sz="3200" spc="-8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lvl="1" marL="1387475" indent="-247015">
              <a:lnSpc>
                <a:spcPct val="100000"/>
              </a:lnSpc>
              <a:spcBef>
                <a:spcPts val="1405"/>
              </a:spcBef>
              <a:buChar char="-"/>
              <a:tabLst>
                <a:tab pos="1388110" algn="l"/>
              </a:tabLst>
            </a:pPr>
            <a:r>
              <a:rPr dirty="0" sz="3200" spc="-5" b="1">
                <a:latin typeface="Arial"/>
                <a:cs typeface="Arial"/>
              </a:rPr>
              <a:t>acute heart</a:t>
            </a:r>
            <a:r>
              <a:rPr dirty="0" sz="3200" spc="-3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failure</a:t>
            </a:r>
            <a:endParaRPr sz="3200">
              <a:latin typeface="Arial"/>
              <a:cs typeface="Arial"/>
            </a:endParaRPr>
          </a:p>
          <a:p>
            <a:pPr lvl="1" marL="1387475" indent="-247015">
              <a:lnSpc>
                <a:spcPct val="100000"/>
              </a:lnSpc>
              <a:spcBef>
                <a:spcPts val="1920"/>
              </a:spcBef>
              <a:buChar char="-"/>
              <a:tabLst>
                <a:tab pos="1388110" algn="l"/>
              </a:tabLst>
            </a:pPr>
            <a:r>
              <a:rPr dirty="0" sz="3200" spc="-5" b="1">
                <a:latin typeface="Arial"/>
                <a:cs typeface="Arial"/>
              </a:rPr>
              <a:t>moderate </a:t>
            </a:r>
            <a:r>
              <a:rPr dirty="0" sz="3200" b="1">
                <a:latin typeface="Arial"/>
                <a:cs typeface="Arial"/>
              </a:rPr>
              <a:t>&amp; </a:t>
            </a:r>
            <a:r>
              <a:rPr dirty="0" sz="3200" spc="-5" b="1">
                <a:latin typeface="Arial"/>
                <a:cs typeface="Arial"/>
              </a:rPr>
              <a:t>severe </a:t>
            </a:r>
            <a:r>
              <a:rPr dirty="0" sz="3200" b="1">
                <a:latin typeface="Arial"/>
                <a:cs typeface="Arial"/>
              </a:rPr>
              <a:t>chronic</a:t>
            </a:r>
            <a:r>
              <a:rPr dirty="0" sz="3200" spc="-8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failure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245" y="565150"/>
            <a:ext cx="68580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93900" algn="l"/>
                <a:tab pos="3086100" algn="l"/>
              </a:tabLst>
            </a:pPr>
            <a:r>
              <a:rPr dirty="0" spc="-5"/>
              <a:t>I-</a:t>
            </a:r>
            <a:r>
              <a:rPr dirty="0" spc="5"/>
              <a:t> </a:t>
            </a:r>
            <a:r>
              <a:rPr dirty="0" spc="-5"/>
              <a:t>Drugs	</a:t>
            </a:r>
            <a:r>
              <a:rPr dirty="0"/>
              <a:t>that	</a:t>
            </a:r>
            <a:r>
              <a:rPr dirty="0" spc="-5"/>
              <a:t>decrease</a:t>
            </a:r>
            <a:r>
              <a:rPr dirty="0" spc="-55"/>
              <a:t> </a:t>
            </a:r>
            <a:r>
              <a:rPr dirty="0" spc="-5"/>
              <a:t>preload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558800" y="1601469"/>
            <a:ext cx="8482965" cy="41636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6034">
              <a:lnSpc>
                <a:spcPct val="100000"/>
              </a:lnSpc>
              <a:spcBef>
                <a:spcPts val="105"/>
              </a:spcBef>
            </a:pPr>
            <a:r>
              <a:rPr dirty="0" sz="3200" spc="-5" b="1" u="heavy">
                <a:latin typeface="Arial"/>
                <a:cs typeface="Arial"/>
              </a:rPr>
              <a:t>2-Aldosterone</a:t>
            </a:r>
            <a:r>
              <a:rPr dirty="0" sz="3200" spc="-45" b="1" u="heavy">
                <a:latin typeface="Arial"/>
                <a:cs typeface="Arial"/>
              </a:rPr>
              <a:t> </a:t>
            </a:r>
            <a:r>
              <a:rPr dirty="0" sz="3200" spc="-5" b="1" u="heavy">
                <a:latin typeface="Arial"/>
                <a:cs typeface="Arial"/>
              </a:rPr>
              <a:t>antagonists: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00">
              <a:latin typeface="Times New Roman"/>
              <a:cs typeface="Times New Roman"/>
            </a:endParaRPr>
          </a:p>
          <a:p>
            <a:pPr marL="2794635">
              <a:lnSpc>
                <a:spcPct val="100000"/>
              </a:lnSpc>
              <a:spcBef>
                <a:spcPts val="5"/>
              </a:spcBef>
            </a:pPr>
            <a:r>
              <a:rPr dirty="0" sz="4000" spc="-5" b="1">
                <a:solidFill>
                  <a:srgbClr val="FF0000"/>
                </a:solidFill>
                <a:latin typeface="Arial"/>
                <a:cs typeface="Arial"/>
              </a:rPr>
              <a:t>Spironolactone</a:t>
            </a:r>
            <a:endParaRPr sz="4000">
              <a:latin typeface="Arial"/>
              <a:cs typeface="Arial"/>
            </a:endParaRPr>
          </a:p>
          <a:p>
            <a:pPr marL="341630" indent="-315595">
              <a:lnSpc>
                <a:spcPct val="100000"/>
              </a:lnSpc>
              <a:spcBef>
                <a:spcPts val="3075"/>
              </a:spcBef>
              <a:buChar char="-"/>
              <a:tabLst>
                <a:tab pos="341630" algn="l"/>
                <a:tab pos="342265" algn="l"/>
              </a:tabLst>
            </a:pPr>
            <a:r>
              <a:rPr dirty="0" sz="2800" spc="-5" b="1">
                <a:latin typeface="Arial"/>
                <a:cs typeface="Arial"/>
              </a:rPr>
              <a:t>nonselective antagonist of aldosterone</a:t>
            </a:r>
            <a:r>
              <a:rPr dirty="0" sz="2800" spc="150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receptor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-"/>
            </a:pPr>
            <a:endParaRPr sz="3100">
              <a:latin typeface="Times New Roman"/>
              <a:cs typeface="Times New Roman"/>
            </a:endParaRPr>
          </a:p>
          <a:p>
            <a:pPr marL="327660" indent="-314960">
              <a:lnSpc>
                <a:spcPct val="100000"/>
              </a:lnSpc>
              <a:buChar char="-"/>
              <a:tabLst>
                <a:tab pos="327660" algn="l"/>
                <a:tab pos="328295" algn="l"/>
              </a:tabLst>
            </a:pPr>
            <a:r>
              <a:rPr dirty="0" sz="2800" spc="-5" b="1">
                <a:latin typeface="Arial"/>
                <a:cs typeface="Arial"/>
              </a:rPr>
              <a:t>a potassium sparing</a:t>
            </a:r>
            <a:r>
              <a:rPr dirty="0" sz="2800" spc="15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diuretic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-"/>
            </a:pPr>
            <a:endParaRPr sz="2900">
              <a:latin typeface="Times New Roman"/>
              <a:cs typeface="Times New Roman"/>
            </a:endParaRPr>
          </a:p>
          <a:p>
            <a:pPr marL="327660" indent="-314960">
              <a:lnSpc>
                <a:spcPct val="100000"/>
              </a:lnSpc>
              <a:buChar char="-"/>
              <a:tabLst>
                <a:tab pos="327660" algn="l"/>
                <a:tab pos="328295" algn="l"/>
              </a:tabLst>
            </a:pPr>
            <a:r>
              <a:rPr dirty="0" sz="2800" spc="-5" b="1">
                <a:latin typeface="Arial"/>
                <a:cs typeface="Arial"/>
              </a:rPr>
              <a:t>improves survival in advanced heart</a:t>
            </a:r>
            <a:r>
              <a:rPr dirty="0" sz="2800" spc="80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failure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9946" y="569417"/>
            <a:ext cx="6858634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93264" algn="l"/>
                <a:tab pos="3086100" algn="l"/>
              </a:tabLst>
            </a:pPr>
            <a:r>
              <a:rPr dirty="0" spc="-5"/>
              <a:t>I-</a:t>
            </a:r>
            <a:r>
              <a:rPr dirty="0" spc="0"/>
              <a:t> </a:t>
            </a:r>
            <a:r>
              <a:rPr dirty="0"/>
              <a:t>Drugs	that	decrease</a:t>
            </a:r>
            <a:r>
              <a:rPr dirty="0" spc="-90"/>
              <a:t> </a:t>
            </a:r>
            <a:r>
              <a:rPr dirty="0" spc="-5"/>
              <a:t>preload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78739" y="1118361"/>
            <a:ext cx="9653905" cy="4599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5095">
              <a:lnSpc>
                <a:spcPct val="100000"/>
              </a:lnSpc>
              <a:spcBef>
                <a:spcPts val="100"/>
              </a:spcBef>
            </a:pPr>
            <a:r>
              <a:rPr dirty="0" sz="3600" spc="-5" b="1" u="heavy">
                <a:latin typeface="Arial"/>
                <a:cs typeface="Arial"/>
              </a:rPr>
              <a:t>2-Aldosterone</a:t>
            </a:r>
            <a:r>
              <a:rPr dirty="0" sz="3600" b="1" u="heavy">
                <a:latin typeface="Arial"/>
                <a:cs typeface="Arial"/>
              </a:rPr>
              <a:t> </a:t>
            </a:r>
            <a:r>
              <a:rPr dirty="0" sz="3600" spc="-5" b="1" u="heavy">
                <a:latin typeface="Arial"/>
                <a:cs typeface="Arial"/>
              </a:rPr>
              <a:t>antagonists: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00">
              <a:latin typeface="Times New Roman"/>
              <a:cs typeface="Times New Roman"/>
            </a:endParaRPr>
          </a:p>
          <a:p>
            <a:pPr marL="3568700">
              <a:lnSpc>
                <a:spcPct val="100000"/>
              </a:lnSpc>
            </a:pPr>
            <a:r>
              <a:rPr dirty="0" sz="4000" spc="-10" b="1">
                <a:solidFill>
                  <a:srgbClr val="FF0000"/>
                </a:solidFill>
                <a:latin typeface="Arial"/>
                <a:cs typeface="Arial"/>
              </a:rPr>
              <a:t>Eplerenone</a:t>
            </a:r>
            <a:endParaRPr sz="4000">
              <a:latin typeface="Arial"/>
              <a:cs typeface="Arial"/>
            </a:endParaRPr>
          </a:p>
          <a:p>
            <a:pPr marL="125095" marR="5080" indent="-112395">
              <a:lnSpc>
                <a:spcPct val="100000"/>
              </a:lnSpc>
              <a:spcBef>
                <a:spcPts val="15"/>
              </a:spcBef>
              <a:buChar char="-"/>
              <a:tabLst>
                <a:tab pos="372110" algn="l"/>
                <a:tab pos="372745" algn="l"/>
              </a:tabLst>
            </a:pPr>
            <a:r>
              <a:rPr dirty="0" sz="3200" b="1">
                <a:latin typeface="Arial"/>
                <a:cs typeface="Arial"/>
              </a:rPr>
              <a:t>a </a:t>
            </a:r>
            <a:r>
              <a:rPr dirty="0" sz="3200" spc="-5" b="1">
                <a:latin typeface="Arial"/>
                <a:cs typeface="Arial"/>
              </a:rPr>
              <a:t>new </a:t>
            </a:r>
            <a:r>
              <a:rPr dirty="0" sz="3200" spc="-5" b="1" u="heavy">
                <a:latin typeface="Arial"/>
                <a:cs typeface="Arial"/>
              </a:rPr>
              <a:t>selective</a:t>
            </a:r>
            <a:r>
              <a:rPr dirty="0" sz="3200" spc="-5" b="1">
                <a:latin typeface="Arial"/>
                <a:cs typeface="Arial"/>
              </a:rPr>
              <a:t> aldosterone receptor antagonist </a:t>
            </a:r>
            <a:r>
              <a:rPr dirty="0" sz="32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0000"/>
                </a:solidFill>
                <a:latin typeface="Arial"/>
                <a:cs typeface="Arial"/>
              </a:rPr>
              <a:t>( does not inhibit other </a:t>
            </a:r>
            <a:r>
              <a:rPr dirty="0" sz="3200" spc="-5" b="1">
                <a:solidFill>
                  <a:srgbClr val="FF0000"/>
                </a:solidFill>
                <a:latin typeface="Arial"/>
                <a:cs typeface="Arial"/>
              </a:rPr>
              <a:t>hormones such</a:t>
            </a:r>
            <a:r>
              <a:rPr dirty="0" sz="3200" spc="-17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0000"/>
                </a:solidFill>
                <a:latin typeface="Arial"/>
                <a:cs typeface="Arial"/>
              </a:rPr>
              <a:t>as</a:t>
            </a:r>
            <a:endParaRPr sz="3200">
              <a:latin typeface="Arial"/>
              <a:cs typeface="Arial"/>
            </a:endParaRPr>
          </a:p>
          <a:p>
            <a:pPr marL="350520">
              <a:lnSpc>
                <a:spcPct val="100000"/>
              </a:lnSpc>
            </a:pPr>
            <a:r>
              <a:rPr dirty="0" sz="3200" spc="-5" b="1">
                <a:solidFill>
                  <a:srgbClr val="FF0000"/>
                </a:solidFill>
                <a:latin typeface="Arial"/>
                <a:cs typeface="Arial"/>
              </a:rPr>
              <a:t>estrogens </a:t>
            </a:r>
            <a:r>
              <a:rPr dirty="0" sz="3200" b="1">
                <a:solidFill>
                  <a:srgbClr val="FF0000"/>
                </a:solidFill>
                <a:latin typeface="Arial"/>
                <a:cs typeface="Arial"/>
              </a:rPr>
              <a:t>&amp;</a:t>
            </a:r>
            <a:r>
              <a:rPr dirty="0" sz="3200" spc="-5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FF0000"/>
                </a:solidFill>
                <a:latin typeface="Arial"/>
                <a:cs typeface="Arial"/>
              </a:rPr>
              <a:t>androgens)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259079" indent="-246379">
              <a:lnSpc>
                <a:spcPct val="100000"/>
              </a:lnSpc>
              <a:buChar char="-"/>
              <a:tabLst>
                <a:tab pos="259715" algn="l"/>
              </a:tabLst>
            </a:pPr>
            <a:r>
              <a:rPr dirty="0" sz="3200" spc="-5" b="1">
                <a:latin typeface="Arial"/>
                <a:cs typeface="Arial"/>
              </a:rPr>
              <a:t>indicated </a:t>
            </a:r>
            <a:r>
              <a:rPr dirty="0" sz="3200" b="1">
                <a:latin typeface="Arial"/>
                <a:cs typeface="Arial"/>
              </a:rPr>
              <a:t>to </a:t>
            </a:r>
            <a:r>
              <a:rPr dirty="0" sz="3200" spc="-5" b="1">
                <a:latin typeface="Arial"/>
                <a:cs typeface="Arial"/>
              </a:rPr>
              <a:t>improve survival </a:t>
            </a:r>
            <a:r>
              <a:rPr dirty="0" sz="3200" b="1">
                <a:latin typeface="Arial"/>
                <a:cs typeface="Arial"/>
              </a:rPr>
              <a:t>of stable</a:t>
            </a:r>
            <a:r>
              <a:rPr dirty="0" sz="3200" spc="-70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patients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200" b="1">
                <a:latin typeface="Arial"/>
                <a:cs typeface="Arial"/>
              </a:rPr>
              <a:t>with </a:t>
            </a:r>
            <a:r>
              <a:rPr dirty="0" sz="3200" spc="-5" b="1">
                <a:latin typeface="Arial"/>
                <a:cs typeface="Arial"/>
              </a:rPr>
              <a:t>congestive </a:t>
            </a:r>
            <a:r>
              <a:rPr dirty="0" sz="3200" b="1">
                <a:latin typeface="Arial"/>
                <a:cs typeface="Arial"/>
              </a:rPr>
              <a:t>heart</a:t>
            </a:r>
            <a:r>
              <a:rPr dirty="0" sz="3200" spc="-9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failure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3746" y="173228"/>
            <a:ext cx="68580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93900" algn="l"/>
                <a:tab pos="3086100" algn="l"/>
              </a:tabLst>
            </a:pPr>
            <a:r>
              <a:rPr dirty="0" spc="-5"/>
              <a:t>I-</a:t>
            </a:r>
            <a:r>
              <a:rPr dirty="0" spc="5"/>
              <a:t> </a:t>
            </a:r>
            <a:r>
              <a:rPr dirty="0" spc="-5"/>
              <a:t>Drugs	</a:t>
            </a:r>
            <a:r>
              <a:rPr dirty="0"/>
              <a:t>that	</a:t>
            </a:r>
            <a:r>
              <a:rPr dirty="0" spc="-5"/>
              <a:t>decrease</a:t>
            </a:r>
            <a:r>
              <a:rPr dirty="0" spc="-55"/>
              <a:t> </a:t>
            </a:r>
            <a:r>
              <a:rPr dirty="0" spc="-5"/>
              <a:t>preload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78739" y="1270761"/>
            <a:ext cx="9526905" cy="4794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9734" indent="-407034">
              <a:lnSpc>
                <a:spcPct val="100000"/>
              </a:lnSpc>
              <a:spcBef>
                <a:spcPts val="100"/>
              </a:spcBef>
              <a:buSzPct val="97222"/>
              <a:buAutoNum type="arabicPlain" startAt="3"/>
              <a:tabLst>
                <a:tab pos="420370" algn="l"/>
              </a:tabLst>
            </a:pPr>
            <a:r>
              <a:rPr dirty="0" sz="3600" spc="-20" b="1" u="heavy">
                <a:latin typeface="Arial"/>
                <a:cs typeface="Arial"/>
              </a:rPr>
              <a:t>Venodilators:</a:t>
            </a:r>
            <a:endParaRPr sz="3600">
              <a:latin typeface="Arial"/>
              <a:cs typeface="Arial"/>
            </a:endParaRPr>
          </a:p>
          <a:p>
            <a:pPr marL="2815590" marR="2461895" indent="583565">
              <a:lnSpc>
                <a:spcPct val="100000"/>
              </a:lnSpc>
            </a:pPr>
            <a:r>
              <a:rPr dirty="0" sz="3600" spc="-5" b="1">
                <a:solidFill>
                  <a:srgbClr val="FF0000"/>
                </a:solidFill>
                <a:latin typeface="Arial"/>
                <a:cs typeface="Arial"/>
              </a:rPr>
              <a:t>Nitroglycerine  Isosorbide</a:t>
            </a:r>
            <a:r>
              <a:rPr dirty="0" sz="36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600" spc="-5" b="1">
                <a:solidFill>
                  <a:srgbClr val="FF0000"/>
                </a:solidFill>
                <a:latin typeface="Arial"/>
                <a:cs typeface="Arial"/>
              </a:rPr>
              <a:t>dinitrate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50">
              <a:latin typeface="Times New Roman"/>
              <a:cs typeface="Times New Roman"/>
            </a:endParaRPr>
          </a:p>
          <a:p>
            <a:pPr lvl="1" marL="920750" marR="5080" indent="-450850">
              <a:lnSpc>
                <a:spcPts val="3460"/>
              </a:lnSpc>
              <a:spcBef>
                <a:spcPts val="5"/>
              </a:spcBef>
              <a:buFont typeface="Arial"/>
              <a:buChar char="-"/>
              <a:tabLst>
                <a:tab pos="926465" algn="l"/>
                <a:tab pos="927100" algn="l"/>
              </a:tabLst>
            </a:pPr>
            <a:r>
              <a:rPr dirty="0" sz="3200" spc="-5" b="1">
                <a:latin typeface="Arial"/>
                <a:cs typeface="Arial"/>
              </a:rPr>
              <a:t>used </a:t>
            </a:r>
            <a:r>
              <a:rPr dirty="0" sz="3200" spc="-75" b="1">
                <a:latin typeface="Arial"/>
                <a:cs typeface="Arial"/>
              </a:rPr>
              <a:t>I.V. </a:t>
            </a:r>
            <a:r>
              <a:rPr dirty="0" sz="3200" b="1">
                <a:latin typeface="Arial"/>
                <a:cs typeface="Arial"/>
              </a:rPr>
              <a:t>for </a:t>
            </a:r>
            <a:r>
              <a:rPr dirty="0" sz="3200" spc="-5" b="1">
                <a:latin typeface="Arial"/>
                <a:cs typeface="Arial"/>
              </a:rPr>
              <a:t>severe heart </a:t>
            </a:r>
            <a:r>
              <a:rPr dirty="0" sz="3200" b="1">
                <a:latin typeface="Arial"/>
                <a:cs typeface="Arial"/>
              </a:rPr>
              <a:t>failure when the  </a:t>
            </a:r>
            <a:r>
              <a:rPr dirty="0" sz="3200" spc="-5" b="1">
                <a:latin typeface="Arial"/>
                <a:cs typeface="Arial"/>
              </a:rPr>
              <a:t>main symptom </a:t>
            </a:r>
            <a:r>
              <a:rPr dirty="0" sz="3200" b="1">
                <a:latin typeface="Arial"/>
                <a:cs typeface="Arial"/>
              </a:rPr>
              <a:t>is </a:t>
            </a:r>
            <a:r>
              <a:rPr dirty="0" sz="3200" spc="-5" b="1">
                <a:latin typeface="Arial"/>
                <a:cs typeface="Arial"/>
              </a:rPr>
              <a:t>dyspnea </a:t>
            </a:r>
            <a:r>
              <a:rPr dirty="0" sz="3200" b="1">
                <a:latin typeface="Arial"/>
                <a:cs typeface="Arial"/>
              </a:rPr>
              <a:t>due to</a:t>
            </a:r>
            <a:r>
              <a:rPr dirty="0" sz="3200" spc="-80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pulmonary  congestion</a:t>
            </a:r>
            <a:endParaRPr sz="3200">
              <a:latin typeface="Arial"/>
              <a:cs typeface="Arial"/>
            </a:endParaRPr>
          </a:p>
          <a:p>
            <a:pPr lvl="1" marL="920750" indent="-450850">
              <a:lnSpc>
                <a:spcPts val="3650"/>
              </a:lnSpc>
              <a:spcBef>
                <a:spcPts val="3020"/>
              </a:spcBef>
              <a:buFont typeface="Arial"/>
              <a:buChar char="-"/>
              <a:tabLst>
                <a:tab pos="926465" algn="l"/>
                <a:tab pos="927100" algn="l"/>
              </a:tabLst>
            </a:pPr>
            <a:r>
              <a:rPr dirty="0" sz="3200" spc="-5" b="1">
                <a:latin typeface="Arial"/>
                <a:cs typeface="Arial"/>
              </a:rPr>
              <a:t>dilates </a:t>
            </a:r>
            <a:r>
              <a:rPr dirty="0" sz="3200" b="1">
                <a:latin typeface="Arial"/>
                <a:cs typeface="Arial"/>
              </a:rPr>
              <a:t>venous blood </a:t>
            </a:r>
            <a:r>
              <a:rPr dirty="0" sz="3200" spc="-5" b="1">
                <a:latin typeface="Arial"/>
                <a:cs typeface="Arial"/>
              </a:rPr>
              <a:t>vessels </a:t>
            </a:r>
            <a:r>
              <a:rPr dirty="0" sz="3200" b="1">
                <a:latin typeface="Arial"/>
                <a:cs typeface="Arial"/>
              </a:rPr>
              <a:t>and</a:t>
            </a:r>
            <a:r>
              <a:rPr dirty="0" sz="3200" spc="-15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reduce</a:t>
            </a:r>
            <a:endParaRPr sz="3200">
              <a:latin typeface="Arial"/>
              <a:cs typeface="Arial"/>
            </a:endParaRPr>
          </a:p>
          <a:p>
            <a:pPr algn="ctr" marR="6207760">
              <a:lnSpc>
                <a:spcPts val="3650"/>
              </a:lnSpc>
            </a:pPr>
            <a:r>
              <a:rPr dirty="0" sz="3200" b="1">
                <a:latin typeface="Arial"/>
                <a:cs typeface="Arial"/>
              </a:rPr>
              <a:t>preload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1239" y="247599"/>
            <a:ext cx="8071484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55215" algn="l"/>
                <a:tab pos="3568065" algn="l"/>
              </a:tabLst>
            </a:pPr>
            <a:r>
              <a:rPr dirty="0" sz="4000" spc="-5"/>
              <a:t>II-</a:t>
            </a:r>
            <a:r>
              <a:rPr dirty="0" sz="4000" spc="10"/>
              <a:t> </a:t>
            </a:r>
            <a:r>
              <a:rPr dirty="0" sz="4000" spc="-10"/>
              <a:t>Drugs	</a:t>
            </a:r>
            <a:r>
              <a:rPr dirty="0" sz="4000" spc="-5"/>
              <a:t>that	decrease</a:t>
            </a:r>
            <a:r>
              <a:rPr dirty="0" sz="4000" spc="-20"/>
              <a:t> </a:t>
            </a:r>
            <a:r>
              <a:rPr dirty="0" sz="4000" spc="-5"/>
              <a:t>afterload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383540" y="1590802"/>
            <a:ext cx="8228965" cy="4355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1" u="heavy">
                <a:latin typeface="Arial"/>
                <a:cs typeface="Arial"/>
              </a:rPr>
              <a:t>1-</a:t>
            </a:r>
            <a:r>
              <a:rPr dirty="0" sz="3600" spc="-140" b="1" u="heavy">
                <a:latin typeface="Arial"/>
                <a:cs typeface="Arial"/>
              </a:rPr>
              <a:t> </a:t>
            </a:r>
            <a:r>
              <a:rPr dirty="0" sz="3600" spc="-5" b="1" u="heavy">
                <a:latin typeface="Arial"/>
                <a:cs typeface="Arial"/>
              </a:rPr>
              <a:t>Arteriodilators: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>
              <a:latin typeface="Times New Roman"/>
              <a:cs typeface="Times New Roman"/>
            </a:endParaRPr>
          </a:p>
          <a:p>
            <a:pPr marL="3568700">
              <a:lnSpc>
                <a:spcPct val="100000"/>
              </a:lnSpc>
            </a:pPr>
            <a:r>
              <a:rPr dirty="0" sz="3600" spc="-5" b="1">
                <a:solidFill>
                  <a:srgbClr val="FF0000"/>
                </a:solidFill>
                <a:latin typeface="Arial"/>
                <a:cs typeface="Arial"/>
              </a:rPr>
              <a:t>Hydralazine</a:t>
            </a:r>
            <a:endParaRPr sz="3600">
              <a:latin typeface="Arial"/>
              <a:cs typeface="Arial"/>
            </a:endParaRPr>
          </a:p>
          <a:p>
            <a:pPr marL="469900">
              <a:lnSpc>
                <a:spcPts val="3650"/>
              </a:lnSpc>
              <a:spcBef>
                <a:spcPts val="3460"/>
              </a:spcBef>
              <a:tabLst>
                <a:tab pos="829310" algn="l"/>
              </a:tabLst>
            </a:pPr>
            <a:r>
              <a:rPr dirty="0" sz="3200" b="1">
                <a:latin typeface="Arial"/>
                <a:cs typeface="Arial"/>
              </a:rPr>
              <a:t>-	used when the </a:t>
            </a:r>
            <a:r>
              <a:rPr dirty="0" sz="3200" spc="-5" b="1">
                <a:latin typeface="Arial"/>
                <a:cs typeface="Arial"/>
              </a:rPr>
              <a:t>main symptom </a:t>
            </a:r>
            <a:r>
              <a:rPr dirty="0" sz="3200" b="1">
                <a:latin typeface="Arial"/>
                <a:cs typeface="Arial"/>
              </a:rPr>
              <a:t>is</a:t>
            </a:r>
            <a:r>
              <a:rPr dirty="0" sz="3200" spc="-120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rapid</a:t>
            </a:r>
            <a:endParaRPr sz="3200">
              <a:latin typeface="Arial"/>
              <a:cs typeface="Arial"/>
            </a:endParaRPr>
          </a:p>
          <a:p>
            <a:pPr marL="808355">
              <a:lnSpc>
                <a:spcPts val="3650"/>
              </a:lnSpc>
            </a:pPr>
            <a:r>
              <a:rPr dirty="0" sz="3200" b="1">
                <a:latin typeface="Arial"/>
                <a:cs typeface="Arial"/>
              </a:rPr>
              <a:t>fatigue due to low cardiac</a:t>
            </a:r>
            <a:r>
              <a:rPr dirty="0" sz="3200" spc="-14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output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2390"/>
              </a:spcBef>
              <a:tabLst>
                <a:tab pos="927100" algn="l"/>
              </a:tabLst>
            </a:pPr>
            <a:r>
              <a:rPr dirty="0" sz="3200">
                <a:latin typeface="Arial"/>
                <a:cs typeface="Arial"/>
              </a:rPr>
              <a:t>-	</a:t>
            </a:r>
            <a:r>
              <a:rPr dirty="0" sz="3200" spc="-5" b="1">
                <a:latin typeface="Arial"/>
                <a:cs typeface="Arial"/>
              </a:rPr>
              <a:t>reduce peripheral vascular resistance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5653" rIns="0" bIns="0" rtlCol="0" vert="horz">
            <a:spAutoFit/>
          </a:bodyPr>
          <a:lstStyle/>
          <a:p>
            <a:pPr algn="ctr" marL="96774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III- </a:t>
            </a:r>
            <a:r>
              <a:rPr dirty="0" sz="4000" spc="-10"/>
              <a:t>Drugs </a:t>
            </a:r>
            <a:r>
              <a:rPr dirty="0" sz="4000" spc="-5"/>
              <a:t>that decrease</a:t>
            </a:r>
            <a:r>
              <a:rPr dirty="0" sz="4000" spc="40"/>
              <a:t> </a:t>
            </a:r>
            <a:r>
              <a:rPr dirty="0" sz="4000" spc="-10"/>
              <a:t>both</a:t>
            </a:r>
            <a:endParaRPr sz="4000"/>
          </a:p>
          <a:p>
            <a:pPr algn="ctr" marL="970280">
              <a:lnSpc>
                <a:spcPct val="100000"/>
              </a:lnSpc>
            </a:pPr>
            <a:r>
              <a:rPr dirty="0" sz="4000" spc="-5"/>
              <a:t>preload &amp;</a:t>
            </a:r>
            <a:r>
              <a:rPr dirty="0" sz="4000" spc="-10"/>
              <a:t> </a:t>
            </a:r>
            <a:r>
              <a:rPr dirty="0" sz="4000" spc="-5"/>
              <a:t>afterload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9384283" y="6949208"/>
            <a:ext cx="19050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15"/>
              </a:lnSpc>
            </a:pPr>
            <a:r>
              <a:rPr dirty="0" sz="1300" spc="-10" b="1">
                <a:solidFill>
                  <a:srgbClr val="888888"/>
                </a:solidFill>
                <a:latin typeface="Times New Roman"/>
                <a:cs typeface="Times New Roman"/>
              </a:rPr>
              <a:t>19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400122"/>
            <a:ext cx="9857740" cy="31648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 b="1" u="heavy">
                <a:latin typeface="Arial"/>
                <a:cs typeface="Arial"/>
              </a:rPr>
              <a:t>1-Angiotensin converting </a:t>
            </a:r>
            <a:r>
              <a:rPr dirty="0" sz="3200" b="1" u="heavy">
                <a:latin typeface="Arial"/>
                <a:cs typeface="Arial"/>
              </a:rPr>
              <a:t>enzyme (ACE)</a:t>
            </a:r>
            <a:r>
              <a:rPr dirty="0" sz="3200" spc="-55" b="1" u="heavy">
                <a:latin typeface="Arial"/>
                <a:cs typeface="Arial"/>
              </a:rPr>
              <a:t> </a:t>
            </a:r>
            <a:r>
              <a:rPr dirty="0" sz="3200" spc="-5" b="1" u="heavy">
                <a:latin typeface="Arial"/>
                <a:cs typeface="Arial"/>
              </a:rPr>
              <a:t>inhibitors: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700">
              <a:latin typeface="Times New Roman"/>
              <a:cs typeface="Times New Roman"/>
            </a:endParaRPr>
          </a:p>
          <a:p>
            <a:pPr marL="139065">
              <a:lnSpc>
                <a:spcPct val="100000"/>
              </a:lnSpc>
            </a:pPr>
            <a:r>
              <a:rPr dirty="0" sz="3200" b="1">
                <a:latin typeface="Arial"/>
                <a:cs typeface="Arial"/>
              </a:rPr>
              <a:t>- </a:t>
            </a:r>
            <a:r>
              <a:rPr dirty="0" sz="3200" spc="-5" b="1">
                <a:latin typeface="Arial"/>
                <a:cs typeface="Arial"/>
              </a:rPr>
              <a:t>considered </a:t>
            </a:r>
            <a:r>
              <a:rPr dirty="0" sz="3200" b="1">
                <a:latin typeface="Arial"/>
                <a:cs typeface="Arial"/>
              </a:rPr>
              <a:t>as first-line drugs</a:t>
            </a:r>
            <a:r>
              <a:rPr dirty="0" sz="3200" spc="-13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for</a:t>
            </a:r>
            <a:endParaRPr sz="3200">
              <a:latin typeface="Arial"/>
              <a:cs typeface="Arial"/>
            </a:endParaRPr>
          </a:p>
          <a:p>
            <a:pPr marL="350520">
              <a:lnSpc>
                <a:spcPct val="100000"/>
              </a:lnSpc>
              <a:spcBef>
                <a:spcPts val="80"/>
              </a:spcBef>
            </a:pPr>
            <a:r>
              <a:rPr dirty="0" sz="3200" spc="-5" b="1">
                <a:latin typeface="Arial"/>
                <a:cs typeface="Arial"/>
              </a:rPr>
              <a:t>chronic heart </a:t>
            </a:r>
            <a:r>
              <a:rPr dirty="0" sz="3200" b="1">
                <a:latin typeface="Arial"/>
                <a:cs typeface="Arial"/>
              </a:rPr>
              <a:t>failure along with</a:t>
            </a:r>
            <a:r>
              <a:rPr dirty="0" sz="3200" spc="-114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diuretics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dirty="0" sz="3200">
                <a:latin typeface="Arial"/>
                <a:cs typeface="Arial"/>
              </a:rPr>
              <a:t>-	</a:t>
            </a:r>
            <a:r>
              <a:rPr dirty="0" sz="3200" b="1">
                <a:latin typeface="Arial"/>
                <a:cs typeface="Arial"/>
              </a:rPr>
              <a:t>first-line drugs for </a:t>
            </a:r>
            <a:r>
              <a:rPr dirty="0" sz="3200" spc="-5" b="1">
                <a:latin typeface="Arial"/>
                <a:cs typeface="Arial"/>
              </a:rPr>
              <a:t>hypertension</a:t>
            </a:r>
            <a:r>
              <a:rPr dirty="0" sz="3200" spc="-14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therapy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5322" y="20193"/>
            <a:ext cx="575373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"/>
              <a:t>Learning</a:t>
            </a:r>
            <a:r>
              <a:rPr dirty="0" sz="4800"/>
              <a:t> </a:t>
            </a:r>
            <a:r>
              <a:rPr dirty="0" sz="4800" spc="-5"/>
              <a:t>objectives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256438" y="1215389"/>
            <a:ext cx="9297035" cy="5006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47955">
              <a:lnSpc>
                <a:spcPct val="100000"/>
              </a:lnSpc>
              <a:spcBef>
                <a:spcPts val="100"/>
              </a:spcBef>
            </a:pPr>
            <a:r>
              <a:rPr dirty="0" sz="3000" spc="-5" b="1" i="1">
                <a:latin typeface="Arial"/>
                <a:cs typeface="Arial"/>
              </a:rPr>
              <a:t>By the </a:t>
            </a:r>
            <a:r>
              <a:rPr dirty="0" sz="3000" b="1" i="1">
                <a:latin typeface="Arial"/>
                <a:cs typeface="Arial"/>
              </a:rPr>
              <a:t>end of this </a:t>
            </a:r>
            <a:r>
              <a:rPr dirty="0" sz="3000" spc="-5" b="1" i="1">
                <a:latin typeface="Arial"/>
                <a:cs typeface="Arial"/>
              </a:rPr>
              <a:t>lecture, students </a:t>
            </a:r>
            <a:r>
              <a:rPr dirty="0" sz="3000" b="1" i="1">
                <a:latin typeface="Arial"/>
                <a:cs typeface="Arial"/>
              </a:rPr>
              <a:t>should </a:t>
            </a:r>
            <a:r>
              <a:rPr dirty="0" sz="3000" spc="-5" b="1" i="1">
                <a:latin typeface="Arial"/>
                <a:cs typeface="Arial"/>
              </a:rPr>
              <a:t>be able  </a:t>
            </a:r>
            <a:r>
              <a:rPr dirty="0" sz="3000" spc="-5" b="1" i="1">
                <a:latin typeface="Arial"/>
                <a:cs typeface="Arial"/>
              </a:rPr>
              <a:t>to: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50">
              <a:latin typeface="Times New Roman"/>
              <a:cs typeface="Times New Roman"/>
            </a:endParaRPr>
          </a:p>
          <a:p>
            <a:pPr algn="just" marL="12700" marR="255270">
              <a:lnSpc>
                <a:spcPct val="100000"/>
              </a:lnSpc>
              <a:spcBef>
                <a:spcPts val="5"/>
              </a:spcBef>
              <a:buClr>
                <a:srgbClr val="181818"/>
              </a:buClr>
              <a:buChar char="-"/>
              <a:tabLst>
                <a:tab pos="372745" algn="l"/>
              </a:tabLst>
            </a:pPr>
            <a:r>
              <a:rPr dirty="0" sz="3200">
                <a:solidFill>
                  <a:srgbClr val="0000FF"/>
                </a:solidFill>
                <a:latin typeface="Arial"/>
                <a:cs typeface="Arial"/>
              </a:rPr>
              <a:t>Describe </a:t>
            </a:r>
            <a:r>
              <a:rPr dirty="0" sz="3200">
                <a:solidFill>
                  <a:srgbClr val="181818"/>
                </a:solidFill>
                <a:latin typeface="Arial"/>
                <a:cs typeface="Arial"/>
              </a:rPr>
              <a:t>the </a:t>
            </a:r>
            <a:r>
              <a:rPr dirty="0" sz="3200" spc="-10">
                <a:solidFill>
                  <a:srgbClr val="181818"/>
                </a:solidFill>
                <a:latin typeface="Arial"/>
                <a:cs typeface="Arial"/>
              </a:rPr>
              <a:t>different </a:t>
            </a:r>
            <a:r>
              <a:rPr dirty="0" sz="3200">
                <a:solidFill>
                  <a:srgbClr val="181818"/>
                </a:solidFill>
                <a:latin typeface="Arial"/>
                <a:cs typeface="Arial"/>
              </a:rPr>
              <a:t>classes of </a:t>
            </a:r>
            <a:r>
              <a:rPr dirty="0" sz="3200" spc="-5">
                <a:solidFill>
                  <a:srgbClr val="181818"/>
                </a:solidFill>
                <a:latin typeface="Arial"/>
                <a:cs typeface="Arial"/>
              </a:rPr>
              <a:t>drugs </a:t>
            </a:r>
            <a:r>
              <a:rPr dirty="0" sz="3200">
                <a:solidFill>
                  <a:srgbClr val="181818"/>
                </a:solidFill>
                <a:latin typeface="Arial"/>
                <a:cs typeface="Arial"/>
              </a:rPr>
              <a:t>used for  </a:t>
            </a:r>
            <a:r>
              <a:rPr dirty="0" sz="3200" spc="-5">
                <a:solidFill>
                  <a:srgbClr val="181818"/>
                </a:solidFill>
                <a:latin typeface="Arial"/>
                <a:cs typeface="Arial"/>
              </a:rPr>
              <a:t>treatment </a:t>
            </a:r>
            <a:r>
              <a:rPr dirty="0" sz="3200">
                <a:solidFill>
                  <a:srgbClr val="181818"/>
                </a:solidFill>
                <a:latin typeface="Arial"/>
                <a:cs typeface="Arial"/>
              </a:rPr>
              <a:t>of acute &amp; </a:t>
            </a:r>
            <a:r>
              <a:rPr dirty="0" sz="3200" spc="-5">
                <a:solidFill>
                  <a:srgbClr val="181818"/>
                </a:solidFill>
                <a:latin typeface="Arial"/>
                <a:cs typeface="Arial"/>
              </a:rPr>
              <a:t>chronic heart failure </a:t>
            </a:r>
            <a:r>
              <a:rPr dirty="0" sz="3200" spc="-5">
                <a:latin typeface="Arial"/>
                <a:cs typeface="Arial"/>
              </a:rPr>
              <a:t>and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their  mechanism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action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-"/>
            </a:pPr>
            <a:endParaRPr sz="4000">
              <a:latin typeface="Times New Roman"/>
              <a:cs typeface="Times New Roman"/>
            </a:endParaRPr>
          </a:p>
          <a:p>
            <a:pPr marL="350520" marR="5080" indent="-337820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dirty="0" sz="3200">
                <a:solidFill>
                  <a:srgbClr val="0000FF"/>
                </a:solidFill>
                <a:latin typeface="Arial"/>
                <a:cs typeface="Arial"/>
              </a:rPr>
              <a:t>Understand </a:t>
            </a:r>
            <a:r>
              <a:rPr dirty="0" sz="3200" spc="-5">
                <a:latin typeface="Arial"/>
                <a:cs typeface="Arial"/>
              </a:rPr>
              <a:t>their pharmacological </a:t>
            </a:r>
            <a:r>
              <a:rPr dirty="0" sz="3200" spc="-10">
                <a:latin typeface="Arial"/>
                <a:cs typeface="Arial"/>
              </a:rPr>
              <a:t>effects,</a:t>
            </a:r>
            <a:r>
              <a:rPr dirty="0" sz="3200" spc="-7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clinical  uses, adverse </a:t>
            </a:r>
            <a:r>
              <a:rPr dirty="0" sz="3200" spc="-10">
                <a:latin typeface="Arial"/>
                <a:cs typeface="Arial"/>
              </a:rPr>
              <a:t>effects </a:t>
            </a:r>
            <a:r>
              <a:rPr dirty="0" sz="3200" spc="-5">
                <a:latin typeface="Arial"/>
                <a:cs typeface="Arial"/>
              </a:rPr>
              <a:t>and their interactions </a:t>
            </a:r>
            <a:r>
              <a:rPr dirty="0" sz="3200">
                <a:latin typeface="Arial"/>
                <a:cs typeface="Arial"/>
              </a:rPr>
              <a:t>with  </a:t>
            </a:r>
            <a:r>
              <a:rPr dirty="0" sz="3200" spc="-5">
                <a:latin typeface="Arial"/>
                <a:cs typeface="Arial"/>
              </a:rPr>
              <a:t>other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drugs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274" y="62864"/>
            <a:ext cx="9754870" cy="106172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800" spc="10"/>
              <a:t>Angiotensin converting </a:t>
            </a:r>
            <a:r>
              <a:rPr dirty="0" sz="3800" spc="15"/>
              <a:t>enzyme</a:t>
            </a:r>
            <a:r>
              <a:rPr dirty="0" sz="3800" spc="55"/>
              <a:t> </a:t>
            </a:r>
            <a:r>
              <a:rPr dirty="0" sz="3800" spc="10"/>
              <a:t>inhibitors</a:t>
            </a:r>
            <a:endParaRPr sz="3800"/>
          </a:p>
          <a:p>
            <a:pPr marL="2492375">
              <a:lnSpc>
                <a:spcPct val="100000"/>
              </a:lnSpc>
              <a:spcBef>
                <a:spcPts val="10"/>
              </a:spcBef>
            </a:pPr>
            <a:r>
              <a:rPr dirty="0" sz="2950" spc="25"/>
              <a:t>MECHANISM OF</a:t>
            </a:r>
            <a:r>
              <a:rPr dirty="0" sz="2950" spc="-125"/>
              <a:t> </a:t>
            </a:r>
            <a:r>
              <a:rPr dirty="0" sz="2950" spc="15"/>
              <a:t>ACTION</a:t>
            </a:r>
            <a:endParaRPr sz="2950"/>
          </a:p>
        </p:txBody>
      </p:sp>
      <p:sp>
        <p:nvSpPr>
          <p:cNvPr id="3" name="object 3"/>
          <p:cNvSpPr/>
          <p:nvPr/>
        </p:nvSpPr>
        <p:spPr>
          <a:xfrm>
            <a:off x="463295" y="1807464"/>
            <a:ext cx="4117848" cy="780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16323" y="1807464"/>
            <a:ext cx="562355" cy="780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544056" y="1807464"/>
            <a:ext cx="3514344" cy="780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671304" y="1807464"/>
            <a:ext cx="387096" cy="7802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749542" y="1896617"/>
            <a:ext cx="3054350" cy="44830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750" spc="-195" b="1">
                <a:latin typeface="Arial"/>
                <a:cs typeface="Arial"/>
              </a:rPr>
              <a:t>V</a:t>
            </a:r>
            <a:r>
              <a:rPr dirty="0" sz="2750" spc="10" b="1">
                <a:latin typeface="Arial"/>
                <a:cs typeface="Arial"/>
              </a:rPr>
              <a:t>AS</a:t>
            </a:r>
            <a:r>
              <a:rPr dirty="0" sz="2750" spc="15" b="1">
                <a:latin typeface="Arial"/>
                <a:cs typeface="Arial"/>
              </a:rPr>
              <a:t>O</a:t>
            </a:r>
            <a:r>
              <a:rPr dirty="0" sz="2750" spc="5" b="1">
                <a:latin typeface="Arial"/>
                <a:cs typeface="Arial"/>
              </a:rPr>
              <a:t>DIL</a:t>
            </a:r>
            <a:r>
              <a:rPr dirty="0" sz="2750" spc="-185" b="1">
                <a:latin typeface="Arial"/>
                <a:cs typeface="Arial"/>
              </a:rPr>
              <a:t>A</a:t>
            </a:r>
            <a:r>
              <a:rPr dirty="0" sz="2750" spc="-195" b="1">
                <a:latin typeface="Arial"/>
                <a:cs typeface="Arial"/>
              </a:rPr>
              <a:t>T</a:t>
            </a:r>
            <a:r>
              <a:rPr dirty="0" sz="2750" spc="-185" b="1">
                <a:latin typeface="Arial"/>
                <a:cs typeface="Arial"/>
              </a:rPr>
              <a:t>A</a:t>
            </a:r>
            <a:r>
              <a:rPr dirty="0" sz="2750" spc="5" b="1">
                <a:latin typeface="Arial"/>
                <a:cs typeface="Arial"/>
              </a:rPr>
              <a:t>TION</a:t>
            </a:r>
            <a:endParaRPr sz="27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35351" y="3717035"/>
            <a:ext cx="3080004" cy="7254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82540" y="3717035"/>
            <a:ext cx="522732" cy="7254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912620" y="4503420"/>
            <a:ext cx="2491739" cy="7254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71544" y="4503420"/>
            <a:ext cx="522731" cy="7254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902964" y="4137659"/>
            <a:ext cx="1443227" cy="7254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913376" y="4137659"/>
            <a:ext cx="522731" cy="7254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816595" y="4956047"/>
            <a:ext cx="480059" cy="183946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955280" y="4932679"/>
            <a:ext cx="152400" cy="1597025"/>
          </a:xfrm>
          <a:custGeom>
            <a:avLst/>
            <a:gdLst/>
            <a:ahLst/>
            <a:cxnLst/>
            <a:rect l="l" t="t" r="r" b="b"/>
            <a:pathLst>
              <a:path w="152400" h="1597025">
                <a:moveTo>
                  <a:pt x="0" y="1342809"/>
                </a:moveTo>
                <a:lnTo>
                  <a:pt x="76200" y="1596809"/>
                </a:lnTo>
                <a:lnTo>
                  <a:pt x="121920" y="1444409"/>
                </a:lnTo>
                <a:lnTo>
                  <a:pt x="50800" y="1444409"/>
                </a:lnTo>
                <a:lnTo>
                  <a:pt x="50800" y="1410542"/>
                </a:lnTo>
                <a:lnTo>
                  <a:pt x="0" y="1342809"/>
                </a:lnTo>
                <a:close/>
              </a:path>
              <a:path w="152400" h="1597025">
                <a:moveTo>
                  <a:pt x="50800" y="1410542"/>
                </a:moveTo>
                <a:lnTo>
                  <a:pt x="50800" y="1444409"/>
                </a:lnTo>
                <a:lnTo>
                  <a:pt x="76200" y="1444409"/>
                </a:lnTo>
                <a:lnTo>
                  <a:pt x="50800" y="1410542"/>
                </a:lnTo>
                <a:close/>
              </a:path>
              <a:path w="152400" h="1597025">
                <a:moveTo>
                  <a:pt x="101600" y="0"/>
                </a:moveTo>
                <a:lnTo>
                  <a:pt x="50800" y="0"/>
                </a:lnTo>
                <a:lnTo>
                  <a:pt x="50800" y="1410542"/>
                </a:lnTo>
                <a:lnTo>
                  <a:pt x="76200" y="1444409"/>
                </a:lnTo>
                <a:lnTo>
                  <a:pt x="101600" y="1410542"/>
                </a:lnTo>
                <a:lnTo>
                  <a:pt x="101600" y="0"/>
                </a:lnTo>
                <a:close/>
              </a:path>
              <a:path w="152400" h="1597025">
                <a:moveTo>
                  <a:pt x="101600" y="1410542"/>
                </a:moveTo>
                <a:lnTo>
                  <a:pt x="76200" y="1444409"/>
                </a:lnTo>
                <a:lnTo>
                  <a:pt x="101600" y="1444409"/>
                </a:lnTo>
                <a:lnTo>
                  <a:pt x="101600" y="1410542"/>
                </a:lnTo>
                <a:close/>
              </a:path>
              <a:path w="152400" h="1597025">
                <a:moveTo>
                  <a:pt x="152400" y="1342809"/>
                </a:moveTo>
                <a:lnTo>
                  <a:pt x="101600" y="1410542"/>
                </a:lnTo>
                <a:lnTo>
                  <a:pt x="101600" y="1444409"/>
                </a:lnTo>
                <a:lnTo>
                  <a:pt x="121920" y="1444409"/>
                </a:lnTo>
                <a:lnTo>
                  <a:pt x="152400" y="1342809"/>
                </a:lnTo>
                <a:close/>
              </a:path>
            </a:pathLst>
          </a:custGeom>
          <a:solidFill>
            <a:srgbClr val="FF54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024116" y="5388864"/>
            <a:ext cx="2575560" cy="571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972300" y="5308091"/>
            <a:ext cx="2779776" cy="8564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000240" y="5364479"/>
            <a:ext cx="2572385" cy="568960"/>
          </a:xfrm>
          <a:custGeom>
            <a:avLst/>
            <a:gdLst/>
            <a:ahLst/>
            <a:cxnLst/>
            <a:rect l="l" t="t" r="r" b="b"/>
            <a:pathLst>
              <a:path w="2572384" h="568960">
                <a:moveTo>
                  <a:pt x="0" y="568960"/>
                </a:moveTo>
                <a:lnTo>
                  <a:pt x="2572130" y="568960"/>
                </a:lnTo>
                <a:lnTo>
                  <a:pt x="2572130" y="0"/>
                </a:lnTo>
                <a:lnTo>
                  <a:pt x="0" y="0"/>
                </a:lnTo>
                <a:lnTo>
                  <a:pt x="0" y="568960"/>
                </a:lnTo>
                <a:close/>
              </a:path>
            </a:pathLst>
          </a:custGeom>
          <a:solidFill>
            <a:srgbClr val="2A6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000240" y="5379846"/>
            <a:ext cx="257238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92405">
              <a:lnSpc>
                <a:spcPct val="100000"/>
              </a:lnSpc>
              <a:spcBef>
                <a:spcPts val="105"/>
              </a:spcBef>
            </a:pPr>
            <a:r>
              <a:rPr dirty="0" sz="3200" spc="-5" b="1">
                <a:solidFill>
                  <a:srgbClr val="FFFF00"/>
                </a:solidFill>
                <a:latin typeface="Times New Roman"/>
                <a:cs typeface="Times New Roman"/>
              </a:rPr>
              <a:t>Breackdown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705100" y="4346447"/>
            <a:ext cx="480060" cy="6598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715767" y="5173979"/>
            <a:ext cx="481583" cy="14859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854960" y="5149469"/>
            <a:ext cx="152400" cy="1244600"/>
          </a:xfrm>
          <a:custGeom>
            <a:avLst/>
            <a:gdLst/>
            <a:ahLst/>
            <a:cxnLst/>
            <a:rect l="l" t="t" r="r" b="b"/>
            <a:pathLst>
              <a:path w="152400" h="1244600">
                <a:moveTo>
                  <a:pt x="0" y="990549"/>
                </a:moveTo>
                <a:lnTo>
                  <a:pt x="76200" y="1244549"/>
                </a:lnTo>
                <a:lnTo>
                  <a:pt x="121919" y="1092149"/>
                </a:lnTo>
                <a:lnTo>
                  <a:pt x="50800" y="1092149"/>
                </a:lnTo>
                <a:lnTo>
                  <a:pt x="50800" y="1058282"/>
                </a:lnTo>
                <a:lnTo>
                  <a:pt x="0" y="990549"/>
                </a:lnTo>
                <a:close/>
              </a:path>
              <a:path w="152400" h="1244600">
                <a:moveTo>
                  <a:pt x="50800" y="1058282"/>
                </a:moveTo>
                <a:lnTo>
                  <a:pt x="50800" y="1092149"/>
                </a:lnTo>
                <a:lnTo>
                  <a:pt x="76200" y="1092149"/>
                </a:lnTo>
                <a:lnTo>
                  <a:pt x="50800" y="1058282"/>
                </a:lnTo>
                <a:close/>
              </a:path>
              <a:path w="152400" h="1244600">
                <a:moveTo>
                  <a:pt x="101600" y="0"/>
                </a:moveTo>
                <a:lnTo>
                  <a:pt x="50800" y="0"/>
                </a:lnTo>
                <a:lnTo>
                  <a:pt x="50800" y="1058282"/>
                </a:lnTo>
                <a:lnTo>
                  <a:pt x="76200" y="1092149"/>
                </a:lnTo>
                <a:lnTo>
                  <a:pt x="101600" y="1058282"/>
                </a:lnTo>
                <a:lnTo>
                  <a:pt x="101600" y="0"/>
                </a:lnTo>
                <a:close/>
              </a:path>
              <a:path w="152400" h="1244600">
                <a:moveTo>
                  <a:pt x="101600" y="1058282"/>
                </a:moveTo>
                <a:lnTo>
                  <a:pt x="76200" y="1092149"/>
                </a:lnTo>
                <a:lnTo>
                  <a:pt x="101600" y="1092149"/>
                </a:lnTo>
                <a:lnTo>
                  <a:pt x="101600" y="1058282"/>
                </a:lnTo>
                <a:close/>
              </a:path>
              <a:path w="152400" h="1244600">
                <a:moveTo>
                  <a:pt x="152400" y="990549"/>
                </a:moveTo>
                <a:lnTo>
                  <a:pt x="101600" y="1058282"/>
                </a:lnTo>
                <a:lnTo>
                  <a:pt x="101600" y="1092149"/>
                </a:lnTo>
                <a:lnTo>
                  <a:pt x="121919" y="1092149"/>
                </a:lnTo>
                <a:lnTo>
                  <a:pt x="152400" y="990549"/>
                </a:lnTo>
                <a:close/>
              </a:path>
            </a:pathLst>
          </a:custGeom>
          <a:solidFill>
            <a:srgbClr val="D2D4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807207" y="4268723"/>
            <a:ext cx="1284732" cy="4800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022600" y="4407789"/>
            <a:ext cx="1043305" cy="152400"/>
          </a:xfrm>
          <a:custGeom>
            <a:avLst/>
            <a:gdLst/>
            <a:ahLst/>
            <a:cxnLst/>
            <a:rect l="l" t="t" r="r" b="b"/>
            <a:pathLst>
              <a:path w="1043304" h="152400">
                <a:moveTo>
                  <a:pt x="254000" y="0"/>
                </a:moveTo>
                <a:lnTo>
                  <a:pt x="0" y="76200"/>
                </a:lnTo>
                <a:lnTo>
                  <a:pt x="254000" y="152400"/>
                </a:lnTo>
                <a:lnTo>
                  <a:pt x="186266" y="101600"/>
                </a:lnTo>
                <a:lnTo>
                  <a:pt x="152400" y="101600"/>
                </a:lnTo>
                <a:lnTo>
                  <a:pt x="152400" y="50800"/>
                </a:lnTo>
                <a:lnTo>
                  <a:pt x="186266" y="50800"/>
                </a:lnTo>
                <a:lnTo>
                  <a:pt x="254000" y="0"/>
                </a:lnTo>
                <a:close/>
              </a:path>
              <a:path w="1043304" h="152400">
                <a:moveTo>
                  <a:pt x="152400" y="76200"/>
                </a:moveTo>
                <a:lnTo>
                  <a:pt x="152400" y="101600"/>
                </a:lnTo>
                <a:lnTo>
                  <a:pt x="186266" y="101600"/>
                </a:lnTo>
                <a:lnTo>
                  <a:pt x="152400" y="76200"/>
                </a:lnTo>
                <a:close/>
              </a:path>
              <a:path w="1043304" h="152400">
                <a:moveTo>
                  <a:pt x="1043051" y="50800"/>
                </a:moveTo>
                <a:lnTo>
                  <a:pt x="186266" y="50800"/>
                </a:lnTo>
                <a:lnTo>
                  <a:pt x="152400" y="76200"/>
                </a:lnTo>
                <a:lnTo>
                  <a:pt x="186266" y="101600"/>
                </a:lnTo>
                <a:lnTo>
                  <a:pt x="1043051" y="101600"/>
                </a:lnTo>
                <a:lnTo>
                  <a:pt x="1043051" y="50800"/>
                </a:lnTo>
                <a:close/>
              </a:path>
              <a:path w="1043304" h="152400">
                <a:moveTo>
                  <a:pt x="186266" y="50800"/>
                </a:moveTo>
                <a:lnTo>
                  <a:pt x="152400" y="50800"/>
                </a:lnTo>
                <a:lnTo>
                  <a:pt x="152400" y="76200"/>
                </a:lnTo>
                <a:lnTo>
                  <a:pt x="186266" y="50800"/>
                </a:lnTo>
                <a:close/>
              </a:path>
            </a:pathLst>
          </a:custGeom>
          <a:solidFill>
            <a:srgbClr val="D2D4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712464" y="5280659"/>
            <a:ext cx="1306067" cy="77419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701669" y="5269610"/>
            <a:ext cx="1276985" cy="745490"/>
          </a:xfrm>
          <a:custGeom>
            <a:avLst/>
            <a:gdLst/>
            <a:ahLst/>
            <a:cxnLst/>
            <a:rect l="l" t="t" r="r" b="b"/>
            <a:pathLst>
              <a:path w="1276985" h="745489">
                <a:moveTo>
                  <a:pt x="521080" y="0"/>
                </a:moveTo>
                <a:lnTo>
                  <a:pt x="0" y="379349"/>
                </a:lnTo>
                <a:lnTo>
                  <a:pt x="521080" y="745108"/>
                </a:lnTo>
                <a:lnTo>
                  <a:pt x="521080" y="528319"/>
                </a:lnTo>
                <a:lnTo>
                  <a:pt x="1276857" y="528319"/>
                </a:lnTo>
                <a:lnTo>
                  <a:pt x="1276857" y="216788"/>
                </a:lnTo>
                <a:lnTo>
                  <a:pt x="521080" y="216788"/>
                </a:lnTo>
                <a:lnTo>
                  <a:pt x="5210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701669" y="5269610"/>
            <a:ext cx="1276985" cy="745490"/>
          </a:xfrm>
          <a:custGeom>
            <a:avLst/>
            <a:gdLst/>
            <a:ahLst/>
            <a:cxnLst/>
            <a:rect l="l" t="t" r="r" b="b"/>
            <a:pathLst>
              <a:path w="1276985" h="745489">
                <a:moveTo>
                  <a:pt x="1276857" y="216788"/>
                </a:moveTo>
                <a:lnTo>
                  <a:pt x="1276857" y="528319"/>
                </a:lnTo>
                <a:lnTo>
                  <a:pt x="521080" y="528319"/>
                </a:lnTo>
                <a:lnTo>
                  <a:pt x="521080" y="745108"/>
                </a:lnTo>
                <a:lnTo>
                  <a:pt x="0" y="379349"/>
                </a:lnTo>
                <a:lnTo>
                  <a:pt x="521080" y="0"/>
                </a:lnTo>
                <a:lnTo>
                  <a:pt x="521080" y="216788"/>
                </a:lnTo>
                <a:lnTo>
                  <a:pt x="1276857" y="21678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428744" y="5131308"/>
            <a:ext cx="1830324" cy="108508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417948" y="5120640"/>
            <a:ext cx="1802130" cy="1056640"/>
          </a:xfrm>
          <a:custGeom>
            <a:avLst/>
            <a:gdLst/>
            <a:ahLst/>
            <a:cxnLst/>
            <a:rect l="l" t="t" r="r" b="b"/>
            <a:pathLst>
              <a:path w="1802129" h="1056639">
                <a:moveTo>
                  <a:pt x="900811" y="0"/>
                </a:moveTo>
                <a:lnTo>
                  <a:pt x="841573" y="1123"/>
                </a:lnTo>
                <a:lnTo>
                  <a:pt x="783360" y="4447"/>
                </a:lnTo>
                <a:lnTo>
                  <a:pt x="726290" y="9902"/>
                </a:lnTo>
                <a:lnTo>
                  <a:pt x="670481" y="17419"/>
                </a:lnTo>
                <a:lnTo>
                  <a:pt x="616053" y="26928"/>
                </a:lnTo>
                <a:lnTo>
                  <a:pt x="563124" y="38359"/>
                </a:lnTo>
                <a:lnTo>
                  <a:pt x="511812" y="51643"/>
                </a:lnTo>
                <a:lnTo>
                  <a:pt x="462236" y="66710"/>
                </a:lnTo>
                <a:lnTo>
                  <a:pt x="414516" y="83491"/>
                </a:lnTo>
                <a:lnTo>
                  <a:pt x="368768" y="101916"/>
                </a:lnTo>
                <a:lnTo>
                  <a:pt x="325112" y="121917"/>
                </a:lnTo>
                <a:lnTo>
                  <a:pt x="283667" y="143422"/>
                </a:lnTo>
                <a:lnTo>
                  <a:pt x="244551" y="166363"/>
                </a:lnTo>
                <a:lnTo>
                  <a:pt x="207882" y="190670"/>
                </a:lnTo>
                <a:lnTo>
                  <a:pt x="173780" y="216273"/>
                </a:lnTo>
                <a:lnTo>
                  <a:pt x="142363" y="243104"/>
                </a:lnTo>
                <a:lnTo>
                  <a:pt x="113749" y="271092"/>
                </a:lnTo>
                <a:lnTo>
                  <a:pt x="88058" y="300168"/>
                </a:lnTo>
                <a:lnTo>
                  <a:pt x="45916" y="361305"/>
                </a:lnTo>
                <a:lnTo>
                  <a:pt x="16885" y="425960"/>
                </a:lnTo>
                <a:lnTo>
                  <a:pt x="1915" y="493575"/>
                </a:lnTo>
                <a:lnTo>
                  <a:pt x="0" y="528320"/>
                </a:lnTo>
                <a:lnTo>
                  <a:pt x="1915" y="563064"/>
                </a:lnTo>
                <a:lnTo>
                  <a:pt x="16885" y="630679"/>
                </a:lnTo>
                <a:lnTo>
                  <a:pt x="45916" y="695334"/>
                </a:lnTo>
                <a:lnTo>
                  <a:pt x="88058" y="756471"/>
                </a:lnTo>
                <a:lnTo>
                  <a:pt x="113749" y="785547"/>
                </a:lnTo>
                <a:lnTo>
                  <a:pt x="142363" y="813535"/>
                </a:lnTo>
                <a:lnTo>
                  <a:pt x="173780" y="840366"/>
                </a:lnTo>
                <a:lnTo>
                  <a:pt x="207882" y="865969"/>
                </a:lnTo>
                <a:lnTo>
                  <a:pt x="244551" y="890276"/>
                </a:lnTo>
                <a:lnTo>
                  <a:pt x="283667" y="913217"/>
                </a:lnTo>
                <a:lnTo>
                  <a:pt x="325112" y="934722"/>
                </a:lnTo>
                <a:lnTo>
                  <a:pt x="368768" y="954723"/>
                </a:lnTo>
                <a:lnTo>
                  <a:pt x="414516" y="973148"/>
                </a:lnTo>
                <a:lnTo>
                  <a:pt x="462236" y="989929"/>
                </a:lnTo>
                <a:lnTo>
                  <a:pt x="511812" y="1004996"/>
                </a:lnTo>
                <a:lnTo>
                  <a:pt x="563124" y="1018280"/>
                </a:lnTo>
                <a:lnTo>
                  <a:pt x="616053" y="1029711"/>
                </a:lnTo>
                <a:lnTo>
                  <a:pt x="670481" y="1039220"/>
                </a:lnTo>
                <a:lnTo>
                  <a:pt x="726290" y="1046737"/>
                </a:lnTo>
                <a:lnTo>
                  <a:pt x="783360" y="1052192"/>
                </a:lnTo>
                <a:lnTo>
                  <a:pt x="841573" y="1055516"/>
                </a:lnTo>
                <a:lnTo>
                  <a:pt x="900811" y="1056640"/>
                </a:lnTo>
                <a:lnTo>
                  <a:pt x="960048" y="1055516"/>
                </a:lnTo>
                <a:lnTo>
                  <a:pt x="1018261" y="1052192"/>
                </a:lnTo>
                <a:lnTo>
                  <a:pt x="1075331" y="1046737"/>
                </a:lnTo>
                <a:lnTo>
                  <a:pt x="1131140" y="1039220"/>
                </a:lnTo>
                <a:lnTo>
                  <a:pt x="1185568" y="1029711"/>
                </a:lnTo>
                <a:lnTo>
                  <a:pt x="1238497" y="1018280"/>
                </a:lnTo>
                <a:lnTo>
                  <a:pt x="1289809" y="1004996"/>
                </a:lnTo>
                <a:lnTo>
                  <a:pt x="1339385" y="989929"/>
                </a:lnTo>
                <a:lnTo>
                  <a:pt x="1387105" y="973148"/>
                </a:lnTo>
                <a:lnTo>
                  <a:pt x="1432853" y="954723"/>
                </a:lnTo>
                <a:lnTo>
                  <a:pt x="1476509" y="934722"/>
                </a:lnTo>
                <a:lnTo>
                  <a:pt x="1517954" y="913217"/>
                </a:lnTo>
                <a:lnTo>
                  <a:pt x="1557070" y="890276"/>
                </a:lnTo>
                <a:lnTo>
                  <a:pt x="1593739" y="865969"/>
                </a:lnTo>
                <a:lnTo>
                  <a:pt x="1627841" y="840366"/>
                </a:lnTo>
                <a:lnTo>
                  <a:pt x="1659258" y="813535"/>
                </a:lnTo>
                <a:lnTo>
                  <a:pt x="1687872" y="785547"/>
                </a:lnTo>
                <a:lnTo>
                  <a:pt x="1713563" y="756471"/>
                </a:lnTo>
                <a:lnTo>
                  <a:pt x="1755705" y="695334"/>
                </a:lnTo>
                <a:lnTo>
                  <a:pt x="1784736" y="630679"/>
                </a:lnTo>
                <a:lnTo>
                  <a:pt x="1799706" y="563064"/>
                </a:lnTo>
                <a:lnTo>
                  <a:pt x="1801622" y="528320"/>
                </a:lnTo>
                <a:lnTo>
                  <a:pt x="1799706" y="493575"/>
                </a:lnTo>
                <a:lnTo>
                  <a:pt x="1784736" y="425960"/>
                </a:lnTo>
                <a:lnTo>
                  <a:pt x="1755705" y="361305"/>
                </a:lnTo>
                <a:lnTo>
                  <a:pt x="1713563" y="300168"/>
                </a:lnTo>
                <a:lnTo>
                  <a:pt x="1687872" y="271092"/>
                </a:lnTo>
                <a:lnTo>
                  <a:pt x="1659258" y="243104"/>
                </a:lnTo>
                <a:lnTo>
                  <a:pt x="1627841" y="216273"/>
                </a:lnTo>
                <a:lnTo>
                  <a:pt x="1593739" y="190670"/>
                </a:lnTo>
                <a:lnTo>
                  <a:pt x="1557070" y="166363"/>
                </a:lnTo>
                <a:lnTo>
                  <a:pt x="1517954" y="143422"/>
                </a:lnTo>
                <a:lnTo>
                  <a:pt x="1476509" y="121917"/>
                </a:lnTo>
                <a:lnTo>
                  <a:pt x="1432853" y="101916"/>
                </a:lnTo>
                <a:lnTo>
                  <a:pt x="1387105" y="83491"/>
                </a:lnTo>
                <a:lnTo>
                  <a:pt x="1339385" y="66710"/>
                </a:lnTo>
                <a:lnTo>
                  <a:pt x="1289809" y="51643"/>
                </a:lnTo>
                <a:lnTo>
                  <a:pt x="1238497" y="38359"/>
                </a:lnTo>
                <a:lnTo>
                  <a:pt x="1185568" y="26928"/>
                </a:lnTo>
                <a:lnTo>
                  <a:pt x="1131140" y="17419"/>
                </a:lnTo>
                <a:lnTo>
                  <a:pt x="1075331" y="9902"/>
                </a:lnTo>
                <a:lnTo>
                  <a:pt x="1018261" y="4447"/>
                </a:lnTo>
                <a:lnTo>
                  <a:pt x="960048" y="1123"/>
                </a:lnTo>
                <a:lnTo>
                  <a:pt x="90081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17948" y="5120640"/>
            <a:ext cx="1802130" cy="1056640"/>
          </a:xfrm>
          <a:custGeom>
            <a:avLst/>
            <a:gdLst/>
            <a:ahLst/>
            <a:cxnLst/>
            <a:rect l="l" t="t" r="r" b="b"/>
            <a:pathLst>
              <a:path w="1802129" h="1056639">
                <a:moveTo>
                  <a:pt x="0" y="528320"/>
                </a:moveTo>
                <a:lnTo>
                  <a:pt x="7583" y="459432"/>
                </a:lnTo>
                <a:lnTo>
                  <a:pt x="29702" y="393228"/>
                </a:lnTo>
                <a:lnTo>
                  <a:pt x="65407" y="330262"/>
                </a:lnTo>
                <a:lnTo>
                  <a:pt x="113749" y="271092"/>
                </a:lnTo>
                <a:lnTo>
                  <a:pt x="142363" y="243104"/>
                </a:lnTo>
                <a:lnTo>
                  <a:pt x="173780" y="216273"/>
                </a:lnTo>
                <a:lnTo>
                  <a:pt x="207882" y="190670"/>
                </a:lnTo>
                <a:lnTo>
                  <a:pt x="244551" y="166363"/>
                </a:lnTo>
                <a:lnTo>
                  <a:pt x="283667" y="143422"/>
                </a:lnTo>
                <a:lnTo>
                  <a:pt x="325112" y="121917"/>
                </a:lnTo>
                <a:lnTo>
                  <a:pt x="368768" y="101916"/>
                </a:lnTo>
                <a:lnTo>
                  <a:pt x="414516" y="83491"/>
                </a:lnTo>
                <a:lnTo>
                  <a:pt x="462236" y="66710"/>
                </a:lnTo>
                <a:lnTo>
                  <a:pt x="511812" y="51643"/>
                </a:lnTo>
                <a:lnTo>
                  <a:pt x="563124" y="38359"/>
                </a:lnTo>
                <a:lnTo>
                  <a:pt x="616053" y="26928"/>
                </a:lnTo>
                <a:lnTo>
                  <a:pt x="670481" y="17419"/>
                </a:lnTo>
                <a:lnTo>
                  <a:pt x="726290" y="9902"/>
                </a:lnTo>
                <a:lnTo>
                  <a:pt x="783360" y="4447"/>
                </a:lnTo>
                <a:lnTo>
                  <a:pt x="841573" y="1123"/>
                </a:lnTo>
                <a:lnTo>
                  <a:pt x="900811" y="0"/>
                </a:lnTo>
                <a:lnTo>
                  <a:pt x="960048" y="1123"/>
                </a:lnTo>
                <a:lnTo>
                  <a:pt x="1018261" y="4447"/>
                </a:lnTo>
                <a:lnTo>
                  <a:pt x="1075331" y="9902"/>
                </a:lnTo>
                <a:lnTo>
                  <a:pt x="1131140" y="17419"/>
                </a:lnTo>
                <a:lnTo>
                  <a:pt x="1185568" y="26928"/>
                </a:lnTo>
                <a:lnTo>
                  <a:pt x="1238497" y="38359"/>
                </a:lnTo>
                <a:lnTo>
                  <a:pt x="1289809" y="51643"/>
                </a:lnTo>
                <a:lnTo>
                  <a:pt x="1339385" y="66710"/>
                </a:lnTo>
                <a:lnTo>
                  <a:pt x="1387105" y="83491"/>
                </a:lnTo>
                <a:lnTo>
                  <a:pt x="1432853" y="101916"/>
                </a:lnTo>
                <a:lnTo>
                  <a:pt x="1476509" y="121917"/>
                </a:lnTo>
                <a:lnTo>
                  <a:pt x="1517954" y="143422"/>
                </a:lnTo>
                <a:lnTo>
                  <a:pt x="1557070" y="166363"/>
                </a:lnTo>
                <a:lnTo>
                  <a:pt x="1593739" y="190670"/>
                </a:lnTo>
                <a:lnTo>
                  <a:pt x="1627841" y="216273"/>
                </a:lnTo>
                <a:lnTo>
                  <a:pt x="1659258" y="243104"/>
                </a:lnTo>
                <a:lnTo>
                  <a:pt x="1687872" y="271092"/>
                </a:lnTo>
                <a:lnTo>
                  <a:pt x="1713563" y="300168"/>
                </a:lnTo>
                <a:lnTo>
                  <a:pt x="1755705" y="361305"/>
                </a:lnTo>
                <a:lnTo>
                  <a:pt x="1784736" y="425960"/>
                </a:lnTo>
                <a:lnTo>
                  <a:pt x="1799706" y="493575"/>
                </a:lnTo>
                <a:lnTo>
                  <a:pt x="1801622" y="528320"/>
                </a:lnTo>
                <a:lnTo>
                  <a:pt x="1799706" y="563064"/>
                </a:lnTo>
                <a:lnTo>
                  <a:pt x="1784736" y="630679"/>
                </a:lnTo>
                <a:lnTo>
                  <a:pt x="1755705" y="695334"/>
                </a:lnTo>
                <a:lnTo>
                  <a:pt x="1713563" y="756471"/>
                </a:lnTo>
                <a:lnTo>
                  <a:pt x="1687872" y="785547"/>
                </a:lnTo>
                <a:lnTo>
                  <a:pt x="1659258" y="813535"/>
                </a:lnTo>
                <a:lnTo>
                  <a:pt x="1627841" y="840366"/>
                </a:lnTo>
                <a:lnTo>
                  <a:pt x="1593739" y="865969"/>
                </a:lnTo>
                <a:lnTo>
                  <a:pt x="1557070" y="890276"/>
                </a:lnTo>
                <a:lnTo>
                  <a:pt x="1517954" y="913217"/>
                </a:lnTo>
                <a:lnTo>
                  <a:pt x="1476509" y="934722"/>
                </a:lnTo>
                <a:lnTo>
                  <a:pt x="1432853" y="954723"/>
                </a:lnTo>
                <a:lnTo>
                  <a:pt x="1387105" y="973148"/>
                </a:lnTo>
                <a:lnTo>
                  <a:pt x="1339385" y="989929"/>
                </a:lnTo>
                <a:lnTo>
                  <a:pt x="1289809" y="1004996"/>
                </a:lnTo>
                <a:lnTo>
                  <a:pt x="1238497" y="1018280"/>
                </a:lnTo>
                <a:lnTo>
                  <a:pt x="1185568" y="1029711"/>
                </a:lnTo>
                <a:lnTo>
                  <a:pt x="1131140" y="1039220"/>
                </a:lnTo>
                <a:lnTo>
                  <a:pt x="1075331" y="1046737"/>
                </a:lnTo>
                <a:lnTo>
                  <a:pt x="1018261" y="1052192"/>
                </a:lnTo>
                <a:lnTo>
                  <a:pt x="960048" y="1055516"/>
                </a:lnTo>
                <a:lnTo>
                  <a:pt x="900811" y="1056640"/>
                </a:lnTo>
                <a:lnTo>
                  <a:pt x="841573" y="1055516"/>
                </a:lnTo>
                <a:lnTo>
                  <a:pt x="783360" y="1052192"/>
                </a:lnTo>
                <a:lnTo>
                  <a:pt x="726290" y="1046737"/>
                </a:lnTo>
                <a:lnTo>
                  <a:pt x="670481" y="1039220"/>
                </a:lnTo>
                <a:lnTo>
                  <a:pt x="616053" y="1029711"/>
                </a:lnTo>
                <a:lnTo>
                  <a:pt x="563124" y="1018280"/>
                </a:lnTo>
                <a:lnTo>
                  <a:pt x="511812" y="1004996"/>
                </a:lnTo>
                <a:lnTo>
                  <a:pt x="462236" y="989929"/>
                </a:lnTo>
                <a:lnTo>
                  <a:pt x="414516" y="973148"/>
                </a:lnTo>
                <a:lnTo>
                  <a:pt x="368768" y="954723"/>
                </a:lnTo>
                <a:lnTo>
                  <a:pt x="325112" y="934722"/>
                </a:lnTo>
                <a:lnTo>
                  <a:pt x="283667" y="913217"/>
                </a:lnTo>
                <a:lnTo>
                  <a:pt x="244551" y="890276"/>
                </a:lnTo>
                <a:lnTo>
                  <a:pt x="207882" y="865969"/>
                </a:lnTo>
                <a:lnTo>
                  <a:pt x="173780" y="840366"/>
                </a:lnTo>
                <a:lnTo>
                  <a:pt x="142363" y="813535"/>
                </a:lnTo>
                <a:lnTo>
                  <a:pt x="113749" y="785547"/>
                </a:lnTo>
                <a:lnTo>
                  <a:pt x="88058" y="756471"/>
                </a:lnTo>
                <a:lnTo>
                  <a:pt x="45916" y="695334"/>
                </a:lnTo>
                <a:lnTo>
                  <a:pt x="16885" y="630679"/>
                </a:lnTo>
                <a:lnTo>
                  <a:pt x="1915" y="563064"/>
                </a:lnTo>
                <a:lnTo>
                  <a:pt x="0" y="52832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615940" y="5280659"/>
            <a:ext cx="1318260" cy="774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604890" y="5269610"/>
            <a:ext cx="1290955" cy="745490"/>
          </a:xfrm>
          <a:custGeom>
            <a:avLst/>
            <a:gdLst/>
            <a:ahLst/>
            <a:cxnLst/>
            <a:rect l="l" t="t" r="r" b="b"/>
            <a:pathLst>
              <a:path w="1290954" h="745489">
                <a:moveTo>
                  <a:pt x="756031" y="0"/>
                </a:moveTo>
                <a:lnTo>
                  <a:pt x="756031" y="216788"/>
                </a:lnTo>
                <a:lnTo>
                  <a:pt x="0" y="216788"/>
                </a:lnTo>
                <a:lnTo>
                  <a:pt x="0" y="528319"/>
                </a:lnTo>
                <a:lnTo>
                  <a:pt x="756031" y="528319"/>
                </a:lnTo>
                <a:lnTo>
                  <a:pt x="756031" y="745108"/>
                </a:lnTo>
                <a:lnTo>
                  <a:pt x="1290447" y="379349"/>
                </a:lnTo>
                <a:lnTo>
                  <a:pt x="7560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604890" y="5269610"/>
            <a:ext cx="1290955" cy="745490"/>
          </a:xfrm>
          <a:custGeom>
            <a:avLst/>
            <a:gdLst/>
            <a:ahLst/>
            <a:cxnLst/>
            <a:rect l="l" t="t" r="r" b="b"/>
            <a:pathLst>
              <a:path w="1290954" h="745489">
                <a:moveTo>
                  <a:pt x="0" y="216788"/>
                </a:moveTo>
                <a:lnTo>
                  <a:pt x="0" y="528319"/>
                </a:lnTo>
                <a:lnTo>
                  <a:pt x="756031" y="528319"/>
                </a:lnTo>
                <a:lnTo>
                  <a:pt x="756031" y="745108"/>
                </a:lnTo>
                <a:lnTo>
                  <a:pt x="1290447" y="379349"/>
                </a:lnTo>
                <a:lnTo>
                  <a:pt x="756031" y="0"/>
                </a:lnTo>
                <a:lnTo>
                  <a:pt x="756031" y="216788"/>
                </a:lnTo>
                <a:lnTo>
                  <a:pt x="0" y="21678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428744" y="5117591"/>
            <a:ext cx="1844039" cy="111252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17948" y="5107051"/>
            <a:ext cx="1815464" cy="1083945"/>
          </a:xfrm>
          <a:custGeom>
            <a:avLst/>
            <a:gdLst/>
            <a:ahLst/>
            <a:cxnLst/>
            <a:rect l="l" t="t" r="r" b="b"/>
            <a:pathLst>
              <a:path w="1815464" h="1083945">
                <a:moveTo>
                  <a:pt x="907541" y="0"/>
                </a:moveTo>
                <a:lnTo>
                  <a:pt x="847865" y="1153"/>
                </a:lnTo>
                <a:lnTo>
                  <a:pt x="789220" y="4564"/>
                </a:lnTo>
                <a:lnTo>
                  <a:pt x="731726" y="10162"/>
                </a:lnTo>
                <a:lnTo>
                  <a:pt x="675503" y="17876"/>
                </a:lnTo>
                <a:lnTo>
                  <a:pt x="620670" y="27634"/>
                </a:lnTo>
                <a:lnTo>
                  <a:pt x="567346" y="39364"/>
                </a:lnTo>
                <a:lnTo>
                  <a:pt x="515652" y="52995"/>
                </a:lnTo>
                <a:lnTo>
                  <a:pt x="465706" y="68455"/>
                </a:lnTo>
                <a:lnTo>
                  <a:pt x="417628" y="85674"/>
                </a:lnTo>
                <a:lnTo>
                  <a:pt x="371539" y="104578"/>
                </a:lnTo>
                <a:lnTo>
                  <a:pt x="327556" y="125098"/>
                </a:lnTo>
                <a:lnTo>
                  <a:pt x="285800" y="147161"/>
                </a:lnTo>
                <a:lnTo>
                  <a:pt x="246391" y="170697"/>
                </a:lnTo>
                <a:lnTo>
                  <a:pt x="209447" y="195632"/>
                </a:lnTo>
                <a:lnTo>
                  <a:pt x="175089" y="221897"/>
                </a:lnTo>
                <a:lnTo>
                  <a:pt x="143436" y="249419"/>
                </a:lnTo>
                <a:lnTo>
                  <a:pt x="114607" y="278127"/>
                </a:lnTo>
                <a:lnTo>
                  <a:pt x="88722" y="307950"/>
                </a:lnTo>
                <a:lnTo>
                  <a:pt x="65900" y="338815"/>
                </a:lnTo>
                <a:lnTo>
                  <a:pt x="29926" y="403390"/>
                </a:lnTo>
                <a:lnTo>
                  <a:pt x="7641" y="471278"/>
                </a:lnTo>
                <a:lnTo>
                  <a:pt x="0" y="541909"/>
                </a:lnTo>
                <a:lnTo>
                  <a:pt x="1930" y="577531"/>
                </a:lnTo>
                <a:lnTo>
                  <a:pt x="17013" y="646860"/>
                </a:lnTo>
                <a:lnTo>
                  <a:pt x="46262" y="713160"/>
                </a:lnTo>
                <a:lnTo>
                  <a:pt x="88722" y="775860"/>
                </a:lnTo>
                <a:lnTo>
                  <a:pt x="114607" y="805681"/>
                </a:lnTo>
                <a:lnTo>
                  <a:pt x="143436" y="834387"/>
                </a:lnTo>
                <a:lnTo>
                  <a:pt x="175089" y="861907"/>
                </a:lnTo>
                <a:lnTo>
                  <a:pt x="209447" y="888169"/>
                </a:lnTo>
                <a:lnTo>
                  <a:pt x="246391" y="913102"/>
                </a:lnTo>
                <a:lnTo>
                  <a:pt x="285800" y="936635"/>
                </a:lnTo>
                <a:lnTo>
                  <a:pt x="327556" y="958696"/>
                </a:lnTo>
                <a:lnTo>
                  <a:pt x="371539" y="979214"/>
                </a:lnTo>
                <a:lnTo>
                  <a:pt x="417628" y="998117"/>
                </a:lnTo>
                <a:lnTo>
                  <a:pt x="465706" y="1015333"/>
                </a:lnTo>
                <a:lnTo>
                  <a:pt x="515652" y="1030791"/>
                </a:lnTo>
                <a:lnTo>
                  <a:pt x="567346" y="1044421"/>
                </a:lnTo>
                <a:lnTo>
                  <a:pt x="620670" y="1056149"/>
                </a:lnTo>
                <a:lnTo>
                  <a:pt x="675503" y="1065905"/>
                </a:lnTo>
                <a:lnTo>
                  <a:pt x="731726" y="1073618"/>
                </a:lnTo>
                <a:lnTo>
                  <a:pt x="789220" y="1079216"/>
                </a:lnTo>
                <a:lnTo>
                  <a:pt x="847865" y="1082627"/>
                </a:lnTo>
                <a:lnTo>
                  <a:pt x="907541" y="1083779"/>
                </a:lnTo>
                <a:lnTo>
                  <a:pt x="967218" y="1082627"/>
                </a:lnTo>
                <a:lnTo>
                  <a:pt x="1025865" y="1079216"/>
                </a:lnTo>
                <a:lnTo>
                  <a:pt x="1083362" y="1073618"/>
                </a:lnTo>
                <a:lnTo>
                  <a:pt x="1139589" y="1065905"/>
                </a:lnTo>
                <a:lnTo>
                  <a:pt x="1194426" y="1056149"/>
                </a:lnTo>
                <a:lnTo>
                  <a:pt x="1247755" y="1044421"/>
                </a:lnTo>
                <a:lnTo>
                  <a:pt x="1299456" y="1030791"/>
                </a:lnTo>
                <a:lnTo>
                  <a:pt x="1349408" y="1015333"/>
                </a:lnTo>
                <a:lnTo>
                  <a:pt x="1397492" y="998117"/>
                </a:lnTo>
                <a:lnTo>
                  <a:pt x="1443589" y="979214"/>
                </a:lnTo>
                <a:lnTo>
                  <a:pt x="1487579" y="958696"/>
                </a:lnTo>
                <a:lnTo>
                  <a:pt x="1529343" y="936635"/>
                </a:lnTo>
                <a:lnTo>
                  <a:pt x="1568760" y="913102"/>
                </a:lnTo>
                <a:lnTo>
                  <a:pt x="1605711" y="888169"/>
                </a:lnTo>
                <a:lnTo>
                  <a:pt x="1640076" y="861907"/>
                </a:lnTo>
                <a:lnTo>
                  <a:pt x="1671737" y="834387"/>
                </a:lnTo>
                <a:lnTo>
                  <a:pt x="1700573" y="805681"/>
                </a:lnTo>
                <a:lnTo>
                  <a:pt x="1726464" y="775860"/>
                </a:lnTo>
                <a:lnTo>
                  <a:pt x="1749291" y="744996"/>
                </a:lnTo>
                <a:lnTo>
                  <a:pt x="1785275" y="680425"/>
                </a:lnTo>
                <a:lnTo>
                  <a:pt x="1807567" y="612538"/>
                </a:lnTo>
                <a:lnTo>
                  <a:pt x="1815211" y="541909"/>
                </a:lnTo>
                <a:lnTo>
                  <a:pt x="1813280" y="506286"/>
                </a:lnTo>
                <a:lnTo>
                  <a:pt x="1798192" y="436955"/>
                </a:lnTo>
                <a:lnTo>
                  <a:pt x="1768935" y="370653"/>
                </a:lnTo>
                <a:lnTo>
                  <a:pt x="1726464" y="307950"/>
                </a:lnTo>
                <a:lnTo>
                  <a:pt x="1700573" y="278127"/>
                </a:lnTo>
                <a:lnTo>
                  <a:pt x="1671737" y="249419"/>
                </a:lnTo>
                <a:lnTo>
                  <a:pt x="1640076" y="221897"/>
                </a:lnTo>
                <a:lnTo>
                  <a:pt x="1605711" y="195632"/>
                </a:lnTo>
                <a:lnTo>
                  <a:pt x="1568760" y="170697"/>
                </a:lnTo>
                <a:lnTo>
                  <a:pt x="1529343" y="147161"/>
                </a:lnTo>
                <a:lnTo>
                  <a:pt x="1487579" y="125098"/>
                </a:lnTo>
                <a:lnTo>
                  <a:pt x="1443589" y="104578"/>
                </a:lnTo>
                <a:lnTo>
                  <a:pt x="1397492" y="85674"/>
                </a:lnTo>
                <a:lnTo>
                  <a:pt x="1349408" y="68455"/>
                </a:lnTo>
                <a:lnTo>
                  <a:pt x="1299456" y="52995"/>
                </a:lnTo>
                <a:lnTo>
                  <a:pt x="1247755" y="39364"/>
                </a:lnTo>
                <a:lnTo>
                  <a:pt x="1194426" y="27634"/>
                </a:lnTo>
                <a:lnTo>
                  <a:pt x="1139589" y="17876"/>
                </a:lnTo>
                <a:lnTo>
                  <a:pt x="1083362" y="10162"/>
                </a:lnTo>
                <a:lnTo>
                  <a:pt x="1025865" y="4564"/>
                </a:lnTo>
                <a:lnTo>
                  <a:pt x="967218" y="1153"/>
                </a:lnTo>
                <a:lnTo>
                  <a:pt x="90754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417948" y="5107051"/>
            <a:ext cx="1815464" cy="1083945"/>
          </a:xfrm>
          <a:custGeom>
            <a:avLst/>
            <a:gdLst/>
            <a:ahLst/>
            <a:cxnLst/>
            <a:rect l="l" t="t" r="r" b="b"/>
            <a:pathLst>
              <a:path w="1815464" h="1083945">
                <a:moveTo>
                  <a:pt x="0" y="541909"/>
                </a:moveTo>
                <a:lnTo>
                  <a:pt x="7641" y="471278"/>
                </a:lnTo>
                <a:lnTo>
                  <a:pt x="29926" y="403390"/>
                </a:lnTo>
                <a:lnTo>
                  <a:pt x="65900" y="338815"/>
                </a:lnTo>
                <a:lnTo>
                  <a:pt x="88722" y="307950"/>
                </a:lnTo>
                <a:lnTo>
                  <a:pt x="114607" y="278127"/>
                </a:lnTo>
                <a:lnTo>
                  <a:pt x="143436" y="249419"/>
                </a:lnTo>
                <a:lnTo>
                  <a:pt x="175089" y="221897"/>
                </a:lnTo>
                <a:lnTo>
                  <a:pt x="209447" y="195632"/>
                </a:lnTo>
                <a:lnTo>
                  <a:pt x="246391" y="170697"/>
                </a:lnTo>
                <a:lnTo>
                  <a:pt x="285800" y="147161"/>
                </a:lnTo>
                <a:lnTo>
                  <a:pt x="327556" y="125098"/>
                </a:lnTo>
                <a:lnTo>
                  <a:pt x="371539" y="104578"/>
                </a:lnTo>
                <a:lnTo>
                  <a:pt x="417628" y="85674"/>
                </a:lnTo>
                <a:lnTo>
                  <a:pt x="465706" y="68455"/>
                </a:lnTo>
                <a:lnTo>
                  <a:pt x="515652" y="52995"/>
                </a:lnTo>
                <a:lnTo>
                  <a:pt x="567346" y="39364"/>
                </a:lnTo>
                <a:lnTo>
                  <a:pt x="620670" y="27634"/>
                </a:lnTo>
                <a:lnTo>
                  <a:pt x="675503" y="17876"/>
                </a:lnTo>
                <a:lnTo>
                  <a:pt x="731726" y="10162"/>
                </a:lnTo>
                <a:lnTo>
                  <a:pt x="789220" y="4564"/>
                </a:lnTo>
                <a:lnTo>
                  <a:pt x="847865" y="1153"/>
                </a:lnTo>
                <a:lnTo>
                  <a:pt x="907541" y="0"/>
                </a:lnTo>
                <a:lnTo>
                  <a:pt x="967218" y="1153"/>
                </a:lnTo>
                <a:lnTo>
                  <a:pt x="1025865" y="4564"/>
                </a:lnTo>
                <a:lnTo>
                  <a:pt x="1083362" y="10162"/>
                </a:lnTo>
                <a:lnTo>
                  <a:pt x="1139589" y="17876"/>
                </a:lnTo>
                <a:lnTo>
                  <a:pt x="1194426" y="27634"/>
                </a:lnTo>
                <a:lnTo>
                  <a:pt x="1247755" y="39364"/>
                </a:lnTo>
                <a:lnTo>
                  <a:pt x="1299456" y="52995"/>
                </a:lnTo>
                <a:lnTo>
                  <a:pt x="1349408" y="68455"/>
                </a:lnTo>
                <a:lnTo>
                  <a:pt x="1397492" y="85674"/>
                </a:lnTo>
                <a:lnTo>
                  <a:pt x="1443589" y="104578"/>
                </a:lnTo>
                <a:lnTo>
                  <a:pt x="1487579" y="125098"/>
                </a:lnTo>
                <a:lnTo>
                  <a:pt x="1529343" y="147161"/>
                </a:lnTo>
                <a:lnTo>
                  <a:pt x="1568760" y="170697"/>
                </a:lnTo>
                <a:lnTo>
                  <a:pt x="1605711" y="195632"/>
                </a:lnTo>
                <a:lnTo>
                  <a:pt x="1640076" y="221897"/>
                </a:lnTo>
                <a:lnTo>
                  <a:pt x="1671737" y="249419"/>
                </a:lnTo>
                <a:lnTo>
                  <a:pt x="1700573" y="278127"/>
                </a:lnTo>
                <a:lnTo>
                  <a:pt x="1726464" y="307950"/>
                </a:lnTo>
                <a:lnTo>
                  <a:pt x="1749291" y="338815"/>
                </a:lnTo>
                <a:lnTo>
                  <a:pt x="1785275" y="403390"/>
                </a:lnTo>
                <a:lnTo>
                  <a:pt x="1807567" y="471278"/>
                </a:lnTo>
                <a:lnTo>
                  <a:pt x="1815211" y="541909"/>
                </a:lnTo>
                <a:lnTo>
                  <a:pt x="1813280" y="577531"/>
                </a:lnTo>
                <a:lnTo>
                  <a:pt x="1798192" y="646860"/>
                </a:lnTo>
                <a:lnTo>
                  <a:pt x="1768935" y="713160"/>
                </a:lnTo>
                <a:lnTo>
                  <a:pt x="1726464" y="775860"/>
                </a:lnTo>
                <a:lnTo>
                  <a:pt x="1700573" y="805681"/>
                </a:lnTo>
                <a:lnTo>
                  <a:pt x="1671737" y="834387"/>
                </a:lnTo>
                <a:lnTo>
                  <a:pt x="1640076" y="861907"/>
                </a:lnTo>
                <a:lnTo>
                  <a:pt x="1605711" y="888169"/>
                </a:lnTo>
                <a:lnTo>
                  <a:pt x="1568760" y="913102"/>
                </a:lnTo>
                <a:lnTo>
                  <a:pt x="1529343" y="936635"/>
                </a:lnTo>
                <a:lnTo>
                  <a:pt x="1487579" y="958696"/>
                </a:lnTo>
                <a:lnTo>
                  <a:pt x="1443589" y="979214"/>
                </a:lnTo>
                <a:lnTo>
                  <a:pt x="1397492" y="998117"/>
                </a:lnTo>
                <a:lnTo>
                  <a:pt x="1349408" y="1015333"/>
                </a:lnTo>
                <a:lnTo>
                  <a:pt x="1299456" y="1030791"/>
                </a:lnTo>
                <a:lnTo>
                  <a:pt x="1247755" y="1044421"/>
                </a:lnTo>
                <a:lnTo>
                  <a:pt x="1194426" y="1056149"/>
                </a:lnTo>
                <a:lnTo>
                  <a:pt x="1139589" y="1065905"/>
                </a:lnTo>
                <a:lnTo>
                  <a:pt x="1083362" y="1073618"/>
                </a:lnTo>
                <a:lnTo>
                  <a:pt x="1025865" y="1079216"/>
                </a:lnTo>
                <a:lnTo>
                  <a:pt x="967218" y="1082627"/>
                </a:lnTo>
                <a:lnTo>
                  <a:pt x="907541" y="1083779"/>
                </a:lnTo>
                <a:lnTo>
                  <a:pt x="847865" y="1082627"/>
                </a:lnTo>
                <a:lnTo>
                  <a:pt x="789220" y="1079216"/>
                </a:lnTo>
                <a:lnTo>
                  <a:pt x="731726" y="1073618"/>
                </a:lnTo>
                <a:lnTo>
                  <a:pt x="675503" y="1065905"/>
                </a:lnTo>
                <a:lnTo>
                  <a:pt x="620670" y="1056149"/>
                </a:lnTo>
                <a:lnTo>
                  <a:pt x="567346" y="1044421"/>
                </a:lnTo>
                <a:lnTo>
                  <a:pt x="515652" y="1030791"/>
                </a:lnTo>
                <a:lnTo>
                  <a:pt x="465706" y="1015333"/>
                </a:lnTo>
                <a:lnTo>
                  <a:pt x="417628" y="998117"/>
                </a:lnTo>
                <a:lnTo>
                  <a:pt x="371539" y="979214"/>
                </a:lnTo>
                <a:lnTo>
                  <a:pt x="327556" y="958696"/>
                </a:lnTo>
                <a:lnTo>
                  <a:pt x="285800" y="936635"/>
                </a:lnTo>
                <a:lnTo>
                  <a:pt x="246391" y="913102"/>
                </a:lnTo>
                <a:lnTo>
                  <a:pt x="209447" y="888169"/>
                </a:lnTo>
                <a:lnTo>
                  <a:pt x="175089" y="861907"/>
                </a:lnTo>
                <a:lnTo>
                  <a:pt x="143436" y="834387"/>
                </a:lnTo>
                <a:lnTo>
                  <a:pt x="114607" y="805681"/>
                </a:lnTo>
                <a:lnTo>
                  <a:pt x="88722" y="775860"/>
                </a:lnTo>
                <a:lnTo>
                  <a:pt x="65900" y="744996"/>
                </a:lnTo>
                <a:lnTo>
                  <a:pt x="29926" y="680425"/>
                </a:lnTo>
                <a:lnTo>
                  <a:pt x="7641" y="612538"/>
                </a:lnTo>
                <a:lnTo>
                  <a:pt x="0" y="54190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430267" y="5388864"/>
            <a:ext cx="1866900" cy="6522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305300" y="5291328"/>
            <a:ext cx="2229611" cy="8564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4512309" y="5364860"/>
            <a:ext cx="165227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FFFF00"/>
                </a:solidFill>
                <a:latin typeface="Arial"/>
                <a:cs typeface="Arial"/>
              </a:rPr>
              <a:t>Inhi</a:t>
            </a:r>
            <a:r>
              <a:rPr dirty="0" sz="3200" spc="-10" b="1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dirty="0" sz="3200" b="1">
                <a:solidFill>
                  <a:srgbClr val="FFFF00"/>
                </a:solidFill>
                <a:latin typeface="Arial"/>
                <a:cs typeface="Arial"/>
              </a:rPr>
              <a:t>itor</a:t>
            </a:r>
            <a:endParaRPr sz="32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000500" y="5647944"/>
            <a:ext cx="158496" cy="5334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975989" y="5648959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 h="0">
                <a:moveTo>
                  <a:pt x="0" y="0"/>
                </a:moveTo>
                <a:lnTo>
                  <a:pt x="155701" y="0"/>
                </a:lnTo>
              </a:path>
            </a:pathLst>
          </a:custGeom>
          <a:ln w="50800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098803" y="2401823"/>
            <a:ext cx="2444496" cy="60655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180588" y="2401823"/>
            <a:ext cx="437388" cy="60655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034539" y="3377184"/>
            <a:ext cx="2267712" cy="60655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939540" y="3377184"/>
            <a:ext cx="437388" cy="6065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610867" y="2836164"/>
            <a:ext cx="2304287" cy="6065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552444" y="2836164"/>
            <a:ext cx="437388" cy="60655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668223" y="1700554"/>
            <a:ext cx="4630420" cy="3304540"/>
          </a:xfrm>
          <a:prstGeom prst="rect">
            <a:avLst/>
          </a:prstGeom>
        </p:spPr>
        <p:txBody>
          <a:bodyPr wrap="square" lIns="0" tIns="21145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64"/>
              </a:spcBef>
            </a:pPr>
            <a:r>
              <a:rPr dirty="0" sz="2750" b="1">
                <a:solidFill>
                  <a:srgbClr val="FF0000"/>
                </a:solidFill>
                <a:latin typeface="Arial"/>
                <a:cs typeface="Arial"/>
              </a:rPr>
              <a:t>VASOCONSTRICTION</a:t>
            </a:r>
            <a:endParaRPr sz="2750">
              <a:latin typeface="Arial"/>
              <a:cs typeface="Arial"/>
            </a:endParaRPr>
          </a:p>
          <a:p>
            <a:pPr marL="1113155" marR="1566545" indent="-513080">
              <a:lnSpc>
                <a:spcPct val="135600"/>
              </a:lnSpc>
              <a:spcBef>
                <a:spcPts val="330"/>
              </a:spcBef>
            </a:pPr>
            <a:r>
              <a:rPr dirty="0" sz="2100" spc="15" b="1">
                <a:solidFill>
                  <a:srgbClr val="FF0000"/>
                </a:solidFill>
                <a:latin typeface="Arial"/>
                <a:cs typeface="Arial"/>
              </a:rPr>
              <a:t>ALDOSTERONE  </a:t>
            </a:r>
            <a:r>
              <a:rPr dirty="0" sz="2100" spc="-135" b="1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dirty="0" sz="2100" spc="25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2100" spc="20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100" spc="25" b="1">
                <a:solidFill>
                  <a:srgbClr val="FF0000"/>
                </a:solidFill>
                <a:latin typeface="Arial"/>
                <a:cs typeface="Arial"/>
              </a:rPr>
              <a:t>OPRE</a:t>
            </a:r>
            <a:r>
              <a:rPr dirty="0" sz="2100" spc="15" b="1">
                <a:solidFill>
                  <a:srgbClr val="FF0000"/>
                </a:solidFill>
                <a:latin typeface="Arial"/>
                <a:cs typeface="Arial"/>
              </a:rPr>
              <a:t>SS</a:t>
            </a:r>
            <a:r>
              <a:rPr dirty="0" sz="2100" spc="10" b="1">
                <a:solidFill>
                  <a:srgbClr val="FF0000"/>
                </a:solidFill>
                <a:latin typeface="Arial"/>
                <a:cs typeface="Arial"/>
              </a:rPr>
              <a:t>IN</a:t>
            </a:r>
            <a:endParaRPr sz="2100">
              <a:latin typeface="Arial"/>
              <a:cs typeface="Arial"/>
            </a:endParaRPr>
          </a:p>
          <a:p>
            <a:pPr algn="ctr" marL="347980">
              <a:lnSpc>
                <a:spcPct val="100000"/>
              </a:lnSpc>
              <a:spcBef>
                <a:spcPts val="1745"/>
              </a:spcBef>
            </a:pPr>
            <a:r>
              <a:rPr dirty="0" sz="2100" spc="-10" b="1">
                <a:solidFill>
                  <a:srgbClr val="FF0000"/>
                </a:solidFill>
                <a:latin typeface="Arial"/>
                <a:cs typeface="Arial"/>
              </a:rPr>
              <a:t>SYMPATHETIC</a:t>
            </a:r>
            <a:endParaRPr sz="2100">
              <a:latin typeface="Arial"/>
              <a:cs typeface="Arial"/>
            </a:endParaRPr>
          </a:p>
          <a:p>
            <a:pPr marL="1970405">
              <a:lnSpc>
                <a:spcPct val="100000"/>
              </a:lnSpc>
              <a:spcBef>
                <a:spcPts val="270"/>
              </a:spcBef>
            </a:pPr>
            <a:r>
              <a:rPr dirty="0" sz="2550" b="1">
                <a:solidFill>
                  <a:srgbClr val="30B6FC"/>
                </a:solidFill>
                <a:latin typeface="Arial"/>
                <a:cs typeface="Arial"/>
              </a:rPr>
              <a:t>Angiot</a:t>
            </a:r>
            <a:r>
              <a:rPr dirty="0" sz="2550" spc="-15" b="1">
                <a:solidFill>
                  <a:srgbClr val="30B6FC"/>
                </a:solidFill>
                <a:latin typeface="Arial"/>
                <a:cs typeface="Arial"/>
              </a:rPr>
              <a:t>e</a:t>
            </a:r>
            <a:r>
              <a:rPr dirty="0" sz="2550" b="1">
                <a:solidFill>
                  <a:srgbClr val="30B6FC"/>
                </a:solidFill>
                <a:latin typeface="Arial"/>
                <a:cs typeface="Arial"/>
              </a:rPr>
              <a:t>ns</a:t>
            </a:r>
            <a:r>
              <a:rPr dirty="0" sz="2550" spc="-15" b="1">
                <a:solidFill>
                  <a:srgbClr val="30B6FC"/>
                </a:solidFill>
                <a:latin typeface="Arial"/>
                <a:cs typeface="Arial"/>
              </a:rPr>
              <a:t>i</a:t>
            </a:r>
            <a:r>
              <a:rPr dirty="0" sz="2550" b="1">
                <a:solidFill>
                  <a:srgbClr val="30B6FC"/>
                </a:solidFill>
                <a:latin typeface="Arial"/>
                <a:cs typeface="Arial"/>
              </a:rPr>
              <a:t>nog</a:t>
            </a:r>
            <a:r>
              <a:rPr dirty="0" sz="2550" spc="-15" b="1">
                <a:solidFill>
                  <a:srgbClr val="30B6FC"/>
                </a:solidFill>
                <a:latin typeface="Arial"/>
                <a:cs typeface="Arial"/>
              </a:rPr>
              <a:t>e</a:t>
            </a:r>
            <a:r>
              <a:rPr dirty="0" sz="2550" b="1">
                <a:solidFill>
                  <a:srgbClr val="30B6FC"/>
                </a:solidFill>
                <a:latin typeface="Arial"/>
                <a:cs typeface="Arial"/>
              </a:rPr>
              <a:t>n</a:t>
            </a:r>
            <a:endParaRPr sz="2550">
              <a:latin typeface="Arial"/>
              <a:cs typeface="Arial"/>
            </a:endParaRPr>
          </a:p>
          <a:p>
            <a:pPr algn="r" marR="173355">
              <a:lnSpc>
                <a:spcPts val="2970"/>
              </a:lnSpc>
              <a:spcBef>
                <a:spcPts val="245"/>
              </a:spcBef>
            </a:pPr>
            <a:r>
              <a:rPr dirty="0" sz="2550" b="1">
                <a:solidFill>
                  <a:srgbClr val="30B6FC"/>
                </a:solidFill>
                <a:latin typeface="Arial"/>
                <a:cs typeface="Arial"/>
              </a:rPr>
              <a:t>RENIN</a:t>
            </a:r>
            <a:endParaRPr sz="2550">
              <a:latin typeface="Arial"/>
              <a:cs typeface="Arial"/>
            </a:endParaRPr>
          </a:p>
          <a:p>
            <a:pPr algn="ctr" marL="327660">
              <a:lnSpc>
                <a:spcPts val="2970"/>
              </a:lnSpc>
            </a:pPr>
            <a:r>
              <a:rPr dirty="0" sz="2550" b="1">
                <a:solidFill>
                  <a:srgbClr val="30B6FC"/>
                </a:solidFill>
                <a:latin typeface="Arial"/>
                <a:cs typeface="Arial"/>
              </a:rPr>
              <a:t>Angiotensin</a:t>
            </a:r>
            <a:r>
              <a:rPr dirty="0" sz="2550" spc="25" b="1">
                <a:solidFill>
                  <a:srgbClr val="30B6FC"/>
                </a:solidFill>
                <a:latin typeface="Arial"/>
                <a:cs typeface="Arial"/>
              </a:rPr>
              <a:t> </a:t>
            </a:r>
            <a:r>
              <a:rPr dirty="0" sz="2550" b="1">
                <a:solidFill>
                  <a:srgbClr val="30B6FC"/>
                </a:solidFill>
                <a:latin typeface="Arial"/>
                <a:cs typeface="Arial"/>
              </a:rPr>
              <a:t>I</a:t>
            </a:r>
            <a:endParaRPr sz="255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46759" y="2157983"/>
            <a:ext cx="480059" cy="434492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885609" y="2372360"/>
            <a:ext cx="152400" cy="4103370"/>
          </a:xfrm>
          <a:custGeom>
            <a:avLst/>
            <a:gdLst/>
            <a:ahLst/>
            <a:cxnLst/>
            <a:rect l="l" t="t" r="r" b="b"/>
            <a:pathLst>
              <a:path w="152400" h="4103370">
                <a:moveTo>
                  <a:pt x="76200" y="152400"/>
                </a:moveTo>
                <a:lnTo>
                  <a:pt x="50800" y="186266"/>
                </a:lnTo>
                <a:lnTo>
                  <a:pt x="50800" y="4102950"/>
                </a:lnTo>
                <a:lnTo>
                  <a:pt x="101600" y="4102950"/>
                </a:lnTo>
                <a:lnTo>
                  <a:pt x="101600" y="186266"/>
                </a:lnTo>
                <a:lnTo>
                  <a:pt x="76200" y="152400"/>
                </a:lnTo>
                <a:close/>
              </a:path>
              <a:path w="152400" h="4103370">
                <a:moveTo>
                  <a:pt x="76200" y="0"/>
                </a:moveTo>
                <a:lnTo>
                  <a:pt x="0" y="254000"/>
                </a:lnTo>
                <a:lnTo>
                  <a:pt x="50800" y="186266"/>
                </a:lnTo>
                <a:lnTo>
                  <a:pt x="50800" y="152400"/>
                </a:lnTo>
                <a:lnTo>
                  <a:pt x="121919" y="152400"/>
                </a:lnTo>
                <a:lnTo>
                  <a:pt x="76200" y="0"/>
                </a:lnTo>
                <a:close/>
              </a:path>
              <a:path w="152400" h="4103370">
                <a:moveTo>
                  <a:pt x="121919" y="152400"/>
                </a:moveTo>
                <a:lnTo>
                  <a:pt x="101600" y="152400"/>
                </a:lnTo>
                <a:lnTo>
                  <a:pt x="101600" y="186266"/>
                </a:lnTo>
                <a:lnTo>
                  <a:pt x="152400" y="254000"/>
                </a:lnTo>
                <a:lnTo>
                  <a:pt x="121919" y="152400"/>
                </a:lnTo>
                <a:close/>
              </a:path>
              <a:path w="152400" h="4103370">
                <a:moveTo>
                  <a:pt x="76200" y="152400"/>
                </a:moveTo>
                <a:lnTo>
                  <a:pt x="50800" y="152400"/>
                </a:lnTo>
                <a:lnTo>
                  <a:pt x="50800" y="186266"/>
                </a:lnTo>
                <a:lnTo>
                  <a:pt x="76200" y="152400"/>
                </a:lnTo>
                <a:close/>
              </a:path>
              <a:path w="152400" h="4103370">
                <a:moveTo>
                  <a:pt x="101600" y="152400"/>
                </a:moveTo>
                <a:lnTo>
                  <a:pt x="76200" y="152400"/>
                </a:lnTo>
                <a:lnTo>
                  <a:pt x="101600" y="186266"/>
                </a:lnTo>
                <a:lnTo>
                  <a:pt x="101600" y="152400"/>
                </a:lnTo>
                <a:close/>
              </a:path>
            </a:pathLst>
          </a:custGeom>
          <a:solidFill>
            <a:srgbClr val="D2D4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987552" y="2631948"/>
            <a:ext cx="734568" cy="380542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963726" y="2846451"/>
            <a:ext cx="535305" cy="3564890"/>
          </a:xfrm>
          <a:custGeom>
            <a:avLst/>
            <a:gdLst/>
            <a:ahLst/>
            <a:cxnLst/>
            <a:rect l="l" t="t" r="r" b="b"/>
            <a:pathLst>
              <a:path w="535305" h="3564890">
                <a:moveTo>
                  <a:pt x="472762" y="151137"/>
                </a:moveTo>
                <a:lnTo>
                  <a:pt x="443078" y="181501"/>
                </a:lnTo>
                <a:lnTo>
                  <a:pt x="0" y="3557816"/>
                </a:lnTo>
                <a:lnTo>
                  <a:pt x="50368" y="3564432"/>
                </a:lnTo>
                <a:lnTo>
                  <a:pt x="493510" y="187997"/>
                </a:lnTo>
                <a:lnTo>
                  <a:pt x="472762" y="151137"/>
                </a:lnTo>
                <a:close/>
              </a:path>
              <a:path w="535305" h="3564890">
                <a:moveTo>
                  <a:pt x="517073" y="151129"/>
                </a:moveTo>
                <a:lnTo>
                  <a:pt x="472770" y="151129"/>
                </a:lnTo>
                <a:lnTo>
                  <a:pt x="497916" y="154432"/>
                </a:lnTo>
                <a:lnTo>
                  <a:pt x="493510" y="187997"/>
                </a:lnTo>
                <a:lnTo>
                  <a:pt x="535000" y="261747"/>
                </a:lnTo>
                <a:lnTo>
                  <a:pt x="517073" y="151129"/>
                </a:lnTo>
                <a:close/>
              </a:path>
              <a:path w="535305" h="3564890">
                <a:moveTo>
                  <a:pt x="492582" y="0"/>
                </a:moveTo>
                <a:lnTo>
                  <a:pt x="383997" y="241935"/>
                </a:lnTo>
                <a:lnTo>
                  <a:pt x="443078" y="181501"/>
                </a:lnTo>
                <a:lnTo>
                  <a:pt x="447497" y="147827"/>
                </a:lnTo>
                <a:lnTo>
                  <a:pt x="516538" y="147827"/>
                </a:lnTo>
                <a:lnTo>
                  <a:pt x="492582" y="0"/>
                </a:lnTo>
                <a:close/>
              </a:path>
              <a:path w="535305" h="3564890">
                <a:moveTo>
                  <a:pt x="472775" y="151138"/>
                </a:moveTo>
                <a:lnTo>
                  <a:pt x="493510" y="187997"/>
                </a:lnTo>
                <a:lnTo>
                  <a:pt x="497916" y="154432"/>
                </a:lnTo>
                <a:lnTo>
                  <a:pt x="472775" y="151138"/>
                </a:lnTo>
                <a:close/>
              </a:path>
              <a:path w="535305" h="3564890">
                <a:moveTo>
                  <a:pt x="447497" y="147827"/>
                </a:moveTo>
                <a:lnTo>
                  <a:pt x="443078" y="181501"/>
                </a:lnTo>
                <a:lnTo>
                  <a:pt x="472761" y="151138"/>
                </a:lnTo>
                <a:lnTo>
                  <a:pt x="447497" y="147827"/>
                </a:lnTo>
                <a:close/>
              </a:path>
              <a:path w="535305" h="3564890">
                <a:moveTo>
                  <a:pt x="516538" y="147827"/>
                </a:moveTo>
                <a:lnTo>
                  <a:pt x="447497" y="147827"/>
                </a:lnTo>
                <a:lnTo>
                  <a:pt x="472770" y="151129"/>
                </a:lnTo>
                <a:lnTo>
                  <a:pt x="517073" y="151129"/>
                </a:lnTo>
                <a:lnTo>
                  <a:pt x="516538" y="147827"/>
                </a:lnTo>
                <a:close/>
              </a:path>
            </a:pathLst>
          </a:custGeom>
          <a:solidFill>
            <a:srgbClr val="D2D4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989075" y="3064764"/>
            <a:ext cx="1240536" cy="343204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964615" y="3280028"/>
            <a:ext cx="1000125" cy="3189605"/>
          </a:xfrm>
          <a:custGeom>
            <a:avLst/>
            <a:gdLst/>
            <a:ahLst/>
            <a:cxnLst/>
            <a:rect l="l" t="t" r="r" b="b"/>
            <a:pathLst>
              <a:path w="1000125" h="3189604">
                <a:moveTo>
                  <a:pt x="954989" y="145669"/>
                </a:moveTo>
                <a:lnTo>
                  <a:pt x="920793" y="170596"/>
                </a:lnTo>
                <a:lnTo>
                  <a:pt x="0" y="3174288"/>
                </a:lnTo>
                <a:lnTo>
                  <a:pt x="48577" y="3189173"/>
                </a:lnTo>
                <a:lnTo>
                  <a:pt x="969335" y="185492"/>
                </a:lnTo>
                <a:lnTo>
                  <a:pt x="954989" y="145669"/>
                </a:lnTo>
                <a:close/>
              </a:path>
              <a:path w="1000125" h="3189604">
                <a:moveTo>
                  <a:pt x="998832" y="138175"/>
                </a:moveTo>
                <a:lnTo>
                  <a:pt x="930732" y="138175"/>
                </a:lnTo>
                <a:lnTo>
                  <a:pt x="979246" y="153162"/>
                </a:lnTo>
                <a:lnTo>
                  <a:pt x="969335" y="185492"/>
                </a:lnTo>
                <a:lnTo>
                  <a:pt x="998042" y="265175"/>
                </a:lnTo>
                <a:lnTo>
                  <a:pt x="998832" y="138175"/>
                </a:lnTo>
                <a:close/>
              </a:path>
              <a:path w="1000125" h="3189604">
                <a:moveTo>
                  <a:pt x="999693" y="0"/>
                </a:moveTo>
                <a:lnTo>
                  <a:pt x="852373" y="220472"/>
                </a:lnTo>
                <a:lnTo>
                  <a:pt x="920793" y="170596"/>
                </a:lnTo>
                <a:lnTo>
                  <a:pt x="930732" y="138175"/>
                </a:lnTo>
                <a:lnTo>
                  <a:pt x="998832" y="138175"/>
                </a:lnTo>
                <a:lnTo>
                  <a:pt x="999693" y="0"/>
                </a:lnTo>
                <a:close/>
              </a:path>
              <a:path w="1000125" h="3189604">
                <a:moveTo>
                  <a:pt x="954989" y="145669"/>
                </a:moveTo>
                <a:lnTo>
                  <a:pt x="969335" y="185492"/>
                </a:lnTo>
                <a:lnTo>
                  <a:pt x="979246" y="153162"/>
                </a:lnTo>
                <a:lnTo>
                  <a:pt x="954989" y="145669"/>
                </a:lnTo>
                <a:close/>
              </a:path>
              <a:path w="1000125" h="3189604">
                <a:moveTo>
                  <a:pt x="930732" y="138175"/>
                </a:moveTo>
                <a:lnTo>
                  <a:pt x="920793" y="170596"/>
                </a:lnTo>
                <a:lnTo>
                  <a:pt x="954989" y="145669"/>
                </a:lnTo>
                <a:lnTo>
                  <a:pt x="930732" y="138175"/>
                </a:lnTo>
                <a:close/>
              </a:path>
            </a:pathLst>
          </a:custGeom>
          <a:solidFill>
            <a:srgbClr val="D2D4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018032" y="3607308"/>
            <a:ext cx="1642872" cy="291998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993444" y="3821810"/>
            <a:ext cx="1402715" cy="2679065"/>
          </a:xfrm>
          <a:custGeom>
            <a:avLst/>
            <a:gdLst/>
            <a:ahLst/>
            <a:cxnLst/>
            <a:rect l="l" t="t" r="r" b="b"/>
            <a:pathLst>
              <a:path w="1402714" h="2679065">
                <a:moveTo>
                  <a:pt x="1332560" y="135381"/>
                </a:moveTo>
                <a:lnTo>
                  <a:pt x="1294520" y="153767"/>
                </a:lnTo>
                <a:lnTo>
                  <a:pt x="0" y="2655366"/>
                </a:lnTo>
                <a:lnTo>
                  <a:pt x="45110" y="2678709"/>
                </a:lnTo>
                <a:lnTo>
                  <a:pt x="1339561" y="177221"/>
                </a:lnTo>
                <a:lnTo>
                  <a:pt x="1332560" y="135381"/>
                </a:lnTo>
                <a:close/>
              </a:path>
              <a:path w="1402714" h="2679065">
                <a:moveTo>
                  <a:pt x="1379335" y="123698"/>
                </a:moveTo>
                <a:lnTo>
                  <a:pt x="1310081" y="123698"/>
                </a:lnTo>
                <a:lnTo>
                  <a:pt x="1355166" y="147065"/>
                </a:lnTo>
                <a:lnTo>
                  <a:pt x="1339561" y="177221"/>
                </a:lnTo>
                <a:lnTo>
                  <a:pt x="1353515" y="260603"/>
                </a:lnTo>
                <a:lnTo>
                  <a:pt x="1379335" y="123698"/>
                </a:lnTo>
                <a:close/>
              </a:path>
              <a:path w="1402714" h="2679065">
                <a:moveTo>
                  <a:pt x="1402664" y="0"/>
                </a:moveTo>
                <a:lnTo>
                  <a:pt x="1218260" y="190626"/>
                </a:lnTo>
                <a:lnTo>
                  <a:pt x="1294520" y="153767"/>
                </a:lnTo>
                <a:lnTo>
                  <a:pt x="1310081" y="123698"/>
                </a:lnTo>
                <a:lnTo>
                  <a:pt x="1379335" y="123698"/>
                </a:lnTo>
                <a:lnTo>
                  <a:pt x="1402664" y="0"/>
                </a:lnTo>
                <a:close/>
              </a:path>
              <a:path w="1402714" h="2679065">
                <a:moveTo>
                  <a:pt x="1332623" y="135381"/>
                </a:moveTo>
                <a:lnTo>
                  <a:pt x="1339561" y="177221"/>
                </a:lnTo>
                <a:lnTo>
                  <a:pt x="1355166" y="147065"/>
                </a:lnTo>
                <a:lnTo>
                  <a:pt x="1332623" y="135381"/>
                </a:lnTo>
                <a:close/>
              </a:path>
              <a:path w="1402714" h="2679065">
                <a:moveTo>
                  <a:pt x="1310081" y="123698"/>
                </a:moveTo>
                <a:lnTo>
                  <a:pt x="1294520" y="153767"/>
                </a:lnTo>
                <a:lnTo>
                  <a:pt x="1332560" y="135381"/>
                </a:lnTo>
                <a:lnTo>
                  <a:pt x="1310081" y="123698"/>
                </a:lnTo>
                <a:close/>
              </a:path>
            </a:pathLst>
          </a:custGeom>
          <a:solidFill>
            <a:srgbClr val="D2D4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685800" y="6472428"/>
            <a:ext cx="3592067" cy="54406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673950" y="6461759"/>
            <a:ext cx="3564890" cy="514984"/>
          </a:xfrm>
          <a:custGeom>
            <a:avLst/>
            <a:gdLst/>
            <a:ahLst/>
            <a:cxnLst/>
            <a:rect l="l" t="t" r="r" b="b"/>
            <a:pathLst>
              <a:path w="3564890" h="514984">
                <a:moveTo>
                  <a:pt x="0" y="514769"/>
                </a:moveTo>
                <a:lnTo>
                  <a:pt x="3564509" y="514769"/>
                </a:lnTo>
                <a:lnTo>
                  <a:pt x="3564509" y="0"/>
                </a:lnTo>
                <a:lnTo>
                  <a:pt x="0" y="0"/>
                </a:lnTo>
                <a:lnTo>
                  <a:pt x="0" y="514769"/>
                </a:lnTo>
                <a:close/>
              </a:path>
            </a:pathLst>
          </a:custGeom>
          <a:solidFill>
            <a:srgbClr val="001A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73950" y="6461759"/>
            <a:ext cx="3564890" cy="514984"/>
          </a:xfrm>
          <a:custGeom>
            <a:avLst/>
            <a:gdLst/>
            <a:ahLst/>
            <a:cxnLst/>
            <a:rect l="l" t="t" r="r" b="b"/>
            <a:pathLst>
              <a:path w="3564890" h="514984">
                <a:moveTo>
                  <a:pt x="0" y="514769"/>
                </a:moveTo>
                <a:lnTo>
                  <a:pt x="3564509" y="514769"/>
                </a:lnTo>
                <a:lnTo>
                  <a:pt x="3564509" y="0"/>
                </a:lnTo>
                <a:lnTo>
                  <a:pt x="0" y="0"/>
                </a:lnTo>
                <a:lnTo>
                  <a:pt x="0" y="514769"/>
                </a:lnTo>
                <a:close/>
              </a:path>
            </a:pathLst>
          </a:custGeom>
          <a:ln w="25400">
            <a:solidFill>
              <a:srgbClr val="FFB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725423" y="6472428"/>
            <a:ext cx="3497579" cy="65227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501395" y="6374890"/>
            <a:ext cx="3764279" cy="85648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708761" y="6448755"/>
            <a:ext cx="318643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ANGIOTENSIN</a:t>
            </a:r>
            <a:r>
              <a:rPr dirty="0" sz="32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II</a:t>
            </a:r>
            <a:endParaRPr sz="32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8589264" y="2590800"/>
            <a:ext cx="1033272" cy="187604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8803640" y="2805810"/>
            <a:ext cx="791845" cy="1635125"/>
          </a:xfrm>
          <a:custGeom>
            <a:avLst/>
            <a:gdLst/>
            <a:ahLst/>
            <a:cxnLst/>
            <a:rect l="l" t="t" r="r" b="b"/>
            <a:pathLst>
              <a:path w="791845" h="1635125">
                <a:moveTo>
                  <a:pt x="65181" y="137810"/>
                </a:moveTo>
                <a:lnTo>
                  <a:pt x="56707" y="179168"/>
                </a:lnTo>
                <a:lnTo>
                  <a:pt x="745870" y="1634870"/>
                </a:lnTo>
                <a:lnTo>
                  <a:pt x="791717" y="1613027"/>
                </a:lnTo>
                <a:lnTo>
                  <a:pt x="102658" y="157544"/>
                </a:lnTo>
                <a:lnTo>
                  <a:pt x="65181" y="137810"/>
                </a:lnTo>
                <a:close/>
              </a:path>
              <a:path w="791845" h="1635125">
                <a:moveTo>
                  <a:pt x="0" y="0"/>
                </a:moveTo>
                <a:lnTo>
                  <a:pt x="39750" y="262254"/>
                </a:lnTo>
                <a:lnTo>
                  <a:pt x="56707" y="179168"/>
                </a:lnTo>
                <a:lnTo>
                  <a:pt x="42290" y="148716"/>
                </a:lnTo>
                <a:lnTo>
                  <a:pt x="88137" y="126873"/>
                </a:lnTo>
                <a:lnTo>
                  <a:pt x="114357" y="126873"/>
                </a:lnTo>
                <a:lnTo>
                  <a:pt x="0" y="0"/>
                </a:lnTo>
                <a:close/>
              </a:path>
              <a:path w="791845" h="1635125">
                <a:moveTo>
                  <a:pt x="114357" y="126873"/>
                </a:moveTo>
                <a:lnTo>
                  <a:pt x="88137" y="126873"/>
                </a:lnTo>
                <a:lnTo>
                  <a:pt x="102658" y="157544"/>
                </a:lnTo>
                <a:lnTo>
                  <a:pt x="177545" y="196976"/>
                </a:lnTo>
                <a:lnTo>
                  <a:pt x="114357" y="126873"/>
                </a:lnTo>
                <a:close/>
              </a:path>
              <a:path w="791845" h="1635125">
                <a:moveTo>
                  <a:pt x="65144" y="137828"/>
                </a:moveTo>
                <a:lnTo>
                  <a:pt x="42290" y="148716"/>
                </a:lnTo>
                <a:lnTo>
                  <a:pt x="56707" y="179168"/>
                </a:lnTo>
                <a:lnTo>
                  <a:pt x="65144" y="137828"/>
                </a:lnTo>
                <a:close/>
              </a:path>
              <a:path w="791845" h="1635125">
                <a:moveTo>
                  <a:pt x="88137" y="126873"/>
                </a:moveTo>
                <a:lnTo>
                  <a:pt x="65214" y="137794"/>
                </a:lnTo>
                <a:lnTo>
                  <a:pt x="102658" y="157544"/>
                </a:lnTo>
                <a:lnTo>
                  <a:pt x="88137" y="126873"/>
                </a:lnTo>
                <a:close/>
              </a:path>
              <a:path w="791845" h="1635125">
                <a:moveTo>
                  <a:pt x="65214" y="137794"/>
                </a:move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595871" y="4413503"/>
            <a:ext cx="3252216" cy="54406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585331" y="4402670"/>
            <a:ext cx="3222625" cy="514984"/>
          </a:xfrm>
          <a:custGeom>
            <a:avLst/>
            <a:gdLst/>
            <a:ahLst/>
            <a:cxnLst/>
            <a:rect l="l" t="t" r="r" b="b"/>
            <a:pathLst>
              <a:path w="3222625" h="514985">
                <a:moveTo>
                  <a:pt x="0" y="514769"/>
                </a:moveTo>
                <a:lnTo>
                  <a:pt x="3222371" y="514769"/>
                </a:lnTo>
                <a:lnTo>
                  <a:pt x="3222371" y="0"/>
                </a:lnTo>
                <a:lnTo>
                  <a:pt x="0" y="0"/>
                </a:lnTo>
                <a:lnTo>
                  <a:pt x="0" y="514769"/>
                </a:lnTo>
                <a:close/>
              </a:path>
            </a:pathLst>
          </a:custGeom>
          <a:solidFill>
            <a:srgbClr val="001A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6585331" y="4402670"/>
            <a:ext cx="3222625" cy="514984"/>
          </a:xfrm>
          <a:custGeom>
            <a:avLst/>
            <a:gdLst/>
            <a:ahLst/>
            <a:cxnLst/>
            <a:rect l="l" t="t" r="r" b="b"/>
            <a:pathLst>
              <a:path w="3222625" h="514985">
                <a:moveTo>
                  <a:pt x="0" y="514769"/>
                </a:moveTo>
                <a:lnTo>
                  <a:pt x="3222371" y="514769"/>
                </a:lnTo>
                <a:lnTo>
                  <a:pt x="3222371" y="0"/>
                </a:lnTo>
                <a:lnTo>
                  <a:pt x="0" y="0"/>
                </a:lnTo>
                <a:lnTo>
                  <a:pt x="0" y="514769"/>
                </a:lnTo>
                <a:close/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6801611" y="4413503"/>
            <a:ext cx="3057144" cy="65227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6579107" y="4315967"/>
            <a:ext cx="3159252" cy="85648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 txBox="1"/>
          <p:nvPr/>
        </p:nvSpPr>
        <p:spPr>
          <a:xfrm>
            <a:off x="6787133" y="4388942"/>
            <a:ext cx="258191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BRADYKININ</a:t>
            </a:r>
            <a:endParaRPr sz="320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148839" y="5361432"/>
            <a:ext cx="1552956" cy="57150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125091" y="5337428"/>
            <a:ext cx="1549400" cy="568960"/>
          </a:xfrm>
          <a:custGeom>
            <a:avLst/>
            <a:gdLst/>
            <a:ahLst/>
            <a:cxnLst/>
            <a:rect l="l" t="t" r="r" b="b"/>
            <a:pathLst>
              <a:path w="1549400" h="568960">
                <a:moveTo>
                  <a:pt x="0" y="568960"/>
                </a:moveTo>
                <a:lnTo>
                  <a:pt x="1549400" y="568960"/>
                </a:lnTo>
                <a:lnTo>
                  <a:pt x="1549400" y="0"/>
                </a:lnTo>
                <a:lnTo>
                  <a:pt x="0" y="0"/>
                </a:lnTo>
                <a:lnTo>
                  <a:pt x="0" y="568960"/>
                </a:lnTo>
                <a:close/>
              </a:path>
            </a:pathLst>
          </a:custGeom>
          <a:solidFill>
            <a:srgbClr val="2A6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937004" y="5361432"/>
            <a:ext cx="2167127" cy="74828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008632" y="5244084"/>
            <a:ext cx="2159508" cy="102717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 txBox="1"/>
          <p:nvPr/>
        </p:nvSpPr>
        <p:spPr>
          <a:xfrm>
            <a:off x="2264791" y="5340858"/>
            <a:ext cx="1461770" cy="6108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800" spc="-10" b="1">
                <a:solidFill>
                  <a:srgbClr val="FFFF00"/>
                </a:solidFill>
                <a:latin typeface="Arial"/>
                <a:cs typeface="Arial"/>
              </a:rPr>
              <a:t>A.C.E.</a:t>
            </a:r>
            <a:endParaRPr sz="38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6232652" y="1219238"/>
            <a:ext cx="3825748" cy="13547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52400" y="1219161"/>
            <a:ext cx="6176518" cy="13554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170179"/>
            <a:ext cx="6904990" cy="12484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009265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ACE</a:t>
            </a:r>
            <a:r>
              <a:rPr dirty="0" sz="4400" spc="-85"/>
              <a:t> </a:t>
            </a:r>
            <a:r>
              <a:rPr dirty="0" sz="4400"/>
              <a:t>Inhibitors</a:t>
            </a:r>
            <a:endParaRPr sz="4400"/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pc="-5" u="heavy"/>
              <a:t>Pharmacological</a:t>
            </a:r>
            <a:r>
              <a:rPr dirty="0" spc="-15" u="heavy"/>
              <a:t> </a:t>
            </a:r>
            <a:r>
              <a:rPr dirty="0" spc="-5" u="heavy"/>
              <a:t>actions: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21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231140" y="1787267"/>
            <a:ext cx="8985250" cy="4692015"/>
          </a:xfrm>
          <a:prstGeom prst="rect">
            <a:avLst/>
          </a:prstGeom>
        </p:spPr>
        <p:txBody>
          <a:bodyPr wrap="square" lIns="0" tIns="167005" rIns="0" bIns="0" rtlCol="0" vert="horz">
            <a:spAutoFit/>
          </a:bodyPr>
          <a:lstStyle/>
          <a:p>
            <a:pPr marL="350520" indent="-337820">
              <a:lnSpc>
                <a:spcPct val="100000"/>
              </a:lnSpc>
              <a:spcBef>
                <a:spcPts val="1315"/>
              </a:spcBef>
              <a:buAutoNum type="arabicPlain"/>
              <a:tabLst>
                <a:tab pos="351155" algn="l"/>
              </a:tabLst>
            </a:pPr>
            <a:r>
              <a:rPr dirty="0" sz="3200" b="1">
                <a:latin typeface="Arial"/>
                <a:cs typeface="Arial"/>
              </a:rPr>
              <a:t>- </a:t>
            </a:r>
            <a:r>
              <a:rPr dirty="0" sz="3200" spc="-5" b="1">
                <a:latin typeface="Arial"/>
                <a:cs typeface="Arial"/>
              </a:rPr>
              <a:t>Decrease peripheral resistance </a:t>
            </a:r>
            <a:r>
              <a:rPr dirty="0" sz="3200" b="1">
                <a:latin typeface="Arial"/>
                <a:cs typeface="Arial"/>
              </a:rPr>
              <a:t>( Afterload</a:t>
            </a:r>
            <a:r>
              <a:rPr dirty="0" sz="3200" spc="-22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  <a:p>
            <a:pPr marL="350520" indent="-337820">
              <a:lnSpc>
                <a:spcPct val="100000"/>
              </a:lnSpc>
              <a:spcBef>
                <a:spcPts val="1210"/>
              </a:spcBef>
              <a:buAutoNum type="arabicPlain"/>
              <a:tabLst>
                <a:tab pos="351155" algn="l"/>
              </a:tabLst>
            </a:pPr>
            <a:r>
              <a:rPr dirty="0" sz="3200" b="1">
                <a:latin typeface="Arial"/>
                <a:cs typeface="Arial"/>
              </a:rPr>
              <a:t>- </a:t>
            </a:r>
            <a:r>
              <a:rPr dirty="0" sz="3200" spc="-5" b="1">
                <a:latin typeface="Arial"/>
                <a:cs typeface="Arial"/>
              </a:rPr>
              <a:t>Decrease </a:t>
            </a:r>
            <a:r>
              <a:rPr dirty="0" sz="3200" spc="-35" b="1">
                <a:latin typeface="Arial"/>
                <a:cs typeface="Arial"/>
              </a:rPr>
              <a:t>Venous </a:t>
            </a:r>
            <a:r>
              <a:rPr dirty="0" sz="3200" b="1">
                <a:latin typeface="Arial"/>
                <a:cs typeface="Arial"/>
              </a:rPr>
              <a:t>return (</a:t>
            </a:r>
            <a:r>
              <a:rPr dirty="0" sz="3200" spc="-4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Preload)</a:t>
            </a:r>
            <a:endParaRPr sz="3200">
              <a:latin typeface="Arial"/>
              <a:cs typeface="Arial"/>
            </a:endParaRPr>
          </a:p>
          <a:p>
            <a:pPr marL="350520" indent="-337820">
              <a:lnSpc>
                <a:spcPct val="100000"/>
              </a:lnSpc>
              <a:spcBef>
                <a:spcPts val="1914"/>
              </a:spcBef>
              <a:buAutoNum type="arabicPlain"/>
              <a:tabLst>
                <a:tab pos="351155" algn="l"/>
              </a:tabLst>
            </a:pPr>
            <a:r>
              <a:rPr dirty="0" sz="3200" b="1">
                <a:latin typeface="Arial"/>
                <a:cs typeface="Arial"/>
              </a:rPr>
              <a:t>- </a:t>
            </a:r>
            <a:r>
              <a:rPr dirty="0" sz="3200" spc="-5" b="1">
                <a:latin typeface="Arial"/>
                <a:cs typeface="Arial"/>
              </a:rPr>
              <a:t>Decrease sympathetic</a:t>
            </a:r>
            <a:r>
              <a:rPr dirty="0" sz="3200" spc="-50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activity</a:t>
            </a:r>
            <a:endParaRPr sz="3200">
              <a:latin typeface="Arial"/>
              <a:cs typeface="Arial"/>
            </a:endParaRPr>
          </a:p>
          <a:p>
            <a:pPr marL="463550" marR="844550" indent="-451484">
              <a:lnSpc>
                <a:spcPct val="150000"/>
              </a:lnSpc>
            </a:pPr>
            <a:r>
              <a:rPr dirty="0" sz="3200" spc="-5" b="1">
                <a:latin typeface="Arial"/>
                <a:cs typeface="Arial"/>
              </a:rPr>
              <a:t>4- </a:t>
            </a:r>
            <a:r>
              <a:rPr dirty="0" sz="3200" b="1">
                <a:latin typeface="Arial"/>
                <a:cs typeface="Arial"/>
              </a:rPr>
              <a:t>Inhibit cardiac </a:t>
            </a:r>
            <a:r>
              <a:rPr dirty="0" sz="3200" spc="-5" b="1">
                <a:latin typeface="Arial"/>
                <a:cs typeface="Arial"/>
              </a:rPr>
              <a:t>and vascular</a:t>
            </a:r>
            <a:r>
              <a:rPr dirty="0" sz="3200" spc="-90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remodeling  associated </a:t>
            </a:r>
            <a:r>
              <a:rPr dirty="0" sz="3200" b="1">
                <a:latin typeface="Arial"/>
                <a:cs typeface="Arial"/>
              </a:rPr>
              <a:t>with </a:t>
            </a:r>
            <a:r>
              <a:rPr dirty="0" sz="3200" spc="-5" b="1">
                <a:latin typeface="Arial"/>
                <a:cs typeface="Arial"/>
              </a:rPr>
              <a:t>chronic heart</a:t>
            </a:r>
            <a:r>
              <a:rPr dirty="0" sz="3200" spc="-10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failure</a:t>
            </a:r>
            <a:endParaRPr sz="3200">
              <a:latin typeface="Arial"/>
              <a:cs typeface="Arial"/>
            </a:endParaRPr>
          </a:p>
          <a:p>
            <a:pPr algn="ctr" marR="2073275">
              <a:lnSpc>
                <a:spcPct val="100000"/>
              </a:lnSpc>
              <a:spcBef>
                <a:spcPts val="1905"/>
              </a:spcBef>
            </a:pPr>
            <a:r>
              <a:rPr dirty="0" sz="2400" b="1">
                <a:latin typeface="Wingdings"/>
                <a:cs typeface="Wingdings"/>
              </a:rPr>
              <a:t></a:t>
            </a:r>
            <a:endParaRPr sz="2400">
              <a:latin typeface="Wingdings"/>
              <a:cs typeface="Wingdings"/>
            </a:endParaRPr>
          </a:p>
          <a:p>
            <a:pPr algn="ctr" marR="2092960">
              <a:lnSpc>
                <a:spcPct val="100000"/>
              </a:lnSpc>
              <a:spcBef>
                <a:spcPts val="235"/>
              </a:spcBef>
            </a:pPr>
            <a:r>
              <a:rPr dirty="0" sz="3600" b="1">
                <a:solidFill>
                  <a:srgbClr val="FF0000"/>
                </a:solidFill>
                <a:latin typeface="Arial"/>
                <a:cs typeface="Arial"/>
              </a:rPr>
              <a:t>Decrease in </a:t>
            </a:r>
            <a:r>
              <a:rPr dirty="0" sz="3600" spc="-5" b="1">
                <a:solidFill>
                  <a:srgbClr val="FF0000"/>
                </a:solidFill>
                <a:latin typeface="Arial"/>
                <a:cs typeface="Arial"/>
              </a:rPr>
              <a:t>mortality</a:t>
            </a:r>
            <a:r>
              <a:rPr dirty="0" sz="3600" spc="-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600" spc="-5" b="1">
                <a:solidFill>
                  <a:srgbClr val="FF0000"/>
                </a:solidFill>
                <a:latin typeface="Arial"/>
                <a:cs typeface="Arial"/>
              </a:rPr>
              <a:t>rate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4159" y="170179"/>
            <a:ext cx="390842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ACE</a:t>
            </a:r>
            <a:r>
              <a:rPr dirty="0" sz="4400" spc="-85"/>
              <a:t> </a:t>
            </a:r>
            <a:r>
              <a:rPr dirty="0" sz="4400"/>
              <a:t>Inhibitors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21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84785" rIns="0" bIns="0" rtlCol="0" vert="horz">
            <a:spAutoFit/>
          </a:bodyPr>
          <a:lstStyle/>
          <a:p>
            <a:pPr marL="86995">
              <a:lnSpc>
                <a:spcPct val="100000"/>
              </a:lnSpc>
              <a:spcBef>
                <a:spcPts val="1455"/>
              </a:spcBef>
            </a:pPr>
            <a:r>
              <a:rPr dirty="0" spc="-5"/>
              <a:t>Pharmacokinetics:</a:t>
            </a:r>
          </a:p>
          <a:p>
            <a:pPr algn="ctr" marL="455295">
              <a:lnSpc>
                <a:spcPct val="100000"/>
              </a:lnSpc>
              <a:spcBef>
                <a:spcPts val="1355"/>
              </a:spcBef>
            </a:pPr>
            <a:r>
              <a:rPr dirty="0" spc="-5">
                <a:solidFill>
                  <a:srgbClr val="FF0000"/>
                </a:solidFill>
              </a:rPr>
              <a:t>Captopril, Enalapril </a:t>
            </a:r>
            <a:r>
              <a:rPr dirty="0">
                <a:solidFill>
                  <a:srgbClr val="FF0000"/>
                </a:solidFill>
              </a:rPr>
              <a:t>and</a:t>
            </a:r>
            <a:r>
              <a:rPr dirty="0" spc="-1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Ramipril</a:t>
            </a:r>
          </a:p>
          <a:p>
            <a:pPr marL="178435">
              <a:lnSpc>
                <a:spcPct val="100000"/>
              </a:lnSpc>
              <a:spcBef>
                <a:spcPts val="1880"/>
              </a:spcBef>
            </a:pPr>
            <a:r>
              <a:rPr dirty="0" sz="2800" spc="-5">
                <a:solidFill>
                  <a:srgbClr val="000000"/>
                </a:solidFill>
              </a:rPr>
              <a:t>- rapidly absorbed from GIT after oral</a:t>
            </a:r>
            <a:r>
              <a:rPr dirty="0" sz="2800" spc="100">
                <a:solidFill>
                  <a:srgbClr val="000000"/>
                </a:solidFill>
              </a:rPr>
              <a:t> </a:t>
            </a:r>
            <a:r>
              <a:rPr dirty="0" sz="2800" spc="-5">
                <a:solidFill>
                  <a:srgbClr val="000000"/>
                </a:solidFill>
              </a:rPr>
              <a:t>administration.</a:t>
            </a:r>
            <a:endParaRPr sz="2800"/>
          </a:p>
          <a:p>
            <a:pPr marL="401955" indent="-314960">
              <a:lnSpc>
                <a:spcPct val="100000"/>
              </a:lnSpc>
              <a:spcBef>
                <a:spcPts val="1680"/>
              </a:spcBef>
              <a:buChar char="-"/>
              <a:tabLst>
                <a:tab pos="401955" algn="l"/>
                <a:tab pos="402590" algn="l"/>
              </a:tabLst>
            </a:pPr>
            <a:r>
              <a:rPr dirty="0" sz="2800" spc="-5">
                <a:solidFill>
                  <a:srgbClr val="000000"/>
                </a:solidFill>
              </a:rPr>
              <a:t>food reduce their</a:t>
            </a:r>
            <a:r>
              <a:rPr dirty="0" sz="2800" spc="30">
                <a:solidFill>
                  <a:srgbClr val="000000"/>
                </a:solidFill>
              </a:rPr>
              <a:t> </a:t>
            </a:r>
            <a:r>
              <a:rPr dirty="0" sz="2800" spc="-5">
                <a:solidFill>
                  <a:srgbClr val="000000"/>
                </a:solidFill>
              </a:rPr>
              <a:t>bioavailability</a:t>
            </a:r>
            <a:endParaRPr sz="2800"/>
          </a:p>
          <a:p>
            <a:pPr algn="ctr" marL="549910">
              <a:lnSpc>
                <a:spcPct val="100000"/>
              </a:lnSpc>
              <a:spcBef>
                <a:spcPts val="1960"/>
              </a:spcBef>
            </a:pPr>
            <a:r>
              <a:rPr dirty="0" spc="-5">
                <a:solidFill>
                  <a:srgbClr val="FF0000"/>
                </a:solidFill>
              </a:rPr>
              <a:t>Enalapril </a:t>
            </a:r>
            <a:r>
              <a:rPr dirty="0">
                <a:solidFill>
                  <a:srgbClr val="FF0000"/>
                </a:solidFill>
              </a:rPr>
              <a:t>, </a:t>
            </a:r>
            <a:r>
              <a:rPr dirty="0" spc="-5">
                <a:solidFill>
                  <a:srgbClr val="FF0000"/>
                </a:solidFill>
              </a:rPr>
              <a:t>Ramipril</a:t>
            </a:r>
          </a:p>
          <a:p>
            <a:pPr marL="381000" indent="-294005">
              <a:lnSpc>
                <a:spcPct val="100000"/>
              </a:lnSpc>
              <a:spcBef>
                <a:spcPts val="1875"/>
              </a:spcBef>
              <a:buSzPct val="92857"/>
              <a:buChar char="-"/>
              <a:tabLst>
                <a:tab pos="381000" algn="l"/>
                <a:tab pos="381635" algn="l"/>
              </a:tabLst>
            </a:pPr>
            <a:r>
              <a:rPr dirty="0" sz="2800" spc="-5">
                <a:solidFill>
                  <a:srgbClr val="000000"/>
                </a:solidFill>
              </a:rPr>
              <a:t>prodrugs, converted to their </a:t>
            </a:r>
            <a:r>
              <a:rPr dirty="0" sz="2800" spc="-5" u="heavy">
                <a:solidFill>
                  <a:srgbClr val="000000"/>
                </a:solidFill>
              </a:rPr>
              <a:t>active</a:t>
            </a:r>
            <a:r>
              <a:rPr dirty="0" sz="2800" spc="-5">
                <a:solidFill>
                  <a:srgbClr val="000000"/>
                </a:solidFill>
              </a:rPr>
              <a:t> metabolites in</a:t>
            </a:r>
            <a:r>
              <a:rPr dirty="0" sz="2800" spc="200">
                <a:solidFill>
                  <a:srgbClr val="000000"/>
                </a:solidFill>
              </a:rPr>
              <a:t> </a:t>
            </a:r>
            <a:r>
              <a:rPr dirty="0" sz="2800" spc="-5">
                <a:solidFill>
                  <a:srgbClr val="000000"/>
                </a:solidFill>
              </a:rPr>
              <a:t>liver</a:t>
            </a:r>
            <a:endParaRPr sz="2800"/>
          </a:p>
          <a:p>
            <a:pPr marL="401955" indent="-314960">
              <a:lnSpc>
                <a:spcPct val="100000"/>
              </a:lnSpc>
              <a:spcBef>
                <a:spcPts val="1680"/>
              </a:spcBef>
              <a:buChar char="-"/>
              <a:tabLst>
                <a:tab pos="401955" algn="l"/>
                <a:tab pos="402590" algn="l"/>
              </a:tabLst>
            </a:pPr>
            <a:r>
              <a:rPr dirty="0" sz="2800" spc="-5">
                <a:solidFill>
                  <a:srgbClr val="000000"/>
                </a:solidFill>
              </a:rPr>
              <a:t>have long half-life &amp; given once</a:t>
            </a:r>
            <a:r>
              <a:rPr dirty="0" sz="2800" spc="75">
                <a:solidFill>
                  <a:srgbClr val="000000"/>
                </a:solidFill>
              </a:rPr>
              <a:t> </a:t>
            </a:r>
            <a:r>
              <a:rPr dirty="0" sz="2800" spc="-5">
                <a:solidFill>
                  <a:srgbClr val="000000"/>
                </a:solidFill>
              </a:rPr>
              <a:t>daily</a:t>
            </a:r>
            <a:endParaRPr sz="2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2739" y="36957"/>
            <a:ext cx="390842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ACE</a:t>
            </a:r>
            <a:r>
              <a:rPr dirty="0" sz="4400" spc="-85"/>
              <a:t> </a:t>
            </a:r>
            <a:r>
              <a:rPr dirty="0" sz="4400"/>
              <a:t>Inhibitors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21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459740" y="1076325"/>
            <a:ext cx="9044305" cy="4965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1" u="heavy">
                <a:solidFill>
                  <a:srgbClr val="0000FF"/>
                </a:solidFill>
                <a:latin typeface="Arial"/>
                <a:cs typeface="Arial"/>
              </a:rPr>
              <a:t>Adverse</a:t>
            </a:r>
            <a:r>
              <a:rPr dirty="0" sz="3600" spc="-20" b="1" u="heavy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3600" spc="-5" b="1" u="heavy">
                <a:solidFill>
                  <a:srgbClr val="0000FF"/>
                </a:solidFill>
                <a:latin typeface="Arial"/>
                <a:cs typeface="Arial"/>
              </a:rPr>
              <a:t>effects:</a:t>
            </a:r>
            <a:endParaRPr sz="3600">
              <a:latin typeface="Arial"/>
              <a:cs typeface="Arial"/>
            </a:endParaRPr>
          </a:p>
          <a:p>
            <a:pPr marL="576580" marR="655320" indent="-563880">
              <a:lnSpc>
                <a:spcPct val="100000"/>
              </a:lnSpc>
              <a:spcBef>
                <a:spcPts val="5"/>
              </a:spcBef>
              <a:buAutoNum type="arabicPlain"/>
              <a:tabLst>
                <a:tab pos="597535" algn="l"/>
                <a:tab pos="598170" algn="l"/>
              </a:tabLst>
            </a:pPr>
            <a:r>
              <a:rPr dirty="0" sz="3200" spc="-5" b="1">
                <a:latin typeface="Arial"/>
                <a:cs typeface="Arial"/>
              </a:rPr>
              <a:t>acute renal failure, especially </a:t>
            </a:r>
            <a:r>
              <a:rPr dirty="0" sz="3200" b="1">
                <a:latin typeface="Arial"/>
                <a:cs typeface="Arial"/>
              </a:rPr>
              <a:t>in </a:t>
            </a:r>
            <a:r>
              <a:rPr dirty="0" sz="3200" spc="-5" b="1">
                <a:latin typeface="Arial"/>
                <a:cs typeface="Arial"/>
              </a:rPr>
              <a:t>patients  </a:t>
            </a:r>
            <a:r>
              <a:rPr dirty="0" sz="3200" b="1">
                <a:latin typeface="Arial"/>
                <a:cs typeface="Arial"/>
              </a:rPr>
              <a:t>with </a:t>
            </a:r>
            <a:r>
              <a:rPr dirty="0" sz="3200" spc="-5" b="1">
                <a:latin typeface="Arial"/>
                <a:cs typeface="Arial"/>
              </a:rPr>
              <a:t>renal </a:t>
            </a:r>
            <a:r>
              <a:rPr dirty="0" sz="3200" b="1">
                <a:latin typeface="Arial"/>
                <a:cs typeface="Arial"/>
              </a:rPr>
              <a:t>artery</a:t>
            </a:r>
            <a:r>
              <a:rPr dirty="0" sz="3200" spc="-55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stenosis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AutoNum type="arabicPlain"/>
            </a:pPr>
            <a:endParaRPr sz="3300">
              <a:latin typeface="Times New Roman"/>
              <a:cs typeface="Times New Roman"/>
            </a:endParaRPr>
          </a:p>
          <a:p>
            <a:pPr marL="576580" indent="-563880">
              <a:lnSpc>
                <a:spcPct val="100000"/>
              </a:lnSpc>
              <a:buAutoNum type="arabicPlain"/>
              <a:tabLst>
                <a:tab pos="597535" algn="l"/>
                <a:tab pos="598170" algn="l"/>
              </a:tabLst>
            </a:pPr>
            <a:r>
              <a:rPr dirty="0" sz="3200" spc="-5" b="1">
                <a:latin typeface="Arial"/>
                <a:cs typeface="Arial"/>
              </a:rPr>
              <a:t>hyperkalemia, especially </a:t>
            </a:r>
            <a:r>
              <a:rPr dirty="0" sz="3200" b="1">
                <a:latin typeface="Arial"/>
                <a:cs typeface="Arial"/>
              </a:rPr>
              <a:t>in patients</a:t>
            </a:r>
            <a:r>
              <a:rPr dirty="0" sz="3200" spc="-10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with</a:t>
            </a:r>
            <a:endParaRPr sz="3200">
              <a:latin typeface="Arial"/>
              <a:cs typeface="Arial"/>
            </a:endParaRPr>
          </a:p>
          <a:p>
            <a:pPr marL="689610">
              <a:lnSpc>
                <a:spcPct val="100000"/>
              </a:lnSpc>
            </a:pPr>
            <a:r>
              <a:rPr dirty="0" sz="3200" spc="-5" b="1">
                <a:latin typeface="Arial"/>
                <a:cs typeface="Arial"/>
              </a:rPr>
              <a:t>renal insufficiency </a:t>
            </a:r>
            <a:r>
              <a:rPr dirty="0" sz="3200" b="1">
                <a:latin typeface="Arial"/>
                <a:cs typeface="Arial"/>
              </a:rPr>
              <a:t>or</a:t>
            </a:r>
            <a:r>
              <a:rPr dirty="0" sz="3200" spc="-50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diabetes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463550" marR="5080" indent="-450850">
              <a:lnSpc>
                <a:spcPct val="100000"/>
              </a:lnSpc>
              <a:buAutoNum type="arabicPlain" startAt="3"/>
              <a:tabLst>
                <a:tab pos="485140" algn="l"/>
              </a:tabLst>
            </a:pPr>
            <a:r>
              <a:rPr dirty="0" sz="3200" spc="-5" b="1">
                <a:latin typeface="Arial"/>
                <a:cs typeface="Arial"/>
              </a:rPr>
              <a:t>severe hypotension </a:t>
            </a:r>
            <a:r>
              <a:rPr dirty="0" sz="3200" b="1">
                <a:latin typeface="Arial"/>
                <a:cs typeface="Arial"/>
              </a:rPr>
              <a:t>in </a:t>
            </a:r>
            <a:r>
              <a:rPr dirty="0" sz="3200" spc="-5" b="1">
                <a:latin typeface="Arial"/>
                <a:cs typeface="Arial"/>
              </a:rPr>
              <a:t>hypovolemic</a:t>
            </a:r>
            <a:r>
              <a:rPr dirty="0" sz="3200" spc="-9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patients </a:t>
            </a:r>
            <a:r>
              <a:rPr dirty="0" sz="3200" b="1">
                <a:solidFill>
                  <a:srgbClr val="FF0000"/>
                </a:solidFill>
                <a:latin typeface="Arial"/>
                <a:cs typeface="Arial"/>
              </a:rPr>
              <a:t> (due to </a:t>
            </a:r>
            <a:r>
              <a:rPr dirty="0" sz="3200" spc="-5" b="1">
                <a:solidFill>
                  <a:srgbClr val="FF0000"/>
                </a:solidFill>
                <a:latin typeface="Arial"/>
                <a:cs typeface="Arial"/>
              </a:rPr>
              <a:t>diuretics, salt restriction </a:t>
            </a:r>
            <a:r>
              <a:rPr dirty="0" sz="3200" b="1">
                <a:solidFill>
                  <a:srgbClr val="FF0000"/>
                </a:solidFill>
                <a:latin typeface="Arial"/>
                <a:cs typeface="Arial"/>
              </a:rPr>
              <a:t>or  </a:t>
            </a:r>
            <a:r>
              <a:rPr dirty="0" sz="3200" spc="-5" b="1">
                <a:solidFill>
                  <a:srgbClr val="FF0000"/>
                </a:solidFill>
                <a:latin typeface="Arial"/>
                <a:cs typeface="Arial"/>
              </a:rPr>
              <a:t>gastrointestinal </a:t>
            </a:r>
            <a:r>
              <a:rPr dirty="0" sz="3200" b="1">
                <a:solidFill>
                  <a:srgbClr val="FF0000"/>
                </a:solidFill>
                <a:latin typeface="Arial"/>
                <a:cs typeface="Arial"/>
              </a:rPr>
              <a:t>fluid</a:t>
            </a:r>
            <a:r>
              <a:rPr dirty="0" sz="3200" spc="-8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FF0000"/>
                </a:solidFill>
                <a:latin typeface="Arial"/>
                <a:cs typeface="Arial"/>
              </a:rPr>
              <a:t>loss)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6539" y="322529"/>
            <a:ext cx="390842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ACE</a:t>
            </a:r>
            <a:r>
              <a:rPr dirty="0" sz="4400" spc="-85"/>
              <a:t> </a:t>
            </a:r>
            <a:r>
              <a:rPr dirty="0" sz="4400"/>
              <a:t>Inhibitors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21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307340" y="1545082"/>
            <a:ext cx="9293860" cy="3839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1" u="heavy">
                <a:solidFill>
                  <a:srgbClr val="0000FF"/>
                </a:solidFill>
                <a:latin typeface="Arial"/>
                <a:cs typeface="Arial"/>
              </a:rPr>
              <a:t>Adverse</a:t>
            </a:r>
            <a:r>
              <a:rPr dirty="0" sz="3600" spc="-20" b="1" u="heavy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3600" spc="-5" b="1" u="heavy">
                <a:solidFill>
                  <a:srgbClr val="0000FF"/>
                </a:solidFill>
                <a:latin typeface="Arial"/>
                <a:cs typeface="Arial"/>
              </a:rPr>
              <a:t>effects:</a:t>
            </a:r>
            <a:endParaRPr sz="3600">
              <a:latin typeface="Arial"/>
              <a:cs typeface="Arial"/>
            </a:endParaRPr>
          </a:p>
          <a:p>
            <a:pPr marL="1027430" indent="-676910">
              <a:lnSpc>
                <a:spcPct val="100000"/>
              </a:lnSpc>
              <a:spcBef>
                <a:spcPts val="2885"/>
              </a:spcBef>
              <a:buAutoNum type="arabicPlain" startAt="4"/>
              <a:tabLst>
                <a:tab pos="935990" algn="l"/>
                <a:tab pos="936625" algn="l"/>
              </a:tabLst>
            </a:pPr>
            <a:r>
              <a:rPr dirty="0" sz="3200" b="1">
                <a:latin typeface="Arial"/>
                <a:cs typeface="Arial"/>
              </a:rPr>
              <a:t>dry </a:t>
            </a:r>
            <a:r>
              <a:rPr dirty="0" sz="3200" spc="-5" b="1">
                <a:latin typeface="Arial"/>
                <a:cs typeface="Arial"/>
              </a:rPr>
              <a:t>cough sometimes </a:t>
            </a:r>
            <a:r>
              <a:rPr dirty="0" sz="3200" b="1">
                <a:latin typeface="Arial"/>
                <a:cs typeface="Arial"/>
              </a:rPr>
              <a:t>with</a:t>
            </a:r>
            <a:r>
              <a:rPr dirty="0" sz="3200" spc="-6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wheezing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AutoNum type="arabicPlain" startAt="4"/>
            </a:pPr>
            <a:endParaRPr sz="3300">
              <a:latin typeface="Times New Roman"/>
              <a:cs typeface="Times New Roman"/>
            </a:endParaRPr>
          </a:p>
          <a:p>
            <a:pPr marL="1027430" marR="1112520" indent="-676910">
              <a:lnSpc>
                <a:spcPct val="100000"/>
              </a:lnSpc>
              <a:buAutoNum type="arabicPlain" startAt="4"/>
              <a:tabLst>
                <a:tab pos="935990" algn="l"/>
                <a:tab pos="936625" algn="l"/>
              </a:tabLst>
            </a:pPr>
            <a:r>
              <a:rPr dirty="0" sz="3200" spc="-5" b="1">
                <a:latin typeface="Arial"/>
                <a:cs typeface="Arial"/>
              </a:rPr>
              <a:t>angioneurotic edema </a:t>
            </a:r>
            <a:r>
              <a:rPr dirty="0" sz="3200" b="1">
                <a:latin typeface="Arial"/>
                <a:cs typeface="Arial"/>
              </a:rPr>
              <a:t>( </a:t>
            </a:r>
            <a:r>
              <a:rPr dirty="0" sz="3200" spc="-5" b="1">
                <a:latin typeface="Arial"/>
                <a:cs typeface="Arial"/>
              </a:rPr>
              <a:t>swelling </a:t>
            </a:r>
            <a:r>
              <a:rPr dirty="0" sz="3200" b="1">
                <a:latin typeface="Arial"/>
                <a:cs typeface="Arial"/>
              </a:rPr>
              <a:t>in</a:t>
            </a:r>
            <a:r>
              <a:rPr dirty="0" sz="3200" spc="-7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the  nose , </a:t>
            </a:r>
            <a:r>
              <a:rPr dirty="0" sz="3200" spc="-5" b="1">
                <a:latin typeface="Arial"/>
                <a:cs typeface="Arial"/>
              </a:rPr>
              <a:t>throat, </a:t>
            </a:r>
            <a:r>
              <a:rPr dirty="0" sz="3200" b="1">
                <a:latin typeface="Arial"/>
                <a:cs typeface="Arial"/>
              </a:rPr>
              <a:t>tongue,</a:t>
            </a:r>
            <a:r>
              <a:rPr dirty="0" sz="3200" spc="-105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larynx)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AutoNum type="arabicPlain" startAt="4"/>
            </a:pPr>
            <a:endParaRPr sz="3100">
              <a:latin typeface="Times New Roman"/>
              <a:cs typeface="Times New Roman"/>
            </a:endParaRPr>
          </a:p>
          <a:p>
            <a:pPr marL="1027430" indent="-676910">
              <a:lnSpc>
                <a:spcPct val="100000"/>
              </a:lnSpc>
              <a:buAutoNum type="arabicPlain" startAt="4"/>
              <a:tabLst>
                <a:tab pos="935990" algn="l"/>
                <a:tab pos="936625" algn="l"/>
              </a:tabLst>
            </a:pPr>
            <a:r>
              <a:rPr dirty="0" sz="3200" spc="-5" b="1">
                <a:latin typeface="Arial"/>
                <a:cs typeface="Arial"/>
              </a:rPr>
              <a:t>dysgeusia </a:t>
            </a:r>
            <a:r>
              <a:rPr dirty="0" sz="3200" b="1">
                <a:latin typeface="Arial"/>
                <a:cs typeface="Arial"/>
              </a:rPr>
              <a:t>( </a:t>
            </a:r>
            <a:r>
              <a:rPr dirty="0" sz="3200" spc="-5" b="1">
                <a:latin typeface="Arial"/>
                <a:cs typeface="Arial"/>
              </a:rPr>
              <a:t>reversible loss </a:t>
            </a:r>
            <a:r>
              <a:rPr dirty="0" sz="3200" b="1">
                <a:latin typeface="Arial"/>
                <a:cs typeface="Arial"/>
              </a:rPr>
              <a:t>or altered</a:t>
            </a:r>
            <a:r>
              <a:rPr dirty="0" sz="3200" spc="-70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taste)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8977" y="170179"/>
            <a:ext cx="390842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ACE</a:t>
            </a:r>
            <a:r>
              <a:rPr dirty="0" sz="4400" spc="-85"/>
              <a:t> </a:t>
            </a:r>
            <a:r>
              <a:rPr dirty="0" sz="4400"/>
              <a:t>Inhibitors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21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307340" y="1209802"/>
            <a:ext cx="4062729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1" u="heavy">
                <a:solidFill>
                  <a:srgbClr val="0000FF"/>
                </a:solidFill>
                <a:latin typeface="Arial"/>
                <a:cs typeface="Arial"/>
              </a:rPr>
              <a:t>Contraindications: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0116" y="2490342"/>
            <a:ext cx="7825740" cy="2952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0520" marR="5080" indent="-337820">
              <a:lnSpc>
                <a:spcPct val="100000"/>
              </a:lnSpc>
              <a:spcBef>
                <a:spcPts val="105"/>
              </a:spcBef>
              <a:buChar char="-"/>
              <a:tabLst>
                <a:tab pos="372110" algn="l"/>
                <a:tab pos="372745" algn="l"/>
              </a:tabLst>
            </a:pPr>
            <a:r>
              <a:rPr dirty="0" sz="3200" b="1">
                <a:latin typeface="Arial"/>
                <a:cs typeface="Arial"/>
              </a:rPr>
              <a:t>during the second and third</a:t>
            </a:r>
            <a:r>
              <a:rPr dirty="0" sz="3200" spc="-160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trimesters  </a:t>
            </a:r>
            <a:r>
              <a:rPr dirty="0" sz="3200" b="1">
                <a:latin typeface="Arial"/>
                <a:cs typeface="Arial"/>
              </a:rPr>
              <a:t>of</a:t>
            </a:r>
            <a:r>
              <a:rPr dirty="0" sz="3200" spc="-2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pregnancy</a:t>
            </a:r>
            <a:endParaRPr sz="3200">
              <a:latin typeface="Arial"/>
              <a:cs typeface="Arial"/>
            </a:endParaRPr>
          </a:p>
          <a:p>
            <a:pPr marL="576580" marR="229870" indent="-226060">
              <a:lnSpc>
                <a:spcPct val="100000"/>
              </a:lnSpc>
            </a:pPr>
            <a:r>
              <a:rPr dirty="0" sz="3200" b="1">
                <a:solidFill>
                  <a:srgbClr val="FF0000"/>
                </a:solidFill>
                <a:latin typeface="Arial"/>
                <a:cs typeface="Arial"/>
              </a:rPr>
              <a:t>( due to the risk of : </a:t>
            </a:r>
            <a:r>
              <a:rPr dirty="0" sz="3200" spc="-5" b="1">
                <a:solidFill>
                  <a:srgbClr val="FF0000"/>
                </a:solidFill>
                <a:latin typeface="Arial"/>
                <a:cs typeface="Arial"/>
              </a:rPr>
              <a:t>fetal</a:t>
            </a:r>
            <a:r>
              <a:rPr dirty="0" sz="3200" spc="-1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FF0000"/>
                </a:solidFill>
                <a:latin typeface="Arial"/>
                <a:cs typeface="Arial"/>
              </a:rPr>
              <a:t>hypotension  renal </a:t>
            </a:r>
            <a:r>
              <a:rPr dirty="0" sz="3200" b="1">
                <a:solidFill>
                  <a:srgbClr val="FF0000"/>
                </a:solidFill>
                <a:latin typeface="Arial"/>
                <a:cs typeface="Arial"/>
              </a:rPr>
              <a:t>failure &amp; </a:t>
            </a:r>
            <a:r>
              <a:rPr dirty="0" sz="3200" spc="-5" b="1">
                <a:solidFill>
                  <a:srgbClr val="FF0000"/>
                </a:solidFill>
                <a:latin typeface="Arial"/>
                <a:cs typeface="Arial"/>
              </a:rPr>
              <a:t>malformations</a:t>
            </a:r>
            <a:r>
              <a:rPr dirty="0" sz="3200" spc="-7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00">
              <a:latin typeface="Times New Roman"/>
              <a:cs typeface="Times New Roman"/>
            </a:endParaRPr>
          </a:p>
          <a:p>
            <a:pPr marL="350520" indent="-337820">
              <a:lnSpc>
                <a:spcPct val="100000"/>
              </a:lnSpc>
              <a:spcBef>
                <a:spcPts val="5"/>
              </a:spcBef>
              <a:buChar char="-"/>
              <a:tabLst>
                <a:tab pos="372110" algn="l"/>
                <a:tab pos="372745" algn="l"/>
              </a:tabLst>
            </a:pPr>
            <a:r>
              <a:rPr dirty="0" sz="3200" spc="-5" b="1">
                <a:latin typeface="Arial"/>
                <a:cs typeface="Arial"/>
              </a:rPr>
              <a:t>renal artery</a:t>
            </a:r>
            <a:r>
              <a:rPr dirty="0" sz="3200" spc="-25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stenosis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173228"/>
            <a:ext cx="9103995" cy="1671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865755" marR="1059815" indent="-1001394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III- Drugs </a:t>
            </a:r>
            <a:r>
              <a:rPr dirty="0"/>
              <a:t>that </a:t>
            </a:r>
            <a:r>
              <a:rPr dirty="0" spc="-5"/>
              <a:t>decrease</a:t>
            </a:r>
            <a:r>
              <a:rPr dirty="0" spc="-35"/>
              <a:t> </a:t>
            </a:r>
            <a:r>
              <a:rPr dirty="0"/>
              <a:t>both  </a:t>
            </a:r>
            <a:r>
              <a:rPr dirty="0" spc="-5"/>
              <a:t>preload &amp;</a:t>
            </a:r>
            <a:r>
              <a:rPr dirty="0"/>
              <a:t> </a:t>
            </a:r>
            <a:r>
              <a:rPr dirty="0" spc="-5"/>
              <a:t>afterload</a:t>
            </a:r>
          </a:p>
          <a:p>
            <a:pPr marL="12700">
              <a:lnSpc>
                <a:spcPct val="100000"/>
              </a:lnSpc>
            </a:pPr>
            <a:r>
              <a:rPr dirty="0" spc="-5" u="heavy">
                <a:solidFill>
                  <a:srgbClr val="000000"/>
                </a:solidFill>
              </a:rPr>
              <a:t>2- Angiotensin receptor blockers (ARBs)</a:t>
            </a:r>
            <a:r>
              <a:rPr dirty="0" spc="-60" u="heavy">
                <a:solidFill>
                  <a:srgbClr val="000000"/>
                </a:solidFill>
              </a:rPr>
              <a:t> </a:t>
            </a:r>
            <a:r>
              <a:rPr dirty="0" spc="-5" u="heavy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21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307340" y="2348610"/>
            <a:ext cx="8430895" cy="3601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82090">
              <a:lnSpc>
                <a:spcPct val="100000"/>
              </a:lnSpc>
              <a:spcBef>
                <a:spcPts val="100"/>
              </a:spcBef>
              <a:tabLst>
                <a:tab pos="3794125" algn="l"/>
              </a:tabLst>
            </a:pPr>
            <a:r>
              <a:rPr dirty="0" sz="3600" spc="-5" b="1">
                <a:solidFill>
                  <a:srgbClr val="FF0000"/>
                </a:solidFill>
                <a:latin typeface="Arial"/>
                <a:cs typeface="Arial"/>
              </a:rPr>
              <a:t>Losartan,	</a:t>
            </a:r>
            <a:r>
              <a:rPr dirty="0" sz="3600" spc="-25" b="1">
                <a:solidFill>
                  <a:srgbClr val="FF0000"/>
                </a:solidFill>
                <a:latin typeface="Arial"/>
                <a:cs typeface="Arial"/>
              </a:rPr>
              <a:t>Valsartan </a:t>
            </a:r>
            <a:r>
              <a:rPr dirty="0" sz="3600" b="1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dirty="0" sz="36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600" spc="-5" b="1">
                <a:solidFill>
                  <a:srgbClr val="FF0000"/>
                </a:solidFill>
                <a:latin typeface="Arial"/>
                <a:cs typeface="Arial"/>
              </a:rPr>
              <a:t>Irbesartan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200" spc="-5" b="1" u="heavy">
                <a:solidFill>
                  <a:srgbClr val="0000FF"/>
                </a:solidFill>
                <a:latin typeface="Arial"/>
                <a:cs typeface="Arial"/>
              </a:rPr>
              <a:t>Mechanism </a:t>
            </a:r>
            <a:r>
              <a:rPr dirty="0" sz="3200" b="1" u="heavy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dirty="0" sz="3200" spc="-35" b="1" u="heavy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3200" b="1" u="heavy">
                <a:solidFill>
                  <a:srgbClr val="0000FF"/>
                </a:solidFill>
                <a:latin typeface="Arial"/>
                <a:cs typeface="Arial"/>
              </a:rPr>
              <a:t>action: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645160" indent="-407034">
              <a:lnSpc>
                <a:spcPct val="100000"/>
              </a:lnSpc>
              <a:spcBef>
                <a:spcPts val="5"/>
              </a:spcBef>
              <a:buChar char="-"/>
              <a:tabLst>
                <a:tab pos="644525" algn="l"/>
                <a:tab pos="645160" algn="l"/>
                <a:tab pos="2821305" algn="l"/>
              </a:tabLst>
            </a:pPr>
            <a:r>
              <a:rPr dirty="0" sz="3600" spc="-5" b="1">
                <a:latin typeface="Arial"/>
                <a:cs typeface="Arial"/>
              </a:rPr>
              <a:t>block</a:t>
            </a:r>
            <a:r>
              <a:rPr dirty="0" sz="3600" spc="-130" b="1">
                <a:latin typeface="Arial"/>
                <a:cs typeface="Arial"/>
              </a:rPr>
              <a:t> </a:t>
            </a:r>
            <a:r>
              <a:rPr dirty="0" sz="3600" spc="-90" b="1">
                <a:latin typeface="Arial"/>
                <a:cs typeface="Arial"/>
              </a:rPr>
              <a:t>AT</a:t>
            </a:r>
            <a:r>
              <a:rPr dirty="0" baseline="-20833" sz="3600" spc="-135" b="1">
                <a:latin typeface="Arial"/>
                <a:cs typeface="Arial"/>
              </a:rPr>
              <a:t>1	</a:t>
            </a:r>
            <a:r>
              <a:rPr dirty="0" sz="3600" spc="-5" b="1">
                <a:latin typeface="Arial"/>
                <a:cs typeface="Arial"/>
              </a:rPr>
              <a:t>receptors</a:t>
            </a:r>
            <a:endParaRPr sz="3600">
              <a:latin typeface="Arial"/>
              <a:cs typeface="Arial"/>
            </a:endParaRPr>
          </a:p>
          <a:p>
            <a:pPr marL="672465" indent="-405765">
              <a:lnSpc>
                <a:spcPct val="100000"/>
              </a:lnSpc>
              <a:spcBef>
                <a:spcPts val="2160"/>
              </a:spcBef>
              <a:buChar char="-"/>
              <a:tabLst>
                <a:tab pos="672465" algn="l"/>
                <a:tab pos="673100" algn="l"/>
              </a:tabLst>
            </a:pPr>
            <a:r>
              <a:rPr dirty="0" sz="3600" b="1">
                <a:latin typeface="Arial"/>
                <a:cs typeface="Arial"/>
              </a:rPr>
              <a:t>decrease action of </a:t>
            </a:r>
            <a:r>
              <a:rPr dirty="0" sz="3600" spc="-5" b="1">
                <a:latin typeface="Arial"/>
                <a:cs typeface="Arial"/>
              </a:rPr>
              <a:t>angiotensin</a:t>
            </a:r>
            <a:r>
              <a:rPr dirty="0" sz="3600" spc="-5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II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4023" rIns="0" bIns="0" rtlCol="0" vert="horz">
            <a:spAutoFit/>
          </a:bodyPr>
          <a:lstStyle/>
          <a:p>
            <a:pPr marL="2760345" marR="5080" indent="-1001394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III- Drugs </a:t>
            </a:r>
            <a:r>
              <a:rPr dirty="0"/>
              <a:t>that </a:t>
            </a:r>
            <a:r>
              <a:rPr dirty="0" spc="-5"/>
              <a:t>decrease</a:t>
            </a:r>
            <a:r>
              <a:rPr dirty="0" spc="-35"/>
              <a:t> </a:t>
            </a:r>
            <a:r>
              <a:rPr dirty="0"/>
              <a:t>both  </a:t>
            </a:r>
            <a:r>
              <a:rPr dirty="0" spc="-5"/>
              <a:t>preload &amp;</a:t>
            </a:r>
            <a:r>
              <a:rPr dirty="0"/>
              <a:t> </a:t>
            </a:r>
            <a:r>
              <a:rPr dirty="0" spc="-5"/>
              <a:t>afterload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21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307340" y="1819401"/>
            <a:ext cx="9001760" cy="37452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46100" indent="-533400">
              <a:lnSpc>
                <a:spcPct val="100000"/>
              </a:lnSpc>
              <a:spcBef>
                <a:spcPts val="100"/>
              </a:spcBef>
              <a:buAutoNum type="arabicPlain" startAt="3"/>
              <a:tabLst>
                <a:tab pos="546100" algn="l"/>
              </a:tabLst>
            </a:pPr>
            <a:r>
              <a:rPr dirty="0" sz="3600" spc="-5" b="1" u="heavy">
                <a:latin typeface="Arial"/>
                <a:cs typeface="Arial"/>
              </a:rPr>
              <a:t>α-ADRENOCEPTOR BLOCKERS</a:t>
            </a:r>
            <a:r>
              <a:rPr dirty="0" sz="3600" spc="-25" b="1" u="heavy">
                <a:latin typeface="Arial"/>
                <a:cs typeface="Arial"/>
              </a:rPr>
              <a:t> </a:t>
            </a:r>
            <a:r>
              <a:rPr dirty="0" sz="3600" b="1" u="heavy">
                <a:latin typeface="Arial"/>
                <a:cs typeface="Arial"/>
              </a:rPr>
              <a:t>: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AutoNum type="arabicPlain" startAt="3"/>
            </a:pPr>
            <a:endParaRPr sz="3700">
              <a:latin typeface="Times New Roman"/>
              <a:cs typeface="Times New Roman"/>
            </a:endParaRPr>
          </a:p>
          <a:p>
            <a:pPr algn="ctr" marL="504190">
              <a:lnSpc>
                <a:spcPct val="100000"/>
              </a:lnSpc>
            </a:pPr>
            <a:r>
              <a:rPr dirty="0" sz="4000" spc="-5" b="1">
                <a:solidFill>
                  <a:srgbClr val="FF0000"/>
                </a:solidFill>
                <a:latin typeface="Arial"/>
                <a:cs typeface="Arial"/>
              </a:rPr>
              <a:t>Prazosin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750">
              <a:latin typeface="Times New Roman"/>
              <a:cs typeface="Times New Roman"/>
            </a:endParaRPr>
          </a:p>
          <a:p>
            <a:pPr lvl="1" marL="372110" indent="-247015">
              <a:lnSpc>
                <a:spcPct val="100000"/>
              </a:lnSpc>
              <a:buChar char="-"/>
              <a:tabLst>
                <a:tab pos="372745" algn="l"/>
              </a:tabLst>
            </a:pPr>
            <a:r>
              <a:rPr dirty="0" sz="3200" spc="-5" b="1">
                <a:latin typeface="Arial"/>
                <a:cs typeface="Arial"/>
              </a:rPr>
              <a:t>blocks α- receptors </a:t>
            </a:r>
            <a:r>
              <a:rPr dirty="0" sz="3200" b="1">
                <a:latin typeface="Arial"/>
                <a:cs typeface="Arial"/>
              </a:rPr>
              <a:t>in arterioles and</a:t>
            </a:r>
            <a:r>
              <a:rPr dirty="0" sz="3200" spc="-105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venules</a:t>
            </a:r>
            <a:endParaRPr sz="3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-"/>
            </a:pPr>
            <a:endParaRPr sz="3300">
              <a:latin typeface="Times New Roman"/>
              <a:cs typeface="Times New Roman"/>
            </a:endParaRPr>
          </a:p>
          <a:p>
            <a:pPr lvl="1" marL="372110" indent="-247015">
              <a:lnSpc>
                <a:spcPct val="100000"/>
              </a:lnSpc>
              <a:buChar char="-"/>
              <a:tabLst>
                <a:tab pos="372745" algn="l"/>
              </a:tabLst>
            </a:pPr>
            <a:r>
              <a:rPr dirty="0" sz="3200" spc="-5" b="1">
                <a:latin typeface="Arial"/>
                <a:cs typeface="Arial"/>
              </a:rPr>
              <a:t>decrease both </a:t>
            </a:r>
            <a:r>
              <a:rPr dirty="0" sz="3200" b="1">
                <a:latin typeface="Arial"/>
                <a:cs typeface="Arial"/>
              </a:rPr>
              <a:t>afterload &amp;</a:t>
            </a:r>
            <a:r>
              <a:rPr dirty="0" sz="3200" spc="-8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preload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6354" y="368554"/>
            <a:ext cx="619696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III- Drugs </a:t>
            </a:r>
            <a:r>
              <a:rPr dirty="0"/>
              <a:t>that </a:t>
            </a:r>
            <a:r>
              <a:rPr dirty="0" spc="-5"/>
              <a:t>decrease</a:t>
            </a:r>
            <a:r>
              <a:rPr dirty="0" spc="-35"/>
              <a:t> </a:t>
            </a:r>
            <a:r>
              <a:rPr dirty="0"/>
              <a:t>both</a:t>
            </a:r>
          </a:p>
          <a:p>
            <a:pPr algn="ctr">
              <a:lnSpc>
                <a:spcPct val="100000"/>
              </a:lnSpc>
            </a:pPr>
            <a:r>
              <a:rPr dirty="0" spc="-5"/>
              <a:t>preload </a:t>
            </a:r>
            <a:r>
              <a:rPr dirty="0"/>
              <a:t>&amp;</a:t>
            </a:r>
            <a:r>
              <a:rPr dirty="0" spc="-10"/>
              <a:t> </a:t>
            </a:r>
            <a:r>
              <a:rPr dirty="0"/>
              <a:t>afterload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21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360679" y="2124582"/>
            <a:ext cx="9311005" cy="33324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46100" indent="-533400">
              <a:lnSpc>
                <a:spcPct val="100000"/>
              </a:lnSpc>
              <a:spcBef>
                <a:spcPts val="100"/>
              </a:spcBef>
              <a:buAutoNum type="arabicPlain" startAt="4"/>
              <a:tabLst>
                <a:tab pos="546100" algn="l"/>
              </a:tabLst>
            </a:pPr>
            <a:r>
              <a:rPr dirty="0" sz="3600" spc="-5" b="1" u="heavy">
                <a:latin typeface="Arial"/>
                <a:cs typeface="Arial"/>
              </a:rPr>
              <a:t>Direct acting</a:t>
            </a:r>
            <a:r>
              <a:rPr dirty="0" sz="3600" spc="0" b="1" u="heavy">
                <a:latin typeface="Arial"/>
                <a:cs typeface="Arial"/>
              </a:rPr>
              <a:t> </a:t>
            </a:r>
            <a:r>
              <a:rPr dirty="0" sz="3600" spc="-5" b="1" u="heavy">
                <a:latin typeface="Arial"/>
                <a:cs typeface="Arial"/>
              </a:rPr>
              <a:t>vasodilators:</a:t>
            </a:r>
            <a:endParaRPr sz="3600">
              <a:latin typeface="Arial"/>
              <a:cs typeface="Arial"/>
            </a:endParaRPr>
          </a:p>
          <a:p>
            <a:pPr algn="ctr" marL="284480">
              <a:lnSpc>
                <a:spcPct val="100000"/>
              </a:lnSpc>
              <a:spcBef>
                <a:spcPts val="3550"/>
              </a:spcBef>
            </a:pPr>
            <a:r>
              <a:rPr dirty="0" sz="3600" spc="-5" b="1">
                <a:solidFill>
                  <a:srgbClr val="FF0000"/>
                </a:solidFill>
                <a:latin typeface="Arial"/>
                <a:cs typeface="Arial"/>
              </a:rPr>
              <a:t>Sodium nitroprusside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650">
              <a:latin typeface="Times New Roman"/>
              <a:cs typeface="Times New Roman"/>
            </a:endParaRPr>
          </a:p>
          <a:p>
            <a:pPr lvl="1" marL="434340" indent="-246379">
              <a:lnSpc>
                <a:spcPct val="100000"/>
              </a:lnSpc>
              <a:buChar char="-"/>
              <a:tabLst>
                <a:tab pos="434975" algn="l"/>
              </a:tabLst>
            </a:pPr>
            <a:r>
              <a:rPr dirty="0" sz="3200" b="1">
                <a:latin typeface="Arial"/>
                <a:cs typeface="Arial"/>
              </a:rPr>
              <a:t>given </a:t>
            </a:r>
            <a:r>
              <a:rPr dirty="0" sz="3200" spc="-75" b="1">
                <a:latin typeface="Arial"/>
                <a:cs typeface="Arial"/>
              </a:rPr>
              <a:t>I.V. </a:t>
            </a:r>
            <a:r>
              <a:rPr dirty="0" sz="3200" b="1">
                <a:latin typeface="Arial"/>
                <a:cs typeface="Arial"/>
              </a:rPr>
              <a:t>for acute or </a:t>
            </a:r>
            <a:r>
              <a:rPr dirty="0" sz="3200" spc="-5" b="1">
                <a:latin typeface="Arial"/>
                <a:cs typeface="Arial"/>
              </a:rPr>
              <a:t>severe heart</a:t>
            </a:r>
            <a:r>
              <a:rPr dirty="0" sz="3200" spc="-5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failure</a:t>
            </a:r>
            <a:endParaRPr sz="3200">
              <a:latin typeface="Arial"/>
              <a:cs typeface="Arial"/>
            </a:endParaRPr>
          </a:p>
          <a:p>
            <a:pPr lvl="1" marL="434340" indent="-246379">
              <a:lnSpc>
                <a:spcPct val="100000"/>
              </a:lnSpc>
              <a:spcBef>
                <a:spcPts val="1914"/>
              </a:spcBef>
              <a:buChar char="-"/>
              <a:tabLst>
                <a:tab pos="434975" algn="l"/>
              </a:tabLst>
            </a:pPr>
            <a:r>
              <a:rPr dirty="0" sz="3200" spc="-5" b="1">
                <a:latin typeface="Arial"/>
                <a:cs typeface="Arial"/>
              </a:rPr>
              <a:t>acts immediately </a:t>
            </a:r>
            <a:r>
              <a:rPr dirty="0" sz="3200" b="1">
                <a:latin typeface="Arial"/>
                <a:cs typeface="Arial"/>
              </a:rPr>
              <a:t>and </a:t>
            </a:r>
            <a:r>
              <a:rPr dirty="0" sz="3200" spc="-5" b="1">
                <a:latin typeface="Arial"/>
                <a:cs typeface="Arial"/>
              </a:rPr>
              <a:t>effects lasts </a:t>
            </a:r>
            <a:r>
              <a:rPr dirty="0" sz="3200" b="1">
                <a:latin typeface="Arial"/>
                <a:cs typeface="Arial"/>
              </a:rPr>
              <a:t>for </a:t>
            </a:r>
            <a:r>
              <a:rPr dirty="0" sz="3200" spc="-5" b="1">
                <a:latin typeface="Arial"/>
                <a:cs typeface="Arial"/>
              </a:rPr>
              <a:t>1-5</a:t>
            </a:r>
            <a:r>
              <a:rPr dirty="0" sz="3200" spc="-7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min.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39" y="0"/>
            <a:ext cx="483108" cy="626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385013"/>
            <a:ext cx="883031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16305" algn="l"/>
                <a:tab pos="3736340" algn="l"/>
              </a:tabLst>
            </a:pPr>
            <a:r>
              <a:rPr dirty="0" sz="4000" spc="-75"/>
              <a:t>IV-	</a:t>
            </a:r>
            <a:r>
              <a:rPr dirty="0" sz="4000" spc="-10"/>
              <a:t>Drugs</a:t>
            </a:r>
            <a:r>
              <a:rPr dirty="0" sz="4000" spc="10"/>
              <a:t> </a:t>
            </a:r>
            <a:r>
              <a:rPr dirty="0" sz="4000" spc="-5"/>
              <a:t>that	increase</a:t>
            </a:r>
            <a:r>
              <a:rPr dirty="0" sz="4000" spc="-20"/>
              <a:t> </a:t>
            </a:r>
            <a:r>
              <a:rPr dirty="0" sz="4000" spc="-5"/>
              <a:t>contractility</a:t>
            </a:r>
            <a:endParaRPr sz="4000"/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21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231140" y="996441"/>
            <a:ext cx="8935085" cy="5086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1" u="heavy">
                <a:latin typeface="Arial"/>
                <a:cs typeface="Arial"/>
              </a:rPr>
              <a:t>1- Cardiac glycosides </a:t>
            </a:r>
            <a:r>
              <a:rPr dirty="0" sz="3600" b="1" u="heavy">
                <a:latin typeface="Arial"/>
                <a:cs typeface="Arial"/>
              </a:rPr>
              <a:t>( </a:t>
            </a:r>
            <a:r>
              <a:rPr dirty="0" sz="3600" spc="-5" b="1" u="heavy">
                <a:latin typeface="Arial"/>
                <a:cs typeface="Arial"/>
              </a:rPr>
              <a:t>digitalis)</a:t>
            </a:r>
            <a:r>
              <a:rPr dirty="0" sz="3600" spc="0" b="1" u="heavy">
                <a:latin typeface="Arial"/>
                <a:cs typeface="Arial"/>
              </a:rPr>
              <a:t> </a:t>
            </a:r>
            <a:r>
              <a:rPr dirty="0" sz="3600" spc="-5" b="1" u="heavy">
                <a:latin typeface="Arial"/>
                <a:cs typeface="Arial"/>
              </a:rPr>
              <a:t>: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00">
              <a:latin typeface="Times New Roman"/>
              <a:cs typeface="Times New Roman"/>
            </a:endParaRPr>
          </a:p>
          <a:p>
            <a:pPr algn="ctr" marL="1095375">
              <a:lnSpc>
                <a:spcPct val="100000"/>
              </a:lnSpc>
            </a:pPr>
            <a:r>
              <a:rPr dirty="0" sz="4000" spc="-5" b="1">
                <a:solidFill>
                  <a:srgbClr val="FF0000"/>
                </a:solidFill>
                <a:latin typeface="Arial"/>
                <a:cs typeface="Arial"/>
              </a:rPr>
              <a:t>Digoxin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4"/>
              </a:spcBef>
            </a:pPr>
            <a:r>
              <a:rPr dirty="0" sz="3200" spc="-5" b="1">
                <a:latin typeface="Arial"/>
                <a:cs typeface="Arial"/>
              </a:rPr>
              <a:t>-increases </a:t>
            </a:r>
            <a:r>
              <a:rPr dirty="0" sz="3200" b="1">
                <a:latin typeface="Arial"/>
                <a:cs typeface="Arial"/>
              </a:rPr>
              <a:t>the force of </a:t>
            </a:r>
            <a:r>
              <a:rPr dirty="0" sz="3200" spc="-5" b="1">
                <a:latin typeface="Arial"/>
                <a:cs typeface="Arial"/>
              </a:rPr>
              <a:t>myocardial</a:t>
            </a:r>
            <a:r>
              <a:rPr dirty="0" sz="3200" spc="-10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contraction</a:t>
            </a:r>
            <a:endParaRPr sz="3200">
              <a:latin typeface="Arial"/>
              <a:cs typeface="Arial"/>
            </a:endParaRPr>
          </a:p>
          <a:p>
            <a:pPr marL="2179955">
              <a:lnSpc>
                <a:spcPct val="100000"/>
              </a:lnSpc>
            </a:pPr>
            <a:r>
              <a:rPr dirty="0" sz="3200" b="1">
                <a:solidFill>
                  <a:srgbClr val="FF0000"/>
                </a:solidFill>
                <a:latin typeface="Arial"/>
                <a:cs typeface="Arial"/>
              </a:rPr>
              <a:t>( </a:t>
            </a:r>
            <a:r>
              <a:rPr dirty="0" sz="3200" spc="-5" b="1">
                <a:solidFill>
                  <a:srgbClr val="FF0000"/>
                </a:solidFill>
                <a:latin typeface="Arial"/>
                <a:cs typeface="Arial"/>
              </a:rPr>
              <a:t>+ve </a:t>
            </a:r>
            <a:r>
              <a:rPr dirty="0" sz="3200" b="1">
                <a:solidFill>
                  <a:srgbClr val="FF0000"/>
                </a:solidFill>
                <a:latin typeface="Arial"/>
                <a:cs typeface="Arial"/>
              </a:rPr>
              <a:t>inotropic effect</a:t>
            </a:r>
            <a:r>
              <a:rPr dirty="0" sz="3200" spc="-1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dirty="0" sz="3200" spc="-5" b="1" u="heavy">
                <a:solidFill>
                  <a:srgbClr val="0000FF"/>
                </a:solidFill>
                <a:latin typeface="Arial"/>
                <a:cs typeface="Arial"/>
              </a:rPr>
              <a:t>Mechanism </a:t>
            </a:r>
            <a:r>
              <a:rPr dirty="0" sz="3200" b="1" u="heavy">
                <a:solidFill>
                  <a:srgbClr val="0000FF"/>
                </a:solidFill>
                <a:latin typeface="Arial"/>
                <a:cs typeface="Arial"/>
              </a:rPr>
              <a:t>of action</a:t>
            </a:r>
            <a:r>
              <a:rPr dirty="0" sz="3200" spc="-70" b="1" u="heavy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3200" b="1" u="heavy">
                <a:solidFill>
                  <a:srgbClr val="0000FF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1140460" marR="2595880" indent="-1128395">
              <a:lnSpc>
                <a:spcPct val="118500"/>
              </a:lnSpc>
              <a:spcBef>
                <a:spcPts val="1205"/>
              </a:spcBef>
              <a:tabLst>
                <a:tab pos="372110" algn="l"/>
              </a:tabLst>
            </a:pPr>
            <a:r>
              <a:rPr dirty="0" sz="3200" b="1">
                <a:latin typeface="Arial"/>
                <a:cs typeface="Arial"/>
              </a:rPr>
              <a:t>-	Inhibit </a:t>
            </a:r>
            <a:r>
              <a:rPr dirty="0" sz="3200" spc="0" b="1">
                <a:latin typeface="Arial"/>
                <a:cs typeface="Arial"/>
              </a:rPr>
              <a:t>Na</a:t>
            </a:r>
            <a:r>
              <a:rPr dirty="0" baseline="25132" sz="3150" spc="0" b="1">
                <a:latin typeface="Arial"/>
                <a:cs typeface="Arial"/>
              </a:rPr>
              <a:t>+ </a:t>
            </a:r>
            <a:r>
              <a:rPr dirty="0" sz="3200" b="1">
                <a:latin typeface="Arial"/>
                <a:cs typeface="Arial"/>
              </a:rPr>
              <a:t>/ </a:t>
            </a:r>
            <a:r>
              <a:rPr dirty="0" sz="3200" spc="5" b="1">
                <a:latin typeface="Arial"/>
                <a:cs typeface="Arial"/>
              </a:rPr>
              <a:t>K</a:t>
            </a:r>
            <a:r>
              <a:rPr dirty="0" baseline="25132" sz="3150" spc="7" b="1">
                <a:latin typeface="Arial"/>
                <a:cs typeface="Arial"/>
              </a:rPr>
              <a:t>+ </a:t>
            </a:r>
            <a:r>
              <a:rPr dirty="0" sz="3200" spc="-45" b="1">
                <a:latin typeface="Arial"/>
                <a:cs typeface="Arial"/>
              </a:rPr>
              <a:t>ATPase </a:t>
            </a:r>
            <a:r>
              <a:rPr dirty="0" sz="3200" b="1">
                <a:latin typeface="Arial"/>
                <a:cs typeface="Arial"/>
              </a:rPr>
              <a:t>enzyme </a:t>
            </a:r>
            <a:r>
              <a:rPr dirty="0" sz="3200" b="1">
                <a:solidFill>
                  <a:srgbClr val="FF0000"/>
                </a:solidFill>
                <a:latin typeface="Arial"/>
                <a:cs typeface="Arial"/>
              </a:rPr>
              <a:t> ( the </a:t>
            </a:r>
            <a:r>
              <a:rPr dirty="0" sz="3200" spc="-5" b="1">
                <a:solidFill>
                  <a:srgbClr val="FF0000"/>
                </a:solidFill>
                <a:latin typeface="Arial"/>
                <a:cs typeface="Arial"/>
              </a:rPr>
              <a:t>sodium </a:t>
            </a:r>
            <a:r>
              <a:rPr dirty="0" sz="3200" b="1">
                <a:solidFill>
                  <a:srgbClr val="FF0000"/>
                </a:solidFill>
                <a:latin typeface="Arial"/>
                <a:cs typeface="Arial"/>
              </a:rPr>
              <a:t>pump</a:t>
            </a:r>
            <a:r>
              <a:rPr dirty="0" sz="3200" spc="-9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1839" y="1400936"/>
            <a:ext cx="5852160" cy="3939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64236" y="298704"/>
            <a:ext cx="9593580" cy="772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80132" y="169163"/>
            <a:ext cx="5356860" cy="12313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8316" y="118871"/>
            <a:ext cx="5201411" cy="1231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001256" y="118871"/>
            <a:ext cx="883920" cy="12313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61817" y="266776"/>
            <a:ext cx="449961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HEART</a:t>
            </a:r>
            <a:r>
              <a:rPr dirty="0" sz="4400" spc="-75"/>
              <a:t> </a:t>
            </a:r>
            <a:r>
              <a:rPr dirty="0" sz="4400" spc="-35"/>
              <a:t>FAILURE</a:t>
            </a:r>
            <a:endParaRPr sz="4400"/>
          </a:p>
        </p:txBody>
      </p:sp>
      <p:sp>
        <p:nvSpPr>
          <p:cNvPr id="8" name="object 8"/>
          <p:cNvSpPr/>
          <p:nvPr/>
        </p:nvSpPr>
        <p:spPr>
          <a:xfrm>
            <a:off x="4936235" y="1126236"/>
            <a:ext cx="906780" cy="1801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66640" y="1056639"/>
            <a:ext cx="894080" cy="1788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927980" y="2467610"/>
            <a:ext cx="386080" cy="377190"/>
          </a:xfrm>
          <a:custGeom>
            <a:avLst/>
            <a:gdLst/>
            <a:ahLst/>
            <a:cxnLst/>
            <a:rect l="l" t="t" r="r" b="b"/>
            <a:pathLst>
              <a:path w="386079" h="377189">
                <a:moveTo>
                  <a:pt x="192151" y="0"/>
                </a:moveTo>
                <a:lnTo>
                  <a:pt x="232941" y="3383"/>
                </a:lnTo>
                <a:lnTo>
                  <a:pt x="269779" y="13541"/>
                </a:lnTo>
                <a:lnTo>
                  <a:pt x="331597" y="54228"/>
                </a:lnTo>
                <a:lnTo>
                  <a:pt x="372173" y="115474"/>
                </a:lnTo>
                <a:lnTo>
                  <a:pt x="385699" y="190626"/>
                </a:lnTo>
                <a:lnTo>
                  <a:pt x="382198" y="228127"/>
                </a:lnTo>
                <a:lnTo>
                  <a:pt x="354195" y="294318"/>
                </a:lnTo>
                <a:lnTo>
                  <a:pt x="300039" y="346704"/>
                </a:lnTo>
                <a:lnTo>
                  <a:pt x="231304" y="373806"/>
                </a:lnTo>
                <a:lnTo>
                  <a:pt x="192151" y="377189"/>
                </a:lnTo>
                <a:lnTo>
                  <a:pt x="153646" y="373759"/>
                </a:lnTo>
                <a:lnTo>
                  <a:pt x="85637" y="346275"/>
                </a:lnTo>
                <a:lnTo>
                  <a:pt x="31557" y="293241"/>
                </a:lnTo>
                <a:lnTo>
                  <a:pt x="3502" y="226133"/>
                </a:lnTo>
                <a:lnTo>
                  <a:pt x="0" y="187960"/>
                </a:lnTo>
                <a:lnTo>
                  <a:pt x="3593" y="150358"/>
                </a:lnTo>
                <a:lnTo>
                  <a:pt x="32307" y="83821"/>
                </a:lnTo>
                <a:lnTo>
                  <a:pt x="57404" y="54863"/>
                </a:lnTo>
                <a:lnTo>
                  <a:pt x="87334" y="30861"/>
                </a:lnTo>
                <a:lnTo>
                  <a:pt x="154719" y="3428"/>
                </a:lnTo>
                <a:lnTo>
                  <a:pt x="192151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866640" y="1056639"/>
            <a:ext cx="894080" cy="1248410"/>
          </a:xfrm>
          <a:custGeom>
            <a:avLst/>
            <a:gdLst/>
            <a:ahLst/>
            <a:cxnLst/>
            <a:rect l="l" t="t" r="r" b="b"/>
            <a:pathLst>
              <a:path w="894079" h="1248410">
                <a:moveTo>
                  <a:pt x="232156" y="0"/>
                </a:moveTo>
                <a:lnTo>
                  <a:pt x="283949" y="1482"/>
                </a:lnTo>
                <a:lnTo>
                  <a:pt x="334036" y="5931"/>
                </a:lnTo>
                <a:lnTo>
                  <a:pt x="382415" y="13345"/>
                </a:lnTo>
                <a:lnTo>
                  <a:pt x="429085" y="23722"/>
                </a:lnTo>
                <a:lnTo>
                  <a:pt x="474047" y="37064"/>
                </a:lnTo>
                <a:lnTo>
                  <a:pt x="517299" y="53369"/>
                </a:lnTo>
                <a:lnTo>
                  <a:pt x="558841" y="72637"/>
                </a:lnTo>
                <a:lnTo>
                  <a:pt x="598673" y="94867"/>
                </a:lnTo>
                <a:lnTo>
                  <a:pt x="636793" y="120058"/>
                </a:lnTo>
                <a:lnTo>
                  <a:pt x="673201" y="148211"/>
                </a:lnTo>
                <a:lnTo>
                  <a:pt x="707898" y="179324"/>
                </a:lnTo>
                <a:lnTo>
                  <a:pt x="743262" y="216079"/>
                </a:lnTo>
                <a:lnTo>
                  <a:pt x="774907" y="254563"/>
                </a:lnTo>
                <a:lnTo>
                  <a:pt x="802832" y="294778"/>
                </a:lnTo>
                <a:lnTo>
                  <a:pt x="827036" y="336722"/>
                </a:lnTo>
                <a:lnTo>
                  <a:pt x="847518" y="380396"/>
                </a:lnTo>
                <a:lnTo>
                  <a:pt x="864278" y="425800"/>
                </a:lnTo>
                <a:lnTo>
                  <a:pt x="877315" y="472934"/>
                </a:lnTo>
                <a:lnTo>
                  <a:pt x="886628" y="521797"/>
                </a:lnTo>
                <a:lnTo>
                  <a:pt x="892217" y="572390"/>
                </a:lnTo>
                <a:lnTo>
                  <a:pt x="894080" y="624713"/>
                </a:lnTo>
                <a:lnTo>
                  <a:pt x="891993" y="677915"/>
                </a:lnTo>
                <a:lnTo>
                  <a:pt x="885736" y="728405"/>
                </a:lnTo>
                <a:lnTo>
                  <a:pt x="875316" y="776183"/>
                </a:lnTo>
                <a:lnTo>
                  <a:pt x="860738" y="821248"/>
                </a:lnTo>
                <a:lnTo>
                  <a:pt x="842010" y="863600"/>
                </a:lnTo>
                <a:lnTo>
                  <a:pt x="813671" y="911701"/>
                </a:lnTo>
                <a:lnTo>
                  <a:pt x="780653" y="953325"/>
                </a:lnTo>
                <a:lnTo>
                  <a:pt x="742944" y="988472"/>
                </a:lnTo>
                <a:lnTo>
                  <a:pt x="700532" y="1017143"/>
                </a:lnTo>
                <a:lnTo>
                  <a:pt x="662126" y="1036681"/>
                </a:lnTo>
                <a:lnTo>
                  <a:pt x="618380" y="1054458"/>
                </a:lnTo>
                <a:lnTo>
                  <a:pt x="569288" y="1070479"/>
                </a:lnTo>
                <a:lnTo>
                  <a:pt x="514843" y="1084751"/>
                </a:lnTo>
                <a:lnTo>
                  <a:pt x="455040" y="1097280"/>
                </a:lnTo>
                <a:lnTo>
                  <a:pt x="421943" y="1104114"/>
                </a:lnTo>
                <a:lnTo>
                  <a:pt x="396001" y="1110138"/>
                </a:lnTo>
                <a:lnTo>
                  <a:pt x="353919" y="1126757"/>
                </a:lnTo>
                <a:lnTo>
                  <a:pt x="325086" y="1166068"/>
                </a:lnTo>
                <a:lnTo>
                  <a:pt x="313414" y="1212411"/>
                </a:lnTo>
                <a:lnTo>
                  <a:pt x="306959" y="1245489"/>
                </a:lnTo>
                <a:lnTo>
                  <a:pt x="298291" y="1245489"/>
                </a:lnTo>
                <a:lnTo>
                  <a:pt x="289623" y="1245489"/>
                </a:lnTo>
                <a:lnTo>
                  <a:pt x="280955" y="1245489"/>
                </a:lnTo>
                <a:lnTo>
                  <a:pt x="272288" y="1245489"/>
                </a:lnTo>
                <a:lnTo>
                  <a:pt x="256212" y="1246155"/>
                </a:lnTo>
                <a:lnTo>
                  <a:pt x="240172" y="1246822"/>
                </a:lnTo>
                <a:lnTo>
                  <a:pt x="224156" y="1247489"/>
                </a:lnTo>
                <a:lnTo>
                  <a:pt x="208152" y="1248156"/>
                </a:lnTo>
                <a:lnTo>
                  <a:pt x="203076" y="1247989"/>
                </a:lnTo>
                <a:lnTo>
                  <a:pt x="170603" y="1211062"/>
                </a:lnTo>
                <a:lnTo>
                  <a:pt x="166084" y="1172019"/>
                </a:lnTo>
                <a:lnTo>
                  <a:pt x="159935" y="1118413"/>
                </a:lnTo>
                <a:lnTo>
                  <a:pt x="152156" y="1050238"/>
                </a:lnTo>
                <a:lnTo>
                  <a:pt x="142748" y="967486"/>
                </a:lnTo>
                <a:lnTo>
                  <a:pt x="136080" y="909460"/>
                </a:lnTo>
                <a:lnTo>
                  <a:pt x="130746" y="864949"/>
                </a:lnTo>
                <a:lnTo>
                  <a:pt x="126746" y="833987"/>
                </a:lnTo>
                <a:lnTo>
                  <a:pt x="124079" y="816610"/>
                </a:lnTo>
                <a:lnTo>
                  <a:pt x="123698" y="812292"/>
                </a:lnTo>
                <a:lnTo>
                  <a:pt x="123189" y="807847"/>
                </a:lnTo>
                <a:lnTo>
                  <a:pt x="122809" y="803401"/>
                </a:lnTo>
                <a:lnTo>
                  <a:pt x="124382" y="792493"/>
                </a:lnTo>
                <a:lnTo>
                  <a:pt x="163843" y="756150"/>
                </a:lnTo>
                <a:lnTo>
                  <a:pt x="213893" y="747577"/>
                </a:lnTo>
                <a:lnTo>
                  <a:pt x="248158" y="746506"/>
                </a:lnTo>
                <a:lnTo>
                  <a:pt x="284543" y="746506"/>
                </a:lnTo>
                <a:lnTo>
                  <a:pt x="320929" y="746506"/>
                </a:lnTo>
                <a:lnTo>
                  <a:pt x="357314" y="746506"/>
                </a:lnTo>
                <a:lnTo>
                  <a:pt x="393700" y="746506"/>
                </a:lnTo>
                <a:lnTo>
                  <a:pt x="456935" y="744855"/>
                </a:lnTo>
                <a:lnTo>
                  <a:pt x="513291" y="739902"/>
                </a:lnTo>
                <a:lnTo>
                  <a:pt x="562768" y="731647"/>
                </a:lnTo>
                <a:lnTo>
                  <a:pt x="605366" y="720090"/>
                </a:lnTo>
                <a:lnTo>
                  <a:pt x="641085" y="705231"/>
                </a:lnTo>
                <a:lnTo>
                  <a:pt x="702595" y="654397"/>
                </a:lnTo>
                <a:lnTo>
                  <a:pt x="725931" y="615807"/>
                </a:lnTo>
                <a:lnTo>
                  <a:pt x="739933" y="571287"/>
                </a:lnTo>
                <a:lnTo>
                  <a:pt x="744601" y="520826"/>
                </a:lnTo>
                <a:lnTo>
                  <a:pt x="739552" y="467887"/>
                </a:lnTo>
                <a:lnTo>
                  <a:pt x="724408" y="418782"/>
                </a:lnTo>
                <a:lnTo>
                  <a:pt x="699166" y="373487"/>
                </a:lnTo>
                <a:lnTo>
                  <a:pt x="663829" y="331977"/>
                </a:lnTo>
                <a:lnTo>
                  <a:pt x="622303" y="297326"/>
                </a:lnTo>
                <a:lnTo>
                  <a:pt x="578326" y="272605"/>
                </a:lnTo>
                <a:lnTo>
                  <a:pt x="531919" y="257790"/>
                </a:lnTo>
                <a:lnTo>
                  <a:pt x="483108" y="252857"/>
                </a:lnTo>
                <a:lnTo>
                  <a:pt x="454417" y="255214"/>
                </a:lnTo>
                <a:lnTo>
                  <a:pt x="419036" y="262286"/>
                </a:lnTo>
                <a:lnTo>
                  <a:pt x="376987" y="274073"/>
                </a:lnTo>
                <a:lnTo>
                  <a:pt x="328295" y="290575"/>
                </a:lnTo>
                <a:lnTo>
                  <a:pt x="278639" y="307078"/>
                </a:lnTo>
                <a:lnTo>
                  <a:pt x="233854" y="318865"/>
                </a:lnTo>
                <a:lnTo>
                  <a:pt x="193903" y="325937"/>
                </a:lnTo>
                <a:lnTo>
                  <a:pt x="158750" y="328295"/>
                </a:lnTo>
                <a:lnTo>
                  <a:pt x="122912" y="325915"/>
                </a:lnTo>
                <a:lnTo>
                  <a:pt x="64238" y="306917"/>
                </a:lnTo>
                <a:lnTo>
                  <a:pt x="23306" y="269394"/>
                </a:lnTo>
                <a:lnTo>
                  <a:pt x="2593" y="215205"/>
                </a:lnTo>
                <a:lnTo>
                  <a:pt x="0" y="181990"/>
                </a:lnTo>
                <a:lnTo>
                  <a:pt x="3427" y="142867"/>
                </a:lnTo>
                <a:lnTo>
                  <a:pt x="30807" y="76763"/>
                </a:lnTo>
                <a:lnTo>
                  <a:pt x="86334" y="28021"/>
                </a:lnTo>
                <a:lnTo>
                  <a:pt x="126444" y="12461"/>
                </a:lnTo>
                <a:lnTo>
                  <a:pt x="175055" y="3117"/>
                </a:lnTo>
                <a:lnTo>
                  <a:pt x="232156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31140" y="5631586"/>
            <a:ext cx="8921115" cy="10668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400" spc="-5" b="1">
                <a:latin typeface="Arial Narrow"/>
                <a:cs typeface="Arial Narrow"/>
              </a:rPr>
              <a:t>Inability </a:t>
            </a:r>
            <a:r>
              <a:rPr dirty="0" sz="3400" b="1">
                <a:latin typeface="Arial Narrow"/>
                <a:cs typeface="Arial Narrow"/>
              </a:rPr>
              <a:t>of the heart </a:t>
            </a:r>
            <a:r>
              <a:rPr dirty="0" sz="3400" spc="0" b="1">
                <a:latin typeface="Arial Narrow"/>
                <a:cs typeface="Arial Narrow"/>
              </a:rPr>
              <a:t>to </a:t>
            </a:r>
            <a:r>
              <a:rPr dirty="0" sz="3400" spc="-5" b="1">
                <a:latin typeface="Arial Narrow"/>
                <a:cs typeface="Arial Narrow"/>
              </a:rPr>
              <a:t>maintain </a:t>
            </a:r>
            <a:r>
              <a:rPr dirty="0" sz="3400" b="1">
                <a:latin typeface="Arial Narrow"/>
                <a:cs typeface="Arial Narrow"/>
              </a:rPr>
              <a:t>an adequate</a:t>
            </a:r>
            <a:r>
              <a:rPr dirty="0" sz="3400" spc="190" b="1">
                <a:latin typeface="Arial Narrow"/>
                <a:cs typeface="Arial Narrow"/>
              </a:rPr>
              <a:t> </a:t>
            </a:r>
            <a:r>
              <a:rPr dirty="0" sz="3400" b="1">
                <a:latin typeface="Arial Narrow"/>
                <a:cs typeface="Arial Narrow"/>
              </a:rPr>
              <a:t>cardiac</a:t>
            </a:r>
            <a:endParaRPr sz="3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3400" b="1">
                <a:latin typeface="Arial Narrow"/>
                <a:cs typeface="Arial Narrow"/>
              </a:rPr>
              <a:t>output to meet the metabolic </a:t>
            </a:r>
            <a:r>
              <a:rPr dirty="0" sz="3400" spc="0" b="1">
                <a:latin typeface="Arial Narrow"/>
                <a:cs typeface="Arial Narrow"/>
              </a:rPr>
              <a:t>demands </a:t>
            </a:r>
            <a:r>
              <a:rPr dirty="0" sz="3400" b="1">
                <a:latin typeface="Arial Narrow"/>
                <a:cs typeface="Arial Narrow"/>
              </a:rPr>
              <a:t>of the</a:t>
            </a:r>
            <a:r>
              <a:rPr dirty="0" sz="3400" spc="125" b="1">
                <a:latin typeface="Arial Narrow"/>
                <a:cs typeface="Arial Narrow"/>
              </a:rPr>
              <a:t> </a:t>
            </a:r>
            <a:r>
              <a:rPr dirty="0" sz="3400" spc="-35" b="1">
                <a:latin typeface="Arial Narrow"/>
                <a:cs typeface="Arial Narrow"/>
              </a:rPr>
              <a:t>body</a:t>
            </a:r>
            <a:r>
              <a:rPr dirty="0" sz="3400" spc="-35" b="1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endParaRPr sz="3400">
              <a:latin typeface="Arial Narrow"/>
              <a:cs typeface="Arial Narro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97200" y="894080"/>
            <a:ext cx="4226560" cy="0"/>
          </a:xfrm>
          <a:custGeom>
            <a:avLst/>
            <a:gdLst/>
            <a:ahLst/>
            <a:cxnLst/>
            <a:rect l="l" t="t" r="r" b="b"/>
            <a:pathLst>
              <a:path w="4226559" h="0">
                <a:moveTo>
                  <a:pt x="0" y="0"/>
                </a:moveTo>
                <a:lnTo>
                  <a:pt x="4226559" y="0"/>
                </a:lnTo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245" y="152400"/>
            <a:ext cx="9746742" cy="701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6653" y="171704"/>
            <a:ext cx="8840470" cy="61087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800" spc="25">
                <a:solidFill>
                  <a:srgbClr val="001F5F"/>
                </a:solidFill>
              </a:rPr>
              <a:t>MECHANISM OF ACTION OF</a:t>
            </a:r>
            <a:r>
              <a:rPr dirty="0" sz="3800" spc="-220">
                <a:solidFill>
                  <a:srgbClr val="001F5F"/>
                </a:solidFill>
              </a:rPr>
              <a:t> </a:t>
            </a:r>
            <a:r>
              <a:rPr dirty="0" sz="3800" spc="15">
                <a:solidFill>
                  <a:srgbClr val="001F5F"/>
                </a:solidFill>
              </a:rPr>
              <a:t>DIGOXIN</a:t>
            </a:r>
            <a:endParaRPr sz="3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4475" y="477977"/>
            <a:ext cx="7950834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4865" algn="l"/>
                <a:tab pos="3364865" algn="l"/>
              </a:tabLst>
            </a:pPr>
            <a:r>
              <a:rPr dirty="0" spc="-75"/>
              <a:t>IV-	</a:t>
            </a:r>
            <a:r>
              <a:rPr dirty="0"/>
              <a:t>Drugs </a:t>
            </a:r>
            <a:r>
              <a:rPr dirty="0" spc="-5"/>
              <a:t>that	</a:t>
            </a:r>
            <a:r>
              <a:rPr dirty="0"/>
              <a:t>increase</a:t>
            </a:r>
            <a:r>
              <a:rPr dirty="0" spc="-50"/>
              <a:t> </a:t>
            </a:r>
            <a:r>
              <a:rPr dirty="0" spc="-5"/>
              <a:t>contractility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33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307340" y="1514602"/>
            <a:ext cx="6471920" cy="37166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latin typeface="Arial"/>
                <a:cs typeface="Arial"/>
              </a:rPr>
              <a:t>1- </a:t>
            </a:r>
            <a:r>
              <a:rPr dirty="0" sz="3200" b="1">
                <a:latin typeface="Arial"/>
                <a:cs typeface="Arial"/>
              </a:rPr>
              <a:t>Cardiac </a:t>
            </a:r>
            <a:r>
              <a:rPr dirty="0" sz="3200" spc="-5" b="1">
                <a:latin typeface="Arial"/>
                <a:cs typeface="Arial"/>
              </a:rPr>
              <a:t>glycosides </a:t>
            </a:r>
            <a:r>
              <a:rPr dirty="0" sz="3200" b="1">
                <a:latin typeface="Arial"/>
                <a:cs typeface="Arial"/>
              </a:rPr>
              <a:t>( </a:t>
            </a:r>
            <a:r>
              <a:rPr dirty="0" sz="3200" spc="-5" b="1">
                <a:latin typeface="Arial"/>
                <a:cs typeface="Arial"/>
              </a:rPr>
              <a:t>digitalis)</a:t>
            </a:r>
            <a:r>
              <a:rPr dirty="0" sz="3200" spc="-11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750">
              <a:latin typeface="Times New Roman"/>
              <a:cs typeface="Times New Roman"/>
            </a:endParaRPr>
          </a:p>
          <a:p>
            <a:pPr marL="3846195">
              <a:lnSpc>
                <a:spcPct val="100000"/>
              </a:lnSpc>
            </a:pPr>
            <a:r>
              <a:rPr dirty="0" sz="3600" spc="-5" b="1">
                <a:solidFill>
                  <a:srgbClr val="FF0000"/>
                </a:solidFill>
                <a:latin typeface="Arial"/>
                <a:cs typeface="Arial"/>
              </a:rPr>
              <a:t>Digoxin</a:t>
            </a:r>
            <a:endParaRPr sz="3600">
              <a:latin typeface="Arial"/>
              <a:cs typeface="Arial"/>
            </a:endParaRPr>
          </a:p>
          <a:p>
            <a:pPr marL="125095">
              <a:lnSpc>
                <a:spcPct val="100000"/>
              </a:lnSpc>
              <a:spcBef>
                <a:spcPts val="1210"/>
              </a:spcBef>
            </a:pPr>
            <a:r>
              <a:rPr dirty="0" sz="3200" spc="-5" b="1" u="heavy">
                <a:solidFill>
                  <a:srgbClr val="0000FF"/>
                </a:solidFill>
                <a:latin typeface="Arial"/>
                <a:cs typeface="Arial"/>
              </a:rPr>
              <a:t>Therapeutic</a:t>
            </a:r>
            <a:r>
              <a:rPr dirty="0" sz="3200" spc="-50" b="1" u="heavy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3200" spc="-5" b="1" u="heavy">
                <a:solidFill>
                  <a:srgbClr val="0000FF"/>
                </a:solidFill>
                <a:latin typeface="Arial"/>
                <a:cs typeface="Arial"/>
              </a:rPr>
              <a:t>uses:</a:t>
            </a:r>
            <a:endParaRPr sz="32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spcBef>
                <a:spcPts val="1914"/>
              </a:spcBef>
              <a:buClr>
                <a:srgbClr val="001F5F"/>
              </a:buClr>
              <a:buChar char="-"/>
              <a:tabLst>
                <a:tab pos="372110" algn="l"/>
                <a:tab pos="372745" algn="l"/>
              </a:tabLst>
            </a:pPr>
            <a:r>
              <a:rPr dirty="0" sz="3200" b="1">
                <a:latin typeface="Arial"/>
                <a:cs typeface="Arial"/>
              </a:rPr>
              <a:t>Congestive heart</a:t>
            </a:r>
            <a:r>
              <a:rPr dirty="0" sz="3200" spc="-8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failure</a:t>
            </a:r>
            <a:endParaRPr sz="32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spcBef>
                <a:spcPts val="1914"/>
              </a:spcBef>
              <a:buClr>
                <a:srgbClr val="001F5F"/>
              </a:buClr>
              <a:buChar char="-"/>
              <a:tabLst>
                <a:tab pos="372110" algn="l"/>
                <a:tab pos="372745" algn="l"/>
              </a:tabLst>
            </a:pPr>
            <a:r>
              <a:rPr dirty="0" sz="3200" b="1">
                <a:latin typeface="Arial"/>
                <a:cs typeface="Arial"/>
              </a:rPr>
              <a:t>has narrow </a:t>
            </a:r>
            <a:r>
              <a:rPr dirty="0" sz="3200" spc="-5" b="1">
                <a:latin typeface="Arial"/>
                <a:cs typeface="Arial"/>
              </a:rPr>
              <a:t>therapeutic</a:t>
            </a:r>
            <a:r>
              <a:rPr dirty="0" sz="3200" spc="-85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index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2013" y="20827"/>
            <a:ext cx="706374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4695" algn="l"/>
                <a:tab pos="2988945" algn="l"/>
              </a:tabLst>
            </a:pPr>
            <a:r>
              <a:rPr dirty="0" sz="3200" spc="-65" b="1">
                <a:solidFill>
                  <a:srgbClr val="0000FF"/>
                </a:solidFill>
                <a:latin typeface="Arial"/>
                <a:cs typeface="Arial"/>
              </a:rPr>
              <a:t>IV-	</a:t>
            </a:r>
            <a:r>
              <a:rPr dirty="0" sz="3200" b="1">
                <a:solidFill>
                  <a:srgbClr val="0000FF"/>
                </a:solidFill>
                <a:latin typeface="Arial"/>
                <a:cs typeface="Arial"/>
              </a:rPr>
              <a:t>Drugs</a:t>
            </a:r>
            <a:r>
              <a:rPr dirty="0" sz="32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000FF"/>
                </a:solidFill>
                <a:latin typeface="Arial"/>
                <a:cs typeface="Arial"/>
              </a:rPr>
              <a:t>that	</a:t>
            </a:r>
            <a:r>
              <a:rPr dirty="0" sz="3200" spc="-5" b="1">
                <a:solidFill>
                  <a:srgbClr val="0000FF"/>
                </a:solidFill>
                <a:latin typeface="Arial"/>
                <a:cs typeface="Arial"/>
              </a:rPr>
              <a:t>increase</a:t>
            </a:r>
            <a:r>
              <a:rPr dirty="0" sz="3200" spc="-4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0000FF"/>
                </a:solidFill>
                <a:latin typeface="Arial"/>
                <a:cs typeface="Arial"/>
              </a:rPr>
              <a:t>contractility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33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140" y="1057402"/>
            <a:ext cx="728853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000000"/>
                </a:solidFill>
              </a:rPr>
              <a:t>1- Cardiac glycosides </a:t>
            </a:r>
            <a:r>
              <a:rPr dirty="0">
                <a:solidFill>
                  <a:srgbClr val="000000"/>
                </a:solidFill>
              </a:rPr>
              <a:t>( </a:t>
            </a:r>
            <a:r>
              <a:rPr dirty="0" spc="-5">
                <a:solidFill>
                  <a:srgbClr val="000000"/>
                </a:solidFill>
              </a:rPr>
              <a:t>digitalis)</a:t>
            </a:r>
            <a:r>
              <a:rPr dirty="0">
                <a:solidFill>
                  <a:srgbClr val="000000"/>
                </a:solidFill>
              </a:rPr>
              <a:t> :</a:t>
            </a:r>
          </a:p>
          <a:p>
            <a:pPr marL="3846195">
              <a:lnSpc>
                <a:spcPct val="100000"/>
              </a:lnSpc>
            </a:pPr>
            <a:r>
              <a:rPr dirty="0" spc="-5">
                <a:solidFill>
                  <a:srgbClr val="FF0000"/>
                </a:solidFill>
              </a:rPr>
              <a:t>Digoxin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1140" y="2154758"/>
            <a:ext cx="8552180" cy="39897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 u="heavy">
                <a:solidFill>
                  <a:srgbClr val="0000FF"/>
                </a:solidFill>
                <a:latin typeface="Arial"/>
                <a:cs typeface="Arial"/>
              </a:rPr>
              <a:t>Adverse effects</a:t>
            </a:r>
            <a:r>
              <a:rPr dirty="0" sz="3200" spc="-75" b="1" u="heavy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3200" spc="-5" b="1" u="heavy">
                <a:solidFill>
                  <a:srgbClr val="0000FF"/>
                </a:solidFill>
                <a:latin typeface="Arial"/>
                <a:cs typeface="Arial"/>
              </a:rPr>
              <a:t>(Cardiac):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800">
              <a:latin typeface="Times New Roman"/>
              <a:cs typeface="Times New Roman"/>
            </a:endParaRPr>
          </a:p>
          <a:p>
            <a:pPr marL="259079" indent="-246379">
              <a:lnSpc>
                <a:spcPct val="100000"/>
              </a:lnSpc>
              <a:buChar char="-"/>
              <a:tabLst>
                <a:tab pos="259715" algn="l"/>
              </a:tabLst>
            </a:pPr>
            <a:r>
              <a:rPr dirty="0" sz="3200" spc="-5" b="1">
                <a:latin typeface="Arial"/>
                <a:cs typeface="Arial"/>
              </a:rPr>
              <a:t>digitalis-induced</a:t>
            </a:r>
            <a:r>
              <a:rPr dirty="0" sz="3200" spc="-60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arrhythmias</a:t>
            </a:r>
            <a:endParaRPr sz="3200">
              <a:latin typeface="Arial"/>
              <a:cs typeface="Arial"/>
            </a:endParaRPr>
          </a:p>
          <a:p>
            <a:pPr lvl="1" marL="1499870" indent="-246379">
              <a:lnSpc>
                <a:spcPct val="100000"/>
              </a:lnSpc>
              <a:spcBef>
                <a:spcPts val="1920"/>
              </a:spcBef>
              <a:buChar char="-"/>
              <a:tabLst>
                <a:tab pos="1500505" algn="l"/>
              </a:tabLst>
            </a:pPr>
            <a:r>
              <a:rPr dirty="0" sz="3200" spc="-5" b="1">
                <a:latin typeface="Arial"/>
                <a:cs typeface="Arial"/>
              </a:rPr>
              <a:t>extrasystoles</a:t>
            </a:r>
            <a:endParaRPr sz="3200">
              <a:latin typeface="Arial"/>
              <a:cs typeface="Arial"/>
            </a:endParaRPr>
          </a:p>
          <a:p>
            <a:pPr lvl="1" marL="1499870" indent="-246379">
              <a:lnSpc>
                <a:spcPct val="100000"/>
              </a:lnSpc>
              <a:spcBef>
                <a:spcPts val="705"/>
              </a:spcBef>
              <a:buChar char="-"/>
              <a:tabLst>
                <a:tab pos="1500505" algn="l"/>
                <a:tab pos="4452620" algn="l"/>
              </a:tabLst>
            </a:pPr>
            <a:r>
              <a:rPr dirty="0" sz="3200" b="1">
                <a:latin typeface="Arial"/>
                <a:cs typeface="Arial"/>
              </a:rPr>
              <a:t>coupled</a:t>
            </a:r>
            <a:r>
              <a:rPr dirty="0" sz="3200" spc="-30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beats	</a:t>
            </a:r>
            <a:r>
              <a:rPr dirty="0" sz="3200" spc="-5" b="1">
                <a:solidFill>
                  <a:srgbClr val="FF0000"/>
                </a:solidFill>
                <a:latin typeface="Arial"/>
                <a:cs typeface="Arial"/>
              </a:rPr>
              <a:t>(Bigeminal</a:t>
            </a:r>
            <a:r>
              <a:rPr dirty="0" sz="32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0000"/>
                </a:solidFill>
                <a:latin typeface="Arial"/>
                <a:cs typeface="Arial"/>
              </a:rPr>
              <a:t>rhythm)</a:t>
            </a:r>
            <a:endParaRPr sz="3200">
              <a:latin typeface="Arial"/>
              <a:cs typeface="Arial"/>
            </a:endParaRPr>
          </a:p>
          <a:p>
            <a:pPr lvl="1" marL="1499870" indent="-246379">
              <a:lnSpc>
                <a:spcPct val="100000"/>
              </a:lnSpc>
              <a:buChar char="-"/>
              <a:tabLst>
                <a:tab pos="1500505" algn="l"/>
              </a:tabLst>
            </a:pPr>
            <a:r>
              <a:rPr dirty="0" sz="3200" spc="-5" b="1">
                <a:latin typeface="Arial"/>
                <a:cs typeface="Arial"/>
              </a:rPr>
              <a:t>ventricular tachycardia </a:t>
            </a:r>
            <a:r>
              <a:rPr dirty="0" sz="3200" b="1">
                <a:latin typeface="Arial"/>
                <a:cs typeface="Arial"/>
              </a:rPr>
              <a:t>or</a:t>
            </a:r>
            <a:r>
              <a:rPr dirty="0" sz="3200" spc="-7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fibrillation</a:t>
            </a:r>
            <a:endParaRPr sz="3200">
              <a:latin typeface="Arial"/>
              <a:cs typeface="Arial"/>
            </a:endParaRPr>
          </a:p>
          <a:p>
            <a:pPr lvl="1" marL="1499870" indent="-246379">
              <a:lnSpc>
                <a:spcPct val="100000"/>
              </a:lnSpc>
              <a:spcBef>
                <a:spcPts val="5"/>
              </a:spcBef>
              <a:buChar char="-"/>
              <a:tabLst>
                <a:tab pos="1500505" algn="l"/>
              </a:tabLst>
            </a:pPr>
            <a:r>
              <a:rPr dirty="0" sz="3200" b="1">
                <a:latin typeface="Arial"/>
                <a:cs typeface="Arial"/>
              </a:rPr>
              <a:t>cardiac</a:t>
            </a:r>
            <a:r>
              <a:rPr dirty="0" sz="3200" spc="-35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arrest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381000"/>
            <a:ext cx="9296400" cy="594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33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7180" y="325577"/>
            <a:ext cx="7950834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4865" algn="l"/>
                <a:tab pos="3364229" algn="l"/>
              </a:tabLst>
            </a:pPr>
            <a:r>
              <a:rPr dirty="0" spc="-75"/>
              <a:t>IV-	</a:t>
            </a:r>
            <a:r>
              <a:rPr dirty="0"/>
              <a:t>Drugs </a:t>
            </a:r>
            <a:r>
              <a:rPr dirty="0" spc="-5"/>
              <a:t>that	</a:t>
            </a:r>
            <a:r>
              <a:rPr dirty="0"/>
              <a:t>increase</a:t>
            </a:r>
            <a:r>
              <a:rPr dirty="0" spc="-50"/>
              <a:t> </a:t>
            </a:r>
            <a:r>
              <a:rPr dirty="0" spc="-5"/>
              <a:t>contractility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33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307340" y="795694"/>
            <a:ext cx="8482330" cy="5228590"/>
          </a:xfrm>
          <a:prstGeom prst="rect">
            <a:avLst/>
          </a:prstGeom>
        </p:spPr>
        <p:txBody>
          <a:bodyPr wrap="square" lIns="0" tIns="2457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35"/>
              </a:spcBef>
            </a:pPr>
            <a:r>
              <a:rPr dirty="0" sz="3200" spc="-5" b="1">
                <a:latin typeface="Arial"/>
                <a:cs typeface="Arial"/>
              </a:rPr>
              <a:t>1- </a:t>
            </a:r>
            <a:r>
              <a:rPr dirty="0" sz="3200" b="1">
                <a:latin typeface="Arial"/>
                <a:cs typeface="Arial"/>
              </a:rPr>
              <a:t>Cardiac </a:t>
            </a:r>
            <a:r>
              <a:rPr dirty="0" sz="3200" spc="-5" b="1">
                <a:latin typeface="Arial"/>
                <a:cs typeface="Arial"/>
              </a:rPr>
              <a:t>glycosides </a:t>
            </a:r>
            <a:r>
              <a:rPr dirty="0" sz="3200" b="1">
                <a:latin typeface="Arial"/>
                <a:cs typeface="Arial"/>
              </a:rPr>
              <a:t>( </a:t>
            </a:r>
            <a:r>
              <a:rPr dirty="0" sz="3200" spc="-5" b="1">
                <a:latin typeface="Arial"/>
                <a:cs typeface="Arial"/>
              </a:rPr>
              <a:t>digitalis)</a:t>
            </a:r>
            <a:r>
              <a:rPr dirty="0" sz="3200" spc="-10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3998595">
              <a:lnSpc>
                <a:spcPct val="100000"/>
              </a:lnSpc>
              <a:spcBef>
                <a:spcPts val="2055"/>
              </a:spcBef>
            </a:pPr>
            <a:r>
              <a:rPr dirty="0" sz="3600" spc="-5" b="1">
                <a:solidFill>
                  <a:srgbClr val="FF0000"/>
                </a:solidFill>
                <a:latin typeface="Arial"/>
                <a:cs typeface="Arial"/>
              </a:rPr>
              <a:t>Digoxin</a:t>
            </a:r>
            <a:endParaRPr sz="3600">
              <a:latin typeface="Arial"/>
              <a:cs typeface="Arial"/>
            </a:endParaRPr>
          </a:p>
          <a:p>
            <a:pPr marL="12700" marR="2510155">
              <a:lnSpc>
                <a:spcPct val="150000"/>
              </a:lnSpc>
              <a:spcBef>
                <a:spcPts val="100"/>
              </a:spcBef>
            </a:pPr>
            <a:r>
              <a:rPr dirty="0" sz="3200" b="1" u="heavy">
                <a:solidFill>
                  <a:srgbClr val="0000FF"/>
                </a:solidFill>
                <a:latin typeface="Arial"/>
                <a:cs typeface="Arial"/>
              </a:rPr>
              <a:t>Adverse </a:t>
            </a:r>
            <a:r>
              <a:rPr dirty="0" sz="3200" spc="-5" b="1" u="heavy">
                <a:solidFill>
                  <a:srgbClr val="0000FF"/>
                </a:solidFill>
                <a:latin typeface="Arial"/>
                <a:cs typeface="Arial"/>
              </a:rPr>
              <a:t>effects (non-cardiac)</a:t>
            </a:r>
            <a:r>
              <a:rPr dirty="0" sz="3200" spc="-100" b="1" u="heavy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3200" b="1" u="heavy">
                <a:solidFill>
                  <a:srgbClr val="0000FF"/>
                </a:solidFill>
                <a:latin typeface="Arial"/>
                <a:cs typeface="Arial"/>
              </a:rPr>
              <a:t>: </a:t>
            </a:r>
            <a:r>
              <a:rPr dirty="0" sz="32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3200" b="1" u="heavy">
                <a:solidFill>
                  <a:srgbClr val="FF0000"/>
                </a:solidFill>
                <a:latin typeface="Arial"/>
                <a:cs typeface="Arial"/>
              </a:rPr>
              <a:t>GIT</a:t>
            </a:r>
            <a:r>
              <a:rPr dirty="0" sz="3200" spc="-20" b="1" u="heavy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b="1" u="heavy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12700" marR="975360" indent="450850">
              <a:lnSpc>
                <a:spcPct val="150000"/>
              </a:lnSpc>
            </a:pPr>
            <a:r>
              <a:rPr dirty="0" sz="3200" spc="-5" b="1">
                <a:latin typeface="Arial"/>
                <a:cs typeface="Arial"/>
              </a:rPr>
              <a:t>anorexia ,nausea, </a:t>
            </a:r>
            <a:r>
              <a:rPr dirty="0" sz="3200" b="1">
                <a:latin typeface="Arial"/>
                <a:cs typeface="Arial"/>
              </a:rPr>
              <a:t>vomiting,</a:t>
            </a:r>
            <a:r>
              <a:rPr dirty="0" sz="3200" spc="-12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diarrhea  </a:t>
            </a:r>
            <a:r>
              <a:rPr dirty="0" sz="3200" b="1" u="heavy">
                <a:solidFill>
                  <a:srgbClr val="FF0000"/>
                </a:solidFill>
                <a:latin typeface="Arial"/>
                <a:cs typeface="Arial"/>
              </a:rPr>
              <a:t>CNS:</a:t>
            </a:r>
            <a:endParaRPr sz="3200">
              <a:latin typeface="Arial"/>
              <a:cs typeface="Arial"/>
            </a:endParaRPr>
          </a:p>
          <a:p>
            <a:pPr marL="125095">
              <a:lnSpc>
                <a:spcPct val="100000"/>
              </a:lnSpc>
              <a:spcBef>
                <a:spcPts val="1920"/>
              </a:spcBef>
            </a:pPr>
            <a:r>
              <a:rPr dirty="0" sz="3200" spc="-5" b="1">
                <a:latin typeface="Arial"/>
                <a:cs typeface="Arial"/>
              </a:rPr>
              <a:t>headache, visual disturbances,</a:t>
            </a:r>
            <a:r>
              <a:rPr dirty="0" sz="3200" spc="-7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drowsiness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9530" y="97027"/>
            <a:ext cx="79495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4865" algn="l"/>
                <a:tab pos="3364865" algn="l"/>
              </a:tabLst>
            </a:pPr>
            <a:r>
              <a:rPr dirty="0" spc="-70"/>
              <a:t>IV-	</a:t>
            </a:r>
            <a:r>
              <a:rPr dirty="0" spc="-5"/>
              <a:t>Drugs</a:t>
            </a:r>
            <a:r>
              <a:rPr dirty="0" spc="0"/>
              <a:t> </a:t>
            </a:r>
            <a:r>
              <a:rPr dirty="0"/>
              <a:t>that	</a:t>
            </a:r>
            <a:r>
              <a:rPr dirty="0" spc="-5"/>
              <a:t>increase</a:t>
            </a:r>
            <a:r>
              <a:rPr dirty="0" spc="-25"/>
              <a:t> </a:t>
            </a:r>
            <a:r>
              <a:rPr dirty="0" spc="-5"/>
              <a:t>contractility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33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612140" y="566669"/>
            <a:ext cx="6472555" cy="4984750"/>
          </a:xfrm>
          <a:prstGeom prst="rect">
            <a:avLst/>
          </a:prstGeom>
        </p:spPr>
        <p:txBody>
          <a:bodyPr wrap="square" lIns="0" tIns="24637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39"/>
              </a:spcBef>
            </a:pPr>
            <a:r>
              <a:rPr dirty="0" sz="3200" spc="-5" b="1">
                <a:latin typeface="Arial"/>
                <a:cs typeface="Arial"/>
              </a:rPr>
              <a:t>1- </a:t>
            </a:r>
            <a:r>
              <a:rPr dirty="0" sz="3200" b="1">
                <a:latin typeface="Arial"/>
                <a:cs typeface="Arial"/>
              </a:rPr>
              <a:t>Cardiac </a:t>
            </a:r>
            <a:r>
              <a:rPr dirty="0" sz="3200" spc="-5" b="1">
                <a:latin typeface="Arial"/>
                <a:cs typeface="Arial"/>
              </a:rPr>
              <a:t>glycosides </a:t>
            </a:r>
            <a:r>
              <a:rPr dirty="0" sz="3200" b="1">
                <a:latin typeface="Arial"/>
                <a:cs typeface="Arial"/>
              </a:rPr>
              <a:t>( </a:t>
            </a:r>
            <a:r>
              <a:rPr dirty="0" sz="3200" spc="-5" b="1">
                <a:latin typeface="Arial"/>
                <a:cs typeface="Arial"/>
              </a:rPr>
              <a:t>digitalis)</a:t>
            </a:r>
            <a:r>
              <a:rPr dirty="0" sz="3200" spc="-11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60"/>
              </a:spcBef>
            </a:pPr>
            <a:r>
              <a:rPr dirty="0" sz="3600" spc="-5" b="1">
                <a:solidFill>
                  <a:srgbClr val="FF0000"/>
                </a:solidFill>
                <a:latin typeface="Arial"/>
                <a:cs typeface="Arial"/>
              </a:rPr>
              <a:t>Digoxin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dirty="0" sz="3200" b="1" u="heavy">
                <a:solidFill>
                  <a:srgbClr val="0000FF"/>
                </a:solidFill>
                <a:latin typeface="Arial"/>
                <a:cs typeface="Arial"/>
              </a:rPr>
              <a:t>Factors that </a:t>
            </a:r>
            <a:r>
              <a:rPr dirty="0" sz="3200" spc="-5" b="1" u="heavy">
                <a:solidFill>
                  <a:srgbClr val="0000FF"/>
                </a:solidFill>
                <a:latin typeface="Arial"/>
                <a:cs typeface="Arial"/>
              </a:rPr>
              <a:t>increase </a:t>
            </a:r>
            <a:r>
              <a:rPr dirty="0" sz="3200" b="1" u="heavy">
                <a:solidFill>
                  <a:srgbClr val="0000FF"/>
                </a:solidFill>
                <a:latin typeface="Arial"/>
                <a:cs typeface="Arial"/>
              </a:rPr>
              <a:t>its</a:t>
            </a:r>
            <a:r>
              <a:rPr dirty="0" sz="3200" spc="-120" b="1" u="heavy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3200" spc="-5" b="1" u="heavy">
                <a:solidFill>
                  <a:srgbClr val="0000FF"/>
                </a:solidFill>
                <a:latin typeface="Arial"/>
                <a:cs typeface="Arial"/>
              </a:rPr>
              <a:t>toxicity:</a:t>
            </a:r>
            <a:endParaRPr sz="32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spcBef>
                <a:spcPts val="1210"/>
              </a:spcBef>
              <a:buChar char="-"/>
              <a:tabLst>
                <a:tab pos="372110" algn="l"/>
                <a:tab pos="372745" algn="l"/>
              </a:tabLst>
            </a:pPr>
            <a:r>
              <a:rPr dirty="0" sz="3200" spc="-5" b="1">
                <a:latin typeface="Arial"/>
                <a:cs typeface="Arial"/>
              </a:rPr>
              <a:t>Renal</a:t>
            </a:r>
            <a:r>
              <a:rPr dirty="0" sz="3200" spc="-20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diseases</a:t>
            </a:r>
            <a:endParaRPr sz="32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spcBef>
                <a:spcPts val="1920"/>
              </a:spcBef>
              <a:buChar char="-"/>
              <a:tabLst>
                <a:tab pos="372110" algn="l"/>
                <a:tab pos="372745" algn="l"/>
              </a:tabLst>
            </a:pPr>
            <a:r>
              <a:rPr dirty="0" sz="3200" spc="-5" b="1">
                <a:latin typeface="Arial"/>
                <a:cs typeface="Arial"/>
              </a:rPr>
              <a:t>Hypokalemia</a:t>
            </a:r>
            <a:endParaRPr sz="32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spcBef>
                <a:spcPts val="1914"/>
              </a:spcBef>
              <a:buChar char="-"/>
              <a:tabLst>
                <a:tab pos="372110" algn="l"/>
                <a:tab pos="372745" algn="l"/>
              </a:tabLst>
            </a:pPr>
            <a:r>
              <a:rPr dirty="0" sz="3200" spc="-5" b="1">
                <a:latin typeface="Arial"/>
                <a:cs typeface="Arial"/>
              </a:rPr>
              <a:t>Hypomagnesemia</a:t>
            </a:r>
            <a:endParaRPr sz="32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spcBef>
                <a:spcPts val="1914"/>
              </a:spcBef>
              <a:buChar char="-"/>
              <a:tabLst>
                <a:tab pos="372110" algn="l"/>
                <a:tab pos="372745" algn="l"/>
              </a:tabLst>
            </a:pPr>
            <a:r>
              <a:rPr dirty="0" sz="3200" spc="-5" b="1">
                <a:latin typeface="Arial"/>
                <a:cs typeface="Arial"/>
              </a:rPr>
              <a:t>Hypercalemia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0980" y="401777"/>
            <a:ext cx="7950834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4865" algn="l"/>
                <a:tab pos="3364229" algn="l"/>
              </a:tabLst>
            </a:pPr>
            <a:r>
              <a:rPr dirty="0" spc="-75"/>
              <a:t>IV-	</a:t>
            </a:r>
            <a:r>
              <a:rPr dirty="0"/>
              <a:t>Drugs </a:t>
            </a:r>
            <a:r>
              <a:rPr dirty="0" spc="-5"/>
              <a:t>that	</a:t>
            </a:r>
            <a:r>
              <a:rPr dirty="0"/>
              <a:t>increase</a:t>
            </a:r>
            <a:r>
              <a:rPr dirty="0" spc="-50"/>
              <a:t> </a:t>
            </a:r>
            <a:r>
              <a:rPr dirty="0" spc="-5"/>
              <a:t>contractility</a:t>
            </a:r>
          </a:p>
        </p:txBody>
      </p:sp>
      <p:sp>
        <p:nvSpPr>
          <p:cNvPr id="3" name="object 3"/>
          <p:cNvSpPr/>
          <p:nvPr/>
        </p:nvSpPr>
        <p:spPr>
          <a:xfrm>
            <a:off x="407619" y="1762251"/>
            <a:ext cx="220345" cy="328930"/>
          </a:xfrm>
          <a:custGeom>
            <a:avLst/>
            <a:gdLst/>
            <a:ahLst/>
            <a:cxnLst/>
            <a:rect l="l" t="t" r="r" b="b"/>
            <a:pathLst>
              <a:path w="220345" h="328930">
                <a:moveTo>
                  <a:pt x="211067" y="52070"/>
                </a:moveTo>
                <a:lnTo>
                  <a:pt x="114528" y="52070"/>
                </a:lnTo>
                <a:lnTo>
                  <a:pt x="123925" y="52782"/>
                </a:lnTo>
                <a:lnTo>
                  <a:pt x="132246" y="54911"/>
                </a:lnTo>
                <a:lnTo>
                  <a:pt x="156241" y="85750"/>
                </a:lnTo>
                <a:lnTo>
                  <a:pt x="156946" y="95631"/>
                </a:lnTo>
                <a:lnTo>
                  <a:pt x="156136" y="105106"/>
                </a:lnTo>
                <a:lnTo>
                  <a:pt x="137141" y="142626"/>
                </a:lnTo>
                <a:lnTo>
                  <a:pt x="91986" y="187578"/>
                </a:lnTo>
                <a:lnTo>
                  <a:pt x="67816" y="210843"/>
                </a:lnTo>
                <a:lnTo>
                  <a:pt x="32541" y="250086"/>
                </a:lnTo>
                <a:lnTo>
                  <a:pt x="7146" y="296513"/>
                </a:lnTo>
                <a:lnTo>
                  <a:pt x="0" y="328675"/>
                </a:lnTo>
                <a:lnTo>
                  <a:pt x="219900" y="328675"/>
                </a:lnTo>
                <a:lnTo>
                  <a:pt x="219900" y="270383"/>
                </a:lnTo>
                <a:lnTo>
                  <a:pt x="95326" y="270383"/>
                </a:lnTo>
                <a:lnTo>
                  <a:pt x="98602" y="264795"/>
                </a:lnTo>
                <a:lnTo>
                  <a:pt x="132295" y="229266"/>
                </a:lnTo>
                <a:lnTo>
                  <a:pt x="159487" y="203975"/>
                </a:lnTo>
                <a:lnTo>
                  <a:pt x="170900" y="192770"/>
                </a:lnTo>
                <a:lnTo>
                  <a:pt x="201734" y="153701"/>
                </a:lnTo>
                <a:lnTo>
                  <a:pt x="217919" y="112728"/>
                </a:lnTo>
                <a:lnTo>
                  <a:pt x="219900" y="91186"/>
                </a:lnTo>
                <a:lnTo>
                  <a:pt x="218169" y="72542"/>
                </a:lnTo>
                <a:lnTo>
                  <a:pt x="212977" y="55483"/>
                </a:lnTo>
                <a:lnTo>
                  <a:pt x="211067" y="52070"/>
                </a:lnTo>
                <a:close/>
              </a:path>
              <a:path w="220345" h="328930">
                <a:moveTo>
                  <a:pt x="116090" y="0"/>
                </a:moveTo>
                <a:lnTo>
                  <a:pt x="75572" y="5683"/>
                </a:lnTo>
                <a:lnTo>
                  <a:pt x="29177" y="35696"/>
                </a:lnTo>
                <a:lnTo>
                  <a:pt x="11660" y="72880"/>
                </a:lnTo>
                <a:lnTo>
                  <a:pt x="7378" y="96900"/>
                </a:lnTo>
                <a:lnTo>
                  <a:pt x="69875" y="103250"/>
                </a:lnTo>
                <a:lnTo>
                  <a:pt x="71384" y="90437"/>
                </a:lnTo>
                <a:lnTo>
                  <a:pt x="74121" y="79613"/>
                </a:lnTo>
                <a:lnTo>
                  <a:pt x="105208" y="52808"/>
                </a:lnTo>
                <a:lnTo>
                  <a:pt x="114528" y="52070"/>
                </a:lnTo>
                <a:lnTo>
                  <a:pt x="211067" y="52070"/>
                </a:lnTo>
                <a:lnTo>
                  <a:pt x="204325" y="40018"/>
                </a:lnTo>
                <a:lnTo>
                  <a:pt x="192214" y="26162"/>
                </a:lnTo>
                <a:lnTo>
                  <a:pt x="177076" y="14733"/>
                </a:lnTo>
                <a:lnTo>
                  <a:pt x="159343" y="6556"/>
                </a:lnTo>
                <a:lnTo>
                  <a:pt x="139014" y="1641"/>
                </a:lnTo>
                <a:lnTo>
                  <a:pt x="11609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07619" y="1762251"/>
            <a:ext cx="220345" cy="328930"/>
          </a:xfrm>
          <a:custGeom>
            <a:avLst/>
            <a:gdLst/>
            <a:ahLst/>
            <a:cxnLst/>
            <a:rect l="l" t="t" r="r" b="b"/>
            <a:pathLst>
              <a:path w="220345" h="328930">
                <a:moveTo>
                  <a:pt x="116090" y="0"/>
                </a:moveTo>
                <a:lnTo>
                  <a:pt x="159343" y="6556"/>
                </a:lnTo>
                <a:lnTo>
                  <a:pt x="192214" y="26162"/>
                </a:lnTo>
                <a:lnTo>
                  <a:pt x="218169" y="72542"/>
                </a:lnTo>
                <a:lnTo>
                  <a:pt x="219900" y="91186"/>
                </a:lnTo>
                <a:lnTo>
                  <a:pt x="219405" y="102094"/>
                </a:lnTo>
                <a:lnTo>
                  <a:pt x="207434" y="143343"/>
                </a:lnTo>
                <a:lnTo>
                  <a:pt x="180023" y="183159"/>
                </a:lnTo>
                <a:lnTo>
                  <a:pt x="145783" y="216788"/>
                </a:lnTo>
                <a:lnTo>
                  <a:pt x="132295" y="229266"/>
                </a:lnTo>
                <a:lnTo>
                  <a:pt x="121531" y="239458"/>
                </a:lnTo>
                <a:lnTo>
                  <a:pt x="95326" y="270383"/>
                </a:lnTo>
                <a:lnTo>
                  <a:pt x="219900" y="270383"/>
                </a:lnTo>
                <a:lnTo>
                  <a:pt x="219900" y="328675"/>
                </a:lnTo>
                <a:lnTo>
                  <a:pt x="0" y="328675"/>
                </a:lnTo>
                <a:lnTo>
                  <a:pt x="2681" y="312392"/>
                </a:lnTo>
                <a:lnTo>
                  <a:pt x="21437" y="266064"/>
                </a:lnTo>
                <a:lnTo>
                  <a:pt x="48001" y="231679"/>
                </a:lnTo>
                <a:lnTo>
                  <a:pt x="91986" y="187578"/>
                </a:lnTo>
                <a:lnTo>
                  <a:pt x="111138" y="169435"/>
                </a:lnTo>
                <a:lnTo>
                  <a:pt x="126190" y="154447"/>
                </a:lnTo>
                <a:lnTo>
                  <a:pt x="149659" y="124295"/>
                </a:lnTo>
                <a:lnTo>
                  <a:pt x="156946" y="95631"/>
                </a:lnTo>
                <a:lnTo>
                  <a:pt x="156241" y="85750"/>
                </a:lnTo>
                <a:lnTo>
                  <a:pt x="132246" y="54911"/>
                </a:lnTo>
                <a:lnTo>
                  <a:pt x="114528" y="52070"/>
                </a:lnTo>
                <a:lnTo>
                  <a:pt x="105208" y="52808"/>
                </a:lnTo>
                <a:lnTo>
                  <a:pt x="74121" y="79613"/>
                </a:lnTo>
                <a:lnTo>
                  <a:pt x="69875" y="103250"/>
                </a:lnTo>
                <a:lnTo>
                  <a:pt x="7378" y="96900"/>
                </a:lnTo>
                <a:lnTo>
                  <a:pt x="18926" y="52466"/>
                </a:lnTo>
                <a:lnTo>
                  <a:pt x="58074" y="12751"/>
                </a:lnTo>
                <a:lnTo>
                  <a:pt x="94912" y="1424"/>
                </a:lnTo>
                <a:lnTo>
                  <a:pt x="116090" y="0"/>
                </a:lnTo>
                <a:close/>
              </a:path>
            </a:pathLst>
          </a:custGeom>
          <a:ln w="12192">
            <a:solidFill>
              <a:srgbClr val="30B6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2510" y="1972313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 h="0">
                <a:moveTo>
                  <a:pt x="0" y="0"/>
                </a:moveTo>
                <a:lnTo>
                  <a:pt x="123229" y="0"/>
                </a:lnTo>
              </a:path>
            </a:pathLst>
          </a:custGeom>
          <a:ln w="62731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2510" y="1940947"/>
            <a:ext cx="123825" cy="62865"/>
          </a:xfrm>
          <a:custGeom>
            <a:avLst/>
            <a:gdLst/>
            <a:ahLst/>
            <a:cxnLst/>
            <a:rect l="l" t="t" r="r" b="b"/>
            <a:pathLst>
              <a:path w="123825" h="62864">
                <a:moveTo>
                  <a:pt x="0" y="62731"/>
                </a:moveTo>
                <a:lnTo>
                  <a:pt x="123229" y="62731"/>
                </a:lnTo>
                <a:lnTo>
                  <a:pt x="123229" y="0"/>
                </a:lnTo>
                <a:lnTo>
                  <a:pt x="0" y="0"/>
                </a:lnTo>
                <a:lnTo>
                  <a:pt x="0" y="62731"/>
                </a:lnTo>
                <a:close/>
              </a:path>
            </a:pathLst>
          </a:custGeom>
          <a:ln w="12192">
            <a:solidFill>
              <a:srgbClr val="30B6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1595" y="1758060"/>
            <a:ext cx="229870" cy="423545"/>
          </a:xfrm>
          <a:custGeom>
            <a:avLst/>
            <a:gdLst/>
            <a:ahLst/>
            <a:cxnLst/>
            <a:rect l="l" t="t" r="r" b="b"/>
            <a:pathLst>
              <a:path w="229869" h="423544">
                <a:moveTo>
                  <a:pt x="111175" y="0"/>
                </a:moveTo>
                <a:lnTo>
                  <a:pt x="71048" y="6492"/>
                </a:lnTo>
                <a:lnTo>
                  <a:pt x="34607" y="26035"/>
                </a:lnTo>
                <a:lnTo>
                  <a:pt x="8650" y="63055"/>
                </a:lnTo>
                <a:lnTo>
                  <a:pt x="0" y="122174"/>
                </a:lnTo>
                <a:lnTo>
                  <a:pt x="0" y="423037"/>
                </a:lnTo>
                <a:lnTo>
                  <a:pt x="62737" y="423037"/>
                </a:lnTo>
                <a:lnTo>
                  <a:pt x="62737" y="298323"/>
                </a:lnTo>
                <a:lnTo>
                  <a:pt x="214325" y="298323"/>
                </a:lnTo>
                <a:lnTo>
                  <a:pt x="216408" y="295346"/>
                </a:lnTo>
                <a:lnTo>
                  <a:pt x="219461" y="288671"/>
                </a:lnTo>
                <a:lnTo>
                  <a:pt x="123456" y="288671"/>
                </a:lnTo>
                <a:lnTo>
                  <a:pt x="114357" y="287835"/>
                </a:lnTo>
                <a:lnTo>
                  <a:pt x="75877" y="260619"/>
                </a:lnTo>
                <a:lnTo>
                  <a:pt x="64046" y="222027"/>
                </a:lnTo>
                <a:lnTo>
                  <a:pt x="62815" y="198119"/>
                </a:lnTo>
                <a:lnTo>
                  <a:pt x="62907" y="117562"/>
                </a:lnTo>
                <a:lnTo>
                  <a:pt x="68883" y="76396"/>
                </a:lnTo>
                <a:lnTo>
                  <a:pt x="100526" y="50125"/>
                </a:lnTo>
                <a:lnTo>
                  <a:pt x="108051" y="49529"/>
                </a:lnTo>
                <a:lnTo>
                  <a:pt x="203672" y="49529"/>
                </a:lnTo>
                <a:lnTo>
                  <a:pt x="195312" y="36240"/>
                </a:lnTo>
                <a:lnTo>
                  <a:pt x="182613" y="23622"/>
                </a:lnTo>
                <a:lnTo>
                  <a:pt x="167268" y="13287"/>
                </a:lnTo>
                <a:lnTo>
                  <a:pt x="150247" y="5905"/>
                </a:lnTo>
                <a:lnTo>
                  <a:pt x="131549" y="1476"/>
                </a:lnTo>
                <a:lnTo>
                  <a:pt x="111175" y="0"/>
                </a:lnTo>
                <a:close/>
              </a:path>
              <a:path w="229869" h="423544">
                <a:moveTo>
                  <a:pt x="214325" y="298323"/>
                </a:moveTo>
                <a:lnTo>
                  <a:pt x="62737" y="298323"/>
                </a:lnTo>
                <a:lnTo>
                  <a:pt x="79549" y="315751"/>
                </a:lnTo>
                <a:lnTo>
                  <a:pt x="98286" y="328215"/>
                </a:lnTo>
                <a:lnTo>
                  <a:pt x="118950" y="335702"/>
                </a:lnTo>
                <a:lnTo>
                  <a:pt x="141541" y="338200"/>
                </a:lnTo>
                <a:lnTo>
                  <a:pt x="160891" y="336440"/>
                </a:lnTo>
                <a:lnTo>
                  <a:pt x="178095" y="331168"/>
                </a:lnTo>
                <a:lnTo>
                  <a:pt x="193151" y="322395"/>
                </a:lnTo>
                <a:lnTo>
                  <a:pt x="206057" y="310134"/>
                </a:lnTo>
                <a:lnTo>
                  <a:pt x="214325" y="298323"/>
                </a:lnTo>
                <a:close/>
              </a:path>
              <a:path w="229869" h="423544">
                <a:moveTo>
                  <a:pt x="203672" y="49529"/>
                </a:moveTo>
                <a:lnTo>
                  <a:pt x="108051" y="49529"/>
                </a:lnTo>
                <a:lnTo>
                  <a:pt x="116764" y="50264"/>
                </a:lnTo>
                <a:lnTo>
                  <a:pt x="124823" y="52450"/>
                </a:lnTo>
                <a:lnTo>
                  <a:pt x="151000" y="82250"/>
                </a:lnTo>
                <a:lnTo>
                  <a:pt x="151718" y="91874"/>
                </a:lnTo>
                <a:lnTo>
                  <a:pt x="150798" y="100798"/>
                </a:lnTo>
                <a:lnTo>
                  <a:pt x="116535" y="134572"/>
                </a:lnTo>
                <a:lnTo>
                  <a:pt x="91084" y="138175"/>
                </a:lnTo>
                <a:lnTo>
                  <a:pt x="91084" y="172974"/>
                </a:lnTo>
                <a:lnTo>
                  <a:pt x="136899" y="183689"/>
                </a:lnTo>
                <a:lnTo>
                  <a:pt x="160878" y="213804"/>
                </a:lnTo>
                <a:lnTo>
                  <a:pt x="165430" y="241300"/>
                </a:lnTo>
                <a:lnTo>
                  <a:pt x="164675" y="251225"/>
                </a:lnTo>
                <a:lnTo>
                  <a:pt x="139863" y="285337"/>
                </a:lnTo>
                <a:lnTo>
                  <a:pt x="123456" y="288671"/>
                </a:lnTo>
                <a:lnTo>
                  <a:pt x="219461" y="288671"/>
                </a:lnTo>
                <a:lnTo>
                  <a:pt x="223802" y="279177"/>
                </a:lnTo>
                <a:lnTo>
                  <a:pt x="228238" y="261627"/>
                </a:lnTo>
                <a:lnTo>
                  <a:pt x="229658" y="243459"/>
                </a:lnTo>
                <a:lnTo>
                  <a:pt x="229619" y="241300"/>
                </a:lnTo>
                <a:lnTo>
                  <a:pt x="219859" y="198119"/>
                </a:lnTo>
                <a:lnTo>
                  <a:pt x="189672" y="163702"/>
                </a:lnTo>
                <a:lnTo>
                  <a:pt x="157162" y="152526"/>
                </a:lnTo>
                <a:lnTo>
                  <a:pt x="168299" y="148786"/>
                </a:lnTo>
                <a:lnTo>
                  <a:pt x="202845" y="118322"/>
                </a:lnTo>
                <a:lnTo>
                  <a:pt x="211632" y="84836"/>
                </a:lnTo>
                <a:lnTo>
                  <a:pt x="209820" y="66859"/>
                </a:lnTo>
                <a:lnTo>
                  <a:pt x="204381" y="50657"/>
                </a:lnTo>
                <a:lnTo>
                  <a:pt x="203672" y="4952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38237" y="1801495"/>
            <a:ext cx="114884" cy="251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81595" y="1758060"/>
            <a:ext cx="229870" cy="423545"/>
          </a:xfrm>
          <a:custGeom>
            <a:avLst/>
            <a:gdLst/>
            <a:ahLst/>
            <a:cxnLst/>
            <a:rect l="l" t="t" r="r" b="b"/>
            <a:pathLst>
              <a:path w="229869" h="423544">
                <a:moveTo>
                  <a:pt x="111175" y="0"/>
                </a:moveTo>
                <a:lnTo>
                  <a:pt x="150247" y="5905"/>
                </a:lnTo>
                <a:lnTo>
                  <a:pt x="195312" y="36240"/>
                </a:lnTo>
                <a:lnTo>
                  <a:pt x="211632" y="84836"/>
                </a:lnTo>
                <a:lnTo>
                  <a:pt x="210656" y="96744"/>
                </a:lnTo>
                <a:lnTo>
                  <a:pt x="187725" y="136542"/>
                </a:lnTo>
                <a:lnTo>
                  <a:pt x="157162" y="152526"/>
                </a:lnTo>
                <a:lnTo>
                  <a:pt x="174667" y="156888"/>
                </a:lnTo>
                <a:lnTo>
                  <a:pt x="212191" y="184785"/>
                </a:lnTo>
                <a:lnTo>
                  <a:pt x="228622" y="227075"/>
                </a:lnTo>
                <a:lnTo>
                  <a:pt x="229717" y="242697"/>
                </a:lnTo>
                <a:lnTo>
                  <a:pt x="228238" y="261627"/>
                </a:lnTo>
                <a:lnTo>
                  <a:pt x="206057" y="310134"/>
                </a:lnTo>
                <a:lnTo>
                  <a:pt x="160891" y="336440"/>
                </a:lnTo>
                <a:lnTo>
                  <a:pt x="141541" y="338200"/>
                </a:lnTo>
                <a:lnTo>
                  <a:pt x="118950" y="335702"/>
                </a:lnTo>
                <a:lnTo>
                  <a:pt x="98286" y="328215"/>
                </a:lnTo>
                <a:lnTo>
                  <a:pt x="79549" y="315751"/>
                </a:lnTo>
                <a:lnTo>
                  <a:pt x="62737" y="298323"/>
                </a:lnTo>
                <a:lnTo>
                  <a:pt x="62737" y="423037"/>
                </a:lnTo>
                <a:lnTo>
                  <a:pt x="0" y="423037"/>
                </a:lnTo>
                <a:lnTo>
                  <a:pt x="0" y="122174"/>
                </a:lnTo>
                <a:lnTo>
                  <a:pt x="8650" y="63055"/>
                </a:lnTo>
                <a:lnTo>
                  <a:pt x="34607" y="26035"/>
                </a:lnTo>
                <a:lnTo>
                  <a:pt x="71048" y="6492"/>
                </a:lnTo>
                <a:lnTo>
                  <a:pt x="90652" y="1621"/>
                </a:lnTo>
                <a:lnTo>
                  <a:pt x="111175" y="0"/>
                </a:lnTo>
                <a:close/>
              </a:path>
            </a:pathLst>
          </a:custGeom>
          <a:ln w="12192">
            <a:solidFill>
              <a:srgbClr val="30B6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54010" y="1757552"/>
            <a:ext cx="5394566" cy="4357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6240" y="2163317"/>
            <a:ext cx="6297295" cy="0"/>
          </a:xfrm>
          <a:custGeom>
            <a:avLst/>
            <a:gdLst/>
            <a:ahLst/>
            <a:cxnLst/>
            <a:rect l="l" t="t" r="r" b="b"/>
            <a:pathLst>
              <a:path w="6297295" h="0">
                <a:moveTo>
                  <a:pt x="0" y="0"/>
                </a:moveTo>
                <a:lnTo>
                  <a:pt x="6297168" y="0"/>
                </a:lnTo>
              </a:path>
            </a:pathLst>
          </a:custGeom>
          <a:ln w="4724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96240" y="2139695"/>
            <a:ext cx="6297295" cy="47625"/>
          </a:xfrm>
          <a:custGeom>
            <a:avLst/>
            <a:gdLst/>
            <a:ahLst/>
            <a:cxnLst/>
            <a:rect l="l" t="t" r="r" b="b"/>
            <a:pathLst>
              <a:path w="6297295" h="47625">
                <a:moveTo>
                  <a:pt x="0" y="0"/>
                </a:moveTo>
                <a:lnTo>
                  <a:pt x="2099056" y="0"/>
                </a:lnTo>
                <a:lnTo>
                  <a:pt x="4198112" y="0"/>
                </a:lnTo>
                <a:lnTo>
                  <a:pt x="6297168" y="0"/>
                </a:lnTo>
                <a:lnTo>
                  <a:pt x="6297168" y="47243"/>
                </a:lnTo>
                <a:lnTo>
                  <a:pt x="4198112" y="47243"/>
                </a:lnTo>
                <a:lnTo>
                  <a:pt x="2099056" y="47243"/>
                </a:lnTo>
                <a:lnTo>
                  <a:pt x="0" y="47243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30B6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83540" y="2718942"/>
            <a:ext cx="8329295" cy="3014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solidFill>
                  <a:srgbClr val="FF0000"/>
                </a:solidFill>
                <a:latin typeface="Arial"/>
                <a:cs typeface="Arial"/>
              </a:rPr>
              <a:t>Dobutamine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rial"/>
              <a:buChar char="-"/>
              <a:tabLst>
                <a:tab pos="469265" algn="l"/>
                <a:tab pos="469900" algn="l"/>
              </a:tabLst>
            </a:pPr>
            <a:r>
              <a:rPr dirty="0" sz="3200" spc="-5" b="1">
                <a:latin typeface="Arial"/>
                <a:cs typeface="Arial"/>
              </a:rPr>
              <a:t>Selective </a:t>
            </a:r>
            <a:r>
              <a:rPr dirty="0" sz="3200" spc="0" b="1">
                <a:latin typeface="Arial"/>
                <a:cs typeface="Arial"/>
              </a:rPr>
              <a:t>β</a:t>
            </a:r>
            <a:r>
              <a:rPr dirty="0" baseline="-21164" sz="3150" spc="0" b="1">
                <a:latin typeface="Arial"/>
                <a:cs typeface="Arial"/>
              </a:rPr>
              <a:t>1</a:t>
            </a:r>
            <a:r>
              <a:rPr dirty="0" baseline="-21164" sz="3150" spc="419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agonist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-"/>
            </a:pPr>
            <a:endParaRPr sz="33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rial"/>
              <a:buChar char="-"/>
              <a:tabLst>
                <a:tab pos="469265" algn="l"/>
                <a:tab pos="469900" algn="l"/>
              </a:tabLst>
            </a:pPr>
            <a:r>
              <a:rPr dirty="0" sz="3200" b="1">
                <a:latin typeface="Arial"/>
                <a:cs typeface="Arial"/>
              </a:rPr>
              <a:t>Uses : </a:t>
            </a:r>
            <a:r>
              <a:rPr dirty="0" sz="3200" spc="-25" b="1">
                <a:latin typeface="Arial"/>
                <a:cs typeface="Arial"/>
              </a:rPr>
              <a:t>Treatment </a:t>
            </a:r>
            <a:r>
              <a:rPr dirty="0" sz="3200" b="1">
                <a:latin typeface="Arial"/>
                <a:cs typeface="Arial"/>
              </a:rPr>
              <a:t>of </a:t>
            </a:r>
            <a:r>
              <a:rPr dirty="0" sz="3200" spc="-5" b="1">
                <a:latin typeface="Arial"/>
                <a:cs typeface="Arial"/>
              </a:rPr>
              <a:t>acute heart </a:t>
            </a:r>
            <a:r>
              <a:rPr dirty="0" sz="3200" b="1">
                <a:latin typeface="Arial"/>
                <a:cs typeface="Arial"/>
              </a:rPr>
              <a:t>failure</a:t>
            </a:r>
            <a:r>
              <a:rPr dirty="0" sz="3200" spc="-9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in</a:t>
            </a:r>
            <a:endParaRPr sz="3200">
              <a:latin typeface="Arial"/>
              <a:cs typeface="Arial"/>
            </a:endParaRPr>
          </a:p>
          <a:p>
            <a:pPr marL="1815464">
              <a:lnSpc>
                <a:spcPct val="100000"/>
              </a:lnSpc>
            </a:pPr>
            <a:r>
              <a:rPr dirty="0" sz="3200" spc="-5" b="1">
                <a:latin typeface="Arial"/>
                <a:cs typeface="Arial"/>
              </a:rPr>
              <a:t>cardiogenic</a:t>
            </a:r>
            <a:r>
              <a:rPr dirty="0" sz="3200" spc="-45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shock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33</a:t>
            </a:fld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04060"/>
            <a:ext cx="4524756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88308" y="2004060"/>
            <a:ext cx="649224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296" y="2563367"/>
            <a:ext cx="4198620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249427"/>
            <a:ext cx="8885555" cy="17310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935355">
              <a:lnSpc>
                <a:spcPct val="100000"/>
              </a:lnSpc>
              <a:spcBef>
                <a:spcPts val="100"/>
              </a:spcBef>
              <a:tabLst>
                <a:tab pos="1760855" algn="l"/>
                <a:tab pos="4300855" algn="l"/>
              </a:tabLst>
            </a:pPr>
            <a:r>
              <a:rPr dirty="0" spc="-70"/>
              <a:t>IV-	</a:t>
            </a:r>
            <a:r>
              <a:rPr dirty="0" spc="-5"/>
              <a:t>Drugs</a:t>
            </a:r>
            <a:r>
              <a:rPr dirty="0" spc="0"/>
              <a:t> </a:t>
            </a:r>
            <a:r>
              <a:rPr dirty="0"/>
              <a:t>that	</a:t>
            </a:r>
            <a:r>
              <a:rPr dirty="0" spc="-5"/>
              <a:t>increase</a:t>
            </a:r>
            <a:r>
              <a:rPr dirty="0" spc="-30"/>
              <a:t> </a:t>
            </a:r>
            <a:r>
              <a:rPr dirty="0" spc="-5"/>
              <a:t>contractility </a:t>
            </a:r>
            <a:r>
              <a:rPr dirty="0" spc="-5">
                <a:solidFill>
                  <a:srgbClr val="000000"/>
                </a:solidFill>
              </a:rPr>
              <a:t> 3- phosphodiesterase </a:t>
            </a:r>
            <a:r>
              <a:rPr dirty="0">
                <a:solidFill>
                  <a:srgbClr val="000000"/>
                </a:solidFill>
              </a:rPr>
              <a:t>-III</a:t>
            </a:r>
            <a:r>
              <a:rPr dirty="0" spc="0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inhibitors:</a:t>
            </a:r>
          </a:p>
          <a:p>
            <a:pPr marL="3783329">
              <a:lnSpc>
                <a:spcPts val="4785"/>
              </a:lnSpc>
            </a:pPr>
            <a:r>
              <a:rPr dirty="0" sz="4000" spc="-5">
                <a:solidFill>
                  <a:srgbClr val="FF0000"/>
                </a:solidFill>
              </a:rPr>
              <a:t>Milrinone</a:t>
            </a:r>
            <a:endParaRPr sz="400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33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78739" y="2110562"/>
            <a:ext cx="9520555" cy="197738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 b="1" u="heavy">
                <a:solidFill>
                  <a:srgbClr val="0000FF"/>
                </a:solidFill>
                <a:latin typeface="Arial"/>
                <a:cs typeface="Arial"/>
              </a:rPr>
              <a:t>Mechanism </a:t>
            </a:r>
            <a:r>
              <a:rPr dirty="0" sz="3200" b="1" u="heavy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dirty="0" sz="3200" spc="-45" b="1" u="heavy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3200" b="1" u="heavy">
                <a:solidFill>
                  <a:srgbClr val="0000FF"/>
                </a:solidFill>
                <a:latin typeface="Arial"/>
                <a:cs typeface="Arial"/>
              </a:rPr>
              <a:t>action: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15"/>
              </a:spcBef>
              <a:tabLst>
                <a:tab pos="469265" algn="l"/>
              </a:tabLst>
            </a:pPr>
            <a:r>
              <a:rPr dirty="0" sz="2800" spc="-5">
                <a:latin typeface="Arial"/>
                <a:cs typeface="Arial"/>
              </a:rPr>
              <a:t>-	</a:t>
            </a:r>
            <a:r>
              <a:rPr dirty="0" sz="2800" spc="-5" b="1">
                <a:latin typeface="Arial"/>
                <a:cs typeface="Arial"/>
              </a:rPr>
              <a:t>Inhibits phosphodiesterase -III ( cardiac &amp; B.</a:t>
            </a:r>
            <a:r>
              <a:rPr dirty="0" sz="2800" spc="160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Vessels)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995"/>
              </a:spcBef>
            </a:pPr>
            <a:r>
              <a:rPr dirty="0" sz="3200" spc="-5" b="1">
                <a:latin typeface="Arial"/>
                <a:cs typeface="Arial"/>
              </a:rPr>
              <a:t>w</a:t>
            </a:r>
            <a:r>
              <a:rPr dirty="0" sz="2800" spc="-5" b="1">
                <a:latin typeface="Arial"/>
                <a:cs typeface="Arial"/>
              </a:rPr>
              <a:t>hich inhibits cAMP degradation </a:t>
            </a:r>
            <a:r>
              <a:rPr dirty="0" sz="2800" b="1">
                <a:latin typeface="Arial"/>
                <a:cs typeface="Arial"/>
              </a:rPr>
              <a:t>(</a:t>
            </a:r>
            <a:r>
              <a:rPr dirty="0" sz="2800" b="1">
                <a:solidFill>
                  <a:srgbClr val="C00000"/>
                </a:solidFill>
                <a:latin typeface="Arial"/>
                <a:cs typeface="Arial"/>
              </a:rPr>
              <a:t>↑ </a:t>
            </a:r>
            <a:r>
              <a:rPr dirty="0" sz="2800" spc="-5" b="1">
                <a:latin typeface="Arial"/>
                <a:cs typeface="Arial"/>
              </a:rPr>
              <a:t>cAMP</a:t>
            </a:r>
            <a:r>
              <a:rPr dirty="0" sz="2800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7800" y="4020083"/>
            <a:ext cx="2855595" cy="1788160"/>
          </a:xfrm>
          <a:prstGeom prst="rect">
            <a:avLst/>
          </a:prstGeom>
        </p:spPr>
        <p:txBody>
          <a:bodyPr wrap="square" lIns="0" tIns="14668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155"/>
              </a:spcBef>
            </a:pPr>
            <a:r>
              <a:rPr dirty="0" sz="2800" spc="-5" b="1">
                <a:latin typeface="Wingdings"/>
                <a:cs typeface="Wingdings"/>
              </a:rPr>
              <a:t></a:t>
            </a:r>
            <a:endParaRPr sz="2800">
              <a:latin typeface="Wingdings"/>
              <a:cs typeface="Wingdings"/>
            </a:endParaRPr>
          </a:p>
          <a:p>
            <a:pPr algn="r" marR="46355">
              <a:lnSpc>
                <a:spcPct val="100000"/>
              </a:lnSpc>
              <a:spcBef>
                <a:spcPts val="1055"/>
              </a:spcBef>
            </a:pPr>
            <a:r>
              <a:rPr dirty="0" sz="2800" spc="-5" b="1">
                <a:latin typeface="Arial"/>
                <a:cs typeface="Arial"/>
              </a:rPr>
              <a:t>Increase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cardiac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dirty="0" sz="2800" spc="-5" b="1">
                <a:latin typeface="Arial"/>
                <a:cs typeface="Arial"/>
              </a:rPr>
              <a:t>Contractility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24331" y="4020083"/>
            <a:ext cx="5759450" cy="1788160"/>
          </a:xfrm>
          <a:prstGeom prst="rect">
            <a:avLst/>
          </a:prstGeom>
        </p:spPr>
        <p:txBody>
          <a:bodyPr wrap="square" lIns="0" tIns="146685" rIns="0" bIns="0" rtlCol="0" vert="horz">
            <a:spAutoFit/>
          </a:bodyPr>
          <a:lstStyle/>
          <a:p>
            <a:pPr algn="ctr" marL="227329">
              <a:lnSpc>
                <a:spcPct val="100000"/>
              </a:lnSpc>
              <a:spcBef>
                <a:spcPts val="1155"/>
              </a:spcBef>
            </a:pPr>
            <a:r>
              <a:rPr dirty="0" sz="2800" spc="-5" b="1">
                <a:latin typeface="Wingdings"/>
                <a:cs typeface="Wingdings"/>
              </a:rPr>
              <a:t></a:t>
            </a:r>
            <a:endParaRPr sz="2800">
              <a:latin typeface="Wingdings"/>
              <a:cs typeface="Wingdings"/>
            </a:endParaRPr>
          </a:p>
          <a:p>
            <a:pPr marL="37465">
              <a:lnSpc>
                <a:spcPct val="100000"/>
              </a:lnSpc>
              <a:spcBef>
                <a:spcPts val="1055"/>
              </a:spcBef>
            </a:pPr>
            <a:r>
              <a:rPr dirty="0" sz="2800" spc="-5" b="1">
                <a:latin typeface="Arial"/>
                <a:cs typeface="Arial"/>
              </a:rPr>
              <a:t>dilatation of arteries &amp;</a:t>
            </a:r>
            <a:r>
              <a:rPr dirty="0" sz="2800" spc="25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veins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dirty="0" sz="2800" spc="-5" b="1">
                <a:latin typeface="Arial"/>
                <a:cs typeface="Arial"/>
              </a:rPr>
              <a:t>(reduction of preload &amp; afterload</a:t>
            </a:r>
            <a:r>
              <a:rPr dirty="0" sz="2800" spc="80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939" y="173228"/>
            <a:ext cx="8885555" cy="1671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935355">
              <a:lnSpc>
                <a:spcPct val="100000"/>
              </a:lnSpc>
              <a:spcBef>
                <a:spcPts val="100"/>
              </a:spcBef>
              <a:tabLst>
                <a:tab pos="1760855" algn="l"/>
                <a:tab pos="4300855" algn="l"/>
              </a:tabLst>
            </a:pPr>
            <a:r>
              <a:rPr dirty="0" spc="-70"/>
              <a:t>IV-	</a:t>
            </a:r>
            <a:r>
              <a:rPr dirty="0" spc="-5"/>
              <a:t>Drugs</a:t>
            </a:r>
            <a:r>
              <a:rPr dirty="0" spc="0"/>
              <a:t> </a:t>
            </a:r>
            <a:r>
              <a:rPr dirty="0"/>
              <a:t>that	</a:t>
            </a:r>
            <a:r>
              <a:rPr dirty="0" spc="-5"/>
              <a:t>increase</a:t>
            </a:r>
            <a:r>
              <a:rPr dirty="0" spc="-30"/>
              <a:t> </a:t>
            </a:r>
            <a:r>
              <a:rPr dirty="0" spc="-5"/>
              <a:t>contractility </a:t>
            </a:r>
            <a:r>
              <a:rPr dirty="0" spc="-5">
                <a:solidFill>
                  <a:srgbClr val="000000"/>
                </a:solidFill>
              </a:rPr>
              <a:t> 3- phosphodiesterase </a:t>
            </a:r>
            <a:r>
              <a:rPr dirty="0">
                <a:solidFill>
                  <a:srgbClr val="000000"/>
                </a:solidFill>
              </a:rPr>
              <a:t>-III </a:t>
            </a:r>
            <a:r>
              <a:rPr dirty="0" spc="-5">
                <a:solidFill>
                  <a:srgbClr val="000000"/>
                </a:solidFill>
              </a:rPr>
              <a:t>inhibitors</a:t>
            </a:r>
            <a:r>
              <a:rPr dirty="0" spc="1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:</a:t>
            </a:r>
          </a:p>
          <a:p>
            <a:pPr marL="3896360">
              <a:lnSpc>
                <a:spcPct val="100000"/>
              </a:lnSpc>
            </a:pPr>
            <a:r>
              <a:rPr dirty="0" spc="-5">
                <a:solidFill>
                  <a:srgbClr val="FF0000"/>
                </a:solidFill>
              </a:rPr>
              <a:t>Milrinone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33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54939" y="2130862"/>
            <a:ext cx="8305165" cy="3082290"/>
          </a:xfrm>
          <a:prstGeom prst="rect">
            <a:avLst/>
          </a:prstGeom>
        </p:spPr>
        <p:txBody>
          <a:bodyPr wrap="square" lIns="0" tIns="1892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dirty="0" sz="3600" spc="-5" b="1" u="heavy">
                <a:solidFill>
                  <a:srgbClr val="0000FF"/>
                </a:solidFill>
                <a:latin typeface="Arial"/>
                <a:cs typeface="Arial"/>
              </a:rPr>
              <a:t>Therapeutic uses: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  <a:tabLst>
                <a:tab pos="426720" algn="l"/>
              </a:tabLst>
            </a:pPr>
            <a:r>
              <a:rPr dirty="0" sz="2800" spc="-5" b="1">
                <a:latin typeface="Arial"/>
                <a:cs typeface="Arial"/>
              </a:rPr>
              <a:t>-	used only intravenously for management</a:t>
            </a:r>
            <a:r>
              <a:rPr dirty="0" sz="2800" spc="105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of</a:t>
            </a:r>
            <a:endParaRPr sz="2800">
              <a:latin typeface="Arial"/>
              <a:cs typeface="Arial"/>
            </a:endParaRPr>
          </a:p>
          <a:p>
            <a:pPr marL="3219450">
              <a:lnSpc>
                <a:spcPct val="100000"/>
              </a:lnSpc>
              <a:spcBef>
                <a:spcPts val="605"/>
              </a:spcBef>
            </a:pPr>
            <a:r>
              <a:rPr dirty="0" sz="3200" b="1">
                <a:solidFill>
                  <a:srgbClr val="FF0000"/>
                </a:solidFill>
                <a:latin typeface="Arial"/>
                <a:cs typeface="Arial"/>
              </a:rPr>
              <a:t>acute heart</a:t>
            </a:r>
            <a:r>
              <a:rPr dirty="0" sz="3200" spc="-6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0000"/>
                </a:solidFill>
                <a:latin typeface="Arial"/>
                <a:cs typeface="Arial"/>
              </a:rPr>
              <a:t>failure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  <a:tabLst>
                <a:tab pos="469265" algn="l"/>
              </a:tabLst>
            </a:pPr>
            <a:r>
              <a:rPr dirty="0" sz="2800" spc="-5">
                <a:latin typeface="Arial"/>
                <a:cs typeface="Arial"/>
              </a:rPr>
              <a:t>-	</a:t>
            </a:r>
            <a:r>
              <a:rPr dirty="0" sz="2800" spc="-10" b="1">
                <a:latin typeface="Arial"/>
                <a:cs typeface="Arial"/>
              </a:rPr>
              <a:t>not </a:t>
            </a:r>
            <a:r>
              <a:rPr dirty="0" sz="2800" spc="-5" b="1">
                <a:latin typeface="Arial"/>
                <a:cs typeface="Arial"/>
              </a:rPr>
              <a:t>safe or effective in the longer ( &gt; 48</a:t>
            </a:r>
            <a:r>
              <a:rPr dirty="0" sz="2800" spc="160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hours)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675"/>
              </a:spcBef>
            </a:pPr>
            <a:r>
              <a:rPr dirty="0" sz="2800" spc="-5" b="1">
                <a:latin typeface="Arial"/>
                <a:cs typeface="Arial"/>
              </a:rPr>
              <a:t>treatment of patients with heart</a:t>
            </a:r>
            <a:r>
              <a:rPr dirty="0" sz="2800" spc="65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failure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706755">
              <a:lnSpc>
                <a:spcPct val="100000"/>
              </a:lnSpc>
              <a:spcBef>
                <a:spcPts val="100"/>
              </a:spcBef>
              <a:tabLst>
                <a:tab pos="1532255" algn="l"/>
                <a:tab pos="4072254" algn="l"/>
              </a:tabLst>
            </a:pPr>
            <a:r>
              <a:rPr dirty="0" spc="-70"/>
              <a:t>IV-	</a:t>
            </a:r>
            <a:r>
              <a:rPr dirty="0" spc="-5"/>
              <a:t>Drugs</a:t>
            </a:r>
            <a:r>
              <a:rPr dirty="0" spc="0"/>
              <a:t> </a:t>
            </a:r>
            <a:r>
              <a:rPr dirty="0"/>
              <a:t>that	</a:t>
            </a:r>
            <a:r>
              <a:rPr dirty="0" spc="-5"/>
              <a:t>increase</a:t>
            </a:r>
            <a:r>
              <a:rPr dirty="0" spc="-30"/>
              <a:t> </a:t>
            </a:r>
            <a:r>
              <a:rPr dirty="0" spc="-5"/>
              <a:t>contractility </a:t>
            </a:r>
            <a:r>
              <a:rPr dirty="0" spc="-5">
                <a:solidFill>
                  <a:srgbClr val="000000"/>
                </a:solidFill>
              </a:rPr>
              <a:t> 3- phosphodiesterase </a:t>
            </a:r>
            <a:r>
              <a:rPr dirty="0">
                <a:solidFill>
                  <a:srgbClr val="000000"/>
                </a:solidFill>
              </a:rPr>
              <a:t>-III </a:t>
            </a:r>
            <a:r>
              <a:rPr dirty="0" spc="-5">
                <a:solidFill>
                  <a:srgbClr val="000000"/>
                </a:solidFill>
              </a:rPr>
              <a:t>inhibitors</a:t>
            </a:r>
            <a:r>
              <a:rPr dirty="0" spc="1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:</a:t>
            </a:r>
          </a:p>
          <a:p>
            <a:pPr algn="ctr" marL="708660">
              <a:lnSpc>
                <a:spcPct val="100000"/>
              </a:lnSpc>
            </a:pPr>
            <a:r>
              <a:rPr dirty="0" spc="-5">
                <a:solidFill>
                  <a:srgbClr val="FF0000"/>
                </a:solidFill>
              </a:rPr>
              <a:t>Milrinone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33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215290" y="1475257"/>
            <a:ext cx="9060180" cy="4589145"/>
          </a:xfrm>
          <a:prstGeom prst="rect">
            <a:avLst/>
          </a:prstGeom>
        </p:spPr>
        <p:txBody>
          <a:bodyPr wrap="square" lIns="0" tIns="1854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dirty="0" sz="3600" spc="-5" b="1" u="heavy">
                <a:solidFill>
                  <a:srgbClr val="0000FF"/>
                </a:solidFill>
                <a:latin typeface="Arial"/>
                <a:cs typeface="Arial"/>
              </a:rPr>
              <a:t>Adverse</a:t>
            </a:r>
            <a:r>
              <a:rPr dirty="0" sz="3600" spc="-20" b="1" u="heavy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3600" spc="-5" b="1" u="heavy">
                <a:solidFill>
                  <a:srgbClr val="0000FF"/>
                </a:solidFill>
                <a:latin typeface="Arial"/>
                <a:cs typeface="Arial"/>
              </a:rPr>
              <a:t>effects: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  <a:buSzPct val="114285"/>
              <a:buChar char="-"/>
              <a:tabLst>
                <a:tab pos="259715" algn="l"/>
              </a:tabLst>
            </a:pPr>
            <a:r>
              <a:rPr dirty="0" sz="2800" spc="-5" b="1">
                <a:latin typeface="Arial"/>
                <a:cs typeface="Arial"/>
              </a:rPr>
              <a:t>Hypotension and chest pain</a:t>
            </a:r>
            <a:r>
              <a:rPr dirty="0" sz="2800" spc="90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(angina?)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dirty="0" sz="3200" spc="-5" b="1" u="heavy">
                <a:solidFill>
                  <a:srgbClr val="FF0000"/>
                </a:solidFill>
                <a:latin typeface="Arial"/>
                <a:cs typeface="Arial"/>
              </a:rPr>
              <a:t>Chemical</a:t>
            </a:r>
            <a:r>
              <a:rPr dirty="0" sz="3200" spc="-30" b="1" u="heavy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b="1" u="heavy">
                <a:solidFill>
                  <a:srgbClr val="FF0000"/>
                </a:solidFill>
                <a:latin typeface="Arial"/>
                <a:cs typeface="Arial"/>
              </a:rPr>
              <a:t>interaction: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20"/>
              </a:spcBef>
              <a:buChar char="-"/>
              <a:tabLst>
                <a:tab pos="231140" algn="l"/>
              </a:tabLst>
            </a:pPr>
            <a:r>
              <a:rPr dirty="0" sz="2800" spc="-5" b="1">
                <a:latin typeface="Arial"/>
                <a:cs typeface="Arial"/>
              </a:rPr>
              <a:t>furosemide should </a:t>
            </a:r>
            <a:r>
              <a:rPr dirty="0" sz="2800" spc="-10" b="1">
                <a:latin typeface="Arial"/>
                <a:cs typeface="Arial"/>
              </a:rPr>
              <a:t>not </a:t>
            </a:r>
            <a:r>
              <a:rPr dirty="0" sz="2800" spc="-5" b="1">
                <a:latin typeface="Arial"/>
                <a:cs typeface="Arial"/>
              </a:rPr>
              <a:t>be administered in </a:t>
            </a:r>
            <a:r>
              <a:rPr dirty="0" sz="2800" spc="-70" b="1">
                <a:latin typeface="Arial"/>
                <a:cs typeface="Arial"/>
              </a:rPr>
              <a:t>I.V. </a:t>
            </a:r>
            <a:r>
              <a:rPr dirty="0" sz="2800" spc="-5" b="1">
                <a:latin typeface="Arial"/>
                <a:cs typeface="Arial"/>
              </a:rPr>
              <a:t>lines  containing milrinone due to formation of a</a:t>
            </a:r>
            <a:r>
              <a:rPr dirty="0" sz="2800" spc="155" b="1">
                <a:latin typeface="Arial"/>
                <a:cs typeface="Arial"/>
              </a:rPr>
              <a:t> </a:t>
            </a:r>
            <a:r>
              <a:rPr dirty="0" sz="2800" spc="-5" b="1" u="heavy">
                <a:latin typeface="Arial"/>
                <a:cs typeface="Arial"/>
              </a:rPr>
              <a:t>precipitate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dirty="0" sz="3600" spc="-5">
                <a:solidFill>
                  <a:srgbClr val="FF0000"/>
                </a:solidFill>
                <a:latin typeface="Arial"/>
                <a:cs typeface="Arial"/>
              </a:rPr>
              <a:t>-	</a:t>
            </a:r>
            <a:r>
              <a:rPr dirty="0" sz="3600" spc="-5" b="1">
                <a:solidFill>
                  <a:srgbClr val="FF0000"/>
                </a:solidFill>
                <a:latin typeface="Arial"/>
                <a:cs typeface="Arial"/>
              </a:rPr>
              <a:t>Enoximone &amp;</a:t>
            </a:r>
            <a:r>
              <a:rPr dirty="0" sz="36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600" spc="-20" b="1">
                <a:solidFill>
                  <a:srgbClr val="FF0000"/>
                </a:solidFill>
                <a:latin typeface="Arial"/>
                <a:cs typeface="Arial"/>
              </a:rPr>
              <a:t>Vesnarinone</a:t>
            </a:r>
            <a:endParaRPr sz="3600">
              <a:latin typeface="Arial"/>
              <a:cs typeface="Arial"/>
            </a:endParaRPr>
          </a:p>
          <a:p>
            <a:pPr marL="463550">
              <a:lnSpc>
                <a:spcPct val="100000"/>
              </a:lnSpc>
            </a:pPr>
            <a:r>
              <a:rPr dirty="0" sz="3200" b="1">
                <a:latin typeface="Arial"/>
                <a:cs typeface="Arial"/>
              </a:rPr>
              <a:t>new drugs in </a:t>
            </a:r>
            <a:r>
              <a:rPr dirty="0" sz="3200" spc="-5" b="1">
                <a:latin typeface="Arial"/>
                <a:cs typeface="Arial"/>
              </a:rPr>
              <a:t>clinical</a:t>
            </a:r>
            <a:r>
              <a:rPr dirty="0" sz="3200" spc="-9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trials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0" y="1600200"/>
            <a:ext cx="4000500" cy="14069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90600" y="1600200"/>
            <a:ext cx="4000500" cy="1406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448300" y="3945001"/>
            <a:ext cx="4000500" cy="14069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3400" y="3945001"/>
            <a:ext cx="6400800" cy="26798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3400" y="3141065"/>
            <a:ext cx="8801100" cy="669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3400" y="3141065"/>
            <a:ext cx="8801100" cy="670560"/>
          </a:xfrm>
          <a:custGeom>
            <a:avLst/>
            <a:gdLst/>
            <a:ahLst/>
            <a:cxnLst/>
            <a:rect l="l" t="t" r="r" b="b"/>
            <a:pathLst>
              <a:path w="8801100" h="670560">
                <a:moveTo>
                  <a:pt x="0" y="669950"/>
                </a:moveTo>
                <a:lnTo>
                  <a:pt x="8801100" y="669950"/>
                </a:lnTo>
                <a:lnTo>
                  <a:pt x="8801100" y="0"/>
                </a:lnTo>
                <a:lnTo>
                  <a:pt x="0" y="0"/>
                </a:lnTo>
                <a:lnTo>
                  <a:pt x="0" y="669950"/>
                </a:lnTo>
                <a:close/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3400" y="1600263"/>
            <a:ext cx="8915400" cy="52255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76800" y="3945001"/>
            <a:ext cx="228600" cy="1205865"/>
          </a:xfrm>
          <a:custGeom>
            <a:avLst/>
            <a:gdLst/>
            <a:ahLst/>
            <a:cxnLst/>
            <a:rect l="l" t="t" r="r" b="b"/>
            <a:pathLst>
              <a:path w="228600" h="1205864">
                <a:moveTo>
                  <a:pt x="152400" y="190500"/>
                </a:moveTo>
                <a:lnTo>
                  <a:pt x="76200" y="190500"/>
                </a:lnTo>
                <a:lnTo>
                  <a:pt x="76200" y="1205865"/>
                </a:lnTo>
                <a:lnTo>
                  <a:pt x="152400" y="1205865"/>
                </a:lnTo>
                <a:lnTo>
                  <a:pt x="152400" y="190500"/>
                </a:lnTo>
                <a:close/>
              </a:path>
              <a:path w="228600" h="1205864">
                <a:moveTo>
                  <a:pt x="114300" y="0"/>
                </a:moveTo>
                <a:lnTo>
                  <a:pt x="0" y="228600"/>
                </a:lnTo>
                <a:lnTo>
                  <a:pt x="76200" y="228600"/>
                </a:lnTo>
                <a:lnTo>
                  <a:pt x="76200" y="190500"/>
                </a:lnTo>
                <a:lnTo>
                  <a:pt x="209550" y="190500"/>
                </a:lnTo>
                <a:lnTo>
                  <a:pt x="114300" y="0"/>
                </a:lnTo>
                <a:close/>
              </a:path>
              <a:path w="228600" h="1205864">
                <a:moveTo>
                  <a:pt x="209550" y="190500"/>
                </a:moveTo>
                <a:lnTo>
                  <a:pt x="152400" y="190500"/>
                </a:lnTo>
                <a:lnTo>
                  <a:pt x="152400" y="228600"/>
                </a:lnTo>
                <a:lnTo>
                  <a:pt x="228600" y="228600"/>
                </a:lnTo>
                <a:lnTo>
                  <a:pt x="20955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45911" y="2854705"/>
            <a:ext cx="696595" cy="283210"/>
          </a:xfrm>
          <a:custGeom>
            <a:avLst/>
            <a:gdLst/>
            <a:ahLst/>
            <a:cxnLst/>
            <a:rect l="l" t="t" r="r" b="b"/>
            <a:pathLst>
              <a:path w="696595" h="283210">
                <a:moveTo>
                  <a:pt x="187198" y="63500"/>
                </a:moveTo>
                <a:lnTo>
                  <a:pt x="0" y="237490"/>
                </a:lnTo>
                <a:lnTo>
                  <a:pt x="251587" y="282956"/>
                </a:lnTo>
                <a:lnTo>
                  <a:pt x="233254" y="220472"/>
                </a:lnTo>
                <a:lnTo>
                  <a:pt x="193548" y="220472"/>
                </a:lnTo>
                <a:lnTo>
                  <a:pt x="172085" y="147447"/>
                </a:lnTo>
                <a:lnTo>
                  <a:pt x="208681" y="136720"/>
                </a:lnTo>
                <a:lnTo>
                  <a:pt x="187198" y="63500"/>
                </a:lnTo>
                <a:close/>
              </a:path>
              <a:path w="696595" h="283210">
                <a:moveTo>
                  <a:pt x="208681" y="136720"/>
                </a:moveTo>
                <a:lnTo>
                  <a:pt x="172085" y="147447"/>
                </a:lnTo>
                <a:lnTo>
                  <a:pt x="193548" y="220472"/>
                </a:lnTo>
                <a:lnTo>
                  <a:pt x="230112" y="209763"/>
                </a:lnTo>
                <a:lnTo>
                  <a:pt x="208681" y="136720"/>
                </a:lnTo>
                <a:close/>
              </a:path>
              <a:path w="696595" h="283210">
                <a:moveTo>
                  <a:pt x="230112" y="209763"/>
                </a:moveTo>
                <a:lnTo>
                  <a:pt x="193548" y="220472"/>
                </a:lnTo>
                <a:lnTo>
                  <a:pt x="233254" y="220472"/>
                </a:lnTo>
                <a:lnTo>
                  <a:pt x="230112" y="209763"/>
                </a:lnTo>
                <a:close/>
              </a:path>
              <a:path w="696595" h="283210">
                <a:moveTo>
                  <a:pt x="675132" y="0"/>
                </a:moveTo>
                <a:lnTo>
                  <a:pt x="208681" y="136720"/>
                </a:lnTo>
                <a:lnTo>
                  <a:pt x="230112" y="209763"/>
                </a:lnTo>
                <a:lnTo>
                  <a:pt x="696595" y="73152"/>
                </a:lnTo>
                <a:lnTo>
                  <a:pt x="6751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34257" y="2837560"/>
            <a:ext cx="699770" cy="327025"/>
          </a:xfrm>
          <a:custGeom>
            <a:avLst/>
            <a:gdLst/>
            <a:ahLst/>
            <a:cxnLst/>
            <a:rect l="l" t="t" r="r" b="b"/>
            <a:pathLst>
              <a:path w="699770" h="327025">
                <a:moveTo>
                  <a:pt x="472889" y="255754"/>
                </a:moveTo>
                <a:lnTo>
                  <a:pt x="445134" y="326771"/>
                </a:lnTo>
                <a:lnTo>
                  <a:pt x="699642" y="303529"/>
                </a:lnTo>
                <a:lnTo>
                  <a:pt x="669004" y="269621"/>
                </a:lnTo>
                <a:lnTo>
                  <a:pt x="508380" y="269621"/>
                </a:lnTo>
                <a:lnTo>
                  <a:pt x="472889" y="255754"/>
                </a:lnTo>
                <a:close/>
              </a:path>
              <a:path w="699770" h="327025">
                <a:moveTo>
                  <a:pt x="500586" y="184883"/>
                </a:moveTo>
                <a:lnTo>
                  <a:pt x="472889" y="255754"/>
                </a:lnTo>
                <a:lnTo>
                  <a:pt x="508380" y="269621"/>
                </a:lnTo>
                <a:lnTo>
                  <a:pt x="536066" y="198754"/>
                </a:lnTo>
                <a:lnTo>
                  <a:pt x="500586" y="184883"/>
                </a:lnTo>
                <a:close/>
              </a:path>
              <a:path w="699770" h="327025">
                <a:moveTo>
                  <a:pt x="528319" y="113918"/>
                </a:moveTo>
                <a:lnTo>
                  <a:pt x="500586" y="184883"/>
                </a:lnTo>
                <a:lnTo>
                  <a:pt x="536066" y="198754"/>
                </a:lnTo>
                <a:lnTo>
                  <a:pt x="508380" y="269621"/>
                </a:lnTo>
                <a:lnTo>
                  <a:pt x="669004" y="269621"/>
                </a:lnTo>
                <a:lnTo>
                  <a:pt x="528319" y="113918"/>
                </a:lnTo>
                <a:close/>
              </a:path>
              <a:path w="699770" h="327025">
                <a:moveTo>
                  <a:pt x="27685" y="0"/>
                </a:moveTo>
                <a:lnTo>
                  <a:pt x="0" y="70992"/>
                </a:lnTo>
                <a:lnTo>
                  <a:pt x="472889" y="255754"/>
                </a:lnTo>
                <a:lnTo>
                  <a:pt x="500586" y="184883"/>
                </a:lnTo>
                <a:lnTo>
                  <a:pt x="276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448300" y="3832605"/>
            <a:ext cx="696595" cy="283210"/>
          </a:xfrm>
          <a:custGeom>
            <a:avLst/>
            <a:gdLst/>
            <a:ahLst/>
            <a:cxnLst/>
            <a:rect l="l" t="t" r="r" b="b"/>
            <a:pathLst>
              <a:path w="696595" h="283210">
                <a:moveTo>
                  <a:pt x="230033" y="73171"/>
                </a:moveTo>
                <a:lnTo>
                  <a:pt x="208642" y="146224"/>
                </a:lnTo>
                <a:lnTo>
                  <a:pt x="675132" y="282956"/>
                </a:lnTo>
                <a:lnTo>
                  <a:pt x="696467" y="209804"/>
                </a:lnTo>
                <a:lnTo>
                  <a:pt x="230033" y="73171"/>
                </a:lnTo>
                <a:close/>
              </a:path>
              <a:path w="696595" h="283210">
                <a:moveTo>
                  <a:pt x="251460" y="0"/>
                </a:moveTo>
                <a:lnTo>
                  <a:pt x="0" y="45466"/>
                </a:lnTo>
                <a:lnTo>
                  <a:pt x="187198" y="219456"/>
                </a:lnTo>
                <a:lnTo>
                  <a:pt x="208642" y="146224"/>
                </a:lnTo>
                <a:lnTo>
                  <a:pt x="172085" y="135509"/>
                </a:lnTo>
                <a:lnTo>
                  <a:pt x="193548" y="62484"/>
                </a:lnTo>
                <a:lnTo>
                  <a:pt x="233163" y="62484"/>
                </a:lnTo>
                <a:lnTo>
                  <a:pt x="251460" y="0"/>
                </a:lnTo>
                <a:close/>
              </a:path>
              <a:path w="696595" h="283210">
                <a:moveTo>
                  <a:pt x="193548" y="62484"/>
                </a:moveTo>
                <a:lnTo>
                  <a:pt x="172085" y="135509"/>
                </a:lnTo>
                <a:lnTo>
                  <a:pt x="208642" y="146224"/>
                </a:lnTo>
                <a:lnTo>
                  <a:pt x="230033" y="73171"/>
                </a:lnTo>
                <a:lnTo>
                  <a:pt x="193548" y="62484"/>
                </a:lnTo>
                <a:close/>
              </a:path>
              <a:path w="696595" h="283210">
                <a:moveTo>
                  <a:pt x="233163" y="62484"/>
                </a:moveTo>
                <a:lnTo>
                  <a:pt x="193548" y="62484"/>
                </a:lnTo>
                <a:lnTo>
                  <a:pt x="230033" y="73171"/>
                </a:lnTo>
                <a:lnTo>
                  <a:pt x="233163" y="624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834257" y="3854703"/>
            <a:ext cx="699770" cy="327025"/>
          </a:xfrm>
          <a:custGeom>
            <a:avLst/>
            <a:gdLst/>
            <a:ahLst/>
            <a:cxnLst/>
            <a:rect l="l" t="t" r="r" b="b"/>
            <a:pathLst>
              <a:path w="699770" h="327025">
                <a:moveTo>
                  <a:pt x="472874" y="71022"/>
                </a:moveTo>
                <a:lnTo>
                  <a:pt x="0" y="255778"/>
                </a:lnTo>
                <a:lnTo>
                  <a:pt x="27685" y="326771"/>
                </a:lnTo>
                <a:lnTo>
                  <a:pt x="500597" y="142001"/>
                </a:lnTo>
                <a:lnTo>
                  <a:pt x="472874" y="71022"/>
                </a:lnTo>
                <a:close/>
              </a:path>
              <a:path w="699770" h="327025">
                <a:moveTo>
                  <a:pt x="669119" y="57150"/>
                </a:moveTo>
                <a:lnTo>
                  <a:pt x="508380" y="57150"/>
                </a:lnTo>
                <a:lnTo>
                  <a:pt x="536066" y="128143"/>
                </a:lnTo>
                <a:lnTo>
                  <a:pt x="500597" y="142001"/>
                </a:lnTo>
                <a:lnTo>
                  <a:pt x="528319" y="212979"/>
                </a:lnTo>
                <a:lnTo>
                  <a:pt x="669119" y="57150"/>
                </a:lnTo>
                <a:close/>
              </a:path>
              <a:path w="699770" h="327025">
                <a:moveTo>
                  <a:pt x="508380" y="57150"/>
                </a:moveTo>
                <a:lnTo>
                  <a:pt x="472874" y="71022"/>
                </a:lnTo>
                <a:lnTo>
                  <a:pt x="500597" y="142001"/>
                </a:lnTo>
                <a:lnTo>
                  <a:pt x="536066" y="128143"/>
                </a:lnTo>
                <a:lnTo>
                  <a:pt x="508380" y="57150"/>
                </a:lnTo>
                <a:close/>
              </a:path>
              <a:path w="699770" h="327025">
                <a:moveTo>
                  <a:pt x="445134" y="0"/>
                </a:moveTo>
                <a:lnTo>
                  <a:pt x="472874" y="71022"/>
                </a:lnTo>
                <a:lnTo>
                  <a:pt x="508380" y="57150"/>
                </a:lnTo>
                <a:lnTo>
                  <a:pt x="669119" y="57150"/>
                </a:lnTo>
                <a:lnTo>
                  <a:pt x="699642" y="23368"/>
                </a:lnTo>
                <a:lnTo>
                  <a:pt x="4451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01168" y="48767"/>
            <a:ext cx="9756648" cy="8183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6200" y="0"/>
            <a:ext cx="9982200" cy="12161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5907" y="0"/>
            <a:ext cx="10032492" cy="11658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297923" y="0"/>
            <a:ext cx="760476" cy="11658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79577" y="0"/>
            <a:ext cx="9298305" cy="74104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700" spc="-40" b="1">
                <a:solidFill>
                  <a:srgbClr val="FF6600"/>
                </a:solidFill>
                <a:latin typeface="Arial Black"/>
                <a:cs typeface="Arial Black"/>
              </a:rPr>
              <a:t>CAUSES </a:t>
            </a:r>
            <a:r>
              <a:rPr dirty="0" sz="4700" spc="-10" b="1">
                <a:solidFill>
                  <a:srgbClr val="FF6600"/>
                </a:solidFill>
                <a:latin typeface="Arial Black"/>
                <a:cs typeface="Arial Black"/>
              </a:rPr>
              <a:t>OF </a:t>
            </a:r>
            <a:r>
              <a:rPr dirty="0" sz="4700" spc="-20" b="1">
                <a:solidFill>
                  <a:srgbClr val="FF6600"/>
                </a:solidFill>
                <a:latin typeface="Arial Black"/>
                <a:cs typeface="Arial Black"/>
              </a:rPr>
              <a:t>HEART </a:t>
            </a:r>
            <a:r>
              <a:rPr dirty="0" sz="4700" spc="-90" b="1">
                <a:solidFill>
                  <a:srgbClr val="FF6600"/>
                </a:solidFill>
                <a:latin typeface="Arial Black"/>
                <a:cs typeface="Arial Black"/>
              </a:rPr>
              <a:t>FAILURE</a:t>
            </a:r>
            <a:endParaRPr sz="47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" y="1712722"/>
            <a:ext cx="9518650" cy="4399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76580" marR="436880" indent="-56388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dirty="0" sz="3200">
                <a:latin typeface="Arial"/>
                <a:cs typeface="Arial"/>
              </a:rPr>
              <a:t>-	</a:t>
            </a:r>
            <a:r>
              <a:rPr dirty="0" sz="3200" b="1">
                <a:latin typeface="Arial"/>
                <a:cs typeface="Arial"/>
              </a:rPr>
              <a:t>The </a:t>
            </a:r>
            <a:r>
              <a:rPr dirty="0" sz="3200" spc="-5" b="1">
                <a:latin typeface="Arial"/>
                <a:cs typeface="Arial"/>
              </a:rPr>
              <a:t>elevated adrenergic activity </a:t>
            </a:r>
            <a:r>
              <a:rPr dirty="0" sz="3200" b="1">
                <a:latin typeface="Arial"/>
                <a:cs typeface="Arial"/>
              </a:rPr>
              <a:t>in </a:t>
            </a:r>
            <a:r>
              <a:rPr dirty="0" sz="3200" spc="-5" b="1">
                <a:latin typeface="Arial"/>
                <a:cs typeface="Arial"/>
              </a:rPr>
              <a:t>chronic  </a:t>
            </a:r>
            <a:r>
              <a:rPr dirty="0" sz="3200" b="1">
                <a:latin typeface="Arial"/>
                <a:cs typeface="Arial"/>
              </a:rPr>
              <a:t>heart failure patients </a:t>
            </a:r>
            <a:r>
              <a:rPr dirty="0" sz="3200" spc="-5" b="1">
                <a:latin typeface="Arial"/>
                <a:cs typeface="Arial"/>
              </a:rPr>
              <a:t>cause </a:t>
            </a:r>
            <a:r>
              <a:rPr dirty="0" sz="3200" b="1">
                <a:latin typeface="Arial"/>
                <a:cs typeface="Arial"/>
              </a:rPr>
              <a:t>structural  </a:t>
            </a:r>
            <a:r>
              <a:rPr dirty="0" sz="3200" spc="-5" b="1">
                <a:latin typeface="Arial"/>
                <a:cs typeface="Arial"/>
              </a:rPr>
              <a:t>remodeling </a:t>
            </a:r>
            <a:r>
              <a:rPr dirty="0" sz="3200" b="1">
                <a:latin typeface="Arial"/>
                <a:cs typeface="Arial"/>
              </a:rPr>
              <a:t>of the </a:t>
            </a:r>
            <a:r>
              <a:rPr dirty="0" sz="3200" spc="-5" b="1">
                <a:latin typeface="Arial"/>
                <a:cs typeface="Arial"/>
              </a:rPr>
              <a:t>heart </a:t>
            </a:r>
            <a:r>
              <a:rPr dirty="0" sz="3200" b="1">
                <a:latin typeface="Arial"/>
                <a:cs typeface="Arial"/>
              </a:rPr>
              <a:t>(cardiac dilatation</a:t>
            </a:r>
            <a:r>
              <a:rPr dirty="0" sz="3200" spc="-17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&amp;  hypertrophy)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00">
              <a:latin typeface="Times New Roman"/>
              <a:cs typeface="Times New Roman"/>
            </a:endParaRPr>
          </a:p>
          <a:p>
            <a:pPr marL="350520">
              <a:lnSpc>
                <a:spcPct val="100000"/>
              </a:lnSpc>
            </a:pPr>
            <a:r>
              <a:rPr dirty="0" sz="3200" spc="-5" b="1">
                <a:solidFill>
                  <a:srgbClr val="0000FF"/>
                </a:solidFill>
                <a:latin typeface="Arial"/>
                <a:cs typeface="Arial"/>
              </a:rPr>
              <a:t>β-blockers: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84505" algn="l"/>
              </a:tabLst>
            </a:pPr>
            <a:r>
              <a:rPr dirty="0" sz="3200" b="1">
                <a:latin typeface="Arial"/>
                <a:cs typeface="Arial"/>
              </a:rPr>
              <a:t>-	</a:t>
            </a:r>
            <a:r>
              <a:rPr dirty="0" sz="3200" spc="-5" b="1">
                <a:latin typeface="Arial"/>
                <a:cs typeface="Arial"/>
              </a:rPr>
              <a:t>reduce </a:t>
            </a:r>
            <a:r>
              <a:rPr dirty="0" sz="3200" b="1">
                <a:latin typeface="Arial"/>
                <a:cs typeface="Arial"/>
              </a:rPr>
              <a:t>the </a:t>
            </a:r>
            <a:r>
              <a:rPr dirty="0" sz="3200" spc="-5" b="1">
                <a:latin typeface="Arial"/>
                <a:cs typeface="Arial"/>
              </a:rPr>
              <a:t>progression </a:t>
            </a:r>
            <a:r>
              <a:rPr dirty="0" sz="3200" b="1">
                <a:latin typeface="Arial"/>
                <a:cs typeface="Arial"/>
              </a:rPr>
              <a:t>of </a:t>
            </a:r>
            <a:r>
              <a:rPr dirty="0" sz="3200" spc="-5" b="1" u="heavy">
                <a:latin typeface="Arial"/>
                <a:cs typeface="Arial"/>
              </a:rPr>
              <a:t>chronic</a:t>
            </a:r>
            <a:r>
              <a:rPr dirty="0" sz="3200" spc="-5" b="1">
                <a:latin typeface="Arial"/>
                <a:cs typeface="Arial"/>
              </a:rPr>
              <a:t> heart</a:t>
            </a:r>
            <a:r>
              <a:rPr dirty="0" sz="3200" spc="-7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failure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69265" algn="l"/>
              </a:tabLst>
            </a:pPr>
            <a:r>
              <a:rPr dirty="0" sz="3200">
                <a:solidFill>
                  <a:srgbClr val="FF0000"/>
                </a:solidFill>
                <a:latin typeface="Arial"/>
                <a:cs typeface="Arial"/>
              </a:rPr>
              <a:t>-	</a:t>
            </a:r>
            <a:r>
              <a:rPr dirty="0" sz="3200" spc="-5" b="1">
                <a:solidFill>
                  <a:srgbClr val="FF0000"/>
                </a:solidFill>
                <a:latin typeface="Arial"/>
                <a:cs typeface="Arial"/>
              </a:rPr>
              <a:t>not </a:t>
            </a:r>
            <a:r>
              <a:rPr dirty="0" sz="3200" spc="-5" b="1">
                <a:latin typeface="Arial"/>
                <a:cs typeface="Arial"/>
              </a:rPr>
              <a:t>used </a:t>
            </a:r>
            <a:r>
              <a:rPr dirty="0" sz="3200" b="1">
                <a:latin typeface="Arial"/>
                <a:cs typeface="Arial"/>
              </a:rPr>
              <a:t>in </a:t>
            </a:r>
            <a:r>
              <a:rPr dirty="0" sz="3200" spc="-5" b="1" u="heavy">
                <a:latin typeface="Arial"/>
                <a:cs typeface="Arial"/>
              </a:rPr>
              <a:t>acute</a:t>
            </a:r>
            <a:r>
              <a:rPr dirty="0" sz="3200" spc="-5" b="1">
                <a:latin typeface="Arial"/>
                <a:cs typeface="Arial"/>
              </a:rPr>
              <a:t> heart</a:t>
            </a:r>
            <a:r>
              <a:rPr dirty="0" sz="3200" spc="-9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failure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33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5410" y="20827"/>
            <a:ext cx="779907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The use of β-adrenoceptor</a:t>
            </a:r>
            <a:r>
              <a:rPr dirty="0" spc="35"/>
              <a:t> </a:t>
            </a:r>
            <a:r>
              <a:rPr dirty="0" spc="-5"/>
              <a:t>blockers</a:t>
            </a:r>
          </a:p>
          <a:p>
            <a:pPr algn="ctr" marL="1905">
              <a:lnSpc>
                <a:spcPct val="100000"/>
              </a:lnSpc>
            </a:pPr>
            <a:r>
              <a:rPr dirty="0"/>
              <a:t>in heart</a:t>
            </a:r>
            <a:r>
              <a:rPr dirty="0" spc="-10"/>
              <a:t> </a:t>
            </a:r>
            <a:r>
              <a:rPr dirty="0" spc="-5"/>
              <a:t>failure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197610">
              <a:lnSpc>
                <a:spcPct val="100000"/>
              </a:lnSpc>
              <a:spcBef>
                <a:spcPts val="100"/>
              </a:spcBef>
            </a:pPr>
            <a:r>
              <a:rPr dirty="0" sz="3200"/>
              <a:t>The use of </a:t>
            </a:r>
            <a:r>
              <a:rPr dirty="0" sz="3200" spc="-5"/>
              <a:t>β-adrenoceptor</a:t>
            </a:r>
            <a:r>
              <a:rPr dirty="0" sz="3200" spc="-110"/>
              <a:t> </a:t>
            </a:r>
            <a:r>
              <a:rPr dirty="0" sz="3200" spc="-5"/>
              <a:t>blockers</a:t>
            </a:r>
            <a:endParaRPr sz="3200"/>
          </a:p>
          <a:p>
            <a:pPr algn="ctr" marL="1200150">
              <a:lnSpc>
                <a:spcPct val="100000"/>
              </a:lnSpc>
            </a:pPr>
            <a:r>
              <a:rPr dirty="0" sz="3200"/>
              <a:t>in heart</a:t>
            </a:r>
            <a:r>
              <a:rPr dirty="0" sz="3200" spc="-55"/>
              <a:t> </a:t>
            </a:r>
            <a:r>
              <a:rPr dirty="0" sz="3200"/>
              <a:t>failure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33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307340" y="1330846"/>
            <a:ext cx="9428480" cy="4570095"/>
          </a:xfrm>
          <a:prstGeom prst="rect">
            <a:avLst/>
          </a:prstGeom>
        </p:spPr>
        <p:txBody>
          <a:bodyPr wrap="square" lIns="0" tIns="1663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dirty="0" sz="3200" spc="-5" b="1" u="heavy">
                <a:solidFill>
                  <a:srgbClr val="0000FF"/>
                </a:solidFill>
                <a:latin typeface="Arial"/>
                <a:cs typeface="Arial"/>
              </a:rPr>
              <a:t>Mechanism </a:t>
            </a:r>
            <a:r>
              <a:rPr dirty="0" sz="3200" b="1" u="heavy">
                <a:solidFill>
                  <a:srgbClr val="0000FF"/>
                </a:solidFill>
                <a:latin typeface="Arial"/>
                <a:cs typeface="Arial"/>
              </a:rPr>
              <a:t>of action of </a:t>
            </a:r>
            <a:r>
              <a:rPr dirty="0" sz="3200" spc="-5" b="1" u="heavy">
                <a:solidFill>
                  <a:srgbClr val="0000FF"/>
                </a:solidFill>
                <a:latin typeface="Arial"/>
                <a:cs typeface="Arial"/>
              </a:rPr>
              <a:t>β-blockers </a:t>
            </a:r>
            <a:r>
              <a:rPr dirty="0" sz="3200" b="1" u="heavy">
                <a:solidFill>
                  <a:srgbClr val="0000FF"/>
                </a:solidFill>
                <a:latin typeface="Arial"/>
                <a:cs typeface="Arial"/>
              </a:rPr>
              <a:t>in</a:t>
            </a:r>
            <a:r>
              <a:rPr dirty="0" sz="3200" spc="-130" b="1" u="heavy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3200" b="1" u="heavy">
                <a:solidFill>
                  <a:srgbClr val="0000FF"/>
                </a:solidFill>
                <a:latin typeface="Arial"/>
                <a:cs typeface="Arial"/>
              </a:rPr>
              <a:t>HF:</a:t>
            </a:r>
            <a:endParaRPr sz="3200">
              <a:latin typeface="Arial"/>
              <a:cs typeface="Arial"/>
            </a:endParaRPr>
          </a:p>
          <a:p>
            <a:pPr marL="576580" indent="-563880">
              <a:lnSpc>
                <a:spcPct val="100000"/>
              </a:lnSpc>
              <a:spcBef>
                <a:spcPts val="1215"/>
              </a:spcBef>
              <a:buAutoNum type="arabicPlain"/>
              <a:tabLst>
                <a:tab pos="597535" algn="l"/>
                <a:tab pos="598170" algn="l"/>
              </a:tabLst>
            </a:pPr>
            <a:r>
              <a:rPr dirty="0" sz="3200" spc="-5" b="1">
                <a:latin typeface="Arial"/>
                <a:cs typeface="Arial"/>
              </a:rPr>
              <a:t>attenuate cardiac</a:t>
            </a:r>
            <a:r>
              <a:rPr dirty="0" sz="3200" spc="-55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remodeling</a:t>
            </a:r>
            <a:endParaRPr sz="3200">
              <a:latin typeface="Arial"/>
              <a:cs typeface="Arial"/>
            </a:endParaRPr>
          </a:p>
          <a:p>
            <a:pPr marL="576580" marR="5080" indent="-563880">
              <a:lnSpc>
                <a:spcPts val="5760"/>
              </a:lnSpc>
              <a:spcBef>
                <a:spcPts val="509"/>
              </a:spcBef>
              <a:buAutoNum type="arabicPlain"/>
              <a:tabLst>
                <a:tab pos="597535" algn="l"/>
                <a:tab pos="598170" algn="l"/>
              </a:tabLst>
            </a:pPr>
            <a:r>
              <a:rPr dirty="0" sz="3200" spc="-5" b="1">
                <a:latin typeface="Arial"/>
                <a:cs typeface="Arial"/>
              </a:rPr>
              <a:t>slow heart </a:t>
            </a:r>
            <a:r>
              <a:rPr dirty="0" sz="3200" b="1">
                <a:latin typeface="Arial"/>
                <a:cs typeface="Arial"/>
              </a:rPr>
              <a:t>rate, which allows the left</a:t>
            </a:r>
            <a:r>
              <a:rPr dirty="0" sz="3200" spc="-135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ventricle  </a:t>
            </a:r>
            <a:r>
              <a:rPr dirty="0" sz="3200" b="1">
                <a:latin typeface="Arial"/>
                <a:cs typeface="Arial"/>
              </a:rPr>
              <a:t>to fill more</a:t>
            </a:r>
            <a:r>
              <a:rPr dirty="0" sz="3200" spc="-55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completely</a:t>
            </a:r>
            <a:endParaRPr sz="3200">
              <a:latin typeface="Arial"/>
              <a:cs typeface="Arial"/>
            </a:endParaRPr>
          </a:p>
          <a:p>
            <a:pPr marL="576580" indent="-563880">
              <a:lnSpc>
                <a:spcPct val="100000"/>
              </a:lnSpc>
              <a:spcBef>
                <a:spcPts val="1405"/>
              </a:spcBef>
              <a:buAutoNum type="arabicPlain"/>
              <a:tabLst>
                <a:tab pos="597535" algn="l"/>
                <a:tab pos="598170" algn="l"/>
              </a:tabLst>
            </a:pPr>
            <a:r>
              <a:rPr dirty="0" sz="3200" spc="-5" b="1">
                <a:latin typeface="Arial"/>
                <a:cs typeface="Arial"/>
              </a:rPr>
              <a:t>decrease renin</a:t>
            </a:r>
            <a:r>
              <a:rPr dirty="0" sz="3200" spc="-20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release</a:t>
            </a:r>
            <a:endParaRPr sz="3200">
              <a:latin typeface="Arial"/>
              <a:cs typeface="Arial"/>
            </a:endParaRPr>
          </a:p>
          <a:p>
            <a:pPr algn="ctr" marR="2041525">
              <a:lnSpc>
                <a:spcPct val="100000"/>
              </a:lnSpc>
              <a:spcBef>
                <a:spcPts val="705"/>
              </a:spcBef>
            </a:pPr>
            <a:r>
              <a:rPr dirty="0" sz="3200" b="1">
                <a:solidFill>
                  <a:srgbClr val="FF0000"/>
                </a:solidFill>
                <a:latin typeface="Wingdings"/>
                <a:cs typeface="Wingdings"/>
              </a:rPr>
              <a:t></a:t>
            </a:r>
            <a:endParaRPr sz="32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dirty="0" sz="3200" b="1">
                <a:solidFill>
                  <a:srgbClr val="FF0000"/>
                </a:solidFill>
                <a:latin typeface="Arial"/>
                <a:cs typeface="Arial"/>
              </a:rPr>
              <a:t>reduce mortality &amp; </a:t>
            </a:r>
            <a:r>
              <a:rPr dirty="0" sz="3200" spc="-5" b="1">
                <a:solidFill>
                  <a:srgbClr val="FF0000"/>
                </a:solidFill>
                <a:latin typeface="Arial"/>
                <a:cs typeface="Arial"/>
              </a:rPr>
              <a:t>morbidity </a:t>
            </a:r>
            <a:r>
              <a:rPr dirty="0" sz="3200" b="1">
                <a:solidFill>
                  <a:srgbClr val="FF0000"/>
                </a:solidFill>
                <a:latin typeface="Arial"/>
                <a:cs typeface="Arial"/>
              </a:rPr>
              <a:t>of patients with</a:t>
            </a:r>
            <a:r>
              <a:rPr dirty="0" sz="3200" spc="-19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0000"/>
                </a:solidFill>
                <a:latin typeface="Arial"/>
                <a:cs typeface="Arial"/>
              </a:rPr>
              <a:t>HF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95834"/>
            <a:ext cx="9403080" cy="53016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1554" marR="996950" indent="-2051685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0000FF"/>
                </a:solidFill>
                <a:latin typeface="Arial"/>
                <a:cs typeface="Arial"/>
              </a:rPr>
              <a:t>The use of </a:t>
            </a:r>
            <a:r>
              <a:rPr dirty="0" sz="3200" spc="-5" b="1">
                <a:solidFill>
                  <a:srgbClr val="0000FF"/>
                </a:solidFill>
                <a:latin typeface="Arial"/>
                <a:cs typeface="Arial"/>
              </a:rPr>
              <a:t>β-adrenoceptor</a:t>
            </a:r>
            <a:r>
              <a:rPr dirty="0" sz="3200" spc="-1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0000FF"/>
                </a:solidFill>
                <a:latin typeface="Arial"/>
                <a:cs typeface="Arial"/>
              </a:rPr>
              <a:t>blockers  </a:t>
            </a:r>
            <a:r>
              <a:rPr dirty="0" sz="3200" b="1">
                <a:solidFill>
                  <a:srgbClr val="0000FF"/>
                </a:solidFill>
                <a:latin typeface="Arial"/>
                <a:cs typeface="Arial"/>
              </a:rPr>
              <a:t>in </a:t>
            </a:r>
            <a:r>
              <a:rPr dirty="0" sz="3200" spc="-5" b="1">
                <a:solidFill>
                  <a:srgbClr val="0000FF"/>
                </a:solidFill>
                <a:latin typeface="Arial"/>
                <a:cs typeface="Arial"/>
              </a:rPr>
              <a:t>heart</a:t>
            </a:r>
            <a:r>
              <a:rPr dirty="0" sz="3200" spc="-4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000FF"/>
                </a:solidFill>
                <a:latin typeface="Arial"/>
                <a:cs typeface="Arial"/>
              </a:rPr>
              <a:t>failure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  <a:tabLst>
                <a:tab pos="469265" algn="l"/>
              </a:tabLst>
            </a:pPr>
            <a:r>
              <a:rPr dirty="0" sz="3200">
                <a:solidFill>
                  <a:srgbClr val="0000FF"/>
                </a:solidFill>
                <a:latin typeface="Arial"/>
                <a:cs typeface="Arial"/>
              </a:rPr>
              <a:t>-	</a:t>
            </a:r>
            <a:r>
              <a:rPr dirty="0" sz="3200" spc="-5" b="1">
                <a:solidFill>
                  <a:srgbClr val="0000FF"/>
                </a:solidFill>
                <a:latin typeface="Arial"/>
                <a:cs typeface="Arial"/>
              </a:rPr>
              <a:t>Second</a:t>
            </a:r>
            <a:r>
              <a:rPr dirty="0" sz="3200" spc="-3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000FF"/>
                </a:solidFill>
                <a:latin typeface="Arial"/>
                <a:cs typeface="Arial"/>
              </a:rPr>
              <a:t>generation:</a:t>
            </a:r>
            <a:endParaRPr sz="3200">
              <a:latin typeface="Arial"/>
              <a:cs typeface="Arial"/>
            </a:endParaRPr>
          </a:p>
          <a:p>
            <a:pPr marL="463550">
              <a:lnSpc>
                <a:spcPct val="100000"/>
              </a:lnSpc>
              <a:spcBef>
                <a:spcPts val="1920"/>
              </a:spcBef>
            </a:pPr>
            <a:r>
              <a:rPr dirty="0" sz="3200" spc="-5" b="1">
                <a:latin typeface="Arial"/>
                <a:cs typeface="Arial"/>
              </a:rPr>
              <a:t>cardioselective </a:t>
            </a:r>
            <a:r>
              <a:rPr dirty="0" sz="3200" b="1">
                <a:latin typeface="Arial"/>
                <a:cs typeface="Arial"/>
              </a:rPr>
              <a:t>( β</a:t>
            </a:r>
            <a:r>
              <a:rPr dirty="0" baseline="-21164" sz="3150" b="1">
                <a:latin typeface="Arial"/>
                <a:cs typeface="Arial"/>
              </a:rPr>
              <a:t>1</a:t>
            </a:r>
            <a:r>
              <a:rPr dirty="0" sz="3200" b="1">
                <a:latin typeface="Arial"/>
                <a:cs typeface="Arial"/>
              </a:rPr>
              <a:t>-receptors</a:t>
            </a:r>
            <a:r>
              <a:rPr dirty="0" sz="3200" spc="-9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  <a:p>
            <a:pPr marL="1027430">
              <a:lnSpc>
                <a:spcPct val="100000"/>
              </a:lnSpc>
              <a:spcBef>
                <a:spcPts val="1920"/>
              </a:spcBef>
              <a:tabLst>
                <a:tab pos="2063750" algn="l"/>
              </a:tabLst>
            </a:pPr>
            <a:r>
              <a:rPr dirty="0" sz="3200" spc="-5" b="1">
                <a:latin typeface="Arial"/>
                <a:cs typeface="Arial"/>
              </a:rPr>
              <a:t>e.g.	</a:t>
            </a:r>
            <a:r>
              <a:rPr dirty="0" sz="3200" b="1">
                <a:solidFill>
                  <a:srgbClr val="FF0000"/>
                </a:solidFill>
                <a:latin typeface="Arial"/>
                <a:cs typeface="Arial"/>
              </a:rPr>
              <a:t>Bisoprolol,</a:t>
            </a:r>
            <a:r>
              <a:rPr dirty="0" sz="3200" spc="-1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0000"/>
                </a:solidFill>
                <a:latin typeface="Arial"/>
                <a:cs typeface="Arial"/>
              </a:rPr>
              <a:t>Metoprolol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  <a:tabLst>
                <a:tab pos="372110" algn="l"/>
              </a:tabLst>
            </a:pPr>
            <a:r>
              <a:rPr dirty="0" sz="3200" b="1">
                <a:solidFill>
                  <a:srgbClr val="0000FF"/>
                </a:solidFill>
                <a:latin typeface="Arial"/>
                <a:cs typeface="Arial"/>
              </a:rPr>
              <a:t>-	Third</a:t>
            </a:r>
            <a:r>
              <a:rPr dirty="0" sz="3200" spc="-2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000FF"/>
                </a:solidFill>
                <a:latin typeface="Arial"/>
                <a:cs typeface="Arial"/>
              </a:rPr>
              <a:t>generation:</a:t>
            </a:r>
            <a:endParaRPr sz="3200">
              <a:latin typeface="Arial"/>
              <a:cs typeface="Arial"/>
            </a:endParaRPr>
          </a:p>
          <a:p>
            <a:pPr marL="802005">
              <a:lnSpc>
                <a:spcPct val="100000"/>
              </a:lnSpc>
              <a:spcBef>
                <a:spcPts val="1914"/>
              </a:spcBef>
            </a:pPr>
            <a:r>
              <a:rPr dirty="0" sz="3200" spc="-5" b="1">
                <a:latin typeface="Arial"/>
                <a:cs typeface="Arial"/>
              </a:rPr>
              <a:t>have vasodilator </a:t>
            </a:r>
            <a:r>
              <a:rPr dirty="0" sz="3200" b="1">
                <a:latin typeface="Arial"/>
                <a:cs typeface="Arial"/>
              </a:rPr>
              <a:t>actions ( </a:t>
            </a:r>
            <a:r>
              <a:rPr dirty="0" sz="3200" spc="-5" b="1">
                <a:latin typeface="Arial"/>
                <a:cs typeface="Arial"/>
              </a:rPr>
              <a:t>α- blocking</a:t>
            </a:r>
            <a:r>
              <a:rPr dirty="0" sz="3200" spc="-95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effect)</a:t>
            </a:r>
            <a:endParaRPr sz="3200">
              <a:latin typeface="Arial"/>
              <a:cs typeface="Arial"/>
            </a:endParaRPr>
          </a:p>
          <a:p>
            <a:pPr marL="1140460">
              <a:lnSpc>
                <a:spcPct val="100000"/>
              </a:lnSpc>
              <a:spcBef>
                <a:spcPts val="1920"/>
              </a:spcBef>
              <a:tabLst>
                <a:tab pos="2176780" algn="l"/>
              </a:tabLst>
            </a:pPr>
            <a:r>
              <a:rPr dirty="0" sz="3200" spc="-5" b="1">
                <a:latin typeface="Arial"/>
                <a:cs typeface="Arial"/>
              </a:rPr>
              <a:t>e.g.	</a:t>
            </a:r>
            <a:r>
              <a:rPr dirty="0" sz="3200" b="1">
                <a:solidFill>
                  <a:srgbClr val="FF0000"/>
                </a:solidFill>
                <a:latin typeface="Arial"/>
                <a:cs typeface="Arial"/>
              </a:rPr>
              <a:t>Carvedilol ,</a:t>
            </a:r>
            <a:r>
              <a:rPr dirty="0" sz="3200" spc="-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0000"/>
                </a:solidFill>
                <a:latin typeface="Arial"/>
                <a:cs typeface="Arial"/>
              </a:rPr>
              <a:t>Nebivolol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33</a:t>
            </a:fld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5873" y="2286"/>
            <a:ext cx="58420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New drugs for heart</a:t>
            </a:r>
            <a:r>
              <a:rPr dirty="0" spc="0"/>
              <a:t> </a:t>
            </a:r>
            <a:r>
              <a:rPr dirty="0" spc="-5"/>
              <a:t>failure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415830"/>
            <a:ext cx="4349750" cy="5517515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428625" indent="-415925">
              <a:lnSpc>
                <a:spcPct val="100000"/>
              </a:lnSpc>
              <a:spcBef>
                <a:spcPts val="1180"/>
              </a:spcBef>
              <a:buAutoNum type="arabicPlain"/>
              <a:tabLst>
                <a:tab pos="429259" algn="l"/>
              </a:tabLst>
            </a:pPr>
            <a:r>
              <a:rPr dirty="0" sz="2800" spc="-5" b="1">
                <a:solidFill>
                  <a:srgbClr val="0000FF"/>
                </a:solidFill>
                <a:latin typeface="Arial"/>
                <a:cs typeface="Arial"/>
              </a:rPr>
              <a:t>Natriuretic</a:t>
            </a:r>
            <a:r>
              <a:rPr dirty="0" sz="28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00FF"/>
                </a:solidFill>
                <a:latin typeface="Arial"/>
                <a:cs typeface="Arial"/>
              </a:rPr>
              <a:t>Peptides:</a:t>
            </a:r>
            <a:endParaRPr sz="2800">
              <a:latin typeface="Arial"/>
              <a:cs typeface="Arial"/>
            </a:endParaRPr>
          </a:p>
          <a:p>
            <a:pPr marL="1394460">
              <a:lnSpc>
                <a:spcPct val="100000"/>
              </a:lnSpc>
              <a:spcBef>
                <a:spcPts val="1250"/>
              </a:spcBef>
            </a:pPr>
            <a:r>
              <a:rPr dirty="0" sz="3200" spc="-5" b="1">
                <a:solidFill>
                  <a:srgbClr val="FF0000"/>
                </a:solidFill>
                <a:latin typeface="Arial"/>
                <a:cs typeface="Arial"/>
              </a:rPr>
              <a:t>Nesiritide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00">
              <a:latin typeface="Times New Roman"/>
              <a:cs typeface="Times New Roman"/>
            </a:endParaRPr>
          </a:p>
          <a:p>
            <a:pPr lvl="1" marL="607695" marR="429895" indent="-393065">
              <a:lnSpc>
                <a:spcPct val="100000"/>
              </a:lnSpc>
              <a:buFont typeface="Arial"/>
              <a:buChar char="-"/>
              <a:tabLst>
                <a:tab pos="557530" algn="l"/>
                <a:tab pos="558165" algn="l"/>
              </a:tabLst>
            </a:pPr>
            <a:r>
              <a:rPr dirty="0" sz="2800" spc="-5" b="1">
                <a:latin typeface="Arial"/>
                <a:cs typeface="Arial"/>
              </a:rPr>
              <a:t>BNP is secreted by  the ventricules in  response to</a:t>
            </a:r>
            <a:r>
              <a:rPr dirty="0" sz="2800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stretch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Arial"/>
              <a:buChar char="-"/>
            </a:pPr>
            <a:endParaRPr sz="2900">
              <a:latin typeface="Times New Roman"/>
              <a:cs typeface="Times New Roman"/>
            </a:endParaRPr>
          </a:p>
          <a:p>
            <a:pPr lvl="1" marL="557530" marR="5080" indent="-342900">
              <a:lnSpc>
                <a:spcPct val="100000"/>
              </a:lnSpc>
              <a:spcBef>
                <a:spcPts val="5"/>
              </a:spcBef>
              <a:buFont typeface="Arial"/>
              <a:buChar char="-"/>
              <a:tabLst>
                <a:tab pos="557530" algn="l"/>
                <a:tab pos="558165" algn="l"/>
              </a:tabLst>
            </a:pPr>
            <a:r>
              <a:rPr dirty="0" sz="2800" spc="-5" b="1">
                <a:latin typeface="Arial"/>
                <a:cs typeface="Arial"/>
              </a:rPr>
              <a:t>elevated BNP is  associated with  advanced heart failure </a:t>
            </a:r>
            <a:r>
              <a:rPr dirty="0" sz="2800" spc="-5" b="1">
                <a:solidFill>
                  <a:srgbClr val="FF0000"/>
                </a:solidFill>
                <a:latin typeface="Arial"/>
                <a:cs typeface="Arial"/>
              </a:rPr>
              <a:t> ( compensatory  mechanism in HF</a:t>
            </a:r>
            <a:r>
              <a:rPr dirty="0" sz="28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32376" y="1067282"/>
            <a:ext cx="5353050" cy="561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33</a:t>
            </a:fld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970915">
              <a:lnSpc>
                <a:spcPct val="100000"/>
              </a:lnSpc>
              <a:spcBef>
                <a:spcPts val="100"/>
              </a:spcBef>
            </a:pPr>
            <a:r>
              <a:rPr dirty="0"/>
              <a:t>Natriuretic</a:t>
            </a:r>
            <a:r>
              <a:rPr dirty="0" spc="-65"/>
              <a:t> </a:t>
            </a:r>
            <a:r>
              <a:rPr dirty="0" spc="-5"/>
              <a:t>Peptides</a:t>
            </a:r>
          </a:p>
          <a:p>
            <a:pPr algn="ctr" marL="970915">
              <a:lnSpc>
                <a:spcPct val="100000"/>
              </a:lnSpc>
              <a:spcBef>
                <a:spcPts val="2880"/>
              </a:spcBef>
            </a:pPr>
            <a:r>
              <a:rPr dirty="0" spc="-5">
                <a:solidFill>
                  <a:srgbClr val="FF0000"/>
                </a:solidFill>
              </a:rPr>
              <a:t>Nesiritide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33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307340" y="1852929"/>
            <a:ext cx="9316085" cy="45370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"/>
              <a:buChar char="-"/>
              <a:tabLst>
                <a:tab pos="469265" algn="l"/>
                <a:tab pos="469900" algn="l"/>
              </a:tabLst>
            </a:pPr>
            <a:r>
              <a:rPr dirty="0" sz="2800" spc="-5" b="1">
                <a:latin typeface="Arial"/>
                <a:cs typeface="Arial"/>
              </a:rPr>
              <a:t>a purified preparation of human </a:t>
            </a:r>
            <a:r>
              <a:rPr dirty="0" sz="2800" spc="-100" b="1">
                <a:latin typeface="Arial"/>
                <a:cs typeface="Arial"/>
              </a:rPr>
              <a:t>BNP,</a:t>
            </a:r>
            <a:r>
              <a:rPr dirty="0" sz="2800" spc="105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manufactured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dirty="0" sz="2800" spc="-5" b="1">
                <a:latin typeface="Arial"/>
                <a:cs typeface="Arial"/>
              </a:rPr>
              <a:t>by recombinant DNA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technology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rial"/>
              <a:buChar char="-"/>
              <a:tabLst>
                <a:tab pos="469265" algn="l"/>
                <a:tab pos="469900" algn="l"/>
              </a:tabLst>
            </a:pPr>
            <a:r>
              <a:rPr dirty="0" sz="4400" b="1">
                <a:latin typeface="Arial"/>
                <a:cs typeface="Arial"/>
              </a:rPr>
              <a:t>↑ </a:t>
            </a:r>
            <a:r>
              <a:rPr dirty="0" sz="2800" spc="-10" b="1">
                <a:latin typeface="Arial"/>
                <a:cs typeface="Arial"/>
              </a:rPr>
              <a:t>cyclic-GMP </a:t>
            </a:r>
            <a:r>
              <a:rPr dirty="0" sz="2800" spc="-5" b="1">
                <a:latin typeface="Arial"/>
                <a:cs typeface="Arial"/>
              </a:rPr>
              <a:t>in vascular smooth muscle, leading</a:t>
            </a:r>
            <a:r>
              <a:rPr dirty="0" sz="2800" spc="-340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to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0"/>
              </a:spcBef>
            </a:pPr>
            <a:r>
              <a:rPr dirty="0" sz="2800" spc="-5" b="1">
                <a:latin typeface="Arial"/>
                <a:cs typeface="Arial"/>
              </a:rPr>
              <a:t>smooth muscle relaxation &amp;</a:t>
            </a:r>
            <a:r>
              <a:rPr dirty="0" sz="2800" spc="50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reduction</a:t>
            </a:r>
            <a:endParaRPr sz="2800">
              <a:latin typeface="Arial"/>
              <a:cs typeface="Arial"/>
            </a:endParaRPr>
          </a:p>
          <a:p>
            <a:pPr marL="405765">
              <a:lnSpc>
                <a:spcPct val="100000"/>
              </a:lnSpc>
            </a:pPr>
            <a:r>
              <a:rPr dirty="0" sz="2800" spc="-5" b="1">
                <a:latin typeface="Arial"/>
                <a:cs typeface="Arial"/>
              </a:rPr>
              <a:t>of preload and</a:t>
            </a:r>
            <a:r>
              <a:rPr dirty="0" sz="2800" spc="25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afterload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469900" marR="612140" indent="-457200">
              <a:lnSpc>
                <a:spcPct val="100000"/>
              </a:lnSpc>
              <a:buFont typeface="Arial"/>
              <a:buChar char="-"/>
              <a:tabLst>
                <a:tab pos="469265" algn="l"/>
                <a:tab pos="469900" algn="l"/>
              </a:tabLst>
            </a:pPr>
            <a:r>
              <a:rPr dirty="0" sz="2800" spc="-5" b="1">
                <a:latin typeface="Arial"/>
                <a:cs typeface="Arial"/>
              </a:rPr>
              <a:t>indicated for the treatment of patients with acute  decompensated heart failure </a:t>
            </a:r>
            <a:r>
              <a:rPr dirty="0" sz="2800" spc="-5" b="1">
                <a:solidFill>
                  <a:srgbClr val="FF0000"/>
                </a:solidFill>
                <a:latin typeface="Arial"/>
                <a:cs typeface="Arial"/>
              </a:rPr>
              <a:t>(ADHF) </a:t>
            </a:r>
            <a:r>
              <a:rPr dirty="0" sz="2800" spc="-5" b="1">
                <a:latin typeface="Arial"/>
                <a:cs typeface="Arial"/>
              </a:rPr>
              <a:t>who have  </a:t>
            </a:r>
            <a:r>
              <a:rPr dirty="0" sz="2800" spc="-10" b="1">
                <a:latin typeface="Arial"/>
                <a:cs typeface="Arial"/>
              </a:rPr>
              <a:t>dyspnea </a:t>
            </a:r>
            <a:r>
              <a:rPr dirty="0" sz="2800" spc="-5" b="1">
                <a:latin typeface="Arial"/>
                <a:cs typeface="Arial"/>
              </a:rPr>
              <a:t>at rest or with minimal</a:t>
            </a:r>
            <a:r>
              <a:rPr dirty="0" sz="2800" spc="80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activity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7183" y="20827"/>
            <a:ext cx="584708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New drugs for </a:t>
            </a:r>
            <a:r>
              <a:rPr dirty="0"/>
              <a:t>heart</a:t>
            </a:r>
            <a:r>
              <a:rPr dirty="0" spc="10"/>
              <a:t> </a:t>
            </a:r>
            <a:r>
              <a:rPr dirty="0" spc="-5"/>
              <a:t>failure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33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78739" y="767841"/>
            <a:ext cx="9767570" cy="5332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840"/>
              </a:lnSpc>
              <a:spcBef>
                <a:spcPts val="105"/>
              </a:spcBef>
            </a:pPr>
            <a:r>
              <a:rPr dirty="0" sz="3200" spc="-5" b="1" u="heavy">
                <a:solidFill>
                  <a:srgbClr val="0000FF"/>
                </a:solidFill>
                <a:latin typeface="Arial"/>
                <a:cs typeface="Arial"/>
              </a:rPr>
              <a:t>2- </a:t>
            </a:r>
            <a:r>
              <a:rPr dirty="0" sz="3200" b="1" u="heavy">
                <a:solidFill>
                  <a:srgbClr val="0000FF"/>
                </a:solidFill>
                <a:latin typeface="Arial"/>
                <a:cs typeface="Arial"/>
              </a:rPr>
              <a:t>Calcium</a:t>
            </a:r>
            <a:r>
              <a:rPr dirty="0" sz="3200" spc="-25" b="1" u="heavy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3200" spc="-5" b="1" u="heavy">
                <a:solidFill>
                  <a:srgbClr val="0000FF"/>
                </a:solidFill>
                <a:latin typeface="Arial"/>
                <a:cs typeface="Arial"/>
              </a:rPr>
              <a:t>sensitisers:</a:t>
            </a:r>
            <a:endParaRPr sz="3200">
              <a:latin typeface="Arial"/>
              <a:cs typeface="Arial"/>
            </a:endParaRPr>
          </a:p>
          <a:p>
            <a:pPr algn="ctr" marL="208915">
              <a:lnSpc>
                <a:spcPts val="4320"/>
              </a:lnSpc>
            </a:pPr>
            <a:r>
              <a:rPr dirty="0" sz="3600" spc="-5" b="1">
                <a:solidFill>
                  <a:srgbClr val="FF0000"/>
                </a:solidFill>
                <a:latin typeface="Arial"/>
                <a:cs typeface="Arial"/>
              </a:rPr>
              <a:t>Levosimendan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dirty="0" sz="2800" spc="-5" b="1" u="heavy">
                <a:solidFill>
                  <a:srgbClr val="0000FF"/>
                </a:solidFill>
                <a:latin typeface="Arial"/>
                <a:cs typeface="Arial"/>
              </a:rPr>
              <a:t>mechanism of</a:t>
            </a:r>
            <a:r>
              <a:rPr dirty="0" sz="2800" spc="15" b="1" u="heavy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800" spc="-5" b="1" u="heavy">
                <a:solidFill>
                  <a:srgbClr val="0000FF"/>
                </a:solidFill>
                <a:latin typeface="Arial"/>
                <a:cs typeface="Arial"/>
              </a:rPr>
              <a:t>action: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Font typeface="Arial"/>
              <a:buChar char="-"/>
              <a:tabLst>
                <a:tab pos="354965" algn="l"/>
                <a:tab pos="355600" algn="l"/>
              </a:tabLst>
            </a:pPr>
            <a:r>
              <a:rPr dirty="0" sz="2800" spc="-5" b="1">
                <a:latin typeface="Arial"/>
                <a:cs typeface="Arial"/>
              </a:rPr>
              <a:t>Calcium</a:t>
            </a:r>
            <a:r>
              <a:rPr dirty="0" sz="2800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sensitization</a:t>
            </a:r>
            <a:endParaRPr sz="2800">
              <a:latin typeface="Arial"/>
              <a:cs typeface="Arial"/>
            </a:endParaRPr>
          </a:p>
          <a:p>
            <a:pPr algn="ctr" marL="833755" marR="522605">
              <a:lnSpc>
                <a:spcPct val="100000"/>
              </a:lnSpc>
              <a:spcBef>
                <a:spcPts val="620"/>
              </a:spcBef>
            </a:pPr>
            <a:r>
              <a:rPr dirty="0" sz="2800" spc="-5" b="1">
                <a:solidFill>
                  <a:srgbClr val="FF0000"/>
                </a:solidFill>
                <a:latin typeface="Arial"/>
                <a:cs typeface="Arial"/>
              </a:rPr>
              <a:t>(improves cardiac contractility without increasing  </a:t>
            </a:r>
            <a:r>
              <a:rPr dirty="0" sz="2800" spc="-10" b="1">
                <a:solidFill>
                  <a:srgbClr val="FF0000"/>
                </a:solidFill>
                <a:latin typeface="Arial"/>
                <a:cs typeface="Arial"/>
              </a:rPr>
              <a:t>oxygen</a:t>
            </a:r>
            <a:r>
              <a:rPr dirty="0" sz="2800" spc="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Arial"/>
                <a:cs typeface="Arial"/>
              </a:rPr>
              <a:t>consumption)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-"/>
              <a:tabLst>
                <a:tab pos="354965" algn="l"/>
                <a:tab pos="355600" algn="l"/>
              </a:tabLst>
            </a:pPr>
            <a:r>
              <a:rPr dirty="0" sz="2800" spc="-20" b="1">
                <a:latin typeface="Arial"/>
                <a:cs typeface="Arial"/>
              </a:rPr>
              <a:t>potassium-ATP </a:t>
            </a:r>
            <a:r>
              <a:rPr dirty="0" sz="2800" spc="-5" b="1">
                <a:latin typeface="Arial"/>
                <a:cs typeface="Arial"/>
              </a:rPr>
              <a:t>channel</a:t>
            </a:r>
            <a:r>
              <a:rPr dirty="0" sz="2800" spc="30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opening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800" spc="-5" b="1">
                <a:solidFill>
                  <a:srgbClr val="FF0000"/>
                </a:solidFill>
                <a:latin typeface="Arial"/>
                <a:cs typeface="Arial"/>
              </a:rPr>
              <a:t>(cause vasodilation, improving </a:t>
            </a:r>
            <a:r>
              <a:rPr dirty="0" sz="2800" spc="-10" b="1">
                <a:solidFill>
                  <a:srgbClr val="FF0000"/>
                </a:solidFill>
                <a:latin typeface="Arial"/>
                <a:cs typeface="Arial"/>
              </a:rPr>
              <a:t>blood </a:t>
            </a:r>
            <a:r>
              <a:rPr dirty="0" sz="2800" spc="-5" b="1">
                <a:solidFill>
                  <a:srgbClr val="FF0000"/>
                </a:solidFill>
                <a:latin typeface="Arial"/>
                <a:cs typeface="Arial"/>
              </a:rPr>
              <a:t>flow to vital</a:t>
            </a:r>
            <a:r>
              <a:rPr dirty="0" sz="2800" spc="15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Arial"/>
                <a:cs typeface="Arial"/>
              </a:rPr>
              <a:t>organs)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800" spc="-5" b="1">
                <a:latin typeface="Arial"/>
                <a:cs typeface="Arial"/>
              </a:rPr>
              <a:t>These effects reduce the risk of worsening CHF or</a:t>
            </a:r>
            <a:r>
              <a:rPr dirty="0" sz="2800" spc="175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death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800" spc="-5" b="1">
                <a:latin typeface="Arial"/>
                <a:cs typeface="Arial"/>
              </a:rPr>
              <a:t>compared with</a:t>
            </a:r>
            <a:r>
              <a:rPr dirty="0" sz="2800" spc="25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dobutamine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4919" y="298704"/>
            <a:ext cx="8474964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39428" y="298704"/>
            <a:ext cx="726948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35938" y="418922"/>
            <a:ext cx="789940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Management of </a:t>
            </a:r>
            <a:r>
              <a:rPr dirty="0" spc="-5"/>
              <a:t>chronic </a:t>
            </a:r>
            <a:r>
              <a:rPr dirty="0"/>
              <a:t>heart</a:t>
            </a:r>
            <a:r>
              <a:rPr dirty="0" spc="-55"/>
              <a:t> </a:t>
            </a:r>
            <a:r>
              <a:rPr dirty="0" spc="-5"/>
              <a:t>failure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33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535940" y="1427433"/>
            <a:ext cx="6367145" cy="4415790"/>
          </a:xfrm>
          <a:prstGeom prst="rect">
            <a:avLst/>
          </a:prstGeom>
        </p:spPr>
        <p:txBody>
          <a:bodyPr wrap="square" lIns="0" tIns="255904" rIns="0" bIns="0" rtlCol="0" vert="horz">
            <a:spAutoFit/>
          </a:bodyPr>
          <a:lstStyle/>
          <a:p>
            <a:pPr marL="560070" indent="-547370">
              <a:lnSpc>
                <a:spcPct val="100000"/>
              </a:lnSpc>
              <a:spcBef>
                <a:spcPts val="2014"/>
              </a:spcBef>
              <a:buFont typeface="Wingdings"/>
              <a:buChar char=""/>
              <a:tabLst>
                <a:tab pos="559435" algn="l"/>
                <a:tab pos="560705" algn="l"/>
              </a:tabLst>
            </a:pPr>
            <a:r>
              <a:rPr dirty="0" sz="3200" spc="-5" b="1">
                <a:latin typeface="Arial"/>
                <a:cs typeface="Arial"/>
              </a:rPr>
              <a:t>Reduce </a:t>
            </a:r>
            <a:r>
              <a:rPr dirty="0" sz="3200" b="1">
                <a:latin typeface="Arial"/>
                <a:cs typeface="Arial"/>
              </a:rPr>
              <a:t>work </a:t>
            </a:r>
            <a:r>
              <a:rPr dirty="0" sz="3200" spc="-5" b="1">
                <a:latin typeface="Arial"/>
                <a:cs typeface="Arial"/>
              </a:rPr>
              <a:t>load </a:t>
            </a:r>
            <a:r>
              <a:rPr dirty="0" sz="3200" b="1">
                <a:latin typeface="Arial"/>
                <a:cs typeface="Arial"/>
              </a:rPr>
              <a:t>of the</a:t>
            </a:r>
            <a:r>
              <a:rPr dirty="0" sz="3200" spc="-110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heart</a:t>
            </a:r>
            <a:endParaRPr sz="3200">
              <a:latin typeface="Arial"/>
              <a:cs typeface="Arial"/>
            </a:endParaRPr>
          </a:p>
          <a:p>
            <a:pPr lvl="1" marL="942340" indent="-247015">
              <a:lnSpc>
                <a:spcPct val="100000"/>
              </a:lnSpc>
              <a:spcBef>
                <a:spcPts val="1920"/>
              </a:spcBef>
              <a:buChar char="-"/>
              <a:tabLst>
                <a:tab pos="942975" algn="l"/>
              </a:tabLst>
            </a:pPr>
            <a:r>
              <a:rPr dirty="0" sz="3200" spc="-5" b="1">
                <a:latin typeface="Arial"/>
                <a:cs typeface="Arial"/>
              </a:rPr>
              <a:t>Limit patient</a:t>
            </a:r>
            <a:r>
              <a:rPr dirty="0" sz="3200" spc="-30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activity</a:t>
            </a:r>
            <a:endParaRPr sz="3200">
              <a:latin typeface="Arial"/>
              <a:cs typeface="Arial"/>
            </a:endParaRPr>
          </a:p>
          <a:p>
            <a:pPr lvl="1" marL="942340" indent="-247015">
              <a:lnSpc>
                <a:spcPct val="100000"/>
              </a:lnSpc>
              <a:spcBef>
                <a:spcPts val="1920"/>
              </a:spcBef>
              <a:buChar char="-"/>
              <a:tabLst>
                <a:tab pos="942975" algn="l"/>
              </a:tabLst>
            </a:pPr>
            <a:r>
              <a:rPr dirty="0" sz="3200" spc="-5" b="1">
                <a:latin typeface="Arial"/>
                <a:cs typeface="Arial"/>
              </a:rPr>
              <a:t>Reduce</a:t>
            </a:r>
            <a:r>
              <a:rPr dirty="0" sz="3200" spc="-2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weight</a:t>
            </a:r>
            <a:endParaRPr sz="3200">
              <a:latin typeface="Arial"/>
              <a:cs typeface="Arial"/>
            </a:endParaRPr>
          </a:p>
          <a:p>
            <a:pPr lvl="1" marL="942340" indent="-247015">
              <a:lnSpc>
                <a:spcPct val="100000"/>
              </a:lnSpc>
              <a:spcBef>
                <a:spcPts val="1920"/>
              </a:spcBef>
              <a:buChar char="-"/>
              <a:tabLst>
                <a:tab pos="942975" algn="l"/>
              </a:tabLst>
            </a:pPr>
            <a:r>
              <a:rPr dirty="0" sz="3200" b="1">
                <a:latin typeface="Arial"/>
                <a:cs typeface="Arial"/>
              </a:rPr>
              <a:t>Control</a:t>
            </a:r>
            <a:r>
              <a:rPr dirty="0" sz="3200" spc="-45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hypertension</a:t>
            </a:r>
            <a:endParaRPr sz="3200">
              <a:latin typeface="Arial"/>
              <a:cs typeface="Arial"/>
            </a:endParaRPr>
          </a:p>
          <a:p>
            <a:pPr marL="927100" indent="-914400">
              <a:lnSpc>
                <a:spcPct val="100000"/>
              </a:lnSpc>
              <a:spcBef>
                <a:spcPts val="1914"/>
              </a:spcBef>
              <a:buFont typeface="Wingdings"/>
              <a:buChar char=""/>
              <a:tabLst>
                <a:tab pos="927100" algn="l"/>
                <a:tab pos="927735" algn="l"/>
                <a:tab pos="2665095" algn="l"/>
              </a:tabLst>
            </a:pPr>
            <a:r>
              <a:rPr dirty="0" sz="3200" spc="-5" b="1">
                <a:latin typeface="Arial"/>
                <a:cs typeface="Arial"/>
              </a:rPr>
              <a:t>Restrict	</a:t>
            </a:r>
            <a:r>
              <a:rPr dirty="0" sz="3200" b="1">
                <a:latin typeface="Arial"/>
                <a:cs typeface="Arial"/>
              </a:rPr>
              <a:t>sodium</a:t>
            </a:r>
            <a:endParaRPr sz="3200">
              <a:latin typeface="Arial"/>
              <a:cs typeface="Arial"/>
            </a:endParaRPr>
          </a:p>
          <a:p>
            <a:pPr marL="897890" indent="-885190">
              <a:lnSpc>
                <a:spcPct val="100000"/>
              </a:lnSpc>
              <a:spcBef>
                <a:spcPts val="1920"/>
              </a:spcBef>
              <a:buFont typeface="Wingdings"/>
              <a:buChar char=""/>
              <a:tabLst>
                <a:tab pos="897890" algn="l"/>
                <a:tab pos="898525" algn="l"/>
              </a:tabLst>
            </a:pPr>
            <a:r>
              <a:rPr dirty="0" sz="3200" b="1">
                <a:latin typeface="Arial"/>
                <a:cs typeface="Arial"/>
              </a:rPr>
              <a:t>Stop</a:t>
            </a:r>
            <a:r>
              <a:rPr dirty="0" sz="3200" spc="-40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smoking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0557" y="6884151"/>
            <a:ext cx="165100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15"/>
              </a:lnSpc>
            </a:pPr>
            <a:r>
              <a:rPr dirty="0" sz="1300" spc="-5" b="1">
                <a:solidFill>
                  <a:srgbClr val="888888"/>
                </a:solidFill>
                <a:latin typeface="Times New Roman"/>
                <a:cs typeface="Times New Roman"/>
              </a:rPr>
              <a:t>47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52296" y="914450"/>
            <a:ext cx="8653780" cy="823594"/>
          </a:xfrm>
          <a:custGeom>
            <a:avLst/>
            <a:gdLst/>
            <a:ahLst/>
            <a:cxnLst/>
            <a:rect l="l" t="t" r="r" b="b"/>
            <a:pathLst>
              <a:path w="8653780" h="823594">
                <a:moveTo>
                  <a:pt x="0" y="823417"/>
                </a:moveTo>
                <a:lnTo>
                  <a:pt x="8653653" y="823417"/>
                </a:lnTo>
                <a:lnTo>
                  <a:pt x="8653653" y="0"/>
                </a:lnTo>
                <a:lnTo>
                  <a:pt x="0" y="0"/>
                </a:lnTo>
                <a:lnTo>
                  <a:pt x="0" y="823417"/>
                </a:lnTo>
                <a:close/>
              </a:path>
            </a:pathLst>
          </a:custGeom>
          <a:solidFill>
            <a:srgbClr val="30B6FC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6050" y="908050"/>
          <a:ext cx="9772650" cy="6108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9820"/>
                <a:gridCol w="8653780"/>
              </a:tblGrid>
              <a:tr h="822960"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2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NYHA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14922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2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Class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0B6F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4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Symptoms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710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algn="ctr" marL="11430">
                        <a:lnSpc>
                          <a:spcPct val="100000"/>
                        </a:lnSpc>
                        <a:spcBef>
                          <a:spcPts val="2005"/>
                        </a:spcBef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0B6FC"/>
                    </a:solidFill>
                  </a:tcPr>
                </a:tc>
                <a:tc>
                  <a:txBody>
                    <a:bodyPr/>
                    <a:lstStyle/>
                    <a:p>
                      <a:pPr marL="15875" marR="54610">
                        <a:lnSpc>
                          <a:spcPct val="106900"/>
                        </a:lnSpc>
                        <a:spcBef>
                          <a:spcPts val="1830"/>
                        </a:spcBef>
                      </a:pPr>
                      <a:r>
                        <a:rPr dirty="0" sz="2400" spc="-5" b="1">
                          <a:latin typeface="Arial"/>
                          <a:cs typeface="Arial"/>
                        </a:rPr>
                        <a:t>Cardiac disease, but 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2400" spc="-10" b="1">
                          <a:latin typeface="Arial"/>
                          <a:cs typeface="Arial"/>
                        </a:rPr>
                        <a:t>symptoms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and no limitation in  ordinary physical </a:t>
                      </a:r>
                      <a:r>
                        <a:rPr dirty="0" sz="2400" spc="-25" b="1">
                          <a:latin typeface="Arial"/>
                          <a:cs typeface="Arial"/>
                        </a:rPr>
                        <a:t>activity, 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e.g. no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shortness 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breath 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when  walking,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climbing stairs</a:t>
                      </a:r>
                      <a:r>
                        <a:rPr dirty="0" sz="2400" spc="-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etc.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2324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D"/>
                    </a:solidFill>
                  </a:tcPr>
                </a:tc>
              </a:tr>
              <a:tr h="1173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algn="r" marR="450215">
                        <a:lnSpc>
                          <a:spcPct val="100000"/>
                        </a:lnSpc>
                      </a:pPr>
                      <a:r>
                        <a:rPr dirty="0" sz="2400" spc="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II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0B6FC"/>
                    </a:solidFill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1460"/>
                        </a:spcBef>
                      </a:pPr>
                      <a:r>
                        <a:rPr dirty="0" sz="2400" spc="-5" b="1">
                          <a:latin typeface="Arial"/>
                          <a:cs typeface="Arial"/>
                        </a:rPr>
                        <a:t>Mild symptoms (mild shortness 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breath and/or</a:t>
                      </a:r>
                      <a:r>
                        <a:rPr dirty="0" sz="2400" spc="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angina),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158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2400" b="1">
                          <a:latin typeface="Arial"/>
                          <a:cs typeface="Arial"/>
                        </a:rPr>
                        <a:t>slight limitation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during ordinary</a:t>
                      </a:r>
                      <a:r>
                        <a:rPr dirty="0" sz="2400" spc="-1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5" b="1">
                          <a:latin typeface="Arial"/>
                          <a:cs typeface="Arial"/>
                        </a:rPr>
                        <a:t>activity.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1854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</a:tr>
              <a:tr h="1564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950">
                        <a:latin typeface="Times New Roman"/>
                        <a:cs typeface="Times New Roman"/>
                      </a:endParaRPr>
                    </a:p>
                    <a:p>
                      <a:pPr algn="r" marR="407670">
                        <a:lnSpc>
                          <a:spcPct val="100000"/>
                        </a:lnSpc>
                      </a:pPr>
                      <a:r>
                        <a:rPr dirty="0" sz="2400" spc="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III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0B6FC"/>
                    </a:solidFill>
                  </a:tcPr>
                </a:tc>
                <a:tc>
                  <a:txBody>
                    <a:bodyPr/>
                    <a:lstStyle/>
                    <a:p>
                      <a:pPr marL="15875" marR="135255">
                        <a:lnSpc>
                          <a:spcPct val="106900"/>
                        </a:lnSpc>
                        <a:spcBef>
                          <a:spcPts val="1265"/>
                        </a:spcBef>
                      </a:pPr>
                      <a:r>
                        <a:rPr dirty="0" sz="2400" spc="-5" b="1">
                          <a:latin typeface="Arial"/>
                          <a:cs typeface="Arial"/>
                        </a:rPr>
                        <a:t>Marked limitation in activity 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due to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symptoms, even 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during 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less-than-ordinary </a:t>
                      </a:r>
                      <a:r>
                        <a:rPr dirty="0" sz="2400" spc="-25" b="1">
                          <a:latin typeface="Arial"/>
                          <a:cs typeface="Arial"/>
                        </a:rPr>
                        <a:t>activity, 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e.g. walking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short distances  (20–100 m).Comfortable 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only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2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rest.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160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D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r" marR="391160"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IV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2063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0B6FC"/>
                    </a:solidFill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400" spc="-5" b="1">
                          <a:latin typeface="Arial"/>
                          <a:cs typeface="Arial"/>
                        </a:rPr>
                        <a:t>Severe limitations. Experiences symptoms even 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while</a:t>
                      </a:r>
                      <a:r>
                        <a:rPr dirty="0" sz="2400" spc="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at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158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2400" b="1">
                          <a:latin typeface="Arial"/>
                          <a:cs typeface="Arial"/>
                        </a:rPr>
                        <a:t>rest.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Mostly bedbound</a:t>
                      </a:r>
                      <a:r>
                        <a:rPr dirty="0" sz="2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patients.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9095231" y="120395"/>
            <a:ext cx="778764" cy="1057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0127" y="380365"/>
            <a:ext cx="8517712" cy="3506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32064" y="0"/>
            <a:ext cx="649224" cy="733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4172" y="0"/>
            <a:ext cx="701484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/>
              <a:t>Management </a:t>
            </a:r>
            <a:r>
              <a:rPr dirty="0" sz="3200"/>
              <a:t>of </a:t>
            </a:r>
            <a:r>
              <a:rPr dirty="0" sz="3200" spc="-5"/>
              <a:t>chronic heart</a:t>
            </a:r>
            <a:r>
              <a:rPr dirty="0" sz="3200" spc="-95"/>
              <a:t> </a:t>
            </a:r>
            <a:r>
              <a:rPr dirty="0" sz="3200"/>
              <a:t>failure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9290557" y="6884151"/>
            <a:ext cx="165100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15"/>
              </a:lnSpc>
            </a:pPr>
            <a:r>
              <a:rPr dirty="0" sz="1300" spc="-5" b="1">
                <a:solidFill>
                  <a:srgbClr val="888888"/>
                </a:solidFill>
                <a:latin typeface="Times New Roman"/>
                <a:cs typeface="Times New Roman"/>
              </a:rPr>
              <a:t>48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00" y="838161"/>
            <a:ext cx="9925939" cy="62887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554" y="151333"/>
            <a:ext cx="87395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0">
                <a:latin typeface="Calibri"/>
                <a:cs typeface="Calibri"/>
              </a:rPr>
              <a:t>Congestive </a:t>
            </a:r>
            <a:r>
              <a:rPr dirty="0" sz="4000" spc="-5">
                <a:latin typeface="Calibri"/>
                <a:cs typeface="Calibri"/>
              </a:rPr>
              <a:t>Heart </a:t>
            </a:r>
            <a:r>
              <a:rPr dirty="0" sz="4000" spc="-25">
                <a:latin typeface="Calibri"/>
                <a:cs typeface="Calibri"/>
              </a:rPr>
              <a:t>Failure </a:t>
            </a:r>
            <a:r>
              <a:rPr dirty="0" sz="4000" spc="-5">
                <a:latin typeface="Calibri"/>
                <a:cs typeface="Calibri"/>
              </a:rPr>
              <a:t>in Black</a:t>
            </a:r>
            <a:r>
              <a:rPr dirty="0" sz="4000" spc="50">
                <a:latin typeface="Calibri"/>
                <a:cs typeface="Calibri"/>
              </a:rPr>
              <a:t> </a:t>
            </a:r>
            <a:r>
              <a:rPr dirty="0" sz="4000" spc="-10">
                <a:latin typeface="Calibri"/>
                <a:cs typeface="Calibri"/>
              </a:rPr>
              <a:t>patients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77857" y="6853529"/>
            <a:ext cx="19050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 b="1">
                <a:solidFill>
                  <a:srgbClr val="888888"/>
                </a:solidFill>
                <a:latin typeface="Times New Roman"/>
                <a:cs typeface="Times New Roman"/>
              </a:rPr>
              <a:t>49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003808"/>
            <a:ext cx="9279890" cy="5330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481455" marR="857250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solidFill>
                  <a:srgbClr val="FF0000"/>
                </a:solidFill>
                <a:latin typeface="Arial"/>
                <a:cs typeface="Arial"/>
              </a:rPr>
              <a:t>Hydralazine/isosorbide dinitrate  fixed dose combination</a:t>
            </a:r>
            <a:endParaRPr sz="3600">
              <a:latin typeface="Arial"/>
              <a:cs typeface="Arial"/>
            </a:endParaRPr>
          </a:p>
          <a:p>
            <a:pPr marL="463550" indent="-450850">
              <a:lnSpc>
                <a:spcPct val="100000"/>
              </a:lnSpc>
              <a:spcBef>
                <a:spcPts val="3360"/>
              </a:spcBef>
              <a:buFont typeface="Arial"/>
              <a:buChar char="-"/>
              <a:tabLst>
                <a:tab pos="469265" algn="l"/>
                <a:tab pos="469900" algn="l"/>
              </a:tabLst>
            </a:pPr>
            <a:r>
              <a:rPr dirty="0" sz="3200" b="1">
                <a:latin typeface="Arial"/>
                <a:cs typeface="Arial"/>
              </a:rPr>
              <a:t>FDA approved to add to standard therapy</a:t>
            </a:r>
            <a:r>
              <a:rPr dirty="0" sz="3200" spc="-34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for</a:t>
            </a:r>
            <a:endParaRPr sz="3200">
              <a:latin typeface="Arial"/>
              <a:cs typeface="Arial"/>
            </a:endParaRPr>
          </a:p>
          <a:p>
            <a:pPr marL="463550">
              <a:lnSpc>
                <a:spcPct val="100000"/>
              </a:lnSpc>
            </a:pPr>
            <a:r>
              <a:rPr dirty="0" sz="3200" spc="-5" b="1">
                <a:latin typeface="Arial"/>
                <a:cs typeface="Arial"/>
              </a:rPr>
              <a:t>black Americans </a:t>
            </a:r>
            <a:r>
              <a:rPr dirty="0" sz="3200" b="1">
                <a:latin typeface="Arial"/>
                <a:cs typeface="Arial"/>
              </a:rPr>
              <a:t>with </a:t>
            </a:r>
            <a:r>
              <a:rPr dirty="0" sz="3200" spc="-5" b="1">
                <a:latin typeface="Arial"/>
                <a:cs typeface="Arial"/>
              </a:rPr>
              <a:t>congestive </a:t>
            </a:r>
            <a:r>
              <a:rPr dirty="0" sz="3200" b="1">
                <a:latin typeface="Arial"/>
                <a:cs typeface="Arial"/>
              </a:rPr>
              <a:t>heart</a:t>
            </a:r>
            <a:r>
              <a:rPr dirty="0" sz="3200" spc="-22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failure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971550">
              <a:lnSpc>
                <a:spcPct val="100000"/>
              </a:lnSpc>
            </a:pPr>
            <a:r>
              <a:rPr dirty="0" sz="3200" b="1">
                <a:solidFill>
                  <a:srgbClr val="FF0000"/>
                </a:solidFill>
                <a:latin typeface="Arial"/>
                <a:cs typeface="Arial"/>
              </a:rPr>
              <a:t>( due to poor response to ACE inhibitors</a:t>
            </a:r>
            <a:r>
              <a:rPr dirty="0" sz="3200" spc="-3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463550" marR="324485" indent="-450850">
              <a:lnSpc>
                <a:spcPct val="100000"/>
              </a:lnSpc>
              <a:buFont typeface="Arial"/>
              <a:buChar char="-"/>
              <a:tabLst>
                <a:tab pos="469265" algn="l"/>
                <a:tab pos="469900" algn="l"/>
              </a:tabLst>
            </a:pPr>
            <a:r>
              <a:rPr dirty="0" sz="3200" b="1">
                <a:latin typeface="Arial"/>
                <a:cs typeface="Arial"/>
              </a:rPr>
              <a:t>should be </a:t>
            </a:r>
            <a:r>
              <a:rPr dirty="0" sz="3200" spc="-5" b="1">
                <a:latin typeface="Arial"/>
                <a:cs typeface="Arial"/>
              </a:rPr>
              <a:t>considered </a:t>
            </a:r>
            <a:r>
              <a:rPr dirty="0" sz="3200" b="1">
                <a:latin typeface="Arial"/>
                <a:cs typeface="Arial"/>
              </a:rPr>
              <a:t>for </a:t>
            </a:r>
            <a:r>
              <a:rPr dirty="0" sz="3200" spc="-5" b="1">
                <a:latin typeface="Arial"/>
                <a:cs typeface="Arial"/>
              </a:rPr>
              <a:t>patients</a:t>
            </a:r>
            <a:r>
              <a:rPr dirty="0" sz="3200" spc="-13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intolerant  to ACE inhibitors &amp; ARBs due</a:t>
            </a:r>
            <a:r>
              <a:rPr dirty="0" sz="3200" spc="-35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  <a:p>
            <a:pPr marL="3596004">
              <a:lnSpc>
                <a:spcPct val="100000"/>
              </a:lnSpc>
            </a:pPr>
            <a:r>
              <a:rPr dirty="0" sz="3200" spc="-5" b="1">
                <a:solidFill>
                  <a:srgbClr val="FF0000"/>
                </a:solidFill>
                <a:latin typeface="Arial"/>
                <a:cs typeface="Arial"/>
              </a:rPr>
              <a:t>renal</a:t>
            </a:r>
            <a:r>
              <a:rPr dirty="0" sz="32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FF0000"/>
                </a:solidFill>
                <a:latin typeface="Arial"/>
                <a:cs typeface="Arial"/>
              </a:rPr>
              <a:t>dysfunction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784" y="6839711"/>
            <a:ext cx="521208" cy="475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76044" y="468756"/>
            <a:ext cx="6449313" cy="488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3540" y="1272286"/>
            <a:ext cx="272669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72110" algn="l"/>
              </a:tabLst>
            </a:pPr>
            <a:r>
              <a:rPr dirty="0" sz="3200">
                <a:solidFill>
                  <a:srgbClr val="000000"/>
                </a:solidFill>
              </a:rPr>
              <a:t>-	</a:t>
            </a:r>
            <a:r>
              <a:rPr dirty="0" sz="3200" spc="-25">
                <a:solidFill>
                  <a:srgbClr val="000000"/>
                </a:solidFill>
              </a:rPr>
              <a:t>Tachycardia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9347454" y="6871451"/>
            <a:ext cx="13335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 sz="1300" spc="-5" b="1">
                <a:solidFill>
                  <a:srgbClr val="888888"/>
                </a:solidFill>
                <a:latin typeface="Times New Roman"/>
                <a:cs typeface="Times New Roman"/>
              </a:rPr>
              <a:t>5</a:t>
            </a:fld>
            <a:endParaRPr sz="1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2247722"/>
            <a:ext cx="9135110" cy="34410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72110" indent="-359410">
              <a:lnSpc>
                <a:spcPct val="100000"/>
              </a:lnSpc>
              <a:spcBef>
                <a:spcPts val="105"/>
              </a:spcBef>
              <a:buChar char="-"/>
              <a:tabLst>
                <a:tab pos="372110" algn="l"/>
                <a:tab pos="372745" algn="l"/>
                <a:tab pos="6414135" algn="l"/>
              </a:tabLst>
            </a:pPr>
            <a:r>
              <a:rPr dirty="0" sz="3200" spc="-5" b="1">
                <a:latin typeface="Arial"/>
                <a:cs typeface="Arial"/>
              </a:rPr>
              <a:t>Decreased</a:t>
            </a:r>
            <a:r>
              <a:rPr dirty="0" sz="3200" spc="15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exercise</a:t>
            </a:r>
            <a:r>
              <a:rPr dirty="0" sz="3200" spc="25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tolerance	</a:t>
            </a:r>
            <a:r>
              <a:rPr dirty="0" sz="3200" b="1">
                <a:latin typeface="Arial"/>
                <a:cs typeface="Arial"/>
              </a:rPr>
              <a:t>(rapid</a:t>
            </a:r>
            <a:r>
              <a:rPr dirty="0" sz="3200" spc="-75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fatigue)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-"/>
            </a:pPr>
            <a:endParaRPr sz="33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buChar char="-"/>
              <a:tabLst>
                <a:tab pos="372110" algn="l"/>
                <a:tab pos="372745" algn="l"/>
              </a:tabLst>
            </a:pPr>
            <a:r>
              <a:rPr dirty="0" sz="3200" b="1">
                <a:latin typeface="Arial"/>
                <a:cs typeface="Arial"/>
              </a:rPr>
              <a:t>Dyspnea ( pulmonary </a:t>
            </a:r>
            <a:r>
              <a:rPr dirty="0" sz="3200" spc="-5" b="1">
                <a:latin typeface="Arial"/>
                <a:cs typeface="Arial"/>
              </a:rPr>
              <a:t>congestion</a:t>
            </a:r>
            <a:r>
              <a:rPr dirty="0" sz="3200" spc="-14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-"/>
            </a:pPr>
            <a:endParaRPr sz="33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buChar char="-"/>
              <a:tabLst>
                <a:tab pos="372110" algn="l"/>
                <a:tab pos="372745" algn="l"/>
              </a:tabLst>
            </a:pPr>
            <a:r>
              <a:rPr dirty="0" sz="3200" spc="-5" b="1">
                <a:latin typeface="Arial"/>
                <a:cs typeface="Arial"/>
              </a:rPr>
              <a:t>Peripheral</a:t>
            </a:r>
            <a:r>
              <a:rPr dirty="0" sz="3200" spc="-20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edema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-"/>
            </a:pPr>
            <a:endParaRPr sz="33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spcBef>
                <a:spcPts val="5"/>
              </a:spcBef>
              <a:buChar char="-"/>
              <a:tabLst>
                <a:tab pos="372110" algn="l"/>
                <a:tab pos="372745" algn="l"/>
              </a:tabLst>
            </a:pPr>
            <a:r>
              <a:rPr dirty="0" sz="3200" spc="-5" b="1">
                <a:latin typeface="Arial"/>
                <a:cs typeface="Arial"/>
              </a:rPr>
              <a:t>Cardiomegaly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7083" y="329945"/>
            <a:ext cx="744855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Management </a:t>
            </a:r>
            <a:r>
              <a:rPr dirty="0" spc="-5"/>
              <a:t>of acute heart</a:t>
            </a:r>
            <a:r>
              <a:rPr dirty="0" spc="25"/>
              <a:t> </a:t>
            </a:r>
            <a:r>
              <a:rPr dirty="0" spc="-5"/>
              <a:t>failure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90557" y="6884151"/>
            <a:ext cx="165100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15"/>
              </a:lnSpc>
            </a:pPr>
            <a:r>
              <a:rPr dirty="0" sz="1300" spc="-5" b="1">
                <a:solidFill>
                  <a:srgbClr val="888888"/>
                </a:solidFill>
                <a:latin typeface="Times New Roman"/>
                <a:cs typeface="Times New Roman"/>
              </a:rPr>
              <a:t>50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1219200"/>
            <a:ext cx="9677400" cy="5949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18579" y="672211"/>
            <a:ext cx="2753995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5">
                <a:solidFill>
                  <a:srgbClr val="C5E7FB"/>
                </a:solidFill>
              </a:rPr>
              <a:t>Thank</a:t>
            </a:r>
            <a:r>
              <a:rPr dirty="0" sz="4300" spc="-75">
                <a:solidFill>
                  <a:srgbClr val="C5E7FB"/>
                </a:solidFill>
              </a:rPr>
              <a:t> </a:t>
            </a:r>
            <a:r>
              <a:rPr dirty="0" sz="4300" spc="-5">
                <a:solidFill>
                  <a:srgbClr val="C5E7FB"/>
                </a:solidFill>
              </a:rPr>
              <a:t>you</a:t>
            </a:r>
            <a:endParaRPr sz="4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800"/>
            <a:ext cx="9906000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347454" y="6871451"/>
            <a:ext cx="13335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 sz="1300" spc="-5" b="1">
                <a:solidFill>
                  <a:srgbClr val="888888"/>
                </a:solidFill>
                <a:latin typeface="Times New Roman"/>
                <a:cs typeface="Times New Roman"/>
              </a:rPr>
              <a:t>5</a:t>
            </a:fld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17717" y="3796029"/>
            <a:ext cx="1743710" cy="1536700"/>
          </a:xfrm>
          <a:custGeom>
            <a:avLst/>
            <a:gdLst/>
            <a:ahLst/>
            <a:cxnLst/>
            <a:rect l="l" t="t" r="r" b="b"/>
            <a:pathLst>
              <a:path w="1743709" h="1536700">
                <a:moveTo>
                  <a:pt x="32004" y="1457198"/>
                </a:moveTo>
                <a:lnTo>
                  <a:pt x="0" y="1536192"/>
                </a:lnTo>
                <a:lnTo>
                  <a:pt x="82423" y="1514348"/>
                </a:lnTo>
                <a:lnTo>
                  <a:pt x="68865" y="1498981"/>
                </a:lnTo>
                <a:lnTo>
                  <a:pt x="51816" y="1498981"/>
                </a:lnTo>
                <a:lnTo>
                  <a:pt x="43434" y="1489456"/>
                </a:lnTo>
                <a:lnTo>
                  <a:pt x="53018" y="1481017"/>
                </a:lnTo>
                <a:lnTo>
                  <a:pt x="32004" y="1457198"/>
                </a:lnTo>
                <a:close/>
              </a:path>
              <a:path w="1743709" h="1536700">
                <a:moveTo>
                  <a:pt x="53018" y="1481017"/>
                </a:moveTo>
                <a:lnTo>
                  <a:pt x="43434" y="1489456"/>
                </a:lnTo>
                <a:lnTo>
                  <a:pt x="51816" y="1498981"/>
                </a:lnTo>
                <a:lnTo>
                  <a:pt x="61411" y="1490531"/>
                </a:lnTo>
                <a:lnTo>
                  <a:pt x="53018" y="1481017"/>
                </a:lnTo>
                <a:close/>
              </a:path>
              <a:path w="1743709" h="1536700">
                <a:moveTo>
                  <a:pt x="61411" y="1490531"/>
                </a:moveTo>
                <a:lnTo>
                  <a:pt x="51816" y="1498981"/>
                </a:lnTo>
                <a:lnTo>
                  <a:pt x="68865" y="1498981"/>
                </a:lnTo>
                <a:lnTo>
                  <a:pt x="61411" y="1490531"/>
                </a:lnTo>
                <a:close/>
              </a:path>
              <a:path w="1743709" h="1536700">
                <a:moveTo>
                  <a:pt x="1735074" y="0"/>
                </a:moveTo>
                <a:lnTo>
                  <a:pt x="53018" y="1481017"/>
                </a:lnTo>
                <a:lnTo>
                  <a:pt x="61411" y="1490531"/>
                </a:lnTo>
                <a:lnTo>
                  <a:pt x="1743456" y="9525"/>
                </a:lnTo>
                <a:lnTo>
                  <a:pt x="1735074" y="0"/>
                </a:lnTo>
                <a:close/>
              </a:path>
            </a:pathLst>
          </a:custGeom>
          <a:solidFill>
            <a:srgbClr val="30B6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346442" y="3832097"/>
            <a:ext cx="76200" cy="1562735"/>
          </a:xfrm>
          <a:custGeom>
            <a:avLst/>
            <a:gdLst/>
            <a:ahLst/>
            <a:cxnLst/>
            <a:rect l="l" t="t" r="r" b="b"/>
            <a:pathLst>
              <a:path w="76200" h="1562735">
                <a:moveTo>
                  <a:pt x="31750" y="1486408"/>
                </a:moveTo>
                <a:lnTo>
                  <a:pt x="0" y="1486408"/>
                </a:lnTo>
                <a:lnTo>
                  <a:pt x="38100" y="1562608"/>
                </a:lnTo>
                <a:lnTo>
                  <a:pt x="69850" y="1499108"/>
                </a:lnTo>
                <a:lnTo>
                  <a:pt x="31750" y="1499108"/>
                </a:lnTo>
                <a:lnTo>
                  <a:pt x="31750" y="1486408"/>
                </a:lnTo>
                <a:close/>
              </a:path>
              <a:path w="76200" h="1562735">
                <a:moveTo>
                  <a:pt x="44450" y="0"/>
                </a:moveTo>
                <a:lnTo>
                  <a:pt x="31750" y="0"/>
                </a:lnTo>
                <a:lnTo>
                  <a:pt x="31750" y="1499108"/>
                </a:lnTo>
                <a:lnTo>
                  <a:pt x="44450" y="1499108"/>
                </a:lnTo>
                <a:lnTo>
                  <a:pt x="44450" y="0"/>
                </a:lnTo>
                <a:close/>
              </a:path>
              <a:path w="76200" h="1562735">
                <a:moveTo>
                  <a:pt x="76200" y="1486408"/>
                </a:moveTo>
                <a:lnTo>
                  <a:pt x="44450" y="1486408"/>
                </a:lnTo>
                <a:lnTo>
                  <a:pt x="44450" y="1499108"/>
                </a:lnTo>
                <a:lnTo>
                  <a:pt x="69850" y="1499108"/>
                </a:lnTo>
                <a:lnTo>
                  <a:pt x="76200" y="1486408"/>
                </a:lnTo>
                <a:close/>
              </a:path>
            </a:pathLst>
          </a:custGeom>
          <a:solidFill>
            <a:srgbClr val="30B6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490586" y="3827526"/>
            <a:ext cx="1771650" cy="1692275"/>
          </a:xfrm>
          <a:custGeom>
            <a:avLst/>
            <a:gdLst/>
            <a:ahLst/>
            <a:cxnLst/>
            <a:rect l="l" t="t" r="r" b="b"/>
            <a:pathLst>
              <a:path w="1771650" h="1692275">
                <a:moveTo>
                  <a:pt x="1711795" y="1644135"/>
                </a:moveTo>
                <a:lnTo>
                  <a:pt x="1689862" y="1667129"/>
                </a:lnTo>
                <a:lnTo>
                  <a:pt x="1771269" y="1692148"/>
                </a:lnTo>
                <a:lnTo>
                  <a:pt x="1757151" y="1652905"/>
                </a:lnTo>
                <a:lnTo>
                  <a:pt x="1720977" y="1652905"/>
                </a:lnTo>
                <a:lnTo>
                  <a:pt x="1711795" y="1644135"/>
                </a:lnTo>
                <a:close/>
              </a:path>
              <a:path w="1771650" h="1692275">
                <a:moveTo>
                  <a:pt x="1720537" y="1634971"/>
                </a:moveTo>
                <a:lnTo>
                  <a:pt x="1711795" y="1644135"/>
                </a:lnTo>
                <a:lnTo>
                  <a:pt x="1720977" y="1652905"/>
                </a:lnTo>
                <a:lnTo>
                  <a:pt x="1729740" y="1643761"/>
                </a:lnTo>
                <a:lnTo>
                  <a:pt x="1720537" y="1634971"/>
                </a:lnTo>
                <a:close/>
              </a:path>
              <a:path w="1771650" h="1692275">
                <a:moveTo>
                  <a:pt x="1742440" y="1612011"/>
                </a:moveTo>
                <a:lnTo>
                  <a:pt x="1720537" y="1634971"/>
                </a:lnTo>
                <a:lnTo>
                  <a:pt x="1729740" y="1643761"/>
                </a:lnTo>
                <a:lnTo>
                  <a:pt x="1720977" y="1652905"/>
                </a:lnTo>
                <a:lnTo>
                  <a:pt x="1757151" y="1652905"/>
                </a:lnTo>
                <a:lnTo>
                  <a:pt x="1742440" y="1612011"/>
                </a:lnTo>
                <a:close/>
              </a:path>
              <a:path w="1771650" h="1692275">
                <a:moveTo>
                  <a:pt x="8763" y="0"/>
                </a:moveTo>
                <a:lnTo>
                  <a:pt x="0" y="9144"/>
                </a:lnTo>
                <a:lnTo>
                  <a:pt x="1711795" y="1644135"/>
                </a:lnTo>
                <a:lnTo>
                  <a:pt x="1720537" y="1634971"/>
                </a:lnTo>
                <a:lnTo>
                  <a:pt x="8763" y="0"/>
                </a:lnTo>
                <a:close/>
              </a:path>
            </a:pathLst>
          </a:custGeom>
          <a:solidFill>
            <a:srgbClr val="30B6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515861" y="5485257"/>
            <a:ext cx="16656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2225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Symbol"/>
                <a:cs typeface="Symbol"/>
              </a:rPr>
              <a:t></a:t>
            </a:r>
            <a:r>
              <a:rPr dirty="0" sz="1800" spc="-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Arial"/>
                <a:cs typeface="Arial"/>
              </a:rPr>
              <a:t>Force </a:t>
            </a:r>
            <a:r>
              <a:rPr dirty="0" sz="1800" b="1">
                <a:latin typeface="Arial"/>
                <a:cs typeface="Arial"/>
              </a:rPr>
              <a:t>of  </a:t>
            </a:r>
            <a:r>
              <a:rPr dirty="0" sz="1800" spc="-5" b="1">
                <a:latin typeface="Arial"/>
                <a:cs typeface="Arial"/>
              </a:rPr>
              <a:t>Cardiac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.cont</a:t>
            </a:r>
            <a:r>
              <a:rPr dirty="0" sz="1450" b="1">
                <a:solidFill>
                  <a:srgbClr val="FFFFFF"/>
                </a:solidFill>
                <a:latin typeface="NSimSun"/>
                <a:cs typeface="NSimSun"/>
              </a:rPr>
              <a:t>. </a:t>
            </a:r>
            <a:endParaRPr sz="1450">
              <a:latin typeface="NSimSun"/>
              <a:cs typeface="NSimSu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97873" y="5674233"/>
            <a:ext cx="74549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Symbol"/>
                <a:cs typeface="Symbol"/>
              </a:rPr>
              <a:t></a:t>
            </a:r>
            <a:r>
              <a:rPr dirty="0" sz="2000" spc="2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Arial"/>
                <a:cs typeface="Arial"/>
              </a:rPr>
              <a:t>HR</a:t>
            </a:r>
            <a:r>
              <a:rPr dirty="0" sz="2000" spc="-10" b="1">
                <a:solidFill>
                  <a:srgbClr val="FFFFFF"/>
                </a:solidFill>
                <a:latin typeface="NSimSun"/>
                <a:cs typeface="NSimSun"/>
              </a:rPr>
              <a:t> </a:t>
            </a:r>
            <a:endParaRPr sz="2000">
              <a:latin typeface="NSimSun"/>
              <a:cs typeface="NSimSu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46577" y="3816477"/>
            <a:ext cx="76200" cy="250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21383" y="4388865"/>
            <a:ext cx="1355725" cy="619125"/>
          </a:xfrm>
          <a:custGeom>
            <a:avLst/>
            <a:gdLst/>
            <a:ahLst/>
            <a:cxnLst/>
            <a:rect l="l" t="t" r="r" b="b"/>
            <a:pathLst>
              <a:path w="1355725" h="619125">
                <a:moveTo>
                  <a:pt x="53847" y="549147"/>
                </a:moveTo>
                <a:lnTo>
                  <a:pt x="0" y="615187"/>
                </a:lnTo>
                <a:lnTo>
                  <a:pt x="85216" y="618616"/>
                </a:lnTo>
                <a:lnTo>
                  <a:pt x="74493" y="594867"/>
                </a:lnTo>
                <a:lnTo>
                  <a:pt x="60578" y="594867"/>
                </a:lnTo>
                <a:lnTo>
                  <a:pt x="55371" y="583310"/>
                </a:lnTo>
                <a:lnTo>
                  <a:pt x="66924" y="578106"/>
                </a:lnTo>
                <a:lnTo>
                  <a:pt x="53847" y="549147"/>
                </a:lnTo>
                <a:close/>
              </a:path>
              <a:path w="1355725" h="619125">
                <a:moveTo>
                  <a:pt x="66924" y="578106"/>
                </a:moveTo>
                <a:lnTo>
                  <a:pt x="55371" y="583310"/>
                </a:lnTo>
                <a:lnTo>
                  <a:pt x="60578" y="594867"/>
                </a:lnTo>
                <a:lnTo>
                  <a:pt x="72141" y="589659"/>
                </a:lnTo>
                <a:lnTo>
                  <a:pt x="66924" y="578106"/>
                </a:lnTo>
                <a:close/>
              </a:path>
              <a:path w="1355725" h="619125">
                <a:moveTo>
                  <a:pt x="72141" y="589659"/>
                </a:moveTo>
                <a:lnTo>
                  <a:pt x="60578" y="594867"/>
                </a:lnTo>
                <a:lnTo>
                  <a:pt x="74493" y="594867"/>
                </a:lnTo>
                <a:lnTo>
                  <a:pt x="72141" y="589659"/>
                </a:lnTo>
                <a:close/>
              </a:path>
              <a:path w="1355725" h="619125">
                <a:moveTo>
                  <a:pt x="1350136" y="0"/>
                </a:moveTo>
                <a:lnTo>
                  <a:pt x="66924" y="578106"/>
                </a:lnTo>
                <a:lnTo>
                  <a:pt x="72141" y="589659"/>
                </a:lnTo>
                <a:lnTo>
                  <a:pt x="1355471" y="11556"/>
                </a:lnTo>
                <a:lnTo>
                  <a:pt x="1350136" y="0"/>
                </a:lnTo>
                <a:close/>
              </a:path>
            </a:pathLst>
          </a:custGeom>
          <a:solidFill>
            <a:srgbClr val="30B6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26004" y="4373626"/>
            <a:ext cx="1687830" cy="1083945"/>
          </a:xfrm>
          <a:custGeom>
            <a:avLst/>
            <a:gdLst/>
            <a:ahLst/>
            <a:cxnLst/>
            <a:rect l="l" t="t" r="r" b="b"/>
            <a:pathLst>
              <a:path w="1687829" h="1083945">
                <a:moveTo>
                  <a:pt x="1619811" y="1047856"/>
                </a:moveTo>
                <a:lnTo>
                  <a:pt x="1602740" y="1074547"/>
                </a:lnTo>
                <a:lnTo>
                  <a:pt x="1687448" y="1083564"/>
                </a:lnTo>
                <a:lnTo>
                  <a:pt x="1670231" y="1054735"/>
                </a:lnTo>
                <a:lnTo>
                  <a:pt x="1630553" y="1054735"/>
                </a:lnTo>
                <a:lnTo>
                  <a:pt x="1619811" y="1047856"/>
                </a:lnTo>
                <a:close/>
              </a:path>
              <a:path w="1687829" h="1083945">
                <a:moveTo>
                  <a:pt x="1626701" y="1037083"/>
                </a:moveTo>
                <a:lnTo>
                  <a:pt x="1619811" y="1047856"/>
                </a:lnTo>
                <a:lnTo>
                  <a:pt x="1630553" y="1054735"/>
                </a:lnTo>
                <a:lnTo>
                  <a:pt x="1637410" y="1043940"/>
                </a:lnTo>
                <a:lnTo>
                  <a:pt x="1626701" y="1037083"/>
                </a:lnTo>
                <a:close/>
              </a:path>
              <a:path w="1687829" h="1083945">
                <a:moveTo>
                  <a:pt x="1643760" y="1010412"/>
                </a:moveTo>
                <a:lnTo>
                  <a:pt x="1626701" y="1037083"/>
                </a:lnTo>
                <a:lnTo>
                  <a:pt x="1637410" y="1043940"/>
                </a:lnTo>
                <a:lnTo>
                  <a:pt x="1630553" y="1054735"/>
                </a:lnTo>
                <a:lnTo>
                  <a:pt x="1670231" y="1054735"/>
                </a:lnTo>
                <a:lnTo>
                  <a:pt x="1643760" y="1010412"/>
                </a:lnTo>
                <a:close/>
              </a:path>
              <a:path w="1687829" h="1083945">
                <a:moveTo>
                  <a:pt x="6857" y="0"/>
                </a:moveTo>
                <a:lnTo>
                  <a:pt x="0" y="10668"/>
                </a:lnTo>
                <a:lnTo>
                  <a:pt x="1619811" y="1047856"/>
                </a:lnTo>
                <a:lnTo>
                  <a:pt x="1626701" y="1037083"/>
                </a:lnTo>
                <a:lnTo>
                  <a:pt x="6857" y="0"/>
                </a:lnTo>
                <a:close/>
              </a:path>
            </a:pathLst>
          </a:custGeom>
          <a:solidFill>
            <a:srgbClr val="30B6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74980" y="5046090"/>
            <a:ext cx="14808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Arial"/>
                <a:cs typeface="Arial"/>
              </a:rPr>
              <a:t>Re</a:t>
            </a:r>
            <a:r>
              <a:rPr dirty="0" sz="2000" b="1">
                <a:latin typeface="Arial"/>
                <a:cs typeface="Arial"/>
              </a:rPr>
              <a:t>mo</a:t>
            </a:r>
            <a:r>
              <a:rPr dirty="0" sz="2000" spc="-10" b="1">
                <a:latin typeface="Arial"/>
                <a:cs typeface="Arial"/>
              </a:rPr>
              <a:t>d</a:t>
            </a:r>
            <a:r>
              <a:rPr dirty="0" sz="2000" b="1">
                <a:latin typeface="Arial"/>
                <a:cs typeface="Arial"/>
              </a:rPr>
              <a:t>el</a:t>
            </a:r>
            <a:r>
              <a:rPr dirty="0" sz="2000" spc="-10" b="1">
                <a:latin typeface="Arial"/>
                <a:cs typeface="Arial"/>
              </a:rPr>
              <a:t>i</a:t>
            </a:r>
            <a:r>
              <a:rPr dirty="0" sz="2000" b="1">
                <a:latin typeface="Arial"/>
                <a:cs typeface="Arial"/>
              </a:rPr>
              <a:t>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94661" y="5172583"/>
            <a:ext cx="1582420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269875" marR="26416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Arial"/>
                <a:cs typeface="Arial"/>
              </a:rPr>
              <a:t>Salt &amp;</a:t>
            </a:r>
            <a:r>
              <a:rPr dirty="0" sz="1400" spc="-114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Water  </a:t>
            </a:r>
            <a:r>
              <a:rPr dirty="0" sz="1400" spc="-5" b="1">
                <a:latin typeface="Arial"/>
                <a:cs typeface="Arial"/>
              </a:rPr>
              <a:t>Retention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 spc="-20" b="1">
                <a:latin typeface="Arial"/>
                <a:cs typeface="Arial"/>
              </a:rPr>
              <a:t>Volume</a:t>
            </a:r>
            <a:r>
              <a:rPr dirty="0" sz="1400" spc="-9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expansion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33773" y="5297525"/>
            <a:ext cx="1996439" cy="347345"/>
          </a:xfrm>
          <a:prstGeom prst="rect">
            <a:avLst/>
          </a:prstGeom>
          <a:solidFill>
            <a:srgbClr val="C5E7FB"/>
          </a:solidFill>
          <a:ln w="25400">
            <a:solidFill>
              <a:srgbClr val="00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78105">
              <a:lnSpc>
                <a:spcPct val="100000"/>
              </a:lnSpc>
              <a:spcBef>
                <a:spcPts val="320"/>
              </a:spcBef>
            </a:pPr>
            <a:r>
              <a:rPr dirty="0" sz="1800" spc="-10" b="1">
                <a:latin typeface="Arial"/>
                <a:cs typeface="Arial"/>
              </a:rPr>
              <a:t>Vasoconstriction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18892" y="4394580"/>
            <a:ext cx="76200" cy="796925"/>
          </a:xfrm>
          <a:custGeom>
            <a:avLst/>
            <a:gdLst/>
            <a:ahLst/>
            <a:cxnLst/>
            <a:rect l="l" t="t" r="r" b="b"/>
            <a:pathLst>
              <a:path w="76200" h="796925">
                <a:moveTo>
                  <a:pt x="31750" y="720725"/>
                </a:moveTo>
                <a:lnTo>
                  <a:pt x="0" y="720725"/>
                </a:lnTo>
                <a:lnTo>
                  <a:pt x="38100" y="796925"/>
                </a:lnTo>
                <a:lnTo>
                  <a:pt x="69850" y="733425"/>
                </a:lnTo>
                <a:lnTo>
                  <a:pt x="31750" y="733425"/>
                </a:lnTo>
                <a:lnTo>
                  <a:pt x="31750" y="720725"/>
                </a:lnTo>
                <a:close/>
              </a:path>
              <a:path w="76200" h="796925">
                <a:moveTo>
                  <a:pt x="44450" y="0"/>
                </a:moveTo>
                <a:lnTo>
                  <a:pt x="31750" y="0"/>
                </a:lnTo>
                <a:lnTo>
                  <a:pt x="31750" y="733425"/>
                </a:lnTo>
                <a:lnTo>
                  <a:pt x="44450" y="733425"/>
                </a:lnTo>
                <a:lnTo>
                  <a:pt x="44450" y="0"/>
                </a:lnTo>
                <a:close/>
              </a:path>
              <a:path w="76200" h="796925">
                <a:moveTo>
                  <a:pt x="76200" y="720725"/>
                </a:moveTo>
                <a:lnTo>
                  <a:pt x="44450" y="720725"/>
                </a:lnTo>
                <a:lnTo>
                  <a:pt x="44450" y="733425"/>
                </a:lnTo>
                <a:lnTo>
                  <a:pt x="69850" y="733425"/>
                </a:lnTo>
                <a:lnTo>
                  <a:pt x="76200" y="720725"/>
                </a:lnTo>
                <a:close/>
              </a:path>
            </a:pathLst>
          </a:custGeom>
          <a:solidFill>
            <a:srgbClr val="30B6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601467" y="4380991"/>
            <a:ext cx="133985" cy="723900"/>
          </a:xfrm>
          <a:custGeom>
            <a:avLst/>
            <a:gdLst/>
            <a:ahLst/>
            <a:cxnLst/>
            <a:rect l="l" t="t" r="r" b="b"/>
            <a:pathLst>
              <a:path w="133985" h="723900">
                <a:moveTo>
                  <a:pt x="128269" y="595375"/>
                </a:moveTo>
                <a:lnTo>
                  <a:pt x="254" y="645540"/>
                </a:lnTo>
                <a:lnTo>
                  <a:pt x="0" y="672718"/>
                </a:lnTo>
                <a:lnTo>
                  <a:pt x="127254" y="723518"/>
                </a:lnTo>
                <a:lnTo>
                  <a:pt x="127381" y="696086"/>
                </a:lnTo>
                <a:lnTo>
                  <a:pt x="98551" y="685418"/>
                </a:lnTo>
                <a:lnTo>
                  <a:pt x="98612" y="677290"/>
                </a:lnTo>
                <a:lnTo>
                  <a:pt x="77088" y="677290"/>
                </a:lnTo>
                <a:lnTo>
                  <a:pt x="29844" y="659637"/>
                </a:lnTo>
                <a:lnTo>
                  <a:pt x="77343" y="642492"/>
                </a:lnTo>
                <a:lnTo>
                  <a:pt x="98872" y="642492"/>
                </a:lnTo>
                <a:lnTo>
                  <a:pt x="98932" y="634364"/>
                </a:lnTo>
                <a:lnTo>
                  <a:pt x="128015" y="623442"/>
                </a:lnTo>
                <a:lnTo>
                  <a:pt x="128269" y="595375"/>
                </a:lnTo>
                <a:close/>
              </a:path>
              <a:path w="133985" h="723900">
                <a:moveTo>
                  <a:pt x="98872" y="642492"/>
                </a:moveTo>
                <a:lnTo>
                  <a:pt x="77343" y="642492"/>
                </a:lnTo>
                <a:lnTo>
                  <a:pt x="77088" y="677290"/>
                </a:lnTo>
                <a:lnTo>
                  <a:pt x="98612" y="677290"/>
                </a:lnTo>
                <a:lnTo>
                  <a:pt x="98872" y="642492"/>
                </a:lnTo>
                <a:close/>
              </a:path>
              <a:path w="133985" h="723900">
                <a:moveTo>
                  <a:pt x="107568" y="496315"/>
                </a:moveTo>
                <a:lnTo>
                  <a:pt x="107061" y="560450"/>
                </a:lnTo>
                <a:lnTo>
                  <a:pt x="1900" y="560450"/>
                </a:lnTo>
                <a:lnTo>
                  <a:pt x="1777" y="585342"/>
                </a:lnTo>
                <a:lnTo>
                  <a:pt x="128269" y="586358"/>
                </a:lnTo>
                <a:lnTo>
                  <a:pt x="128489" y="560450"/>
                </a:lnTo>
                <a:lnTo>
                  <a:pt x="107061" y="560450"/>
                </a:lnTo>
                <a:lnTo>
                  <a:pt x="128497" y="559561"/>
                </a:lnTo>
                <a:lnTo>
                  <a:pt x="129031" y="496442"/>
                </a:lnTo>
                <a:lnTo>
                  <a:pt x="107568" y="496315"/>
                </a:lnTo>
                <a:close/>
              </a:path>
              <a:path w="133985" h="723900">
                <a:moveTo>
                  <a:pt x="67437" y="371474"/>
                </a:moveTo>
                <a:lnTo>
                  <a:pt x="29082" y="378078"/>
                </a:lnTo>
                <a:lnTo>
                  <a:pt x="2920" y="412114"/>
                </a:lnTo>
                <a:lnTo>
                  <a:pt x="1524" y="477900"/>
                </a:lnTo>
                <a:lnTo>
                  <a:pt x="129158" y="478916"/>
                </a:lnTo>
                <a:lnTo>
                  <a:pt x="129362" y="453008"/>
                </a:lnTo>
                <a:lnTo>
                  <a:pt x="107823" y="453008"/>
                </a:lnTo>
                <a:lnTo>
                  <a:pt x="23368" y="452373"/>
                </a:lnTo>
                <a:lnTo>
                  <a:pt x="27939" y="410844"/>
                </a:lnTo>
                <a:lnTo>
                  <a:pt x="43306" y="400557"/>
                </a:lnTo>
                <a:lnTo>
                  <a:pt x="48640" y="398779"/>
                </a:lnTo>
                <a:lnTo>
                  <a:pt x="56261" y="398017"/>
                </a:lnTo>
                <a:lnTo>
                  <a:pt x="123570" y="398017"/>
                </a:lnTo>
                <a:lnTo>
                  <a:pt x="121284" y="393953"/>
                </a:lnTo>
                <a:lnTo>
                  <a:pt x="88582" y="373778"/>
                </a:lnTo>
                <a:lnTo>
                  <a:pt x="75056" y="371734"/>
                </a:lnTo>
                <a:lnTo>
                  <a:pt x="67437" y="371474"/>
                </a:lnTo>
                <a:close/>
              </a:path>
              <a:path w="133985" h="723900">
                <a:moveTo>
                  <a:pt x="123570" y="398017"/>
                </a:moveTo>
                <a:lnTo>
                  <a:pt x="66039" y="398017"/>
                </a:lnTo>
                <a:lnTo>
                  <a:pt x="75945" y="398144"/>
                </a:lnTo>
                <a:lnTo>
                  <a:pt x="83693" y="399033"/>
                </a:lnTo>
                <a:lnTo>
                  <a:pt x="108076" y="426592"/>
                </a:lnTo>
                <a:lnTo>
                  <a:pt x="107985" y="440689"/>
                </a:lnTo>
                <a:lnTo>
                  <a:pt x="107823" y="453008"/>
                </a:lnTo>
                <a:lnTo>
                  <a:pt x="129362" y="453008"/>
                </a:lnTo>
                <a:lnTo>
                  <a:pt x="129541" y="430275"/>
                </a:lnTo>
                <a:lnTo>
                  <a:pt x="129518" y="419607"/>
                </a:lnTo>
                <a:lnTo>
                  <a:pt x="128777" y="413257"/>
                </a:lnTo>
                <a:lnTo>
                  <a:pt x="127000" y="407669"/>
                </a:lnTo>
                <a:lnTo>
                  <a:pt x="124713" y="400049"/>
                </a:lnTo>
                <a:lnTo>
                  <a:pt x="123570" y="398017"/>
                </a:lnTo>
                <a:close/>
              </a:path>
              <a:path w="133985" h="723900">
                <a:moveTo>
                  <a:pt x="67437" y="231774"/>
                </a:moveTo>
                <a:lnTo>
                  <a:pt x="28360" y="240972"/>
                </a:lnTo>
                <a:lnTo>
                  <a:pt x="2010" y="279844"/>
                </a:lnTo>
                <a:lnTo>
                  <a:pt x="762" y="293242"/>
                </a:lnTo>
                <a:lnTo>
                  <a:pt x="1049" y="300789"/>
                </a:lnTo>
                <a:lnTo>
                  <a:pt x="22098" y="342518"/>
                </a:lnTo>
                <a:lnTo>
                  <a:pt x="67056" y="355599"/>
                </a:lnTo>
                <a:lnTo>
                  <a:pt x="81486" y="354645"/>
                </a:lnTo>
                <a:lnTo>
                  <a:pt x="122751" y="330045"/>
                </a:lnTo>
                <a:lnTo>
                  <a:pt x="123270" y="329056"/>
                </a:lnTo>
                <a:lnTo>
                  <a:pt x="66420" y="329056"/>
                </a:lnTo>
                <a:lnTo>
                  <a:pt x="56137" y="328346"/>
                </a:lnTo>
                <a:lnTo>
                  <a:pt x="23455" y="300789"/>
                </a:lnTo>
                <a:lnTo>
                  <a:pt x="22859" y="293242"/>
                </a:lnTo>
                <a:lnTo>
                  <a:pt x="23602" y="285646"/>
                </a:lnTo>
                <a:lnTo>
                  <a:pt x="56409" y="258947"/>
                </a:lnTo>
                <a:lnTo>
                  <a:pt x="66675" y="258444"/>
                </a:lnTo>
                <a:lnTo>
                  <a:pt x="123450" y="258444"/>
                </a:lnTo>
                <a:lnTo>
                  <a:pt x="123269" y="258089"/>
                </a:lnTo>
                <a:lnTo>
                  <a:pt x="115696" y="248919"/>
                </a:lnTo>
                <a:lnTo>
                  <a:pt x="106191" y="241490"/>
                </a:lnTo>
                <a:lnTo>
                  <a:pt x="94995" y="236156"/>
                </a:lnTo>
                <a:lnTo>
                  <a:pt x="82085" y="232917"/>
                </a:lnTo>
                <a:lnTo>
                  <a:pt x="67437" y="231774"/>
                </a:lnTo>
                <a:close/>
              </a:path>
              <a:path w="133985" h="723900">
                <a:moveTo>
                  <a:pt x="123450" y="258444"/>
                </a:moveTo>
                <a:lnTo>
                  <a:pt x="66675" y="258444"/>
                </a:lnTo>
                <a:lnTo>
                  <a:pt x="77051" y="259083"/>
                </a:lnTo>
                <a:lnTo>
                  <a:pt x="86058" y="260984"/>
                </a:lnTo>
                <a:lnTo>
                  <a:pt x="110690" y="293242"/>
                </a:lnTo>
                <a:lnTo>
                  <a:pt x="110731" y="294004"/>
                </a:lnTo>
                <a:lnTo>
                  <a:pt x="110031" y="301257"/>
                </a:lnTo>
                <a:lnTo>
                  <a:pt x="76616" y="328457"/>
                </a:lnTo>
                <a:lnTo>
                  <a:pt x="66420" y="329056"/>
                </a:lnTo>
                <a:lnTo>
                  <a:pt x="123270" y="329056"/>
                </a:lnTo>
                <a:lnTo>
                  <a:pt x="128285" y="319500"/>
                </a:lnTo>
                <a:lnTo>
                  <a:pt x="131653" y="307478"/>
                </a:lnTo>
                <a:lnTo>
                  <a:pt x="132842" y="294004"/>
                </a:lnTo>
                <a:lnTo>
                  <a:pt x="131841" y="280620"/>
                </a:lnTo>
                <a:lnTo>
                  <a:pt x="128651" y="268652"/>
                </a:lnTo>
                <a:lnTo>
                  <a:pt x="123450" y="258444"/>
                </a:lnTo>
                <a:close/>
              </a:path>
              <a:path w="133985" h="723900">
                <a:moveTo>
                  <a:pt x="130137" y="140334"/>
                </a:moveTo>
                <a:lnTo>
                  <a:pt x="94742" y="140334"/>
                </a:lnTo>
                <a:lnTo>
                  <a:pt x="99440" y="140461"/>
                </a:lnTo>
                <a:lnTo>
                  <a:pt x="103505" y="142620"/>
                </a:lnTo>
                <a:lnTo>
                  <a:pt x="107164" y="146938"/>
                </a:lnTo>
                <a:lnTo>
                  <a:pt x="110489" y="151002"/>
                </a:lnTo>
                <a:lnTo>
                  <a:pt x="112268" y="157352"/>
                </a:lnTo>
                <a:lnTo>
                  <a:pt x="112016" y="173862"/>
                </a:lnTo>
                <a:lnTo>
                  <a:pt x="110108" y="179704"/>
                </a:lnTo>
                <a:lnTo>
                  <a:pt x="106044" y="184276"/>
                </a:lnTo>
                <a:lnTo>
                  <a:pt x="102107" y="188848"/>
                </a:lnTo>
                <a:lnTo>
                  <a:pt x="95884" y="191769"/>
                </a:lnTo>
                <a:lnTo>
                  <a:pt x="87502" y="193293"/>
                </a:lnTo>
                <a:lnTo>
                  <a:pt x="89662" y="218312"/>
                </a:lnTo>
                <a:lnTo>
                  <a:pt x="127357" y="195957"/>
                </a:lnTo>
                <a:lnTo>
                  <a:pt x="133796" y="166877"/>
                </a:lnTo>
                <a:lnTo>
                  <a:pt x="133688" y="159638"/>
                </a:lnTo>
                <a:lnTo>
                  <a:pt x="133568" y="157352"/>
                </a:lnTo>
                <a:lnTo>
                  <a:pt x="132798" y="150621"/>
                </a:lnTo>
                <a:lnTo>
                  <a:pt x="131411" y="144129"/>
                </a:lnTo>
                <a:lnTo>
                  <a:pt x="130137" y="140334"/>
                </a:lnTo>
                <a:close/>
              </a:path>
              <a:path w="133985" h="723900">
                <a:moveTo>
                  <a:pt x="40893" y="117855"/>
                </a:moveTo>
                <a:lnTo>
                  <a:pt x="8010" y="137189"/>
                </a:lnTo>
                <a:lnTo>
                  <a:pt x="1792" y="166877"/>
                </a:lnTo>
                <a:lnTo>
                  <a:pt x="2014" y="172846"/>
                </a:lnTo>
                <a:lnTo>
                  <a:pt x="18923" y="207644"/>
                </a:lnTo>
                <a:lnTo>
                  <a:pt x="24511" y="211327"/>
                </a:lnTo>
                <a:lnTo>
                  <a:pt x="30606" y="213232"/>
                </a:lnTo>
                <a:lnTo>
                  <a:pt x="37083" y="213359"/>
                </a:lnTo>
                <a:lnTo>
                  <a:pt x="44344" y="212643"/>
                </a:lnTo>
                <a:lnTo>
                  <a:pt x="70438" y="188721"/>
                </a:lnTo>
                <a:lnTo>
                  <a:pt x="35559" y="188721"/>
                </a:lnTo>
                <a:lnTo>
                  <a:pt x="32257" y="188594"/>
                </a:lnTo>
                <a:lnTo>
                  <a:pt x="29590" y="187324"/>
                </a:lnTo>
                <a:lnTo>
                  <a:pt x="27686" y="184530"/>
                </a:lnTo>
                <a:lnTo>
                  <a:pt x="24637" y="180212"/>
                </a:lnTo>
                <a:lnTo>
                  <a:pt x="23113" y="174370"/>
                </a:lnTo>
                <a:lnTo>
                  <a:pt x="23240" y="159638"/>
                </a:lnTo>
                <a:lnTo>
                  <a:pt x="24637" y="154177"/>
                </a:lnTo>
                <a:lnTo>
                  <a:pt x="27558" y="150621"/>
                </a:lnTo>
                <a:lnTo>
                  <a:pt x="30480" y="146938"/>
                </a:lnTo>
                <a:lnTo>
                  <a:pt x="35179" y="144652"/>
                </a:lnTo>
                <a:lnTo>
                  <a:pt x="41782" y="143636"/>
                </a:lnTo>
                <a:lnTo>
                  <a:pt x="40893" y="117855"/>
                </a:lnTo>
                <a:close/>
              </a:path>
              <a:path w="133985" h="723900">
                <a:moveTo>
                  <a:pt x="94868" y="114553"/>
                </a:moveTo>
                <a:lnTo>
                  <a:pt x="86868" y="114553"/>
                </a:lnTo>
                <a:lnTo>
                  <a:pt x="80009" y="116204"/>
                </a:lnTo>
                <a:lnTo>
                  <a:pt x="54359" y="152499"/>
                </a:lnTo>
                <a:lnTo>
                  <a:pt x="48894" y="173862"/>
                </a:lnTo>
                <a:lnTo>
                  <a:pt x="46100" y="181736"/>
                </a:lnTo>
                <a:lnTo>
                  <a:pt x="43306" y="184911"/>
                </a:lnTo>
                <a:lnTo>
                  <a:pt x="41148" y="187451"/>
                </a:lnTo>
                <a:lnTo>
                  <a:pt x="38481" y="188721"/>
                </a:lnTo>
                <a:lnTo>
                  <a:pt x="70438" y="188721"/>
                </a:lnTo>
                <a:lnTo>
                  <a:pt x="72884" y="182371"/>
                </a:lnTo>
                <a:lnTo>
                  <a:pt x="75692" y="172846"/>
                </a:lnTo>
                <a:lnTo>
                  <a:pt x="78486" y="162051"/>
                </a:lnTo>
                <a:lnTo>
                  <a:pt x="80390" y="155193"/>
                </a:lnTo>
                <a:lnTo>
                  <a:pt x="91693" y="140334"/>
                </a:lnTo>
                <a:lnTo>
                  <a:pt x="130137" y="140334"/>
                </a:lnTo>
                <a:lnTo>
                  <a:pt x="129412" y="138175"/>
                </a:lnTo>
                <a:lnTo>
                  <a:pt x="126364" y="130809"/>
                </a:lnTo>
                <a:lnTo>
                  <a:pt x="121665" y="124967"/>
                </a:lnTo>
                <a:lnTo>
                  <a:pt x="115315" y="120903"/>
                </a:lnTo>
                <a:lnTo>
                  <a:pt x="108965" y="116712"/>
                </a:lnTo>
                <a:lnTo>
                  <a:pt x="102234" y="114680"/>
                </a:lnTo>
                <a:lnTo>
                  <a:pt x="94868" y="114553"/>
                </a:lnTo>
                <a:close/>
              </a:path>
              <a:path w="133985" h="723900">
                <a:moveTo>
                  <a:pt x="5333" y="0"/>
                </a:moveTo>
                <a:lnTo>
                  <a:pt x="4571" y="101472"/>
                </a:lnTo>
                <a:lnTo>
                  <a:pt x="26162" y="101599"/>
                </a:lnTo>
                <a:lnTo>
                  <a:pt x="26415" y="63753"/>
                </a:lnTo>
                <a:lnTo>
                  <a:pt x="132468" y="63753"/>
                </a:lnTo>
                <a:lnTo>
                  <a:pt x="132714" y="38734"/>
                </a:lnTo>
                <a:lnTo>
                  <a:pt x="26669" y="37972"/>
                </a:lnTo>
                <a:lnTo>
                  <a:pt x="26924" y="126"/>
                </a:lnTo>
                <a:lnTo>
                  <a:pt x="5333" y="0"/>
                </a:lnTo>
                <a:close/>
              </a:path>
              <a:path w="133985" h="723900">
                <a:moveTo>
                  <a:pt x="132468" y="63753"/>
                </a:moveTo>
                <a:lnTo>
                  <a:pt x="26415" y="63753"/>
                </a:lnTo>
                <a:lnTo>
                  <a:pt x="132461" y="64515"/>
                </a:lnTo>
                <a:lnTo>
                  <a:pt x="132468" y="637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931032" y="4751323"/>
            <a:ext cx="24130" cy="24765"/>
          </a:xfrm>
          <a:custGeom>
            <a:avLst/>
            <a:gdLst/>
            <a:ahLst/>
            <a:cxnLst/>
            <a:rect l="l" t="t" r="r" b="b"/>
            <a:pathLst>
              <a:path w="24130" h="24764">
                <a:moveTo>
                  <a:pt x="8636" y="0"/>
                </a:moveTo>
                <a:lnTo>
                  <a:pt x="5968" y="1269"/>
                </a:lnTo>
                <a:lnTo>
                  <a:pt x="1269" y="5968"/>
                </a:lnTo>
                <a:lnTo>
                  <a:pt x="0" y="8762"/>
                </a:lnTo>
                <a:lnTo>
                  <a:pt x="44" y="15620"/>
                </a:lnTo>
                <a:lnTo>
                  <a:pt x="1016" y="18414"/>
                </a:lnTo>
                <a:lnTo>
                  <a:pt x="3175" y="20827"/>
                </a:lnTo>
                <a:lnTo>
                  <a:pt x="5206" y="23240"/>
                </a:lnTo>
                <a:lnTo>
                  <a:pt x="8000" y="24383"/>
                </a:lnTo>
                <a:lnTo>
                  <a:pt x="11430" y="24511"/>
                </a:lnTo>
                <a:lnTo>
                  <a:pt x="15240" y="24511"/>
                </a:lnTo>
                <a:lnTo>
                  <a:pt x="18161" y="23240"/>
                </a:lnTo>
                <a:lnTo>
                  <a:pt x="20319" y="20827"/>
                </a:lnTo>
                <a:lnTo>
                  <a:pt x="22606" y="18414"/>
                </a:lnTo>
                <a:lnTo>
                  <a:pt x="23622" y="15620"/>
                </a:lnTo>
                <a:lnTo>
                  <a:pt x="23749" y="9143"/>
                </a:lnTo>
                <a:lnTo>
                  <a:pt x="22606" y="6350"/>
                </a:lnTo>
                <a:lnTo>
                  <a:pt x="20447" y="3809"/>
                </a:lnTo>
                <a:lnTo>
                  <a:pt x="18287" y="1396"/>
                </a:lnTo>
                <a:lnTo>
                  <a:pt x="15367" y="126"/>
                </a:lnTo>
                <a:lnTo>
                  <a:pt x="11556" y="126"/>
                </a:lnTo>
                <a:lnTo>
                  <a:pt x="86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714115" y="4700142"/>
            <a:ext cx="612140" cy="431165"/>
          </a:xfrm>
          <a:custGeom>
            <a:avLst/>
            <a:gdLst/>
            <a:ahLst/>
            <a:cxnLst/>
            <a:rect l="l" t="t" r="r" b="b"/>
            <a:pathLst>
              <a:path w="612139" h="431164">
                <a:moveTo>
                  <a:pt x="324865" y="274065"/>
                </a:moveTo>
                <a:lnTo>
                  <a:pt x="306959" y="304037"/>
                </a:lnTo>
                <a:lnTo>
                  <a:pt x="336804" y="322071"/>
                </a:lnTo>
                <a:lnTo>
                  <a:pt x="354838" y="292099"/>
                </a:lnTo>
                <a:lnTo>
                  <a:pt x="324865" y="274065"/>
                </a:lnTo>
                <a:close/>
              </a:path>
              <a:path w="612139" h="431164">
                <a:moveTo>
                  <a:pt x="166370" y="229742"/>
                </a:moveTo>
                <a:lnTo>
                  <a:pt x="165396" y="231266"/>
                </a:lnTo>
                <a:lnTo>
                  <a:pt x="164719" y="232282"/>
                </a:lnTo>
                <a:lnTo>
                  <a:pt x="164084" y="233298"/>
                </a:lnTo>
                <a:lnTo>
                  <a:pt x="160537" y="241018"/>
                </a:lnTo>
                <a:lnTo>
                  <a:pt x="158861" y="248951"/>
                </a:lnTo>
                <a:lnTo>
                  <a:pt x="159065" y="257123"/>
                </a:lnTo>
                <a:lnTo>
                  <a:pt x="183112" y="291256"/>
                </a:lnTo>
                <a:lnTo>
                  <a:pt x="217019" y="310026"/>
                </a:lnTo>
                <a:lnTo>
                  <a:pt x="238125" y="313943"/>
                </a:lnTo>
                <a:lnTo>
                  <a:pt x="250698" y="311149"/>
                </a:lnTo>
                <a:lnTo>
                  <a:pt x="278465" y="283888"/>
                </a:lnTo>
                <a:lnTo>
                  <a:pt x="278814" y="283336"/>
                </a:lnTo>
                <a:lnTo>
                  <a:pt x="223012" y="283336"/>
                </a:lnTo>
                <a:lnTo>
                  <a:pt x="216408" y="280923"/>
                </a:lnTo>
                <a:lnTo>
                  <a:pt x="195961" y="262254"/>
                </a:lnTo>
                <a:lnTo>
                  <a:pt x="196342" y="258825"/>
                </a:lnTo>
                <a:lnTo>
                  <a:pt x="198120" y="254507"/>
                </a:lnTo>
                <a:lnTo>
                  <a:pt x="166370" y="229742"/>
                </a:lnTo>
                <a:close/>
              </a:path>
              <a:path w="612139" h="431164">
                <a:moveTo>
                  <a:pt x="299154" y="249935"/>
                </a:moveTo>
                <a:lnTo>
                  <a:pt x="258445" y="249935"/>
                </a:lnTo>
                <a:lnTo>
                  <a:pt x="248538" y="266445"/>
                </a:lnTo>
                <a:lnTo>
                  <a:pt x="244475" y="273176"/>
                </a:lnTo>
                <a:lnTo>
                  <a:pt x="241300" y="277367"/>
                </a:lnTo>
                <a:lnTo>
                  <a:pt x="238887" y="279399"/>
                </a:lnTo>
                <a:lnTo>
                  <a:pt x="235458" y="282066"/>
                </a:lnTo>
                <a:lnTo>
                  <a:pt x="231901" y="283336"/>
                </a:lnTo>
                <a:lnTo>
                  <a:pt x="278814" y="283336"/>
                </a:lnTo>
                <a:lnTo>
                  <a:pt x="284658" y="274065"/>
                </a:lnTo>
                <a:lnTo>
                  <a:pt x="299154" y="249935"/>
                </a:lnTo>
                <a:close/>
              </a:path>
              <a:path w="612139" h="431164">
                <a:moveTo>
                  <a:pt x="252364" y="125289"/>
                </a:moveTo>
                <a:lnTo>
                  <a:pt x="210222" y="149850"/>
                </a:lnTo>
                <a:lnTo>
                  <a:pt x="191420" y="185070"/>
                </a:lnTo>
                <a:lnTo>
                  <a:pt x="188975" y="206882"/>
                </a:lnTo>
                <a:lnTo>
                  <a:pt x="191162" y="219721"/>
                </a:lnTo>
                <a:lnTo>
                  <a:pt x="223994" y="252668"/>
                </a:lnTo>
                <a:lnTo>
                  <a:pt x="234965" y="254587"/>
                </a:lnTo>
                <a:lnTo>
                  <a:pt x="246437" y="253672"/>
                </a:lnTo>
                <a:lnTo>
                  <a:pt x="258445" y="249935"/>
                </a:lnTo>
                <a:lnTo>
                  <a:pt x="299154" y="249935"/>
                </a:lnTo>
                <a:lnTo>
                  <a:pt x="308767" y="233933"/>
                </a:lnTo>
                <a:lnTo>
                  <a:pt x="251587" y="233933"/>
                </a:lnTo>
                <a:lnTo>
                  <a:pt x="243712" y="233171"/>
                </a:lnTo>
                <a:lnTo>
                  <a:pt x="236347" y="228726"/>
                </a:lnTo>
                <a:lnTo>
                  <a:pt x="229488" y="224662"/>
                </a:lnTo>
                <a:lnTo>
                  <a:pt x="225425" y="218439"/>
                </a:lnTo>
                <a:lnTo>
                  <a:pt x="224155" y="210057"/>
                </a:lnTo>
                <a:lnTo>
                  <a:pt x="223990" y="203436"/>
                </a:lnTo>
                <a:lnTo>
                  <a:pt x="225409" y="196135"/>
                </a:lnTo>
                <a:lnTo>
                  <a:pt x="249493" y="161020"/>
                </a:lnTo>
                <a:lnTo>
                  <a:pt x="263398" y="155320"/>
                </a:lnTo>
                <a:lnTo>
                  <a:pt x="303357" y="155320"/>
                </a:lnTo>
                <a:lnTo>
                  <a:pt x="300593" y="149066"/>
                </a:lnTo>
                <a:lnTo>
                  <a:pt x="293558" y="140136"/>
                </a:lnTo>
                <a:lnTo>
                  <a:pt x="284225" y="132968"/>
                </a:lnTo>
                <a:lnTo>
                  <a:pt x="273891" y="128043"/>
                </a:lnTo>
                <a:lnTo>
                  <a:pt x="263271" y="125475"/>
                </a:lnTo>
                <a:lnTo>
                  <a:pt x="252364" y="125289"/>
                </a:lnTo>
                <a:close/>
              </a:path>
              <a:path w="612139" h="431164">
                <a:moveTo>
                  <a:pt x="303357" y="155320"/>
                </a:moveTo>
                <a:lnTo>
                  <a:pt x="263398" y="155320"/>
                </a:lnTo>
                <a:lnTo>
                  <a:pt x="270890" y="156082"/>
                </a:lnTo>
                <a:lnTo>
                  <a:pt x="285496" y="164845"/>
                </a:lnTo>
                <a:lnTo>
                  <a:pt x="289940" y="171322"/>
                </a:lnTo>
                <a:lnTo>
                  <a:pt x="291338" y="179958"/>
                </a:lnTo>
                <a:lnTo>
                  <a:pt x="291597" y="186721"/>
                </a:lnTo>
                <a:lnTo>
                  <a:pt x="290274" y="194055"/>
                </a:lnTo>
                <a:lnTo>
                  <a:pt x="266237" y="228459"/>
                </a:lnTo>
                <a:lnTo>
                  <a:pt x="251587" y="233933"/>
                </a:lnTo>
                <a:lnTo>
                  <a:pt x="308767" y="233933"/>
                </a:lnTo>
                <a:lnTo>
                  <a:pt x="345313" y="173100"/>
                </a:lnTo>
                <a:lnTo>
                  <a:pt x="343824" y="172211"/>
                </a:lnTo>
                <a:lnTo>
                  <a:pt x="307721" y="172211"/>
                </a:lnTo>
                <a:lnTo>
                  <a:pt x="305317" y="159758"/>
                </a:lnTo>
                <a:lnTo>
                  <a:pt x="303357" y="155320"/>
                </a:lnTo>
                <a:close/>
              </a:path>
              <a:path w="612139" h="431164">
                <a:moveTo>
                  <a:pt x="127313" y="112013"/>
                </a:moveTo>
                <a:lnTo>
                  <a:pt x="67563" y="112013"/>
                </a:lnTo>
                <a:lnTo>
                  <a:pt x="130048" y="149478"/>
                </a:lnTo>
                <a:lnTo>
                  <a:pt x="122300" y="193166"/>
                </a:lnTo>
                <a:lnTo>
                  <a:pt x="156590" y="213740"/>
                </a:lnTo>
                <a:lnTo>
                  <a:pt x="172244" y="117093"/>
                </a:lnTo>
                <a:lnTo>
                  <a:pt x="135762" y="117093"/>
                </a:lnTo>
                <a:lnTo>
                  <a:pt x="127313" y="112013"/>
                </a:lnTo>
                <a:close/>
              </a:path>
              <a:path w="612139" h="431164">
                <a:moveTo>
                  <a:pt x="317246" y="156336"/>
                </a:moveTo>
                <a:lnTo>
                  <a:pt x="307721" y="172211"/>
                </a:lnTo>
                <a:lnTo>
                  <a:pt x="343824" y="172211"/>
                </a:lnTo>
                <a:lnTo>
                  <a:pt x="317246" y="156336"/>
                </a:lnTo>
                <a:close/>
              </a:path>
              <a:path w="612139" h="431164">
                <a:moveTo>
                  <a:pt x="154559" y="0"/>
                </a:moveTo>
                <a:lnTo>
                  <a:pt x="0" y="119633"/>
                </a:lnTo>
                <a:lnTo>
                  <a:pt x="33400" y="139699"/>
                </a:lnTo>
                <a:lnTo>
                  <a:pt x="67563" y="112013"/>
                </a:lnTo>
                <a:lnTo>
                  <a:pt x="127313" y="112013"/>
                </a:lnTo>
                <a:lnTo>
                  <a:pt x="93090" y="91439"/>
                </a:lnTo>
                <a:lnTo>
                  <a:pt x="148971" y="46227"/>
                </a:lnTo>
                <a:lnTo>
                  <a:pt x="183722" y="46227"/>
                </a:lnTo>
                <a:lnTo>
                  <a:pt x="187960" y="20065"/>
                </a:lnTo>
                <a:lnTo>
                  <a:pt x="154559" y="0"/>
                </a:lnTo>
                <a:close/>
              </a:path>
              <a:path w="612139" h="431164">
                <a:moveTo>
                  <a:pt x="183722" y="46227"/>
                </a:moveTo>
                <a:lnTo>
                  <a:pt x="148971" y="46227"/>
                </a:lnTo>
                <a:lnTo>
                  <a:pt x="135762" y="117093"/>
                </a:lnTo>
                <a:lnTo>
                  <a:pt x="172244" y="117093"/>
                </a:lnTo>
                <a:lnTo>
                  <a:pt x="183722" y="46227"/>
                </a:lnTo>
                <a:close/>
              </a:path>
              <a:path w="612139" h="431164">
                <a:moveTo>
                  <a:pt x="580263" y="255777"/>
                </a:moveTo>
                <a:lnTo>
                  <a:pt x="486410" y="411860"/>
                </a:lnTo>
                <a:lnTo>
                  <a:pt x="518033" y="430783"/>
                </a:lnTo>
                <a:lnTo>
                  <a:pt x="611759" y="274700"/>
                </a:lnTo>
                <a:lnTo>
                  <a:pt x="580263" y="255777"/>
                </a:lnTo>
                <a:close/>
              </a:path>
              <a:path w="612139" h="431164">
                <a:moveTo>
                  <a:pt x="520192" y="219582"/>
                </a:moveTo>
                <a:lnTo>
                  <a:pt x="426338" y="375792"/>
                </a:lnTo>
                <a:lnTo>
                  <a:pt x="457835" y="394715"/>
                </a:lnTo>
                <a:lnTo>
                  <a:pt x="551688" y="238632"/>
                </a:lnTo>
                <a:lnTo>
                  <a:pt x="520192" y="2195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716146" y="6129121"/>
            <a:ext cx="76200" cy="1250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653785" y="6144742"/>
            <a:ext cx="76200" cy="1250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795648" y="6050991"/>
            <a:ext cx="5411470" cy="0"/>
          </a:xfrm>
          <a:custGeom>
            <a:avLst/>
            <a:gdLst/>
            <a:ahLst/>
            <a:cxnLst/>
            <a:rect l="l" t="t" r="r" b="b"/>
            <a:pathLst>
              <a:path w="5411470" h="0">
                <a:moveTo>
                  <a:pt x="0" y="0"/>
                </a:moveTo>
                <a:lnTo>
                  <a:pt x="5410961" y="0"/>
                </a:lnTo>
              </a:path>
            </a:pathLst>
          </a:custGeom>
          <a:ln w="9525">
            <a:solidFill>
              <a:srgbClr val="30B6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795648" y="5978016"/>
            <a:ext cx="0" cy="62865"/>
          </a:xfrm>
          <a:custGeom>
            <a:avLst/>
            <a:gdLst/>
            <a:ahLst/>
            <a:cxnLst/>
            <a:rect l="l" t="t" r="r" b="b"/>
            <a:pathLst>
              <a:path w="0" h="62864">
                <a:moveTo>
                  <a:pt x="0" y="62611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490083" y="5967603"/>
            <a:ext cx="0" cy="62865"/>
          </a:xfrm>
          <a:custGeom>
            <a:avLst/>
            <a:gdLst/>
            <a:ahLst/>
            <a:cxnLst/>
            <a:rect l="l" t="t" r="r" b="b"/>
            <a:pathLst>
              <a:path w="0" h="62864">
                <a:moveTo>
                  <a:pt x="0" y="62611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274179" y="5884290"/>
            <a:ext cx="0" cy="187960"/>
          </a:xfrm>
          <a:custGeom>
            <a:avLst/>
            <a:gdLst/>
            <a:ahLst/>
            <a:cxnLst/>
            <a:rect l="l" t="t" r="r" b="b"/>
            <a:pathLst>
              <a:path w="0" h="187960">
                <a:moveTo>
                  <a:pt x="0" y="0"/>
                </a:moveTo>
                <a:lnTo>
                  <a:pt x="0" y="187528"/>
                </a:lnTo>
              </a:path>
            </a:pathLst>
          </a:custGeom>
          <a:ln w="9525">
            <a:solidFill>
              <a:srgbClr val="30B6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189339" y="5936360"/>
            <a:ext cx="0" cy="125095"/>
          </a:xfrm>
          <a:custGeom>
            <a:avLst/>
            <a:gdLst/>
            <a:ahLst/>
            <a:cxnLst/>
            <a:rect l="l" t="t" r="r" b="b"/>
            <a:pathLst>
              <a:path w="0" h="125095">
                <a:moveTo>
                  <a:pt x="0" y="125044"/>
                </a:moveTo>
                <a:lnTo>
                  <a:pt x="0" y="0"/>
                </a:lnTo>
              </a:path>
            </a:pathLst>
          </a:custGeom>
          <a:ln w="9525">
            <a:solidFill>
              <a:srgbClr val="30B6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826247" y="6040628"/>
            <a:ext cx="0" cy="375285"/>
          </a:xfrm>
          <a:custGeom>
            <a:avLst/>
            <a:gdLst/>
            <a:ahLst/>
            <a:cxnLst/>
            <a:rect l="l" t="t" r="r" b="b"/>
            <a:pathLst>
              <a:path w="0" h="375285">
                <a:moveTo>
                  <a:pt x="0" y="0"/>
                </a:moveTo>
                <a:lnTo>
                  <a:pt x="0" y="374967"/>
                </a:lnTo>
              </a:path>
            </a:pathLst>
          </a:custGeom>
          <a:ln w="9525">
            <a:solidFill>
              <a:srgbClr val="30B6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980813" y="1066291"/>
            <a:ext cx="114300" cy="313055"/>
          </a:xfrm>
          <a:custGeom>
            <a:avLst/>
            <a:gdLst/>
            <a:ahLst/>
            <a:cxnLst/>
            <a:rect l="l" t="t" r="r" b="b"/>
            <a:pathLst>
              <a:path w="114300" h="313055">
                <a:moveTo>
                  <a:pt x="38100" y="198247"/>
                </a:moveTo>
                <a:lnTo>
                  <a:pt x="0" y="198247"/>
                </a:lnTo>
                <a:lnTo>
                  <a:pt x="57150" y="312547"/>
                </a:lnTo>
                <a:lnTo>
                  <a:pt x="104775" y="217297"/>
                </a:lnTo>
                <a:lnTo>
                  <a:pt x="38100" y="217297"/>
                </a:lnTo>
                <a:lnTo>
                  <a:pt x="38100" y="198247"/>
                </a:lnTo>
                <a:close/>
              </a:path>
              <a:path w="114300" h="313055">
                <a:moveTo>
                  <a:pt x="76200" y="0"/>
                </a:moveTo>
                <a:lnTo>
                  <a:pt x="38100" y="0"/>
                </a:lnTo>
                <a:lnTo>
                  <a:pt x="38100" y="217297"/>
                </a:lnTo>
                <a:lnTo>
                  <a:pt x="76200" y="217297"/>
                </a:lnTo>
                <a:lnTo>
                  <a:pt x="76200" y="0"/>
                </a:lnTo>
                <a:close/>
              </a:path>
              <a:path w="114300" h="313055">
                <a:moveTo>
                  <a:pt x="114300" y="198247"/>
                </a:moveTo>
                <a:lnTo>
                  <a:pt x="76200" y="198247"/>
                </a:lnTo>
                <a:lnTo>
                  <a:pt x="76200" y="217297"/>
                </a:lnTo>
                <a:lnTo>
                  <a:pt x="104775" y="217297"/>
                </a:lnTo>
                <a:lnTo>
                  <a:pt x="114300" y="198247"/>
                </a:lnTo>
                <a:close/>
              </a:path>
            </a:pathLst>
          </a:custGeom>
          <a:solidFill>
            <a:srgbClr val="30B6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5260594" y="3175825"/>
            <a:ext cx="4429760" cy="594360"/>
          </a:xfrm>
          <a:prstGeom prst="rect">
            <a:avLst/>
          </a:prstGeom>
          <a:solidFill>
            <a:srgbClr val="C5E7FB"/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290"/>
              </a:lnSpc>
            </a:pPr>
            <a:r>
              <a:rPr dirty="0" sz="2000" spc="-5" b="1">
                <a:latin typeface="Arial"/>
                <a:cs typeface="Arial"/>
              </a:rPr>
              <a:t>Activate sympathetic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system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390"/>
              </a:lnSpc>
            </a:pPr>
            <a:r>
              <a:rPr dirty="0" sz="2000" b="1">
                <a:latin typeface="Symbol"/>
                <a:cs typeface="Symbol"/>
              </a:rPr>
              <a:t></a:t>
            </a:r>
            <a:r>
              <a:rPr dirty="0" sz="2000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Arial"/>
                <a:cs typeface="Arial"/>
              </a:rPr>
              <a:t>Sympathetic</a:t>
            </a:r>
            <a:r>
              <a:rPr dirty="0" sz="2000" spc="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discharge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062092" y="1795398"/>
            <a:ext cx="1991360" cy="1318260"/>
          </a:xfrm>
          <a:custGeom>
            <a:avLst/>
            <a:gdLst/>
            <a:ahLst/>
            <a:cxnLst/>
            <a:rect l="l" t="t" r="r" b="b"/>
            <a:pathLst>
              <a:path w="1991359" h="1318260">
                <a:moveTo>
                  <a:pt x="1924135" y="1281173"/>
                </a:moveTo>
                <a:lnTo>
                  <a:pt x="1906651" y="1307718"/>
                </a:lnTo>
                <a:lnTo>
                  <a:pt x="1991233" y="1317878"/>
                </a:lnTo>
                <a:lnTo>
                  <a:pt x="1974046" y="1288161"/>
                </a:lnTo>
                <a:lnTo>
                  <a:pt x="1934717" y="1288161"/>
                </a:lnTo>
                <a:lnTo>
                  <a:pt x="1924135" y="1281173"/>
                </a:lnTo>
                <a:close/>
              </a:path>
              <a:path w="1991359" h="1318260">
                <a:moveTo>
                  <a:pt x="1931092" y="1270612"/>
                </a:moveTo>
                <a:lnTo>
                  <a:pt x="1924135" y="1281173"/>
                </a:lnTo>
                <a:lnTo>
                  <a:pt x="1934717" y="1288161"/>
                </a:lnTo>
                <a:lnTo>
                  <a:pt x="1941703" y="1277620"/>
                </a:lnTo>
                <a:lnTo>
                  <a:pt x="1931092" y="1270612"/>
                </a:lnTo>
                <a:close/>
              </a:path>
              <a:path w="1991359" h="1318260">
                <a:moveTo>
                  <a:pt x="1948561" y="1244091"/>
                </a:moveTo>
                <a:lnTo>
                  <a:pt x="1931092" y="1270612"/>
                </a:lnTo>
                <a:lnTo>
                  <a:pt x="1941703" y="1277620"/>
                </a:lnTo>
                <a:lnTo>
                  <a:pt x="1934717" y="1288161"/>
                </a:lnTo>
                <a:lnTo>
                  <a:pt x="1974046" y="1288161"/>
                </a:lnTo>
                <a:lnTo>
                  <a:pt x="1948561" y="1244091"/>
                </a:lnTo>
                <a:close/>
              </a:path>
              <a:path w="1991359" h="1318260">
                <a:moveTo>
                  <a:pt x="6985" y="0"/>
                </a:moveTo>
                <a:lnTo>
                  <a:pt x="0" y="10667"/>
                </a:lnTo>
                <a:lnTo>
                  <a:pt x="1924135" y="1281173"/>
                </a:lnTo>
                <a:lnTo>
                  <a:pt x="1931092" y="1270612"/>
                </a:lnTo>
                <a:lnTo>
                  <a:pt x="6985" y="0"/>
                </a:lnTo>
                <a:close/>
              </a:path>
            </a:pathLst>
          </a:custGeom>
          <a:solidFill>
            <a:srgbClr val="30B6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3488563" y="637158"/>
            <a:ext cx="5694045" cy="20466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Symbol"/>
                <a:cs typeface="Symbol"/>
              </a:rPr>
              <a:t>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Arial"/>
                <a:cs typeface="Arial"/>
              </a:rPr>
              <a:t>Force of</a:t>
            </a:r>
            <a:r>
              <a:rPr dirty="0" sz="2800" spc="90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contraction</a:t>
            </a:r>
            <a:endParaRPr sz="2800">
              <a:latin typeface="Arial"/>
              <a:cs typeface="Arial"/>
            </a:endParaRPr>
          </a:p>
          <a:p>
            <a:pPr marL="564515">
              <a:lnSpc>
                <a:spcPct val="100000"/>
              </a:lnSpc>
              <a:spcBef>
                <a:spcPts val="2050"/>
              </a:spcBef>
            </a:pPr>
            <a:r>
              <a:rPr dirty="0" sz="2800" spc="-10" b="1">
                <a:latin typeface="Arial"/>
                <a:cs typeface="Arial"/>
              </a:rPr>
              <a:t>Low</a:t>
            </a:r>
            <a:r>
              <a:rPr dirty="0" sz="2800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C.O.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100">
              <a:latin typeface="Times New Roman"/>
              <a:cs typeface="Times New Roman"/>
            </a:endParaRPr>
          </a:p>
          <a:p>
            <a:pPr marL="3129280">
              <a:lnSpc>
                <a:spcPct val="100000"/>
              </a:lnSpc>
            </a:pPr>
            <a:r>
              <a:rPr dirty="0" sz="2000" b="1">
                <a:latin typeface="Symbol"/>
                <a:cs typeface="Symbol"/>
              </a:rPr>
              <a:t></a:t>
            </a:r>
            <a:r>
              <a:rPr dirty="0" sz="200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Arial"/>
                <a:cs typeface="Arial"/>
              </a:rPr>
              <a:t>Carotid sinus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firing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1000" y="6222872"/>
            <a:ext cx="1703070" cy="438150"/>
          </a:xfrm>
          <a:prstGeom prst="rect">
            <a:avLst/>
          </a:prstGeom>
          <a:solidFill>
            <a:srgbClr val="C5E7FB"/>
          </a:solidFill>
          <a:ln w="9525">
            <a:solidFill>
              <a:srgbClr val="000000"/>
            </a:solidFill>
          </a:ln>
        </p:spPr>
        <p:txBody>
          <a:bodyPr wrap="square" lIns="0" tIns="29209" rIns="0" bIns="0" rtlCol="0" vert="horz">
            <a:spAutoFit/>
          </a:bodyPr>
          <a:lstStyle/>
          <a:p>
            <a:pPr marL="158750">
              <a:lnSpc>
                <a:spcPct val="100000"/>
              </a:lnSpc>
              <a:spcBef>
                <a:spcPts val="229"/>
              </a:spcBef>
            </a:pPr>
            <a:r>
              <a:rPr dirty="0" sz="2400" spc="-5" b="1">
                <a:latin typeface="Symbol"/>
                <a:cs typeface="Symbol"/>
              </a:rPr>
              <a:t></a:t>
            </a:r>
            <a:r>
              <a:rPr dirty="0" sz="2400" spc="30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Arial"/>
                <a:cs typeface="Arial"/>
              </a:rPr>
              <a:t>Preload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46450" y="5797677"/>
            <a:ext cx="28879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93545" algn="l"/>
              </a:tabLst>
            </a:pPr>
            <a:r>
              <a:rPr dirty="0" sz="1800" spc="-20" b="1">
                <a:latin typeface="Arial"/>
                <a:cs typeface="Arial"/>
              </a:rPr>
              <a:t>Venous</a:t>
            </a:r>
            <a:r>
              <a:rPr dirty="0" sz="1800" spc="-5" b="1">
                <a:latin typeface="Arial"/>
                <a:cs typeface="Arial"/>
              </a:rPr>
              <a:t> VC	</a:t>
            </a:r>
            <a:r>
              <a:rPr dirty="0" sz="1800" spc="-10" b="1">
                <a:latin typeface="Arial"/>
                <a:cs typeface="Arial"/>
              </a:rPr>
              <a:t>Arterial </a:t>
            </a:r>
            <a:r>
              <a:rPr dirty="0" sz="1800" spc="-5" b="1">
                <a:latin typeface="Arial"/>
                <a:cs typeface="Arial"/>
              </a:rPr>
              <a:t>VC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98394" y="6238506"/>
            <a:ext cx="1703070" cy="438150"/>
          </a:xfrm>
          <a:prstGeom prst="rect">
            <a:avLst/>
          </a:prstGeom>
          <a:solidFill>
            <a:srgbClr val="C5E7FB"/>
          </a:solidFill>
          <a:ln w="9525">
            <a:solidFill>
              <a:srgbClr val="000000"/>
            </a:solidFill>
          </a:ln>
        </p:spPr>
        <p:txBody>
          <a:bodyPr wrap="square" lIns="0" tIns="29209" rIns="0" bIns="0" rtlCol="0" vert="horz">
            <a:spAutoFit/>
          </a:bodyPr>
          <a:lstStyle/>
          <a:p>
            <a:pPr marL="159385">
              <a:lnSpc>
                <a:spcPct val="100000"/>
              </a:lnSpc>
              <a:spcBef>
                <a:spcPts val="229"/>
              </a:spcBef>
            </a:pPr>
            <a:r>
              <a:rPr dirty="0" sz="2400" spc="-5" b="1">
                <a:latin typeface="Symbol"/>
                <a:cs typeface="Symbol"/>
              </a:rPr>
              <a:t></a:t>
            </a:r>
            <a:r>
              <a:rPr dirty="0" sz="2400" spc="30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Arial"/>
                <a:cs typeface="Arial"/>
              </a:rPr>
              <a:t>Preload</a:t>
            </a:r>
            <a:endParaRPr sz="2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82717" y="6264541"/>
            <a:ext cx="1703070" cy="438150"/>
          </a:xfrm>
          <a:prstGeom prst="rect">
            <a:avLst/>
          </a:prstGeom>
          <a:solidFill>
            <a:srgbClr val="C5E7FB"/>
          </a:solidFill>
          <a:ln w="9525">
            <a:solidFill>
              <a:srgbClr val="30B6FC"/>
            </a:solidFill>
          </a:ln>
        </p:spPr>
        <p:txBody>
          <a:bodyPr wrap="square" lIns="0" tIns="29209" rIns="0" bIns="0" rtlCol="0" vert="horz">
            <a:spAutoFit/>
          </a:bodyPr>
          <a:lstStyle/>
          <a:p>
            <a:pPr marL="53975">
              <a:lnSpc>
                <a:spcPct val="100000"/>
              </a:lnSpc>
              <a:spcBef>
                <a:spcPts val="229"/>
              </a:spcBef>
            </a:pPr>
            <a:r>
              <a:rPr dirty="0" sz="2400" spc="-5" b="1">
                <a:latin typeface="Symbol"/>
                <a:cs typeface="Symbol"/>
              </a:rPr>
              <a:t></a:t>
            </a:r>
            <a:r>
              <a:rPr dirty="0" sz="2400" spc="-55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Arial"/>
                <a:cs typeface="Arial"/>
              </a:rPr>
              <a:t>Afterload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182109" y="5685409"/>
            <a:ext cx="664210" cy="154940"/>
          </a:xfrm>
          <a:custGeom>
            <a:avLst/>
            <a:gdLst/>
            <a:ahLst/>
            <a:cxnLst/>
            <a:rect l="l" t="t" r="r" b="b"/>
            <a:pathLst>
              <a:path w="664210" h="154939">
                <a:moveTo>
                  <a:pt x="67817" y="79629"/>
                </a:moveTo>
                <a:lnTo>
                  <a:pt x="0" y="131191"/>
                </a:lnTo>
                <a:lnTo>
                  <a:pt x="82041" y="154559"/>
                </a:lnTo>
                <a:lnTo>
                  <a:pt x="76545" y="125603"/>
                </a:lnTo>
                <a:lnTo>
                  <a:pt x="63626" y="125603"/>
                </a:lnTo>
                <a:lnTo>
                  <a:pt x="61213" y="113157"/>
                </a:lnTo>
                <a:lnTo>
                  <a:pt x="73734" y="110796"/>
                </a:lnTo>
                <a:lnTo>
                  <a:pt x="67817" y="79629"/>
                </a:lnTo>
                <a:close/>
              </a:path>
              <a:path w="664210" h="154939">
                <a:moveTo>
                  <a:pt x="73734" y="110796"/>
                </a:moveTo>
                <a:lnTo>
                  <a:pt x="61213" y="113157"/>
                </a:lnTo>
                <a:lnTo>
                  <a:pt x="63626" y="125603"/>
                </a:lnTo>
                <a:lnTo>
                  <a:pt x="76098" y="123251"/>
                </a:lnTo>
                <a:lnTo>
                  <a:pt x="73734" y="110796"/>
                </a:lnTo>
                <a:close/>
              </a:path>
              <a:path w="664210" h="154939">
                <a:moveTo>
                  <a:pt x="76098" y="123251"/>
                </a:moveTo>
                <a:lnTo>
                  <a:pt x="63626" y="125603"/>
                </a:lnTo>
                <a:lnTo>
                  <a:pt x="76545" y="125603"/>
                </a:lnTo>
                <a:lnTo>
                  <a:pt x="76098" y="123251"/>
                </a:lnTo>
                <a:close/>
              </a:path>
              <a:path w="664210" h="154939">
                <a:moveTo>
                  <a:pt x="661415" y="0"/>
                </a:moveTo>
                <a:lnTo>
                  <a:pt x="73734" y="110796"/>
                </a:lnTo>
                <a:lnTo>
                  <a:pt x="76098" y="123251"/>
                </a:lnTo>
                <a:lnTo>
                  <a:pt x="663828" y="12446"/>
                </a:lnTo>
                <a:lnTo>
                  <a:pt x="661415" y="0"/>
                </a:lnTo>
                <a:close/>
              </a:path>
            </a:pathLst>
          </a:custGeom>
          <a:solidFill>
            <a:srgbClr val="30B6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843271" y="5685409"/>
            <a:ext cx="553720" cy="151765"/>
          </a:xfrm>
          <a:custGeom>
            <a:avLst/>
            <a:gdLst/>
            <a:ahLst/>
            <a:cxnLst/>
            <a:rect l="l" t="t" r="r" b="b"/>
            <a:pathLst>
              <a:path w="553720" h="151764">
                <a:moveTo>
                  <a:pt x="477906" y="120528"/>
                </a:moveTo>
                <a:lnTo>
                  <a:pt x="470915" y="151511"/>
                </a:lnTo>
                <a:lnTo>
                  <a:pt x="553592" y="131191"/>
                </a:lnTo>
                <a:lnTo>
                  <a:pt x="543977" y="123317"/>
                </a:lnTo>
                <a:lnTo>
                  <a:pt x="490219" y="123317"/>
                </a:lnTo>
                <a:lnTo>
                  <a:pt x="477906" y="120528"/>
                </a:lnTo>
                <a:close/>
              </a:path>
              <a:path w="553720" h="151764">
                <a:moveTo>
                  <a:pt x="480687" y="108206"/>
                </a:moveTo>
                <a:lnTo>
                  <a:pt x="477906" y="120528"/>
                </a:lnTo>
                <a:lnTo>
                  <a:pt x="490219" y="123317"/>
                </a:lnTo>
                <a:lnTo>
                  <a:pt x="493013" y="110998"/>
                </a:lnTo>
                <a:lnTo>
                  <a:pt x="480687" y="108206"/>
                </a:lnTo>
                <a:close/>
              </a:path>
              <a:path w="553720" h="151764">
                <a:moveTo>
                  <a:pt x="487679" y="77216"/>
                </a:moveTo>
                <a:lnTo>
                  <a:pt x="480687" y="108206"/>
                </a:lnTo>
                <a:lnTo>
                  <a:pt x="493013" y="110998"/>
                </a:lnTo>
                <a:lnTo>
                  <a:pt x="490219" y="123317"/>
                </a:lnTo>
                <a:lnTo>
                  <a:pt x="543977" y="123317"/>
                </a:lnTo>
                <a:lnTo>
                  <a:pt x="487679" y="77216"/>
                </a:lnTo>
                <a:close/>
              </a:path>
              <a:path w="553720" h="151764">
                <a:moveTo>
                  <a:pt x="2793" y="0"/>
                </a:moveTo>
                <a:lnTo>
                  <a:pt x="0" y="12319"/>
                </a:lnTo>
                <a:lnTo>
                  <a:pt x="477906" y="120528"/>
                </a:lnTo>
                <a:lnTo>
                  <a:pt x="480687" y="108206"/>
                </a:lnTo>
                <a:lnTo>
                  <a:pt x="2793" y="0"/>
                </a:lnTo>
                <a:close/>
              </a:path>
            </a:pathLst>
          </a:custGeom>
          <a:solidFill>
            <a:srgbClr val="30B6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228191" y="5810630"/>
            <a:ext cx="748030" cy="267970"/>
          </a:xfrm>
          <a:custGeom>
            <a:avLst/>
            <a:gdLst/>
            <a:ahLst/>
            <a:cxnLst/>
            <a:rect l="l" t="t" r="r" b="b"/>
            <a:pathLst>
              <a:path w="748030" h="267970">
                <a:moveTo>
                  <a:pt x="60096" y="195580"/>
                </a:moveTo>
                <a:lnTo>
                  <a:pt x="0" y="255981"/>
                </a:lnTo>
                <a:lnTo>
                  <a:pt x="84353" y="267868"/>
                </a:lnTo>
                <a:lnTo>
                  <a:pt x="75608" y="241808"/>
                </a:lnTo>
                <a:lnTo>
                  <a:pt x="62255" y="241808"/>
                </a:lnTo>
                <a:lnTo>
                  <a:pt x="58191" y="229743"/>
                </a:lnTo>
                <a:lnTo>
                  <a:pt x="70208" y="225713"/>
                </a:lnTo>
                <a:lnTo>
                  <a:pt x="60096" y="195580"/>
                </a:lnTo>
                <a:close/>
              </a:path>
              <a:path w="748030" h="267970">
                <a:moveTo>
                  <a:pt x="70208" y="225713"/>
                </a:moveTo>
                <a:lnTo>
                  <a:pt x="58191" y="229743"/>
                </a:lnTo>
                <a:lnTo>
                  <a:pt x="62255" y="241808"/>
                </a:lnTo>
                <a:lnTo>
                  <a:pt x="74257" y="237781"/>
                </a:lnTo>
                <a:lnTo>
                  <a:pt x="70208" y="225713"/>
                </a:lnTo>
                <a:close/>
              </a:path>
              <a:path w="748030" h="267970">
                <a:moveTo>
                  <a:pt x="74257" y="237781"/>
                </a:moveTo>
                <a:lnTo>
                  <a:pt x="62255" y="241808"/>
                </a:lnTo>
                <a:lnTo>
                  <a:pt x="75608" y="241808"/>
                </a:lnTo>
                <a:lnTo>
                  <a:pt x="74257" y="237781"/>
                </a:lnTo>
                <a:close/>
              </a:path>
              <a:path w="748030" h="267970">
                <a:moveTo>
                  <a:pt x="743356" y="0"/>
                </a:moveTo>
                <a:lnTo>
                  <a:pt x="70208" y="225713"/>
                </a:lnTo>
                <a:lnTo>
                  <a:pt x="74257" y="237781"/>
                </a:lnTo>
                <a:lnTo>
                  <a:pt x="747420" y="11938"/>
                </a:lnTo>
                <a:lnTo>
                  <a:pt x="743356" y="0"/>
                </a:lnTo>
                <a:close/>
              </a:path>
            </a:pathLst>
          </a:custGeom>
          <a:solidFill>
            <a:srgbClr val="30B6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399794" y="2589148"/>
            <a:ext cx="133096" cy="2327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630426" y="2621660"/>
            <a:ext cx="2011299" cy="1972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608761" y="3196628"/>
            <a:ext cx="3904615" cy="656590"/>
          </a:xfrm>
          <a:prstGeom prst="rect">
            <a:avLst/>
          </a:prstGeom>
          <a:solidFill>
            <a:srgbClr val="C5E7FB"/>
          </a:solidFill>
          <a:ln w="9525">
            <a:solidFill>
              <a:srgbClr val="000000"/>
            </a:solidFill>
          </a:ln>
        </p:spPr>
        <p:txBody>
          <a:bodyPr wrap="square" lIns="0" tIns="1651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30"/>
              </a:spcBef>
            </a:pPr>
            <a:r>
              <a:rPr dirty="0" sz="2000" spc="-5" b="1">
                <a:latin typeface="Arial"/>
                <a:cs typeface="Arial"/>
              </a:rPr>
              <a:t>Activate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renin-angiotensin-</a:t>
            </a:r>
            <a:endParaRPr sz="20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Aldosterone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system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215894" y="1811273"/>
            <a:ext cx="1743075" cy="1338580"/>
          </a:xfrm>
          <a:custGeom>
            <a:avLst/>
            <a:gdLst/>
            <a:ahLst/>
            <a:cxnLst/>
            <a:rect l="l" t="t" r="r" b="b"/>
            <a:pathLst>
              <a:path w="1743075" h="1338580">
                <a:moveTo>
                  <a:pt x="37338" y="1261872"/>
                </a:moveTo>
                <a:lnTo>
                  <a:pt x="0" y="1338452"/>
                </a:lnTo>
                <a:lnTo>
                  <a:pt x="83693" y="1322324"/>
                </a:lnTo>
                <a:lnTo>
                  <a:pt x="70351" y="1304925"/>
                </a:lnTo>
                <a:lnTo>
                  <a:pt x="54229" y="1304925"/>
                </a:lnTo>
                <a:lnTo>
                  <a:pt x="46481" y="1294764"/>
                </a:lnTo>
                <a:lnTo>
                  <a:pt x="56607" y="1287001"/>
                </a:lnTo>
                <a:lnTo>
                  <a:pt x="37338" y="1261872"/>
                </a:lnTo>
                <a:close/>
              </a:path>
              <a:path w="1743075" h="1338580">
                <a:moveTo>
                  <a:pt x="56607" y="1287001"/>
                </a:moveTo>
                <a:lnTo>
                  <a:pt x="46481" y="1294764"/>
                </a:lnTo>
                <a:lnTo>
                  <a:pt x="54229" y="1304925"/>
                </a:lnTo>
                <a:lnTo>
                  <a:pt x="64382" y="1297140"/>
                </a:lnTo>
                <a:lnTo>
                  <a:pt x="56607" y="1287001"/>
                </a:lnTo>
                <a:close/>
              </a:path>
              <a:path w="1743075" h="1338580">
                <a:moveTo>
                  <a:pt x="64382" y="1297140"/>
                </a:moveTo>
                <a:lnTo>
                  <a:pt x="54229" y="1304925"/>
                </a:lnTo>
                <a:lnTo>
                  <a:pt x="70351" y="1304925"/>
                </a:lnTo>
                <a:lnTo>
                  <a:pt x="64382" y="1297140"/>
                </a:lnTo>
                <a:close/>
              </a:path>
              <a:path w="1743075" h="1338580">
                <a:moveTo>
                  <a:pt x="1735328" y="0"/>
                </a:moveTo>
                <a:lnTo>
                  <a:pt x="56607" y="1287001"/>
                </a:lnTo>
                <a:lnTo>
                  <a:pt x="64382" y="1297140"/>
                </a:lnTo>
                <a:lnTo>
                  <a:pt x="1743075" y="10160"/>
                </a:lnTo>
                <a:lnTo>
                  <a:pt x="1735328" y="0"/>
                </a:lnTo>
                <a:close/>
              </a:path>
            </a:pathLst>
          </a:custGeom>
          <a:solidFill>
            <a:srgbClr val="30B6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3441572" y="0"/>
            <a:ext cx="3799204" cy="4152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550">
                <a:solidFill>
                  <a:srgbClr val="000000"/>
                </a:solidFill>
              </a:rPr>
              <a:t>Pathophysiology of</a:t>
            </a:r>
            <a:r>
              <a:rPr dirty="0" sz="2550" spc="-10">
                <a:solidFill>
                  <a:srgbClr val="000000"/>
                </a:solidFill>
              </a:rPr>
              <a:t> </a:t>
            </a:r>
            <a:r>
              <a:rPr dirty="0" sz="2550">
                <a:solidFill>
                  <a:srgbClr val="000000"/>
                </a:solidFill>
              </a:rPr>
              <a:t>CHF</a:t>
            </a:r>
            <a:endParaRPr sz="255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9431" y="358140"/>
            <a:ext cx="8740140" cy="1011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29116" y="358140"/>
            <a:ext cx="733044" cy="1011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09771" y="906780"/>
            <a:ext cx="3299460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08776" y="906780"/>
            <a:ext cx="733044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00505" y="608965"/>
            <a:ext cx="8083499" cy="441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19778" y="1157605"/>
            <a:ext cx="2653919" cy="3503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9740" y="2122754"/>
            <a:ext cx="262318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47395" algn="l"/>
              </a:tabLst>
            </a:pPr>
            <a:r>
              <a:rPr dirty="0" sz="4000" spc="-10">
                <a:solidFill>
                  <a:srgbClr val="000000"/>
                </a:solidFill>
              </a:rPr>
              <a:t>1</a:t>
            </a:r>
            <a:r>
              <a:rPr dirty="0" sz="4000" spc="-5">
                <a:solidFill>
                  <a:srgbClr val="000000"/>
                </a:solidFill>
              </a:rPr>
              <a:t>-</a:t>
            </a:r>
            <a:r>
              <a:rPr dirty="0" sz="4000">
                <a:solidFill>
                  <a:srgbClr val="000000"/>
                </a:solidFill>
              </a:rPr>
              <a:t>	</a:t>
            </a:r>
            <a:r>
              <a:rPr dirty="0" sz="4000" spc="-5">
                <a:solidFill>
                  <a:srgbClr val="000000"/>
                </a:solidFill>
              </a:rPr>
              <a:t>Preload</a:t>
            </a:r>
            <a:endParaRPr sz="4000"/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9" name="object 9"/>
          <p:cNvSpPr txBox="1"/>
          <p:nvPr/>
        </p:nvSpPr>
        <p:spPr>
          <a:xfrm>
            <a:off x="459740" y="3342259"/>
            <a:ext cx="5641975" cy="1854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28980" indent="-716280">
              <a:lnSpc>
                <a:spcPct val="100000"/>
              </a:lnSpc>
              <a:spcBef>
                <a:spcPts val="95"/>
              </a:spcBef>
              <a:buAutoNum type="arabicPlain" startAt="2"/>
              <a:tabLst>
                <a:tab pos="728980" algn="l"/>
                <a:tab pos="729615" algn="l"/>
              </a:tabLst>
            </a:pPr>
            <a:r>
              <a:rPr dirty="0" sz="4000" spc="-5" b="1">
                <a:latin typeface="Arial"/>
                <a:cs typeface="Arial"/>
              </a:rPr>
              <a:t>Afterload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AutoNum type="arabicPlain" startAt="2"/>
            </a:pPr>
            <a:endParaRPr sz="4150">
              <a:latin typeface="Times New Roman"/>
              <a:cs typeface="Times New Roman"/>
            </a:endParaRPr>
          </a:p>
          <a:p>
            <a:pPr marL="747395" indent="-734695">
              <a:lnSpc>
                <a:spcPct val="100000"/>
              </a:lnSpc>
              <a:buAutoNum type="arabicPlain" startAt="2"/>
              <a:tabLst>
                <a:tab pos="747395" algn="l"/>
                <a:tab pos="748030" algn="l"/>
              </a:tabLst>
            </a:pPr>
            <a:r>
              <a:rPr dirty="0" sz="4000" spc="-5" b="1">
                <a:latin typeface="Arial"/>
                <a:cs typeface="Arial"/>
              </a:rPr>
              <a:t>Cardiac</a:t>
            </a:r>
            <a:r>
              <a:rPr dirty="0" sz="4000" spc="-30" b="1">
                <a:latin typeface="Arial"/>
                <a:cs typeface="Arial"/>
              </a:rPr>
              <a:t> </a:t>
            </a:r>
            <a:r>
              <a:rPr dirty="0" sz="4000" spc="-5" b="1">
                <a:latin typeface="Arial"/>
                <a:cs typeface="Arial"/>
              </a:rPr>
              <a:t>contractility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5545" y="456565"/>
            <a:ext cx="8778468" cy="441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1910537"/>
            <a:ext cx="600265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 u="heavy"/>
              <a:t>I- </a:t>
            </a:r>
            <a:r>
              <a:rPr dirty="0" sz="3200" u="heavy"/>
              <a:t>Drugs that </a:t>
            </a:r>
            <a:r>
              <a:rPr dirty="0" sz="3200" spc="-5" u="heavy"/>
              <a:t>decrease</a:t>
            </a:r>
            <a:r>
              <a:rPr dirty="0" sz="3200" spc="-95" u="heavy"/>
              <a:t> </a:t>
            </a:r>
            <a:r>
              <a:rPr dirty="0" sz="3200" spc="-5" u="heavy"/>
              <a:t>preload:</a:t>
            </a:r>
            <a:endParaRPr sz="3200"/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535940" y="2309596"/>
            <a:ext cx="6364605" cy="3684270"/>
          </a:xfrm>
          <a:prstGeom prst="rect">
            <a:avLst/>
          </a:prstGeom>
        </p:spPr>
        <p:txBody>
          <a:bodyPr wrap="square" lIns="0" tIns="256540" rIns="0" bIns="0" rtlCol="0" vert="horz">
            <a:spAutoFit/>
          </a:bodyPr>
          <a:lstStyle/>
          <a:p>
            <a:pPr marL="576580" indent="-451484">
              <a:lnSpc>
                <a:spcPct val="100000"/>
              </a:lnSpc>
              <a:spcBef>
                <a:spcPts val="2020"/>
              </a:spcBef>
              <a:buAutoNum type="arabicPlain"/>
              <a:tabLst>
                <a:tab pos="576580" algn="l"/>
                <a:tab pos="577215" algn="l"/>
                <a:tab pos="1049020" algn="l"/>
              </a:tabLst>
            </a:pPr>
            <a:r>
              <a:rPr dirty="0" sz="3200" b="1">
                <a:latin typeface="Arial"/>
                <a:cs typeface="Arial"/>
              </a:rPr>
              <a:t>-	</a:t>
            </a:r>
            <a:r>
              <a:rPr dirty="0" sz="3200" spc="-5" b="1">
                <a:latin typeface="Arial"/>
                <a:cs typeface="Arial"/>
              </a:rPr>
              <a:t>Diuretics</a:t>
            </a:r>
            <a:endParaRPr sz="3200">
              <a:latin typeface="Arial"/>
              <a:cs typeface="Arial"/>
            </a:endParaRPr>
          </a:p>
          <a:p>
            <a:pPr marL="576580" indent="-451484">
              <a:lnSpc>
                <a:spcPct val="100000"/>
              </a:lnSpc>
              <a:spcBef>
                <a:spcPts val="1920"/>
              </a:spcBef>
              <a:buAutoNum type="arabicPlain"/>
              <a:tabLst>
                <a:tab pos="576580" algn="l"/>
                <a:tab pos="577215" algn="l"/>
                <a:tab pos="1033780" algn="l"/>
              </a:tabLst>
            </a:pPr>
            <a:r>
              <a:rPr dirty="0" sz="3200" b="1">
                <a:latin typeface="Arial"/>
                <a:cs typeface="Arial"/>
              </a:rPr>
              <a:t>-	Aldosterone</a:t>
            </a:r>
            <a:r>
              <a:rPr dirty="0" sz="3200" spc="-55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antagonists</a:t>
            </a:r>
            <a:endParaRPr sz="3200">
              <a:latin typeface="Arial"/>
              <a:cs typeface="Arial"/>
            </a:endParaRPr>
          </a:p>
          <a:p>
            <a:pPr marL="576580" indent="-451484">
              <a:lnSpc>
                <a:spcPct val="100000"/>
              </a:lnSpc>
              <a:spcBef>
                <a:spcPts val="1920"/>
              </a:spcBef>
              <a:buAutoNum type="arabicPlain"/>
              <a:tabLst>
                <a:tab pos="576580" algn="l"/>
                <a:tab pos="577215" algn="l"/>
                <a:tab pos="1049020" algn="l"/>
              </a:tabLst>
            </a:pPr>
            <a:r>
              <a:rPr dirty="0" sz="3200" b="1">
                <a:latin typeface="Arial"/>
                <a:cs typeface="Arial"/>
              </a:rPr>
              <a:t>-	</a:t>
            </a:r>
            <a:r>
              <a:rPr dirty="0" sz="3200" spc="-15" b="1">
                <a:latin typeface="Arial"/>
                <a:cs typeface="Arial"/>
              </a:rPr>
              <a:t>Venodilators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14"/>
              </a:spcBef>
            </a:pPr>
            <a:r>
              <a:rPr dirty="0" sz="3200" spc="-5" b="1" u="heavy">
                <a:solidFill>
                  <a:srgbClr val="0000FF"/>
                </a:solidFill>
                <a:latin typeface="Arial"/>
                <a:cs typeface="Arial"/>
              </a:rPr>
              <a:t>II- </a:t>
            </a:r>
            <a:r>
              <a:rPr dirty="0" sz="3200" b="1" u="heavy">
                <a:solidFill>
                  <a:srgbClr val="0000FF"/>
                </a:solidFill>
                <a:latin typeface="Arial"/>
                <a:cs typeface="Arial"/>
              </a:rPr>
              <a:t>Drugs that </a:t>
            </a:r>
            <a:r>
              <a:rPr dirty="0" sz="3200" spc="-5" b="1" u="heavy">
                <a:solidFill>
                  <a:srgbClr val="0000FF"/>
                </a:solidFill>
                <a:latin typeface="Arial"/>
                <a:cs typeface="Arial"/>
              </a:rPr>
              <a:t>decrease</a:t>
            </a:r>
            <a:r>
              <a:rPr dirty="0" sz="3200" spc="-120" b="1" u="heavy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3200" b="1" u="heavy">
                <a:solidFill>
                  <a:srgbClr val="0000FF"/>
                </a:solidFill>
                <a:latin typeface="Arial"/>
                <a:cs typeface="Arial"/>
              </a:rPr>
              <a:t>afterload:</a:t>
            </a:r>
            <a:endParaRPr sz="3200">
              <a:latin typeface="Arial"/>
              <a:cs typeface="Arial"/>
            </a:endParaRPr>
          </a:p>
          <a:p>
            <a:pPr marL="350520">
              <a:lnSpc>
                <a:spcPct val="100000"/>
              </a:lnSpc>
              <a:spcBef>
                <a:spcPts val="1920"/>
              </a:spcBef>
              <a:tabLst>
                <a:tab pos="1033780" algn="l"/>
              </a:tabLst>
            </a:pPr>
            <a:r>
              <a:rPr dirty="0" sz="3200" b="1">
                <a:latin typeface="Arial"/>
                <a:cs typeface="Arial"/>
              </a:rPr>
              <a:t>1</a:t>
            </a:r>
            <a:r>
              <a:rPr dirty="0" sz="3200" spc="-1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-	Arteriodilators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Abdul Latif</dc:creator>
  <dc:title>THYROID AND ANTI THYROID DRUGS</dc:title>
  <dcterms:created xsi:type="dcterms:W3CDTF">2018-02-27T14:25:53Z</dcterms:created>
  <dcterms:modified xsi:type="dcterms:W3CDTF">2018-02-27T14:25:53Z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2017-03-23T00:00:00Z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2018-02-27T00:00:00Z</vt:filetime>
  </property>
</Properties>
</file>