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4" r:id="rId3"/>
    <p:sldId id="346" r:id="rId4"/>
    <p:sldId id="348" r:id="rId5"/>
    <p:sldId id="449" r:id="rId6"/>
    <p:sldId id="357" r:id="rId7"/>
    <p:sldId id="513" r:id="rId8"/>
    <p:sldId id="453" r:id="rId9"/>
    <p:sldId id="452" r:id="rId10"/>
    <p:sldId id="469" r:id="rId11"/>
    <p:sldId id="478" r:id="rId12"/>
    <p:sldId id="479" r:id="rId13"/>
    <p:sldId id="459" r:id="rId14"/>
    <p:sldId id="460" r:id="rId15"/>
    <p:sldId id="496" r:id="rId16"/>
    <p:sldId id="463" r:id="rId17"/>
    <p:sldId id="464" r:id="rId18"/>
    <p:sldId id="506" r:id="rId19"/>
    <p:sldId id="470" r:id="rId20"/>
    <p:sldId id="406" r:id="rId21"/>
    <p:sldId id="408" r:id="rId22"/>
    <p:sldId id="412" r:id="rId23"/>
    <p:sldId id="515" r:id="rId24"/>
    <p:sldId id="421" r:id="rId25"/>
    <p:sldId id="485" r:id="rId26"/>
    <p:sldId id="415" r:id="rId27"/>
    <p:sldId id="423" r:id="rId28"/>
    <p:sldId id="486" r:id="rId29"/>
    <p:sldId id="471" r:id="rId30"/>
    <p:sldId id="512" r:id="rId31"/>
    <p:sldId id="504" r:id="rId32"/>
    <p:sldId id="505" r:id="rId33"/>
    <p:sldId id="439" r:id="rId34"/>
    <p:sldId id="481" r:id="rId35"/>
    <p:sldId id="472" r:id="rId36"/>
    <p:sldId id="441" r:id="rId37"/>
    <p:sldId id="474" r:id="rId38"/>
    <p:sldId id="443" r:id="rId39"/>
    <p:sldId id="499" r:id="rId40"/>
    <p:sldId id="488" r:id="rId41"/>
    <p:sldId id="503" r:id="rId42"/>
    <p:sldId id="489" r:id="rId43"/>
    <p:sldId id="49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8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BBF99-0704-4D54-8A7C-B44D2245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30E04C-D4E4-4CD3-ABC8-EF5212B0B01A}" type="datetimeFigureOut">
              <a:rPr lang="en-US"/>
              <a:pPr>
                <a:defRPr/>
              </a:pPr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C72E37-5D25-4059-88EE-33B6113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DCDAA-8747-4BBA-9802-B9670EDBB28D}" type="slidenum">
              <a:rPr lang="ar-SA" altLang="en-US" smtClean="0">
                <a:latin typeface="Times New Roman" pitchFamily="1" charset="0"/>
              </a:rPr>
              <a:pPr/>
              <a:t>5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3896D-E877-457A-8389-2153A51B2105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996CF-2F18-4CA3-A5F8-7034A7168C36}" type="slidenum">
              <a:rPr lang="en-US" altLang="en-US" smtClean="0">
                <a:latin typeface="Times" pitchFamily="18" charset="0"/>
              </a:rPr>
              <a:pPr/>
              <a:t>22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26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C468A-644F-4B1C-98DC-21D7E92B73C7}" type="slidenum">
              <a:rPr lang="en-US" altLang="en-US" smtClean="0">
                <a:latin typeface="Times" pitchFamily="18" charset="0"/>
              </a:rPr>
              <a:pPr/>
              <a:t>29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EA51-73A3-46D7-AA14-F51B572B9650}" type="slidenum">
              <a:rPr lang="en-US" altLang="en-US" smtClean="0">
                <a:latin typeface="Times" pitchFamily="18" charset="0"/>
              </a:rPr>
              <a:pPr/>
              <a:t>35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210-E3D6-4778-8E5D-77285DB42C70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37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" pitchFamily="18" charset="0"/>
              </a:rPr>
              <a:t>. </a:t>
            </a:r>
          </a:p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8F70-2385-4EB2-BC25-DA69DA78E670}" type="slidenum">
              <a:rPr lang="en-US" altLang="en-US" smtClean="0">
                <a:latin typeface="Times" pitchFamily="18" charset="0"/>
              </a:rPr>
              <a:pPr/>
              <a:t>38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DB073-6E84-418D-9A2F-734ED66C15D1}" type="slidenum">
              <a:rPr lang="ar-SA" altLang="en-US" smtClean="0">
                <a:latin typeface="Times New Roman" pitchFamily="1" charset="0"/>
              </a:rPr>
              <a:pPr/>
              <a:t>6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AAB0-6C50-4BC5-8FFA-4C11DF0E8543}" type="slidenum">
              <a:rPr lang="ar-SA" altLang="en-US" smtClean="0">
                <a:latin typeface="Times New Roman" pitchFamily="1" charset="0"/>
              </a:rPr>
              <a:pPr/>
              <a:t>8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44AB3-7FA6-44C9-9869-4E1C420996FE}" type="slidenum">
              <a:rPr lang="en-US" altLang="en-US" smtClean="0">
                <a:latin typeface="Times" pitchFamily="18" charset="0"/>
              </a:rPr>
              <a:pPr/>
              <a:t>10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7AEFC-DFB6-4D82-AB6A-9475C93D25E9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861FE-79F9-4019-9378-DE1EE9759141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78A75-CDF9-4870-9EB9-A11CC39C1A30}" type="slidenum">
              <a:rPr lang="en-US" altLang="en-US" smtClean="0">
                <a:latin typeface="Times" pitchFamily="18" charset="0"/>
              </a:rPr>
              <a:pPr/>
              <a:t>16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90BA9-3116-4F1B-AEFB-4683BBF9CF20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653F4-95D7-43B3-81B3-C0B94BD27C6A}" type="slidenum">
              <a:rPr lang="en-US" altLang="en-US" smtClean="0">
                <a:latin typeface="Times" pitchFamily="18" charset="0"/>
              </a:rPr>
              <a:pPr/>
              <a:t>19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EB2-EC7A-4315-AF1E-11106E50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FCC-14F0-485E-A5A1-57080F52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D06D-74BD-4B7E-BAA9-5075D1A9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0AE8-33B2-449C-A399-B748A4CA9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2E40-86FA-4B2B-AEF7-523AD390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E985-2EDE-4AD3-8578-BB8E1DDF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A71F-1521-4CCD-98A2-B48E9A3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8939-D219-4111-9F55-F0DCEAAB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4DBB-0464-4449-B462-FA169230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C19D-ADF6-4BB2-A3E8-E5EB15E9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7298-8A7F-4293-9D00-EAE6E051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60AEB69-2FDA-4EB3-A81D-9364A20F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JxYvu7IzTAhVTnRQKHS9LCA8QjRwIBw&amp;url=http://www.wardipedia.org/29-physical-health/&amp;psig=AFQjCNHQTGXXWav_F1m8ZRqlyBLNz_YaFA&amp;ust=1491465683853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stock.com/cartoonview.asp?catref=forn19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JvOOXg-TZAhUJ7BQKHTupBWsQjRwIBg&amp;url=https%3A%2F%2Fegpat.com%2Fblog%2Fside-effects-of-statins-used-for-high-cholesterol&amp;psig=AOvVaw2gvHv2JUPvsa8wxpm7rREe&amp;ust=15208492108689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eg/url?sa=i&amp;rct=j&amp;q=&amp;esrc=s&amp;source=images&amp;cd=&amp;cad=rja&amp;uact=8&amp;ved=0ahUKEwi1-4b565bTAhWMSRoKHWO-DscQjRwIBw&amp;url=http://memecrunch.com/meme/60RJY/niacin-flush&amp;psig=AFQjCNETOZhzrgoS7J3uQ5SqajcJ20q6Dw&amp;ust=149180900065636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eg/url?sa=i&amp;rct=j&amp;q=&amp;esrc=s&amp;source=images&amp;cd=&amp;cad=rja&amp;uact=8&amp;ved=0ahUKEwj_9eD164zTAhVLGhQKHRf4AlcQjRwIBw&amp;url=https://www.pinterest.com/pin/413064597051645713/&amp;psig=AFQjCNEhOntW85XAJscJxmyjqjzIWFM_6Q&amp;ust=1491464505004823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eg/url?sa=i&amp;rct=j&amp;q=&amp;esrc=s&amp;source=images&amp;cd=&amp;cad=rja&amp;uact=8&amp;ved=0ahUKEwj_5_3G6YzTAhVIVhQKHeR1C5IQjRwIBw&amp;url=https://www.cartoonstock.com/directory/h/heart_disease.asp&amp;psig=AFQjCNEhOntW85XAJscJxmyjqjzIWFM_6Q&amp;ust=14914645050048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 Black" pitchFamily="34" charset="0"/>
              </a:rPr>
              <a:t>Drugs for hyperlipidemia </a:t>
            </a:r>
          </a:p>
        </p:txBody>
      </p:sp>
      <p:pic>
        <p:nvPicPr>
          <p:cNvPr id="3076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2" cstate="print"/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3" descr="paj_pl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4" descr="paj_pla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0668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Cholesterol Absorption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667000"/>
            <a:ext cx="5257800" cy="1295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Ezetimibe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868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Mechanism of action of Ezetimibe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Blocks C transporter </a:t>
            </a:r>
            <a:r>
              <a:rPr lang="en-US" sz="2800" b="1" spc="-30" dirty="0">
                <a:latin typeface="Arial Narrow" pitchFamily="34" charset="0"/>
              </a:rPr>
              <a:t>located on brush border of small intestine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</a:t>
            </a:r>
            <a:r>
              <a:rPr lang="en-US" sz="2800" u="heavy" dirty="0">
                <a:uFill>
                  <a:solidFill>
                    <a:srgbClr val="0000FF"/>
                  </a:solidFill>
                </a:uFill>
                <a:latin typeface="Times New Roman" pitchFamily="18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pool of C available to the liver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u="heavy" spc="-30" dirty="0" err="1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upregulate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LDL receptor</a:t>
            </a:r>
            <a:r>
              <a:rPr lang="en-US" sz="2800" b="1" spc="-30" dirty="0">
                <a:latin typeface="Arial Narrow" pitchFamily="34" charset="0"/>
              </a:rPr>
              <a:t>, trapping more LDL particles from blood.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2244725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6629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</a:t>
            </a:r>
            <a:endParaRPr lang="en-US" b="1" spc="-3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spc="-30" dirty="0" smtClean="0">
                <a:latin typeface="Arial Narrow" pitchFamily="34" charset="0"/>
              </a:rPr>
              <a:t>bile </a:t>
            </a:r>
            <a:r>
              <a:rPr lang="en-US" b="1" spc="-30" dirty="0">
                <a:latin typeface="Arial Narrow" pitchFamily="34" charset="0"/>
              </a:rPr>
              <a:t>acids.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381000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 smtClean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Pharmacokinetics</a:t>
            </a:r>
            <a:endParaRPr lang="en-US" sz="32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475" y="4291013"/>
            <a:ext cx="610552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800" b="1" spc="-30" dirty="0">
                <a:latin typeface="Arial Narrow" pitchFamily="34" charset="0"/>
              </a:rPr>
              <a:t>Absorbed &amp; conjugated in intestine to </a:t>
            </a:r>
            <a:endParaRPr lang="en-US" sz="2800" b="1" spc="-30" dirty="0" smtClean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 smtClean="0">
                <a:latin typeface="Arial Narrow" pitchFamily="34" charset="0"/>
              </a:rPr>
              <a:t>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00800" y="2133600"/>
            <a:ext cx="3048000" cy="4724400"/>
            <a:chOff x="1499449" y="767050"/>
            <a:chExt cx="7972835" cy="5334000"/>
          </a:xfrm>
        </p:grpSpPr>
        <p:pic>
          <p:nvPicPr>
            <p:cNvPr id="10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7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0488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Exchange resins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z="3600" b="1" smtClean="0">
                <a:latin typeface="Arial Black" pitchFamily="34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  <a:t>Bile acid sequestrants </a:t>
            </a:r>
            <a:b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3200400"/>
            <a:ext cx="5181600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Cholestyramine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&amp; </a:t>
            </a:r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Colestipol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Colesevelam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Resins: Mechanism of Action</a:t>
            </a:r>
            <a:endParaRPr lang="en-US" altLang="en-US" b="1" smtClean="0">
              <a:latin typeface="Arial Narrow" pitchFamily="34" charset="0"/>
            </a:endParaRPr>
          </a:p>
        </p:txBody>
      </p:sp>
      <p:pic>
        <p:nvPicPr>
          <p:cNvPr id="6963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ln>
            <a:solidFill>
              <a:srgbClr val="FF0000"/>
            </a:solidFill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4DE7B-D305-47D3-A996-1FB7B44B00E3}" type="slidenum">
              <a:rPr lang="en-US" altLang="en-US" smtClean="0">
                <a:latin typeface="Times New Roman" pitchFamily="1" charset="0"/>
              </a:rPr>
              <a:pPr/>
              <a:t>15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 smtClean="0">
                <a:latin typeface="Arial Narrow" pitchFamily="34" charset="0"/>
              </a:rPr>
              <a:t>Bile Acid-Binding Resins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 smtClean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 smtClean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Resins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abdominal discomfort, bloating, constipation</a:t>
            </a:r>
            <a:endParaRPr lang="en-US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 smtClean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concentration of HDL-C is </a:t>
            </a:r>
            <a:r>
              <a:rPr lang="en-US" b="1" dirty="0" smtClean="0">
                <a:latin typeface="Arial Narrow" pitchFamily="34" charset="0"/>
              </a:rPr>
              <a:t>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Resins:</a:t>
            </a:r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Drugs interactions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Statins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Ezetimibe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Chlorothiazides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Digoxin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Warfarin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sz="3600" b="1" dirty="0" smtClean="0">
                <a:latin typeface="Arial Narrow" pitchFamily="34" charset="0"/>
              </a:rPr>
              <a:t>N.B.</a:t>
            </a:r>
            <a:r>
              <a:rPr lang="en-US" altLang="en-US" sz="2400" dirty="0" smtClean="0">
                <a:latin typeface="Arial Narrow" pitchFamily="34" charset="0"/>
              </a:rPr>
              <a:t>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US" altLang="en-US" sz="36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co-administered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Contraindications of resins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83820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1- Complete </a:t>
            </a:r>
            <a:r>
              <a:rPr lang="en-US" altLang="en-US" b="1" dirty="0" err="1" smtClean="0">
                <a:latin typeface="Arial Narrow" pitchFamily="34" charset="0"/>
              </a:rPr>
              <a:t>biliary</a:t>
            </a:r>
            <a:r>
              <a:rPr lang="en-US" altLang="en-US" b="1" dirty="0" smtClean="0">
                <a:latin typeface="Arial Narrow" pitchFamily="34" charset="0"/>
              </a:rPr>
              <a:t> obstruction ( because bile is not  secreted into the intestine)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2- Chronic constipation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3-Severe </a:t>
            </a:r>
            <a:r>
              <a:rPr lang="en-US" altLang="en-US" b="1" dirty="0" err="1" smtClean="0">
                <a:latin typeface="Arial Narrow" pitchFamily="34" charset="0"/>
              </a:rPr>
              <a:t>hypertriglyceridemia</a:t>
            </a:r>
            <a:r>
              <a:rPr lang="en-US" altLang="en-US" b="1" dirty="0" smtClean="0">
                <a:latin typeface="Arial Narrow" pitchFamily="34" charset="0"/>
              </a:rPr>
              <a:t>  (TG &gt;400 mg/</a:t>
            </a:r>
            <a:r>
              <a:rPr lang="en-US" altLang="en-US" b="1" dirty="0" err="1" smtClean="0">
                <a:latin typeface="Arial Narrow" pitchFamily="34" charset="0"/>
              </a:rPr>
              <a:t>dL</a:t>
            </a:r>
            <a:r>
              <a:rPr lang="en-US" altLang="en-US" b="1" dirty="0" smtClean="0">
                <a:latin typeface="Arial Narrow" pitchFamily="34" charset="0"/>
              </a:rPr>
              <a:t>) ??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6096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HMG-Co A </a:t>
            </a:r>
            <a:r>
              <a:rPr lang="en-US" altLang="en-US" dirty="0" err="1" smtClean="0">
                <a:solidFill>
                  <a:srgbClr val="FFFF00"/>
                </a:solidFill>
                <a:latin typeface="Arial Black" pitchFamily="34" charset="0"/>
              </a:rPr>
              <a:t>Reductase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2362200"/>
            <a:ext cx="6434138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Statins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4" name="Picture 9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  <a:t>HMG-Co A Reductase Inhibitors</a:t>
            </a:r>
            <a:b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z="4000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MethylGlutaryl</a:t>
            </a:r>
            <a:r>
              <a:rPr lang="en-US" b="1" dirty="0" smtClean="0">
                <a:latin typeface="Arial Narrow" pitchFamily="34" charset="0"/>
              </a:rPr>
              <a:t>-Coenzyme A </a:t>
            </a:r>
            <a:r>
              <a:rPr lang="en-US" b="1" dirty="0" err="1" smtClean="0">
                <a:latin typeface="Arial Narrow" pitchFamily="34" charset="0"/>
              </a:rPr>
              <a:t>reductase</a:t>
            </a:r>
            <a:r>
              <a:rPr lang="en-US" b="1" dirty="0" smtClean="0">
                <a:latin typeface="Arial Narrow" pitchFamily="34" charset="0"/>
              </a:rPr>
              <a:t> inhibitors or </a:t>
            </a: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are the most effective and best-tolerated agents for treating 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</a:t>
            </a:r>
            <a:r>
              <a:rPr lang="en-US" b="1" dirty="0" smtClean="0">
                <a:solidFill>
                  <a:srgbClr val="00FF00"/>
                </a:solidFill>
                <a:latin typeface="Arial Narrow" pitchFamily="34" charset="0"/>
              </a:rPr>
              <a:t>indicated</a:t>
            </a:r>
            <a:endParaRPr lang="en-US" b="1" dirty="0">
              <a:solidFill>
                <a:srgbClr val="00FF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96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b="1">
                <a:latin typeface="Arial Narrow" pitchFamily="34" charset="0"/>
              </a:rPr>
              <a:t>Statins are potent competitive inhibitors of 3-hydroxy-3-methyl glutaryl coenzyme A (HMG-CoA) reductase, which catalyzes an early, rate-limiting step in do-novo hepatic C synthesis. Thus, HMG-Co A is not converted to mevalonic acid</a:t>
            </a:r>
          </a:p>
          <a:p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pic>
        <p:nvPicPr>
          <p:cNvPr id="29699" name="Picture 3" descr="Cholesterol Synth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sz="4000" b="1" smtClean="0">
                <a:solidFill>
                  <a:srgbClr val="66FF33"/>
                </a:solidFill>
              </a:rPr>
              <a:t>: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 smtClean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Rosuvastatin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Atorvastatin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Simvastatin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</a:t>
            </a:r>
            <a:endParaRPr lang="en-US" altLang="en-US" sz="3600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Pravastatin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Lovastatin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Used alone or with other anti-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hyperlipidemic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drugs 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( 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e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zetimibe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) 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for treatment  of drug-resistant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dyslipidaemia</a:t>
            </a:r>
            <a:endParaRPr lang="en-US" altLang="en-US" b="1" dirty="0" smtClean="0">
              <a:solidFill>
                <a:srgbClr val="66FF33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2770" name="Picture 2" descr="Statins cartoons, Statins cartoon, funny, Statins picture, Statins pictures, Statins image, Statins images, Statins illustration, Statins illustr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403860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1828800"/>
            <a:ext cx="6096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8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Antithrombotic 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actions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8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8200" y="5334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Bernard MT Condensed" pitchFamily="18" charset="0"/>
              </a:rPr>
              <a:t>PLEIOTROPIC ANTIATHEROGENIC effects [&gt; in Vessels]</a:t>
            </a:r>
            <a:endParaRPr lang="en-US" sz="3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7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Statins: Pharmacokinetics</a:t>
            </a:r>
            <a:endParaRPr lang="en-US" altLang="en-US" sz="3600" b="1" smtClean="0">
              <a:solidFill>
                <a:srgbClr val="66FF33"/>
              </a:solidFill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Most statins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Greater than 95% of most of these drugs are 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Drug-drug interactions involve specific interactions with the cytochrome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All statins are taken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orally at bedtime</a:t>
            </a:r>
            <a:r>
              <a:rPr lang="en-US" altLang="en-US" sz="2800" b="1" smtClean="0">
                <a:latin typeface="Arial Narrow" pitchFamily="34" charset="0"/>
              </a:rPr>
              <a:t> because of hepatic C synthesis is maximal between midnight and 2:00 a.m. , </a:t>
            </a:r>
            <a:r>
              <a:rPr lang="en-US" altLang="en-US" sz="2800" b="1" u="sng" smtClean="0">
                <a:latin typeface="Arial Narrow" pitchFamily="34" charset="0"/>
              </a:rPr>
              <a:t>except</a:t>
            </a:r>
            <a:r>
              <a:rPr lang="en-US" altLang="en-US" sz="2800" b="1" smtClean="0">
                <a:latin typeface="Arial Narrow" pitchFamily="34" charset="0"/>
              </a:rPr>
              <a:t> 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atorvastatin</a:t>
            </a:r>
            <a:r>
              <a:rPr lang="en-US" altLang="en-US" sz="2800" b="1" smtClean="0">
                <a:latin typeface="Arial Narrow" pitchFamily="34" charset="0"/>
              </a:rPr>
              <a:t> taken at any time because of its long half-life (14 hours)</a:t>
            </a:r>
            <a:endParaRPr lang="en-US" altLang="en-US" sz="2800" b="1" u="sng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ezatimibe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side </a:t>
            </a: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effects: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Headache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myalgia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fatigue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GI intolerance, and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flu-like symptoms</a:t>
            </a: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raised concentrations of liver </a:t>
            </a:r>
            <a:r>
              <a:rPr lang="en-US" sz="2800" b="1" dirty="0" smtClean="0">
                <a:latin typeface="Arial Narrow" panose="020B0606020202030204" pitchFamily="34" charset="0"/>
              </a:rPr>
              <a:t>enzymes </a:t>
            </a:r>
            <a:r>
              <a:rPr lang="en-US" sz="2800" b="1" dirty="0">
                <a:latin typeface="Arial Narrow" panose="020B0606020202030204" pitchFamily="34" charset="0"/>
              </a:rPr>
              <a:t>(serum </a:t>
            </a:r>
            <a:r>
              <a:rPr lang="en-US" sz="2800" b="1" dirty="0" smtClean="0">
                <a:latin typeface="Arial Narrow" panose="020B0606020202030204" pitchFamily="34" charset="0"/>
              </a:rPr>
              <a:t>aminotransferases)  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 smtClean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 smtClean="0">
                <a:latin typeface="Arial Narrow" panose="020B0606020202030204" pitchFamily="34" charset="0"/>
              </a:rPr>
              <a:t>creatine</a:t>
            </a:r>
            <a:r>
              <a:rPr lang="en-US" sz="2800" b="1" dirty="0" smtClean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 smtClean="0">
                <a:latin typeface="Arial Narrow" panose="020B0606020202030204" pitchFamily="34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statins should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be avoided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  <p:pic>
        <p:nvPicPr>
          <p:cNvPr id="2867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486400"/>
            <a:ext cx="69913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Statins potentiate the action of oral anticoagulant and anti-diabetic drugs (by displacement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 Other </a:t>
            </a:r>
            <a:r>
              <a:rPr lang="en-US" altLang="en-US" sz="2800" b="1" dirty="0" err="1" smtClean="0">
                <a:latin typeface="Arial Narrow" pitchFamily="34" charset="0"/>
              </a:rPr>
              <a:t>antihyperlipidemics</a:t>
            </a:r>
            <a:r>
              <a:rPr lang="en-US" altLang="en-US" sz="2800" b="1" dirty="0" smtClean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</a:rPr>
              <a:t>Drugs metabolized by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 smtClean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 smtClean="0">
                <a:latin typeface="Arial Narrow" pitchFamily="34" charset="0"/>
              </a:rPr>
              <a:t>cyclosporin</a:t>
            </a:r>
            <a:r>
              <a:rPr lang="en-US" sz="2000" b="1" dirty="0" smtClean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</a:t>
            </a:r>
            <a:r>
              <a:rPr lang="en-US" altLang="en-US" b="1" dirty="0" smtClean="0">
                <a:latin typeface="Arial Narrow" pitchFamily="34" charset="0"/>
                <a:ea typeface="+mn-ea"/>
                <a:cs typeface="+mn-cs"/>
              </a:rPr>
              <a:t>in patients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" charset="0"/>
                <a:cs typeface="Arial" charset="0"/>
              </a:rPr>
              <a:t>Statin-induced myopathy</a:t>
            </a:r>
            <a:endParaRPr lang="en-US" altLang="en-US" sz="3600" b="1" i="1" smtClean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Muscle aches, soreness, or weakness associated with an elevation of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, and acute renal necrosis.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So </a:t>
            </a:r>
            <a:r>
              <a:rPr lang="en-US" sz="2400" b="1" dirty="0">
                <a:latin typeface="Arial Narrow" pitchFamily="34" charset="0"/>
              </a:rPr>
              <a:t>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>        to 3 </a:t>
            </a:r>
            <a:r>
              <a:rPr lang="en-US" sz="2400" b="1" dirty="0">
                <a:latin typeface="Arial Narrow" pitchFamily="34" charset="0"/>
              </a:rPr>
              <a:t>folds at any time, statin must be stopped then dose adjusted.</a:t>
            </a: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kinase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activity </a:t>
            </a:r>
            <a:r>
              <a:rPr lang="en-US" sz="2400" b="1" dirty="0" smtClean="0">
                <a:latin typeface="Arial Narrow" pitchFamily="34" charset="0"/>
              </a:rPr>
              <a:t>(index of muscle injury)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Measured only if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lang="en-US" sz="2400" b="1" dirty="0" smtClean="0">
                <a:latin typeface="Arial Narrow" pitchFamily="34" charset="0"/>
              </a:rPr>
              <a:t>if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doses / omit combination with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2057400"/>
            <a:ext cx="37338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Niacin 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Nicotinic 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Acid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)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410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those 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Define hyperlipidemia </a:t>
            </a:r>
            <a:r>
              <a:rPr lang="en-US" sz="2800" b="1" dirty="0" err="1" smtClean="0">
                <a:latin typeface="Arial Narrow" pitchFamily="34" charset="0"/>
              </a:rPr>
              <a:t>vs</a:t>
            </a:r>
            <a:r>
              <a:rPr lang="en-US" sz="28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Discuss the non-pharmacological treatment of </a:t>
            </a:r>
            <a:r>
              <a:rPr lang="en-US" sz="2800" b="1" dirty="0" smtClean="0">
                <a:latin typeface="Arial Narrow" pitchFamily="34" charset="0"/>
              </a:rPr>
              <a:t>hyperlipidemia</a:t>
            </a:r>
            <a:endParaRPr lang="en-US" sz="28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 smtClean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Niacin (Nicotinic Acid)</a:t>
            </a:r>
            <a:endParaRPr lang="en-US" altLang="en-US" b="1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vitamin with multiple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actions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Niacin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is the most effective medication for increasing HDL cholesterol levels and it has positive effects on the complete lipid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profile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It </a:t>
            </a:r>
            <a:r>
              <a:rPr lang="en-US" b="1" dirty="0">
                <a:latin typeface="Arial Narrow" pitchFamily="34" charset="0"/>
              </a:rPr>
              <a:t>is useful for patients with mixed </a:t>
            </a:r>
            <a:r>
              <a:rPr lang="en-US" b="1" dirty="0" smtClean="0">
                <a:latin typeface="Arial Narrow" pitchFamily="34" charset="0"/>
              </a:rPr>
              <a:t>dyslipidemias </a:t>
            </a:r>
            <a:endParaRPr lang="en-US" b="1" dirty="0"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</a:t>
            </a:r>
            <a:r>
              <a:rPr lang="en-US" b="1" dirty="0" smtClean="0">
                <a:latin typeface="Arial Narrow" pitchFamily="34" charset="0"/>
              </a:rPr>
              <a:t>exerts greatest </a:t>
            </a:r>
            <a:r>
              <a:rPr lang="en-US" b="1" dirty="0">
                <a:latin typeface="Arial Narrow" pitchFamily="34" charset="0"/>
              </a:rPr>
              <a:t>beneficial effects on </a:t>
            </a:r>
            <a:r>
              <a:rPr lang="en-US" b="1" dirty="0" smtClean="0">
                <a:latin typeface="Arial Narrow" pitchFamily="34" charset="0"/>
              </a:rPr>
              <a:t>wide </a:t>
            </a:r>
            <a:r>
              <a:rPr lang="en-US" b="1" dirty="0">
                <a:latin typeface="Arial Narrow" pitchFamily="34" charset="0"/>
              </a:rPr>
              <a:t>range of lipoprotein abnormalities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64008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 smtClean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it binds to </a:t>
            </a:r>
            <a:r>
              <a:rPr lang="en-US" dirty="0" err="1" smtClean="0">
                <a:latin typeface="Arial Narrow" pitchFamily="34" charset="0"/>
              </a:rPr>
              <a:t>adipocytes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 smtClean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dirty="0" smtClean="0"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 smtClean="0"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 smtClean="0">
                <a:latin typeface="Arial Narrow" pitchFamily="34" charset="0"/>
              </a:rPr>
              <a:t>niacin inhibits </a:t>
            </a:r>
            <a:r>
              <a:rPr lang="en-US" dirty="0" err="1" smtClean="0">
                <a:latin typeface="Arial Narrow" pitchFamily="34" charset="0"/>
              </a:rPr>
              <a:t>hepatocyte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9144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Arial Narrow" pitchFamily="34" charset="0"/>
              </a:rPr>
              <a:t>      2-</a:t>
            </a:r>
            <a:r>
              <a:rPr lang="en-US" u="sng" dirty="0" smtClean="0">
                <a:latin typeface="Arial Narrow" pitchFamily="34" charset="0"/>
              </a:rPr>
              <a:t>diacylglycerol </a:t>
            </a:r>
            <a:r>
              <a:rPr lang="en-US" u="sng" dirty="0" err="1" smtClean="0">
                <a:latin typeface="Arial Narrow" pitchFamily="34" charset="0"/>
              </a:rPr>
              <a:t>acyltransferase</a:t>
            </a:r>
            <a:r>
              <a:rPr lang="en-US" dirty="0" smtClean="0">
                <a:latin typeface="Arial Narrow" pitchFamily="34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 smtClean="0">
                <a:latin typeface="Arial Narrow" pitchFamily="34" charset="0"/>
              </a:rPr>
              <a:t>estrification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3. In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plasma: </a:t>
            </a:r>
            <a:r>
              <a:rPr lang="en-US" dirty="0" smtClean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686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Pharmacological 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FF00"/>
                </a:solidFill>
                <a:latin typeface="Arial Narrow" pitchFamily="34" charset="0"/>
              </a:rPr>
              <a:t>Effect on VLDL: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 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VLDL by:</a:t>
            </a:r>
            <a:r>
              <a:rPr lang="en-US" altLang="en-US" sz="2800" u="sng" dirty="0" smtClean="0">
                <a:latin typeface="Arial Narrow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1)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3)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LDL: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HDL:</a:t>
            </a:r>
            <a:r>
              <a:rPr lang="en-US" alt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dirty="0" smtClean="0">
                <a:latin typeface="Arial Narrow" pitchFamily="34" charset="0"/>
              </a:rPr>
              <a:t>Induces remarkable increase in HDL-C (The catabolism of HDL can be inhibited by nicotinic acid through a mechanism that is largely unknown)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 smtClean="0">
                <a:latin typeface="Arial Narrow" pitchFamily="34" charset="0"/>
              </a:rPr>
              <a:t>Niacin also promotes hepatic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production and slows hepatic clearance of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and HDL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(which is prostaglandin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</a:t>
            </a:r>
            <a:r>
              <a:rPr lang="en-US" sz="2800" b="1" spc="-40" dirty="0" smtClean="0">
                <a:latin typeface="Arial Narrow" pitchFamily="34" charset="0"/>
              </a:rPr>
              <a:t>, n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Reversible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 smtClean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Impairment of glucose tolerance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 smtClean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901825"/>
            <a:ext cx="891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 hypercholestrolemia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 Patient with hypertriglyceridemia &amp; low HDL-C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rgbClr val="FFFFCC"/>
                </a:solidFill>
                <a:latin typeface="Arial Narrow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itchFamily="34" charset="0"/>
            </a:endParaRPr>
          </a:p>
        </p:txBody>
      </p:sp>
      <p:pic>
        <p:nvPicPr>
          <p:cNvPr id="15362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3124200" cy="3476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 smtClean="0">
                <a:solidFill>
                  <a:srgbClr val="FFFF00"/>
                </a:solidFill>
                <a:latin typeface="Arial Black" pitchFamily="34" charset="0"/>
              </a:rPr>
              <a:t>Fibric acid Derivatives (Fibrates)</a:t>
            </a: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Fibrates :Mechanism of Action</a:t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Fibrates are agonists of peroxisome proliferator activated receptors (PPAR</a:t>
            </a:r>
            <a:r>
              <a:rPr lang="el-GR" altLang="en-US" b="1" smtClean="0">
                <a:latin typeface="Arial Narrow" pitchFamily="34" charset="0"/>
              </a:rPr>
              <a:t>α</a:t>
            </a:r>
            <a:r>
              <a:rPr lang="en-US" altLang="en-US" b="1" smtClean="0">
                <a:latin typeface="Arial Narrow" pitchFamily="34" charset="0"/>
              </a:rPr>
              <a:t>) which </a:t>
            </a:r>
            <a:r>
              <a:rPr lang="en-US" altLang="en-US" b="1" smtClean="0">
                <a:solidFill>
                  <a:srgbClr val="00FF00"/>
                </a:solidFill>
                <a:latin typeface="Arial Narrow" pitchFamily="34" charset="0"/>
                <a:cs typeface="Times New Roman" pitchFamily="1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They increase genes transcription for 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lipoprotein lipase (LPL)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b="1" smtClean="0">
                <a:latin typeface="Arial Narrow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 smtClean="0">
                <a:solidFill>
                  <a:schemeClr val="tx2"/>
                </a:solidFill>
                <a:latin typeface="Arial Narrow" pitchFamily="34" charset="0"/>
              </a:rPr>
              <a:t> Examples: </a:t>
            </a:r>
            <a:r>
              <a:rPr lang="en-US" altLang="en-US" sz="3200" b="1" smtClean="0">
                <a:solidFill>
                  <a:schemeClr val="tx2"/>
                </a:solidFill>
                <a:latin typeface="Arial Narrow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Fibrates: pharmacological effects</a:t>
            </a:r>
            <a:endParaRPr lang="en-US" altLang="en-US" smtClean="0">
              <a:solidFill>
                <a:srgbClr val="66FF33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A marked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 smtClean="0">
                <a:latin typeface="Arial Narrow" pitchFamily="34" charset="0"/>
              </a:rPr>
              <a:t> (due to </a:t>
            </a:r>
          </a:p>
          <a:p>
            <a:pPr lvl="1" eaLnBrk="1" hangingPunct="1">
              <a:buNone/>
              <a:defRPr/>
            </a:pPr>
            <a:r>
              <a:rPr lang="en-US" altLang="en-US" b="1" dirty="0" smtClean="0">
                <a:latin typeface="Arial Narrow" pitchFamily="34" charset="0"/>
              </a:rPr>
              <a:t>    stimulation of catabolism of VLDL)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in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(by increasing the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production  of the </a:t>
            </a:r>
            <a:r>
              <a:rPr lang="en-US" altLang="en-US" b="1" dirty="0" err="1" smtClean="0">
                <a:latin typeface="Arial Narrow" pitchFamily="34" charset="0"/>
              </a:rPr>
              <a:t>apoprotein</a:t>
            </a:r>
            <a:r>
              <a:rPr lang="en-US" altLang="en-US" b="1" dirty="0" smtClean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excretion of hepatic C in bile , thus endogenous hepatic C synthesis may be decreased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GIT</a:t>
            </a:r>
            <a:r>
              <a:rPr lang="en-US" altLang="en-US" sz="3600" b="1" dirty="0" smtClean="0">
                <a:latin typeface="Arial Narrow" pitchFamily="34" charset="0"/>
              </a:rPr>
              <a:t> (indigestion, abdominal pain, diarrhea)</a:t>
            </a:r>
            <a:endParaRPr lang="en-US" altLang="en-US" sz="20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Myositis</a:t>
            </a:r>
            <a:r>
              <a:rPr lang="en-US" altLang="en-US" b="1" dirty="0" smtClean="0">
                <a:latin typeface="Arial Narrow" pitchFamily="34" charset="0"/>
              </a:rPr>
              <a:t> : can occur resulting in weakness and tenderness of muscles,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use of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fibrates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with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Gallstones: </a:t>
            </a:r>
            <a:r>
              <a:rPr lang="en-US" altLang="en-US" b="1" dirty="0" err="1" smtClean="0">
                <a:latin typeface="Arial Narrow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 dirty="0" smtClean="0">
                <a:latin typeface="Arial Narrow" pitchFamily="34" charset="0"/>
              </a:rPr>
              <a:t> increases C content of bile, predisposes to gallstones, and its use is therefore limited to patients who have  </a:t>
            </a:r>
            <a:r>
              <a:rPr lang="en-US" altLang="en-US" b="1" dirty="0" err="1" smtClean="0">
                <a:latin typeface="Arial Narrow" pitchFamily="34" charset="0"/>
              </a:rPr>
              <a:t>cholecystectomy</a:t>
            </a:r>
            <a:endParaRPr lang="en-US" alt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Indication of </a:t>
            </a:r>
            <a:r>
              <a:rPr lang="cs-CZ" altLang="en-US" b="1" smtClean="0">
                <a:solidFill>
                  <a:srgbClr val="FFFF00"/>
                </a:solidFill>
                <a:latin typeface="Arial Narrow" pitchFamily="34" charset="0"/>
              </a:rPr>
              <a:t>Fibrates</a:t>
            </a:r>
          </a:p>
          <a:p>
            <a:pPr>
              <a:buFont typeface="Wingdings" pitchFamily="2" charset="2"/>
              <a:buNone/>
            </a:pPr>
            <a:r>
              <a:rPr lang="cs-CZ" altLang="en-US" smtClean="0">
                <a:solidFill>
                  <a:srgbClr val="66FF33"/>
                </a:solidFill>
                <a:latin typeface="Arial Narrow" pitchFamily="34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  *</a:t>
            </a:r>
            <a:r>
              <a:rPr lang="cs-CZ" altLang="en-US" sz="2800" b="1">
                <a:latin typeface="Arial" charset="0"/>
                <a:cs typeface="Arial" charset="0"/>
              </a:rPr>
              <a:t>mixed dyslipidemia</a:t>
            </a:r>
            <a:r>
              <a:rPr lang="cs-CZ" altLang="en-US" b="1">
                <a:latin typeface="Arial Narrow" pitchFamily="34" charset="0"/>
                <a:cs typeface="Arial" charset="0"/>
              </a:rPr>
              <a:t> </a:t>
            </a:r>
            <a:r>
              <a:rPr lang="cs-CZ" altLang="en-US" sz="2800" b="1">
                <a:latin typeface="Arial Narrow" pitchFamily="34" charset="0"/>
                <a:cs typeface="Arial" charset="0"/>
              </a:rPr>
              <a:t>(i.e. raised serum TG and C)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/>
              <a:t>*</a:t>
            </a:r>
            <a:r>
              <a:rPr lang="cs-CZ" altLang="en-US" b="1"/>
              <a:t>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low HDL and high risk of atheromatous disease </a:t>
            </a:r>
            <a:r>
              <a:rPr lang="cs-CZ" altLang="en-US" b="1">
                <a:latin typeface="Arial" charset="0"/>
                <a:cs typeface="Arial" charset="0"/>
              </a:rPr>
              <a:t>(often type 2 diabetic patients</a:t>
            </a:r>
            <a:r>
              <a:rPr lang="cs-CZ" altLang="en-US" sz="2000" b="1">
                <a:latin typeface="Arial" charset="0"/>
                <a:cs typeface="Arial" charset="0"/>
              </a:rPr>
              <a:t>)</a:t>
            </a:r>
            <a:endParaRPr lang="cs-CZ" altLang="en-US" sz="2800" b="1">
              <a:latin typeface="Arial" charset="0"/>
              <a:cs typeface="Arial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*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severe treatment- resistant dyslipidemia </a:t>
            </a:r>
            <a:r>
              <a:rPr lang="cs-CZ" altLang="en-US" sz="2800" b="1">
                <a:latin typeface="Arial Narrow" pitchFamily="34" charset="0"/>
              </a:rPr>
              <a:t>(combination with other lipid-lowering drugs).</a:t>
            </a:r>
            <a:endParaRPr lang="en-US" altLang="en-US" sz="2800" b="1">
              <a:latin typeface="Arial Narrow" pitchFamily="34" charset="0"/>
            </a:endParaRPr>
          </a:p>
          <a:p>
            <a:endParaRPr lang="en-US" altLang="en-US" b="1">
              <a:latin typeface="Arial Narrow" pitchFamily="34" charset="0"/>
            </a:endParaRPr>
          </a:p>
          <a:p>
            <a:endParaRPr lang="cs-CZ" altLang="en-US" b="1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Hyperlipidemia</a:t>
            </a: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Hyperlipidemia is a major cause of atherosclerosis which may lead to CAD and ischemic cerebrovascular disease</a:t>
            </a:r>
          </a:p>
          <a:p>
            <a:pPr>
              <a:defRPr/>
            </a:pPr>
            <a:r>
              <a:rPr lang="en-US" sz="2400" b="1" dirty="0" smtClean="0">
                <a:latin typeface="Arial Narrow" pitchFamily="34" charset="0"/>
              </a:rPr>
              <a:t>Denotes  abnormally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levels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of any or all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Lipids</a:t>
            </a:r>
            <a:r>
              <a:rPr lang="en-US" sz="2400" b="1" dirty="0" smtClean="0">
                <a:latin typeface="Arial Narrow" pitchFamily="34" charset="0"/>
              </a:rPr>
              <a:t>  and/or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Lipoproteins </a:t>
            </a:r>
            <a:r>
              <a:rPr lang="en-US" sz="2400" b="1" dirty="0" smtClean="0">
                <a:latin typeface="Arial Narrow" pitchFamily="34" charset="0"/>
              </a:rPr>
              <a:t> [</a:t>
            </a:r>
            <a:r>
              <a:rPr lang="en-US" sz="2400" b="1" dirty="0">
                <a:latin typeface="Arial Narrow" pitchFamily="34" charset="0"/>
              </a:rPr>
              <a:t>LP] in blood</a:t>
            </a:r>
          </a:p>
          <a:p>
            <a:pPr marL="169863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originate from two sources: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endogenous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synthesized in the liver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exogenous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ingested and processed </a:t>
            </a:r>
            <a:endParaRPr lang="en-US" sz="2400" b="1" dirty="0" smtClean="0">
              <a:latin typeface="Arial Narrow" pitchFamily="34" charset="0"/>
              <a:ea typeface="+mn-ea"/>
              <a:cs typeface="+mn-cs"/>
            </a:endParaRPr>
          </a:p>
          <a:p>
            <a:pPr marL="425451" lvl="1" indent="-169863" algn="just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 in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intestine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The principle lipids in the blood 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- Cholesterol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(C)         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        - Triglycerides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(TG)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</a:t>
            </a:r>
            <a:r>
              <a:rPr lang="en-US" sz="2400" b="1" dirty="0">
                <a:latin typeface="Arial Narrow" pitchFamily="34" charset="0"/>
              </a:rPr>
              <a:t>Phospholipids (PL)    </a:t>
            </a:r>
            <a:r>
              <a:rPr lang="en-US" sz="2400" b="1" dirty="0" smtClean="0">
                <a:latin typeface="Arial Narrow" pitchFamily="34" charset="0"/>
              </a:rPr>
              <a:t>       - </a:t>
            </a:r>
            <a:r>
              <a:rPr lang="en-US" sz="2400" b="1" dirty="0">
                <a:latin typeface="Arial Narrow" pitchFamily="34" charset="0"/>
              </a:rPr>
              <a:t>Cholesterol esters (CE)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Non-</a:t>
            </a:r>
            <a:r>
              <a:rPr lang="en-US" sz="2400" b="1" dirty="0" err="1" smtClean="0">
                <a:latin typeface="Arial Narrow" pitchFamily="34" charset="0"/>
              </a:rPr>
              <a:t>estrified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fatty acids (NEFA)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6623645" y="31242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61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ts val="2500"/>
              </a:lnSpc>
              <a:buAutoNum type="arabicPeriod"/>
            </a:pPr>
            <a:r>
              <a:rPr lang="en-US" altLang="en-US" sz="3200" b="1" dirty="0" smtClean="0">
                <a:latin typeface="Arial Narrow" pitchFamily="34" charset="0"/>
              </a:rPr>
              <a:t>G.I.T </a:t>
            </a:r>
            <a:r>
              <a:rPr lang="en-US" altLang="en-US" sz="3200" b="1" dirty="0">
                <a:latin typeface="Arial Narrow" pitchFamily="34" charset="0"/>
              </a:rPr>
              <a:t>upset, headache, fatigue, weight </a:t>
            </a:r>
            <a:r>
              <a:rPr lang="en-US" altLang="en-US" sz="3200" b="1" dirty="0" smtClean="0">
                <a:latin typeface="Arial Narrow" pitchFamily="34" charset="0"/>
              </a:rPr>
              <a:t>gain</a:t>
            </a:r>
          </a:p>
          <a:p>
            <a:pPr marL="514350" indent="-514350">
              <a:lnSpc>
                <a:spcPts val="2500"/>
              </a:lnSpc>
            </a:pPr>
            <a:r>
              <a:rPr lang="en-US" altLang="en-US" sz="3200" b="1" dirty="0" smtClean="0">
                <a:latin typeface="Arial Narrow" pitchFamily="34" charset="0"/>
              </a:rPr>
              <a:t> </a:t>
            </a: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2. Rash, </a:t>
            </a:r>
            <a:r>
              <a:rPr lang="en-US" altLang="en-US" sz="3200" b="1" dirty="0" err="1">
                <a:latin typeface="Arial Narrow" pitchFamily="34" charset="0"/>
              </a:rPr>
              <a:t>urticaria</a:t>
            </a:r>
            <a:r>
              <a:rPr lang="en-US" altLang="en-US" sz="3200" b="1" dirty="0">
                <a:latin typeface="Arial Narrow" pitchFamily="34" charset="0"/>
              </a:rPr>
              <a:t>, hair </a:t>
            </a:r>
            <a:r>
              <a:rPr lang="en-US" altLang="en-US" sz="3200" b="1" dirty="0" smtClean="0">
                <a:latin typeface="Arial Narrow" pitchFamily="34" charset="0"/>
              </a:rPr>
              <a:t>loss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3. </a:t>
            </a:r>
            <a:r>
              <a:rPr lang="en-US" altLang="en-US" sz="3200" b="1" dirty="0" err="1">
                <a:latin typeface="Arial Narrow" pitchFamily="34" charset="0"/>
              </a:rPr>
              <a:t>Myalagia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Myositis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Rhabdomyolysis</a:t>
            </a:r>
            <a:r>
              <a:rPr lang="en-US" altLang="en-US" sz="3200" b="1" dirty="0">
                <a:latin typeface="Arial Narrow" pitchFamily="34" charset="0"/>
                <a:sym typeface="Wingdings 3" pitchFamily="18" charset="2"/>
              </a:rPr>
              <a:t> Acute renal failure  </a:t>
            </a:r>
            <a:r>
              <a:rPr lang="en-US" altLang="en-US" sz="3200" dirty="0">
                <a:latin typeface="Bernard MT Condensed" pitchFamily="18" charset="0"/>
                <a:sym typeface="Wingdings 3" pitchFamily="18" charset="2"/>
              </a:rPr>
              <a:t>Occurs </a:t>
            </a:r>
            <a:r>
              <a:rPr lang="en-US" altLang="en-US" sz="3200" dirty="0" smtClean="0">
                <a:latin typeface="Bernard MT Condensed" pitchFamily="18" charset="0"/>
                <a:sym typeface="Wingdings 3" pitchFamily="18" charset="2"/>
              </a:rPr>
              <a:t>&gt;</a:t>
            </a:r>
          </a:p>
          <a:p>
            <a:pPr>
              <a:lnSpc>
                <a:spcPts val="2500"/>
              </a:lnSpc>
            </a:pPr>
            <a:r>
              <a:rPr lang="en-US" altLang="en-US" sz="3200" dirty="0" smtClean="0">
                <a:latin typeface="Bernard MT Condensed" pitchFamily="18" charset="0"/>
              </a:rPr>
              <a:t> </a:t>
            </a:r>
            <a:endParaRPr lang="en-US" altLang="en-US" sz="3200" dirty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-In alcoholics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-If combined with 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statins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(each –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ve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metabolism of other 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-Or In 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impaired renal 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function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4. </a:t>
            </a:r>
            <a:r>
              <a:rPr lang="sr-Cyrl-CS" altLang="en-US" sz="3200" b="1" dirty="0">
                <a:latin typeface="Arial Narrow" pitchFamily="34" charset="0"/>
              </a:rPr>
              <a:t>fibrates should be used with caution in patients with biliary tract disease</a:t>
            </a:r>
            <a:r>
              <a:rPr lang="en-US" altLang="en-US" sz="3200" b="1" dirty="0">
                <a:latin typeface="Arial Narrow" pitchFamily="34" charset="0"/>
              </a:rPr>
              <a:t>, as they </a:t>
            </a:r>
            <a:r>
              <a:rPr lang="en-US" altLang="en-US" sz="3200" b="1" dirty="0" err="1">
                <a:latin typeface="Arial Narrow" pitchFamily="34" charset="0"/>
              </a:rPr>
              <a:t>i</a:t>
            </a:r>
            <a:r>
              <a:rPr lang="sr-Cyrl-CS" altLang="en-US" sz="3200" b="1" dirty="0">
                <a:latin typeface="Arial Narrow" pitchFamily="34" charset="0"/>
              </a:rPr>
              <a:t>ncrease the risk of cholesterol gallstones</a:t>
            </a:r>
            <a:r>
              <a:rPr lang="en-US" altLang="en-US" sz="3200" b="1" dirty="0">
                <a:latin typeface="Arial Narrow" pitchFamily="34" charset="0"/>
              </a:rPr>
              <a:t> as a result of </a:t>
            </a:r>
            <a:r>
              <a:rPr lang="sr-Cyrl-CS" altLang="en-US" sz="3200" b="1" dirty="0">
                <a:latin typeface="Arial Narrow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66FF33"/>
                </a:solidFill>
                <a:latin typeface="Arial Narrow" pitchFamily="34" charset="0"/>
              </a:rPr>
              <a:t>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Displace drugs from plasma proteins (</a:t>
            </a:r>
            <a:r>
              <a:rPr lang="en-US" sz="2800" b="1" dirty="0" err="1" smtClean="0">
                <a:latin typeface="Arial Narrow" panose="020B0606020202030204" pitchFamily="34" charset="0"/>
              </a:rPr>
              <a:t>e.g.oral</a:t>
            </a:r>
            <a:r>
              <a:rPr lang="en-US" sz="2800" b="1" dirty="0" smtClean="0">
                <a:latin typeface="Arial Narrow" panose="020B0606020202030204" pitchFamily="34" charset="0"/>
              </a:rPr>
              <a:t>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Contraindications</a:t>
            </a:r>
            <a:endParaRPr lang="en-US" sz="2800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Preexisting gall bladder diseas</a:t>
            </a:r>
            <a:r>
              <a:rPr lang="en-US" sz="2800" dirty="0" smtClean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8677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381000" y="1066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Adjuvants</a:t>
            </a:r>
            <a:r>
              <a:rPr lang="en-US" altLang="en-US" sz="3600" b="1" dirty="0">
                <a:solidFill>
                  <a:srgbClr val="00FF00"/>
                </a:solidFill>
                <a:latin typeface="Arial Narrow" pitchFamily="34" charset="0"/>
              </a:rPr>
              <a:t> in </a:t>
            </a:r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hyperlipidemia</a:t>
            </a:r>
            <a:endParaRPr lang="en-US" altLang="en-US" sz="3600" b="1" dirty="0">
              <a:solidFill>
                <a:srgbClr val="00FF00"/>
              </a:solidFill>
              <a:latin typeface="Arial Narrow" pitchFamily="34" charset="0"/>
            </a:endParaRPr>
          </a:p>
        </p:txBody>
      </p:sp>
      <p:pic>
        <p:nvPicPr>
          <p:cNvPr id="3" name="Picture 7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529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enzymes </a:t>
            </a:r>
            <a:r>
              <a:rPr lang="en-US" b="1" spc="-30" dirty="0">
                <a:latin typeface="Arial Narrow" pitchFamily="34" charset="0"/>
                <a:sym typeface="Wingdings 3"/>
              </a:rPr>
              <a:t>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544638"/>
          <a:ext cx="6019800" cy="447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/>
                <a:gridCol w="1682003"/>
                <a:gridCol w="1327897"/>
                <a:gridCol w="1416424"/>
              </a:tblGrid>
              <a:tr h="466013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Lipids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Risk</a:t>
                      </a: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81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447800" y="2362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3683" y="409466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17526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1. Healthy diet; 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Avoid trans-fatty acids &amp; acute increase in C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vegetable oils rich in unsaturated fatty acids: oleic acid,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linoleic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 &amp; </a:t>
            </a:r>
            <a:r>
              <a:rPr lang="en-US" sz="2000" dirty="0" err="1" smtClean="0">
                <a:latin typeface="Arial Narrow" pitchFamily="34" charset="0"/>
              </a:rPr>
              <a:t>linolenic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acids. Diet should also contain plant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stanols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smtClean="0">
                <a:latin typeface="Arial Narrow" pitchFamily="34" charset="0"/>
              </a:rPr>
              <a:t>&amp; </a:t>
            </a:r>
            <a:r>
              <a:rPr lang="en-US" sz="2000" dirty="0">
                <a:latin typeface="Arial Narrow" pitchFamily="34" charset="0"/>
              </a:rPr>
              <a:t>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</a:t>
            </a:r>
            <a:r>
              <a:rPr lang="en-US" b="1" spc="-30" dirty="0" smtClean="0">
                <a:latin typeface="Arial Narrow" panose="020B0606020202030204" pitchFamily="34" charset="0"/>
              </a:rPr>
              <a:t>hazardous </a:t>
            </a:r>
            <a:r>
              <a:rPr lang="en-US" b="1" spc="-30" dirty="0">
                <a:latin typeface="Arial Narrow" panose="020B0606020202030204" pitchFamily="34" charset="0"/>
              </a:rPr>
              <a:t>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Losing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200" b="1" dirty="0">
                <a:solidFill>
                  <a:srgbClr val="66FF33"/>
                </a:solidFill>
                <a:latin typeface="Arial Narrow" pitchFamily="34" charset="0"/>
              </a:rPr>
              <a:t>Can achieve a fall in LDL-C of 8-15% … </a:t>
            </a:r>
            <a:r>
              <a:rPr lang="en-GB" altLang="en-US" sz="2200" b="1" i="1" dirty="0">
                <a:solidFill>
                  <a:srgbClr val="66FF33"/>
                </a:solidFill>
                <a:latin typeface="Arial Narrow" pitchFamily="34" charset="0"/>
              </a:rPr>
              <a:t>but long-term compliance is a problem</a:t>
            </a:r>
            <a:endParaRPr lang="en-US" altLang="en-US" sz="2200" b="1" dirty="0">
              <a:solidFill>
                <a:srgbClr val="66FF33"/>
              </a:solidFill>
              <a:latin typeface="Arial Narrow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Arial Narrow" panose="020B0606020202030204" pitchFamily="34" charset="0"/>
              </a:rPr>
              <a:t>A-According </a:t>
            </a:r>
            <a:r>
              <a:rPr lang="en-US" sz="2600" b="1" spc="-30" dirty="0">
                <a:latin typeface="Arial Narrow" panose="020B0606020202030204" pitchFamily="34" charset="0"/>
              </a:rPr>
              <a:t>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</a:t>
            </a:r>
            <a:endParaRPr lang="en-US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A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&amp; patterns of different </a:t>
            </a:r>
            <a:endParaRPr lang="en-US" sz="2600" b="1" spc="-30" dirty="0" smtClean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Arial Narrow" panose="020B0606020202030204" pitchFamily="34" charset="0"/>
              </a:rPr>
              <a:t>plasma </a:t>
            </a:r>
            <a:r>
              <a:rPr lang="en-US" sz="2600" b="1" spc="-30" dirty="0">
                <a:latin typeface="Arial Narrow" panose="020B0606020202030204" pitchFamily="34" charset="0"/>
              </a:rPr>
              <a:t>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33900" y="2247900"/>
            <a:ext cx="655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B-According to site of action</a:t>
            </a: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Ezetimibe</a:t>
            </a: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III-Adjuvant 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Picture 2" descr="نتيجة بحث الصور عن ‪ischemic heart disease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11183</TotalTime>
  <Words>2218</Words>
  <Application>Microsoft Office PowerPoint</Application>
  <PresentationFormat>On-screen Show (4:3)</PresentationFormat>
  <Paragraphs>365</Paragraphs>
  <Slides>43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Drugs for hyperlipidemia </vt:lpstr>
      <vt:lpstr>Slide 2</vt:lpstr>
      <vt:lpstr>ILOs</vt:lpstr>
      <vt:lpstr>Hyperlipidemia</vt:lpstr>
      <vt:lpstr>Slide 5</vt:lpstr>
      <vt:lpstr>Slide 6</vt:lpstr>
      <vt:lpstr>Slide 7</vt:lpstr>
      <vt:lpstr>Slide 8</vt:lpstr>
      <vt:lpstr>Slide 9</vt:lpstr>
      <vt:lpstr> Cholesterol Absorption Inhibitors  </vt:lpstr>
      <vt:lpstr>Slide 11</vt:lpstr>
      <vt:lpstr>Slide 12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 HMG-Co A Reductase Inhibitors  </vt:lpstr>
      <vt:lpstr> HMG-Co A Reductase Inhibitors </vt:lpstr>
      <vt:lpstr>Statins: Mechanism of Action  </vt:lpstr>
      <vt:lpstr>Statins: Preparations</vt:lpstr>
      <vt:lpstr>Slide 23</vt:lpstr>
      <vt:lpstr>Statins: Pharmacokinetics</vt:lpstr>
      <vt:lpstr>Slide 25</vt:lpstr>
      <vt:lpstr>Statins: Adverse Effects </vt:lpstr>
      <vt:lpstr>Statins: Drug Interactions</vt:lpstr>
      <vt:lpstr>Statin-induced myopathy</vt:lpstr>
      <vt:lpstr>  Niacin  (Nicotinic  Acid)  </vt:lpstr>
      <vt:lpstr>Niacin (Nicotinic Acid)</vt:lpstr>
      <vt:lpstr>Slide 31</vt:lpstr>
      <vt:lpstr>Pharmacological actions</vt:lpstr>
      <vt:lpstr>Niacin : Adverse Effects </vt:lpstr>
      <vt:lpstr>Slide 34</vt:lpstr>
      <vt:lpstr> Fibric acid Derivatives (Fibrates) </vt:lpstr>
      <vt:lpstr> Fibrates :Mechanism of Action </vt:lpstr>
      <vt:lpstr>Fibrates: pharmacological effects</vt:lpstr>
      <vt:lpstr>Fibrates : Adverse Effects </vt:lpstr>
      <vt:lpstr>Slide 39</vt:lpstr>
      <vt:lpstr>Slide 40</vt:lpstr>
      <vt:lpstr>Drug interactions</vt:lpstr>
      <vt:lpstr>Slide 42</vt:lpstr>
      <vt:lpstr>Slide 43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KK73798</cp:lastModifiedBy>
  <cp:revision>213</cp:revision>
  <cp:lastPrinted>2000-03-16T13:34:08Z</cp:lastPrinted>
  <dcterms:created xsi:type="dcterms:W3CDTF">2000-03-13T01:26:52Z</dcterms:created>
  <dcterms:modified xsi:type="dcterms:W3CDTF">2018-03-12T06:23:32Z</dcterms:modified>
</cp:coreProperties>
</file>