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1170432"/>
            <a:ext cx="9144000" cy="6144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178040" y="6300215"/>
            <a:ext cx="2319527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178040" y="6300216"/>
            <a:ext cx="2322830" cy="405765"/>
          </a:xfrm>
          <a:custGeom>
            <a:avLst/>
            <a:gdLst/>
            <a:ahLst/>
            <a:cxnLst/>
            <a:rect l="l" t="t" r="r" b="b"/>
            <a:pathLst>
              <a:path w="2322829" h="405765">
                <a:moveTo>
                  <a:pt x="2322576" y="405384"/>
                </a:moveTo>
                <a:lnTo>
                  <a:pt x="2322576" y="3048"/>
                </a:lnTo>
                <a:lnTo>
                  <a:pt x="2319528" y="0"/>
                </a:lnTo>
                <a:lnTo>
                  <a:pt x="3048" y="0"/>
                </a:lnTo>
                <a:lnTo>
                  <a:pt x="0" y="3048"/>
                </a:lnTo>
                <a:lnTo>
                  <a:pt x="0" y="405384"/>
                </a:lnTo>
                <a:lnTo>
                  <a:pt x="6096" y="405384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2310384" y="12192"/>
                </a:lnTo>
                <a:lnTo>
                  <a:pt x="2310384" y="6096"/>
                </a:lnTo>
                <a:lnTo>
                  <a:pt x="2316480" y="12192"/>
                </a:lnTo>
                <a:lnTo>
                  <a:pt x="2316480" y="405384"/>
                </a:lnTo>
                <a:lnTo>
                  <a:pt x="2322576" y="405384"/>
                </a:lnTo>
                <a:close/>
              </a:path>
              <a:path w="2322829" h="405765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2322829" h="405765">
                <a:moveTo>
                  <a:pt x="12192" y="393192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393192"/>
                </a:lnTo>
                <a:lnTo>
                  <a:pt x="12192" y="393192"/>
                </a:lnTo>
                <a:close/>
              </a:path>
              <a:path w="2322829" h="405765">
                <a:moveTo>
                  <a:pt x="2316480" y="393192"/>
                </a:moveTo>
                <a:lnTo>
                  <a:pt x="6096" y="393192"/>
                </a:lnTo>
                <a:lnTo>
                  <a:pt x="12192" y="399288"/>
                </a:lnTo>
                <a:lnTo>
                  <a:pt x="12192" y="405384"/>
                </a:lnTo>
                <a:lnTo>
                  <a:pt x="2310384" y="405384"/>
                </a:lnTo>
                <a:lnTo>
                  <a:pt x="2310384" y="399288"/>
                </a:lnTo>
                <a:lnTo>
                  <a:pt x="2316480" y="393192"/>
                </a:lnTo>
                <a:close/>
              </a:path>
              <a:path w="2322829" h="405765">
                <a:moveTo>
                  <a:pt x="12192" y="405384"/>
                </a:moveTo>
                <a:lnTo>
                  <a:pt x="12192" y="399288"/>
                </a:lnTo>
                <a:lnTo>
                  <a:pt x="6096" y="393192"/>
                </a:lnTo>
                <a:lnTo>
                  <a:pt x="6096" y="405384"/>
                </a:lnTo>
                <a:lnTo>
                  <a:pt x="12192" y="405384"/>
                </a:lnTo>
                <a:close/>
              </a:path>
              <a:path w="2322829" h="405765">
                <a:moveTo>
                  <a:pt x="2316480" y="12192"/>
                </a:moveTo>
                <a:lnTo>
                  <a:pt x="2310384" y="6096"/>
                </a:lnTo>
                <a:lnTo>
                  <a:pt x="2310384" y="12192"/>
                </a:lnTo>
                <a:lnTo>
                  <a:pt x="2316480" y="12192"/>
                </a:lnTo>
                <a:close/>
              </a:path>
              <a:path w="2322829" h="405765">
                <a:moveTo>
                  <a:pt x="2316480" y="393192"/>
                </a:moveTo>
                <a:lnTo>
                  <a:pt x="2316480" y="12192"/>
                </a:lnTo>
                <a:lnTo>
                  <a:pt x="2310384" y="12192"/>
                </a:lnTo>
                <a:lnTo>
                  <a:pt x="2310384" y="393192"/>
                </a:lnTo>
                <a:lnTo>
                  <a:pt x="2316480" y="393192"/>
                </a:lnTo>
                <a:close/>
              </a:path>
              <a:path w="2322829" h="405765">
                <a:moveTo>
                  <a:pt x="2316480" y="405384"/>
                </a:moveTo>
                <a:lnTo>
                  <a:pt x="2316480" y="393192"/>
                </a:lnTo>
                <a:lnTo>
                  <a:pt x="2310384" y="399288"/>
                </a:lnTo>
                <a:lnTo>
                  <a:pt x="2310384" y="405384"/>
                </a:lnTo>
                <a:lnTo>
                  <a:pt x="2316480" y="405384"/>
                </a:lnTo>
                <a:close/>
              </a:path>
            </a:pathLst>
          </a:custGeom>
          <a:solidFill>
            <a:srgbClr val="CBD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2197" y="635305"/>
            <a:ext cx="6265545" cy="162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388" y="2107490"/>
            <a:ext cx="7571740" cy="4255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48588" y="6914516"/>
            <a:ext cx="1065530" cy="17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jp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613" y="1627125"/>
            <a:ext cx="4753610" cy="9601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dirty="0" sz="1800" spc="-10">
                <a:solidFill>
                  <a:srgbClr val="FFFF65"/>
                </a:solidFill>
                <a:latin typeface="Times New Roman"/>
                <a:cs typeface="Times New Roman"/>
              </a:rPr>
              <a:t>CARDIOVASCULAR</a:t>
            </a:r>
            <a:r>
              <a:rPr dirty="0" sz="1800" spc="6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65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5240"/>
              </a:lnSpc>
            </a:pPr>
            <a:r>
              <a:rPr dirty="0" sz="4400" spc="-15">
                <a:solidFill>
                  <a:srgbClr val="FFFF65"/>
                </a:solidFill>
                <a:latin typeface="Times New Roman"/>
                <a:cs typeface="Times New Roman"/>
              </a:rPr>
              <a:t>CARDIAC</a:t>
            </a:r>
            <a:r>
              <a:rPr dirty="0" sz="4400" spc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dirty="0" sz="4400" spc="-15">
                <a:solidFill>
                  <a:srgbClr val="FFFF65"/>
                </a:solidFill>
                <a:latin typeface="Times New Roman"/>
                <a:cs typeface="Times New Roman"/>
              </a:rPr>
              <a:t>CYCLE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533400"/>
            <a:ext cx="5233415" cy="9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86528" y="2667000"/>
            <a:ext cx="2176272" cy="297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3744" y="2667000"/>
            <a:ext cx="2249423" cy="2974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79664" y="573023"/>
            <a:ext cx="832103" cy="1804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6311" y="5629655"/>
            <a:ext cx="4760976" cy="1685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39062" y="5693160"/>
            <a:ext cx="4477385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7140">
              <a:lnSpc>
                <a:spcPts val="2050"/>
              </a:lnSpc>
              <a:spcBef>
                <a:spcPts val="100"/>
              </a:spcBef>
            </a:pPr>
            <a:r>
              <a:rPr dirty="0" sz="1800" spc="-5" i="1">
                <a:solidFill>
                  <a:srgbClr val="FFFF00"/>
                </a:solidFill>
                <a:latin typeface="Calibri"/>
                <a:cs typeface="Calibri"/>
              </a:rPr>
              <a:t>Dr Syed </a:t>
            </a:r>
            <a:r>
              <a:rPr dirty="0" sz="1800" i="1">
                <a:solidFill>
                  <a:srgbClr val="FFFF00"/>
                </a:solidFill>
                <a:latin typeface="Calibri"/>
                <a:cs typeface="Calibri"/>
              </a:rPr>
              <a:t>Shahid</a:t>
            </a:r>
            <a:r>
              <a:rPr dirty="0" sz="1800" spc="-5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00"/>
                </a:solidFill>
                <a:latin typeface="Calibri"/>
                <a:cs typeface="Calibri"/>
              </a:rPr>
              <a:t>Habib</a:t>
            </a:r>
            <a:endParaRPr sz="1800">
              <a:latin typeface="Calibri"/>
              <a:cs typeface="Calibri"/>
            </a:endParaRPr>
          </a:p>
          <a:p>
            <a:pPr algn="ctr" marL="12065" marR="5080">
              <a:lnSpc>
                <a:spcPts val="1939"/>
              </a:lnSpc>
              <a:spcBef>
                <a:spcPts val="140"/>
              </a:spcBef>
            </a:pP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Professor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Consultant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Clinical </a:t>
            </a: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Neurophysiology 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Dept.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1800" spc="2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Physiology</a:t>
            </a:r>
            <a:endParaRPr sz="1800">
              <a:latin typeface="Calibri"/>
              <a:cs typeface="Calibri"/>
            </a:endParaRPr>
          </a:p>
          <a:p>
            <a:pPr algn="ctr" marL="923925" marR="915669">
              <a:lnSpc>
                <a:spcPts val="1939"/>
              </a:lnSpc>
              <a:spcBef>
                <a:spcPts val="5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College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Medicine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KKUH  King Saud</a:t>
            </a:r>
            <a:r>
              <a:rPr dirty="0" sz="1800" spc="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8588" y="6906265"/>
            <a:ext cx="10655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55">
                <a:solidFill>
                  <a:srgbClr val="FFFFFF"/>
                </a:solidFill>
                <a:latin typeface="Arial Narrow"/>
                <a:cs typeface="Arial Narrow"/>
              </a:rPr>
              <a:t>PROF. </a:t>
            </a: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588" y="1610132"/>
            <a:ext cx="6002020" cy="48228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75615" marR="2169795" indent="-462915">
              <a:lnSpc>
                <a:spcPct val="120600"/>
              </a:lnSpc>
              <a:spcBef>
                <a:spcPts val="135"/>
              </a:spcBef>
              <a:buClr>
                <a:srgbClr val="DC9E1E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2600" spc="-5" b="1" u="heavy">
                <a:solidFill>
                  <a:srgbClr val="FFFF00"/>
                </a:solidFill>
                <a:latin typeface="Calibri"/>
                <a:cs typeface="Calibri"/>
              </a:rPr>
              <a:t>Ventricular systole </a:t>
            </a:r>
            <a:r>
              <a:rPr dirty="0" sz="2600" spc="-5" b="1">
                <a:solidFill>
                  <a:srgbClr val="DC9E1E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DC9E1E"/>
                </a:solidFill>
                <a:latin typeface="Calibri"/>
                <a:cs typeface="Calibri"/>
              </a:rPr>
              <a:t>1.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Isovolumetric </a:t>
            </a:r>
            <a:r>
              <a:rPr dirty="0" sz="2300" spc="0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dirty="0" sz="2300" spc="0">
                <a:solidFill>
                  <a:srgbClr val="DC9E1E"/>
                </a:solidFill>
                <a:latin typeface="Calibri"/>
                <a:cs typeface="Calibri"/>
              </a:rPr>
              <a:t> </a:t>
            </a:r>
            <a:r>
              <a:rPr dirty="0" sz="2300" spc="15">
                <a:solidFill>
                  <a:srgbClr val="DC9E1E"/>
                </a:solidFill>
                <a:latin typeface="Calibri"/>
                <a:cs typeface="Calibri"/>
              </a:rPr>
              <a:t>2.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dirty="0" sz="23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lvl="1" marL="2222500" indent="-3810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Font typeface="Wingdings"/>
              <a:buChar char=""/>
              <a:tabLst>
                <a:tab pos="2221865" algn="l"/>
                <a:tab pos="2223135" algn="l"/>
              </a:tabLst>
            </a:pP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endParaRPr sz="2300">
              <a:latin typeface="Calibri"/>
              <a:cs typeface="Calibri"/>
            </a:endParaRPr>
          </a:p>
          <a:p>
            <a:pPr lvl="1" marL="2222500" indent="-3810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Font typeface="Wingdings"/>
              <a:buChar char=""/>
              <a:tabLst>
                <a:tab pos="2221865" algn="l"/>
                <a:tab pos="2223135" algn="l"/>
              </a:tabLst>
            </a:pP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Slow 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endParaRPr sz="23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585"/>
              </a:spcBef>
              <a:buClr>
                <a:srgbClr val="DC9E1E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2600" spc="-5" b="1" u="heavy">
                <a:solidFill>
                  <a:srgbClr val="FFFF00"/>
                </a:solidFill>
                <a:latin typeface="Calibri"/>
                <a:cs typeface="Calibri"/>
              </a:rPr>
              <a:t>Ventricular</a:t>
            </a:r>
            <a:r>
              <a:rPr dirty="0" sz="2600" spc="16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0" b="1" u="heavy">
                <a:solidFill>
                  <a:srgbClr val="FFFF00"/>
                </a:solidFill>
                <a:latin typeface="Calibri"/>
                <a:cs typeface="Calibri"/>
              </a:rPr>
              <a:t>Diastole</a:t>
            </a:r>
            <a:endParaRPr sz="2600">
              <a:latin typeface="Calibri"/>
              <a:cs typeface="Calibri"/>
            </a:endParaRPr>
          </a:p>
          <a:p>
            <a:pPr marL="1003300" indent="-533400">
              <a:lnSpc>
                <a:spcPct val="100000"/>
              </a:lnSpc>
              <a:spcBef>
                <a:spcPts val="610"/>
              </a:spcBef>
              <a:buClr>
                <a:srgbClr val="DC9E1E"/>
              </a:buClr>
              <a:buAutoNum type="arabicPeriod"/>
              <a:tabLst>
                <a:tab pos="1002665" algn="l"/>
                <a:tab pos="1003300" algn="l"/>
              </a:tabLst>
            </a:pP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Isovolumetric </a:t>
            </a:r>
            <a:r>
              <a:rPr dirty="0" sz="2300" spc="0">
                <a:solidFill>
                  <a:srgbClr val="FFFFFF"/>
                </a:solidFill>
                <a:latin typeface="Calibri"/>
                <a:cs typeface="Calibri"/>
              </a:rPr>
              <a:t>relaxation</a:t>
            </a:r>
            <a:r>
              <a:rPr dirty="0" sz="23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marL="1003300" indent="-5334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AutoNum type="arabicPeriod"/>
              <a:tabLst>
                <a:tab pos="1002665" algn="l"/>
                <a:tab pos="1003300" algn="l"/>
              </a:tabLst>
            </a:pP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dirty="0" sz="23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lvl="1" marL="2222500" indent="-3810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Font typeface="Wingdings"/>
              <a:buChar char=""/>
              <a:tabLst>
                <a:tab pos="2221865" algn="l"/>
                <a:tab pos="2223135" algn="l"/>
              </a:tabLst>
            </a:pP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dirty="0" sz="23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endParaRPr sz="2300">
              <a:latin typeface="Calibri"/>
              <a:cs typeface="Calibri"/>
            </a:endParaRPr>
          </a:p>
          <a:p>
            <a:pPr lvl="1" marL="2222500" indent="-3810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Font typeface="Wingdings"/>
              <a:buChar char=""/>
              <a:tabLst>
                <a:tab pos="2221865" algn="l"/>
                <a:tab pos="2223135" algn="l"/>
              </a:tabLst>
            </a:pP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Slow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filling (Continued</a:t>
            </a:r>
            <a:r>
              <a:rPr dirty="0" sz="23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filling)</a:t>
            </a:r>
            <a:endParaRPr sz="2300">
              <a:latin typeface="Calibri"/>
              <a:cs typeface="Calibri"/>
            </a:endParaRPr>
          </a:p>
          <a:p>
            <a:pPr lvl="1" marL="2222500" indent="-381000">
              <a:lnSpc>
                <a:spcPct val="100000"/>
              </a:lnSpc>
              <a:spcBef>
                <a:spcPts val="600"/>
              </a:spcBef>
              <a:buClr>
                <a:srgbClr val="DC9E1E"/>
              </a:buClr>
              <a:buFont typeface="Wingdings"/>
              <a:buChar char=""/>
              <a:tabLst>
                <a:tab pos="2221865" algn="l"/>
                <a:tab pos="2223135" algn="l"/>
              </a:tabLst>
            </a:pPr>
            <a:r>
              <a:rPr dirty="0" sz="2300" spc="0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rapid 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filling </a:t>
            </a:r>
            <a:r>
              <a:rPr dirty="0" sz="2300" spc="0">
                <a:solidFill>
                  <a:srgbClr val="FFFFFF"/>
                </a:solidFill>
                <a:latin typeface="Calibri"/>
                <a:cs typeface="Calibri"/>
              </a:rPr>
              <a:t>(Atrial</a:t>
            </a:r>
            <a:r>
              <a:rPr dirty="0" sz="2300" spc="4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0">
                <a:solidFill>
                  <a:srgbClr val="FFFFFF"/>
                </a:solidFill>
                <a:latin typeface="Calibri"/>
                <a:cs typeface="Calibri"/>
              </a:rPr>
              <a:t>Systole)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685800"/>
            <a:ext cx="6705600" cy="838200"/>
          </a:xfrm>
          <a:custGeom>
            <a:avLst/>
            <a:gdLst/>
            <a:ahLst/>
            <a:cxnLst/>
            <a:rect l="l" t="t" r="r" b="b"/>
            <a:pathLst>
              <a:path w="6705600" h="838200">
                <a:moveTo>
                  <a:pt x="6705600" y="701040"/>
                </a:moveTo>
                <a:lnTo>
                  <a:pt x="6705600" y="140208"/>
                </a:lnTo>
                <a:lnTo>
                  <a:pt x="6698650" y="96365"/>
                </a:lnTo>
                <a:lnTo>
                  <a:pt x="6679265" y="57936"/>
                </a:lnTo>
                <a:lnTo>
                  <a:pt x="6649638" y="27407"/>
                </a:lnTo>
                <a:lnTo>
                  <a:pt x="6611965" y="7266"/>
                </a:lnTo>
                <a:lnTo>
                  <a:pt x="6568440" y="0"/>
                </a:lnTo>
                <a:lnTo>
                  <a:pt x="140208" y="0"/>
                </a:lnTo>
                <a:lnTo>
                  <a:pt x="96365" y="7266"/>
                </a:lnTo>
                <a:lnTo>
                  <a:pt x="57936" y="27407"/>
                </a:lnTo>
                <a:lnTo>
                  <a:pt x="27407" y="57936"/>
                </a:lnTo>
                <a:lnTo>
                  <a:pt x="7266" y="96365"/>
                </a:lnTo>
                <a:lnTo>
                  <a:pt x="0" y="140208"/>
                </a:lnTo>
                <a:lnTo>
                  <a:pt x="0" y="701040"/>
                </a:lnTo>
                <a:lnTo>
                  <a:pt x="7266" y="744565"/>
                </a:lnTo>
                <a:lnTo>
                  <a:pt x="27407" y="782238"/>
                </a:lnTo>
                <a:lnTo>
                  <a:pt x="57936" y="811865"/>
                </a:lnTo>
                <a:lnTo>
                  <a:pt x="96365" y="831250"/>
                </a:lnTo>
                <a:lnTo>
                  <a:pt x="140208" y="838200"/>
                </a:lnTo>
                <a:lnTo>
                  <a:pt x="6568440" y="838200"/>
                </a:lnTo>
                <a:lnTo>
                  <a:pt x="6611965" y="831250"/>
                </a:lnTo>
                <a:lnTo>
                  <a:pt x="6649638" y="811865"/>
                </a:lnTo>
                <a:lnTo>
                  <a:pt x="6679265" y="782238"/>
                </a:lnTo>
                <a:lnTo>
                  <a:pt x="6698650" y="744565"/>
                </a:lnTo>
                <a:lnTo>
                  <a:pt x="6705600" y="701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1912" y="667512"/>
            <a:ext cx="6745605" cy="878205"/>
          </a:xfrm>
          <a:custGeom>
            <a:avLst/>
            <a:gdLst/>
            <a:ahLst/>
            <a:cxnLst/>
            <a:rect l="l" t="t" r="r" b="b"/>
            <a:pathLst>
              <a:path w="6745605" h="878205">
                <a:moveTo>
                  <a:pt x="27432" y="807720"/>
                </a:moveTo>
                <a:lnTo>
                  <a:pt x="27432" y="70104"/>
                </a:lnTo>
                <a:lnTo>
                  <a:pt x="24384" y="70104"/>
                </a:lnTo>
                <a:lnTo>
                  <a:pt x="18288" y="85344"/>
                </a:lnTo>
                <a:lnTo>
                  <a:pt x="12192" y="97536"/>
                </a:lnTo>
                <a:lnTo>
                  <a:pt x="6096" y="112776"/>
                </a:lnTo>
                <a:lnTo>
                  <a:pt x="0" y="143256"/>
                </a:lnTo>
                <a:lnTo>
                  <a:pt x="0" y="734568"/>
                </a:lnTo>
                <a:lnTo>
                  <a:pt x="3048" y="752856"/>
                </a:lnTo>
                <a:lnTo>
                  <a:pt x="6096" y="768096"/>
                </a:lnTo>
                <a:lnTo>
                  <a:pt x="12192" y="780288"/>
                </a:lnTo>
                <a:lnTo>
                  <a:pt x="18288" y="795528"/>
                </a:lnTo>
                <a:lnTo>
                  <a:pt x="24384" y="807720"/>
                </a:lnTo>
                <a:lnTo>
                  <a:pt x="27432" y="807720"/>
                </a:lnTo>
                <a:close/>
              </a:path>
              <a:path w="6745605" h="878205">
                <a:moveTo>
                  <a:pt x="6745224" y="734568"/>
                </a:moveTo>
                <a:lnTo>
                  <a:pt x="6745224" y="143256"/>
                </a:lnTo>
                <a:lnTo>
                  <a:pt x="6742176" y="124968"/>
                </a:lnTo>
                <a:lnTo>
                  <a:pt x="6739128" y="109728"/>
                </a:lnTo>
                <a:lnTo>
                  <a:pt x="6733032" y="97536"/>
                </a:lnTo>
                <a:lnTo>
                  <a:pt x="6726936" y="82296"/>
                </a:lnTo>
                <a:lnTo>
                  <a:pt x="6717792" y="67056"/>
                </a:lnTo>
                <a:lnTo>
                  <a:pt x="6699504" y="48768"/>
                </a:lnTo>
                <a:lnTo>
                  <a:pt x="6699504" y="45720"/>
                </a:lnTo>
                <a:lnTo>
                  <a:pt x="6696456" y="45720"/>
                </a:lnTo>
                <a:lnTo>
                  <a:pt x="6678168" y="27432"/>
                </a:lnTo>
                <a:lnTo>
                  <a:pt x="6675120" y="27432"/>
                </a:lnTo>
                <a:lnTo>
                  <a:pt x="6675120" y="24384"/>
                </a:lnTo>
                <a:lnTo>
                  <a:pt x="6659880" y="18288"/>
                </a:lnTo>
                <a:lnTo>
                  <a:pt x="6647688" y="12192"/>
                </a:lnTo>
                <a:lnTo>
                  <a:pt x="6632448" y="6096"/>
                </a:lnTo>
                <a:lnTo>
                  <a:pt x="6601968" y="0"/>
                </a:lnTo>
                <a:lnTo>
                  <a:pt x="143256" y="0"/>
                </a:lnTo>
                <a:lnTo>
                  <a:pt x="124968" y="3048"/>
                </a:lnTo>
                <a:lnTo>
                  <a:pt x="109728" y="6096"/>
                </a:lnTo>
                <a:lnTo>
                  <a:pt x="97536" y="12192"/>
                </a:lnTo>
                <a:lnTo>
                  <a:pt x="82296" y="18288"/>
                </a:lnTo>
                <a:lnTo>
                  <a:pt x="70104" y="24384"/>
                </a:lnTo>
                <a:lnTo>
                  <a:pt x="70104" y="27432"/>
                </a:lnTo>
                <a:lnTo>
                  <a:pt x="67056" y="27432"/>
                </a:lnTo>
                <a:lnTo>
                  <a:pt x="48768" y="45720"/>
                </a:lnTo>
                <a:lnTo>
                  <a:pt x="45720" y="45720"/>
                </a:lnTo>
                <a:lnTo>
                  <a:pt x="45720" y="48768"/>
                </a:lnTo>
                <a:lnTo>
                  <a:pt x="27432" y="67056"/>
                </a:lnTo>
                <a:lnTo>
                  <a:pt x="27432" y="810768"/>
                </a:lnTo>
                <a:lnTo>
                  <a:pt x="39624" y="822960"/>
                </a:lnTo>
                <a:lnTo>
                  <a:pt x="39624" y="146304"/>
                </a:lnTo>
                <a:lnTo>
                  <a:pt x="45720" y="121920"/>
                </a:lnTo>
                <a:lnTo>
                  <a:pt x="48768" y="112776"/>
                </a:lnTo>
                <a:lnTo>
                  <a:pt x="54864" y="100584"/>
                </a:lnTo>
                <a:lnTo>
                  <a:pt x="60960" y="91440"/>
                </a:lnTo>
                <a:lnTo>
                  <a:pt x="60960" y="94488"/>
                </a:lnTo>
                <a:lnTo>
                  <a:pt x="73152" y="77419"/>
                </a:lnTo>
                <a:lnTo>
                  <a:pt x="73152" y="76200"/>
                </a:lnTo>
                <a:lnTo>
                  <a:pt x="76200" y="73152"/>
                </a:lnTo>
                <a:lnTo>
                  <a:pt x="76200" y="74022"/>
                </a:lnTo>
                <a:lnTo>
                  <a:pt x="91440" y="63137"/>
                </a:lnTo>
                <a:lnTo>
                  <a:pt x="91440" y="60960"/>
                </a:lnTo>
                <a:lnTo>
                  <a:pt x="103632" y="54864"/>
                </a:lnTo>
                <a:lnTo>
                  <a:pt x="112776" y="48768"/>
                </a:lnTo>
                <a:lnTo>
                  <a:pt x="149352" y="39624"/>
                </a:lnTo>
                <a:lnTo>
                  <a:pt x="6598920" y="39624"/>
                </a:lnTo>
                <a:lnTo>
                  <a:pt x="6623304" y="45720"/>
                </a:lnTo>
                <a:lnTo>
                  <a:pt x="6632448" y="48768"/>
                </a:lnTo>
                <a:lnTo>
                  <a:pt x="6644640" y="54864"/>
                </a:lnTo>
                <a:lnTo>
                  <a:pt x="6650736" y="58928"/>
                </a:lnTo>
                <a:lnTo>
                  <a:pt x="6650736" y="57912"/>
                </a:lnTo>
                <a:lnTo>
                  <a:pt x="6669024" y="73587"/>
                </a:lnTo>
                <a:lnTo>
                  <a:pt x="6669024" y="73152"/>
                </a:lnTo>
                <a:lnTo>
                  <a:pt x="6672072" y="76200"/>
                </a:lnTo>
                <a:lnTo>
                  <a:pt x="6672072" y="77419"/>
                </a:lnTo>
                <a:lnTo>
                  <a:pt x="6684264" y="94488"/>
                </a:lnTo>
                <a:lnTo>
                  <a:pt x="6696456" y="112776"/>
                </a:lnTo>
                <a:lnTo>
                  <a:pt x="6705600" y="149352"/>
                </a:lnTo>
                <a:lnTo>
                  <a:pt x="6705600" y="822960"/>
                </a:lnTo>
                <a:lnTo>
                  <a:pt x="6717792" y="810768"/>
                </a:lnTo>
                <a:lnTo>
                  <a:pt x="6717792" y="807720"/>
                </a:lnTo>
                <a:lnTo>
                  <a:pt x="6726936" y="792480"/>
                </a:lnTo>
                <a:lnTo>
                  <a:pt x="6733032" y="780288"/>
                </a:lnTo>
                <a:lnTo>
                  <a:pt x="6739128" y="765048"/>
                </a:lnTo>
                <a:lnTo>
                  <a:pt x="6745224" y="734568"/>
                </a:lnTo>
                <a:close/>
              </a:path>
              <a:path w="6745605" h="878205">
                <a:moveTo>
                  <a:pt x="60960" y="786384"/>
                </a:moveTo>
                <a:lnTo>
                  <a:pt x="54864" y="774192"/>
                </a:lnTo>
                <a:lnTo>
                  <a:pt x="48768" y="765048"/>
                </a:lnTo>
                <a:lnTo>
                  <a:pt x="39624" y="728472"/>
                </a:lnTo>
                <a:lnTo>
                  <a:pt x="39624" y="822960"/>
                </a:lnTo>
                <a:lnTo>
                  <a:pt x="45720" y="829056"/>
                </a:lnTo>
                <a:lnTo>
                  <a:pt x="45720" y="832104"/>
                </a:lnTo>
                <a:lnTo>
                  <a:pt x="48768" y="832104"/>
                </a:lnTo>
                <a:lnTo>
                  <a:pt x="57912" y="839941"/>
                </a:lnTo>
                <a:lnTo>
                  <a:pt x="57912" y="783336"/>
                </a:lnTo>
                <a:lnTo>
                  <a:pt x="60960" y="786384"/>
                </a:lnTo>
                <a:close/>
              </a:path>
              <a:path w="6745605" h="878205">
                <a:moveTo>
                  <a:pt x="74676" y="802894"/>
                </a:moveTo>
                <a:lnTo>
                  <a:pt x="57912" y="783336"/>
                </a:lnTo>
                <a:lnTo>
                  <a:pt x="57912" y="839941"/>
                </a:lnTo>
                <a:lnTo>
                  <a:pt x="70104" y="850392"/>
                </a:lnTo>
                <a:lnTo>
                  <a:pt x="73152" y="852220"/>
                </a:lnTo>
                <a:lnTo>
                  <a:pt x="73152" y="801624"/>
                </a:lnTo>
                <a:lnTo>
                  <a:pt x="74676" y="802894"/>
                </a:lnTo>
                <a:close/>
              </a:path>
              <a:path w="6745605" h="878205">
                <a:moveTo>
                  <a:pt x="76200" y="73152"/>
                </a:moveTo>
                <a:lnTo>
                  <a:pt x="73152" y="76200"/>
                </a:lnTo>
                <a:lnTo>
                  <a:pt x="74930" y="74930"/>
                </a:lnTo>
                <a:lnTo>
                  <a:pt x="76200" y="73152"/>
                </a:lnTo>
                <a:close/>
              </a:path>
              <a:path w="6745605" h="878205">
                <a:moveTo>
                  <a:pt x="74930" y="74930"/>
                </a:moveTo>
                <a:lnTo>
                  <a:pt x="73152" y="76200"/>
                </a:lnTo>
                <a:lnTo>
                  <a:pt x="73152" y="77419"/>
                </a:lnTo>
                <a:lnTo>
                  <a:pt x="74930" y="74930"/>
                </a:lnTo>
                <a:close/>
              </a:path>
              <a:path w="6745605" h="878205">
                <a:moveTo>
                  <a:pt x="76200" y="804672"/>
                </a:moveTo>
                <a:lnTo>
                  <a:pt x="74676" y="802894"/>
                </a:lnTo>
                <a:lnTo>
                  <a:pt x="73152" y="801624"/>
                </a:lnTo>
                <a:lnTo>
                  <a:pt x="76200" y="804672"/>
                </a:lnTo>
                <a:close/>
              </a:path>
              <a:path w="6745605" h="878205">
                <a:moveTo>
                  <a:pt x="76200" y="854049"/>
                </a:moveTo>
                <a:lnTo>
                  <a:pt x="76200" y="804672"/>
                </a:lnTo>
                <a:lnTo>
                  <a:pt x="73152" y="801624"/>
                </a:lnTo>
                <a:lnTo>
                  <a:pt x="73152" y="852220"/>
                </a:lnTo>
                <a:lnTo>
                  <a:pt x="76200" y="854049"/>
                </a:lnTo>
                <a:close/>
              </a:path>
              <a:path w="6745605" h="878205">
                <a:moveTo>
                  <a:pt x="6653784" y="863193"/>
                </a:moveTo>
                <a:lnTo>
                  <a:pt x="6653784" y="816864"/>
                </a:lnTo>
                <a:lnTo>
                  <a:pt x="6641592" y="822960"/>
                </a:lnTo>
                <a:lnTo>
                  <a:pt x="6632448" y="829056"/>
                </a:lnTo>
                <a:lnTo>
                  <a:pt x="6595872" y="838200"/>
                </a:lnTo>
                <a:lnTo>
                  <a:pt x="158496" y="838200"/>
                </a:lnTo>
                <a:lnTo>
                  <a:pt x="146304" y="835152"/>
                </a:lnTo>
                <a:lnTo>
                  <a:pt x="134112" y="835152"/>
                </a:lnTo>
                <a:lnTo>
                  <a:pt x="121920" y="832104"/>
                </a:lnTo>
                <a:lnTo>
                  <a:pt x="112776" y="826008"/>
                </a:lnTo>
                <a:lnTo>
                  <a:pt x="100584" y="822960"/>
                </a:lnTo>
                <a:lnTo>
                  <a:pt x="91440" y="816864"/>
                </a:lnTo>
                <a:lnTo>
                  <a:pt x="74676" y="802894"/>
                </a:lnTo>
                <a:lnTo>
                  <a:pt x="76200" y="804672"/>
                </a:lnTo>
                <a:lnTo>
                  <a:pt x="76200" y="854049"/>
                </a:lnTo>
                <a:lnTo>
                  <a:pt x="85344" y="859536"/>
                </a:lnTo>
                <a:lnTo>
                  <a:pt x="97536" y="865632"/>
                </a:lnTo>
                <a:lnTo>
                  <a:pt x="112776" y="871728"/>
                </a:lnTo>
                <a:lnTo>
                  <a:pt x="143256" y="877824"/>
                </a:lnTo>
                <a:lnTo>
                  <a:pt x="6601968" y="877824"/>
                </a:lnTo>
                <a:lnTo>
                  <a:pt x="6620256" y="874776"/>
                </a:lnTo>
                <a:lnTo>
                  <a:pt x="6635496" y="871728"/>
                </a:lnTo>
                <a:lnTo>
                  <a:pt x="6647688" y="865632"/>
                </a:lnTo>
                <a:lnTo>
                  <a:pt x="6653784" y="863193"/>
                </a:lnTo>
                <a:close/>
              </a:path>
              <a:path w="6745605" h="878205">
                <a:moveTo>
                  <a:pt x="76200" y="74022"/>
                </a:moveTo>
                <a:lnTo>
                  <a:pt x="76200" y="73152"/>
                </a:lnTo>
                <a:lnTo>
                  <a:pt x="74930" y="74930"/>
                </a:lnTo>
                <a:lnTo>
                  <a:pt x="76200" y="74022"/>
                </a:lnTo>
                <a:close/>
              </a:path>
              <a:path w="6745605" h="878205">
                <a:moveTo>
                  <a:pt x="94488" y="60960"/>
                </a:moveTo>
                <a:lnTo>
                  <a:pt x="91440" y="60960"/>
                </a:lnTo>
                <a:lnTo>
                  <a:pt x="91440" y="63137"/>
                </a:lnTo>
                <a:lnTo>
                  <a:pt x="94488" y="60960"/>
                </a:lnTo>
                <a:close/>
              </a:path>
              <a:path w="6745605" h="878205">
                <a:moveTo>
                  <a:pt x="6653784" y="60960"/>
                </a:moveTo>
                <a:lnTo>
                  <a:pt x="6650736" y="57912"/>
                </a:lnTo>
                <a:lnTo>
                  <a:pt x="6650736" y="58928"/>
                </a:lnTo>
                <a:lnTo>
                  <a:pt x="6653784" y="60960"/>
                </a:lnTo>
                <a:close/>
              </a:path>
              <a:path w="6745605" h="878205">
                <a:moveTo>
                  <a:pt x="6670294" y="802894"/>
                </a:moveTo>
                <a:lnTo>
                  <a:pt x="6650736" y="816864"/>
                </a:lnTo>
                <a:lnTo>
                  <a:pt x="6653784" y="816864"/>
                </a:lnTo>
                <a:lnTo>
                  <a:pt x="6653784" y="863193"/>
                </a:lnTo>
                <a:lnTo>
                  <a:pt x="6662928" y="859536"/>
                </a:lnTo>
                <a:lnTo>
                  <a:pt x="6669024" y="854964"/>
                </a:lnTo>
                <a:lnTo>
                  <a:pt x="6669024" y="804672"/>
                </a:lnTo>
                <a:lnTo>
                  <a:pt x="6670294" y="802894"/>
                </a:lnTo>
                <a:close/>
              </a:path>
              <a:path w="6745605" h="878205">
                <a:moveTo>
                  <a:pt x="6672072" y="76200"/>
                </a:moveTo>
                <a:lnTo>
                  <a:pt x="6669024" y="73152"/>
                </a:lnTo>
                <a:lnTo>
                  <a:pt x="6669826" y="74274"/>
                </a:lnTo>
                <a:lnTo>
                  <a:pt x="6672072" y="76200"/>
                </a:lnTo>
                <a:close/>
              </a:path>
              <a:path w="6745605" h="878205">
                <a:moveTo>
                  <a:pt x="6669826" y="74274"/>
                </a:moveTo>
                <a:lnTo>
                  <a:pt x="6669024" y="73152"/>
                </a:lnTo>
                <a:lnTo>
                  <a:pt x="6669024" y="73587"/>
                </a:lnTo>
                <a:lnTo>
                  <a:pt x="6669826" y="74274"/>
                </a:lnTo>
                <a:close/>
              </a:path>
              <a:path w="6745605" h="878205">
                <a:moveTo>
                  <a:pt x="6672072" y="801624"/>
                </a:moveTo>
                <a:lnTo>
                  <a:pt x="6670294" y="802894"/>
                </a:lnTo>
                <a:lnTo>
                  <a:pt x="6669024" y="804672"/>
                </a:lnTo>
                <a:lnTo>
                  <a:pt x="6672072" y="801624"/>
                </a:lnTo>
                <a:close/>
              </a:path>
              <a:path w="6745605" h="878205">
                <a:moveTo>
                  <a:pt x="6672072" y="852678"/>
                </a:moveTo>
                <a:lnTo>
                  <a:pt x="6672072" y="801624"/>
                </a:lnTo>
                <a:lnTo>
                  <a:pt x="6669024" y="804672"/>
                </a:lnTo>
                <a:lnTo>
                  <a:pt x="6669024" y="854964"/>
                </a:lnTo>
                <a:lnTo>
                  <a:pt x="6672072" y="852678"/>
                </a:lnTo>
                <a:close/>
              </a:path>
              <a:path w="6745605" h="878205">
                <a:moveTo>
                  <a:pt x="6672072" y="77419"/>
                </a:moveTo>
                <a:lnTo>
                  <a:pt x="6672072" y="76200"/>
                </a:lnTo>
                <a:lnTo>
                  <a:pt x="6669826" y="74274"/>
                </a:lnTo>
                <a:lnTo>
                  <a:pt x="6672072" y="77419"/>
                </a:lnTo>
                <a:close/>
              </a:path>
              <a:path w="6745605" h="878205">
                <a:moveTo>
                  <a:pt x="6705600" y="822960"/>
                </a:moveTo>
                <a:lnTo>
                  <a:pt x="6705600" y="719328"/>
                </a:lnTo>
                <a:lnTo>
                  <a:pt x="6702552" y="731520"/>
                </a:lnTo>
                <a:lnTo>
                  <a:pt x="6702552" y="743712"/>
                </a:lnTo>
                <a:lnTo>
                  <a:pt x="6699504" y="755904"/>
                </a:lnTo>
                <a:lnTo>
                  <a:pt x="6693408" y="765048"/>
                </a:lnTo>
                <a:lnTo>
                  <a:pt x="6690360" y="777240"/>
                </a:lnTo>
                <a:lnTo>
                  <a:pt x="6684264" y="786384"/>
                </a:lnTo>
                <a:lnTo>
                  <a:pt x="6684264" y="783336"/>
                </a:lnTo>
                <a:lnTo>
                  <a:pt x="6670294" y="802894"/>
                </a:lnTo>
                <a:lnTo>
                  <a:pt x="6672072" y="801624"/>
                </a:lnTo>
                <a:lnTo>
                  <a:pt x="6672072" y="852678"/>
                </a:lnTo>
                <a:lnTo>
                  <a:pt x="6675120" y="850392"/>
                </a:lnTo>
                <a:lnTo>
                  <a:pt x="6678168" y="850392"/>
                </a:lnTo>
                <a:lnTo>
                  <a:pt x="6696456" y="832104"/>
                </a:lnTo>
                <a:lnTo>
                  <a:pt x="6699504" y="832104"/>
                </a:lnTo>
                <a:lnTo>
                  <a:pt x="6699504" y="829056"/>
                </a:lnTo>
                <a:lnTo>
                  <a:pt x="6705600" y="82296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8645" y="724916"/>
            <a:ext cx="519112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>
                <a:solidFill>
                  <a:srgbClr val="FFFFFF"/>
                </a:solidFill>
              </a:rPr>
              <a:t>VENTRICULAR</a:t>
            </a:r>
            <a:r>
              <a:rPr dirty="0" sz="4400" spc="-5">
                <a:solidFill>
                  <a:srgbClr val="FFFFFF"/>
                </a:solidFill>
              </a:rPr>
              <a:t> </a:t>
            </a:r>
            <a:r>
              <a:rPr dirty="0" sz="4400" spc="-15">
                <a:solidFill>
                  <a:srgbClr val="FFFFFF"/>
                </a:solidFill>
              </a:rPr>
              <a:t>EVENTS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609600"/>
            <a:ext cx="7467600" cy="762000"/>
          </a:xfrm>
          <a:custGeom>
            <a:avLst/>
            <a:gdLst/>
            <a:ahLst/>
            <a:cxnLst/>
            <a:rect l="l" t="t" r="r" b="b"/>
            <a:pathLst>
              <a:path w="7467600" h="762000">
                <a:moveTo>
                  <a:pt x="7467600" y="637032"/>
                </a:moveTo>
                <a:lnTo>
                  <a:pt x="7467600" y="128016"/>
                </a:lnTo>
                <a:lnTo>
                  <a:pt x="7457932" y="78438"/>
                </a:lnTo>
                <a:lnTo>
                  <a:pt x="7431405" y="37719"/>
                </a:lnTo>
                <a:lnTo>
                  <a:pt x="7391733" y="10144"/>
                </a:lnTo>
                <a:lnTo>
                  <a:pt x="7342632" y="0"/>
                </a:lnTo>
                <a:lnTo>
                  <a:pt x="128016" y="0"/>
                </a:lnTo>
                <a:lnTo>
                  <a:pt x="78438" y="10144"/>
                </a:lnTo>
                <a:lnTo>
                  <a:pt x="37719" y="37719"/>
                </a:lnTo>
                <a:lnTo>
                  <a:pt x="10144" y="78438"/>
                </a:lnTo>
                <a:lnTo>
                  <a:pt x="0" y="128016"/>
                </a:lnTo>
                <a:lnTo>
                  <a:pt x="0" y="637032"/>
                </a:lnTo>
                <a:lnTo>
                  <a:pt x="10144" y="686133"/>
                </a:lnTo>
                <a:lnTo>
                  <a:pt x="37719" y="725805"/>
                </a:lnTo>
                <a:lnTo>
                  <a:pt x="78438" y="752332"/>
                </a:lnTo>
                <a:lnTo>
                  <a:pt x="128016" y="762000"/>
                </a:lnTo>
                <a:lnTo>
                  <a:pt x="7342632" y="762000"/>
                </a:lnTo>
                <a:lnTo>
                  <a:pt x="7391733" y="752332"/>
                </a:lnTo>
                <a:lnTo>
                  <a:pt x="7431405" y="725805"/>
                </a:lnTo>
                <a:lnTo>
                  <a:pt x="7457932" y="686133"/>
                </a:lnTo>
                <a:lnTo>
                  <a:pt x="7467600" y="637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0912" y="591312"/>
            <a:ext cx="7507605" cy="802005"/>
          </a:xfrm>
          <a:custGeom>
            <a:avLst/>
            <a:gdLst/>
            <a:ahLst/>
            <a:cxnLst/>
            <a:rect l="l" t="t" r="r" b="b"/>
            <a:pathLst>
              <a:path w="7507605" h="802005">
                <a:moveTo>
                  <a:pt x="9144" y="710184"/>
                </a:moveTo>
                <a:lnTo>
                  <a:pt x="9144" y="91440"/>
                </a:lnTo>
                <a:lnTo>
                  <a:pt x="6096" y="103632"/>
                </a:lnTo>
                <a:lnTo>
                  <a:pt x="0" y="134112"/>
                </a:lnTo>
                <a:lnTo>
                  <a:pt x="0" y="670560"/>
                </a:lnTo>
                <a:lnTo>
                  <a:pt x="6096" y="701040"/>
                </a:lnTo>
                <a:lnTo>
                  <a:pt x="9144" y="710184"/>
                </a:lnTo>
                <a:close/>
              </a:path>
              <a:path w="7507605" h="802005">
                <a:moveTo>
                  <a:pt x="24384" y="734568"/>
                </a:moveTo>
                <a:lnTo>
                  <a:pt x="24384" y="67056"/>
                </a:lnTo>
                <a:lnTo>
                  <a:pt x="12192" y="88392"/>
                </a:lnTo>
                <a:lnTo>
                  <a:pt x="9144" y="88392"/>
                </a:lnTo>
                <a:lnTo>
                  <a:pt x="9144" y="713232"/>
                </a:lnTo>
                <a:lnTo>
                  <a:pt x="12192" y="713232"/>
                </a:lnTo>
                <a:lnTo>
                  <a:pt x="24384" y="734568"/>
                </a:lnTo>
                <a:close/>
              </a:path>
              <a:path w="7507605" h="802005">
                <a:moveTo>
                  <a:pt x="88392" y="57912"/>
                </a:moveTo>
                <a:lnTo>
                  <a:pt x="88392" y="12192"/>
                </a:lnTo>
                <a:lnTo>
                  <a:pt x="67056" y="24384"/>
                </a:lnTo>
                <a:lnTo>
                  <a:pt x="64008" y="24384"/>
                </a:lnTo>
                <a:lnTo>
                  <a:pt x="42672" y="39624"/>
                </a:lnTo>
                <a:lnTo>
                  <a:pt x="42672" y="42672"/>
                </a:lnTo>
                <a:lnTo>
                  <a:pt x="39624" y="42672"/>
                </a:lnTo>
                <a:lnTo>
                  <a:pt x="24384" y="64008"/>
                </a:lnTo>
                <a:lnTo>
                  <a:pt x="24384" y="737616"/>
                </a:lnTo>
                <a:lnTo>
                  <a:pt x="39624" y="758952"/>
                </a:lnTo>
                <a:lnTo>
                  <a:pt x="39624" y="134112"/>
                </a:lnTo>
                <a:lnTo>
                  <a:pt x="42672" y="124968"/>
                </a:lnTo>
                <a:lnTo>
                  <a:pt x="45720" y="112776"/>
                </a:lnTo>
                <a:lnTo>
                  <a:pt x="48768" y="103632"/>
                </a:lnTo>
                <a:lnTo>
                  <a:pt x="48768" y="106680"/>
                </a:lnTo>
                <a:lnTo>
                  <a:pt x="57912" y="90678"/>
                </a:lnTo>
                <a:lnTo>
                  <a:pt x="57912" y="88392"/>
                </a:lnTo>
                <a:lnTo>
                  <a:pt x="70104" y="73761"/>
                </a:lnTo>
                <a:lnTo>
                  <a:pt x="70104" y="73152"/>
                </a:lnTo>
                <a:lnTo>
                  <a:pt x="73152" y="70104"/>
                </a:lnTo>
                <a:lnTo>
                  <a:pt x="73152" y="70612"/>
                </a:lnTo>
                <a:lnTo>
                  <a:pt x="88392" y="57912"/>
                </a:lnTo>
                <a:close/>
              </a:path>
              <a:path w="7507605" h="802005">
                <a:moveTo>
                  <a:pt x="60960" y="716280"/>
                </a:moveTo>
                <a:lnTo>
                  <a:pt x="48768" y="694944"/>
                </a:lnTo>
                <a:lnTo>
                  <a:pt x="48768" y="697992"/>
                </a:lnTo>
                <a:lnTo>
                  <a:pt x="45720" y="685800"/>
                </a:lnTo>
                <a:lnTo>
                  <a:pt x="42672" y="676656"/>
                </a:lnTo>
                <a:lnTo>
                  <a:pt x="39624" y="664464"/>
                </a:lnTo>
                <a:lnTo>
                  <a:pt x="39624" y="758952"/>
                </a:lnTo>
                <a:lnTo>
                  <a:pt x="42672" y="758952"/>
                </a:lnTo>
                <a:lnTo>
                  <a:pt x="42672" y="762000"/>
                </a:lnTo>
                <a:lnTo>
                  <a:pt x="57912" y="772885"/>
                </a:lnTo>
                <a:lnTo>
                  <a:pt x="57912" y="713232"/>
                </a:lnTo>
                <a:lnTo>
                  <a:pt x="60960" y="716280"/>
                </a:lnTo>
                <a:close/>
              </a:path>
              <a:path w="7507605" h="802005">
                <a:moveTo>
                  <a:pt x="60960" y="85344"/>
                </a:moveTo>
                <a:lnTo>
                  <a:pt x="57912" y="88392"/>
                </a:lnTo>
                <a:lnTo>
                  <a:pt x="57912" y="90678"/>
                </a:lnTo>
                <a:lnTo>
                  <a:pt x="60960" y="85344"/>
                </a:lnTo>
                <a:close/>
              </a:path>
              <a:path w="7507605" h="802005">
                <a:moveTo>
                  <a:pt x="71766" y="729857"/>
                </a:moveTo>
                <a:lnTo>
                  <a:pt x="57912" y="713232"/>
                </a:lnTo>
                <a:lnTo>
                  <a:pt x="57912" y="772885"/>
                </a:lnTo>
                <a:lnTo>
                  <a:pt x="64008" y="777240"/>
                </a:lnTo>
                <a:lnTo>
                  <a:pt x="67056" y="777240"/>
                </a:lnTo>
                <a:lnTo>
                  <a:pt x="70104" y="778981"/>
                </a:lnTo>
                <a:lnTo>
                  <a:pt x="70104" y="728472"/>
                </a:lnTo>
                <a:lnTo>
                  <a:pt x="71766" y="729857"/>
                </a:lnTo>
                <a:close/>
              </a:path>
              <a:path w="7507605" h="802005">
                <a:moveTo>
                  <a:pt x="73152" y="70104"/>
                </a:moveTo>
                <a:lnTo>
                  <a:pt x="70104" y="73152"/>
                </a:lnTo>
                <a:lnTo>
                  <a:pt x="71766" y="71766"/>
                </a:lnTo>
                <a:lnTo>
                  <a:pt x="73152" y="70104"/>
                </a:lnTo>
                <a:close/>
              </a:path>
              <a:path w="7507605" h="802005">
                <a:moveTo>
                  <a:pt x="71766" y="71766"/>
                </a:moveTo>
                <a:lnTo>
                  <a:pt x="70104" y="73152"/>
                </a:lnTo>
                <a:lnTo>
                  <a:pt x="70104" y="73761"/>
                </a:lnTo>
                <a:lnTo>
                  <a:pt x="71766" y="71766"/>
                </a:lnTo>
                <a:close/>
              </a:path>
              <a:path w="7507605" h="802005">
                <a:moveTo>
                  <a:pt x="73152" y="731520"/>
                </a:moveTo>
                <a:lnTo>
                  <a:pt x="71766" y="729857"/>
                </a:lnTo>
                <a:lnTo>
                  <a:pt x="70104" y="728472"/>
                </a:lnTo>
                <a:lnTo>
                  <a:pt x="73152" y="731520"/>
                </a:lnTo>
                <a:close/>
              </a:path>
              <a:path w="7507605" h="802005">
                <a:moveTo>
                  <a:pt x="73152" y="780723"/>
                </a:moveTo>
                <a:lnTo>
                  <a:pt x="73152" y="731520"/>
                </a:lnTo>
                <a:lnTo>
                  <a:pt x="70104" y="728472"/>
                </a:lnTo>
                <a:lnTo>
                  <a:pt x="70104" y="778981"/>
                </a:lnTo>
                <a:lnTo>
                  <a:pt x="73152" y="780723"/>
                </a:lnTo>
                <a:close/>
              </a:path>
              <a:path w="7507605" h="802005">
                <a:moveTo>
                  <a:pt x="73152" y="70612"/>
                </a:moveTo>
                <a:lnTo>
                  <a:pt x="73152" y="70104"/>
                </a:lnTo>
                <a:lnTo>
                  <a:pt x="71766" y="71766"/>
                </a:lnTo>
                <a:lnTo>
                  <a:pt x="73152" y="70612"/>
                </a:lnTo>
                <a:close/>
              </a:path>
              <a:path w="7507605" h="802005">
                <a:moveTo>
                  <a:pt x="88392" y="789432"/>
                </a:moveTo>
                <a:lnTo>
                  <a:pt x="88392" y="743712"/>
                </a:lnTo>
                <a:lnTo>
                  <a:pt x="71766" y="729857"/>
                </a:lnTo>
                <a:lnTo>
                  <a:pt x="73152" y="731520"/>
                </a:lnTo>
                <a:lnTo>
                  <a:pt x="73152" y="780723"/>
                </a:lnTo>
                <a:lnTo>
                  <a:pt x="88392" y="789432"/>
                </a:lnTo>
                <a:close/>
              </a:path>
              <a:path w="7507605" h="802005">
                <a:moveTo>
                  <a:pt x="7421880" y="60960"/>
                </a:moveTo>
                <a:lnTo>
                  <a:pt x="7418832" y="57912"/>
                </a:lnTo>
                <a:lnTo>
                  <a:pt x="7418832" y="9144"/>
                </a:lnTo>
                <a:lnTo>
                  <a:pt x="7415784" y="9144"/>
                </a:lnTo>
                <a:lnTo>
                  <a:pt x="7403592" y="6096"/>
                </a:lnTo>
                <a:lnTo>
                  <a:pt x="7373112" y="0"/>
                </a:lnTo>
                <a:lnTo>
                  <a:pt x="131064" y="0"/>
                </a:lnTo>
                <a:lnTo>
                  <a:pt x="100584" y="6096"/>
                </a:lnTo>
                <a:lnTo>
                  <a:pt x="91440" y="9144"/>
                </a:lnTo>
                <a:lnTo>
                  <a:pt x="88392" y="9144"/>
                </a:lnTo>
                <a:lnTo>
                  <a:pt x="88392" y="57912"/>
                </a:lnTo>
                <a:lnTo>
                  <a:pt x="85344" y="60960"/>
                </a:lnTo>
                <a:lnTo>
                  <a:pt x="103632" y="50509"/>
                </a:lnTo>
                <a:lnTo>
                  <a:pt x="103632" y="48768"/>
                </a:lnTo>
                <a:lnTo>
                  <a:pt x="115824" y="45720"/>
                </a:lnTo>
                <a:lnTo>
                  <a:pt x="124968" y="42672"/>
                </a:lnTo>
                <a:lnTo>
                  <a:pt x="137160" y="39624"/>
                </a:lnTo>
                <a:lnTo>
                  <a:pt x="7373112" y="39624"/>
                </a:lnTo>
                <a:lnTo>
                  <a:pt x="7382256" y="42672"/>
                </a:lnTo>
                <a:lnTo>
                  <a:pt x="7394448" y="45720"/>
                </a:lnTo>
                <a:lnTo>
                  <a:pt x="7403592" y="48768"/>
                </a:lnTo>
                <a:lnTo>
                  <a:pt x="7403592" y="50509"/>
                </a:lnTo>
                <a:lnTo>
                  <a:pt x="7421880" y="60960"/>
                </a:lnTo>
                <a:close/>
              </a:path>
              <a:path w="7507605" h="802005">
                <a:moveTo>
                  <a:pt x="106680" y="752856"/>
                </a:moveTo>
                <a:lnTo>
                  <a:pt x="85344" y="740664"/>
                </a:lnTo>
                <a:lnTo>
                  <a:pt x="88392" y="743712"/>
                </a:lnTo>
                <a:lnTo>
                  <a:pt x="88392" y="789432"/>
                </a:lnTo>
                <a:lnTo>
                  <a:pt x="91440" y="792480"/>
                </a:lnTo>
                <a:lnTo>
                  <a:pt x="103632" y="795528"/>
                </a:lnTo>
                <a:lnTo>
                  <a:pt x="103632" y="752856"/>
                </a:lnTo>
                <a:lnTo>
                  <a:pt x="106680" y="752856"/>
                </a:lnTo>
                <a:close/>
              </a:path>
              <a:path w="7507605" h="802005">
                <a:moveTo>
                  <a:pt x="106680" y="48768"/>
                </a:moveTo>
                <a:lnTo>
                  <a:pt x="103632" y="48768"/>
                </a:lnTo>
                <a:lnTo>
                  <a:pt x="103632" y="50509"/>
                </a:lnTo>
                <a:lnTo>
                  <a:pt x="106680" y="48768"/>
                </a:lnTo>
                <a:close/>
              </a:path>
              <a:path w="7507605" h="802005">
                <a:moveTo>
                  <a:pt x="7403592" y="796137"/>
                </a:moveTo>
                <a:lnTo>
                  <a:pt x="7403592" y="752856"/>
                </a:lnTo>
                <a:lnTo>
                  <a:pt x="7391400" y="755904"/>
                </a:lnTo>
                <a:lnTo>
                  <a:pt x="7382256" y="758952"/>
                </a:lnTo>
                <a:lnTo>
                  <a:pt x="7370064" y="762000"/>
                </a:lnTo>
                <a:lnTo>
                  <a:pt x="134112" y="762000"/>
                </a:lnTo>
                <a:lnTo>
                  <a:pt x="124968" y="758952"/>
                </a:lnTo>
                <a:lnTo>
                  <a:pt x="112776" y="755904"/>
                </a:lnTo>
                <a:lnTo>
                  <a:pt x="103632" y="752856"/>
                </a:lnTo>
                <a:lnTo>
                  <a:pt x="103632" y="795528"/>
                </a:lnTo>
                <a:lnTo>
                  <a:pt x="134112" y="801624"/>
                </a:lnTo>
                <a:lnTo>
                  <a:pt x="7376160" y="801624"/>
                </a:lnTo>
                <a:lnTo>
                  <a:pt x="7403592" y="796137"/>
                </a:lnTo>
                <a:close/>
              </a:path>
              <a:path w="7507605" h="802005">
                <a:moveTo>
                  <a:pt x="7403592" y="50509"/>
                </a:moveTo>
                <a:lnTo>
                  <a:pt x="7403592" y="48768"/>
                </a:lnTo>
                <a:lnTo>
                  <a:pt x="7400544" y="48768"/>
                </a:lnTo>
                <a:lnTo>
                  <a:pt x="7403592" y="50509"/>
                </a:lnTo>
                <a:close/>
              </a:path>
              <a:path w="7507605" h="802005">
                <a:moveTo>
                  <a:pt x="7421880" y="740664"/>
                </a:moveTo>
                <a:lnTo>
                  <a:pt x="7400544" y="752856"/>
                </a:lnTo>
                <a:lnTo>
                  <a:pt x="7403592" y="752856"/>
                </a:lnTo>
                <a:lnTo>
                  <a:pt x="7403592" y="796137"/>
                </a:lnTo>
                <a:lnTo>
                  <a:pt x="7406640" y="795528"/>
                </a:lnTo>
                <a:lnTo>
                  <a:pt x="7415784" y="792480"/>
                </a:lnTo>
                <a:lnTo>
                  <a:pt x="7418832" y="789432"/>
                </a:lnTo>
                <a:lnTo>
                  <a:pt x="7418832" y="743712"/>
                </a:lnTo>
                <a:lnTo>
                  <a:pt x="7421880" y="740664"/>
                </a:lnTo>
                <a:close/>
              </a:path>
              <a:path w="7507605" h="802005">
                <a:moveTo>
                  <a:pt x="7482840" y="737616"/>
                </a:moveTo>
                <a:lnTo>
                  <a:pt x="7482840" y="64008"/>
                </a:lnTo>
                <a:lnTo>
                  <a:pt x="7467600" y="42672"/>
                </a:lnTo>
                <a:lnTo>
                  <a:pt x="7464552" y="42672"/>
                </a:lnTo>
                <a:lnTo>
                  <a:pt x="7464552" y="39624"/>
                </a:lnTo>
                <a:lnTo>
                  <a:pt x="7443216" y="24384"/>
                </a:lnTo>
                <a:lnTo>
                  <a:pt x="7440168" y="24384"/>
                </a:lnTo>
                <a:lnTo>
                  <a:pt x="7418832" y="12192"/>
                </a:lnTo>
                <a:lnTo>
                  <a:pt x="7418832" y="57912"/>
                </a:lnTo>
                <a:lnTo>
                  <a:pt x="7434072" y="70612"/>
                </a:lnTo>
                <a:lnTo>
                  <a:pt x="7434072" y="70104"/>
                </a:lnTo>
                <a:lnTo>
                  <a:pt x="7437120" y="73152"/>
                </a:lnTo>
                <a:lnTo>
                  <a:pt x="7437120" y="73761"/>
                </a:lnTo>
                <a:lnTo>
                  <a:pt x="7449312" y="88392"/>
                </a:lnTo>
                <a:lnTo>
                  <a:pt x="7449312" y="90678"/>
                </a:lnTo>
                <a:lnTo>
                  <a:pt x="7458456" y="106680"/>
                </a:lnTo>
                <a:lnTo>
                  <a:pt x="7458456" y="103632"/>
                </a:lnTo>
                <a:lnTo>
                  <a:pt x="7461504" y="115824"/>
                </a:lnTo>
                <a:lnTo>
                  <a:pt x="7464552" y="124968"/>
                </a:lnTo>
                <a:lnTo>
                  <a:pt x="7467600" y="137160"/>
                </a:lnTo>
                <a:lnTo>
                  <a:pt x="7467600" y="758952"/>
                </a:lnTo>
                <a:lnTo>
                  <a:pt x="7482840" y="737616"/>
                </a:lnTo>
                <a:close/>
              </a:path>
              <a:path w="7507605" h="802005">
                <a:moveTo>
                  <a:pt x="7435457" y="729857"/>
                </a:moveTo>
                <a:lnTo>
                  <a:pt x="7418832" y="743712"/>
                </a:lnTo>
                <a:lnTo>
                  <a:pt x="7418832" y="789432"/>
                </a:lnTo>
                <a:lnTo>
                  <a:pt x="7434072" y="780723"/>
                </a:lnTo>
                <a:lnTo>
                  <a:pt x="7434072" y="731520"/>
                </a:lnTo>
                <a:lnTo>
                  <a:pt x="7435457" y="729857"/>
                </a:lnTo>
                <a:close/>
              </a:path>
              <a:path w="7507605" h="802005">
                <a:moveTo>
                  <a:pt x="7437120" y="73152"/>
                </a:moveTo>
                <a:lnTo>
                  <a:pt x="7434072" y="70104"/>
                </a:lnTo>
                <a:lnTo>
                  <a:pt x="7435457" y="71766"/>
                </a:lnTo>
                <a:lnTo>
                  <a:pt x="7437120" y="73152"/>
                </a:lnTo>
                <a:close/>
              </a:path>
              <a:path w="7507605" h="802005">
                <a:moveTo>
                  <a:pt x="7435457" y="71766"/>
                </a:moveTo>
                <a:lnTo>
                  <a:pt x="7434072" y="70104"/>
                </a:lnTo>
                <a:lnTo>
                  <a:pt x="7434072" y="70612"/>
                </a:lnTo>
                <a:lnTo>
                  <a:pt x="7435457" y="71766"/>
                </a:lnTo>
                <a:close/>
              </a:path>
              <a:path w="7507605" h="802005">
                <a:moveTo>
                  <a:pt x="7437120" y="728472"/>
                </a:moveTo>
                <a:lnTo>
                  <a:pt x="7435457" y="729857"/>
                </a:lnTo>
                <a:lnTo>
                  <a:pt x="7434072" y="731520"/>
                </a:lnTo>
                <a:lnTo>
                  <a:pt x="7437120" y="728472"/>
                </a:lnTo>
                <a:close/>
              </a:path>
              <a:path w="7507605" h="802005">
                <a:moveTo>
                  <a:pt x="7437120" y="778981"/>
                </a:moveTo>
                <a:lnTo>
                  <a:pt x="7437120" y="728472"/>
                </a:lnTo>
                <a:lnTo>
                  <a:pt x="7434072" y="731520"/>
                </a:lnTo>
                <a:lnTo>
                  <a:pt x="7434072" y="780723"/>
                </a:lnTo>
                <a:lnTo>
                  <a:pt x="7437120" y="778981"/>
                </a:lnTo>
                <a:close/>
              </a:path>
              <a:path w="7507605" h="802005">
                <a:moveTo>
                  <a:pt x="7437120" y="73761"/>
                </a:moveTo>
                <a:lnTo>
                  <a:pt x="7437120" y="73152"/>
                </a:lnTo>
                <a:lnTo>
                  <a:pt x="7435457" y="71766"/>
                </a:lnTo>
                <a:lnTo>
                  <a:pt x="7437120" y="73761"/>
                </a:lnTo>
                <a:close/>
              </a:path>
              <a:path w="7507605" h="802005">
                <a:moveTo>
                  <a:pt x="7449312" y="772885"/>
                </a:moveTo>
                <a:lnTo>
                  <a:pt x="7449312" y="713232"/>
                </a:lnTo>
                <a:lnTo>
                  <a:pt x="7435457" y="729857"/>
                </a:lnTo>
                <a:lnTo>
                  <a:pt x="7437120" y="728472"/>
                </a:lnTo>
                <a:lnTo>
                  <a:pt x="7437120" y="778981"/>
                </a:lnTo>
                <a:lnTo>
                  <a:pt x="7440168" y="777240"/>
                </a:lnTo>
                <a:lnTo>
                  <a:pt x="7443216" y="777240"/>
                </a:lnTo>
                <a:lnTo>
                  <a:pt x="7449312" y="772885"/>
                </a:lnTo>
                <a:close/>
              </a:path>
              <a:path w="7507605" h="802005">
                <a:moveTo>
                  <a:pt x="7449312" y="90678"/>
                </a:moveTo>
                <a:lnTo>
                  <a:pt x="7449312" y="88392"/>
                </a:lnTo>
                <a:lnTo>
                  <a:pt x="7446264" y="85344"/>
                </a:lnTo>
                <a:lnTo>
                  <a:pt x="7449312" y="90678"/>
                </a:lnTo>
                <a:close/>
              </a:path>
              <a:path w="7507605" h="802005">
                <a:moveTo>
                  <a:pt x="7467600" y="758952"/>
                </a:moveTo>
                <a:lnTo>
                  <a:pt x="7467600" y="667512"/>
                </a:lnTo>
                <a:lnTo>
                  <a:pt x="7464552" y="676656"/>
                </a:lnTo>
                <a:lnTo>
                  <a:pt x="7461504" y="688848"/>
                </a:lnTo>
                <a:lnTo>
                  <a:pt x="7458456" y="697992"/>
                </a:lnTo>
                <a:lnTo>
                  <a:pt x="7458456" y="694944"/>
                </a:lnTo>
                <a:lnTo>
                  <a:pt x="7446264" y="716280"/>
                </a:lnTo>
                <a:lnTo>
                  <a:pt x="7449312" y="713232"/>
                </a:lnTo>
                <a:lnTo>
                  <a:pt x="7449312" y="772885"/>
                </a:lnTo>
                <a:lnTo>
                  <a:pt x="7464552" y="762000"/>
                </a:lnTo>
                <a:lnTo>
                  <a:pt x="7464552" y="758952"/>
                </a:lnTo>
                <a:lnTo>
                  <a:pt x="7467600" y="758952"/>
                </a:lnTo>
                <a:close/>
              </a:path>
              <a:path w="7507605" h="802005">
                <a:moveTo>
                  <a:pt x="7507224" y="667512"/>
                </a:moveTo>
                <a:lnTo>
                  <a:pt x="7507224" y="131064"/>
                </a:lnTo>
                <a:lnTo>
                  <a:pt x="7501128" y="100584"/>
                </a:lnTo>
                <a:lnTo>
                  <a:pt x="7498080" y="91440"/>
                </a:lnTo>
                <a:lnTo>
                  <a:pt x="7495032" y="88392"/>
                </a:lnTo>
                <a:lnTo>
                  <a:pt x="7482840" y="67056"/>
                </a:lnTo>
                <a:lnTo>
                  <a:pt x="7482840" y="734568"/>
                </a:lnTo>
                <a:lnTo>
                  <a:pt x="7495032" y="713232"/>
                </a:lnTo>
                <a:lnTo>
                  <a:pt x="7498080" y="710184"/>
                </a:lnTo>
                <a:lnTo>
                  <a:pt x="7501128" y="697992"/>
                </a:lnTo>
                <a:lnTo>
                  <a:pt x="7507224" y="667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2197" y="612140"/>
            <a:ext cx="62655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20">
                <a:solidFill>
                  <a:srgbClr val="FFFF1C"/>
                </a:solidFill>
              </a:rPr>
              <a:t>PHASES </a:t>
            </a:r>
            <a:r>
              <a:rPr dirty="0" sz="4400" spc="-5">
                <a:solidFill>
                  <a:srgbClr val="FFFF1C"/>
                </a:solidFill>
              </a:rPr>
              <a:t>OF </a:t>
            </a:r>
            <a:r>
              <a:rPr dirty="0" sz="4400" spc="-15">
                <a:solidFill>
                  <a:srgbClr val="FFFF1C"/>
                </a:solidFill>
              </a:rPr>
              <a:t>CARDIAC</a:t>
            </a:r>
            <a:r>
              <a:rPr dirty="0" sz="4400">
                <a:solidFill>
                  <a:srgbClr val="FFFF1C"/>
                </a:solidFill>
              </a:rPr>
              <a:t> </a:t>
            </a:r>
            <a:r>
              <a:rPr dirty="0" sz="4400" spc="-40">
                <a:solidFill>
                  <a:srgbClr val="FFFF1C"/>
                </a:solidFill>
              </a:rPr>
              <a:t>CYCLE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127760" y="1606296"/>
            <a:ext cx="7793735" cy="5330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5650" y="603250"/>
          <a:ext cx="8477250" cy="580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1945"/>
                <a:gridCol w="1786254"/>
              </a:tblGrid>
              <a:tr h="913765"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5032375" algn="l"/>
                        </a:tabLst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2800" spc="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SYSTOLE	</a:t>
                      </a:r>
                      <a:r>
                        <a:rPr dirty="0" sz="2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0.31</a:t>
                      </a:r>
                      <a:r>
                        <a:rPr dirty="0" sz="2800" spc="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(Peak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R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QRS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complex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end of T</a:t>
                      </a:r>
                      <a:r>
                        <a:rPr dirty="0" sz="2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76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2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ISO-VOLUMETRIC</a:t>
                      </a:r>
                      <a:r>
                        <a:rPr dirty="0" sz="2000" spc="10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CONTRACTION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MAXIMUM </a:t>
                      </a:r>
                      <a:r>
                        <a:rPr dirty="0" sz="2000" spc="-15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EJECTION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(2/3,</a:t>
                      </a:r>
                      <a:r>
                        <a:rPr dirty="0" sz="2000" spc="10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70%)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5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REDUCED EJECTION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(1/3,</a:t>
                      </a:r>
                      <a:r>
                        <a:rPr dirty="0" sz="2000" spc="16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30%)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0.14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920115"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983480" algn="l"/>
                        </a:tabLst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2800" spc="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DIASTOLE	</a:t>
                      </a:r>
                      <a:r>
                        <a:rPr dirty="0" sz="2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0.52</a:t>
                      </a:r>
                      <a:r>
                        <a:rPr dirty="0" sz="2800" spc="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(End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peak of R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QRS</a:t>
                      </a:r>
                      <a:r>
                        <a:rPr dirty="0" sz="20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863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ISO-VOLUMETRIC</a:t>
                      </a:r>
                      <a:r>
                        <a:rPr dirty="0" sz="2000" spc="10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RELAXATION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r>
                        <a:rPr dirty="0" sz="2000" spc="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RAPID</a:t>
                      </a:r>
                      <a:r>
                        <a:rPr dirty="0" sz="2000" spc="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INFLOW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dirty="0" sz="2000" spc="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2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SLOW </a:t>
                      </a:r>
                      <a:r>
                        <a:rPr dirty="0" sz="2000" spc="-2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INFLOW </a:t>
                      </a:r>
                      <a:r>
                        <a:rPr dirty="0" sz="2000" spc="-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000" spc="6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DIASTASIS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0.2</a:t>
                      </a:r>
                      <a:r>
                        <a:rPr dirty="0" sz="2000" spc="1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4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ATRIAL </a:t>
                      </a:r>
                      <a:r>
                        <a:rPr dirty="0" sz="2000" spc="-3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SYSTOLE 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(after </a:t>
                      </a:r>
                      <a:r>
                        <a:rPr dirty="0" sz="2000" spc="-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16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wave)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dirty="0" sz="2000" spc="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360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7 Phases of </a:t>
                      </a:r>
                      <a:r>
                        <a:rPr dirty="0" sz="3600" spc="-1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3600" spc="-5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4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CYCLE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3600" spc="-5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0.8</a:t>
                      </a:r>
                      <a:r>
                        <a:rPr dirty="0" sz="3600" spc="-2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b="1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143000" y="6486144"/>
            <a:ext cx="7696200" cy="710565"/>
          </a:xfrm>
          <a:custGeom>
            <a:avLst/>
            <a:gdLst/>
            <a:ahLst/>
            <a:cxnLst/>
            <a:rect l="l" t="t" r="r" b="b"/>
            <a:pathLst>
              <a:path w="7696200" h="710565">
                <a:moveTo>
                  <a:pt x="0" y="0"/>
                </a:moveTo>
                <a:lnTo>
                  <a:pt x="0" y="710184"/>
                </a:lnTo>
                <a:lnTo>
                  <a:pt x="7696200" y="710184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4712" y="6467856"/>
            <a:ext cx="7736205" cy="746760"/>
          </a:xfrm>
          <a:custGeom>
            <a:avLst/>
            <a:gdLst/>
            <a:ahLst/>
            <a:cxnLst/>
            <a:rect l="l" t="t" r="r" b="b"/>
            <a:pathLst>
              <a:path w="7736205" h="746759">
                <a:moveTo>
                  <a:pt x="7735824" y="728472"/>
                </a:moveTo>
                <a:lnTo>
                  <a:pt x="7735824" y="18288"/>
                </a:lnTo>
                <a:lnTo>
                  <a:pt x="7734204" y="11572"/>
                </a:lnTo>
                <a:lnTo>
                  <a:pt x="7729728" y="5715"/>
                </a:lnTo>
                <a:lnTo>
                  <a:pt x="7722965" y="1571"/>
                </a:lnTo>
                <a:lnTo>
                  <a:pt x="77144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728472"/>
                </a:lnTo>
                <a:lnTo>
                  <a:pt x="1571" y="735187"/>
                </a:lnTo>
                <a:lnTo>
                  <a:pt x="5715" y="741045"/>
                </a:lnTo>
                <a:lnTo>
                  <a:pt x="11572" y="745188"/>
                </a:lnTo>
                <a:lnTo>
                  <a:pt x="18288" y="746760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7696200" y="39624"/>
                </a:lnTo>
                <a:lnTo>
                  <a:pt x="7696200" y="18288"/>
                </a:lnTo>
                <a:lnTo>
                  <a:pt x="7714488" y="39624"/>
                </a:lnTo>
                <a:lnTo>
                  <a:pt x="7714488" y="746760"/>
                </a:lnTo>
                <a:lnTo>
                  <a:pt x="7722965" y="745188"/>
                </a:lnTo>
                <a:lnTo>
                  <a:pt x="7729728" y="741045"/>
                </a:lnTo>
                <a:lnTo>
                  <a:pt x="7734204" y="735187"/>
                </a:lnTo>
                <a:lnTo>
                  <a:pt x="7735824" y="728472"/>
                </a:lnTo>
                <a:close/>
              </a:path>
              <a:path w="7736205" h="746759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736205" h="746759">
                <a:moveTo>
                  <a:pt x="39624" y="707136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707136"/>
                </a:lnTo>
                <a:lnTo>
                  <a:pt x="39624" y="707136"/>
                </a:lnTo>
                <a:close/>
              </a:path>
              <a:path w="7736205" h="746759">
                <a:moveTo>
                  <a:pt x="7714488" y="707136"/>
                </a:moveTo>
                <a:lnTo>
                  <a:pt x="18288" y="707136"/>
                </a:lnTo>
                <a:lnTo>
                  <a:pt x="39624" y="728472"/>
                </a:lnTo>
                <a:lnTo>
                  <a:pt x="39624" y="746760"/>
                </a:lnTo>
                <a:lnTo>
                  <a:pt x="7696200" y="746760"/>
                </a:lnTo>
                <a:lnTo>
                  <a:pt x="7696200" y="728472"/>
                </a:lnTo>
                <a:lnTo>
                  <a:pt x="7714488" y="707136"/>
                </a:lnTo>
                <a:close/>
              </a:path>
              <a:path w="7736205" h="746759">
                <a:moveTo>
                  <a:pt x="39624" y="746760"/>
                </a:moveTo>
                <a:lnTo>
                  <a:pt x="39624" y="728472"/>
                </a:lnTo>
                <a:lnTo>
                  <a:pt x="18288" y="707136"/>
                </a:lnTo>
                <a:lnTo>
                  <a:pt x="18288" y="746760"/>
                </a:lnTo>
                <a:lnTo>
                  <a:pt x="39624" y="746760"/>
                </a:lnTo>
                <a:close/>
              </a:path>
              <a:path w="7736205" h="746759">
                <a:moveTo>
                  <a:pt x="7714488" y="39624"/>
                </a:moveTo>
                <a:lnTo>
                  <a:pt x="7696200" y="18288"/>
                </a:lnTo>
                <a:lnTo>
                  <a:pt x="7696200" y="39624"/>
                </a:lnTo>
                <a:lnTo>
                  <a:pt x="7714488" y="39624"/>
                </a:lnTo>
                <a:close/>
              </a:path>
              <a:path w="7736205" h="746759">
                <a:moveTo>
                  <a:pt x="7714488" y="707136"/>
                </a:moveTo>
                <a:lnTo>
                  <a:pt x="7714488" y="39624"/>
                </a:lnTo>
                <a:lnTo>
                  <a:pt x="7696200" y="39624"/>
                </a:lnTo>
                <a:lnTo>
                  <a:pt x="7696200" y="707136"/>
                </a:lnTo>
                <a:lnTo>
                  <a:pt x="7714488" y="707136"/>
                </a:lnTo>
                <a:close/>
              </a:path>
              <a:path w="7736205" h="746759">
                <a:moveTo>
                  <a:pt x="7714488" y="746760"/>
                </a:moveTo>
                <a:lnTo>
                  <a:pt x="7714488" y="707136"/>
                </a:lnTo>
                <a:lnTo>
                  <a:pt x="7696200" y="728472"/>
                </a:lnTo>
                <a:lnTo>
                  <a:pt x="7696200" y="746760"/>
                </a:lnTo>
                <a:lnTo>
                  <a:pt x="7714488" y="7467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1913" y="6506977"/>
            <a:ext cx="689229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Importance of the long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diastole?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20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for: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6770" y="6814825"/>
            <a:ext cx="42672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Coronary blood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flow &amp;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dirty="0" sz="20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1288" y="6906265"/>
            <a:ext cx="10528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55">
                <a:solidFill>
                  <a:srgbClr val="FFFFFF"/>
                </a:solidFill>
                <a:latin typeface="Arial Narrow"/>
                <a:cs typeface="Arial Narrow"/>
              </a:rPr>
              <a:t>PROF. </a:t>
            </a: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1682495"/>
            <a:ext cx="8769095" cy="441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71600"/>
            <a:ext cx="91439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06551"/>
            <a:ext cx="8915400" cy="6681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2624" y="685800"/>
            <a:ext cx="4114800" cy="436245"/>
          </a:xfrm>
          <a:custGeom>
            <a:avLst/>
            <a:gdLst/>
            <a:ahLst/>
            <a:cxnLst/>
            <a:rect l="l" t="t" r="r" b="b"/>
            <a:pathLst>
              <a:path w="4114800" h="436244">
                <a:moveTo>
                  <a:pt x="0" y="0"/>
                </a:moveTo>
                <a:lnTo>
                  <a:pt x="0" y="435864"/>
                </a:lnTo>
                <a:lnTo>
                  <a:pt x="4114800" y="435864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2848" y="654812"/>
            <a:ext cx="313309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30">
                <a:solidFill>
                  <a:srgbClr val="FFFF00"/>
                </a:solidFill>
              </a:rPr>
              <a:t>PRESSURE</a:t>
            </a:r>
            <a:r>
              <a:rPr dirty="0" sz="2800" spc="60">
                <a:solidFill>
                  <a:srgbClr val="FFFF00"/>
                </a:solidFill>
              </a:rPr>
              <a:t> </a:t>
            </a:r>
            <a:r>
              <a:rPr dirty="0" sz="2800" spc="30">
                <a:solidFill>
                  <a:srgbClr val="FFFF00"/>
                </a:solidFill>
              </a:rPr>
              <a:t>CHANGES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57200" y="1935480"/>
            <a:ext cx="9143999" cy="3294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2" y="743712"/>
            <a:ext cx="7964805" cy="619125"/>
          </a:xfrm>
          <a:custGeom>
            <a:avLst/>
            <a:gdLst/>
            <a:ahLst/>
            <a:cxnLst/>
            <a:rect l="l" t="t" r="r" b="b"/>
            <a:pathLst>
              <a:path w="7964805" h="619125">
                <a:moveTo>
                  <a:pt x="7964424" y="600456"/>
                </a:moveTo>
                <a:lnTo>
                  <a:pt x="7964424" y="18288"/>
                </a:lnTo>
                <a:lnTo>
                  <a:pt x="7962805" y="11572"/>
                </a:lnTo>
                <a:lnTo>
                  <a:pt x="7958328" y="5715"/>
                </a:lnTo>
                <a:lnTo>
                  <a:pt x="7951565" y="1571"/>
                </a:lnTo>
                <a:lnTo>
                  <a:pt x="79430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600456"/>
                </a:lnTo>
                <a:lnTo>
                  <a:pt x="1571" y="607171"/>
                </a:lnTo>
                <a:lnTo>
                  <a:pt x="5715" y="613029"/>
                </a:lnTo>
                <a:lnTo>
                  <a:pt x="11572" y="617172"/>
                </a:lnTo>
                <a:lnTo>
                  <a:pt x="18288" y="618744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7924800" y="39624"/>
                </a:lnTo>
                <a:lnTo>
                  <a:pt x="7924800" y="18288"/>
                </a:lnTo>
                <a:lnTo>
                  <a:pt x="7943088" y="39624"/>
                </a:lnTo>
                <a:lnTo>
                  <a:pt x="7943088" y="618744"/>
                </a:lnTo>
                <a:lnTo>
                  <a:pt x="7951565" y="617172"/>
                </a:lnTo>
                <a:lnTo>
                  <a:pt x="7958328" y="613029"/>
                </a:lnTo>
                <a:lnTo>
                  <a:pt x="7962805" y="607171"/>
                </a:lnTo>
                <a:lnTo>
                  <a:pt x="7964424" y="600456"/>
                </a:lnTo>
                <a:close/>
              </a:path>
              <a:path w="7964805" h="61912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964805" h="619125">
                <a:moveTo>
                  <a:pt x="39624" y="57912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79120"/>
                </a:lnTo>
                <a:lnTo>
                  <a:pt x="39624" y="579120"/>
                </a:lnTo>
                <a:close/>
              </a:path>
              <a:path w="7964805" h="619125">
                <a:moveTo>
                  <a:pt x="7943088" y="579120"/>
                </a:moveTo>
                <a:lnTo>
                  <a:pt x="18288" y="579120"/>
                </a:lnTo>
                <a:lnTo>
                  <a:pt x="39624" y="600456"/>
                </a:lnTo>
                <a:lnTo>
                  <a:pt x="39624" y="618744"/>
                </a:lnTo>
                <a:lnTo>
                  <a:pt x="7924800" y="618744"/>
                </a:lnTo>
                <a:lnTo>
                  <a:pt x="7924800" y="600456"/>
                </a:lnTo>
                <a:lnTo>
                  <a:pt x="7943088" y="579120"/>
                </a:lnTo>
                <a:close/>
              </a:path>
              <a:path w="7964805" h="619125">
                <a:moveTo>
                  <a:pt x="39624" y="618744"/>
                </a:moveTo>
                <a:lnTo>
                  <a:pt x="39624" y="600456"/>
                </a:lnTo>
                <a:lnTo>
                  <a:pt x="18288" y="579120"/>
                </a:lnTo>
                <a:lnTo>
                  <a:pt x="18288" y="618744"/>
                </a:lnTo>
                <a:lnTo>
                  <a:pt x="39624" y="618744"/>
                </a:lnTo>
                <a:close/>
              </a:path>
              <a:path w="7964805" h="619125">
                <a:moveTo>
                  <a:pt x="7943088" y="39624"/>
                </a:moveTo>
                <a:lnTo>
                  <a:pt x="7924800" y="18288"/>
                </a:lnTo>
                <a:lnTo>
                  <a:pt x="7924800" y="39624"/>
                </a:lnTo>
                <a:lnTo>
                  <a:pt x="7943088" y="39624"/>
                </a:lnTo>
                <a:close/>
              </a:path>
              <a:path w="7964805" h="619125">
                <a:moveTo>
                  <a:pt x="7943088" y="579120"/>
                </a:moveTo>
                <a:lnTo>
                  <a:pt x="7943088" y="39624"/>
                </a:lnTo>
                <a:lnTo>
                  <a:pt x="7924800" y="39624"/>
                </a:lnTo>
                <a:lnTo>
                  <a:pt x="7924800" y="579120"/>
                </a:lnTo>
                <a:lnTo>
                  <a:pt x="7943088" y="579120"/>
                </a:lnTo>
                <a:close/>
              </a:path>
              <a:path w="7964805" h="619125">
                <a:moveTo>
                  <a:pt x="7943088" y="618744"/>
                </a:moveTo>
                <a:lnTo>
                  <a:pt x="7943088" y="579120"/>
                </a:lnTo>
                <a:lnTo>
                  <a:pt x="7924800" y="600456"/>
                </a:lnTo>
                <a:lnTo>
                  <a:pt x="7924800" y="618744"/>
                </a:lnTo>
                <a:lnTo>
                  <a:pt x="7943088" y="6187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094" y="773684"/>
            <a:ext cx="487553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5">
                <a:solidFill>
                  <a:srgbClr val="FFFFFF"/>
                </a:solidFill>
              </a:rPr>
              <a:t>VARIOUS </a:t>
            </a:r>
            <a:r>
              <a:rPr dirty="0" spc="30">
                <a:solidFill>
                  <a:srgbClr val="FFFFFF"/>
                </a:solidFill>
              </a:rPr>
              <a:t>PRESSURE</a:t>
            </a:r>
            <a:r>
              <a:rPr dirty="0" spc="15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3886200" y="2081783"/>
            <a:ext cx="4800600" cy="661670"/>
          </a:xfrm>
          <a:custGeom>
            <a:avLst/>
            <a:gdLst/>
            <a:ahLst/>
            <a:cxnLst/>
            <a:rect l="l" t="t" r="r" b="b"/>
            <a:pathLst>
              <a:path w="4800600" h="661669">
                <a:moveTo>
                  <a:pt x="0" y="0"/>
                </a:moveTo>
                <a:lnTo>
                  <a:pt x="0" y="661416"/>
                </a:lnTo>
                <a:lnTo>
                  <a:pt x="4800600" y="661416"/>
                </a:lnTo>
                <a:lnTo>
                  <a:pt x="480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6200" y="2743200"/>
            <a:ext cx="4800600" cy="1112520"/>
          </a:xfrm>
          <a:custGeom>
            <a:avLst/>
            <a:gdLst/>
            <a:ahLst/>
            <a:cxnLst/>
            <a:rect l="l" t="t" r="r" b="b"/>
            <a:pathLst>
              <a:path w="4800600" h="1112520">
                <a:moveTo>
                  <a:pt x="0" y="0"/>
                </a:moveTo>
                <a:lnTo>
                  <a:pt x="0" y="1112520"/>
                </a:lnTo>
                <a:lnTo>
                  <a:pt x="4800600" y="1112520"/>
                </a:lnTo>
                <a:lnTo>
                  <a:pt x="480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6200" y="3855720"/>
            <a:ext cx="4800600" cy="1021080"/>
          </a:xfrm>
          <a:custGeom>
            <a:avLst/>
            <a:gdLst/>
            <a:ahLst/>
            <a:cxnLst/>
            <a:rect l="l" t="t" r="r" b="b"/>
            <a:pathLst>
              <a:path w="4800600" h="1021079">
                <a:moveTo>
                  <a:pt x="0" y="0"/>
                </a:moveTo>
                <a:lnTo>
                  <a:pt x="0" y="1021080"/>
                </a:lnTo>
                <a:lnTo>
                  <a:pt x="4800600" y="1021080"/>
                </a:lnTo>
                <a:lnTo>
                  <a:pt x="480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6200" y="4876800"/>
            <a:ext cx="4800600" cy="688975"/>
          </a:xfrm>
          <a:custGeom>
            <a:avLst/>
            <a:gdLst/>
            <a:ahLst/>
            <a:cxnLst/>
            <a:rect l="l" t="t" r="r" b="b"/>
            <a:pathLst>
              <a:path w="4800600" h="688975">
                <a:moveTo>
                  <a:pt x="0" y="0"/>
                </a:moveTo>
                <a:lnTo>
                  <a:pt x="0" y="688848"/>
                </a:lnTo>
                <a:lnTo>
                  <a:pt x="4800600" y="688848"/>
                </a:lnTo>
                <a:lnTo>
                  <a:pt x="480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6200" y="5565648"/>
            <a:ext cx="4800600" cy="1109980"/>
          </a:xfrm>
          <a:custGeom>
            <a:avLst/>
            <a:gdLst/>
            <a:ahLst/>
            <a:cxnLst/>
            <a:rect l="l" t="t" r="r" b="b"/>
            <a:pathLst>
              <a:path w="4800600" h="1109979">
                <a:moveTo>
                  <a:pt x="0" y="0"/>
                </a:moveTo>
                <a:lnTo>
                  <a:pt x="0" y="1109472"/>
                </a:lnTo>
                <a:lnTo>
                  <a:pt x="4800600" y="1109472"/>
                </a:lnTo>
                <a:lnTo>
                  <a:pt x="480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DE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79450" y="1517650"/>
          <a:ext cx="8020050" cy="516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4800600"/>
              </a:tblGrid>
              <a:tr h="557530">
                <a:tc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CHAMBERS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96AC"/>
                    </a:solidFill>
                  </a:tcPr>
                </a:tc>
                <a:tc>
                  <a:txBody>
                    <a:bodyPr/>
                    <a:lstStyle/>
                    <a:p>
                      <a:pPr marL="6921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NORMAL RANGE </a:t>
                      </a:r>
                      <a:r>
                        <a:rPr dirty="0" sz="16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(mm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96AC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Atrium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63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2 – 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63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1118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1871345" algn="l"/>
                        </a:tabLst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20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Ventricle	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systolic)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87134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(diastolic)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15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-8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044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Pulmonary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20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(systolic)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87134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(diastolic)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15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8 -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 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20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Atrium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2-10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40"/>
                        </a:spcBef>
                        <a:tabLst>
                          <a:tab pos="1898650" algn="l"/>
                        </a:tabLst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20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Ventricle	(systolic)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87134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(diastolic)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100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120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2 –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132832" y="2133600"/>
            <a:ext cx="435864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8588" y="6906265"/>
            <a:ext cx="10655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55">
                <a:solidFill>
                  <a:srgbClr val="FFFFFF"/>
                </a:solidFill>
                <a:latin typeface="Arial Narrow"/>
                <a:cs typeface="Arial Narrow"/>
              </a:rPr>
              <a:t>PROF. </a:t>
            </a: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06551"/>
            <a:ext cx="8915400" cy="6681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2624" y="685800"/>
            <a:ext cx="4114800" cy="436245"/>
          </a:xfrm>
          <a:custGeom>
            <a:avLst/>
            <a:gdLst/>
            <a:ahLst/>
            <a:cxnLst/>
            <a:rect l="l" t="t" r="r" b="b"/>
            <a:pathLst>
              <a:path w="4114800" h="436244">
                <a:moveTo>
                  <a:pt x="0" y="0"/>
                </a:moveTo>
                <a:lnTo>
                  <a:pt x="0" y="435864"/>
                </a:lnTo>
                <a:lnTo>
                  <a:pt x="4114800" y="435864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9528" y="654812"/>
            <a:ext cx="292227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00"/>
                </a:solidFill>
              </a:rPr>
              <a:t>VOLUME</a:t>
            </a:r>
            <a:r>
              <a:rPr dirty="0" sz="2800" spc="90">
                <a:solidFill>
                  <a:srgbClr val="FFFF00"/>
                </a:solidFill>
              </a:rPr>
              <a:t> </a:t>
            </a:r>
            <a:r>
              <a:rPr dirty="0" sz="2800" spc="30">
                <a:solidFill>
                  <a:srgbClr val="FFFF00"/>
                </a:solidFill>
              </a:rPr>
              <a:t>CHANGES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57200" y="4303776"/>
            <a:ext cx="914399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388" y="872439"/>
            <a:ext cx="7729220" cy="5890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marR="410845" indent="-344170">
              <a:lnSpc>
                <a:spcPct val="140000"/>
              </a:lnSpc>
              <a:spcBef>
                <a:spcPts val="9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10" b="1" u="heavy">
                <a:solidFill>
                  <a:srgbClr val="FFFF00"/>
                </a:solidFill>
                <a:latin typeface="Calibri"/>
                <a:cs typeface="Calibri"/>
              </a:rPr>
              <a:t>End </a:t>
            </a:r>
            <a:r>
              <a:rPr dirty="0" sz="2800" spc="15" b="1" u="heavy">
                <a:solidFill>
                  <a:srgbClr val="FFFF00"/>
                </a:solidFill>
                <a:latin typeface="Calibri"/>
                <a:cs typeface="Calibri"/>
              </a:rPr>
              <a:t>Diastolic </a:t>
            </a:r>
            <a:r>
              <a:rPr dirty="0" sz="2800" b="1" u="heavy">
                <a:solidFill>
                  <a:srgbClr val="FFFF00"/>
                </a:solidFill>
                <a:latin typeface="Calibri"/>
                <a:cs typeface="Calibri"/>
              </a:rPr>
              <a:t>Volume:</a:t>
            </a: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of blood in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each  ventricle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diastole.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C9E1E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is about 110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120</a:t>
            </a:r>
            <a:r>
              <a:rPr dirty="0" sz="28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ml.</a:t>
            </a:r>
            <a:endParaRPr sz="2800">
              <a:latin typeface="Calibri"/>
              <a:cs typeface="Calibri"/>
            </a:endParaRPr>
          </a:p>
          <a:p>
            <a:pPr marL="356870" marR="5080" indent="-344170">
              <a:lnSpc>
                <a:spcPct val="140000"/>
              </a:lnSpc>
              <a:spcBef>
                <a:spcPts val="1270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10" b="1" u="heavy">
                <a:solidFill>
                  <a:srgbClr val="FFFF00"/>
                </a:solidFill>
                <a:latin typeface="Calibri"/>
                <a:cs typeface="Calibri"/>
              </a:rPr>
              <a:t>End </a:t>
            </a:r>
            <a:r>
              <a:rPr dirty="0" sz="2800" spc="0" b="1" u="heavy">
                <a:solidFill>
                  <a:srgbClr val="FFFF00"/>
                </a:solidFill>
                <a:latin typeface="Calibri"/>
                <a:cs typeface="Calibri"/>
              </a:rPr>
              <a:t>Systolic </a:t>
            </a:r>
            <a:r>
              <a:rPr dirty="0" sz="2800" b="1" u="heavy">
                <a:solidFill>
                  <a:srgbClr val="FFFF00"/>
                </a:solidFill>
                <a:latin typeface="Calibri"/>
                <a:cs typeface="Calibri"/>
              </a:rPr>
              <a:t>Volume:</a:t>
            </a: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of blood in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each  ventricle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Systole.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is about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40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50  ml</a:t>
            </a:r>
            <a:endParaRPr sz="2800">
              <a:latin typeface="Calibri"/>
              <a:cs typeface="Calibri"/>
            </a:endParaRPr>
          </a:p>
          <a:p>
            <a:pPr marL="356870" marR="273050" indent="-344170">
              <a:lnSpc>
                <a:spcPct val="140000"/>
              </a:lnSpc>
              <a:spcBef>
                <a:spcPts val="1270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0" b="1" u="heavy">
                <a:solidFill>
                  <a:srgbClr val="FFFF00"/>
                </a:solidFill>
                <a:latin typeface="Calibri"/>
                <a:cs typeface="Calibri"/>
              </a:rPr>
              <a:t>Stroke </a:t>
            </a:r>
            <a:r>
              <a:rPr dirty="0" sz="2800" b="1" u="heavy">
                <a:solidFill>
                  <a:srgbClr val="FFFF00"/>
                </a:solidFill>
                <a:latin typeface="Calibri"/>
                <a:cs typeface="Calibri"/>
              </a:rPr>
              <a:t>Volume:</a:t>
            </a: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of blood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pumped  out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each ventricle per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beat.</a:t>
            </a:r>
            <a:r>
              <a:rPr dirty="0" sz="28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is about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70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ml.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36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Stroke 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(SV)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dirty="0" sz="2800" spc="0">
                <a:solidFill>
                  <a:srgbClr val="FFFFFF"/>
                </a:solidFill>
                <a:latin typeface="Calibri"/>
                <a:cs typeface="Calibri"/>
              </a:rPr>
              <a:t>EDV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3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ESV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588" y="834644"/>
            <a:ext cx="8092440" cy="14878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pc="0" u="heavy">
                <a:solidFill>
                  <a:srgbClr val="FFFF00"/>
                </a:solidFill>
              </a:rPr>
              <a:t>EJECTION FRACTION</a:t>
            </a:r>
            <a:r>
              <a:rPr dirty="0" spc="0">
                <a:solidFill>
                  <a:srgbClr val="FFFF00"/>
                </a:solidFill>
              </a:rPr>
              <a:t> </a:t>
            </a:r>
            <a:r>
              <a:rPr dirty="0" spc="0">
                <a:solidFill>
                  <a:srgbClr val="FFFFFF"/>
                </a:solidFill>
              </a:rPr>
              <a:t>(EF) is </a:t>
            </a:r>
            <a:r>
              <a:rPr dirty="0">
                <a:solidFill>
                  <a:srgbClr val="FFFFFF"/>
                </a:solidFill>
              </a:rPr>
              <a:t>the </a:t>
            </a:r>
            <a:r>
              <a:rPr dirty="0" spc="-5">
                <a:solidFill>
                  <a:srgbClr val="FFFFFF"/>
                </a:solidFill>
              </a:rPr>
              <a:t>percentage </a:t>
            </a:r>
            <a:r>
              <a:rPr dirty="0" spc="5">
                <a:solidFill>
                  <a:srgbClr val="FFFFFF"/>
                </a:solidFill>
              </a:rPr>
              <a:t>of  </a:t>
            </a:r>
            <a:r>
              <a:rPr dirty="0" spc="0">
                <a:solidFill>
                  <a:srgbClr val="FFFFFF"/>
                </a:solidFill>
              </a:rPr>
              <a:t>ventricular </a:t>
            </a:r>
            <a:r>
              <a:rPr dirty="0">
                <a:solidFill>
                  <a:srgbClr val="FFFFFF"/>
                </a:solidFill>
              </a:rPr>
              <a:t>end </a:t>
            </a:r>
            <a:r>
              <a:rPr dirty="0" spc="0">
                <a:solidFill>
                  <a:srgbClr val="FFFFFF"/>
                </a:solidFill>
              </a:rPr>
              <a:t>diastolic volume </a:t>
            </a:r>
            <a:r>
              <a:rPr dirty="0">
                <a:solidFill>
                  <a:srgbClr val="FFFFFF"/>
                </a:solidFill>
              </a:rPr>
              <a:t>(EDV) </a:t>
            </a:r>
            <a:r>
              <a:rPr dirty="0" spc="5">
                <a:solidFill>
                  <a:srgbClr val="FFFFFF"/>
                </a:solidFill>
              </a:rPr>
              <a:t>which </a:t>
            </a:r>
            <a:r>
              <a:rPr dirty="0" spc="0">
                <a:solidFill>
                  <a:srgbClr val="FFFFFF"/>
                </a:solidFill>
              </a:rPr>
              <a:t>is  ejected </a:t>
            </a:r>
            <a:r>
              <a:rPr dirty="0" spc="5">
                <a:solidFill>
                  <a:srgbClr val="FFFFFF"/>
                </a:solidFill>
              </a:rPr>
              <a:t>with each</a:t>
            </a:r>
            <a:r>
              <a:rPr dirty="0" spc="25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stroke.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0" y="3354323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3962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10790" y="2678686"/>
            <a:ext cx="25406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">
                <a:solidFill>
                  <a:srgbClr val="FFFF00"/>
                </a:solidFill>
                <a:latin typeface="Calibri"/>
                <a:cs typeface="Calibri"/>
              </a:rPr>
              <a:t>SV </a:t>
            </a:r>
            <a:r>
              <a:rPr dirty="0" sz="2800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dirty="0" sz="2800" spc="-10">
                <a:solidFill>
                  <a:srgbClr val="FFFF00"/>
                </a:solidFill>
                <a:latin typeface="Calibri"/>
                <a:cs typeface="Calibri"/>
              </a:rPr>
              <a:t>(EDV </a:t>
            </a:r>
            <a:r>
              <a:rPr dirty="0" sz="2800">
                <a:solidFill>
                  <a:srgbClr val="FFFF00"/>
                </a:solidFill>
                <a:latin typeface="Calibri"/>
                <a:cs typeface="Calibri"/>
              </a:rPr>
              <a:t>–</a:t>
            </a:r>
            <a:r>
              <a:rPr dirty="0" sz="28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00"/>
                </a:solidFill>
                <a:latin typeface="Calibri"/>
                <a:cs typeface="Calibri"/>
              </a:rPr>
              <a:t>ESV)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4993" y="3059686"/>
            <a:ext cx="94170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5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dirty="0" sz="3200" spc="-8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FF00"/>
                </a:solidFill>
                <a:latin typeface="Calibri"/>
                <a:cs typeface="Calibri"/>
              </a:rPr>
              <a:t>100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0" y="504444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3657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7800" y="5903976"/>
            <a:ext cx="7239000" cy="832485"/>
          </a:xfrm>
          <a:custGeom>
            <a:avLst/>
            <a:gdLst/>
            <a:ahLst/>
            <a:cxnLst/>
            <a:rect l="l" t="t" r="r" b="b"/>
            <a:pathLst>
              <a:path w="7239000" h="832484">
                <a:moveTo>
                  <a:pt x="0" y="0"/>
                </a:moveTo>
                <a:lnTo>
                  <a:pt x="0" y="832104"/>
                </a:lnTo>
                <a:lnTo>
                  <a:pt x="7239000" y="832104"/>
                </a:lnTo>
                <a:lnTo>
                  <a:pt x="723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0368" y="5876544"/>
            <a:ext cx="7297420" cy="890269"/>
          </a:xfrm>
          <a:custGeom>
            <a:avLst/>
            <a:gdLst/>
            <a:ahLst/>
            <a:cxnLst/>
            <a:rect l="l" t="t" r="r" b="b"/>
            <a:pathLst>
              <a:path w="7297420" h="890270">
                <a:moveTo>
                  <a:pt x="7296912" y="890016"/>
                </a:moveTo>
                <a:lnTo>
                  <a:pt x="7296912" y="0"/>
                </a:lnTo>
                <a:lnTo>
                  <a:pt x="0" y="0"/>
                </a:lnTo>
                <a:lnTo>
                  <a:pt x="0" y="890016"/>
                </a:lnTo>
                <a:lnTo>
                  <a:pt x="27432" y="890016"/>
                </a:lnTo>
                <a:lnTo>
                  <a:pt x="27432" y="57912"/>
                </a:lnTo>
                <a:lnTo>
                  <a:pt x="57912" y="27432"/>
                </a:lnTo>
                <a:lnTo>
                  <a:pt x="57912" y="57912"/>
                </a:lnTo>
                <a:lnTo>
                  <a:pt x="7239000" y="57912"/>
                </a:lnTo>
                <a:lnTo>
                  <a:pt x="7239000" y="27432"/>
                </a:lnTo>
                <a:lnTo>
                  <a:pt x="7266432" y="57912"/>
                </a:lnTo>
                <a:lnTo>
                  <a:pt x="7266432" y="890016"/>
                </a:lnTo>
                <a:lnTo>
                  <a:pt x="7296912" y="890016"/>
                </a:lnTo>
                <a:close/>
              </a:path>
              <a:path w="7297420" h="890270">
                <a:moveTo>
                  <a:pt x="57912" y="57912"/>
                </a:moveTo>
                <a:lnTo>
                  <a:pt x="57912" y="27432"/>
                </a:lnTo>
                <a:lnTo>
                  <a:pt x="27432" y="57912"/>
                </a:lnTo>
                <a:lnTo>
                  <a:pt x="57912" y="57912"/>
                </a:lnTo>
                <a:close/>
              </a:path>
              <a:path w="7297420" h="890270">
                <a:moveTo>
                  <a:pt x="57912" y="832104"/>
                </a:moveTo>
                <a:lnTo>
                  <a:pt x="57912" y="57912"/>
                </a:lnTo>
                <a:lnTo>
                  <a:pt x="27432" y="57912"/>
                </a:lnTo>
                <a:lnTo>
                  <a:pt x="27432" y="832104"/>
                </a:lnTo>
                <a:lnTo>
                  <a:pt x="57912" y="832104"/>
                </a:lnTo>
                <a:close/>
              </a:path>
              <a:path w="7297420" h="890270">
                <a:moveTo>
                  <a:pt x="7266432" y="832104"/>
                </a:moveTo>
                <a:lnTo>
                  <a:pt x="27432" y="832104"/>
                </a:lnTo>
                <a:lnTo>
                  <a:pt x="57912" y="859536"/>
                </a:lnTo>
                <a:lnTo>
                  <a:pt x="57912" y="890016"/>
                </a:lnTo>
                <a:lnTo>
                  <a:pt x="7239000" y="890016"/>
                </a:lnTo>
                <a:lnTo>
                  <a:pt x="7239000" y="859536"/>
                </a:lnTo>
                <a:lnTo>
                  <a:pt x="7266432" y="832104"/>
                </a:lnTo>
                <a:close/>
              </a:path>
              <a:path w="7297420" h="890270">
                <a:moveTo>
                  <a:pt x="57912" y="890016"/>
                </a:moveTo>
                <a:lnTo>
                  <a:pt x="57912" y="859536"/>
                </a:lnTo>
                <a:lnTo>
                  <a:pt x="27432" y="832104"/>
                </a:lnTo>
                <a:lnTo>
                  <a:pt x="27432" y="890016"/>
                </a:lnTo>
                <a:lnTo>
                  <a:pt x="57912" y="890016"/>
                </a:lnTo>
                <a:close/>
              </a:path>
              <a:path w="7297420" h="890270">
                <a:moveTo>
                  <a:pt x="7266432" y="57912"/>
                </a:moveTo>
                <a:lnTo>
                  <a:pt x="7239000" y="27432"/>
                </a:lnTo>
                <a:lnTo>
                  <a:pt x="7239000" y="57912"/>
                </a:lnTo>
                <a:lnTo>
                  <a:pt x="7266432" y="57912"/>
                </a:lnTo>
                <a:close/>
              </a:path>
              <a:path w="7297420" h="890270">
                <a:moveTo>
                  <a:pt x="7266432" y="832104"/>
                </a:moveTo>
                <a:lnTo>
                  <a:pt x="7266432" y="57912"/>
                </a:lnTo>
                <a:lnTo>
                  <a:pt x="7239000" y="57912"/>
                </a:lnTo>
                <a:lnTo>
                  <a:pt x="7239000" y="832104"/>
                </a:lnTo>
                <a:lnTo>
                  <a:pt x="7266432" y="832104"/>
                </a:lnTo>
                <a:close/>
              </a:path>
              <a:path w="7297420" h="890270">
                <a:moveTo>
                  <a:pt x="7266432" y="890016"/>
                </a:moveTo>
                <a:lnTo>
                  <a:pt x="7266432" y="832104"/>
                </a:lnTo>
                <a:lnTo>
                  <a:pt x="7239000" y="859536"/>
                </a:lnTo>
                <a:lnTo>
                  <a:pt x="7239000" y="890016"/>
                </a:lnTo>
                <a:lnTo>
                  <a:pt x="7266432" y="89001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47800" y="3516886"/>
            <a:ext cx="7239000" cy="3162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810895">
              <a:lnSpc>
                <a:spcPct val="100000"/>
              </a:lnSpc>
              <a:spcBef>
                <a:spcPts val="105"/>
              </a:spcBef>
            </a:pPr>
            <a:r>
              <a:rPr dirty="0" sz="2800" spc="-10">
                <a:solidFill>
                  <a:srgbClr val="FFFF00"/>
                </a:solidFill>
                <a:latin typeface="Calibri"/>
                <a:cs typeface="Calibri"/>
              </a:rPr>
              <a:t>EDV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581785">
              <a:lnSpc>
                <a:spcPts val="3170"/>
              </a:lnSpc>
            </a:pPr>
            <a:r>
              <a:rPr dirty="0" sz="2800" spc="-5">
                <a:solidFill>
                  <a:srgbClr val="FFFF00"/>
                </a:solidFill>
                <a:latin typeface="Calibri"/>
                <a:cs typeface="Calibri"/>
              </a:rPr>
              <a:t>75</a:t>
            </a:r>
            <a:endParaRPr sz="2800">
              <a:latin typeface="Calibri"/>
              <a:cs typeface="Calibri"/>
            </a:endParaRPr>
          </a:p>
          <a:p>
            <a:pPr marL="3827779">
              <a:lnSpc>
                <a:spcPts val="3540"/>
              </a:lnSpc>
            </a:pPr>
            <a:r>
              <a:rPr dirty="0" sz="3200" spc="-5">
                <a:solidFill>
                  <a:srgbClr val="FFFF00"/>
                </a:solidFill>
                <a:latin typeface="Calibri"/>
                <a:cs typeface="Calibri"/>
              </a:rPr>
              <a:t>X </a:t>
            </a:r>
            <a:r>
              <a:rPr dirty="0" sz="3200" spc="-15">
                <a:solidFill>
                  <a:srgbClr val="FFFF00"/>
                </a:solidFill>
                <a:latin typeface="Calibri"/>
                <a:cs typeface="Calibri"/>
              </a:rPr>
              <a:t>100 </a:t>
            </a:r>
            <a:r>
              <a:rPr dirty="0" sz="3200" spc="-5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dirty="0" sz="3200" spc="5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00"/>
                </a:solidFill>
                <a:latin typeface="Calibri"/>
                <a:cs typeface="Calibri"/>
              </a:rPr>
              <a:t>62.5%</a:t>
            </a:r>
            <a:endParaRPr sz="3200">
              <a:latin typeface="Calibri"/>
              <a:cs typeface="Calibri"/>
            </a:endParaRPr>
          </a:p>
          <a:p>
            <a:pPr marL="1541780">
              <a:lnSpc>
                <a:spcPts val="3250"/>
              </a:lnSpc>
            </a:pPr>
            <a:r>
              <a:rPr dirty="0" sz="2800" spc="-5">
                <a:solidFill>
                  <a:srgbClr val="FFFF00"/>
                </a:solidFill>
                <a:latin typeface="Calibri"/>
                <a:cs typeface="Calibri"/>
              </a:rPr>
              <a:t>120</a:t>
            </a:r>
            <a:endParaRPr sz="2800">
              <a:latin typeface="Calibri"/>
              <a:cs typeface="Calibri"/>
            </a:endParaRPr>
          </a:p>
          <a:p>
            <a:pPr algn="ctr" marL="5715">
              <a:lnSpc>
                <a:spcPct val="100000"/>
              </a:lnSpc>
              <a:spcBef>
                <a:spcPts val="2245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Normal ejection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fraction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60 – 65</a:t>
            </a:r>
            <a:r>
              <a:rPr dirty="0" sz="240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%.</a:t>
            </a:r>
            <a:endParaRPr sz="24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Ejection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fraction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index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function.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39189" y="3059686"/>
            <a:ext cx="70612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5">
                <a:solidFill>
                  <a:srgbClr val="FFFF00"/>
                </a:solidFill>
                <a:latin typeface="Calibri"/>
                <a:cs typeface="Calibri"/>
              </a:rPr>
              <a:t>EF</a:t>
            </a:r>
            <a:r>
              <a:rPr dirty="0" sz="3200" spc="-7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6312" y="743712"/>
            <a:ext cx="5069205" cy="802005"/>
          </a:xfrm>
          <a:custGeom>
            <a:avLst/>
            <a:gdLst/>
            <a:ahLst/>
            <a:cxnLst/>
            <a:rect l="l" t="t" r="r" b="b"/>
            <a:pathLst>
              <a:path w="5069205" h="802005">
                <a:moveTo>
                  <a:pt x="5068824" y="780288"/>
                </a:moveTo>
                <a:lnTo>
                  <a:pt x="5068824" y="18288"/>
                </a:lnTo>
                <a:lnTo>
                  <a:pt x="5067204" y="11572"/>
                </a:lnTo>
                <a:lnTo>
                  <a:pt x="5062728" y="5715"/>
                </a:lnTo>
                <a:lnTo>
                  <a:pt x="5055965" y="1571"/>
                </a:lnTo>
                <a:lnTo>
                  <a:pt x="50474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780288"/>
                </a:lnTo>
                <a:lnTo>
                  <a:pt x="1571" y="788765"/>
                </a:lnTo>
                <a:lnTo>
                  <a:pt x="5715" y="795528"/>
                </a:lnTo>
                <a:lnTo>
                  <a:pt x="11572" y="800004"/>
                </a:lnTo>
                <a:lnTo>
                  <a:pt x="18288" y="801624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5029200" y="39624"/>
                </a:lnTo>
                <a:lnTo>
                  <a:pt x="5029200" y="18288"/>
                </a:lnTo>
                <a:lnTo>
                  <a:pt x="5047488" y="39624"/>
                </a:lnTo>
                <a:lnTo>
                  <a:pt x="5047488" y="801624"/>
                </a:lnTo>
                <a:lnTo>
                  <a:pt x="5055965" y="800004"/>
                </a:lnTo>
                <a:lnTo>
                  <a:pt x="5062728" y="795528"/>
                </a:lnTo>
                <a:lnTo>
                  <a:pt x="5067204" y="788765"/>
                </a:lnTo>
                <a:lnTo>
                  <a:pt x="5068824" y="780288"/>
                </a:lnTo>
                <a:close/>
              </a:path>
              <a:path w="5069205" h="80200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5069205" h="802005">
                <a:moveTo>
                  <a:pt x="39624" y="76200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762000"/>
                </a:lnTo>
                <a:lnTo>
                  <a:pt x="39624" y="762000"/>
                </a:lnTo>
                <a:close/>
              </a:path>
              <a:path w="5069205" h="802005">
                <a:moveTo>
                  <a:pt x="5047488" y="762000"/>
                </a:moveTo>
                <a:lnTo>
                  <a:pt x="18288" y="762000"/>
                </a:lnTo>
                <a:lnTo>
                  <a:pt x="39624" y="780288"/>
                </a:lnTo>
                <a:lnTo>
                  <a:pt x="39624" y="801624"/>
                </a:lnTo>
                <a:lnTo>
                  <a:pt x="5029200" y="801624"/>
                </a:lnTo>
                <a:lnTo>
                  <a:pt x="5029200" y="780288"/>
                </a:lnTo>
                <a:lnTo>
                  <a:pt x="5047488" y="762000"/>
                </a:lnTo>
                <a:close/>
              </a:path>
              <a:path w="5069205" h="802005">
                <a:moveTo>
                  <a:pt x="39624" y="801624"/>
                </a:moveTo>
                <a:lnTo>
                  <a:pt x="39624" y="780288"/>
                </a:lnTo>
                <a:lnTo>
                  <a:pt x="18288" y="762000"/>
                </a:lnTo>
                <a:lnTo>
                  <a:pt x="18288" y="801624"/>
                </a:lnTo>
                <a:lnTo>
                  <a:pt x="39624" y="801624"/>
                </a:lnTo>
                <a:close/>
              </a:path>
              <a:path w="5069205" h="802005">
                <a:moveTo>
                  <a:pt x="5047488" y="39624"/>
                </a:moveTo>
                <a:lnTo>
                  <a:pt x="5029200" y="18288"/>
                </a:lnTo>
                <a:lnTo>
                  <a:pt x="5029200" y="39624"/>
                </a:lnTo>
                <a:lnTo>
                  <a:pt x="5047488" y="39624"/>
                </a:lnTo>
                <a:close/>
              </a:path>
              <a:path w="5069205" h="802005">
                <a:moveTo>
                  <a:pt x="5047488" y="762000"/>
                </a:moveTo>
                <a:lnTo>
                  <a:pt x="5047488" y="39624"/>
                </a:lnTo>
                <a:lnTo>
                  <a:pt x="5029200" y="39624"/>
                </a:lnTo>
                <a:lnTo>
                  <a:pt x="5029200" y="762000"/>
                </a:lnTo>
                <a:lnTo>
                  <a:pt x="5047488" y="762000"/>
                </a:lnTo>
                <a:close/>
              </a:path>
              <a:path w="5069205" h="802005">
                <a:moveTo>
                  <a:pt x="5047488" y="801624"/>
                </a:moveTo>
                <a:lnTo>
                  <a:pt x="5047488" y="762000"/>
                </a:lnTo>
                <a:lnTo>
                  <a:pt x="5029200" y="780288"/>
                </a:lnTo>
                <a:lnTo>
                  <a:pt x="5029200" y="801624"/>
                </a:lnTo>
                <a:lnTo>
                  <a:pt x="5047488" y="8016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6239" y="846836"/>
            <a:ext cx="272478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35">
                <a:solidFill>
                  <a:srgbClr val="FFFFFF"/>
                </a:solidFill>
                <a:latin typeface="Arial Narrow"/>
                <a:cs typeface="Arial Narrow"/>
              </a:rPr>
              <a:t>OBJECTIVES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060" y="2741475"/>
            <a:ext cx="7710170" cy="38233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Enumerate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phases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dirty="0" sz="2100" spc="31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100">
              <a:latin typeface="Arial Narrow"/>
              <a:cs typeface="Arial Narrow"/>
            </a:endParaRPr>
          </a:p>
          <a:p>
            <a:pPr marL="469900" indent="-457200">
              <a:lnSpc>
                <a:spcPct val="100000"/>
              </a:lnSpc>
              <a:spcBef>
                <a:spcPts val="59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Explain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dirty="0" sz="2100" spc="7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effect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heart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rate</a:t>
            </a:r>
            <a:r>
              <a:rPr dirty="0" sz="2100" spc="7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on</a:t>
            </a:r>
            <a:r>
              <a:rPr dirty="0" sz="2100" spc="5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duration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systole</a:t>
            </a:r>
            <a:r>
              <a:rPr dirty="0" sz="2100" spc="7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and</a:t>
            </a:r>
            <a:r>
              <a:rPr dirty="0" sz="2100" spc="8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diastole</a:t>
            </a:r>
            <a:endParaRPr sz="2100">
              <a:latin typeface="Arial Narrow"/>
              <a:cs typeface="Arial Narrow"/>
            </a:endParaRPr>
          </a:p>
          <a:p>
            <a:pPr marL="469900" marR="467995" indent="-457200">
              <a:lnSpc>
                <a:spcPts val="2020"/>
              </a:lnSpc>
              <a:spcBef>
                <a:spcPts val="1080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Recognize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pressure, electrical, sound and volume changes  during cardiac</a:t>
            </a:r>
            <a:r>
              <a:rPr dirty="0" sz="2100" spc="114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100">
              <a:latin typeface="Arial Narrow"/>
              <a:cs typeface="Arial Narrow"/>
            </a:endParaRPr>
          </a:p>
          <a:p>
            <a:pPr marL="469900" marR="20320" indent="-457200">
              <a:lnSpc>
                <a:spcPts val="2020"/>
              </a:lnSpc>
              <a:spcBef>
                <a:spcPts val="109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Correlate different phases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cardiac cycle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with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various changes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in 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events.</a:t>
            </a:r>
            <a:endParaRPr sz="2100">
              <a:latin typeface="Arial Narrow"/>
              <a:cs typeface="Arial Narrow"/>
            </a:endParaRPr>
          </a:p>
          <a:p>
            <a:pPr marL="469900" marR="556260" indent="-457200">
              <a:lnSpc>
                <a:spcPts val="2020"/>
              </a:lnSpc>
              <a:spcBef>
                <a:spcPts val="109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Compare and contrast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left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and right ventricular pressures and  volumes during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normal cardiac</a:t>
            </a:r>
            <a:r>
              <a:rPr dirty="0" sz="2100" spc="26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cycle.</a:t>
            </a:r>
            <a:endParaRPr sz="2100">
              <a:latin typeface="Arial Narrow"/>
              <a:cs typeface="Arial Narrow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Describe</a:t>
            </a:r>
            <a:r>
              <a:rPr dirty="0" sz="2100" spc="114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dirty="0" sz="2100" spc="10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pressure</a:t>
            </a:r>
            <a:r>
              <a:rPr dirty="0" sz="2100" spc="114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waves</a:t>
            </a:r>
            <a:r>
              <a:rPr dirty="0" sz="2100" spc="114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0" b="1">
                <a:solidFill>
                  <a:srgbClr val="FFFF00"/>
                </a:solidFill>
                <a:latin typeface="Arial Narrow"/>
                <a:cs typeface="Arial Narrow"/>
              </a:rPr>
              <a:t>&amp;</a:t>
            </a:r>
            <a:r>
              <a:rPr dirty="0" sz="2100" spc="6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their</a:t>
            </a:r>
            <a:r>
              <a:rPr dirty="0" sz="2100" spc="10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relationship</a:t>
            </a:r>
            <a:r>
              <a:rPr dirty="0" sz="2100" spc="10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to</a:t>
            </a:r>
            <a:r>
              <a:rPr dirty="0" sz="2100" spc="100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dirty="0" sz="2100" spc="114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100">
              <a:latin typeface="Arial Narrow"/>
              <a:cs typeface="Arial Narrow"/>
            </a:endParaRPr>
          </a:p>
          <a:p>
            <a:pPr marL="469900" marR="434340" indent="-457200">
              <a:lnSpc>
                <a:spcPts val="2020"/>
              </a:lnSpc>
              <a:spcBef>
                <a:spcPts val="1085"/>
              </a:spcBef>
              <a:buClr>
                <a:srgbClr val="DC9E1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Describe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use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 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pressure-volume loop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in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describing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the 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phases </a:t>
            </a:r>
            <a:r>
              <a:rPr dirty="0" sz="2100" spc="5" b="1">
                <a:solidFill>
                  <a:srgbClr val="FFFF00"/>
                </a:solidFill>
                <a:latin typeface="Arial Narrow"/>
                <a:cs typeface="Arial Narrow"/>
              </a:rPr>
              <a:t>of the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dirty="0" sz="2100" spc="229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100" spc="10" b="1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0989" y="1665529"/>
            <a:ext cx="7048500" cy="1098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5080" indent="-344170">
              <a:lnSpc>
                <a:spcPct val="110000"/>
              </a:lnSpc>
              <a:spcBef>
                <a:spcPts val="100"/>
              </a:spcBef>
              <a:buSzPct val="75000"/>
              <a:buFont typeface="Wingdings"/>
              <a:buChar char=""/>
              <a:tabLst>
                <a:tab pos="357505" algn="l"/>
              </a:tabLst>
            </a:pPr>
            <a:r>
              <a:rPr dirty="0" sz="3200" spc="-10" b="1">
                <a:solidFill>
                  <a:srgbClr val="00FF00"/>
                </a:solidFill>
                <a:latin typeface="Times New Roman"/>
                <a:cs typeface="Times New Roman"/>
              </a:rPr>
              <a:t>At the end </a:t>
            </a:r>
            <a:r>
              <a:rPr dirty="0" sz="3200" spc="-5" b="1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dirty="0" sz="3200" spc="-10" b="1">
                <a:solidFill>
                  <a:srgbClr val="00FF00"/>
                </a:solidFill>
                <a:latin typeface="Times New Roman"/>
                <a:cs typeface="Times New Roman"/>
              </a:rPr>
              <a:t>the lecture </a:t>
            </a:r>
            <a:r>
              <a:rPr dirty="0" sz="3200" spc="-5" b="1">
                <a:solidFill>
                  <a:srgbClr val="00FF00"/>
                </a:solidFill>
                <a:latin typeface="Times New Roman"/>
                <a:cs typeface="Times New Roman"/>
              </a:rPr>
              <a:t>you should be  able </a:t>
            </a:r>
            <a:r>
              <a:rPr dirty="0" sz="3200" spc="-10" b="1">
                <a:solidFill>
                  <a:srgbClr val="00FF00"/>
                </a:solidFill>
                <a:latin typeface="Times New Roman"/>
                <a:cs typeface="Times New Roman"/>
              </a:rPr>
              <a:t>to</a:t>
            </a:r>
            <a:r>
              <a:rPr dirty="0" sz="3200" spc="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FF00"/>
                </a:solidFill>
                <a:latin typeface="Times New Roman"/>
                <a:cs typeface="Times New Roman"/>
              </a:rPr>
              <a:t>…..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588" y="6906265"/>
            <a:ext cx="10655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55">
                <a:solidFill>
                  <a:srgbClr val="FFFFFF"/>
                </a:solidFill>
                <a:latin typeface="Arial Narrow"/>
                <a:cs typeface="Arial Narrow"/>
              </a:rPr>
              <a:t>PROF. </a:t>
            </a: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6653784"/>
            <a:ext cx="6477000" cy="433070"/>
          </a:xfrm>
          <a:custGeom>
            <a:avLst/>
            <a:gdLst/>
            <a:ahLst/>
            <a:cxnLst/>
            <a:rect l="l" t="t" r="r" b="b"/>
            <a:pathLst>
              <a:path w="6477000" h="433070">
                <a:moveTo>
                  <a:pt x="0" y="0"/>
                </a:moveTo>
                <a:lnTo>
                  <a:pt x="0" y="432816"/>
                </a:lnTo>
                <a:lnTo>
                  <a:pt x="6477000" y="432816"/>
                </a:lnTo>
                <a:lnTo>
                  <a:pt x="647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83408" y="6638544"/>
            <a:ext cx="6504940" cy="463550"/>
          </a:xfrm>
          <a:custGeom>
            <a:avLst/>
            <a:gdLst/>
            <a:ahLst/>
            <a:cxnLst/>
            <a:rect l="l" t="t" r="r" b="b"/>
            <a:pathLst>
              <a:path w="6504940" h="463550">
                <a:moveTo>
                  <a:pt x="6504432" y="457200"/>
                </a:moveTo>
                <a:lnTo>
                  <a:pt x="6504432" y="6096"/>
                </a:lnTo>
                <a:lnTo>
                  <a:pt x="64983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457200"/>
                </a:lnTo>
                <a:lnTo>
                  <a:pt x="6096" y="463296"/>
                </a:lnTo>
                <a:lnTo>
                  <a:pt x="12192" y="463296"/>
                </a:lnTo>
                <a:lnTo>
                  <a:pt x="12192" y="30480"/>
                </a:lnTo>
                <a:lnTo>
                  <a:pt x="27432" y="15240"/>
                </a:lnTo>
                <a:lnTo>
                  <a:pt x="27432" y="30480"/>
                </a:lnTo>
                <a:lnTo>
                  <a:pt x="6477000" y="30480"/>
                </a:lnTo>
                <a:lnTo>
                  <a:pt x="6477000" y="15240"/>
                </a:lnTo>
                <a:lnTo>
                  <a:pt x="6489192" y="30480"/>
                </a:lnTo>
                <a:lnTo>
                  <a:pt x="6489192" y="463296"/>
                </a:lnTo>
                <a:lnTo>
                  <a:pt x="6498336" y="463296"/>
                </a:lnTo>
                <a:lnTo>
                  <a:pt x="6504432" y="457200"/>
                </a:lnTo>
                <a:close/>
              </a:path>
              <a:path w="6504940" h="463550">
                <a:moveTo>
                  <a:pt x="27432" y="30480"/>
                </a:moveTo>
                <a:lnTo>
                  <a:pt x="27432" y="15240"/>
                </a:lnTo>
                <a:lnTo>
                  <a:pt x="12192" y="30480"/>
                </a:lnTo>
                <a:lnTo>
                  <a:pt x="27432" y="30480"/>
                </a:lnTo>
                <a:close/>
              </a:path>
              <a:path w="6504940" h="463550">
                <a:moveTo>
                  <a:pt x="27432" y="435864"/>
                </a:moveTo>
                <a:lnTo>
                  <a:pt x="27432" y="30480"/>
                </a:lnTo>
                <a:lnTo>
                  <a:pt x="12192" y="30480"/>
                </a:lnTo>
                <a:lnTo>
                  <a:pt x="12192" y="435864"/>
                </a:lnTo>
                <a:lnTo>
                  <a:pt x="27432" y="435864"/>
                </a:lnTo>
                <a:close/>
              </a:path>
              <a:path w="6504940" h="463550">
                <a:moveTo>
                  <a:pt x="6489192" y="435864"/>
                </a:moveTo>
                <a:lnTo>
                  <a:pt x="12192" y="435864"/>
                </a:lnTo>
                <a:lnTo>
                  <a:pt x="27432" y="448056"/>
                </a:lnTo>
                <a:lnTo>
                  <a:pt x="27432" y="463296"/>
                </a:lnTo>
                <a:lnTo>
                  <a:pt x="6477000" y="463296"/>
                </a:lnTo>
                <a:lnTo>
                  <a:pt x="6477000" y="448056"/>
                </a:lnTo>
                <a:lnTo>
                  <a:pt x="6489192" y="435864"/>
                </a:lnTo>
                <a:close/>
              </a:path>
              <a:path w="6504940" h="463550">
                <a:moveTo>
                  <a:pt x="27432" y="463296"/>
                </a:moveTo>
                <a:lnTo>
                  <a:pt x="27432" y="448056"/>
                </a:lnTo>
                <a:lnTo>
                  <a:pt x="12192" y="435864"/>
                </a:lnTo>
                <a:lnTo>
                  <a:pt x="12192" y="463296"/>
                </a:lnTo>
                <a:lnTo>
                  <a:pt x="27432" y="463296"/>
                </a:lnTo>
                <a:close/>
              </a:path>
              <a:path w="6504940" h="463550">
                <a:moveTo>
                  <a:pt x="6489192" y="30480"/>
                </a:moveTo>
                <a:lnTo>
                  <a:pt x="6477000" y="15240"/>
                </a:lnTo>
                <a:lnTo>
                  <a:pt x="6477000" y="30480"/>
                </a:lnTo>
                <a:lnTo>
                  <a:pt x="6489192" y="30480"/>
                </a:lnTo>
                <a:close/>
              </a:path>
              <a:path w="6504940" h="463550">
                <a:moveTo>
                  <a:pt x="6489192" y="435864"/>
                </a:moveTo>
                <a:lnTo>
                  <a:pt x="6489192" y="30480"/>
                </a:lnTo>
                <a:lnTo>
                  <a:pt x="6477000" y="30480"/>
                </a:lnTo>
                <a:lnTo>
                  <a:pt x="6477000" y="435864"/>
                </a:lnTo>
                <a:lnTo>
                  <a:pt x="6489192" y="435864"/>
                </a:lnTo>
                <a:close/>
              </a:path>
              <a:path w="6504940" h="463550">
                <a:moveTo>
                  <a:pt x="6489192" y="463296"/>
                </a:moveTo>
                <a:lnTo>
                  <a:pt x="6489192" y="435864"/>
                </a:lnTo>
                <a:lnTo>
                  <a:pt x="6477000" y="448056"/>
                </a:lnTo>
                <a:lnTo>
                  <a:pt x="6477000" y="463296"/>
                </a:lnTo>
                <a:lnTo>
                  <a:pt x="6489192" y="4632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95600" y="6705097"/>
            <a:ext cx="64770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90"/>
              </a:spcBef>
            </a:pPr>
            <a:r>
              <a:rPr dirty="0" sz="2000" spc="25" b="1">
                <a:solidFill>
                  <a:srgbClr val="FFFFFF"/>
                </a:solidFill>
                <a:latin typeface="Arial Narrow"/>
                <a:cs typeface="Arial Narrow"/>
              </a:rPr>
              <a:t>SOURCE </a:t>
            </a:r>
            <a:r>
              <a:rPr dirty="0" sz="2000" spc="15" b="1">
                <a:solidFill>
                  <a:srgbClr val="FFFFFF"/>
                </a:solidFill>
                <a:latin typeface="Arial Narrow"/>
                <a:cs typeface="Arial Narrow"/>
              </a:rPr>
              <a:t>GUYTON </a:t>
            </a:r>
            <a:r>
              <a:rPr dirty="0" sz="2000" spc="25" b="1">
                <a:solidFill>
                  <a:srgbClr val="FFFFFF"/>
                </a:solidFill>
                <a:latin typeface="Arial Narrow"/>
                <a:cs typeface="Arial Narrow"/>
              </a:rPr>
              <a:t>13</a:t>
            </a:r>
            <a:r>
              <a:rPr dirty="0" baseline="24691" sz="2025" spc="37" b="1">
                <a:solidFill>
                  <a:srgbClr val="FFFFFF"/>
                </a:solidFill>
                <a:latin typeface="Arial Narrow"/>
                <a:cs typeface="Arial Narrow"/>
              </a:rPr>
              <a:t>TH </a:t>
            </a:r>
            <a:r>
              <a:rPr dirty="0" sz="2000" spc="10" b="1">
                <a:solidFill>
                  <a:srgbClr val="FFFFFF"/>
                </a:solidFill>
                <a:latin typeface="Arial Narrow"/>
                <a:cs typeface="Arial Narrow"/>
              </a:rPr>
              <a:t>ED. </a:t>
            </a:r>
            <a:r>
              <a:rPr dirty="0" sz="2000" spc="25" b="1">
                <a:solidFill>
                  <a:srgbClr val="FFFFFF"/>
                </a:solidFill>
                <a:latin typeface="Arial Narrow"/>
                <a:cs typeface="Arial Narrow"/>
              </a:rPr>
              <a:t>CHAPTER9:</a:t>
            </a:r>
            <a:r>
              <a:rPr dirty="0" sz="20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Arial Narrow"/>
                <a:cs typeface="Arial Narrow"/>
              </a:rPr>
              <a:t>PAGE:113-119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7712" y="819912"/>
            <a:ext cx="5374005" cy="603885"/>
          </a:xfrm>
          <a:custGeom>
            <a:avLst/>
            <a:gdLst/>
            <a:ahLst/>
            <a:cxnLst/>
            <a:rect l="l" t="t" r="r" b="b"/>
            <a:pathLst>
              <a:path w="5374005" h="603885">
                <a:moveTo>
                  <a:pt x="5373624" y="582168"/>
                </a:moveTo>
                <a:lnTo>
                  <a:pt x="5373624" y="18288"/>
                </a:lnTo>
                <a:lnTo>
                  <a:pt x="5372004" y="11572"/>
                </a:lnTo>
                <a:lnTo>
                  <a:pt x="5367528" y="5715"/>
                </a:lnTo>
                <a:lnTo>
                  <a:pt x="5360765" y="1571"/>
                </a:lnTo>
                <a:lnTo>
                  <a:pt x="53522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5334000" y="39624"/>
                </a:lnTo>
                <a:lnTo>
                  <a:pt x="5334000" y="18288"/>
                </a:lnTo>
                <a:lnTo>
                  <a:pt x="5352288" y="39624"/>
                </a:lnTo>
                <a:lnTo>
                  <a:pt x="5352288" y="603504"/>
                </a:lnTo>
                <a:lnTo>
                  <a:pt x="5360765" y="601884"/>
                </a:lnTo>
                <a:lnTo>
                  <a:pt x="5367528" y="597408"/>
                </a:lnTo>
                <a:lnTo>
                  <a:pt x="5372004" y="590645"/>
                </a:lnTo>
                <a:lnTo>
                  <a:pt x="5373624" y="582168"/>
                </a:lnTo>
                <a:close/>
              </a:path>
              <a:path w="5374005" h="60388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5374005" h="603885">
                <a:moveTo>
                  <a:pt x="39624" y="56388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9624" y="563880"/>
                </a:lnTo>
                <a:close/>
              </a:path>
              <a:path w="5374005" h="603885">
                <a:moveTo>
                  <a:pt x="5352288" y="563880"/>
                </a:moveTo>
                <a:lnTo>
                  <a:pt x="18288" y="563880"/>
                </a:lnTo>
                <a:lnTo>
                  <a:pt x="39624" y="582168"/>
                </a:lnTo>
                <a:lnTo>
                  <a:pt x="39624" y="603504"/>
                </a:lnTo>
                <a:lnTo>
                  <a:pt x="5334000" y="603504"/>
                </a:lnTo>
                <a:lnTo>
                  <a:pt x="5334000" y="582168"/>
                </a:lnTo>
                <a:lnTo>
                  <a:pt x="5352288" y="563880"/>
                </a:lnTo>
                <a:close/>
              </a:path>
              <a:path w="5374005" h="603885">
                <a:moveTo>
                  <a:pt x="39624" y="603504"/>
                </a:moveTo>
                <a:lnTo>
                  <a:pt x="39624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9624" y="603504"/>
                </a:lnTo>
                <a:close/>
              </a:path>
              <a:path w="5374005" h="603885">
                <a:moveTo>
                  <a:pt x="5352288" y="39624"/>
                </a:moveTo>
                <a:lnTo>
                  <a:pt x="5334000" y="18288"/>
                </a:lnTo>
                <a:lnTo>
                  <a:pt x="5334000" y="39624"/>
                </a:lnTo>
                <a:lnTo>
                  <a:pt x="5352288" y="39624"/>
                </a:lnTo>
                <a:close/>
              </a:path>
              <a:path w="5374005" h="603885">
                <a:moveTo>
                  <a:pt x="5352288" y="563880"/>
                </a:moveTo>
                <a:lnTo>
                  <a:pt x="5352288" y="39624"/>
                </a:lnTo>
                <a:lnTo>
                  <a:pt x="5334000" y="39624"/>
                </a:lnTo>
                <a:lnTo>
                  <a:pt x="5334000" y="563880"/>
                </a:lnTo>
                <a:lnTo>
                  <a:pt x="5352288" y="563880"/>
                </a:lnTo>
                <a:close/>
              </a:path>
              <a:path w="5374005" h="603885">
                <a:moveTo>
                  <a:pt x="5352288" y="603504"/>
                </a:moveTo>
                <a:lnTo>
                  <a:pt x="5352288" y="563880"/>
                </a:lnTo>
                <a:lnTo>
                  <a:pt x="5334000" y="582168"/>
                </a:lnTo>
                <a:lnTo>
                  <a:pt x="5334000" y="603504"/>
                </a:lnTo>
                <a:lnTo>
                  <a:pt x="53522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2606" y="834644"/>
            <a:ext cx="277812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>
                <a:solidFill>
                  <a:srgbClr val="FFFFFF"/>
                </a:solidFill>
              </a:rPr>
              <a:t>ATRIAL</a:t>
            </a:r>
            <a:r>
              <a:rPr dirty="0" spc="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SYSTOLE</a:t>
            </a:r>
          </a:p>
        </p:txBody>
      </p:sp>
      <p:sp>
        <p:nvSpPr>
          <p:cNvPr id="4" name="object 4"/>
          <p:cNvSpPr/>
          <p:nvPr/>
        </p:nvSpPr>
        <p:spPr>
          <a:xfrm>
            <a:off x="5943600" y="1694688"/>
            <a:ext cx="2971800" cy="3355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3104" y="5026152"/>
            <a:ext cx="2722245" cy="475615"/>
          </a:xfrm>
          <a:custGeom>
            <a:avLst/>
            <a:gdLst/>
            <a:ahLst/>
            <a:cxnLst/>
            <a:rect l="l" t="t" r="r" b="b"/>
            <a:pathLst>
              <a:path w="2722245" h="475614">
                <a:moveTo>
                  <a:pt x="2721864" y="472440"/>
                </a:moveTo>
                <a:lnTo>
                  <a:pt x="2721864" y="3048"/>
                </a:lnTo>
                <a:lnTo>
                  <a:pt x="2718816" y="0"/>
                </a:lnTo>
                <a:lnTo>
                  <a:pt x="3048" y="0"/>
                </a:lnTo>
                <a:lnTo>
                  <a:pt x="0" y="3048"/>
                </a:lnTo>
                <a:lnTo>
                  <a:pt x="0" y="472440"/>
                </a:lnTo>
                <a:lnTo>
                  <a:pt x="3048" y="475488"/>
                </a:lnTo>
                <a:lnTo>
                  <a:pt x="6096" y="475488"/>
                </a:lnTo>
                <a:lnTo>
                  <a:pt x="6096" y="9144"/>
                </a:lnTo>
                <a:lnTo>
                  <a:pt x="12192" y="3048"/>
                </a:lnTo>
                <a:lnTo>
                  <a:pt x="12192" y="9144"/>
                </a:lnTo>
                <a:lnTo>
                  <a:pt x="2712720" y="9144"/>
                </a:lnTo>
                <a:lnTo>
                  <a:pt x="2712720" y="3048"/>
                </a:lnTo>
                <a:lnTo>
                  <a:pt x="2715768" y="9144"/>
                </a:lnTo>
                <a:lnTo>
                  <a:pt x="2715768" y="475488"/>
                </a:lnTo>
                <a:lnTo>
                  <a:pt x="2718816" y="475488"/>
                </a:lnTo>
                <a:lnTo>
                  <a:pt x="2721864" y="472440"/>
                </a:lnTo>
                <a:close/>
              </a:path>
              <a:path w="2722245" h="475614">
                <a:moveTo>
                  <a:pt x="12192" y="9144"/>
                </a:moveTo>
                <a:lnTo>
                  <a:pt x="12192" y="3048"/>
                </a:lnTo>
                <a:lnTo>
                  <a:pt x="6096" y="9144"/>
                </a:lnTo>
                <a:lnTo>
                  <a:pt x="12192" y="9144"/>
                </a:lnTo>
                <a:close/>
              </a:path>
              <a:path w="2722245" h="475614">
                <a:moveTo>
                  <a:pt x="12192" y="463296"/>
                </a:moveTo>
                <a:lnTo>
                  <a:pt x="12192" y="9144"/>
                </a:lnTo>
                <a:lnTo>
                  <a:pt x="6096" y="9144"/>
                </a:lnTo>
                <a:lnTo>
                  <a:pt x="6096" y="463296"/>
                </a:lnTo>
                <a:lnTo>
                  <a:pt x="12192" y="463296"/>
                </a:lnTo>
                <a:close/>
              </a:path>
              <a:path w="2722245" h="475614">
                <a:moveTo>
                  <a:pt x="2715768" y="463296"/>
                </a:moveTo>
                <a:lnTo>
                  <a:pt x="6096" y="463296"/>
                </a:lnTo>
                <a:lnTo>
                  <a:pt x="12192" y="469392"/>
                </a:lnTo>
                <a:lnTo>
                  <a:pt x="12192" y="475488"/>
                </a:lnTo>
                <a:lnTo>
                  <a:pt x="2712720" y="475488"/>
                </a:lnTo>
                <a:lnTo>
                  <a:pt x="2712720" y="469392"/>
                </a:lnTo>
                <a:lnTo>
                  <a:pt x="2715768" y="463296"/>
                </a:lnTo>
                <a:close/>
              </a:path>
              <a:path w="2722245" h="475614">
                <a:moveTo>
                  <a:pt x="12192" y="475488"/>
                </a:moveTo>
                <a:lnTo>
                  <a:pt x="12192" y="469392"/>
                </a:lnTo>
                <a:lnTo>
                  <a:pt x="6096" y="463296"/>
                </a:lnTo>
                <a:lnTo>
                  <a:pt x="6096" y="475488"/>
                </a:lnTo>
                <a:lnTo>
                  <a:pt x="12192" y="475488"/>
                </a:lnTo>
                <a:close/>
              </a:path>
              <a:path w="2722245" h="475614">
                <a:moveTo>
                  <a:pt x="2715768" y="9144"/>
                </a:moveTo>
                <a:lnTo>
                  <a:pt x="2712720" y="3048"/>
                </a:lnTo>
                <a:lnTo>
                  <a:pt x="2712720" y="9144"/>
                </a:lnTo>
                <a:lnTo>
                  <a:pt x="2715768" y="9144"/>
                </a:lnTo>
                <a:close/>
              </a:path>
              <a:path w="2722245" h="475614">
                <a:moveTo>
                  <a:pt x="2715768" y="463296"/>
                </a:moveTo>
                <a:lnTo>
                  <a:pt x="2715768" y="9144"/>
                </a:lnTo>
                <a:lnTo>
                  <a:pt x="2712720" y="9144"/>
                </a:lnTo>
                <a:lnTo>
                  <a:pt x="2712720" y="463296"/>
                </a:lnTo>
                <a:lnTo>
                  <a:pt x="2715768" y="463296"/>
                </a:lnTo>
                <a:close/>
              </a:path>
              <a:path w="2722245" h="475614">
                <a:moveTo>
                  <a:pt x="2715768" y="475488"/>
                </a:moveTo>
                <a:lnTo>
                  <a:pt x="2715768" y="463296"/>
                </a:lnTo>
                <a:lnTo>
                  <a:pt x="2712720" y="469392"/>
                </a:lnTo>
                <a:lnTo>
                  <a:pt x="2712720" y="475488"/>
                </a:lnTo>
                <a:lnTo>
                  <a:pt x="2715768" y="4754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13181" y="1617981"/>
            <a:ext cx="4061460" cy="523938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398780">
              <a:lnSpc>
                <a:spcPct val="100000"/>
              </a:lnSpc>
              <a:spcBef>
                <a:spcPts val="700"/>
              </a:spcBef>
            </a:pPr>
            <a:r>
              <a:rPr dirty="0" sz="2400" spc="0" b="1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dirty="0" sz="24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Depolarization</a:t>
            </a:r>
            <a:endParaRPr sz="2400">
              <a:latin typeface="Calibri"/>
              <a:cs typeface="Calibri"/>
            </a:endParaRPr>
          </a:p>
          <a:p>
            <a:pPr algn="ctr" marL="320040">
              <a:lnSpc>
                <a:spcPct val="100000"/>
              </a:lnSpc>
              <a:spcBef>
                <a:spcPts val="600"/>
              </a:spcBef>
            </a:pPr>
            <a:r>
              <a:rPr dirty="0" sz="2400" spc="340" b="1">
                <a:solidFill>
                  <a:srgbClr val="FFFFFF"/>
                </a:solidFill>
                <a:latin typeface="Wingdings"/>
                <a:cs typeface="Wingdings"/>
              </a:rPr>
              <a:t></a:t>
            </a:r>
            <a:endParaRPr sz="2400">
              <a:latin typeface="Wingdings"/>
              <a:cs typeface="Wingdings"/>
            </a:endParaRPr>
          </a:p>
          <a:p>
            <a:pPr algn="ctr" marL="395605">
              <a:lnSpc>
                <a:spcPct val="100000"/>
              </a:lnSpc>
              <a:spcBef>
                <a:spcPts val="600"/>
              </a:spcBef>
            </a:pPr>
            <a:r>
              <a:rPr dirty="0" sz="2400" spc="0" b="1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dirty="0" sz="2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contraction</a:t>
            </a:r>
            <a:endParaRPr sz="2400">
              <a:latin typeface="Calibri"/>
              <a:cs typeface="Calibri"/>
            </a:endParaRPr>
          </a:p>
          <a:p>
            <a:pPr algn="ctr" marL="320040">
              <a:lnSpc>
                <a:spcPct val="100000"/>
              </a:lnSpc>
              <a:spcBef>
                <a:spcPts val="600"/>
              </a:spcBef>
            </a:pPr>
            <a:r>
              <a:rPr dirty="0" sz="2400" spc="340" b="1">
                <a:solidFill>
                  <a:srgbClr val="FFFFFF"/>
                </a:solidFill>
                <a:latin typeface="Wingdings"/>
                <a:cs typeface="Wingdings"/>
              </a:rPr>
              <a:t></a:t>
            </a:r>
            <a:endParaRPr sz="2400">
              <a:latin typeface="Wingdings"/>
              <a:cs typeface="Wingdings"/>
            </a:endParaRPr>
          </a:p>
          <a:p>
            <a:pPr algn="ctr" marL="326390">
              <a:lnSpc>
                <a:spcPct val="100000"/>
              </a:lnSpc>
              <a:spcBef>
                <a:spcPts val="600"/>
              </a:spcBef>
            </a:pPr>
            <a:r>
              <a:rPr dirty="0" sz="2400" spc="0" b="1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dirty="0" sz="24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endParaRPr sz="2400">
              <a:latin typeface="Calibri"/>
              <a:cs typeface="Calibri"/>
            </a:endParaRPr>
          </a:p>
          <a:p>
            <a:pPr algn="ctr" marL="320040">
              <a:lnSpc>
                <a:spcPct val="100000"/>
              </a:lnSpc>
              <a:spcBef>
                <a:spcPts val="600"/>
              </a:spcBef>
            </a:pPr>
            <a:r>
              <a:rPr dirty="0" sz="2400" spc="340" b="1">
                <a:solidFill>
                  <a:srgbClr val="FFFFFF"/>
                </a:solidFill>
                <a:latin typeface="Wingdings"/>
                <a:cs typeface="Wingdings"/>
              </a:rPr>
              <a:t></a:t>
            </a:r>
            <a:endParaRPr sz="2400">
              <a:latin typeface="Wingdings"/>
              <a:cs typeface="Wingdings"/>
            </a:endParaRPr>
          </a:p>
          <a:p>
            <a:pPr algn="ctr" marL="325755">
              <a:lnSpc>
                <a:spcPct val="100000"/>
              </a:lnSpc>
              <a:spcBef>
                <a:spcPts val="600"/>
              </a:spcBef>
            </a:pP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Blood flows 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dirty="0" sz="2400" spc="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algn="ctr" marR="1628775">
              <a:lnSpc>
                <a:spcPct val="100000"/>
              </a:lnSpc>
            </a:pP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ATRIA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= PRIMER PUMPS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525"/>
              </a:spcBef>
            </a:pP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dirty="0" sz="2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515620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80%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direct flow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SVC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0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IVC</a:t>
            </a:r>
            <a:endParaRPr sz="2000">
              <a:latin typeface="Calibri"/>
              <a:cs typeface="Calibri"/>
            </a:endParaRPr>
          </a:p>
          <a:p>
            <a:pPr marL="515620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20%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dirty="0" sz="20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contraction.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744" y="862583"/>
            <a:ext cx="8061959" cy="6120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200" y="2426208"/>
            <a:ext cx="2865120" cy="3334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8484" y="1947165"/>
            <a:ext cx="4542790" cy="436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417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24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&gt;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→ 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AV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dirty="0" sz="24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0.02s,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semilunar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endParaRPr sz="2400">
              <a:latin typeface="Calibri"/>
              <a:cs typeface="Calibri"/>
            </a:endParaRPr>
          </a:p>
          <a:p>
            <a:pPr marL="12700" marR="384810">
              <a:lnSpc>
                <a:spcPct val="100000"/>
              </a:lnSpc>
              <a:spcBef>
                <a:spcPts val="1800"/>
              </a:spcBef>
            </a:pPr>
            <a:r>
              <a:rPr dirty="0" sz="2400" spc="-10" b="1">
                <a:solidFill>
                  <a:srgbClr val="00FF00"/>
                </a:solidFill>
                <a:latin typeface="Calibri"/>
                <a:cs typeface="Calibri"/>
              </a:rPr>
              <a:t>Period between </a:t>
            </a:r>
            <a:r>
              <a:rPr dirty="0" sz="2400" spc="-60" b="1">
                <a:solidFill>
                  <a:srgbClr val="00FF00"/>
                </a:solidFill>
                <a:latin typeface="Calibri"/>
                <a:cs typeface="Calibri"/>
              </a:rPr>
              <a:t>AV </a:t>
            </a:r>
            <a:r>
              <a:rPr dirty="0" sz="2400" spc="-15" b="1">
                <a:solidFill>
                  <a:srgbClr val="00FF00"/>
                </a:solidFill>
                <a:latin typeface="Calibri"/>
                <a:cs typeface="Calibri"/>
              </a:rPr>
              <a:t>valve </a:t>
            </a: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closure  and semilunar </a:t>
            </a:r>
            <a:r>
              <a:rPr dirty="0" sz="2400" spc="-15" b="1">
                <a:solidFill>
                  <a:srgbClr val="00FF00"/>
                </a:solidFill>
                <a:latin typeface="Calibri"/>
                <a:cs typeface="Calibri"/>
              </a:rPr>
              <a:t>valve </a:t>
            </a: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opening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→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prepares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contraction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shortening→ occurs  </a:t>
            </a:r>
            <a:r>
              <a:rPr dirty="0" sz="2400" b="1">
                <a:solidFill>
                  <a:srgbClr val="00FF00"/>
                </a:solidFill>
                <a:latin typeface="Calibri"/>
                <a:cs typeface="Calibri"/>
              </a:rPr>
              <a:t>without</a:t>
            </a:r>
            <a:r>
              <a:rPr dirty="0" sz="2400" spc="-60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emptying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Tension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develops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change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muscle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length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3312" y="896112"/>
            <a:ext cx="7279005" cy="603885"/>
          </a:xfrm>
          <a:custGeom>
            <a:avLst/>
            <a:gdLst/>
            <a:ahLst/>
            <a:cxnLst/>
            <a:rect l="l" t="t" r="r" b="b"/>
            <a:pathLst>
              <a:path w="7279005" h="603885">
                <a:moveTo>
                  <a:pt x="7278624" y="582168"/>
                </a:moveTo>
                <a:lnTo>
                  <a:pt x="7278624" y="18288"/>
                </a:lnTo>
                <a:lnTo>
                  <a:pt x="7277004" y="11572"/>
                </a:lnTo>
                <a:lnTo>
                  <a:pt x="7272528" y="5715"/>
                </a:lnTo>
                <a:lnTo>
                  <a:pt x="7265765" y="1571"/>
                </a:lnTo>
                <a:lnTo>
                  <a:pt x="72572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7239000" y="39624"/>
                </a:lnTo>
                <a:lnTo>
                  <a:pt x="7239000" y="18288"/>
                </a:lnTo>
                <a:lnTo>
                  <a:pt x="7257288" y="39624"/>
                </a:lnTo>
                <a:lnTo>
                  <a:pt x="7257288" y="603504"/>
                </a:lnTo>
                <a:lnTo>
                  <a:pt x="7265765" y="601884"/>
                </a:lnTo>
                <a:lnTo>
                  <a:pt x="7272528" y="597408"/>
                </a:lnTo>
                <a:lnTo>
                  <a:pt x="7277004" y="590645"/>
                </a:lnTo>
                <a:lnTo>
                  <a:pt x="7278624" y="582168"/>
                </a:lnTo>
                <a:close/>
              </a:path>
              <a:path w="7279005" h="60388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279005" h="603885">
                <a:moveTo>
                  <a:pt x="39624" y="56388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9624" y="563880"/>
                </a:lnTo>
                <a:close/>
              </a:path>
              <a:path w="7279005" h="603885">
                <a:moveTo>
                  <a:pt x="7257288" y="563880"/>
                </a:moveTo>
                <a:lnTo>
                  <a:pt x="18288" y="563880"/>
                </a:lnTo>
                <a:lnTo>
                  <a:pt x="39624" y="582168"/>
                </a:lnTo>
                <a:lnTo>
                  <a:pt x="39624" y="603504"/>
                </a:lnTo>
                <a:lnTo>
                  <a:pt x="7239000" y="603504"/>
                </a:lnTo>
                <a:lnTo>
                  <a:pt x="7239000" y="582168"/>
                </a:lnTo>
                <a:lnTo>
                  <a:pt x="7257288" y="563880"/>
                </a:lnTo>
                <a:close/>
              </a:path>
              <a:path w="7279005" h="603885">
                <a:moveTo>
                  <a:pt x="39624" y="603504"/>
                </a:moveTo>
                <a:lnTo>
                  <a:pt x="39624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9624" y="603504"/>
                </a:lnTo>
                <a:close/>
              </a:path>
              <a:path w="7279005" h="603885">
                <a:moveTo>
                  <a:pt x="7257288" y="39624"/>
                </a:moveTo>
                <a:lnTo>
                  <a:pt x="7239000" y="18288"/>
                </a:lnTo>
                <a:lnTo>
                  <a:pt x="7239000" y="39624"/>
                </a:lnTo>
                <a:lnTo>
                  <a:pt x="7257288" y="39624"/>
                </a:lnTo>
                <a:close/>
              </a:path>
              <a:path w="7279005" h="603885">
                <a:moveTo>
                  <a:pt x="7257288" y="563880"/>
                </a:moveTo>
                <a:lnTo>
                  <a:pt x="7257288" y="39624"/>
                </a:lnTo>
                <a:lnTo>
                  <a:pt x="7239000" y="39624"/>
                </a:lnTo>
                <a:lnTo>
                  <a:pt x="7239000" y="563880"/>
                </a:lnTo>
                <a:lnTo>
                  <a:pt x="7257288" y="563880"/>
                </a:lnTo>
                <a:close/>
              </a:path>
              <a:path w="7279005" h="603885">
                <a:moveTo>
                  <a:pt x="7257288" y="603504"/>
                </a:moveTo>
                <a:lnTo>
                  <a:pt x="7257288" y="563880"/>
                </a:lnTo>
                <a:lnTo>
                  <a:pt x="7239000" y="582168"/>
                </a:lnTo>
                <a:lnTo>
                  <a:pt x="7239000" y="603504"/>
                </a:lnTo>
                <a:lnTo>
                  <a:pt x="72572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6245" y="910844"/>
            <a:ext cx="556577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5">
                <a:solidFill>
                  <a:srgbClr val="FFFFFF"/>
                </a:solidFill>
              </a:rPr>
              <a:t>ISOVOLUMETRIC</a:t>
            </a:r>
            <a:r>
              <a:rPr dirty="0" spc="185">
                <a:solidFill>
                  <a:srgbClr val="FFFFFF"/>
                </a:solidFill>
              </a:rPr>
              <a:t> </a:t>
            </a:r>
            <a:r>
              <a:rPr dirty="0" spc="25">
                <a:solidFill>
                  <a:srgbClr val="FFFFFF"/>
                </a:solidFill>
              </a:rPr>
              <a:t>CONTRACTION</a:t>
            </a:r>
          </a:p>
        </p:txBody>
      </p:sp>
      <p:sp>
        <p:nvSpPr>
          <p:cNvPr id="6" name="object 6"/>
          <p:cNvSpPr/>
          <p:nvPr/>
        </p:nvSpPr>
        <p:spPr>
          <a:xfrm>
            <a:off x="5791200" y="2057400"/>
            <a:ext cx="3636264" cy="441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88" y="1846581"/>
            <a:ext cx="4703445" cy="423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9644" marR="1152525" indent="-956944">
              <a:lnSpc>
                <a:spcPct val="1417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  <a:tab pos="108204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When		</a:t>
            </a:r>
            <a:r>
              <a:rPr dirty="0" sz="2400" spc="-100" b="1">
                <a:solidFill>
                  <a:srgbClr val="FFFFFF"/>
                </a:solidFill>
                <a:latin typeface="Calibri"/>
                <a:cs typeface="Calibri"/>
              </a:rPr>
              <a:t>LV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pres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&gt; 80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mm Hg 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RV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pres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&gt; 8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Hg,</a:t>
            </a:r>
            <a:endParaRPr sz="24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12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semilunar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open.</a:t>
            </a:r>
            <a:endParaRPr sz="2400">
              <a:latin typeface="Calibri"/>
              <a:cs typeface="Calibri"/>
            </a:endParaRPr>
          </a:p>
          <a:p>
            <a:pPr marL="192405" marR="299720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Rapid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Ejection – 70%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emptying</a:t>
            </a:r>
            <a:r>
              <a:rPr dirty="0" sz="24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1/3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endParaRPr sz="24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Slow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Ejection – 30% in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2/3</a:t>
            </a:r>
            <a:r>
              <a:rPr dirty="0" sz="240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186055" marR="120650" indent="-17335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6690" algn="l"/>
              </a:tabLs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dirty="0" sz="240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keeps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decreasing until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becomes lower  than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vessels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1667255"/>
            <a:ext cx="376732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4232" y="890016"/>
            <a:ext cx="4227830" cy="603885"/>
          </a:xfrm>
          <a:custGeom>
            <a:avLst/>
            <a:gdLst/>
            <a:ahLst/>
            <a:cxnLst/>
            <a:rect l="l" t="t" r="r" b="b"/>
            <a:pathLst>
              <a:path w="4227830" h="603885">
                <a:moveTo>
                  <a:pt x="4227576" y="582168"/>
                </a:moveTo>
                <a:lnTo>
                  <a:pt x="4227576" y="21336"/>
                </a:lnTo>
                <a:lnTo>
                  <a:pt x="4226433" y="12858"/>
                </a:lnTo>
                <a:lnTo>
                  <a:pt x="4223004" y="6096"/>
                </a:lnTo>
                <a:lnTo>
                  <a:pt x="4217289" y="1619"/>
                </a:lnTo>
                <a:lnTo>
                  <a:pt x="4209288" y="0"/>
                </a:lnTo>
                <a:lnTo>
                  <a:pt x="18288" y="0"/>
                </a:lnTo>
                <a:lnTo>
                  <a:pt x="11572" y="1619"/>
                </a:lnTo>
                <a:lnTo>
                  <a:pt x="5715" y="6096"/>
                </a:lnTo>
                <a:lnTo>
                  <a:pt x="1571" y="12858"/>
                </a:lnTo>
                <a:lnTo>
                  <a:pt x="0" y="21336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6576" y="21336"/>
                </a:lnTo>
                <a:lnTo>
                  <a:pt x="36576" y="39624"/>
                </a:lnTo>
                <a:lnTo>
                  <a:pt x="4191000" y="39624"/>
                </a:lnTo>
                <a:lnTo>
                  <a:pt x="4191000" y="21336"/>
                </a:lnTo>
                <a:lnTo>
                  <a:pt x="4209288" y="39624"/>
                </a:lnTo>
                <a:lnTo>
                  <a:pt x="4209288" y="603504"/>
                </a:lnTo>
                <a:lnTo>
                  <a:pt x="4217289" y="601884"/>
                </a:lnTo>
                <a:lnTo>
                  <a:pt x="4223004" y="597408"/>
                </a:lnTo>
                <a:lnTo>
                  <a:pt x="4226433" y="590645"/>
                </a:lnTo>
                <a:lnTo>
                  <a:pt x="4227576" y="582168"/>
                </a:lnTo>
                <a:close/>
              </a:path>
              <a:path w="4227830" h="603885">
                <a:moveTo>
                  <a:pt x="36576" y="39624"/>
                </a:moveTo>
                <a:lnTo>
                  <a:pt x="36576" y="21336"/>
                </a:lnTo>
                <a:lnTo>
                  <a:pt x="18288" y="39624"/>
                </a:lnTo>
                <a:lnTo>
                  <a:pt x="36576" y="39624"/>
                </a:lnTo>
                <a:close/>
              </a:path>
              <a:path w="4227830" h="603885">
                <a:moveTo>
                  <a:pt x="36576" y="563880"/>
                </a:moveTo>
                <a:lnTo>
                  <a:pt x="36576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6576" y="563880"/>
                </a:lnTo>
                <a:close/>
              </a:path>
              <a:path w="4227830" h="603885">
                <a:moveTo>
                  <a:pt x="4209288" y="563880"/>
                </a:moveTo>
                <a:lnTo>
                  <a:pt x="18288" y="563880"/>
                </a:lnTo>
                <a:lnTo>
                  <a:pt x="36576" y="582168"/>
                </a:lnTo>
                <a:lnTo>
                  <a:pt x="36576" y="603504"/>
                </a:lnTo>
                <a:lnTo>
                  <a:pt x="4191000" y="603504"/>
                </a:lnTo>
                <a:lnTo>
                  <a:pt x="4191000" y="582168"/>
                </a:lnTo>
                <a:lnTo>
                  <a:pt x="4209288" y="563880"/>
                </a:lnTo>
                <a:close/>
              </a:path>
              <a:path w="4227830" h="603885">
                <a:moveTo>
                  <a:pt x="36576" y="603504"/>
                </a:moveTo>
                <a:lnTo>
                  <a:pt x="36576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6576" y="603504"/>
                </a:lnTo>
                <a:close/>
              </a:path>
              <a:path w="4227830" h="603885">
                <a:moveTo>
                  <a:pt x="4209288" y="39624"/>
                </a:moveTo>
                <a:lnTo>
                  <a:pt x="4191000" y="21336"/>
                </a:lnTo>
                <a:lnTo>
                  <a:pt x="4191000" y="39624"/>
                </a:lnTo>
                <a:lnTo>
                  <a:pt x="4209288" y="39624"/>
                </a:lnTo>
                <a:close/>
              </a:path>
              <a:path w="4227830" h="603885">
                <a:moveTo>
                  <a:pt x="4209288" y="563880"/>
                </a:moveTo>
                <a:lnTo>
                  <a:pt x="4209288" y="39624"/>
                </a:lnTo>
                <a:lnTo>
                  <a:pt x="4191000" y="39624"/>
                </a:lnTo>
                <a:lnTo>
                  <a:pt x="4191000" y="563880"/>
                </a:lnTo>
                <a:lnTo>
                  <a:pt x="4209288" y="563880"/>
                </a:lnTo>
                <a:close/>
              </a:path>
              <a:path w="4227830" h="603885">
                <a:moveTo>
                  <a:pt x="4209288" y="603504"/>
                </a:moveTo>
                <a:lnTo>
                  <a:pt x="4209288" y="563880"/>
                </a:lnTo>
                <a:lnTo>
                  <a:pt x="4191000" y="582168"/>
                </a:lnTo>
                <a:lnTo>
                  <a:pt x="4191000" y="603504"/>
                </a:lnTo>
                <a:lnTo>
                  <a:pt x="42092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6349" y="837692"/>
            <a:ext cx="185991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5">
                <a:solidFill>
                  <a:srgbClr val="FFFFFF"/>
                </a:solidFill>
              </a:rPr>
              <a:t>EJECTION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1779525"/>
            <a:ext cx="4739640" cy="459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ventricle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&lt;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arterial  pressure→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backﬂow of blood → 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forces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semilunar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close.</a:t>
            </a:r>
            <a:endParaRPr sz="2400">
              <a:latin typeface="Calibri"/>
              <a:cs typeface="Calibri"/>
            </a:endParaRPr>
          </a:p>
          <a:p>
            <a:pPr marL="12700" marR="558800">
              <a:lnSpc>
                <a:spcPct val="100000"/>
              </a:lnSpc>
              <a:spcBef>
                <a:spcPts val="18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0.03-0.06 s,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dirty="0" sz="24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relaxes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despite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change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its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1800"/>
              </a:spcBef>
              <a:buSzPct val="95833"/>
              <a:buFont typeface="Arial"/>
              <a:buChar char="•"/>
              <a:tabLst>
                <a:tab pos="186690" algn="l"/>
              </a:tabLst>
            </a:pP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AV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and Semilunar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closed</a:t>
            </a:r>
            <a:endParaRPr sz="2400">
              <a:latin typeface="Calibri"/>
              <a:cs typeface="Calibri"/>
            </a:endParaRPr>
          </a:p>
          <a:p>
            <a:pPr marL="12700" marR="387350">
              <a:lnSpc>
                <a:spcPct val="100000"/>
              </a:lnSpc>
              <a:spcBef>
                <a:spcPts val="18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Meanwhile,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atria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fill up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atrial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gradually</a:t>
            </a:r>
            <a:r>
              <a:rPr dirty="0" sz="2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rises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Pressures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ventricle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falling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till  it is &lt;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1392935"/>
            <a:ext cx="3553967" cy="554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8512" y="743712"/>
            <a:ext cx="7736205" cy="603885"/>
          </a:xfrm>
          <a:custGeom>
            <a:avLst/>
            <a:gdLst/>
            <a:ahLst/>
            <a:cxnLst/>
            <a:rect l="l" t="t" r="r" b="b"/>
            <a:pathLst>
              <a:path w="7736205" h="603885">
                <a:moveTo>
                  <a:pt x="7735824" y="582168"/>
                </a:moveTo>
                <a:lnTo>
                  <a:pt x="7735824" y="18288"/>
                </a:lnTo>
                <a:lnTo>
                  <a:pt x="7734204" y="11572"/>
                </a:lnTo>
                <a:lnTo>
                  <a:pt x="7729728" y="5715"/>
                </a:lnTo>
                <a:lnTo>
                  <a:pt x="7722965" y="1571"/>
                </a:lnTo>
                <a:lnTo>
                  <a:pt x="77144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7696200" y="39624"/>
                </a:lnTo>
                <a:lnTo>
                  <a:pt x="7696200" y="18288"/>
                </a:lnTo>
                <a:lnTo>
                  <a:pt x="7714488" y="39624"/>
                </a:lnTo>
                <a:lnTo>
                  <a:pt x="7714488" y="603504"/>
                </a:lnTo>
                <a:lnTo>
                  <a:pt x="7722965" y="601884"/>
                </a:lnTo>
                <a:lnTo>
                  <a:pt x="7729728" y="597408"/>
                </a:lnTo>
                <a:lnTo>
                  <a:pt x="7734204" y="590645"/>
                </a:lnTo>
                <a:lnTo>
                  <a:pt x="7735824" y="582168"/>
                </a:lnTo>
                <a:close/>
              </a:path>
              <a:path w="7736205" h="60388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736205" h="603885">
                <a:moveTo>
                  <a:pt x="39624" y="56388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9624" y="563880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18288" y="563880"/>
                </a:lnTo>
                <a:lnTo>
                  <a:pt x="39624" y="582168"/>
                </a:lnTo>
                <a:lnTo>
                  <a:pt x="39624" y="603504"/>
                </a:lnTo>
                <a:lnTo>
                  <a:pt x="7696200" y="603504"/>
                </a:lnTo>
                <a:lnTo>
                  <a:pt x="7696200" y="582168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39624" y="603504"/>
                </a:moveTo>
                <a:lnTo>
                  <a:pt x="39624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9624" y="603504"/>
                </a:lnTo>
                <a:close/>
              </a:path>
              <a:path w="7736205" h="603885">
                <a:moveTo>
                  <a:pt x="7714488" y="39624"/>
                </a:moveTo>
                <a:lnTo>
                  <a:pt x="7696200" y="18288"/>
                </a:lnTo>
                <a:lnTo>
                  <a:pt x="7696200" y="39624"/>
                </a:lnTo>
                <a:lnTo>
                  <a:pt x="7714488" y="39624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7714488" y="39624"/>
                </a:lnTo>
                <a:lnTo>
                  <a:pt x="7696200" y="39624"/>
                </a:lnTo>
                <a:lnTo>
                  <a:pt x="7696200" y="563880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7714488" y="603504"/>
                </a:moveTo>
                <a:lnTo>
                  <a:pt x="7714488" y="563880"/>
                </a:lnTo>
                <a:lnTo>
                  <a:pt x="7696200" y="582168"/>
                </a:lnTo>
                <a:lnTo>
                  <a:pt x="7696200" y="603504"/>
                </a:lnTo>
                <a:lnTo>
                  <a:pt x="77144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6581" y="691388"/>
            <a:ext cx="61366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>
                <a:solidFill>
                  <a:srgbClr val="FFFFFF"/>
                </a:solidFill>
              </a:rPr>
              <a:t>ISOVOULUMETRIC</a:t>
            </a:r>
            <a:r>
              <a:rPr dirty="0" sz="3600" spc="155">
                <a:solidFill>
                  <a:srgbClr val="FFFFFF"/>
                </a:solidFill>
              </a:rPr>
              <a:t> </a:t>
            </a:r>
            <a:r>
              <a:rPr dirty="0" sz="3600" spc="0">
                <a:solidFill>
                  <a:srgbClr val="FFFFFF"/>
                </a:solidFill>
              </a:rPr>
              <a:t>RELAXATION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988" y="1922781"/>
            <a:ext cx="3430270" cy="3166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825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Begins </a:t>
            </a:r>
            <a:r>
              <a:rPr dirty="0" sz="2200" spc="0" b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opening</a:t>
            </a:r>
            <a:r>
              <a:rPr dirty="0" sz="2200" spc="-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endParaRPr sz="2200">
              <a:latin typeface="Calibri"/>
              <a:cs typeface="Calibri"/>
            </a:endParaRPr>
          </a:p>
          <a:p>
            <a:pPr marL="12700" marR="321310">
              <a:lnSpc>
                <a:spcPct val="100000"/>
              </a:lnSpc>
              <a:spcBef>
                <a:spcPts val="1195"/>
              </a:spcBef>
              <a:buClr>
                <a:srgbClr val="FFFFFF"/>
              </a:buClr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 sz="2200" b="1">
                <a:solidFill>
                  <a:srgbClr val="00FF00"/>
                </a:solidFill>
                <a:latin typeface="Calibri"/>
                <a:cs typeface="Calibri"/>
              </a:rPr>
              <a:t>Rapid filling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dirty="0" sz="2200" spc="0" b="1">
                <a:solidFill>
                  <a:srgbClr val="FFFFFF"/>
                </a:solidFill>
                <a:latin typeface="Calibri"/>
                <a:cs typeface="Calibri"/>
              </a:rPr>
              <a:t>1/3</a:t>
            </a:r>
            <a:r>
              <a:rPr dirty="0" sz="22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(60-70%</a:t>
            </a:r>
            <a:r>
              <a:rPr dirty="0" sz="22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blood)</a:t>
            </a:r>
            <a:endParaRPr sz="2200">
              <a:latin typeface="Calibri"/>
              <a:cs typeface="Calibri"/>
            </a:endParaRPr>
          </a:p>
          <a:p>
            <a:pPr marL="192405" marR="5080" indent="-179705">
              <a:lnSpc>
                <a:spcPct val="100000"/>
              </a:lnSpc>
              <a:spcBef>
                <a:spcPts val="1195"/>
              </a:spcBef>
              <a:buClr>
                <a:srgbClr val="FFFFFF"/>
              </a:buClr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dirty="0" sz="2200" spc="-5" b="1">
                <a:solidFill>
                  <a:srgbClr val="00FF00"/>
                </a:solidFill>
                <a:latin typeface="Calibri"/>
                <a:cs typeface="Calibri"/>
              </a:rPr>
              <a:t>Reduced </a:t>
            </a:r>
            <a:r>
              <a:rPr dirty="0" sz="2200" b="1">
                <a:solidFill>
                  <a:srgbClr val="00FF00"/>
                </a:solidFill>
                <a:latin typeface="Calibri"/>
                <a:cs typeface="Calibri"/>
              </a:rPr>
              <a:t>filling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(Diastasis)</a:t>
            </a:r>
            <a:r>
              <a:rPr dirty="0" sz="2200" spc="-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–  middle </a:t>
            </a:r>
            <a:r>
              <a:rPr dirty="0" sz="2200" spc="0" b="1">
                <a:solidFill>
                  <a:srgbClr val="FFFFFF"/>
                </a:solidFill>
                <a:latin typeface="Calibri"/>
                <a:cs typeface="Calibri"/>
              </a:rPr>
              <a:t>1/3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diastole</a:t>
            </a:r>
            <a:endParaRPr sz="2200">
              <a:latin typeface="Calibri"/>
              <a:cs typeface="Calibri"/>
            </a:endParaRPr>
          </a:p>
          <a:p>
            <a:pPr marL="12700" marR="14604">
              <a:lnSpc>
                <a:spcPct val="100000"/>
              </a:lnSpc>
              <a:spcBef>
                <a:spcPts val="1195"/>
              </a:spcBef>
              <a:buClr>
                <a:srgbClr val="FFFFFF"/>
              </a:buClr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 sz="2200" spc="-10" b="1">
                <a:solidFill>
                  <a:srgbClr val="00FF00"/>
                </a:solidFill>
                <a:latin typeface="Calibri"/>
                <a:cs typeface="Calibri"/>
              </a:rPr>
              <a:t>Atrial contraction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2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0" b="1">
                <a:solidFill>
                  <a:srgbClr val="FFFFFF"/>
                </a:solidFill>
                <a:latin typeface="Calibri"/>
                <a:cs typeface="Calibri"/>
              </a:rPr>
              <a:t>1/3 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2200" b="1">
                <a:solidFill>
                  <a:srgbClr val="FFFF00"/>
                </a:solidFill>
                <a:latin typeface="Calibri"/>
                <a:cs typeface="Calibri"/>
              </a:rPr>
              <a:t>(27-30%</a:t>
            </a:r>
            <a:r>
              <a:rPr dirty="0" sz="2200" spc="-9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Calibri"/>
                <a:cs typeface="Calibri"/>
              </a:rPr>
              <a:t>blood)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8600" y="1447800"/>
            <a:ext cx="5510784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4712" y="713232"/>
            <a:ext cx="7736205" cy="603885"/>
          </a:xfrm>
          <a:custGeom>
            <a:avLst/>
            <a:gdLst/>
            <a:ahLst/>
            <a:cxnLst/>
            <a:rect l="l" t="t" r="r" b="b"/>
            <a:pathLst>
              <a:path w="7736205" h="603885">
                <a:moveTo>
                  <a:pt x="7735824" y="582168"/>
                </a:moveTo>
                <a:lnTo>
                  <a:pt x="7735824" y="21336"/>
                </a:lnTo>
                <a:lnTo>
                  <a:pt x="7734204" y="12858"/>
                </a:lnTo>
                <a:lnTo>
                  <a:pt x="7729728" y="6096"/>
                </a:lnTo>
                <a:lnTo>
                  <a:pt x="7722965" y="1619"/>
                </a:lnTo>
                <a:lnTo>
                  <a:pt x="7714488" y="0"/>
                </a:lnTo>
                <a:lnTo>
                  <a:pt x="18288" y="0"/>
                </a:lnTo>
                <a:lnTo>
                  <a:pt x="11572" y="1619"/>
                </a:lnTo>
                <a:lnTo>
                  <a:pt x="5715" y="6096"/>
                </a:lnTo>
                <a:lnTo>
                  <a:pt x="1571" y="12858"/>
                </a:lnTo>
                <a:lnTo>
                  <a:pt x="0" y="21336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9624" y="21336"/>
                </a:lnTo>
                <a:lnTo>
                  <a:pt x="39624" y="39624"/>
                </a:lnTo>
                <a:lnTo>
                  <a:pt x="7696200" y="39624"/>
                </a:lnTo>
                <a:lnTo>
                  <a:pt x="7696200" y="21336"/>
                </a:lnTo>
                <a:lnTo>
                  <a:pt x="7714488" y="39624"/>
                </a:lnTo>
                <a:lnTo>
                  <a:pt x="7714488" y="603504"/>
                </a:lnTo>
                <a:lnTo>
                  <a:pt x="7722965" y="601884"/>
                </a:lnTo>
                <a:lnTo>
                  <a:pt x="7729728" y="597408"/>
                </a:lnTo>
                <a:lnTo>
                  <a:pt x="7734204" y="590645"/>
                </a:lnTo>
                <a:lnTo>
                  <a:pt x="7735824" y="582168"/>
                </a:lnTo>
                <a:close/>
              </a:path>
              <a:path w="7736205" h="603885">
                <a:moveTo>
                  <a:pt x="39624" y="39624"/>
                </a:moveTo>
                <a:lnTo>
                  <a:pt x="39624" y="21336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736205" h="603885">
                <a:moveTo>
                  <a:pt x="39624" y="56388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9624" y="563880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18288" y="563880"/>
                </a:lnTo>
                <a:lnTo>
                  <a:pt x="39624" y="582168"/>
                </a:lnTo>
                <a:lnTo>
                  <a:pt x="39624" y="603504"/>
                </a:lnTo>
                <a:lnTo>
                  <a:pt x="7696200" y="603504"/>
                </a:lnTo>
                <a:lnTo>
                  <a:pt x="7696200" y="582168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39624" y="603504"/>
                </a:moveTo>
                <a:lnTo>
                  <a:pt x="39624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9624" y="603504"/>
                </a:lnTo>
                <a:close/>
              </a:path>
              <a:path w="7736205" h="603885">
                <a:moveTo>
                  <a:pt x="7714488" y="39624"/>
                </a:moveTo>
                <a:lnTo>
                  <a:pt x="7696200" y="21336"/>
                </a:lnTo>
                <a:lnTo>
                  <a:pt x="7696200" y="39624"/>
                </a:lnTo>
                <a:lnTo>
                  <a:pt x="7714488" y="39624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7714488" y="39624"/>
                </a:lnTo>
                <a:lnTo>
                  <a:pt x="7696200" y="39624"/>
                </a:lnTo>
                <a:lnTo>
                  <a:pt x="7696200" y="563880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7714488" y="603504"/>
                </a:moveTo>
                <a:lnTo>
                  <a:pt x="7714488" y="563880"/>
                </a:lnTo>
                <a:lnTo>
                  <a:pt x="7696200" y="582168"/>
                </a:lnTo>
                <a:lnTo>
                  <a:pt x="7696200" y="603504"/>
                </a:lnTo>
                <a:lnTo>
                  <a:pt x="77144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4198" y="667004"/>
            <a:ext cx="481647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35">
                <a:solidFill>
                  <a:srgbClr val="FFFFFF"/>
                </a:solidFill>
              </a:rPr>
              <a:t>VENTRICULAR</a:t>
            </a:r>
            <a:r>
              <a:rPr dirty="0" sz="4000" spc="30">
                <a:solidFill>
                  <a:srgbClr val="FFFFFF"/>
                </a:solidFill>
              </a:rPr>
              <a:t> </a:t>
            </a:r>
            <a:r>
              <a:rPr dirty="0" sz="4000" spc="40">
                <a:solidFill>
                  <a:srgbClr val="FFFFFF"/>
                </a:solidFill>
              </a:rPr>
              <a:t>FILLING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90600" y="6324600"/>
            <a:ext cx="8001000" cy="710565"/>
          </a:xfrm>
          <a:custGeom>
            <a:avLst/>
            <a:gdLst/>
            <a:ahLst/>
            <a:cxnLst/>
            <a:rect l="l" t="t" r="r" b="b"/>
            <a:pathLst>
              <a:path w="8001000" h="710565">
                <a:moveTo>
                  <a:pt x="0" y="0"/>
                </a:moveTo>
                <a:lnTo>
                  <a:pt x="0" y="710184"/>
                </a:lnTo>
                <a:lnTo>
                  <a:pt x="8001000" y="710184"/>
                </a:lnTo>
                <a:lnTo>
                  <a:pt x="800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2312" y="6306312"/>
            <a:ext cx="8041005" cy="746760"/>
          </a:xfrm>
          <a:custGeom>
            <a:avLst/>
            <a:gdLst/>
            <a:ahLst/>
            <a:cxnLst/>
            <a:rect l="l" t="t" r="r" b="b"/>
            <a:pathLst>
              <a:path w="8041005" h="746759">
                <a:moveTo>
                  <a:pt x="8040624" y="728472"/>
                </a:moveTo>
                <a:lnTo>
                  <a:pt x="8040624" y="18288"/>
                </a:lnTo>
                <a:lnTo>
                  <a:pt x="8039005" y="11572"/>
                </a:lnTo>
                <a:lnTo>
                  <a:pt x="8034528" y="5715"/>
                </a:lnTo>
                <a:lnTo>
                  <a:pt x="8027765" y="1571"/>
                </a:lnTo>
                <a:lnTo>
                  <a:pt x="8019288" y="0"/>
                </a:lnTo>
                <a:lnTo>
                  <a:pt x="18288" y="0"/>
                </a:lnTo>
                <a:lnTo>
                  <a:pt x="11572" y="1571"/>
                </a:lnTo>
                <a:lnTo>
                  <a:pt x="5715" y="5715"/>
                </a:lnTo>
                <a:lnTo>
                  <a:pt x="1571" y="11572"/>
                </a:lnTo>
                <a:lnTo>
                  <a:pt x="0" y="18288"/>
                </a:lnTo>
                <a:lnTo>
                  <a:pt x="0" y="728472"/>
                </a:lnTo>
                <a:lnTo>
                  <a:pt x="1571" y="735187"/>
                </a:lnTo>
                <a:lnTo>
                  <a:pt x="5715" y="741045"/>
                </a:lnTo>
                <a:lnTo>
                  <a:pt x="11572" y="745188"/>
                </a:lnTo>
                <a:lnTo>
                  <a:pt x="18288" y="746760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8001000" y="39624"/>
                </a:lnTo>
                <a:lnTo>
                  <a:pt x="8001000" y="18288"/>
                </a:lnTo>
                <a:lnTo>
                  <a:pt x="8019288" y="39624"/>
                </a:lnTo>
                <a:lnTo>
                  <a:pt x="8019288" y="746760"/>
                </a:lnTo>
                <a:lnTo>
                  <a:pt x="8027765" y="745188"/>
                </a:lnTo>
                <a:lnTo>
                  <a:pt x="8034528" y="741045"/>
                </a:lnTo>
                <a:lnTo>
                  <a:pt x="8039005" y="735187"/>
                </a:lnTo>
                <a:lnTo>
                  <a:pt x="8040624" y="728472"/>
                </a:lnTo>
                <a:close/>
              </a:path>
              <a:path w="8041005" h="746759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8041005" h="746759">
                <a:moveTo>
                  <a:pt x="39624" y="707136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707136"/>
                </a:lnTo>
                <a:lnTo>
                  <a:pt x="39624" y="707136"/>
                </a:lnTo>
                <a:close/>
              </a:path>
              <a:path w="8041005" h="746759">
                <a:moveTo>
                  <a:pt x="8019288" y="707136"/>
                </a:moveTo>
                <a:lnTo>
                  <a:pt x="18288" y="707136"/>
                </a:lnTo>
                <a:lnTo>
                  <a:pt x="39624" y="728472"/>
                </a:lnTo>
                <a:lnTo>
                  <a:pt x="39624" y="746760"/>
                </a:lnTo>
                <a:lnTo>
                  <a:pt x="8001000" y="746760"/>
                </a:lnTo>
                <a:lnTo>
                  <a:pt x="8001000" y="728472"/>
                </a:lnTo>
                <a:lnTo>
                  <a:pt x="8019288" y="707136"/>
                </a:lnTo>
                <a:close/>
              </a:path>
              <a:path w="8041005" h="746759">
                <a:moveTo>
                  <a:pt x="39624" y="746760"/>
                </a:moveTo>
                <a:lnTo>
                  <a:pt x="39624" y="728472"/>
                </a:lnTo>
                <a:lnTo>
                  <a:pt x="18288" y="707136"/>
                </a:lnTo>
                <a:lnTo>
                  <a:pt x="18288" y="746760"/>
                </a:lnTo>
                <a:lnTo>
                  <a:pt x="39624" y="746760"/>
                </a:lnTo>
                <a:close/>
              </a:path>
              <a:path w="8041005" h="746759">
                <a:moveTo>
                  <a:pt x="8019288" y="39624"/>
                </a:moveTo>
                <a:lnTo>
                  <a:pt x="8001000" y="18288"/>
                </a:lnTo>
                <a:lnTo>
                  <a:pt x="8001000" y="39624"/>
                </a:lnTo>
                <a:lnTo>
                  <a:pt x="8019288" y="39624"/>
                </a:lnTo>
                <a:close/>
              </a:path>
              <a:path w="8041005" h="746759">
                <a:moveTo>
                  <a:pt x="8019288" y="707136"/>
                </a:moveTo>
                <a:lnTo>
                  <a:pt x="8019288" y="39624"/>
                </a:lnTo>
                <a:lnTo>
                  <a:pt x="8001000" y="39624"/>
                </a:lnTo>
                <a:lnTo>
                  <a:pt x="8001000" y="707136"/>
                </a:lnTo>
                <a:lnTo>
                  <a:pt x="8019288" y="707136"/>
                </a:lnTo>
                <a:close/>
              </a:path>
              <a:path w="8041005" h="746759">
                <a:moveTo>
                  <a:pt x="8019288" y="746760"/>
                </a:moveTo>
                <a:lnTo>
                  <a:pt x="8019288" y="707136"/>
                </a:lnTo>
                <a:lnTo>
                  <a:pt x="8001000" y="728472"/>
                </a:lnTo>
                <a:lnTo>
                  <a:pt x="8001000" y="746760"/>
                </a:lnTo>
                <a:lnTo>
                  <a:pt x="8019288" y="7467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0600" y="6345433"/>
            <a:ext cx="800100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78025" marR="111125" indent="-1856739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atrial pressures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fall,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AV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valves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close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left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ventricular volume  is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maximum →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EDV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(120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ml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Calibri"/>
                <a:cs typeface="Calibri"/>
              </a:rPr>
              <a:t>LV)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9008" y="576072"/>
            <a:ext cx="5971540" cy="734695"/>
          </a:xfrm>
          <a:custGeom>
            <a:avLst/>
            <a:gdLst/>
            <a:ahLst/>
            <a:cxnLst/>
            <a:rect l="l" t="t" r="r" b="b"/>
            <a:pathLst>
              <a:path w="5971540" h="734694">
                <a:moveTo>
                  <a:pt x="5971032" y="734568"/>
                </a:moveTo>
                <a:lnTo>
                  <a:pt x="5971032" y="0"/>
                </a:lnTo>
                <a:lnTo>
                  <a:pt x="0" y="0"/>
                </a:lnTo>
                <a:lnTo>
                  <a:pt x="0" y="734568"/>
                </a:lnTo>
                <a:lnTo>
                  <a:pt x="12192" y="734568"/>
                </a:lnTo>
                <a:lnTo>
                  <a:pt x="12192" y="27432"/>
                </a:lnTo>
                <a:lnTo>
                  <a:pt x="27432" y="12192"/>
                </a:lnTo>
                <a:lnTo>
                  <a:pt x="27432" y="27432"/>
                </a:lnTo>
                <a:lnTo>
                  <a:pt x="5943600" y="27432"/>
                </a:lnTo>
                <a:lnTo>
                  <a:pt x="5943600" y="12192"/>
                </a:lnTo>
                <a:lnTo>
                  <a:pt x="5955792" y="27432"/>
                </a:lnTo>
                <a:lnTo>
                  <a:pt x="5955792" y="734568"/>
                </a:lnTo>
                <a:lnTo>
                  <a:pt x="5971032" y="734568"/>
                </a:lnTo>
                <a:close/>
              </a:path>
              <a:path w="5971540" h="734694">
                <a:moveTo>
                  <a:pt x="27432" y="27432"/>
                </a:moveTo>
                <a:lnTo>
                  <a:pt x="27432" y="12192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5971540" h="734694">
                <a:moveTo>
                  <a:pt x="27432" y="707136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707136"/>
                </a:lnTo>
                <a:lnTo>
                  <a:pt x="27432" y="707136"/>
                </a:lnTo>
                <a:close/>
              </a:path>
              <a:path w="5971540" h="734694">
                <a:moveTo>
                  <a:pt x="5955792" y="707136"/>
                </a:moveTo>
                <a:lnTo>
                  <a:pt x="12192" y="707136"/>
                </a:lnTo>
                <a:lnTo>
                  <a:pt x="27432" y="719328"/>
                </a:lnTo>
                <a:lnTo>
                  <a:pt x="27432" y="734568"/>
                </a:lnTo>
                <a:lnTo>
                  <a:pt x="5943600" y="734568"/>
                </a:lnTo>
                <a:lnTo>
                  <a:pt x="5943600" y="719328"/>
                </a:lnTo>
                <a:lnTo>
                  <a:pt x="5955792" y="707136"/>
                </a:lnTo>
                <a:close/>
              </a:path>
              <a:path w="5971540" h="734694">
                <a:moveTo>
                  <a:pt x="27432" y="734568"/>
                </a:moveTo>
                <a:lnTo>
                  <a:pt x="27432" y="719328"/>
                </a:lnTo>
                <a:lnTo>
                  <a:pt x="12192" y="707136"/>
                </a:lnTo>
                <a:lnTo>
                  <a:pt x="12192" y="734568"/>
                </a:lnTo>
                <a:lnTo>
                  <a:pt x="27432" y="734568"/>
                </a:lnTo>
                <a:close/>
              </a:path>
              <a:path w="5971540" h="734694">
                <a:moveTo>
                  <a:pt x="5955792" y="27432"/>
                </a:moveTo>
                <a:lnTo>
                  <a:pt x="5943600" y="12192"/>
                </a:lnTo>
                <a:lnTo>
                  <a:pt x="5943600" y="27432"/>
                </a:lnTo>
                <a:lnTo>
                  <a:pt x="5955792" y="27432"/>
                </a:lnTo>
                <a:close/>
              </a:path>
              <a:path w="5971540" h="734694">
                <a:moveTo>
                  <a:pt x="5955792" y="707136"/>
                </a:moveTo>
                <a:lnTo>
                  <a:pt x="5955792" y="27432"/>
                </a:lnTo>
                <a:lnTo>
                  <a:pt x="5943600" y="27432"/>
                </a:lnTo>
                <a:lnTo>
                  <a:pt x="5943600" y="707136"/>
                </a:lnTo>
                <a:lnTo>
                  <a:pt x="5955792" y="707136"/>
                </a:lnTo>
                <a:close/>
              </a:path>
              <a:path w="5971540" h="734694">
                <a:moveTo>
                  <a:pt x="5955792" y="734568"/>
                </a:moveTo>
                <a:lnTo>
                  <a:pt x="5955792" y="707136"/>
                </a:lnTo>
                <a:lnTo>
                  <a:pt x="5943600" y="719328"/>
                </a:lnTo>
                <a:lnTo>
                  <a:pt x="5943600" y="734568"/>
                </a:lnTo>
                <a:lnTo>
                  <a:pt x="5955792" y="73456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5638" y="590804"/>
            <a:ext cx="45573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/>
              <a:t>Aortic </a:t>
            </a:r>
            <a:r>
              <a:rPr dirty="0" sz="4000" spc="-15"/>
              <a:t>Pressure</a:t>
            </a:r>
            <a:r>
              <a:rPr dirty="0" sz="4000" spc="-70"/>
              <a:t> </a:t>
            </a:r>
            <a:r>
              <a:rPr dirty="0" sz="4000" spc="-10"/>
              <a:t>Curve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9600" y="1533144"/>
            <a:ext cx="4968240" cy="555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5000" y="5181600"/>
            <a:ext cx="3657600" cy="1755775"/>
          </a:xfrm>
          <a:custGeom>
            <a:avLst/>
            <a:gdLst/>
            <a:ahLst/>
            <a:cxnLst/>
            <a:rect l="l" t="t" r="r" b="b"/>
            <a:pathLst>
              <a:path w="3657600" h="1755775">
                <a:moveTo>
                  <a:pt x="0" y="0"/>
                </a:moveTo>
                <a:lnTo>
                  <a:pt x="0" y="1755648"/>
                </a:lnTo>
                <a:lnTo>
                  <a:pt x="3657600" y="1755648"/>
                </a:lnTo>
                <a:lnTo>
                  <a:pt x="3657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2808" y="5169408"/>
            <a:ext cx="3685540" cy="1783080"/>
          </a:xfrm>
          <a:custGeom>
            <a:avLst/>
            <a:gdLst/>
            <a:ahLst/>
            <a:cxnLst/>
            <a:rect l="l" t="t" r="r" b="b"/>
            <a:pathLst>
              <a:path w="3685540" h="1783079">
                <a:moveTo>
                  <a:pt x="3685032" y="1776984"/>
                </a:moveTo>
                <a:lnTo>
                  <a:pt x="3685032" y="6096"/>
                </a:lnTo>
                <a:lnTo>
                  <a:pt x="36789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1776984"/>
                </a:lnTo>
                <a:lnTo>
                  <a:pt x="6096" y="1783080"/>
                </a:lnTo>
                <a:lnTo>
                  <a:pt x="12192" y="1783080"/>
                </a:lnTo>
                <a:lnTo>
                  <a:pt x="12192" y="27432"/>
                </a:lnTo>
                <a:lnTo>
                  <a:pt x="27432" y="12192"/>
                </a:lnTo>
                <a:lnTo>
                  <a:pt x="27432" y="27432"/>
                </a:lnTo>
                <a:lnTo>
                  <a:pt x="3657600" y="27432"/>
                </a:lnTo>
                <a:lnTo>
                  <a:pt x="3657600" y="12192"/>
                </a:lnTo>
                <a:lnTo>
                  <a:pt x="3669792" y="27432"/>
                </a:lnTo>
                <a:lnTo>
                  <a:pt x="3669792" y="1783080"/>
                </a:lnTo>
                <a:lnTo>
                  <a:pt x="3678936" y="1783080"/>
                </a:lnTo>
                <a:lnTo>
                  <a:pt x="3685032" y="1776984"/>
                </a:lnTo>
                <a:close/>
              </a:path>
              <a:path w="3685540" h="1783079">
                <a:moveTo>
                  <a:pt x="27432" y="27432"/>
                </a:moveTo>
                <a:lnTo>
                  <a:pt x="27432" y="12192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3685540" h="1783079">
                <a:moveTo>
                  <a:pt x="27432" y="1752600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1752600"/>
                </a:lnTo>
                <a:lnTo>
                  <a:pt x="27432" y="1752600"/>
                </a:lnTo>
                <a:close/>
              </a:path>
              <a:path w="3685540" h="1783079">
                <a:moveTo>
                  <a:pt x="3669792" y="1752600"/>
                </a:moveTo>
                <a:lnTo>
                  <a:pt x="12192" y="1752600"/>
                </a:lnTo>
                <a:lnTo>
                  <a:pt x="27432" y="1767840"/>
                </a:lnTo>
                <a:lnTo>
                  <a:pt x="27432" y="1783080"/>
                </a:lnTo>
                <a:lnTo>
                  <a:pt x="3657600" y="1783080"/>
                </a:lnTo>
                <a:lnTo>
                  <a:pt x="3657600" y="1767840"/>
                </a:lnTo>
                <a:lnTo>
                  <a:pt x="3669792" y="1752600"/>
                </a:lnTo>
                <a:close/>
              </a:path>
              <a:path w="3685540" h="1783079">
                <a:moveTo>
                  <a:pt x="27432" y="1783080"/>
                </a:moveTo>
                <a:lnTo>
                  <a:pt x="27432" y="1767840"/>
                </a:lnTo>
                <a:lnTo>
                  <a:pt x="12192" y="1752600"/>
                </a:lnTo>
                <a:lnTo>
                  <a:pt x="12192" y="1783080"/>
                </a:lnTo>
                <a:lnTo>
                  <a:pt x="27432" y="1783080"/>
                </a:lnTo>
                <a:close/>
              </a:path>
              <a:path w="3685540" h="1783079">
                <a:moveTo>
                  <a:pt x="3669792" y="27432"/>
                </a:moveTo>
                <a:lnTo>
                  <a:pt x="3657600" y="12192"/>
                </a:lnTo>
                <a:lnTo>
                  <a:pt x="3657600" y="27432"/>
                </a:lnTo>
                <a:lnTo>
                  <a:pt x="3669792" y="27432"/>
                </a:lnTo>
                <a:close/>
              </a:path>
              <a:path w="3685540" h="1783079">
                <a:moveTo>
                  <a:pt x="3669792" y="1752600"/>
                </a:moveTo>
                <a:lnTo>
                  <a:pt x="3669792" y="27432"/>
                </a:lnTo>
                <a:lnTo>
                  <a:pt x="3657600" y="27432"/>
                </a:lnTo>
                <a:lnTo>
                  <a:pt x="3657600" y="1752600"/>
                </a:lnTo>
                <a:lnTo>
                  <a:pt x="3669792" y="1752600"/>
                </a:lnTo>
                <a:close/>
              </a:path>
              <a:path w="3685540" h="1783079">
                <a:moveTo>
                  <a:pt x="3669792" y="1783080"/>
                </a:moveTo>
                <a:lnTo>
                  <a:pt x="3669792" y="1752600"/>
                </a:lnTo>
                <a:lnTo>
                  <a:pt x="3657600" y="1767840"/>
                </a:lnTo>
                <a:lnTo>
                  <a:pt x="3657600" y="1783080"/>
                </a:lnTo>
                <a:lnTo>
                  <a:pt x="3669792" y="17830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44392" y="1465581"/>
            <a:ext cx="3914140" cy="5408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AutoNum type="alphaLcPeriod"/>
              <a:tabLst>
                <a:tab pos="311785" algn="l"/>
              </a:tabLst>
            </a:pP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Ascending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anacrotic</a:t>
            </a:r>
            <a:r>
              <a:rPr dirty="0" sz="2400" spc="-10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limb:</a:t>
            </a:r>
            <a:endParaRPr sz="2400">
              <a:latin typeface="Calibri"/>
              <a:cs typeface="Calibri"/>
            </a:endParaRPr>
          </a:p>
          <a:p>
            <a:pPr marL="695325" marR="327660" indent="-34163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This coincides with</a:t>
            </a:r>
            <a:r>
              <a:rPr dirty="0" sz="2400" spc="-2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the 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‘rapid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dirty="0" sz="2400" spc="-5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400">
              <a:latin typeface="Calibri"/>
              <a:cs typeface="Calibri"/>
            </a:endParaRPr>
          </a:p>
          <a:p>
            <a:pPr marL="695325" marR="549275" indent="-34163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amount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2400" spc="-1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blood  </a:t>
            </a: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enters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aorta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&gt;</a:t>
            </a:r>
            <a:r>
              <a:rPr dirty="0" sz="24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leaves</a:t>
            </a:r>
            <a:endParaRPr sz="2400">
              <a:latin typeface="Calibri"/>
              <a:cs typeface="Calibri"/>
            </a:endParaRPr>
          </a:p>
          <a:p>
            <a:pPr marL="695325" marR="214629" indent="-34163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Aortic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↑ up</a:t>
            </a:r>
            <a:r>
              <a:rPr dirty="0" sz="2400" spc="-2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to 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120</a:t>
            </a:r>
            <a:r>
              <a:rPr dirty="0" sz="24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mmHg</a:t>
            </a:r>
            <a:endParaRPr sz="2400">
              <a:latin typeface="Calibri"/>
              <a:cs typeface="Calibri"/>
            </a:endParaRPr>
          </a:p>
          <a:p>
            <a:pPr marL="12700" marR="479425">
              <a:lnSpc>
                <a:spcPct val="100000"/>
              </a:lnSpc>
              <a:buClr>
                <a:srgbClr val="FFFF00"/>
              </a:buClr>
              <a:buAutoNum type="alphaLcPeriod" startAt="2"/>
              <a:tabLst>
                <a:tab pos="327025" algn="l"/>
              </a:tabLst>
            </a:pP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Descending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dirty="0" sz="2400" spc="-8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catacrotic 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limb: </a:t>
            </a: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(Has </a:t>
            </a:r>
            <a:r>
              <a:rPr dirty="0" sz="2400" b="1">
                <a:solidFill>
                  <a:srgbClr val="00FF00"/>
                </a:solidFill>
                <a:latin typeface="Calibri"/>
                <a:cs typeface="Calibri"/>
              </a:rPr>
              <a:t>4</a:t>
            </a:r>
            <a:r>
              <a:rPr dirty="0" sz="2400" spc="-45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FF00"/>
                </a:solidFill>
                <a:latin typeface="Calibri"/>
                <a:cs typeface="Calibri"/>
              </a:rPr>
              <a:t>stages)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165100" marR="40005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Pulmonary artery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 changes  are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similar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the aortic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  changes but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with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difference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in  magnitude. Normal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pulmonary 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artery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 during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cardiac 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cycle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≈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25-30/4-12</a:t>
            </a:r>
            <a:r>
              <a:rPr dirty="0" sz="1800" spc="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mmHg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1219200"/>
            <a:ext cx="4190999" cy="555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7888" y="591312"/>
            <a:ext cx="6861175" cy="561340"/>
          </a:xfrm>
          <a:custGeom>
            <a:avLst/>
            <a:gdLst/>
            <a:ahLst/>
            <a:cxnLst/>
            <a:rect l="l" t="t" r="r" b="b"/>
            <a:pathLst>
              <a:path w="6861175" h="561340">
                <a:moveTo>
                  <a:pt x="6861048" y="560832"/>
                </a:moveTo>
                <a:lnTo>
                  <a:pt x="6861048" y="0"/>
                </a:lnTo>
                <a:lnTo>
                  <a:pt x="0" y="0"/>
                </a:lnTo>
                <a:lnTo>
                  <a:pt x="0" y="560832"/>
                </a:lnTo>
                <a:lnTo>
                  <a:pt x="18288" y="560832"/>
                </a:lnTo>
                <a:lnTo>
                  <a:pt x="18288" y="39624"/>
                </a:lnTo>
                <a:lnTo>
                  <a:pt x="36576" y="18288"/>
                </a:lnTo>
                <a:lnTo>
                  <a:pt x="36576" y="39624"/>
                </a:lnTo>
                <a:lnTo>
                  <a:pt x="6821424" y="39624"/>
                </a:lnTo>
                <a:lnTo>
                  <a:pt x="6821424" y="18288"/>
                </a:lnTo>
                <a:lnTo>
                  <a:pt x="6839712" y="39624"/>
                </a:lnTo>
                <a:lnTo>
                  <a:pt x="6839712" y="560832"/>
                </a:lnTo>
                <a:lnTo>
                  <a:pt x="6861048" y="560832"/>
                </a:lnTo>
                <a:close/>
              </a:path>
              <a:path w="6861175" h="561340">
                <a:moveTo>
                  <a:pt x="36576" y="39624"/>
                </a:moveTo>
                <a:lnTo>
                  <a:pt x="36576" y="18288"/>
                </a:lnTo>
                <a:lnTo>
                  <a:pt x="18288" y="39624"/>
                </a:lnTo>
                <a:lnTo>
                  <a:pt x="36576" y="39624"/>
                </a:lnTo>
                <a:close/>
              </a:path>
              <a:path w="6861175" h="561340">
                <a:moveTo>
                  <a:pt x="36576" y="524256"/>
                </a:moveTo>
                <a:lnTo>
                  <a:pt x="36576" y="39624"/>
                </a:lnTo>
                <a:lnTo>
                  <a:pt x="18288" y="39624"/>
                </a:lnTo>
                <a:lnTo>
                  <a:pt x="18288" y="524256"/>
                </a:lnTo>
                <a:lnTo>
                  <a:pt x="36576" y="524256"/>
                </a:lnTo>
                <a:close/>
              </a:path>
              <a:path w="6861175" h="561340">
                <a:moveTo>
                  <a:pt x="6839712" y="524256"/>
                </a:moveTo>
                <a:lnTo>
                  <a:pt x="18288" y="524256"/>
                </a:lnTo>
                <a:lnTo>
                  <a:pt x="36576" y="542544"/>
                </a:lnTo>
                <a:lnTo>
                  <a:pt x="36576" y="560832"/>
                </a:lnTo>
                <a:lnTo>
                  <a:pt x="6821424" y="560832"/>
                </a:lnTo>
                <a:lnTo>
                  <a:pt x="6821424" y="542544"/>
                </a:lnTo>
                <a:lnTo>
                  <a:pt x="6839712" y="524256"/>
                </a:lnTo>
                <a:close/>
              </a:path>
              <a:path w="6861175" h="561340">
                <a:moveTo>
                  <a:pt x="36576" y="560832"/>
                </a:moveTo>
                <a:lnTo>
                  <a:pt x="36576" y="542544"/>
                </a:lnTo>
                <a:lnTo>
                  <a:pt x="18288" y="524256"/>
                </a:lnTo>
                <a:lnTo>
                  <a:pt x="18288" y="560832"/>
                </a:lnTo>
                <a:lnTo>
                  <a:pt x="36576" y="560832"/>
                </a:lnTo>
                <a:close/>
              </a:path>
              <a:path w="6861175" h="561340">
                <a:moveTo>
                  <a:pt x="6839712" y="39624"/>
                </a:moveTo>
                <a:lnTo>
                  <a:pt x="6821424" y="18288"/>
                </a:lnTo>
                <a:lnTo>
                  <a:pt x="6821424" y="39624"/>
                </a:lnTo>
                <a:lnTo>
                  <a:pt x="6839712" y="39624"/>
                </a:lnTo>
                <a:close/>
              </a:path>
              <a:path w="6861175" h="561340">
                <a:moveTo>
                  <a:pt x="6839712" y="524256"/>
                </a:moveTo>
                <a:lnTo>
                  <a:pt x="6839712" y="39624"/>
                </a:lnTo>
                <a:lnTo>
                  <a:pt x="6821424" y="39624"/>
                </a:lnTo>
                <a:lnTo>
                  <a:pt x="6821424" y="524256"/>
                </a:lnTo>
                <a:lnTo>
                  <a:pt x="6839712" y="524256"/>
                </a:lnTo>
                <a:close/>
              </a:path>
              <a:path w="6861175" h="561340">
                <a:moveTo>
                  <a:pt x="6839712" y="560832"/>
                </a:moveTo>
                <a:lnTo>
                  <a:pt x="6839712" y="524256"/>
                </a:lnTo>
                <a:lnTo>
                  <a:pt x="6821424" y="542544"/>
                </a:lnTo>
                <a:lnTo>
                  <a:pt x="6821424" y="560832"/>
                </a:lnTo>
                <a:lnTo>
                  <a:pt x="6839712" y="56083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444" y="621284"/>
            <a:ext cx="584263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Descending / </a:t>
            </a:r>
            <a:r>
              <a:rPr dirty="0" sz="2800" spc="-5"/>
              <a:t>catacrotic </a:t>
            </a:r>
            <a:r>
              <a:rPr dirty="0" sz="2800"/>
              <a:t>limb - 4</a:t>
            </a:r>
            <a:r>
              <a:rPr dirty="0" sz="2800" spc="-155"/>
              <a:t> </a:t>
            </a:r>
            <a:r>
              <a:rPr dirty="0" sz="2800" spc="-50"/>
              <a:t>STAGES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919988" y="1197356"/>
            <a:ext cx="4187825" cy="578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070" indent="-4203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dirty="0" sz="1800" spc="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pressure:</a:t>
            </a:r>
            <a:endParaRPr sz="1800">
              <a:latin typeface="Calibri"/>
              <a:cs typeface="Calibri"/>
            </a:endParaRPr>
          </a:p>
          <a:p>
            <a:pPr marL="814069" marR="328930" indent="-344805">
              <a:lnSpc>
                <a:spcPct val="100000"/>
              </a:lnSpc>
              <a:tabLst>
                <a:tab pos="814069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This coincides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with the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‘reduced 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1800">
              <a:latin typeface="Calibri"/>
              <a:cs typeface="Calibri"/>
            </a:endParaRPr>
          </a:p>
          <a:p>
            <a:pPr marL="814069" marR="5080" indent="-344805">
              <a:lnSpc>
                <a:spcPct val="100000"/>
              </a:lnSpc>
              <a:tabLst>
                <a:tab pos="814069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amount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blood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enters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aorta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&lt; 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leaves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3070" marR="995044" indent="-420370">
              <a:lnSpc>
                <a:spcPct val="100000"/>
              </a:lnSpc>
              <a:buAutoNum type="arabicPeriod" startAt="2"/>
              <a:tabLst>
                <a:tab pos="469265" algn="l"/>
                <a:tab pos="470534" algn="l"/>
              </a:tabLst>
            </a:pP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Dicrotic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notch (incisura): 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Due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closure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aortic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valve</a:t>
            </a:r>
            <a:endParaRPr sz="1800">
              <a:latin typeface="Calibri"/>
              <a:cs typeface="Calibri"/>
            </a:endParaRPr>
          </a:p>
          <a:p>
            <a:pPr marL="814069" marR="550545" indent="-344805">
              <a:lnSpc>
                <a:spcPct val="100000"/>
              </a:lnSpc>
              <a:tabLst>
                <a:tab pos="814069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There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is sudden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drop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in aortic 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  <a:p>
            <a:pPr marL="814069" marR="7620" indent="-344805">
              <a:lnSpc>
                <a:spcPct val="100000"/>
              </a:lnSpc>
              <a:tabLst>
                <a:tab pos="814069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This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notch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is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seen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in the aortic 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 curve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at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end of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ventricular  systole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3070" indent="-420370">
              <a:lnSpc>
                <a:spcPct val="100000"/>
              </a:lnSpc>
              <a:buAutoNum type="arabicPeriod" startAt="3"/>
              <a:tabLst>
                <a:tab pos="469265" algn="l"/>
                <a:tab pos="470534" algn="l"/>
              </a:tabLst>
            </a:pP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Dicrotic</a:t>
            </a:r>
            <a:r>
              <a:rPr dirty="0" sz="1800" spc="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wave:</a:t>
            </a:r>
            <a:endParaRPr sz="1800">
              <a:latin typeface="Calibri"/>
              <a:cs typeface="Calibri"/>
            </a:endParaRPr>
          </a:p>
          <a:p>
            <a:pPr marL="433070">
              <a:lnSpc>
                <a:spcPct val="100000"/>
              </a:lnSpc>
            </a:pP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Due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elastic recoil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the</a:t>
            </a:r>
            <a:r>
              <a:rPr dirty="0" sz="1800" spc="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aorta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14069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Slight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in aortic</a:t>
            </a:r>
            <a:r>
              <a:rPr dirty="0" sz="1800" spc="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3070" marR="275590" indent="-420370">
              <a:lnSpc>
                <a:spcPct val="100000"/>
              </a:lnSpc>
              <a:buAutoNum type="arabicPeriod" startAt="4"/>
              <a:tabLst>
                <a:tab pos="469265" algn="l"/>
                <a:tab pos="470534" algn="l"/>
              </a:tabLst>
            </a:pP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Slow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aortic press: up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80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mmHg 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Due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continued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flow of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blood</a:t>
            </a:r>
            <a:r>
              <a:rPr dirty="0" sz="1800" spc="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from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aorta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→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systemic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circulation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200" y="1972055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09" h="314325">
                <a:moveTo>
                  <a:pt x="48768" y="152400"/>
                </a:moveTo>
                <a:lnTo>
                  <a:pt x="23764" y="133921"/>
                </a:lnTo>
                <a:lnTo>
                  <a:pt x="17907" y="137160"/>
                </a:lnTo>
                <a:lnTo>
                  <a:pt x="13763" y="142684"/>
                </a:lnTo>
                <a:lnTo>
                  <a:pt x="12192" y="149352"/>
                </a:lnTo>
                <a:lnTo>
                  <a:pt x="0" y="313944"/>
                </a:lnTo>
                <a:lnTo>
                  <a:pt x="6096" y="311082"/>
                </a:lnTo>
                <a:lnTo>
                  <a:pt x="6096" y="274320"/>
                </a:lnTo>
                <a:lnTo>
                  <a:pt x="45943" y="214549"/>
                </a:lnTo>
                <a:lnTo>
                  <a:pt x="48768" y="152400"/>
                </a:lnTo>
                <a:close/>
              </a:path>
              <a:path w="219709" h="314325">
                <a:moveTo>
                  <a:pt x="45943" y="214549"/>
                </a:moveTo>
                <a:lnTo>
                  <a:pt x="6096" y="274320"/>
                </a:lnTo>
                <a:lnTo>
                  <a:pt x="15240" y="280138"/>
                </a:lnTo>
                <a:lnTo>
                  <a:pt x="15240" y="268224"/>
                </a:lnTo>
                <a:lnTo>
                  <a:pt x="44177" y="253384"/>
                </a:lnTo>
                <a:lnTo>
                  <a:pt x="45943" y="214549"/>
                </a:lnTo>
                <a:close/>
              </a:path>
              <a:path w="219709" h="314325">
                <a:moveTo>
                  <a:pt x="39342" y="295477"/>
                </a:moveTo>
                <a:lnTo>
                  <a:pt x="6096" y="274320"/>
                </a:lnTo>
                <a:lnTo>
                  <a:pt x="6096" y="311082"/>
                </a:lnTo>
                <a:lnTo>
                  <a:pt x="39342" y="295477"/>
                </a:lnTo>
                <a:close/>
              </a:path>
              <a:path w="219709" h="314325">
                <a:moveTo>
                  <a:pt x="44177" y="253384"/>
                </a:moveTo>
                <a:lnTo>
                  <a:pt x="15240" y="268224"/>
                </a:lnTo>
                <a:lnTo>
                  <a:pt x="42672" y="286512"/>
                </a:lnTo>
                <a:lnTo>
                  <a:pt x="44177" y="253384"/>
                </a:lnTo>
                <a:close/>
              </a:path>
              <a:path w="219709" h="314325">
                <a:moveTo>
                  <a:pt x="79063" y="235493"/>
                </a:moveTo>
                <a:lnTo>
                  <a:pt x="44177" y="253384"/>
                </a:lnTo>
                <a:lnTo>
                  <a:pt x="42672" y="286512"/>
                </a:lnTo>
                <a:lnTo>
                  <a:pt x="15240" y="268224"/>
                </a:lnTo>
                <a:lnTo>
                  <a:pt x="15240" y="280138"/>
                </a:lnTo>
                <a:lnTo>
                  <a:pt x="39342" y="295477"/>
                </a:lnTo>
                <a:lnTo>
                  <a:pt x="39918" y="295206"/>
                </a:lnTo>
                <a:lnTo>
                  <a:pt x="79063" y="235493"/>
                </a:lnTo>
                <a:close/>
              </a:path>
              <a:path w="219709" h="314325">
                <a:moveTo>
                  <a:pt x="39918" y="295206"/>
                </a:moveTo>
                <a:lnTo>
                  <a:pt x="39342" y="295477"/>
                </a:lnTo>
                <a:lnTo>
                  <a:pt x="39624" y="295656"/>
                </a:lnTo>
                <a:lnTo>
                  <a:pt x="39918" y="295206"/>
                </a:lnTo>
                <a:close/>
              </a:path>
              <a:path w="219709" h="314325">
                <a:moveTo>
                  <a:pt x="159639" y="223694"/>
                </a:moveTo>
                <a:lnTo>
                  <a:pt x="158496" y="216408"/>
                </a:lnTo>
                <a:lnTo>
                  <a:pt x="153400" y="210693"/>
                </a:lnTo>
                <a:lnTo>
                  <a:pt x="147447" y="207264"/>
                </a:lnTo>
                <a:lnTo>
                  <a:pt x="140922" y="206121"/>
                </a:lnTo>
                <a:lnTo>
                  <a:pt x="134112" y="207264"/>
                </a:lnTo>
                <a:lnTo>
                  <a:pt x="79063" y="235493"/>
                </a:lnTo>
                <a:lnTo>
                  <a:pt x="39918" y="295206"/>
                </a:lnTo>
                <a:lnTo>
                  <a:pt x="149352" y="243840"/>
                </a:lnTo>
                <a:lnTo>
                  <a:pt x="155067" y="238267"/>
                </a:lnTo>
                <a:lnTo>
                  <a:pt x="158496" y="231267"/>
                </a:lnTo>
                <a:lnTo>
                  <a:pt x="159639" y="223694"/>
                </a:lnTo>
                <a:close/>
              </a:path>
              <a:path w="219709" h="314325">
                <a:moveTo>
                  <a:pt x="219456" y="21336"/>
                </a:moveTo>
                <a:lnTo>
                  <a:pt x="188976" y="0"/>
                </a:lnTo>
                <a:lnTo>
                  <a:pt x="45943" y="214549"/>
                </a:lnTo>
                <a:lnTo>
                  <a:pt x="44177" y="253384"/>
                </a:lnTo>
                <a:lnTo>
                  <a:pt x="79063" y="235493"/>
                </a:lnTo>
                <a:lnTo>
                  <a:pt x="219456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0752" y="2505455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09" h="314325">
                <a:moveTo>
                  <a:pt x="48768" y="152400"/>
                </a:moveTo>
                <a:lnTo>
                  <a:pt x="22002" y="133921"/>
                </a:lnTo>
                <a:lnTo>
                  <a:pt x="15240" y="137160"/>
                </a:lnTo>
                <a:lnTo>
                  <a:pt x="10763" y="142684"/>
                </a:lnTo>
                <a:lnTo>
                  <a:pt x="9144" y="149352"/>
                </a:lnTo>
                <a:lnTo>
                  <a:pt x="0" y="313944"/>
                </a:lnTo>
                <a:lnTo>
                  <a:pt x="6096" y="311082"/>
                </a:lnTo>
                <a:lnTo>
                  <a:pt x="6096" y="274320"/>
                </a:lnTo>
                <a:lnTo>
                  <a:pt x="44443" y="215823"/>
                </a:lnTo>
                <a:lnTo>
                  <a:pt x="48768" y="152400"/>
                </a:lnTo>
                <a:close/>
              </a:path>
              <a:path w="219709" h="314325">
                <a:moveTo>
                  <a:pt x="44443" y="215823"/>
                </a:moveTo>
                <a:lnTo>
                  <a:pt x="6096" y="274320"/>
                </a:lnTo>
                <a:lnTo>
                  <a:pt x="12192" y="278587"/>
                </a:lnTo>
                <a:lnTo>
                  <a:pt x="12192" y="268224"/>
                </a:lnTo>
                <a:lnTo>
                  <a:pt x="41910" y="252984"/>
                </a:lnTo>
                <a:lnTo>
                  <a:pt x="44443" y="215823"/>
                </a:lnTo>
                <a:close/>
              </a:path>
              <a:path w="219709" h="314325">
                <a:moveTo>
                  <a:pt x="158353" y="223694"/>
                </a:moveTo>
                <a:lnTo>
                  <a:pt x="155448" y="216408"/>
                </a:lnTo>
                <a:lnTo>
                  <a:pt x="151638" y="210693"/>
                </a:lnTo>
                <a:lnTo>
                  <a:pt x="145542" y="207264"/>
                </a:lnTo>
                <a:lnTo>
                  <a:pt x="138303" y="206121"/>
                </a:lnTo>
                <a:lnTo>
                  <a:pt x="131064" y="207264"/>
                </a:lnTo>
                <a:lnTo>
                  <a:pt x="77031" y="234973"/>
                </a:lnTo>
                <a:lnTo>
                  <a:pt x="36576" y="295656"/>
                </a:lnTo>
                <a:lnTo>
                  <a:pt x="6096" y="274320"/>
                </a:lnTo>
                <a:lnTo>
                  <a:pt x="6096" y="311082"/>
                </a:lnTo>
                <a:lnTo>
                  <a:pt x="149352" y="243840"/>
                </a:lnTo>
                <a:lnTo>
                  <a:pt x="155019" y="238267"/>
                </a:lnTo>
                <a:lnTo>
                  <a:pt x="158115" y="231267"/>
                </a:lnTo>
                <a:lnTo>
                  <a:pt x="158353" y="223694"/>
                </a:lnTo>
                <a:close/>
              </a:path>
              <a:path w="219709" h="314325">
                <a:moveTo>
                  <a:pt x="41910" y="252984"/>
                </a:moveTo>
                <a:lnTo>
                  <a:pt x="12192" y="268224"/>
                </a:lnTo>
                <a:lnTo>
                  <a:pt x="39624" y="286512"/>
                </a:lnTo>
                <a:lnTo>
                  <a:pt x="41910" y="252984"/>
                </a:lnTo>
                <a:close/>
              </a:path>
              <a:path w="219709" h="314325">
                <a:moveTo>
                  <a:pt x="77031" y="234973"/>
                </a:moveTo>
                <a:lnTo>
                  <a:pt x="41910" y="252984"/>
                </a:lnTo>
                <a:lnTo>
                  <a:pt x="39624" y="286512"/>
                </a:lnTo>
                <a:lnTo>
                  <a:pt x="12192" y="268224"/>
                </a:lnTo>
                <a:lnTo>
                  <a:pt x="12192" y="278587"/>
                </a:lnTo>
                <a:lnTo>
                  <a:pt x="36576" y="295656"/>
                </a:lnTo>
                <a:lnTo>
                  <a:pt x="77031" y="234973"/>
                </a:lnTo>
                <a:close/>
              </a:path>
              <a:path w="219709" h="314325">
                <a:moveTo>
                  <a:pt x="219456" y="21336"/>
                </a:moveTo>
                <a:lnTo>
                  <a:pt x="185928" y="0"/>
                </a:lnTo>
                <a:lnTo>
                  <a:pt x="44443" y="215823"/>
                </a:lnTo>
                <a:lnTo>
                  <a:pt x="41910" y="252984"/>
                </a:lnTo>
                <a:lnTo>
                  <a:pt x="77031" y="234973"/>
                </a:lnTo>
                <a:lnTo>
                  <a:pt x="219456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24216" y="3166872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09" h="314325">
                <a:moveTo>
                  <a:pt x="48768" y="152400"/>
                </a:moveTo>
                <a:lnTo>
                  <a:pt x="47196" y="145637"/>
                </a:lnTo>
                <a:lnTo>
                  <a:pt x="43053" y="139446"/>
                </a:lnTo>
                <a:lnTo>
                  <a:pt x="37195" y="134397"/>
                </a:lnTo>
                <a:lnTo>
                  <a:pt x="30480" y="131064"/>
                </a:lnTo>
                <a:lnTo>
                  <a:pt x="23717" y="132635"/>
                </a:lnTo>
                <a:lnTo>
                  <a:pt x="17526" y="136779"/>
                </a:lnTo>
                <a:lnTo>
                  <a:pt x="12477" y="142636"/>
                </a:lnTo>
                <a:lnTo>
                  <a:pt x="9144" y="149352"/>
                </a:lnTo>
                <a:lnTo>
                  <a:pt x="0" y="313944"/>
                </a:lnTo>
                <a:lnTo>
                  <a:pt x="6096" y="310958"/>
                </a:lnTo>
                <a:lnTo>
                  <a:pt x="6096" y="271272"/>
                </a:lnTo>
                <a:lnTo>
                  <a:pt x="44443" y="214390"/>
                </a:lnTo>
                <a:lnTo>
                  <a:pt x="48768" y="152400"/>
                </a:lnTo>
                <a:close/>
              </a:path>
              <a:path w="219709" h="314325">
                <a:moveTo>
                  <a:pt x="44443" y="214390"/>
                </a:moveTo>
                <a:lnTo>
                  <a:pt x="6096" y="271272"/>
                </a:lnTo>
                <a:lnTo>
                  <a:pt x="12192" y="275539"/>
                </a:lnTo>
                <a:lnTo>
                  <a:pt x="12192" y="265176"/>
                </a:lnTo>
                <a:lnTo>
                  <a:pt x="41910" y="250698"/>
                </a:lnTo>
                <a:lnTo>
                  <a:pt x="44443" y="214390"/>
                </a:lnTo>
                <a:close/>
              </a:path>
              <a:path w="219709" h="314325">
                <a:moveTo>
                  <a:pt x="159639" y="223647"/>
                </a:moveTo>
                <a:lnTo>
                  <a:pt x="158496" y="216408"/>
                </a:lnTo>
                <a:lnTo>
                  <a:pt x="152923" y="210693"/>
                </a:lnTo>
                <a:lnTo>
                  <a:pt x="145923" y="207264"/>
                </a:lnTo>
                <a:lnTo>
                  <a:pt x="138350" y="206121"/>
                </a:lnTo>
                <a:lnTo>
                  <a:pt x="131064" y="207264"/>
                </a:lnTo>
                <a:lnTo>
                  <a:pt x="76039" y="234070"/>
                </a:lnTo>
                <a:lnTo>
                  <a:pt x="36576" y="292608"/>
                </a:lnTo>
                <a:lnTo>
                  <a:pt x="6096" y="271272"/>
                </a:lnTo>
                <a:lnTo>
                  <a:pt x="6096" y="310958"/>
                </a:lnTo>
                <a:lnTo>
                  <a:pt x="149352" y="240792"/>
                </a:lnTo>
                <a:lnTo>
                  <a:pt x="155067" y="236982"/>
                </a:lnTo>
                <a:lnTo>
                  <a:pt x="158496" y="230886"/>
                </a:lnTo>
                <a:lnTo>
                  <a:pt x="159639" y="223647"/>
                </a:lnTo>
                <a:close/>
              </a:path>
              <a:path w="219709" h="314325">
                <a:moveTo>
                  <a:pt x="41910" y="250698"/>
                </a:moveTo>
                <a:lnTo>
                  <a:pt x="12192" y="265176"/>
                </a:lnTo>
                <a:lnTo>
                  <a:pt x="39624" y="283464"/>
                </a:lnTo>
                <a:lnTo>
                  <a:pt x="41910" y="250698"/>
                </a:lnTo>
                <a:close/>
              </a:path>
              <a:path w="219709" h="314325">
                <a:moveTo>
                  <a:pt x="76039" y="234070"/>
                </a:moveTo>
                <a:lnTo>
                  <a:pt x="41910" y="250698"/>
                </a:lnTo>
                <a:lnTo>
                  <a:pt x="39624" y="283464"/>
                </a:lnTo>
                <a:lnTo>
                  <a:pt x="12192" y="265176"/>
                </a:lnTo>
                <a:lnTo>
                  <a:pt x="12192" y="275539"/>
                </a:lnTo>
                <a:lnTo>
                  <a:pt x="36576" y="292608"/>
                </a:lnTo>
                <a:lnTo>
                  <a:pt x="76039" y="234070"/>
                </a:lnTo>
                <a:close/>
              </a:path>
              <a:path w="219709" h="314325">
                <a:moveTo>
                  <a:pt x="219456" y="21336"/>
                </a:moveTo>
                <a:lnTo>
                  <a:pt x="188976" y="0"/>
                </a:lnTo>
                <a:lnTo>
                  <a:pt x="44443" y="214390"/>
                </a:lnTo>
                <a:lnTo>
                  <a:pt x="41910" y="250698"/>
                </a:lnTo>
                <a:lnTo>
                  <a:pt x="76039" y="234070"/>
                </a:lnTo>
                <a:lnTo>
                  <a:pt x="219456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02423" y="2904744"/>
            <a:ext cx="180975" cy="607060"/>
          </a:xfrm>
          <a:custGeom>
            <a:avLst/>
            <a:gdLst/>
            <a:ahLst/>
            <a:cxnLst/>
            <a:rect l="l" t="t" r="r" b="b"/>
            <a:pathLst>
              <a:path w="180975" h="607060">
                <a:moveTo>
                  <a:pt x="121890" y="110664"/>
                </a:moveTo>
                <a:lnTo>
                  <a:pt x="108088" y="73861"/>
                </a:lnTo>
                <a:lnTo>
                  <a:pt x="82367" y="106251"/>
                </a:lnTo>
                <a:lnTo>
                  <a:pt x="0" y="600456"/>
                </a:lnTo>
                <a:lnTo>
                  <a:pt x="36576" y="606552"/>
                </a:lnTo>
                <a:lnTo>
                  <a:pt x="121890" y="110664"/>
                </a:lnTo>
                <a:close/>
              </a:path>
              <a:path w="180975" h="607060">
                <a:moveTo>
                  <a:pt x="180498" y="162687"/>
                </a:moveTo>
                <a:lnTo>
                  <a:pt x="179832" y="155448"/>
                </a:lnTo>
                <a:lnTo>
                  <a:pt x="121920" y="0"/>
                </a:lnTo>
                <a:lnTo>
                  <a:pt x="15240" y="128016"/>
                </a:lnTo>
                <a:lnTo>
                  <a:pt x="11858" y="133540"/>
                </a:lnTo>
                <a:lnTo>
                  <a:pt x="11049" y="140208"/>
                </a:lnTo>
                <a:lnTo>
                  <a:pt x="13096" y="146875"/>
                </a:lnTo>
                <a:lnTo>
                  <a:pt x="82367" y="106251"/>
                </a:lnTo>
                <a:lnTo>
                  <a:pt x="94488" y="33528"/>
                </a:lnTo>
                <a:lnTo>
                  <a:pt x="134112" y="39624"/>
                </a:lnTo>
                <a:lnTo>
                  <a:pt x="134112" y="143256"/>
                </a:lnTo>
                <a:lnTo>
                  <a:pt x="143256" y="167640"/>
                </a:lnTo>
                <a:lnTo>
                  <a:pt x="147066" y="173831"/>
                </a:lnTo>
                <a:lnTo>
                  <a:pt x="153162" y="178308"/>
                </a:lnTo>
                <a:lnTo>
                  <a:pt x="160401" y="180498"/>
                </a:lnTo>
                <a:lnTo>
                  <a:pt x="167640" y="179832"/>
                </a:lnTo>
                <a:lnTo>
                  <a:pt x="173831" y="176022"/>
                </a:lnTo>
                <a:lnTo>
                  <a:pt x="178308" y="169926"/>
                </a:lnTo>
                <a:lnTo>
                  <a:pt x="180498" y="162687"/>
                </a:lnTo>
                <a:close/>
              </a:path>
              <a:path w="180975" h="607060">
                <a:moveTo>
                  <a:pt x="134112" y="39624"/>
                </a:moveTo>
                <a:lnTo>
                  <a:pt x="94488" y="33528"/>
                </a:lnTo>
                <a:lnTo>
                  <a:pt x="82367" y="106251"/>
                </a:lnTo>
                <a:lnTo>
                  <a:pt x="97536" y="87150"/>
                </a:lnTo>
                <a:lnTo>
                  <a:pt x="97536" y="45720"/>
                </a:lnTo>
                <a:lnTo>
                  <a:pt x="128016" y="48768"/>
                </a:lnTo>
                <a:lnTo>
                  <a:pt x="128016" y="75057"/>
                </a:lnTo>
                <a:lnTo>
                  <a:pt x="134112" y="39624"/>
                </a:lnTo>
                <a:close/>
              </a:path>
              <a:path w="180975" h="607060">
                <a:moveTo>
                  <a:pt x="128016" y="48768"/>
                </a:moveTo>
                <a:lnTo>
                  <a:pt x="97536" y="45720"/>
                </a:lnTo>
                <a:lnTo>
                  <a:pt x="108088" y="73861"/>
                </a:lnTo>
                <a:lnTo>
                  <a:pt x="128016" y="48768"/>
                </a:lnTo>
                <a:close/>
              </a:path>
              <a:path w="180975" h="607060">
                <a:moveTo>
                  <a:pt x="108088" y="73861"/>
                </a:moveTo>
                <a:lnTo>
                  <a:pt x="97536" y="45720"/>
                </a:lnTo>
                <a:lnTo>
                  <a:pt x="97536" y="87150"/>
                </a:lnTo>
                <a:lnTo>
                  <a:pt x="108088" y="73861"/>
                </a:lnTo>
                <a:close/>
              </a:path>
              <a:path w="180975" h="607060">
                <a:moveTo>
                  <a:pt x="128016" y="75057"/>
                </a:moveTo>
                <a:lnTo>
                  <a:pt x="128016" y="48768"/>
                </a:lnTo>
                <a:lnTo>
                  <a:pt x="108088" y="73861"/>
                </a:lnTo>
                <a:lnTo>
                  <a:pt x="121890" y="110664"/>
                </a:lnTo>
                <a:lnTo>
                  <a:pt x="128016" y="75057"/>
                </a:lnTo>
                <a:close/>
              </a:path>
              <a:path w="180975" h="607060">
                <a:moveTo>
                  <a:pt x="134112" y="143256"/>
                </a:moveTo>
                <a:lnTo>
                  <a:pt x="134112" y="39624"/>
                </a:lnTo>
                <a:lnTo>
                  <a:pt x="121890" y="110664"/>
                </a:lnTo>
                <a:lnTo>
                  <a:pt x="134112" y="1432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883664"/>
            <a:ext cx="6934200" cy="497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6112" y="591312"/>
            <a:ext cx="8422005" cy="1115695"/>
          </a:xfrm>
          <a:custGeom>
            <a:avLst/>
            <a:gdLst/>
            <a:ahLst/>
            <a:cxnLst/>
            <a:rect l="l" t="t" r="r" b="b"/>
            <a:pathLst>
              <a:path w="8422005" h="1115695">
                <a:moveTo>
                  <a:pt x="8421624" y="1115568"/>
                </a:moveTo>
                <a:lnTo>
                  <a:pt x="8421624" y="0"/>
                </a:lnTo>
                <a:lnTo>
                  <a:pt x="0" y="0"/>
                </a:lnTo>
                <a:lnTo>
                  <a:pt x="0" y="1115568"/>
                </a:lnTo>
                <a:lnTo>
                  <a:pt x="18288" y="1115568"/>
                </a:lnTo>
                <a:lnTo>
                  <a:pt x="18288" y="39624"/>
                </a:lnTo>
                <a:lnTo>
                  <a:pt x="39624" y="18288"/>
                </a:lnTo>
                <a:lnTo>
                  <a:pt x="39624" y="39624"/>
                </a:lnTo>
                <a:lnTo>
                  <a:pt x="8382000" y="39624"/>
                </a:lnTo>
                <a:lnTo>
                  <a:pt x="8382000" y="18288"/>
                </a:lnTo>
                <a:lnTo>
                  <a:pt x="8400288" y="39624"/>
                </a:lnTo>
                <a:lnTo>
                  <a:pt x="8400288" y="1115568"/>
                </a:lnTo>
                <a:lnTo>
                  <a:pt x="8421624" y="1115568"/>
                </a:lnTo>
                <a:close/>
              </a:path>
              <a:path w="8422005" h="1115695">
                <a:moveTo>
                  <a:pt x="39624" y="39624"/>
                </a:moveTo>
                <a:lnTo>
                  <a:pt x="39624" y="18288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8422005" h="1115695">
                <a:moveTo>
                  <a:pt x="39624" y="1078992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1078992"/>
                </a:lnTo>
                <a:lnTo>
                  <a:pt x="39624" y="1078992"/>
                </a:lnTo>
                <a:close/>
              </a:path>
              <a:path w="8422005" h="1115695">
                <a:moveTo>
                  <a:pt x="8400288" y="1078992"/>
                </a:moveTo>
                <a:lnTo>
                  <a:pt x="18288" y="1078992"/>
                </a:lnTo>
                <a:lnTo>
                  <a:pt x="39624" y="1097280"/>
                </a:lnTo>
                <a:lnTo>
                  <a:pt x="39624" y="1115568"/>
                </a:lnTo>
                <a:lnTo>
                  <a:pt x="8382000" y="1115568"/>
                </a:lnTo>
                <a:lnTo>
                  <a:pt x="8382000" y="1097280"/>
                </a:lnTo>
                <a:lnTo>
                  <a:pt x="8400288" y="1078992"/>
                </a:lnTo>
                <a:close/>
              </a:path>
              <a:path w="8422005" h="1115695">
                <a:moveTo>
                  <a:pt x="39624" y="1115568"/>
                </a:moveTo>
                <a:lnTo>
                  <a:pt x="39624" y="1097280"/>
                </a:lnTo>
                <a:lnTo>
                  <a:pt x="18288" y="1078992"/>
                </a:lnTo>
                <a:lnTo>
                  <a:pt x="18288" y="1115568"/>
                </a:lnTo>
                <a:lnTo>
                  <a:pt x="39624" y="1115568"/>
                </a:lnTo>
                <a:close/>
              </a:path>
              <a:path w="8422005" h="1115695">
                <a:moveTo>
                  <a:pt x="8400288" y="39624"/>
                </a:moveTo>
                <a:lnTo>
                  <a:pt x="8382000" y="18288"/>
                </a:lnTo>
                <a:lnTo>
                  <a:pt x="8382000" y="39624"/>
                </a:lnTo>
                <a:lnTo>
                  <a:pt x="8400288" y="39624"/>
                </a:lnTo>
                <a:close/>
              </a:path>
              <a:path w="8422005" h="1115695">
                <a:moveTo>
                  <a:pt x="8400288" y="1078992"/>
                </a:moveTo>
                <a:lnTo>
                  <a:pt x="8400288" y="39624"/>
                </a:lnTo>
                <a:lnTo>
                  <a:pt x="8382000" y="39624"/>
                </a:lnTo>
                <a:lnTo>
                  <a:pt x="8382000" y="1078992"/>
                </a:lnTo>
                <a:lnTo>
                  <a:pt x="8400288" y="1078992"/>
                </a:lnTo>
                <a:close/>
              </a:path>
              <a:path w="8422005" h="1115695">
                <a:moveTo>
                  <a:pt x="8400288" y="1115568"/>
                </a:moveTo>
                <a:lnTo>
                  <a:pt x="8400288" y="1078992"/>
                </a:lnTo>
                <a:lnTo>
                  <a:pt x="8382000" y="1097280"/>
                </a:lnTo>
                <a:lnTo>
                  <a:pt x="8382000" y="1115568"/>
                </a:lnTo>
                <a:lnTo>
                  <a:pt x="8400288" y="111556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5060" y="621284"/>
            <a:ext cx="7984490" cy="10001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033780" marR="5080" indent="-1021080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Atrial pressure </a:t>
            </a:r>
            <a:r>
              <a:rPr dirty="0" spc="-15"/>
              <a:t>changes during </a:t>
            </a:r>
            <a:r>
              <a:rPr dirty="0" spc="-10"/>
              <a:t>the </a:t>
            </a:r>
            <a:r>
              <a:rPr dirty="0" spc="-20"/>
              <a:t>cardiac </a:t>
            </a:r>
            <a:r>
              <a:rPr dirty="0" spc="-15"/>
              <a:t>cycle  </a:t>
            </a:r>
            <a:r>
              <a:rPr dirty="0" spc="-5"/>
              <a:t>THE </a:t>
            </a:r>
            <a:r>
              <a:rPr dirty="0" spc="-10"/>
              <a:t>JUGULAR </a:t>
            </a:r>
            <a:r>
              <a:rPr dirty="0" spc="-5"/>
              <a:t>VENOUS </a:t>
            </a:r>
            <a:r>
              <a:rPr dirty="0" spc="-10"/>
              <a:t>PULSE</a:t>
            </a:r>
            <a:r>
              <a:rPr dirty="0" spc="50"/>
              <a:t> </a:t>
            </a:r>
            <a:r>
              <a:rPr dirty="0" spc="-10"/>
              <a:t>(JVP)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75487"/>
            <a:ext cx="7848600" cy="676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3223" y="6906265"/>
            <a:ext cx="9010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OF. 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719328"/>
            <a:ext cx="5895340" cy="896619"/>
          </a:xfrm>
          <a:custGeom>
            <a:avLst/>
            <a:gdLst/>
            <a:ahLst/>
            <a:cxnLst/>
            <a:rect l="l" t="t" r="r" b="b"/>
            <a:pathLst>
              <a:path w="5895340" h="896619">
                <a:moveTo>
                  <a:pt x="5894832" y="890016"/>
                </a:moveTo>
                <a:lnTo>
                  <a:pt x="5894832" y="6096"/>
                </a:lnTo>
                <a:lnTo>
                  <a:pt x="58887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890016"/>
                </a:lnTo>
                <a:lnTo>
                  <a:pt x="6096" y="896112"/>
                </a:lnTo>
                <a:lnTo>
                  <a:pt x="12192" y="896112"/>
                </a:lnTo>
                <a:lnTo>
                  <a:pt x="12192" y="27432"/>
                </a:lnTo>
                <a:lnTo>
                  <a:pt x="27432" y="15240"/>
                </a:lnTo>
                <a:lnTo>
                  <a:pt x="27432" y="27432"/>
                </a:lnTo>
                <a:lnTo>
                  <a:pt x="5867400" y="27432"/>
                </a:lnTo>
                <a:lnTo>
                  <a:pt x="5867400" y="15240"/>
                </a:lnTo>
                <a:lnTo>
                  <a:pt x="5879592" y="27432"/>
                </a:lnTo>
                <a:lnTo>
                  <a:pt x="5879592" y="896112"/>
                </a:lnTo>
                <a:lnTo>
                  <a:pt x="5888736" y="896112"/>
                </a:lnTo>
                <a:lnTo>
                  <a:pt x="5894832" y="890016"/>
                </a:lnTo>
                <a:close/>
              </a:path>
              <a:path w="5895340" h="896619">
                <a:moveTo>
                  <a:pt x="27432" y="27432"/>
                </a:moveTo>
                <a:lnTo>
                  <a:pt x="27432" y="15240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5895340" h="896619">
                <a:moveTo>
                  <a:pt x="27432" y="868680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868680"/>
                </a:lnTo>
                <a:lnTo>
                  <a:pt x="27432" y="868680"/>
                </a:lnTo>
                <a:close/>
              </a:path>
              <a:path w="5895340" h="896619">
                <a:moveTo>
                  <a:pt x="5879592" y="868680"/>
                </a:moveTo>
                <a:lnTo>
                  <a:pt x="12192" y="868680"/>
                </a:lnTo>
                <a:lnTo>
                  <a:pt x="27432" y="880872"/>
                </a:lnTo>
                <a:lnTo>
                  <a:pt x="27432" y="896112"/>
                </a:lnTo>
                <a:lnTo>
                  <a:pt x="5867400" y="896112"/>
                </a:lnTo>
                <a:lnTo>
                  <a:pt x="5867400" y="880872"/>
                </a:lnTo>
                <a:lnTo>
                  <a:pt x="5879592" y="868680"/>
                </a:lnTo>
                <a:close/>
              </a:path>
              <a:path w="5895340" h="896619">
                <a:moveTo>
                  <a:pt x="27432" y="896112"/>
                </a:moveTo>
                <a:lnTo>
                  <a:pt x="27432" y="880872"/>
                </a:lnTo>
                <a:lnTo>
                  <a:pt x="12192" y="868680"/>
                </a:lnTo>
                <a:lnTo>
                  <a:pt x="12192" y="896112"/>
                </a:lnTo>
                <a:lnTo>
                  <a:pt x="27432" y="896112"/>
                </a:lnTo>
                <a:close/>
              </a:path>
              <a:path w="5895340" h="896619">
                <a:moveTo>
                  <a:pt x="5879592" y="27432"/>
                </a:moveTo>
                <a:lnTo>
                  <a:pt x="5867400" y="15240"/>
                </a:lnTo>
                <a:lnTo>
                  <a:pt x="5867400" y="27432"/>
                </a:lnTo>
                <a:lnTo>
                  <a:pt x="5879592" y="27432"/>
                </a:lnTo>
                <a:close/>
              </a:path>
              <a:path w="5895340" h="896619">
                <a:moveTo>
                  <a:pt x="5879592" y="868680"/>
                </a:moveTo>
                <a:lnTo>
                  <a:pt x="5879592" y="27432"/>
                </a:lnTo>
                <a:lnTo>
                  <a:pt x="5867400" y="27432"/>
                </a:lnTo>
                <a:lnTo>
                  <a:pt x="5867400" y="868680"/>
                </a:lnTo>
                <a:lnTo>
                  <a:pt x="5879592" y="868680"/>
                </a:lnTo>
                <a:close/>
              </a:path>
              <a:path w="5895340" h="896619">
                <a:moveTo>
                  <a:pt x="5879592" y="896112"/>
                </a:moveTo>
                <a:lnTo>
                  <a:pt x="5879592" y="868680"/>
                </a:lnTo>
                <a:lnTo>
                  <a:pt x="5867400" y="880872"/>
                </a:lnTo>
                <a:lnTo>
                  <a:pt x="5867400" y="896112"/>
                </a:lnTo>
                <a:lnTo>
                  <a:pt x="5879592" y="8961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1573" y="907796"/>
            <a:ext cx="458533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0">
                <a:solidFill>
                  <a:srgbClr val="FFFFFF"/>
                </a:solidFill>
                <a:latin typeface="Arial Narrow"/>
                <a:cs typeface="Arial Narrow"/>
              </a:rPr>
              <a:t>FACTS </a:t>
            </a:r>
            <a:r>
              <a:rPr dirty="0" spc="30">
                <a:solidFill>
                  <a:srgbClr val="FFFFFF"/>
                </a:solidFill>
                <a:latin typeface="Arial Narrow"/>
                <a:cs typeface="Arial Narrow"/>
              </a:rPr>
              <a:t>ABOUT </a:t>
            </a:r>
            <a:r>
              <a:rPr dirty="0" spc="25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dirty="0" spc="1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30">
                <a:solidFill>
                  <a:srgbClr val="FFFFFF"/>
                </a:solidFill>
                <a:latin typeface="Arial Narrow"/>
                <a:cs typeface="Arial Narrow"/>
              </a:rPr>
              <a:t>HEART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788" y="1762456"/>
            <a:ext cx="5695315" cy="443039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22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Size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fist and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weighing about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250</a:t>
            </a:r>
            <a:r>
              <a:rPr dirty="0" sz="2200" spc="409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grams</a:t>
            </a:r>
            <a:endParaRPr sz="2200">
              <a:latin typeface="Arial Narrow"/>
              <a:cs typeface="Arial Narrow"/>
            </a:endParaRPr>
          </a:p>
          <a:p>
            <a:pPr marL="356870" marR="48260" indent="-344170">
              <a:lnSpc>
                <a:spcPct val="100000"/>
              </a:lnSpc>
              <a:spcBef>
                <a:spcPts val="112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lifetime beats 2,500 million times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pumps  </a:t>
            </a:r>
            <a:r>
              <a:rPr dirty="0" sz="2200" spc="-20" b="1">
                <a:solidFill>
                  <a:srgbClr val="FFFFFF"/>
                </a:solidFill>
                <a:latin typeface="Arial Narrow"/>
                <a:cs typeface="Arial Narrow"/>
              </a:rPr>
              <a:t>110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million gallons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200" spc="2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blood.</a:t>
            </a:r>
            <a:endParaRPr sz="2200">
              <a:latin typeface="Arial Narrow"/>
              <a:cs typeface="Arial Narrow"/>
            </a:endParaRPr>
          </a:p>
          <a:p>
            <a:pPr marL="356870" marR="5080" indent="-344170">
              <a:lnSpc>
                <a:spcPct val="100000"/>
              </a:lnSpc>
              <a:spcBef>
                <a:spcPts val="112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Every </a:t>
            </a:r>
            <a:r>
              <a:rPr dirty="0" sz="2200" spc="-20" b="1">
                <a:solidFill>
                  <a:srgbClr val="FFFFFF"/>
                </a:solidFill>
                <a:latin typeface="Arial Narrow"/>
                <a:cs typeface="Arial Narrow"/>
              </a:rPr>
              <a:t>day,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your heart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creates enough energy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to  drive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truck for 20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miles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(32</a:t>
            </a:r>
            <a:r>
              <a:rPr dirty="0" sz="2200" spc="3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km).</a:t>
            </a:r>
            <a:endParaRPr sz="2200">
              <a:latin typeface="Arial Narrow"/>
              <a:cs typeface="Arial Narrow"/>
            </a:endParaRPr>
          </a:p>
          <a:p>
            <a:pPr marL="356870" marR="96520" indent="-344170">
              <a:lnSpc>
                <a:spcPct val="100000"/>
              </a:lnSpc>
              <a:spcBef>
                <a:spcPts val="112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lifetime,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that is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equivalent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driving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to the 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moon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200" spc="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back</a:t>
            </a:r>
            <a:endParaRPr sz="2200">
              <a:latin typeface="Arial Narrow"/>
              <a:cs typeface="Arial Narrow"/>
            </a:endParaRPr>
          </a:p>
          <a:p>
            <a:pPr marL="356870" marR="45085" indent="-344170">
              <a:lnSpc>
                <a:spcPct val="100000"/>
              </a:lnSpc>
              <a:spcBef>
                <a:spcPts val="112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Our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heart has its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own electrical impulse, </a:t>
            </a:r>
            <a:r>
              <a:rPr dirty="0" sz="2200" spc="0" b="1">
                <a:solidFill>
                  <a:srgbClr val="FFFFFF"/>
                </a:solidFill>
                <a:latin typeface="Arial Narrow"/>
                <a:cs typeface="Arial Narrow"/>
              </a:rPr>
              <a:t>it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can 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continue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to beat even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when separated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from the  </a:t>
            </a:r>
            <a:r>
              <a:rPr dirty="0" sz="2200" spc="-15" b="1">
                <a:solidFill>
                  <a:srgbClr val="FFFFFF"/>
                </a:solidFill>
                <a:latin typeface="Arial Narrow"/>
                <a:cs typeface="Arial Narrow"/>
              </a:rPr>
              <a:t>body,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as long as </a:t>
            </a:r>
            <a:r>
              <a:rPr dirty="0" sz="2200" spc="0" b="1">
                <a:solidFill>
                  <a:srgbClr val="FFFFFF"/>
                </a:solidFill>
                <a:latin typeface="Arial Narrow"/>
                <a:cs typeface="Arial Narrow"/>
              </a:rPr>
              <a:t>it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has an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adequate supply </a:t>
            </a:r>
            <a:r>
              <a:rPr dirty="0" sz="2200" spc="5" b="1">
                <a:solidFill>
                  <a:srgbClr val="FFFFFF"/>
                </a:solidFill>
                <a:latin typeface="Arial Narrow"/>
                <a:cs typeface="Arial Narrow"/>
              </a:rPr>
              <a:t>of  </a:t>
            </a:r>
            <a:r>
              <a:rPr dirty="0" sz="2200" spc="10" b="1">
                <a:solidFill>
                  <a:srgbClr val="FFFFFF"/>
                </a:solidFill>
                <a:latin typeface="Arial Narrow"/>
                <a:cs typeface="Arial Narrow"/>
              </a:rPr>
              <a:t>oxygen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376" y="609600"/>
            <a:ext cx="2289048" cy="661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834896"/>
            <a:ext cx="6172200" cy="3526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0600" y="1834896"/>
            <a:ext cx="4133215" cy="829310"/>
          </a:xfrm>
          <a:custGeom>
            <a:avLst/>
            <a:gdLst/>
            <a:ahLst/>
            <a:cxnLst/>
            <a:rect l="l" t="t" r="r" b="b"/>
            <a:pathLst>
              <a:path w="4133215" h="829310">
                <a:moveTo>
                  <a:pt x="0" y="0"/>
                </a:moveTo>
                <a:lnTo>
                  <a:pt x="0" y="829056"/>
                </a:lnTo>
                <a:lnTo>
                  <a:pt x="4133088" y="829056"/>
                </a:lnTo>
                <a:lnTo>
                  <a:pt x="4133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97552" y="1828800"/>
            <a:ext cx="4139565" cy="841375"/>
          </a:xfrm>
          <a:custGeom>
            <a:avLst/>
            <a:gdLst/>
            <a:ahLst/>
            <a:cxnLst/>
            <a:rect l="l" t="t" r="r" b="b"/>
            <a:pathLst>
              <a:path w="4139565" h="841375">
                <a:moveTo>
                  <a:pt x="4139184" y="838200"/>
                </a:moveTo>
                <a:lnTo>
                  <a:pt x="4139184" y="3048"/>
                </a:lnTo>
                <a:lnTo>
                  <a:pt x="4136136" y="0"/>
                </a:lnTo>
                <a:lnTo>
                  <a:pt x="3048" y="0"/>
                </a:lnTo>
                <a:lnTo>
                  <a:pt x="0" y="3048"/>
                </a:lnTo>
                <a:lnTo>
                  <a:pt x="0" y="838200"/>
                </a:lnTo>
                <a:lnTo>
                  <a:pt x="3048" y="841248"/>
                </a:lnTo>
                <a:lnTo>
                  <a:pt x="3048" y="9144"/>
                </a:lnTo>
                <a:lnTo>
                  <a:pt x="9144" y="6096"/>
                </a:lnTo>
                <a:lnTo>
                  <a:pt x="9144" y="9144"/>
                </a:lnTo>
                <a:lnTo>
                  <a:pt x="4130040" y="9144"/>
                </a:lnTo>
                <a:lnTo>
                  <a:pt x="4130040" y="6096"/>
                </a:lnTo>
                <a:lnTo>
                  <a:pt x="4136136" y="9144"/>
                </a:lnTo>
                <a:lnTo>
                  <a:pt x="4136136" y="841248"/>
                </a:lnTo>
                <a:lnTo>
                  <a:pt x="4139184" y="838200"/>
                </a:lnTo>
                <a:close/>
              </a:path>
              <a:path w="4139565" h="841375">
                <a:moveTo>
                  <a:pt x="9144" y="9144"/>
                </a:moveTo>
                <a:lnTo>
                  <a:pt x="9144" y="6096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4139565" h="841375">
                <a:moveTo>
                  <a:pt x="9144" y="832104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832104"/>
                </a:lnTo>
                <a:lnTo>
                  <a:pt x="9144" y="832104"/>
                </a:lnTo>
                <a:close/>
              </a:path>
              <a:path w="4139565" h="841375">
                <a:moveTo>
                  <a:pt x="4136136" y="832104"/>
                </a:moveTo>
                <a:lnTo>
                  <a:pt x="3048" y="832104"/>
                </a:lnTo>
                <a:lnTo>
                  <a:pt x="9144" y="835152"/>
                </a:lnTo>
                <a:lnTo>
                  <a:pt x="9144" y="841248"/>
                </a:lnTo>
                <a:lnTo>
                  <a:pt x="4130040" y="841248"/>
                </a:lnTo>
                <a:lnTo>
                  <a:pt x="4130040" y="835152"/>
                </a:lnTo>
                <a:lnTo>
                  <a:pt x="4136136" y="832104"/>
                </a:lnTo>
                <a:close/>
              </a:path>
              <a:path w="4139565" h="841375">
                <a:moveTo>
                  <a:pt x="9144" y="841248"/>
                </a:moveTo>
                <a:lnTo>
                  <a:pt x="9144" y="835152"/>
                </a:lnTo>
                <a:lnTo>
                  <a:pt x="3048" y="832104"/>
                </a:lnTo>
                <a:lnTo>
                  <a:pt x="3048" y="841248"/>
                </a:lnTo>
                <a:lnTo>
                  <a:pt x="9144" y="841248"/>
                </a:lnTo>
                <a:close/>
              </a:path>
              <a:path w="4139565" h="841375">
                <a:moveTo>
                  <a:pt x="4136136" y="9144"/>
                </a:moveTo>
                <a:lnTo>
                  <a:pt x="4130040" y="6096"/>
                </a:lnTo>
                <a:lnTo>
                  <a:pt x="4130040" y="9144"/>
                </a:lnTo>
                <a:lnTo>
                  <a:pt x="4136136" y="9144"/>
                </a:lnTo>
                <a:close/>
              </a:path>
              <a:path w="4139565" h="841375">
                <a:moveTo>
                  <a:pt x="4136136" y="832104"/>
                </a:moveTo>
                <a:lnTo>
                  <a:pt x="4136136" y="9144"/>
                </a:lnTo>
                <a:lnTo>
                  <a:pt x="4130040" y="9144"/>
                </a:lnTo>
                <a:lnTo>
                  <a:pt x="4130040" y="832104"/>
                </a:lnTo>
                <a:lnTo>
                  <a:pt x="4136136" y="832104"/>
                </a:lnTo>
                <a:close/>
              </a:path>
              <a:path w="4139565" h="841375">
                <a:moveTo>
                  <a:pt x="4136136" y="841248"/>
                </a:moveTo>
                <a:lnTo>
                  <a:pt x="4136136" y="832104"/>
                </a:lnTo>
                <a:lnTo>
                  <a:pt x="4130040" y="835152"/>
                </a:lnTo>
                <a:lnTo>
                  <a:pt x="4130040" y="841248"/>
                </a:lnTo>
                <a:lnTo>
                  <a:pt x="4136136" y="8412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00600" y="1849629"/>
            <a:ext cx="41332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 marR="17462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The 3 </a:t>
            </a:r>
            <a:r>
              <a:rPr dirty="0" sz="2400" spc="-30">
                <a:solidFill>
                  <a:srgbClr val="FFFF00"/>
                </a:solidFill>
                <a:latin typeface="Calibri"/>
                <a:cs typeface="Calibri"/>
              </a:rPr>
              <a:t>wave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(a, c,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v) 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are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equal  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ONE 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cardiac cycle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=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0.8</a:t>
            </a:r>
            <a:r>
              <a:rPr dirty="0" sz="2400" spc="-7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sec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4688" y="582168"/>
            <a:ext cx="6708775" cy="1115695"/>
          </a:xfrm>
          <a:custGeom>
            <a:avLst/>
            <a:gdLst/>
            <a:ahLst/>
            <a:cxnLst/>
            <a:rect l="l" t="t" r="r" b="b"/>
            <a:pathLst>
              <a:path w="6708775" h="1115695">
                <a:moveTo>
                  <a:pt x="6708648" y="1115568"/>
                </a:moveTo>
                <a:lnTo>
                  <a:pt x="6708648" y="0"/>
                </a:lnTo>
                <a:lnTo>
                  <a:pt x="0" y="0"/>
                </a:lnTo>
                <a:lnTo>
                  <a:pt x="0" y="1115568"/>
                </a:lnTo>
                <a:lnTo>
                  <a:pt x="18288" y="1115568"/>
                </a:lnTo>
                <a:lnTo>
                  <a:pt x="18288" y="36576"/>
                </a:lnTo>
                <a:lnTo>
                  <a:pt x="36576" y="18288"/>
                </a:lnTo>
                <a:lnTo>
                  <a:pt x="36576" y="36576"/>
                </a:lnTo>
                <a:lnTo>
                  <a:pt x="6669024" y="36576"/>
                </a:lnTo>
                <a:lnTo>
                  <a:pt x="6669024" y="18288"/>
                </a:lnTo>
                <a:lnTo>
                  <a:pt x="6687312" y="36576"/>
                </a:lnTo>
                <a:lnTo>
                  <a:pt x="6687312" y="1115568"/>
                </a:lnTo>
                <a:lnTo>
                  <a:pt x="6708648" y="1115568"/>
                </a:lnTo>
                <a:close/>
              </a:path>
              <a:path w="6708775" h="1115695">
                <a:moveTo>
                  <a:pt x="36576" y="36576"/>
                </a:moveTo>
                <a:lnTo>
                  <a:pt x="36576" y="18288"/>
                </a:lnTo>
                <a:lnTo>
                  <a:pt x="18288" y="36576"/>
                </a:lnTo>
                <a:lnTo>
                  <a:pt x="36576" y="36576"/>
                </a:lnTo>
                <a:close/>
              </a:path>
              <a:path w="6708775" h="1115695">
                <a:moveTo>
                  <a:pt x="36576" y="1075944"/>
                </a:moveTo>
                <a:lnTo>
                  <a:pt x="36576" y="36576"/>
                </a:lnTo>
                <a:lnTo>
                  <a:pt x="18288" y="36576"/>
                </a:lnTo>
                <a:lnTo>
                  <a:pt x="18288" y="1075944"/>
                </a:lnTo>
                <a:lnTo>
                  <a:pt x="36576" y="1075944"/>
                </a:lnTo>
                <a:close/>
              </a:path>
              <a:path w="6708775" h="1115695">
                <a:moveTo>
                  <a:pt x="6687312" y="1075944"/>
                </a:moveTo>
                <a:lnTo>
                  <a:pt x="18288" y="1075944"/>
                </a:lnTo>
                <a:lnTo>
                  <a:pt x="36576" y="1094232"/>
                </a:lnTo>
                <a:lnTo>
                  <a:pt x="36576" y="1115568"/>
                </a:lnTo>
                <a:lnTo>
                  <a:pt x="6669024" y="1115568"/>
                </a:lnTo>
                <a:lnTo>
                  <a:pt x="6669024" y="1094232"/>
                </a:lnTo>
                <a:lnTo>
                  <a:pt x="6687312" y="1075944"/>
                </a:lnTo>
                <a:close/>
              </a:path>
              <a:path w="6708775" h="1115695">
                <a:moveTo>
                  <a:pt x="36576" y="1115568"/>
                </a:moveTo>
                <a:lnTo>
                  <a:pt x="36576" y="1094232"/>
                </a:lnTo>
                <a:lnTo>
                  <a:pt x="18288" y="1075944"/>
                </a:lnTo>
                <a:lnTo>
                  <a:pt x="18288" y="1115568"/>
                </a:lnTo>
                <a:lnTo>
                  <a:pt x="36576" y="1115568"/>
                </a:lnTo>
                <a:close/>
              </a:path>
              <a:path w="6708775" h="1115695">
                <a:moveTo>
                  <a:pt x="6687312" y="36576"/>
                </a:moveTo>
                <a:lnTo>
                  <a:pt x="6669024" y="18288"/>
                </a:lnTo>
                <a:lnTo>
                  <a:pt x="6669024" y="36576"/>
                </a:lnTo>
                <a:lnTo>
                  <a:pt x="6687312" y="36576"/>
                </a:lnTo>
                <a:close/>
              </a:path>
              <a:path w="6708775" h="1115695">
                <a:moveTo>
                  <a:pt x="6687312" y="1075944"/>
                </a:moveTo>
                <a:lnTo>
                  <a:pt x="6687312" y="36576"/>
                </a:lnTo>
                <a:lnTo>
                  <a:pt x="6669024" y="36576"/>
                </a:lnTo>
                <a:lnTo>
                  <a:pt x="6669024" y="1075944"/>
                </a:lnTo>
                <a:lnTo>
                  <a:pt x="6687312" y="1075944"/>
                </a:lnTo>
                <a:close/>
              </a:path>
              <a:path w="6708775" h="1115695">
                <a:moveTo>
                  <a:pt x="6687312" y="1115568"/>
                </a:moveTo>
                <a:lnTo>
                  <a:pt x="6687312" y="1075944"/>
                </a:lnTo>
                <a:lnTo>
                  <a:pt x="6669024" y="1094232"/>
                </a:lnTo>
                <a:lnTo>
                  <a:pt x="6669024" y="1115568"/>
                </a:lnTo>
                <a:lnTo>
                  <a:pt x="6687312" y="111556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167255" marR="5080" indent="-1814195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Atrial pressure </a:t>
            </a:r>
            <a:r>
              <a:rPr dirty="0" spc="-15"/>
              <a:t>changes during </a:t>
            </a:r>
            <a:r>
              <a:rPr dirty="0" spc="-10"/>
              <a:t>the  </a:t>
            </a:r>
            <a:r>
              <a:rPr dirty="0" spc="-20"/>
              <a:t>cardiac</a:t>
            </a:r>
            <a:r>
              <a:rPr dirty="0" spc="-5"/>
              <a:t> </a:t>
            </a:r>
            <a:r>
              <a:rPr dirty="0" spc="-15"/>
              <a:t>cycle</a:t>
            </a:r>
          </a:p>
        </p:txBody>
      </p:sp>
      <p:sp>
        <p:nvSpPr>
          <p:cNvPr id="8" name="object 8"/>
          <p:cNvSpPr/>
          <p:nvPr/>
        </p:nvSpPr>
        <p:spPr>
          <a:xfrm>
            <a:off x="1008888" y="4901184"/>
            <a:ext cx="4038600" cy="1938655"/>
          </a:xfrm>
          <a:custGeom>
            <a:avLst/>
            <a:gdLst/>
            <a:ahLst/>
            <a:cxnLst/>
            <a:rect l="l" t="t" r="r" b="b"/>
            <a:pathLst>
              <a:path w="4038600" h="1938654">
                <a:moveTo>
                  <a:pt x="0" y="0"/>
                </a:moveTo>
                <a:lnTo>
                  <a:pt x="0" y="1938528"/>
                </a:lnTo>
                <a:lnTo>
                  <a:pt x="4038600" y="1938528"/>
                </a:lnTo>
                <a:lnTo>
                  <a:pt x="403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0" y="4898136"/>
            <a:ext cx="4048125" cy="1948180"/>
          </a:xfrm>
          <a:custGeom>
            <a:avLst/>
            <a:gdLst/>
            <a:ahLst/>
            <a:cxnLst/>
            <a:rect l="l" t="t" r="r" b="b"/>
            <a:pathLst>
              <a:path w="4048125" h="1948179">
                <a:moveTo>
                  <a:pt x="4047744" y="1944624"/>
                </a:moveTo>
                <a:lnTo>
                  <a:pt x="4047744" y="0"/>
                </a:lnTo>
                <a:lnTo>
                  <a:pt x="0" y="0"/>
                </a:lnTo>
                <a:lnTo>
                  <a:pt x="0" y="1947672"/>
                </a:lnTo>
                <a:lnTo>
                  <a:pt x="3048" y="1947672"/>
                </a:lnTo>
                <a:lnTo>
                  <a:pt x="3048" y="9144"/>
                </a:lnTo>
                <a:lnTo>
                  <a:pt x="9144" y="3048"/>
                </a:lnTo>
                <a:lnTo>
                  <a:pt x="9144" y="9144"/>
                </a:lnTo>
                <a:lnTo>
                  <a:pt x="4038600" y="9144"/>
                </a:lnTo>
                <a:lnTo>
                  <a:pt x="4038600" y="3048"/>
                </a:lnTo>
                <a:lnTo>
                  <a:pt x="4041648" y="9144"/>
                </a:lnTo>
                <a:lnTo>
                  <a:pt x="4041648" y="1947672"/>
                </a:lnTo>
                <a:lnTo>
                  <a:pt x="4044696" y="1947672"/>
                </a:lnTo>
                <a:lnTo>
                  <a:pt x="4047744" y="1944624"/>
                </a:lnTo>
                <a:close/>
              </a:path>
              <a:path w="4048125" h="1948179">
                <a:moveTo>
                  <a:pt x="9144" y="9144"/>
                </a:moveTo>
                <a:lnTo>
                  <a:pt x="9144" y="3048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4048125" h="1948179">
                <a:moveTo>
                  <a:pt x="9144" y="1938528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1938528"/>
                </a:lnTo>
                <a:lnTo>
                  <a:pt x="9144" y="1938528"/>
                </a:lnTo>
                <a:close/>
              </a:path>
              <a:path w="4048125" h="1948179">
                <a:moveTo>
                  <a:pt x="4041648" y="1938528"/>
                </a:moveTo>
                <a:lnTo>
                  <a:pt x="3048" y="1938528"/>
                </a:lnTo>
                <a:lnTo>
                  <a:pt x="9144" y="1941576"/>
                </a:lnTo>
                <a:lnTo>
                  <a:pt x="9144" y="1947672"/>
                </a:lnTo>
                <a:lnTo>
                  <a:pt x="4038600" y="1947672"/>
                </a:lnTo>
                <a:lnTo>
                  <a:pt x="4038600" y="1941576"/>
                </a:lnTo>
                <a:lnTo>
                  <a:pt x="4041648" y="1938528"/>
                </a:lnTo>
                <a:close/>
              </a:path>
              <a:path w="4048125" h="1948179">
                <a:moveTo>
                  <a:pt x="9144" y="1947672"/>
                </a:moveTo>
                <a:lnTo>
                  <a:pt x="9144" y="1941576"/>
                </a:lnTo>
                <a:lnTo>
                  <a:pt x="3048" y="1938528"/>
                </a:lnTo>
                <a:lnTo>
                  <a:pt x="3048" y="1947672"/>
                </a:lnTo>
                <a:lnTo>
                  <a:pt x="9144" y="1947672"/>
                </a:lnTo>
                <a:close/>
              </a:path>
              <a:path w="4048125" h="1948179">
                <a:moveTo>
                  <a:pt x="4041648" y="9144"/>
                </a:moveTo>
                <a:lnTo>
                  <a:pt x="4038600" y="3048"/>
                </a:lnTo>
                <a:lnTo>
                  <a:pt x="4038600" y="9144"/>
                </a:lnTo>
                <a:lnTo>
                  <a:pt x="4041648" y="9144"/>
                </a:lnTo>
                <a:close/>
              </a:path>
              <a:path w="4048125" h="1948179">
                <a:moveTo>
                  <a:pt x="4041648" y="1938528"/>
                </a:moveTo>
                <a:lnTo>
                  <a:pt x="4041648" y="9144"/>
                </a:lnTo>
                <a:lnTo>
                  <a:pt x="4038600" y="9144"/>
                </a:lnTo>
                <a:lnTo>
                  <a:pt x="4038600" y="1938528"/>
                </a:lnTo>
                <a:lnTo>
                  <a:pt x="4041648" y="1938528"/>
                </a:lnTo>
                <a:close/>
              </a:path>
              <a:path w="4048125" h="1948179">
                <a:moveTo>
                  <a:pt x="4041648" y="1947672"/>
                </a:moveTo>
                <a:lnTo>
                  <a:pt x="4041648" y="1938528"/>
                </a:lnTo>
                <a:lnTo>
                  <a:pt x="4038600" y="1941576"/>
                </a:lnTo>
                <a:lnTo>
                  <a:pt x="4038600" y="1947672"/>
                </a:lnTo>
                <a:lnTo>
                  <a:pt x="4041648" y="1947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08888" y="4918967"/>
            <a:ext cx="403860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3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upward</a:t>
            </a:r>
            <a:r>
              <a:rPr dirty="0" sz="2400" spc="-7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Calibri"/>
                <a:cs typeface="Calibri"/>
              </a:rPr>
              <a:t>waves:</a:t>
            </a:r>
            <a:endParaRPr sz="240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a,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c, &amp; v</a:t>
            </a:r>
            <a:r>
              <a:rPr dirty="0" sz="2400" spc="-5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Calibri"/>
                <a:cs typeface="Calibri"/>
              </a:rPr>
              <a:t>waves</a:t>
            </a:r>
            <a:endParaRPr sz="2400">
              <a:latin typeface="Calibri"/>
              <a:cs typeface="Calibri"/>
            </a:endParaRPr>
          </a:p>
          <a:p>
            <a:pPr marL="895985" marR="417830" indent="-344805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2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components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dirty="0" sz="2400" spc="-1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each  </a:t>
            </a:r>
            <a:r>
              <a:rPr dirty="0" sz="2400" spc="-25">
                <a:solidFill>
                  <a:srgbClr val="FFFF00"/>
                </a:solidFill>
                <a:latin typeface="Calibri"/>
                <a:cs typeface="Calibri"/>
              </a:rPr>
              <a:t>wave: 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+ve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(↑ pr), 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-ve  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(↓</a:t>
            </a:r>
            <a:r>
              <a:rPr dirty="0" sz="2400" spc="-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00"/>
                </a:solidFill>
                <a:latin typeface="Calibri"/>
                <a:cs typeface="Calibri"/>
              </a:rPr>
              <a:t>pr)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0" y="5126736"/>
            <a:ext cx="4038600" cy="1198245"/>
          </a:xfrm>
          <a:custGeom>
            <a:avLst/>
            <a:gdLst/>
            <a:ahLst/>
            <a:cxnLst/>
            <a:rect l="l" t="t" r="r" b="b"/>
            <a:pathLst>
              <a:path w="4038600" h="1198245">
                <a:moveTo>
                  <a:pt x="0" y="0"/>
                </a:moveTo>
                <a:lnTo>
                  <a:pt x="0" y="1197864"/>
                </a:lnTo>
                <a:lnTo>
                  <a:pt x="4038600" y="1197864"/>
                </a:lnTo>
                <a:lnTo>
                  <a:pt x="403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8552" y="5120640"/>
            <a:ext cx="4048125" cy="1210310"/>
          </a:xfrm>
          <a:custGeom>
            <a:avLst/>
            <a:gdLst/>
            <a:ahLst/>
            <a:cxnLst/>
            <a:rect l="l" t="t" r="r" b="b"/>
            <a:pathLst>
              <a:path w="4048125" h="1210310">
                <a:moveTo>
                  <a:pt x="4047744" y="1207008"/>
                </a:moveTo>
                <a:lnTo>
                  <a:pt x="4047744" y="3048"/>
                </a:lnTo>
                <a:lnTo>
                  <a:pt x="4044696" y="0"/>
                </a:lnTo>
                <a:lnTo>
                  <a:pt x="3048" y="0"/>
                </a:lnTo>
                <a:lnTo>
                  <a:pt x="0" y="3048"/>
                </a:lnTo>
                <a:lnTo>
                  <a:pt x="0" y="1207008"/>
                </a:lnTo>
                <a:lnTo>
                  <a:pt x="3048" y="1210056"/>
                </a:lnTo>
                <a:lnTo>
                  <a:pt x="3048" y="9144"/>
                </a:lnTo>
                <a:lnTo>
                  <a:pt x="9144" y="6096"/>
                </a:lnTo>
                <a:lnTo>
                  <a:pt x="9144" y="9144"/>
                </a:lnTo>
                <a:lnTo>
                  <a:pt x="4038600" y="9144"/>
                </a:lnTo>
                <a:lnTo>
                  <a:pt x="4038600" y="6096"/>
                </a:lnTo>
                <a:lnTo>
                  <a:pt x="4041648" y="9144"/>
                </a:lnTo>
                <a:lnTo>
                  <a:pt x="4041648" y="1210056"/>
                </a:lnTo>
                <a:lnTo>
                  <a:pt x="4044696" y="1210056"/>
                </a:lnTo>
                <a:lnTo>
                  <a:pt x="4047744" y="1207008"/>
                </a:lnTo>
                <a:close/>
              </a:path>
              <a:path w="4048125" h="1210310">
                <a:moveTo>
                  <a:pt x="9144" y="9144"/>
                </a:moveTo>
                <a:lnTo>
                  <a:pt x="9144" y="6096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4048125" h="1210310">
                <a:moveTo>
                  <a:pt x="9144" y="1200912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1200912"/>
                </a:lnTo>
                <a:lnTo>
                  <a:pt x="9144" y="1200912"/>
                </a:lnTo>
                <a:close/>
              </a:path>
              <a:path w="4048125" h="1210310">
                <a:moveTo>
                  <a:pt x="4041648" y="1200912"/>
                </a:moveTo>
                <a:lnTo>
                  <a:pt x="3048" y="1200912"/>
                </a:lnTo>
                <a:lnTo>
                  <a:pt x="9144" y="1203960"/>
                </a:lnTo>
                <a:lnTo>
                  <a:pt x="9144" y="1210056"/>
                </a:lnTo>
                <a:lnTo>
                  <a:pt x="4038600" y="1210056"/>
                </a:lnTo>
                <a:lnTo>
                  <a:pt x="4038600" y="1203960"/>
                </a:lnTo>
                <a:lnTo>
                  <a:pt x="4041648" y="1200912"/>
                </a:lnTo>
                <a:close/>
              </a:path>
              <a:path w="4048125" h="1210310">
                <a:moveTo>
                  <a:pt x="9144" y="1210056"/>
                </a:moveTo>
                <a:lnTo>
                  <a:pt x="9144" y="1203960"/>
                </a:lnTo>
                <a:lnTo>
                  <a:pt x="3048" y="1200912"/>
                </a:lnTo>
                <a:lnTo>
                  <a:pt x="3048" y="1210056"/>
                </a:lnTo>
                <a:lnTo>
                  <a:pt x="9144" y="1210056"/>
                </a:lnTo>
                <a:close/>
              </a:path>
              <a:path w="4048125" h="1210310">
                <a:moveTo>
                  <a:pt x="4041648" y="9144"/>
                </a:moveTo>
                <a:lnTo>
                  <a:pt x="4038600" y="6096"/>
                </a:lnTo>
                <a:lnTo>
                  <a:pt x="4038600" y="9144"/>
                </a:lnTo>
                <a:lnTo>
                  <a:pt x="4041648" y="9144"/>
                </a:lnTo>
                <a:close/>
              </a:path>
              <a:path w="4048125" h="1210310">
                <a:moveTo>
                  <a:pt x="4041648" y="1200912"/>
                </a:moveTo>
                <a:lnTo>
                  <a:pt x="4041648" y="9144"/>
                </a:lnTo>
                <a:lnTo>
                  <a:pt x="4038600" y="9144"/>
                </a:lnTo>
                <a:lnTo>
                  <a:pt x="4038600" y="1200912"/>
                </a:lnTo>
                <a:lnTo>
                  <a:pt x="4041648" y="1200912"/>
                </a:lnTo>
                <a:close/>
              </a:path>
              <a:path w="4048125" h="1210310">
                <a:moveTo>
                  <a:pt x="4041648" y="1210056"/>
                </a:moveTo>
                <a:lnTo>
                  <a:pt x="4041648" y="1200912"/>
                </a:lnTo>
                <a:lnTo>
                  <a:pt x="4038600" y="1203960"/>
                </a:lnTo>
                <a:lnTo>
                  <a:pt x="4038600" y="1210056"/>
                </a:lnTo>
                <a:lnTo>
                  <a:pt x="4041648" y="12100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81600" y="5141472"/>
            <a:ext cx="40386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 marR="1010919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2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downward</a:t>
            </a:r>
            <a:r>
              <a:rPr dirty="0" sz="2400" spc="-1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deflection  </a:t>
            </a: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(waves):</a:t>
            </a:r>
            <a:endParaRPr sz="240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x &amp; y</a:t>
            </a:r>
            <a:r>
              <a:rPr dirty="0" sz="2400" spc="-6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Calibri"/>
                <a:cs typeface="Calibri"/>
              </a:rPr>
              <a:t>waves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533400"/>
            <a:ext cx="1901951" cy="108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4748" y="1468629"/>
            <a:ext cx="7022465" cy="496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‘a’ wave: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Atrial systole: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pressure during atrial</a:t>
            </a:r>
            <a:r>
              <a:rPr dirty="0" sz="1800" spc="8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‘c’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wave: Ventricular</a:t>
            </a:r>
            <a:r>
              <a:rPr dirty="0" sz="1800" spc="7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systole</a:t>
            </a:r>
            <a:endParaRPr sz="1800">
              <a:latin typeface="Calibri"/>
              <a:cs typeface="Calibri"/>
            </a:endParaRPr>
          </a:p>
          <a:p>
            <a:pPr marL="1271270" marR="342900" indent="-344805">
              <a:lnSpc>
                <a:spcPct val="100000"/>
              </a:lnSpc>
              <a:tabLst>
                <a:tab pos="12712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+ve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as a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result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bulging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55" b="1">
                <a:solidFill>
                  <a:srgbClr val="FFFF00"/>
                </a:solidFill>
                <a:latin typeface="Calibri"/>
                <a:cs typeface="Calibri"/>
              </a:rPr>
              <a:t>AV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valve into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 during  ‘isovolumetric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r>
              <a:rPr dirty="0" sz="1800" spc="5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1800">
              <a:latin typeface="Calibri"/>
              <a:cs typeface="Calibri"/>
            </a:endParaRPr>
          </a:p>
          <a:p>
            <a:pPr algn="just" marL="1271270" marR="449580" indent="-344805">
              <a:lnSpc>
                <a:spcPct val="100000"/>
              </a:lnSpc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-ve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as a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result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pulling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the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muscle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dirty="0" sz="1800" spc="-55" b="1">
                <a:solidFill>
                  <a:srgbClr val="FFFF00"/>
                </a:solidFill>
                <a:latin typeface="Calibri"/>
                <a:cs typeface="Calibri"/>
              </a:rPr>
              <a:t>AV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cusps 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down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during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‘rapid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ejection </a:t>
            </a:r>
            <a:r>
              <a:rPr dirty="0" sz="1800" spc="-30" b="1">
                <a:solidFill>
                  <a:srgbClr val="FFFF00"/>
                </a:solidFill>
                <a:latin typeface="Calibri"/>
                <a:cs typeface="Calibri"/>
              </a:rPr>
              <a:t>phase’,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resulting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in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 pressure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0" b="1">
                <a:solidFill>
                  <a:srgbClr val="FFFF00"/>
                </a:solidFill>
                <a:latin typeface="Calibri"/>
                <a:cs typeface="Calibri"/>
              </a:rPr>
              <a:t>‘v’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wave: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Atrial diastole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venous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return</a:t>
            </a:r>
            <a:r>
              <a:rPr dirty="0" sz="1800" spc="1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(VR)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712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+ve: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pressure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gradually due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to continuous</a:t>
            </a:r>
            <a:r>
              <a:rPr dirty="0" sz="1800" spc="8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VR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712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-ve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as a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result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pressure during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‘rapid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filling</a:t>
            </a:r>
            <a:r>
              <a:rPr dirty="0" sz="1800" spc="1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‘x’</a:t>
            </a:r>
            <a:r>
              <a:rPr dirty="0" sz="1800" spc="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descent:</a:t>
            </a:r>
            <a:endParaRPr sz="1800">
              <a:latin typeface="Calibri"/>
              <a:cs typeface="Calibri"/>
            </a:endParaRPr>
          </a:p>
          <a:p>
            <a:pPr marL="1271270" marR="641985" indent="-344805">
              <a:lnSpc>
                <a:spcPct val="100000"/>
              </a:lnSpc>
              <a:tabLst>
                <a:tab pos="12712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Downward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displacement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1800" spc="-55" b="1">
                <a:solidFill>
                  <a:srgbClr val="FFFF00"/>
                </a:solidFill>
                <a:latin typeface="Calibri"/>
                <a:cs typeface="Calibri"/>
              </a:rPr>
              <a:t>AV 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valves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during ‘reduced 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  <a:tabLst>
                <a:tab pos="3568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spc="10" b="1">
                <a:solidFill>
                  <a:srgbClr val="FFFF00"/>
                </a:solidFill>
                <a:latin typeface="Calibri"/>
                <a:cs typeface="Calibri"/>
              </a:rPr>
              <a:t>‘y’</a:t>
            </a:r>
            <a:r>
              <a:rPr dirty="0" sz="1800" spc="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descent: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ts val="2150"/>
              </a:lnSpc>
              <a:tabLst>
                <a:tab pos="1271270" algn="l"/>
              </a:tabLst>
            </a:pPr>
            <a:r>
              <a:rPr dirty="0" sz="18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18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atrial pressure during ‘reduced filling</a:t>
            </a:r>
            <a:r>
              <a:rPr dirty="0" sz="1800" spc="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12" y="582168"/>
            <a:ext cx="4688205" cy="622300"/>
          </a:xfrm>
          <a:custGeom>
            <a:avLst/>
            <a:gdLst/>
            <a:ahLst/>
            <a:cxnLst/>
            <a:rect l="l" t="t" r="r" b="b"/>
            <a:pathLst>
              <a:path w="4688205" h="622300">
                <a:moveTo>
                  <a:pt x="4687824" y="621792"/>
                </a:moveTo>
                <a:lnTo>
                  <a:pt x="4687824" y="0"/>
                </a:lnTo>
                <a:lnTo>
                  <a:pt x="0" y="0"/>
                </a:lnTo>
                <a:lnTo>
                  <a:pt x="0" y="621792"/>
                </a:lnTo>
                <a:lnTo>
                  <a:pt x="18288" y="621792"/>
                </a:lnTo>
                <a:lnTo>
                  <a:pt x="18288" y="36576"/>
                </a:lnTo>
                <a:lnTo>
                  <a:pt x="39624" y="18288"/>
                </a:lnTo>
                <a:lnTo>
                  <a:pt x="39624" y="36576"/>
                </a:lnTo>
                <a:lnTo>
                  <a:pt x="4648200" y="36576"/>
                </a:lnTo>
                <a:lnTo>
                  <a:pt x="4648200" y="18288"/>
                </a:lnTo>
                <a:lnTo>
                  <a:pt x="4666488" y="36576"/>
                </a:lnTo>
                <a:lnTo>
                  <a:pt x="4666488" y="621792"/>
                </a:lnTo>
                <a:lnTo>
                  <a:pt x="4687824" y="621792"/>
                </a:lnTo>
                <a:close/>
              </a:path>
              <a:path w="4688205" h="622300">
                <a:moveTo>
                  <a:pt x="39624" y="36576"/>
                </a:moveTo>
                <a:lnTo>
                  <a:pt x="39624" y="18288"/>
                </a:lnTo>
                <a:lnTo>
                  <a:pt x="18288" y="36576"/>
                </a:lnTo>
                <a:lnTo>
                  <a:pt x="39624" y="36576"/>
                </a:lnTo>
                <a:close/>
              </a:path>
              <a:path w="4688205" h="622300">
                <a:moveTo>
                  <a:pt x="39624" y="585216"/>
                </a:moveTo>
                <a:lnTo>
                  <a:pt x="39624" y="36576"/>
                </a:lnTo>
                <a:lnTo>
                  <a:pt x="18288" y="36576"/>
                </a:lnTo>
                <a:lnTo>
                  <a:pt x="18288" y="585216"/>
                </a:lnTo>
                <a:lnTo>
                  <a:pt x="39624" y="585216"/>
                </a:lnTo>
                <a:close/>
              </a:path>
              <a:path w="4688205" h="622300">
                <a:moveTo>
                  <a:pt x="4666488" y="585216"/>
                </a:moveTo>
                <a:lnTo>
                  <a:pt x="18288" y="585216"/>
                </a:lnTo>
                <a:lnTo>
                  <a:pt x="39624" y="603504"/>
                </a:lnTo>
                <a:lnTo>
                  <a:pt x="39624" y="621792"/>
                </a:lnTo>
                <a:lnTo>
                  <a:pt x="4648200" y="621792"/>
                </a:lnTo>
                <a:lnTo>
                  <a:pt x="4648200" y="603504"/>
                </a:lnTo>
                <a:lnTo>
                  <a:pt x="4666488" y="585216"/>
                </a:lnTo>
                <a:close/>
              </a:path>
              <a:path w="4688205" h="622300">
                <a:moveTo>
                  <a:pt x="39624" y="621792"/>
                </a:moveTo>
                <a:lnTo>
                  <a:pt x="39624" y="603504"/>
                </a:lnTo>
                <a:lnTo>
                  <a:pt x="18288" y="585216"/>
                </a:lnTo>
                <a:lnTo>
                  <a:pt x="18288" y="621792"/>
                </a:lnTo>
                <a:lnTo>
                  <a:pt x="39624" y="621792"/>
                </a:lnTo>
                <a:close/>
              </a:path>
              <a:path w="4688205" h="622300">
                <a:moveTo>
                  <a:pt x="4666488" y="36576"/>
                </a:moveTo>
                <a:lnTo>
                  <a:pt x="4648200" y="18288"/>
                </a:lnTo>
                <a:lnTo>
                  <a:pt x="4648200" y="36576"/>
                </a:lnTo>
                <a:lnTo>
                  <a:pt x="4666488" y="36576"/>
                </a:lnTo>
                <a:close/>
              </a:path>
              <a:path w="4688205" h="622300">
                <a:moveTo>
                  <a:pt x="4666488" y="585216"/>
                </a:moveTo>
                <a:lnTo>
                  <a:pt x="4666488" y="36576"/>
                </a:lnTo>
                <a:lnTo>
                  <a:pt x="4648200" y="36576"/>
                </a:lnTo>
                <a:lnTo>
                  <a:pt x="4648200" y="585216"/>
                </a:lnTo>
                <a:lnTo>
                  <a:pt x="4666488" y="585216"/>
                </a:lnTo>
                <a:close/>
              </a:path>
              <a:path w="4688205" h="622300">
                <a:moveTo>
                  <a:pt x="4666488" y="621792"/>
                </a:moveTo>
                <a:lnTo>
                  <a:pt x="4666488" y="585216"/>
                </a:lnTo>
                <a:lnTo>
                  <a:pt x="4648200" y="603504"/>
                </a:lnTo>
                <a:lnTo>
                  <a:pt x="4648200" y="621792"/>
                </a:lnTo>
                <a:lnTo>
                  <a:pt x="4666488" y="62179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2805" y="612140"/>
            <a:ext cx="362521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Atrial pressure</a:t>
            </a:r>
            <a:r>
              <a:rPr dirty="0" spc="50"/>
              <a:t> </a:t>
            </a:r>
            <a:r>
              <a:rPr dirty="0" spc="-25"/>
              <a:t>waves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4712" y="713232"/>
            <a:ext cx="7736205" cy="603885"/>
          </a:xfrm>
          <a:custGeom>
            <a:avLst/>
            <a:gdLst/>
            <a:ahLst/>
            <a:cxnLst/>
            <a:rect l="l" t="t" r="r" b="b"/>
            <a:pathLst>
              <a:path w="7736205" h="603885">
                <a:moveTo>
                  <a:pt x="7735824" y="582168"/>
                </a:moveTo>
                <a:lnTo>
                  <a:pt x="7735824" y="21336"/>
                </a:lnTo>
                <a:lnTo>
                  <a:pt x="7734204" y="12858"/>
                </a:lnTo>
                <a:lnTo>
                  <a:pt x="7729728" y="6096"/>
                </a:lnTo>
                <a:lnTo>
                  <a:pt x="7722965" y="1619"/>
                </a:lnTo>
                <a:lnTo>
                  <a:pt x="7714488" y="0"/>
                </a:lnTo>
                <a:lnTo>
                  <a:pt x="18288" y="0"/>
                </a:lnTo>
                <a:lnTo>
                  <a:pt x="11572" y="1619"/>
                </a:lnTo>
                <a:lnTo>
                  <a:pt x="5715" y="6096"/>
                </a:lnTo>
                <a:lnTo>
                  <a:pt x="1571" y="12858"/>
                </a:lnTo>
                <a:lnTo>
                  <a:pt x="0" y="21336"/>
                </a:lnTo>
                <a:lnTo>
                  <a:pt x="0" y="582168"/>
                </a:lnTo>
                <a:lnTo>
                  <a:pt x="1571" y="590645"/>
                </a:lnTo>
                <a:lnTo>
                  <a:pt x="5715" y="597408"/>
                </a:lnTo>
                <a:lnTo>
                  <a:pt x="11572" y="601884"/>
                </a:lnTo>
                <a:lnTo>
                  <a:pt x="18288" y="603504"/>
                </a:lnTo>
                <a:lnTo>
                  <a:pt x="18288" y="39624"/>
                </a:lnTo>
                <a:lnTo>
                  <a:pt x="39624" y="21336"/>
                </a:lnTo>
                <a:lnTo>
                  <a:pt x="39624" y="39624"/>
                </a:lnTo>
                <a:lnTo>
                  <a:pt x="7696200" y="39624"/>
                </a:lnTo>
                <a:lnTo>
                  <a:pt x="7696200" y="21336"/>
                </a:lnTo>
                <a:lnTo>
                  <a:pt x="7714488" y="39624"/>
                </a:lnTo>
                <a:lnTo>
                  <a:pt x="7714488" y="603504"/>
                </a:lnTo>
                <a:lnTo>
                  <a:pt x="7722965" y="601884"/>
                </a:lnTo>
                <a:lnTo>
                  <a:pt x="7729728" y="597408"/>
                </a:lnTo>
                <a:lnTo>
                  <a:pt x="7734204" y="590645"/>
                </a:lnTo>
                <a:lnTo>
                  <a:pt x="7735824" y="582168"/>
                </a:lnTo>
                <a:close/>
              </a:path>
              <a:path w="7736205" h="603885">
                <a:moveTo>
                  <a:pt x="39624" y="39624"/>
                </a:moveTo>
                <a:lnTo>
                  <a:pt x="39624" y="21336"/>
                </a:lnTo>
                <a:lnTo>
                  <a:pt x="18288" y="39624"/>
                </a:lnTo>
                <a:lnTo>
                  <a:pt x="39624" y="39624"/>
                </a:lnTo>
                <a:close/>
              </a:path>
              <a:path w="7736205" h="603885">
                <a:moveTo>
                  <a:pt x="39624" y="563880"/>
                </a:moveTo>
                <a:lnTo>
                  <a:pt x="39624" y="39624"/>
                </a:lnTo>
                <a:lnTo>
                  <a:pt x="18288" y="39624"/>
                </a:lnTo>
                <a:lnTo>
                  <a:pt x="18288" y="563880"/>
                </a:lnTo>
                <a:lnTo>
                  <a:pt x="39624" y="563880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18288" y="563880"/>
                </a:lnTo>
                <a:lnTo>
                  <a:pt x="39624" y="582168"/>
                </a:lnTo>
                <a:lnTo>
                  <a:pt x="39624" y="603504"/>
                </a:lnTo>
                <a:lnTo>
                  <a:pt x="7696200" y="603504"/>
                </a:lnTo>
                <a:lnTo>
                  <a:pt x="7696200" y="582168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39624" y="603504"/>
                </a:moveTo>
                <a:lnTo>
                  <a:pt x="39624" y="582168"/>
                </a:lnTo>
                <a:lnTo>
                  <a:pt x="18288" y="563880"/>
                </a:lnTo>
                <a:lnTo>
                  <a:pt x="18288" y="603504"/>
                </a:lnTo>
                <a:lnTo>
                  <a:pt x="39624" y="603504"/>
                </a:lnTo>
                <a:close/>
              </a:path>
              <a:path w="7736205" h="603885">
                <a:moveTo>
                  <a:pt x="7714488" y="39624"/>
                </a:moveTo>
                <a:lnTo>
                  <a:pt x="7696200" y="21336"/>
                </a:lnTo>
                <a:lnTo>
                  <a:pt x="7696200" y="39624"/>
                </a:lnTo>
                <a:lnTo>
                  <a:pt x="7714488" y="39624"/>
                </a:lnTo>
                <a:close/>
              </a:path>
              <a:path w="7736205" h="603885">
                <a:moveTo>
                  <a:pt x="7714488" y="563880"/>
                </a:moveTo>
                <a:lnTo>
                  <a:pt x="7714488" y="39624"/>
                </a:lnTo>
                <a:lnTo>
                  <a:pt x="7696200" y="39624"/>
                </a:lnTo>
                <a:lnTo>
                  <a:pt x="7696200" y="563880"/>
                </a:lnTo>
                <a:lnTo>
                  <a:pt x="7714488" y="563880"/>
                </a:lnTo>
                <a:close/>
              </a:path>
              <a:path w="7736205" h="603885">
                <a:moveTo>
                  <a:pt x="7714488" y="603504"/>
                </a:moveTo>
                <a:lnTo>
                  <a:pt x="7714488" y="563880"/>
                </a:lnTo>
                <a:lnTo>
                  <a:pt x="7696200" y="582168"/>
                </a:lnTo>
                <a:lnTo>
                  <a:pt x="7696200" y="603504"/>
                </a:lnTo>
                <a:lnTo>
                  <a:pt x="7714488" y="6035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4997" y="667004"/>
            <a:ext cx="725297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5">
                <a:solidFill>
                  <a:srgbClr val="FFFFFF"/>
                </a:solidFill>
              </a:rPr>
              <a:t>CORRELATING </a:t>
            </a:r>
            <a:r>
              <a:rPr dirty="0" sz="4000" spc="25">
                <a:solidFill>
                  <a:srgbClr val="FFFFFF"/>
                </a:solidFill>
              </a:rPr>
              <a:t>EVENTS</a:t>
            </a:r>
            <a:r>
              <a:rPr dirty="0" sz="4000" spc="135">
                <a:solidFill>
                  <a:srgbClr val="FFFFFF"/>
                </a:solidFill>
              </a:rPr>
              <a:t> </a:t>
            </a:r>
            <a:r>
              <a:rPr dirty="0" sz="4000" spc="25">
                <a:solidFill>
                  <a:srgbClr val="FFFFFF"/>
                </a:solidFill>
              </a:rPr>
              <a:t>TOGETHER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869178" y="6886469"/>
            <a:ext cx="198755" cy="1778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60"/>
              </a:spcBef>
            </a:pPr>
            <a:r>
              <a:rPr dirty="0" sz="1200" spc="15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076" y="3936291"/>
            <a:ext cx="8256905" cy="27692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256540" algn="l"/>
              </a:tabLst>
            </a:pPr>
            <a:r>
              <a:rPr dirty="0" sz="2000" spc="-15" b="1">
                <a:solidFill>
                  <a:srgbClr val="FFFF00"/>
                </a:solidFill>
                <a:latin typeface="Calibri"/>
                <a:cs typeface="Calibri"/>
              </a:rPr>
              <a:t>JVP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‘a’</a:t>
            </a:r>
            <a:r>
              <a:rPr dirty="0" sz="2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endParaRPr sz="2000">
              <a:latin typeface="Calibri"/>
              <a:cs typeface="Calibri"/>
            </a:endParaRPr>
          </a:p>
          <a:p>
            <a:pPr marL="186055" marR="528955" indent="-173355">
              <a:lnSpc>
                <a:spcPct val="150000"/>
              </a:lnSpc>
              <a:buFont typeface="Wingdings"/>
              <a:buChar char=""/>
              <a:tabLst>
                <a:tab pos="244475" algn="l"/>
              </a:tabLst>
            </a:pPr>
            <a:r>
              <a:rPr dirty="0" sz="2000" spc="-30" b="1">
                <a:solidFill>
                  <a:srgbClr val="FFFF00"/>
                </a:solidFill>
                <a:latin typeface="Calibri"/>
                <a:cs typeface="Calibri"/>
              </a:rPr>
              <a:t>ECG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– P 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wave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precedes the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systole.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PR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interval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depolarization 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proceeds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AVN.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brief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pause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allows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complete ventricular</a:t>
            </a:r>
            <a:r>
              <a:rPr dirty="0" sz="20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endParaRPr sz="2000">
              <a:latin typeface="Calibri"/>
              <a:cs typeface="Calibri"/>
            </a:endParaRPr>
          </a:p>
          <a:p>
            <a:pPr marL="186055" marR="5080" indent="-173355">
              <a:lnSpc>
                <a:spcPct val="150000"/>
              </a:lnSpc>
              <a:buFont typeface="Wingdings"/>
              <a:buChar char=""/>
              <a:tabLst>
                <a:tab pos="244475" algn="l"/>
              </a:tabLst>
            </a:pPr>
            <a:r>
              <a:rPr dirty="0" sz="2000" spc="-5" b="1">
                <a:solidFill>
                  <a:srgbClr val="FFFF00"/>
                </a:solidFill>
                <a:latin typeface="Calibri"/>
                <a:cs typeface="Calibri"/>
              </a:rPr>
              <a:t>Heart sounds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2000" spc="-5" b="1">
                <a:solidFill>
                  <a:srgbClr val="00FF00"/>
                </a:solidFill>
                <a:latin typeface="Calibri"/>
                <a:cs typeface="Calibri"/>
              </a:rPr>
              <a:t>S </a:t>
            </a:r>
            <a:r>
              <a:rPr dirty="0" baseline="-20576" sz="2025" spc="-7" b="1">
                <a:solidFill>
                  <a:srgbClr val="00FF00"/>
                </a:solidFill>
                <a:latin typeface="Calibri"/>
                <a:cs typeface="Calibri"/>
              </a:rPr>
              <a:t>4 </a:t>
            </a:r>
            <a:r>
              <a:rPr dirty="0" sz="2000" spc="-5" b="1">
                <a:solidFill>
                  <a:srgbClr val="00FF00"/>
                </a:solidFill>
                <a:latin typeface="Calibri"/>
                <a:cs typeface="Calibri"/>
              </a:rPr>
              <a:t>– </a:t>
            </a:r>
            <a:r>
              <a:rPr dirty="0" sz="2000" spc="-10" b="1">
                <a:solidFill>
                  <a:srgbClr val="00FF00"/>
                </a:solidFill>
                <a:latin typeface="Calibri"/>
                <a:cs typeface="Calibri"/>
              </a:rPr>
              <a:t>pathological.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Vibration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wall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during 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atrial contraction. Heard in ‘stiff’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ventricle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hypertrophy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elderly. 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Also heard in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massive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pulmonary embolism, cor pulmonale,</a:t>
            </a:r>
            <a:r>
              <a:rPr dirty="0" sz="20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6152" y="1252727"/>
            <a:ext cx="1750060" cy="1569720"/>
          </a:xfrm>
          <a:custGeom>
            <a:avLst/>
            <a:gdLst/>
            <a:ahLst/>
            <a:cxnLst/>
            <a:rect l="l" t="t" r="r" b="b"/>
            <a:pathLst>
              <a:path w="1750060" h="1569720">
                <a:moveTo>
                  <a:pt x="0" y="0"/>
                </a:moveTo>
                <a:lnTo>
                  <a:pt x="0" y="1569720"/>
                </a:lnTo>
                <a:lnTo>
                  <a:pt x="1749552" y="1569720"/>
                </a:lnTo>
                <a:lnTo>
                  <a:pt x="1749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0912" y="1237488"/>
            <a:ext cx="1777364" cy="1600200"/>
          </a:xfrm>
          <a:custGeom>
            <a:avLst/>
            <a:gdLst/>
            <a:ahLst/>
            <a:cxnLst/>
            <a:rect l="l" t="t" r="r" b="b"/>
            <a:pathLst>
              <a:path w="1777364" h="1600200">
                <a:moveTo>
                  <a:pt x="1776984" y="1594104"/>
                </a:moveTo>
                <a:lnTo>
                  <a:pt x="1776984" y="6096"/>
                </a:lnTo>
                <a:lnTo>
                  <a:pt x="1770888" y="0"/>
                </a:lnTo>
                <a:lnTo>
                  <a:pt x="6096" y="0"/>
                </a:lnTo>
                <a:lnTo>
                  <a:pt x="0" y="6096"/>
                </a:lnTo>
                <a:lnTo>
                  <a:pt x="0" y="1594104"/>
                </a:lnTo>
                <a:lnTo>
                  <a:pt x="6096" y="1600200"/>
                </a:lnTo>
                <a:lnTo>
                  <a:pt x="15240" y="1600200"/>
                </a:lnTo>
                <a:lnTo>
                  <a:pt x="15240" y="30480"/>
                </a:lnTo>
                <a:lnTo>
                  <a:pt x="30480" y="15240"/>
                </a:lnTo>
                <a:lnTo>
                  <a:pt x="30480" y="30480"/>
                </a:lnTo>
                <a:lnTo>
                  <a:pt x="1749552" y="30480"/>
                </a:lnTo>
                <a:lnTo>
                  <a:pt x="1749552" y="15240"/>
                </a:lnTo>
                <a:lnTo>
                  <a:pt x="1764792" y="30480"/>
                </a:lnTo>
                <a:lnTo>
                  <a:pt x="1764792" y="1600200"/>
                </a:lnTo>
                <a:lnTo>
                  <a:pt x="1770888" y="1600200"/>
                </a:lnTo>
                <a:lnTo>
                  <a:pt x="1776984" y="1594104"/>
                </a:lnTo>
                <a:close/>
              </a:path>
              <a:path w="1777364" h="1600200">
                <a:moveTo>
                  <a:pt x="30480" y="30480"/>
                </a:moveTo>
                <a:lnTo>
                  <a:pt x="30480" y="15240"/>
                </a:lnTo>
                <a:lnTo>
                  <a:pt x="15240" y="30480"/>
                </a:lnTo>
                <a:lnTo>
                  <a:pt x="30480" y="30480"/>
                </a:lnTo>
                <a:close/>
              </a:path>
              <a:path w="1777364" h="1600200">
                <a:moveTo>
                  <a:pt x="30480" y="1569720"/>
                </a:moveTo>
                <a:lnTo>
                  <a:pt x="30480" y="30480"/>
                </a:lnTo>
                <a:lnTo>
                  <a:pt x="15240" y="30480"/>
                </a:lnTo>
                <a:lnTo>
                  <a:pt x="15240" y="1569720"/>
                </a:lnTo>
                <a:lnTo>
                  <a:pt x="30480" y="1569720"/>
                </a:lnTo>
                <a:close/>
              </a:path>
              <a:path w="1777364" h="1600200">
                <a:moveTo>
                  <a:pt x="1764792" y="1569720"/>
                </a:moveTo>
                <a:lnTo>
                  <a:pt x="15240" y="1569720"/>
                </a:lnTo>
                <a:lnTo>
                  <a:pt x="30480" y="1584960"/>
                </a:lnTo>
                <a:lnTo>
                  <a:pt x="30480" y="1600200"/>
                </a:lnTo>
                <a:lnTo>
                  <a:pt x="1749552" y="1600200"/>
                </a:lnTo>
                <a:lnTo>
                  <a:pt x="1749552" y="1584960"/>
                </a:lnTo>
                <a:lnTo>
                  <a:pt x="1764792" y="1569720"/>
                </a:lnTo>
                <a:close/>
              </a:path>
              <a:path w="1777364" h="1600200">
                <a:moveTo>
                  <a:pt x="30480" y="1600200"/>
                </a:moveTo>
                <a:lnTo>
                  <a:pt x="30480" y="1584960"/>
                </a:lnTo>
                <a:lnTo>
                  <a:pt x="15240" y="1569720"/>
                </a:lnTo>
                <a:lnTo>
                  <a:pt x="15240" y="1600200"/>
                </a:lnTo>
                <a:lnTo>
                  <a:pt x="30480" y="1600200"/>
                </a:lnTo>
                <a:close/>
              </a:path>
              <a:path w="1777364" h="1600200">
                <a:moveTo>
                  <a:pt x="1764792" y="30480"/>
                </a:moveTo>
                <a:lnTo>
                  <a:pt x="1749552" y="15240"/>
                </a:lnTo>
                <a:lnTo>
                  <a:pt x="1749552" y="30480"/>
                </a:lnTo>
                <a:lnTo>
                  <a:pt x="1764792" y="30480"/>
                </a:lnTo>
                <a:close/>
              </a:path>
              <a:path w="1777364" h="1600200">
                <a:moveTo>
                  <a:pt x="1764792" y="1569720"/>
                </a:moveTo>
                <a:lnTo>
                  <a:pt x="1764792" y="30480"/>
                </a:lnTo>
                <a:lnTo>
                  <a:pt x="1749552" y="30480"/>
                </a:lnTo>
                <a:lnTo>
                  <a:pt x="1749552" y="1569720"/>
                </a:lnTo>
                <a:lnTo>
                  <a:pt x="1764792" y="1569720"/>
                </a:lnTo>
                <a:close/>
              </a:path>
              <a:path w="1777364" h="1600200">
                <a:moveTo>
                  <a:pt x="1764792" y="1600200"/>
                </a:moveTo>
                <a:lnTo>
                  <a:pt x="1764792" y="1569720"/>
                </a:lnTo>
                <a:lnTo>
                  <a:pt x="1749552" y="1584960"/>
                </a:lnTo>
                <a:lnTo>
                  <a:pt x="1749552" y="1600200"/>
                </a:lnTo>
                <a:lnTo>
                  <a:pt x="1764792" y="1600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6152" y="1193089"/>
            <a:ext cx="175006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" marR="90170" indent="133985">
              <a:lnSpc>
                <a:spcPct val="150000"/>
              </a:lnSpc>
              <a:spcBef>
                <a:spcPts val="100"/>
              </a:spcBef>
            </a:pPr>
            <a:r>
              <a:rPr dirty="0" spc="-40">
                <a:latin typeface="Arial Narrow"/>
                <a:cs typeface="Arial Narrow"/>
              </a:rPr>
              <a:t>ATRIAL  </a:t>
            </a:r>
            <a:r>
              <a:rPr dirty="0">
                <a:latin typeface="Arial Narrow"/>
                <a:cs typeface="Arial Narrow"/>
              </a:rPr>
              <a:t>SYS</a:t>
            </a:r>
            <a:r>
              <a:rPr dirty="0" spc="-45">
                <a:latin typeface="Arial Narrow"/>
                <a:cs typeface="Arial Narrow"/>
              </a:rPr>
              <a:t>T</a:t>
            </a:r>
            <a:r>
              <a:rPr dirty="0" spc="-10">
                <a:latin typeface="Arial Narrow"/>
                <a:cs typeface="Arial Narrow"/>
              </a:rPr>
              <a:t>O</a:t>
            </a:r>
            <a:r>
              <a:rPr dirty="0">
                <a:latin typeface="Arial Narrow"/>
                <a:cs typeface="Arial Narrow"/>
              </a:rPr>
              <a:t>L</a:t>
            </a:r>
            <a:r>
              <a:rPr dirty="0" spc="-5">
                <a:latin typeface="Arial Narrow"/>
                <a:cs typeface="Arial Narrow"/>
              </a:rPr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3505200" y="606552"/>
            <a:ext cx="5736335" cy="376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88" y="4074671"/>
            <a:ext cx="816927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5080" indent="-35941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72745" algn="l"/>
              </a:tabLst>
            </a:pP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JVP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‘c’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wave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→ due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bulging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Tricuspid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valve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into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RA secondary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increased pressure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dirty="0" sz="24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ventricle.</a:t>
            </a:r>
            <a:endParaRPr sz="240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72745" algn="l"/>
              </a:tabLst>
            </a:pP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ECG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 End of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QRS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endParaRPr sz="240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72745" algn="l"/>
                <a:tab pos="2429510" algn="l"/>
              </a:tabLst>
            </a:pP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dirty="0" sz="2400" spc="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Sounds</a:t>
            </a:r>
            <a:r>
              <a:rPr dirty="0" sz="2400" spc="-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	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-20833" sz="2400" spc="-7" b="1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dirty="0" sz="2400" spc="-2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5152" y="609600"/>
            <a:ext cx="4815840" cy="3163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944880"/>
            <a:ext cx="3352800" cy="2444750"/>
          </a:xfrm>
          <a:custGeom>
            <a:avLst/>
            <a:gdLst/>
            <a:ahLst/>
            <a:cxnLst/>
            <a:rect l="l" t="t" r="r" b="b"/>
            <a:pathLst>
              <a:path w="3352800" h="2444750">
                <a:moveTo>
                  <a:pt x="0" y="0"/>
                </a:moveTo>
                <a:lnTo>
                  <a:pt x="0" y="2444496"/>
                </a:lnTo>
                <a:lnTo>
                  <a:pt x="3352800" y="2444496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6008" y="929640"/>
            <a:ext cx="3380740" cy="2475230"/>
          </a:xfrm>
          <a:custGeom>
            <a:avLst/>
            <a:gdLst/>
            <a:ahLst/>
            <a:cxnLst/>
            <a:rect l="l" t="t" r="r" b="b"/>
            <a:pathLst>
              <a:path w="3380740" h="2475229">
                <a:moveTo>
                  <a:pt x="3380232" y="2465832"/>
                </a:moveTo>
                <a:lnTo>
                  <a:pt x="3380232" y="6096"/>
                </a:lnTo>
                <a:lnTo>
                  <a:pt x="33741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65832"/>
                </a:lnTo>
                <a:lnTo>
                  <a:pt x="6096" y="2474976"/>
                </a:lnTo>
                <a:lnTo>
                  <a:pt x="12192" y="2474976"/>
                </a:lnTo>
                <a:lnTo>
                  <a:pt x="12192" y="27432"/>
                </a:lnTo>
                <a:lnTo>
                  <a:pt x="27432" y="15240"/>
                </a:lnTo>
                <a:lnTo>
                  <a:pt x="27432" y="27432"/>
                </a:lnTo>
                <a:lnTo>
                  <a:pt x="3352800" y="27432"/>
                </a:lnTo>
                <a:lnTo>
                  <a:pt x="3352800" y="15240"/>
                </a:lnTo>
                <a:lnTo>
                  <a:pt x="3364992" y="27432"/>
                </a:lnTo>
                <a:lnTo>
                  <a:pt x="3364992" y="2474976"/>
                </a:lnTo>
                <a:lnTo>
                  <a:pt x="3374136" y="2474976"/>
                </a:lnTo>
                <a:lnTo>
                  <a:pt x="3380232" y="2465832"/>
                </a:lnTo>
                <a:close/>
              </a:path>
              <a:path w="3380740" h="2475229">
                <a:moveTo>
                  <a:pt x="27432" y="27432"/>
                </a:moveTo>
                <a:lnTo>
                  <a:pt x="27432" y="15240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3380740" h="2475229">
                <a:moveTo>
                  <a:pt x="27432" y="2444496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2444496"/>
                </a:lnTo>
                <a:lnTo>
                  <a:pt x="27432" y="2444496"/>
                </a:lnTo>
                <a:close/>
              </a:path>
              <a:path w="3380740" h="2475229">
                <a:moveTo>
                  <a:pt x="3364992" y="2444496"/>
                </a:moveTo>
                <a:lnTo>
                  <a:pt x="12192" y="2444496"/>
                </a:lnTo>
                <a:lnTo>
                  <a:pt x="27432" y="2459736"/>
                </a:lnTo>
                <a:lnTo>
                  <a:pt x="27432" y="2474976"/>
                </a:lnTo>
                <a:lnTo>
                  <a:pt x="3352800" y="2474976"/>
                </a:lnTo>
                <a:lnTo>
                  <a:pt x="3352800" y="2459736"/>
                </a:lnTo>
                <a:lnTo>
                  <a:pt x="3364992" y="2444496"/>
                </a:lnTo>
                <a:close/>
              </a:path>
              <a:path w="3380740" h="2475229">
                <a:moveTo>
                  <a:pt x="27432" y="2474976"/>
                </a:moveTo>
                <a:lnTo>
                  <a:pt x="27432" y="2459736"/>
                </a:lnTo>
                <a:lnTo>
                  <a:pt x="12192" y="2444496"/>
                </a:lnTo>
                <a:lnTo>
                  <a:pt x="12192" y="2474976"/>
                </a:lnTo>
                <a:lnTo>
                  <a:pt x="27432" y="2474976"/>
                </a:lnTo>
                <a:close/>
              </a:path>
              <a:path w="3380740" h="2475229">
                <a:moveTo>
                  <a:pt x="3364992" y="27432"/>
                </a:moveTo>
                <a:lnTo>
                  <a:pt x="3352800" y="15240"/>
                </a:lnTo>
                <a:lnTo>
                  <a:pt x="3352800" y="27432"/>
                </a:lnTo>
                <a:lnTo>
                  <a:pt x="3364992" y="27432"/>
                </a:lnTo>
                <a:close/>
              </a:path>
              <a:path w="3380740" h="2475229">
                <a:moveTo>
                  <a:pt x="3364992" y="2444496"/>
                </a:moveTo>
                <a:lnTo>
                  <a:pt x="3364992" y="27432"/>
                </a:lnTo>
                <a:lnTo>
                  <a:pt x="3352800" y="27432"/>
                </a:lnTo>
                <a:lnTo>
                  <a:pt x="3352800" y="2444496"/>
                </a:lnTo>
                <a:lnTo>
                  <a:pt x="3364992" y="2444496"/>
                </a:lnTo>
                <a:close/>
              </a:path>
              <a:path w="3380740" h="2475229">
                <a:moveTo>
                  <a:pt x="3364992" y="2474976"/>
                </a:moveTo>
                <a:lnTo>
                  <a:pt x="3364992" y="2444496"/>
                </a:lnTo>
                <a:lnTo>
                  <a:pt x="3352800" y="2459736"/>
                </a:lnTo>
                <a:lnTo>
                  <a:pt x="3352800" y="2474976"/>
                </a:lnTo>
                <a:lnTo>
                  <a:pt x="3364992" y="2474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863905"/>
            <a:ext cx="3352800" cy="2442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7675" marR="279400" indent="-158750">
              <a:lnSpc>
                <a:spcPct val="150000"/>
              </a:lnSpc>
              <a:spcBef>
                <a:spcPts val="100"/>
              </a:spcBef>
            </a:pPr>
            <a:r>
              <a:rPr dirty="0" spc="-10">
                <a:latin typeface="Arial Narrow"/>
                <a:cs typeface="Arial Narrow"/>
              </a:rPr>
              <a:t>ISOVOLUMETRIC  CONTRACTION</a:t>
            </a:r>
          </a:p>
          <a:p>
            <a:pPr marL="93980" marR="656590">
              <a:lnSpc>
                <a:spcPct val="150000"/>
              </a:lnSpc>
              <a:spcBef>
                <a:spcPts val="310"/>
              </a:spcBef>
            </a:pPr>
            <a:r>
              <a:rPr dirty="0" sz="2000" spc="-25">
                <a:solidFill>
                  <a:srgbClr val="FFFF00"/>
                </a:solidFill>
              </a:rPr>
              <a:t>Volume </a:t>
            </a:r>
            <a:r>
              <a:rPr dirty="0" sz="2000" spc="-5">
                <a:solidFill>
                  <a:srgbClr val="FFFF00"/>
                </a:solidFill>
              </a:rPr>
              <a:t>does not </a:t>
            </a:r>
            <a:r>
              <a:rPr dirty="0" sz="2000" spc="-10">
                <a:solidFill>
                  <a:srgbClr val="FFFF00"/>
                </a:solidFill>
              </a:rPr>
              <a:t>change  All </a:t>
            </a:r>
            <a:r>
              <a:rPr dirty="0" sz="2000" spc="-20">
                <a:solidFill>
                  <a:srgbClr val="FFFF00"/>
                </a:solidFill>
              </a:rPr>
              <a:t>valves </a:t>
            </a:r>
            <a:r>
              <a:rPr dirty="0" sz="2000" spc="-10">
                <a:solidFill>
                  <a:srgbClr val="FFFF00"/>
                </a:solidFill>
              </a:rPr>
              <a:t>are</a:t>
            </a:r>
            <a:r>
              <a:rPr dirty="0" sz="2000" spc="75">
                <a:solidFill>
                  <a:srgbClr val="FFFF00"/>
                </a:solidFill>
              </a:rPr>
              <a:t> </a:t>
            </a:r>
            <a:r>
              <a:rPr dirty="0" sz="2000" spc="-10">
                <a:solidFill>
                  <a:srgbClr val="FFFF00"/>
                </a:solidFill>
              </a:rPr>
              <a:t>closed</a:t>
            </a:r>
            <a:endParaRPr sz="2000"/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4144775"/>
            <a:ext cx="7651750" cy="2402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57505" algn="l"/>
              </a:tabLst>
            </a:pPr>
            <a:r>
              <a:rPr dirty="0" sz="2600" spc="-5" b="1">
                <a:solidFill>
                  <a:srgbClr val="FFFF00"/>
                </a:solidFill>
                <a:latin typeface="Calibri"/>
                <a:cs typeface="Calibri"/>
              </a:rPr>
              <a:t>JVP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– no</a:t>
            </a:r>
            <a:r>
              <a:rPr dirty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35" b="1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endParaRPr sz="260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buFont typeface="Wingdings"/>
              <a:buChar char=""/>
              <a:tabLst>
                <a:tab pos="327025" algn="l"/>
              </a:tabLst>
            </a:pPr>
            <a:r>
              <a:rPr dirty="0" sz="2600" spc="-30" b="1">
                <a:solidFill>
                  <a:srgbClr val="FFFF00"/>
                </a:solidFill>
                <a:latin typeface="Calibri"/>
                <a:cs typeface="Calibri"/>
              </a:rPr>
              <a:t>ECG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– T</a:t>
            </a:r>
            <a:r>
              <a:rPr dirty="0" sz="26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endParaRPr sz="260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buFont typeface="Wingdings"/>
              <a:buChar char=""/>
              <a:tabLst>
                <a:tab pos="327025" algn="l"/>
              </a:tabLst>
            </a:pPr>
            <a:r>
              <a:rPr dirty="0" sz="2600" spc="-15" b="1">
                <a:solidFill>
                  <a:srgbClr val="FFFF00"/>
                </a:solidFill>
                <a:latin typeface="Calibri"/>
                <a:cs typeface="Calibri"/>
              </a:rPr>
              <a:t>Heart </a:t>
            </a:r>
            <a:r>
              <a:rPr dirty="0" sz="2600" spc="-10" b="1">
                <a:solidFill>
                  <a:srgbClr val="FFFF00"/>
                </a:solidFill>
                <a:latin typeface="Calibri"/>
                <a:cs typeface="Calibri"/>
              </a:rPr>
              <a:t>sounds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327025" algn="l"/>
                <a:tab pos="2734310" algn="l"/>
              </a:tabLst>
            </a:pPr>
            <a:r>
              <a:rPr dirty="0" sz="2600" spc="-15" b="1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dirty="0" sz="2600" spc="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r>
              <a:rPr dirty="0" sz="2600" spc="8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Rapid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rise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00" spc="-1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= 120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mm  Hg. </a:t>
            </a:r>
            <a:r>
              <a:rPr dirty="0" sz="2600" spc="-35" b="1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dirty="0" sz="2600" spc="-25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the end of </a:t>
            </a:r>
            <a:r>
              <a:rPr dirty="0" sz="2600" spc="-25" b="1">
                <a:solidFill>
                  <a:srgbClr val="FFFFFF"/>
                </a:solidFill>
                <a:latin typeface="Calibri"/>
                <a:cs typeface="Calibri"/>
              </a:rPr>
              <a:t>systole </a:t>
            </a:r>
            <a:r>
              <a:rPr dirty="0" sz="2600" spc="-15" b="1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00" spc="-20" b="1">
                <a:solidFill>
                  <a:srgbClr val="FFFFFF"/>
                </a:solidFill>
                <a:latin typeface="Calibri"/>
                <a:cs typeface="Calibri"/>
              </a:rPr>
              <a:t>aorta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dirty="0" sz="2600" spc="-15" b="1">
                <a:solidFill>
                  <a:srgbClr val="FFFFFF"/>
                </a:solidFill>
                <a:latin typeface="Calibri"/>
                <a:cs typeface="Calibri"/>
              </a:rPr>
              <a:t>maintained </a:t>
            </a:r>
            <a:r>
              <a:rPr dirty="0" sz="2600" spc="-25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90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mm Hg </a:t>
            </a:r>
            <a:r>
              <a:rPr dirty="0" sz="2600" spc="-15" b="1">
                <a:solidFill>
                  <a:srgbClr val="FFFFFF"/>
                </a:solidFill>
                <a:latin typeface="Calibri"/>
                <a:cs typeface="Calibri"/>
              </a:rPr>
              <a:t>because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600" spc="-15" b="1">
                <a:solidFill>
                  <a:srgbClr val="FFFFFF"/>
                </a:solidFill>
                <a:latin typeface="Calibri"/>
                <a:cs typeface="Calibri"/>
              </a:rPr>
              <a:t>elastic</a:t>
            </a:r>
            <a:r>
              <a:rPr dirty="0" sz="2600" spc="3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Calibri"/>
                <a:cs typeface="Calibri"/>
              </a:rPr>
              <a:t>recoil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932688"/>
            <a:ext cx="48768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1231392"/>
            <a:ext cx="3352800" cy="1868805"/>
          </a:xfrm>
          <a:custGeom>
            <a:avLst/>
            <a:gdLst/>
            <a:ahLst/>
            <a:cxnLst/>
            <a:rect l="l" t="t" r="r" b="b"/>
            <a:pathLst>
              <a:path w="3352800" h="1868805">
                <a:moveTo>
                  <a:pt x="0" y="0"/>
                </a:moveTo>
                <a:lnTo>
                  <a:pt x="0" y="1868424"/>
                </a:lnTo>
                <a:lnTo>
                  <a:pt x="3352800" y="1868424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6008" y="1219200"/>
            <a:ext cx="3380740" cy="1896110"/>
          </a:xfrm>
          <a:custGeom>
            <a:avLst/>
            <a:gdLst/>
            <a:ahLst/>
            <a:cxnLst/>
            <a:rect l="l" t="t" r="r" b="b"/>
            <a:pathLst>
              <a:path w="3380740" h="1896110">
                <a:moveTo>
                  <a:pt x="3380232" y="1889760"/>
                </a:moveTo>
                <a:lnTo>
                  <a:pt x="3380232" y="6096"/>
                </a:lnTo>
                <a:lnTo>
                  <a:pt x="33741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1889760"/>
                </a:lnTo>
                <a:lnTo>
                  <a:pt x="6096" y="1895856"/>
                </a:lnTo>
                <a:lnTo>
                  <a:pt x="12192" y="1895856"/>
                </a:lnTo>
                <a:lnTo>
                  <a:pt x="12192" y="27432"/>
                </a:lnTo>
                <a:lnTo>
                  <a:pt x="27432" y="12192"/>
                </a:lnTo>
                <a:lnTo>
                  <a:pt x="27432" y="27432"/>
                </a:lnTo>
                <a:lnTo>
                  <a:pt x="3352800" y="27432"/>
                </a:lnTo>
                <a:lnTo>
                  <a:pt x="3352800" y="12192"/>
                </a:lnTo>
                <a:lnTo>
                  <a:pt x="3364992" y="27432"/>
                </a:lnTo>
                <a:lnTo>
                  <a:pt x="3364992" y="1895856"/>
                </a:lnTo>
                <a:lnTo>
                  <a:pt x="3374136" y="1895856"/>
                </a:lnTo>
                <a:lnTo>
                  <a:pt x="3380232" y="1889760"/>
                </a:lnTo>
                <a:close/>
              </a:path>
              <a:path w="3380740" h="1896110">
                <a:moveTo>
                  <a:pt x="27432" y="27432"/>
                </a:moveTo>
                <a:lnTo>
                  <a:pt x="27432" y="12192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3380740" h="1896110">
                <a:moveTo>
                  <a:pt x="27432" y="1868424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1868424"/>
                </a:lnTo>
                <a:lnTo>
                  <a:pt x="27432" y="1868424"/>
                </a:lnTo>
                <a:close/>
              </a:path>
              <a:path w="3380740" h="1896110">
                <a:moveTo>
                  <a:pt x="3364992" y="1868424"/>
                </a:moveTo>
                <a:lnTo>
                  <a:pt x="12192" y="1868424"/>
                </a:lnTo>
                <a:lnTo>
                  <a:pt x="27432" y="1880616"/>
                </a:lnTo>
                <a:lnTo>
                  <a:pt x="27432" y="1895856"/>
                </a:lnTo>
                <a:lnTo>
                  <a:pt x="3352800" y="1895856"/>
                </a:lnTo>
                <a:lnTo>
                  <a:pt x="3352800" y="1880616"/>
                </a:lnTo>
                <a:lnTo>
                  <a:pt x="3364992" y="1868424"/>
                </a:lnTo>
                <a:close/>
              </a:path>
              <a:path w="3380740" h="1896110">
                <a:moveTo>
                  <a:pt x="27432" y="1895856"/>
                </a:moveTo>
                <a:lnTo>
                  <a:pt x="27432" y="1880616"/>
                </a:lnTo>
                <a:lnTo>
                  <a:pt x="12192" y="1868424"/>
                </a:lnTo>
                <a:lnTo>
                  <a:pt x="12192" y="1895856"/>
                </a:lnTo>
                <a:lnTo>
                  <a:pt x="27432" y="1895856"/>
                </a:lnTo>
                <a:close/>
              </a:path>
              <a:path w="3380740" h="1896110">
                <a:moveTo>
                  <a:pt x="3364992" y="27432"/>
                </a:moveTo>
                <a:lnTo>
                  <a:pt x="3352800" y="12192"/>
                </a:lnTo>
                <a:lnTo>
                  <a:pt x="3352800" y="27432"/>
                </a:lnTo>
                <a:lnTo>
                  <a:pt x="3364992" y="27432"/>
                </a:lnTo>
                <a:close/>
              </a:path>
              <a:path w="3380740" h="1896110">
                <a:moveTo>
                  <a:pt x="3364992" y="1868424"/>
                </a:moveTo>
                <a:lnTo>
                  <a:pt x="3364992" y="27432"/>
                </a:lnTo>
                <a:lnTo>
                  <a:pt x="3352800" y="27432"/>
                </a:lnTo>
                <a:lnTo>
                  <a:pt x="3352800" y="1868424"/>
                </a:lnTo>
                <a:lnTo>
                  <a:pt x="3364992" y="1868424"/>
                </a:lnTo>
                <a:close/>
              </a:path>
              <a:path w="3380740" h="1896110">
                <a:moveTo>
                  <a:pt x="3364992" y="1895856"/>
                </a:moveTo>
                <a:lnTo>
                  <a:pt x="3364992" y="1868424"/>
                </a:lnTo>
                <a:lnTo>
                  <a:pt x="3352800" y="1880616"/>
                </a:lnTo>
                <a:lnTo>
                  <a:pt x="3352800" y="1895856"/>
                </a:lnTo>
                <a:lnTo>
                  <a:pt x="3364992" y="18958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1106002"/>
            <a:ext cx="3352800" cy="1912620"/>
          </a:xfrm>
          <a:prstGeom prst="rect"/>
        </p:spPr>
        <p:txBody>
          <a:bodyPr wrap="square" lIns="0" tIns="288925" rIns="0" bIns="0" rtlCol="0" vert="horz">
            <a:spAutoFit/>
          </a:bodyPr>
          <a:lstStyle/>
          <a:p>
            <a:pPr marL="843915">
              <a:lnSpc>
                <a:spcPct val="100000"/>
              </a:lnSpc>
              <a:spcBef>
                <a:spcPts val="2275"/>
              </a:spcBef>
            </a:pPr>
            <a:r>
              <a:rPr dirty="0" spc="-10">
                <a:latin typeface="Arial Narrow"/>
                <a:cs typeface="Arial Narrow"/>
              </a:rPr>
              <a:t>EJECTION</a:t>
            </a:r>
          </a:p>
          <a:p>
            <a:pPr algn="ctr" marL="1331595" marR="1317625">
              <a:lnSpc>
                <a:spcPct val="150000"/>
              </a:lnSpc>
              <a:spcBef>
                <a:spcPts val="200"/>
              </a:spcBef>
            </a:pPr>
            <a:r>
              <a:rPr dirty="0" sz="2400" spc="-5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dirty="0" sz="2400" spc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dirty="0" sz="2400" spc="-5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dirty="0" sz="2400">
                <a:solidFill>
                  <a:srgbClr val="FFFF00"/>
                </a:solidFill>
                <a:latin typeface="Arial Narrow"/>
                <a:cs typeface="Arial Narrow"/>
              </a:rPr>
              <a:t>id  </a:t>
            </a:r>
            <a:r>
              <a:rPr dirty="0" sz="2400" spc="-5">
                <a:solidFill>
                  <a:srgbClr val="FFFF00"/>
                </a:solidFill>
                <a:latin typeface="Arial Narrow"/>
                <a:cs typeface="Arial Narrow"/>
              </a:rPr>
              <a:t>Slow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3446782"/>
            <a:ext cx="8581390" cy="356171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3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JVP: 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‘v’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wave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 due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to venous return to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atria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SVC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IVC</a:t>
            </a:r>
            <a:endParaRPr sz="24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12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ECG: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End of T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endParaRPr sz="2400">
              <a:latin typeface="Calibri"/>
              <a:cs typeface="Calibri"/>
            </a:endParaRPr>
          </a:p>
          <a:p>
            <a:pPr marL="283845" marR="200025" indent="-271145">
              <a:lnSpc>
                <a:spcPct val="100000"/>
              </a:lnSpc>
              <a:spcBef>
                <a:spcPts val="1200"/>
              </a:spcBef>
              <a:buSzPct val="95833"/>
              <a:buFont typeface="Wingdings"/>
              <a:buChar char=""/>
              <a:tabLst>
                <a:tab pos="284480" algn="l"/>
              </a:tabLst>
            </a:pP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Heart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sounds: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-20833" sz="2400" spc="-7" b="1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closure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semilunar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coincides with  this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phase.</a:t>
            </a:r>
            <a:endParaRPr sz="2400">
              <a:latin typeface="Calibri"/>
              <a:cs typeface="Calibri"/>
            </a:endParaRPr>
          </a:p>
          <a:p>
            <a:pPr marL="283845" marR="356235" indent="-271145">
              <a:lnSpc>
                <a:spcPct val="100000"/>
              </a:lnSpc>
              <a:spcBef>
                <a:spcPts val="1200"/>
              </a:spcBef>
              <a:buSzPct val="95833"/>
              <a:buFont typeface="Wingdings"/>
              <a:buChar char=""/>
              <a:tabLst>
                <a:tab pos="284480" algn="l"/>
              </a:tabLst>
            </a:pP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Aortic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pressure curve: </a:t>
            </a:r>
            <a:r>
              <a:rPr dirty="0" sz="2400" spc="-5" b="1">
                <a:solidFill>
                  <a:srgbClr val="00FF00"/>
                </a:solidFill>
                <a:latin typeface="Calibri"/>
                <a:cs typeface="Calibri"/>
              </a:rPr>
              <a:t>INCISURA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aortic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closes.  Caused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 short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period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backflow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valve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closes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followed by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sudden cessation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backflow when the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valve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closes.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609599"/>
            <a:ext cx="4440935" cy="291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" y="762000"/>
            <a:ext cx="3352800" cy="2493645"/>
          </a:xfrm>
          <a:custGeom>
            <a:avLst/>
            <a:gdLst/>
            <a:ahLst/>
            <a:cxnLst/>
            <a:rect l="l" t="t" r="r" b="b"/>
            <a:pathLst>
              <a:path w="3352800" h="2493645">
                <a:moveTo>
                  <a:pt x="0" y="0"/>
                </a:moveTo>
                <a:lnTo>
                  <a:pt x="0" y="2493264"/>
                </a:lnTo>
                <a:lnTo>
                  <a:pt x="3352800" y="2493264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2208" y="749808"/>
            <a:ext cx="3380740" cy="2520950"/>
          </a:xfrm>
          <a:custGeom>
            <a:avLst/>
            <a:gdLst/>
            <a:ahLst/>
            <a:cxnLst/>
            <a:rect l="l" t="t" r="r" b="b"/>
            <a:pathLst>
              <a:path w="3380740" h="2520950">
                <a:moveTo>
                  <a:pt x="3380232" y="2514600"/>
                </a:moveTo>
                <a:lnTo>
                  <a:pt x="3380232" y="6096"/>
                </a:lnTo>
                <a:lnTo>
                  <a:pt x="33741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514600"/>
                </a:lnTo>
                <a:lnTo>
                  <a:pt x="6096" y="2520696"/>
                </a:lnTo>
                <a:lnTo>
                  <a:pt x="12192" y="2520696"/>
                </a:lnTo>
                <a:lnTo>
                  <a:pt x="12192" y="27432"/>
                </a:lnTo>
                <a:lnTo>
                  <a:pt x="27432" y="12192"/>
                </a:lnTo>
                <a:lnTo>
                  <a:pt x="27432" y="27432"/>
                </a:lnTo>
                <a:lnTo>
                  <a:pt x="3352800" y="27432"/>
                </a:lnTo>
                <a:lnTo>
                  <a:pt x="3352800" y="12192"/>
                </a:lnTo>
                <a:lnTo>
                  <a:pt x="3364992" y="27432"/>
                </a:lnTo>
                <a:lnTo>
                  <a:pt x="3364992" y="2520696"/>
                </a:lnTo>
                <a:lnTo>
                  <a:pt x="3374136" y="2520696"/>
                </a:lnTo>
                <a:lnTo>
                  <a:pt x="3380232" y="2514600"/>
                </a:lnTo>
                <a:close/>
              </a:path>
              <a:path w="3380740" h="2520950">
                <a:moveTo>
                  <a:pt x="27432" y="27432"/>
                </a:moveTo>
                <a:lnTo>
                  <a:pt x="27432" y="12192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3380740" h="2520950">
                <a:moveTo>
                  <a:pt x="27432" y="2493264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2493264"/>
                </a:lnTo>
                <a:lnTo>
                  <a:pt x="27432" y="2493264"/>
                </a:lnTo>
                <a:close/>
              </a:path>
              <a:path w="3380740" h="2520950">
                <a:moveTo>
                  <a:pt x="3364992" y="2493264"/>
                </a:moveTo>
                <a:lnTo>
                  <a:pt x="12192" y="2493264"/>
                </a:lnTo>
                <a:lnTo>
                  <a:pt x="27432" y="2505456"/>
                </a:lnTo>
                <a:lnTo>
                  <a:pt x="27432" y="2520696"/>
                </a:lnTo>
                <a:lnTo>
                  <a:pt x="3352800" y="2520696"/>
                </a:lnTo>
                <a:lnTo>
                  <a:pt x="3352800" y="2505456"/>
                </a:lnTo>
                <a:lnTo>
                  <a:pt x="3364992" y="2493264"/>
                </a:lnTo>
                <a:close/>
              </a:path>
              <a:path w="3380740" h="2520950">
                <a:moveTo>
                  <a:pt x="27432" y="2520696"/>
                </a:moveTo>
                <a:lnTo>
                  <a:pt x="27432" y="2505456"/>
                </a:lnTo>
                <a:lnTo>
                  <a:pt x="12192" y="2493264"/>
                </a:lnTo>
                <a:lnTo>
                  <a:pt x="12192" y="2520696"/>
                </a:lnTo>
                <a:lnTo>
                  <a:pt x="27432" y="2520696"/>
                </a:lnTo>
                <a:close/>
              </a:path>
              <a:path w="3380740" h="2520950">
                <a:moveTo>
                  <a:pt x="3364992" y="27432"/>
                </a:moveTo>
                <a:lnTo>
                  <a:pt x="3352800" y="12192"/>
                </a:lnTo>
                <a:lnTo>
                  <a:pt x="3352800" y="27432"/>
                </a:lnTo>
                <a:lnTo>
                  <a:pt x="3364992" y="27432"/>
                </a:lnTo>
                <a:close/>
              </a:path>
              <a:path w="3380740" h="2520950">
                <a:moveTo>
                  <a:pt x="3364992" y="2493264"/>
                </a:moveTo>
                <a:lnTo>
                  <a:pt x="3364992" y="27432"/>
                </a:lnTo>
                <a:lnTo>
                  <a:pt x="3352800" y="27432"/>
                </a:lnTo>
                <a:lnTo>
                  <a:pt x="3352800" y="2493264"/>
                </a:lnTo>
                <a:lnTo>
                  <a:pt x="3364992" y="2493264"/>
                </a:lnTo>
                <a:close/>
              </a:path>
              <a:path w="3380740" h="2520950">
                <a:moveTo>
                  <a:pt x="3364992" y="2520696"/>
                </a:moveTo>
                <a:lnTo>
                  <a:pt x="3364992" y="2493264"/>
                </a:lnTo>
                <a:lnTo>
                  <a:pt x="3352800" y="2505456"/>
                </a:lnTo>
                <a:lnTo>
                  <a:pt x="3352800" y="2520696"/>
                </a:lnTo>
                <a:lnTo>
                  <a:pt x="3364992" y="25206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708457"/>
            <a:ext cx="3352800" cy="2442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6425" marR="279400" indent="-317500">
              <a:lnSpc>
                <a:spcPct val="150000"/>
              </a:lnSpc>
              <a:spcBef>
                <a:spcPts val="100"/>
              </a:spcBef>
            </a:pPr>
            <a:r>
              <a:rPr dirty="0" spc="-10">
                <a:latin typeface="Arial Narrow"/>
                <a:cs typeface="Arial Narrow"/>
              </a:rPr>
              <a:t>ISOVOLUMETRIC  </a:t>
            </a:r>
            <a:r>
              <a:rPr dirty="0" spc="-25">
                <a:latin typeface="Arial Narrow"/>
                <a:cs typeface="Arial Narrow"/>
              </a:rPr>
              <a:t>RELAXATION</a:t>
            </a:r>
          </a:p>
          <a:p>
            <a:pPr marL="93980" marR="656590">
              <a:lnSpc>
                <a:spcPct val="150000"/>
              </a:lnSpc>
              <a:spcBef>
                <a:spcPts val="310"/>
              </a:spcBef>
            </a:pPr>
            <a:r>
              <a:rPr dirty="0" sz="2000" spc="-25">
                <a:solidFill>
                  <a:srgbClr val="FFFF00"/>
                </a:solidFill>
              </a:rPr>
              <a:t>Volume </a:t>
            </a:r>
            <a:r>
              <a:rPr dirty="0" sz="2000" spc="-5">
                <a:solidFill>
                  <a:srgbClr val="FFFF00"/>
                </a:solidFill>
              </a:rPr>
              <a:t>does not </a:t>
            </a:r>
            <a:r>
              <a:rPr dirty="0" sz="2000" spc="-10">
                <a:solidFill>
                  <a:srgbClr val="FFFF00"/>
                </a:solidFill>
              </a:rPr>
              <a:t>change  All </a:t>
            </a:r>
            <a:r>
              <a:rPr dirty="0" sz="2000" spc="-20">
                <a:solidFill>
                  <a:srgbClr val="FFFF00"/>
                </a:solidFill>
              </a:rPr>
              <a:t>valves </a:t>
            </a:r>
            <a:r>
              <a:rPr dirty="0" sz="2000" spc="-10">
                <a:solidFill>
                  <a:srgbClr val="FFFF00"/>
                </a:solidFill>
              </a:rPr>
              <a:t>are</a:t>
            </a:r>
            <a:r>
              <a:rPr dirty="0" sz="2000" spc="75">
                <a:solidFill>
                  <a:srgbClr val="FFFF00"/>
                </a:solidFill>
              </a:rPr>
              <a:t> </a:t>
            </a:r>
            <a:r>
              <a:rPr dirty="0" sz="2000" spc="-10">
                <a:solidFill>
                  <a:srgbClr val="FFFF00"/>
                </a:solidFill>
              </a:rPr>
              <a:t>closed</a:t>
            </a:r>
            <a:endParaRPr sz="2000"/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0664" y="685800"/>
            <a:ext cx="4876799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765048"/>
            <a:ext cx="3352800" cy="2801620"/>
          </a:xfrm>
          <a:custGeom>
            <a:avLst/>
            <a:gdLst/>
            <a:ahLst/>
            <a:cxnLst/>
            <a:rect l="l" t="t" r="r" b="b"/>
            <a:pathLst>
              <a:path w="3352800" h="2801620">
                <a:moveTo>
                  <a:pt x="0" y="0"/>
                </a:moveTo>
                <a:lnTo>
                  <a:pt x="0" y="2801112"/>
                </a:lnTo>
                <a:lnTo>
                  <a:pt x="3352800" y="2801112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6008" y="752856"/>
            <a:ext cx="3380740" cy="2828925"/>
          </a:xfrm>
          <a:custGeom>
            <a:avLst/>
            <a:gdLst/>
            <a:ahLst/>
            <a:cxnLst/>
            <a:rect l="l" t="t" r="r" b="b"/>
            <a:pathLst>
              <a:path w="3380740" h="2828925">
                <a:moveTo>
                  <a:pt x="3380232" y="2822448"/>
                </a:moveTo>
                <a:lnTo>
                  <a:pt x="3380232" y="6096"/>
                </a:lnTo>
                <a:lnTo>
                  <a:pt x="33741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822448"/>
                </a:lnTo>
                <a:lnTo>
                  <a:pt x="6096" y="2828544"/>
                </a:lnTo>
                <a:lnTo>
                  <a:pt x="12192" y="2828544"/>
                </a:lnTo>
                <a:lnTo>
                  <a:pt x="12192" y="27432"/>
                </a:lnTo>
                <a:lnTo>
                  <a:pt x="27432" y="12192"/>
                </a:lnTo>
                <a:lnTo>
                  <a:pt x="27432" y="27432"/>
                </a:lnTo>
                <a:lnTo>
                  <a:pt x="3352800" y="27432"/>
                </a:lnTo>
                <a:lnTo>
                  <a:pt x="3352800" y="12192"/>
                </a:lnTo>
                <a:lnTo>
                  <a:pt x="3364992" y="27432"/>
                </a:lnTo>
                <a:lnTo>
                  <a:pt x="3364992" y="2828544"/>
                </a:lnTo>
                <a:lnTo>
                  <a:pt x="3374136" y="2828544"/>
                </a:lnTo>
                <a:lnTo>
                  <a:pt x="3380232" y="2822448"/>
                </a:lnTo>
                <a:close/>
              </a:path>
              <a:path w="3380740" h="2828925">
                <a:moveTo>
                  <a:pt x="27432" y="27432"/>
                </a:moveTo>
                <a:lnTo>
                  <a:pt x="27432" y="12192"/>
                </a:lnTo>
                <a:lnTo>
                  <a:pt x="12192" y="27432"/>
                </a:lnTo>
                <a:lnTo>
                  <a:pt x="27432" y="27432"/>
                </a:lnTo>
                <a:close/>
              </a:path>
              <a:path w="3380740" h="2828925">
                <a:moveTo>
                  <a:pt x="27432" y="2798064"/>
                </a:moveTo>
                <a:lnTo>
                  <a:pt x="27432" y="27432"/>
                </a:lnTo>
                <a:lnTo>
                  <a:pt x="12192" y="27432"/>
                </a:lnTo>
                <a:lnTo>
                  <a:pt x="12192" y="2798064"/>
                </a:lnTo>
                <a:lnTo>
                  <a:pt x="27432" y="2798064"/>
                </a:lnTo>
                <a:close/>
              </a:path>
              <a:path w="3380740" h="2828925">
                <a:moveTo>
                  <a:pt x="3364992" y="2798064"/>
                </a:moveTo>
                <a:lnTo>
                  <a:pt x="12192" y="2798064"/>
                </a:lnTo>
                <a:lnTo>
                  <a:pt x="27432" y="2813304"/>
                </a:lnTo>
                <a:lnTo>
                  <a:pt x="27432" y="2828544"/>
                </a:lnTo>
                <a:lnTo>
                  <a:pt x="3352800" y="2828544"/>
                </a:lnTo>
                <a:lnTo>
                  <a:pt x="3352800" y="2813304"/>
                </a:lnTo>
                <a:lnTo>
                  <a:pt x="3364992" y="2798064"/>
                </a:lnTo>
                <a:close/>
              </a:path>
              <a:path w="3380740" h="2828925">
                <a:moveTo>
                  <a:pt x="27432" y="2828544"/>
                </a:moveTo>
                <a:lnTo>
                  <a:pt x="27432" y="2813304"/>
                </a:lnTo>
                <a:lnTo>
                  <a:pt x="12192" y="2798064"/>
                </a:lnTo>
                <a:lnTo>
                  <a:pt x="12192" y="2828544"/>
                </a:lnTo>
                <a:lnTo>
                  <a:pt x="27432" y="2828544"/>
                </a:lnTo>
                <a:close/>
              </a:path>
              <a:path w="3380740" h="2828925">
                <a:moveTo>
                  <a:pt x="3364992" y="27432"/>
                </a:moveTo>
                <a:lnTo>
                  <a:pt x="3352800" y="12192"/>
                </a:lnTo>
                <a:lnTo>
                  <a:pt x="3352800" y="27432"/>
                </a:lnTo>
                <a:lnTo>
                  <a:pt x="3364992" y="27432"/>
                </a:lnTo>
                <a:close/>
              </a:path>
              <a:path w="3380740" h="2828925">
                <a:moveTo>
                  <a:pt x="3364992" y="2798064"/>
                </a:moveTo>
                <a:lnTo>
                  <a:pt x="3364992" y="27432"/>
                </a:lnTo>
                <a:lnTo>
                  <a:pt x="3352800" y="27432"/>
                </a:lnTo>
                <a:lnTo>
                  <a:pt x="3352800" y="2798064"/>
                </a:lnTo>
                <a:lnTo>
                  <a:pt x="3364992" y="2798064"/>
                </a:lnTo>
                <a:close/>
              </a:path>
              <a:path w="3380740" h="2828925">
                <a:moveTo>
                  <a:pt x="3364992" y="2828544"/>
                </a:moveTo>
                <a:lnTo>
                  <a:pt x="3364992" y="2798064"/>
                </a:lnTo>
                <a:lnTo>
                  <a:pt x="3352800" y="2813304"/>
                </a:lnTo>
                <a:lnTo>
                  <a:pt x="3352800" y="2828544"/>
                </a:lnTo>
                <a:lnTo>
                  <a:pt x="3364992" y="28285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0133" y="711505"/>
            <a:ext cx="241490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8165" marR="5080" indent="-546100">
              <a:lnSpc>
                <a:spcPct val="150000"/>
              </a:lnSpc>
              <a:spcBef>
                <a:spcPts val="100"/>
              </a:spcBef>
            </a:pPr>
            <a:r>
              <a:rPr dirty="0" spc="-10">
                <a:latin typeface="Arial Narrow"/>
                <a:cs typeface="Arial Narrow"/>
              </a:rPr>
              <a:t>VENTRICULAR  FILLING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330200" indent="-88900">
              <a:lnSpc>
                <a:spcPct val="100000"/>
              </a:lnSpc>
              <a:spcBef>
                <a:spcPts val="1300"/>
              </a:spcBef>
              <a:buSzPct val="95000"/>
              <a:buFont typeface="Arial"/>
              <a:buChar char="•"/>
              <a:tabLst>
                <a:tab pos="330835" algn="l"/>
              </a:tabLst>
            </a:pPr>
            <a:r>
              <a:rPr dirty="0" spc="-5"/>
              <a:t>Rapid</a:t>
            </a:r>
            <a:r>
              <a:rPr dirty="0" spc="5"/>
              <a:t> </a:t>
            </a:r>
            <a:r>
              <a:rPr dirty="0" spc="-10"/>
              <a:t>filling</a:t>
            </a:r>
          </a:p>
          <a:p>
            <a:pPr marL="330200" indent="-88900">
              <a:lnSpc>
                <a:spcPct val="100000"/>
              </a:lnSpc>
              <a:spcBef>
                <a:spcPts val="1195"/>
              </a:spcBef>
              <a:buSzPct val="95000"/>
              <a:buFont typeface="Arial"/>
              <a:buChar char="•"/>
              <a:tabLst>
                <a:tab pos="330835" algn="l"/>
              </a:tabLst>
            </a:pPr>
            <a:r>
              <a:rPr dirty="0" spc="-10"/>
              <a:t>Reduced</a:t>
            </a:r>
            <a:r>
              <a:rPr dirty="0" spc="-15"/>
              <a:t> </a:t>
            </a:r>
            <a:r>
              <a:rPr dirty="0" spc="-10"/>
              <a:t>filling</a:t>
            </a:r>
          </a:p>
          <a:p>
            <a:pPr marL="330200" indent="-88900">
              <a:lnSpc>
                <a:spcPct val="100000"/>
              </a:lnSpc>
              <a:spcBef>
                <a:spcPts val="1195"/>
              </a:spcBef>
              <a:buSzPct val="95000"/>
              <a:buFont typeface="Arial"/>
              <a:buChar char="•"/>
              <a:tabLst>
                <a:tab pos="330835" algn="l"/>
              </a:tabLst>
            </a:pPr>
            <a:r>
              <a:rPr dirty="0" spc="-20"/>
              <a:t>Atrial</a:t>
            </a:r>
            <a:r>
              <a:rPr dirty="0" spc="5"/>
              <a:t> </a:t>
            </a:r>
            <a:r>
              <a:rPr dirty="0" spc="-10"/>
              <a:t>contraction</a:t>
            </a: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buClr>
                <a:srgbClr val="FFFFFF"/>
              </a:buClr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dirty="0" sz="2800"/>
              <a:t>JVP </a:t>
            </a:r>
            <a:r>
              <a:rPr dirty="0" sz="2800">
                <a:solidFill>
                  <a:srgbClr val="FFFFFF"/>
                </a:solidFill>
              </a:rPr>
              <a:t>– </a:t>
            </a:r>
            <a:r>
              <a:rPr dirty="0" sz="2800" spc="25">
                <a:solidFill>
                  <a:srgbClr val="FFFFFF"/>
                </a:solidFill>
              </a:rPr>
              <a:t>‘y’ </a:t>
            </a:r>
            <a:r>
              <a:rPr dirty="0" sz="2800">
                <a:solidFill>
                  <a:srgbClr val="FFFFFF"/>
                </a:solidFill>
              </a:rPr>
              <a:t>descent in </a:t>
            </a:r>
            <a:r>
              <a:rPr dirty="0" sz="2800" spc="-10">
                <a:solidFill>
                  <a:srgbClr val="FFFFFF"/>
                </a:solidFill>
              </a:rPr>
              <a:t>first </a:t>
            </a:r>
            <a:r>
              <a:rPr dirty="0" sz="2800" spc="-5">
                <a:solidFill>
                  <a:srgbClr val="FFFFFF"/>
                </a:solidFill>
              </a:rPr>
              <a:t>2/3 </a:t>
            </a:r>
            <a:r>
              <a:rPr dirty="0" sz="2800" spc="0">
                <a:solidFill>
                  <a:srgbClr val="FFFFFF"/>
                </a:solidFill>
              </a:rPr>
              <a:t>&amp; </a:t>
            </a:r>
            <a:r>
              <a:rPr dirty="0" sz="2800" spc="-25">
                <a:solidFill>
                  <a:srgbClr val="FFFFFF"/>
                </a:solidFill>
              </a:rPr>
              <a:t>‘a’ wave </a:t>
            </a:r>
            <a:r>
              <a:rPr dirty="0" sz="2800">
                <a:solidFill>
                  <a:srgbClr val="FFFFFF"/>
                </a:solidFill>
              </a:rPr>
              <a:t>in </a:t>
            </a:r>
            <a:r>
              <a:rPr dirty="0" sz="2800" spc="-5">
                <a:solidFill>
                  <a:srgbClr val="FFFFFF"/>
                </a:solidFill>
              </a:rPr>
              <a:t>last</a:t>
            </a:r>
            <a:r>
              <a:rPr dirty="0" sz="2800" spc="-85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1/3</a:t>
            </a:r>
            <a:endParaRPr sz="2800"/>
          </a:p>
          <a:p>
            <a:pPr marL="283845" indent="-271145">
              <a:lnSpc>
                <a:spcPct val="100000"/>
              </a:lnSpc>
              <a:buClr>
                <a:srgbClr val="FFFFFF"/>
              </a:buClr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dirty="0" sz="2800" spc="-25"/>
              <a:t>ECG </a:t>
            </a:r>
            <a:r>
              <a:rPr dirty="0" sz="2800"/>
              <a:t>– </a:t>
            </a:r>
            <a:r>
              <a:rPr dirty="0" sz="2800">
                <a:solidFill>
                  <a:srgbClr val="FFFFFF"/>
                </a:solidFill>
              </a:rPr>
              <a:t>P </a:t>
            </a:r>
            <a:r>
              <a:rPr dirty="0" sz="2800" spc="-25">
                <a:solidFill>
                  <a:srgbClr val="FFFFFF"/>
                </a:solidFill>
              </a:rPr>
              <a:t>wave </a:t>
            </a:r>
            <a:r>
              <a:rPr dirty="0" sz="2800" spc="-15">
                <a:solidFill>
                  <a:srgbClr val="FFFFFF"/>
                </a:solidFill>
              </a:rPr>
              <a:t>before </a:t>
            </a:r>
            <a:r>
              <a:rPr dirty="0" sz="2800">
                <a:solidFill>
                  <a:srgbClr val="FFFFFF"/>
                </a:solidFill>
              </a:rPr>
              <a:t>atrial</a:t>
            </a:r>
            <a:r>
              <a:rPr dirty="0" sz="2800" spc="-25">
                <a:solidFill>
                  <a:srgbClr val="FFFFFF"/>
                </a:solidFill>
              </a:rPr>
              <a:t> </a:t>
            </a:r>
            <a:r>
              <a:rPr dirty="0" sz="2800" spc="-15">
                <a:solidFill>
                  <a:srgbClr val="FFFFFF"/>
                </a:solidFill>
              </a:rPr>
              <a:t>systole</a:t>
            </a:r>
            <a:endParaRPr sz="2800"/>
          </a:p>
          <a:p>
            <a:pPr marL="283845" marR="5080" indent="-271145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  <a:tab pos="3151505" algn="l"/>
              </a:tabLst>
            </a:pPr>
            <a:r>
              <a:rPr dirty="0" sz="2800"/>
              <a:t>Heart sounds </a:t>
            </a:r>
            <a:r>
              <a:rPr dirty="0" sz="2800">
                <a:solidFill>
                  <a:srgbClr val="00FF00"/>
                </a:solidFill>
              </a:rPr>
              <a:t>-</a:t>
            </a:r>
            <a:r>
              <a:rPr dirty="0" sz="2800" spc="-40">
                <a:solidFill>
                  <a:srgbClr val="00FF00"/>
                </a:solidFill>
              </a:rPr>
              <a:t> </a:t>
            </a:r>
            <a:r>
              <a:rPr dirty="0" sz="2800">
                <a:solidFill>
                  <a:srgbClr val="00FF00"/>
                </a:solidFill>
              </a:rPr>
              <a:t>S</a:t>
            </a:r>
            <a:r>
              <a:rPr dirty="0" baseline="-19519" sz="2775">
                <a:solidFill>
                  <a:srgbClr val="00FF00"/>
                </a:solidFill>
              </a:rPr>
              <a:t>3</a:t>
            </a:r>
            <a:r>
              <a:rPr dirty="0" baseline="-19519" sz="2775" spc="337">
                <a:solidFill>
                  <a:srgbClr val="00FF00"/>
                </a:solidFill>
              </a:rPr>
              <a:t> </a:t>
            </a:r>
            <a:r>
              <a:rPr dirty="0" sz="2800">
                <a:solidFill>
                  <a:srgbClr val="00FF00"/>
                </a:solidFill>
              </a:rPr>
              <a:t>-	</a:t>
            </a:r>
            <a:r>
              <a:rPr dirty="0" sz="2800" spc="-10">
                <a:solidFill>
                  <a:srgbClr val="00FF00"/>
                </a:solidFill>
              </a:rPr>
              <a:t>Pathological </a:t>
            </a:r>
            <a:r>
              <a:rPr dirty="0" sz="2800">
                <a:solidFill>
                  <a:srgbClr val="00FF00"/>
                </a:solidFill>
              </a:rPr>
              <a:t>in adults. </a:t>
            </a:r>
            <a:r>
              <a:rPr dirty="0" sz="2800">
                <a:solidFill>
                  <a:srgbClr val="FFFFFF"/>
                </a:solidFill>
              </a:rPr>
              <a:t>Seen</a:t>
            </a:r>
            <a:r>
              <a:rPr dirty="0" sz="2800" spc="-10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in  </a:t>
            </a:r>
            <a:r>
              <a:rPr dirty="0" sz="2800" spc="-5">
                <a:solidFill>
                  <a:srgbClr val="FFFFFF"/>
                </a:solidFill>
              </a:rPr>
              <a:t>dilated </a:t>
            </a:r>
            <a:r>
              <a:rPr dirty="0" sz="2800" spc="-10">
                <a:solidFill>
                  <a:srgbClr val="FFFFFF"/>
                </a:solidFill>
              </a:rPr>
              <a:t>congestive </a:t>
            </a:r>
            <a:r>
              <a:rPr dirty="0" sz="2800">
                <a:solidFill>
                  <a:srgbClr val="FFFFFF"/>
                </a:solidFill>
              </a:rPr>
              <a:t>heart </a:t>
            </a:r>
            <a:r>
              <a:rPr dirty="0" sz="2800" spc="-10">
                <a:solidFill>
                  <a:srgbClr val="FFFFFF"/>
                </a:solidFill>
              </a:rPr>
              <a:t>failure, </a:t>
            </a:r>
            <a:r>
              <a:rPr dirty="0" sz="2800" spc="-5">
                <a:solidFill>
                  <a:srgbClr val="FFFFFF"/>
                </a:solidFill>
              </a:rPr>
              <a:t>MI, </a:t>
            </a:r>
            <a:r>
              <a:rPr dirty="0" sz="2800">
                <a:solidFill>
                  <a:srgbClr val="FFFFFF"/>
                </a:solidFill>
              </a:rPr>
              <a:t>MR, </a:t>
            </a:r>
            <a:r>
              <a:rPr dirty="0" sz="2800" spc="-10">
                <a:solidFill>
                  <a:srgbClr val="FFFFFF"/>
                </a:solidFill>
              </a:rPr>
              <a:t>severe  </a:t>
            </a:r>
            <a:r>
              <a:rPr dirty="0" sz="2800" spc="-5">
                <a:solidFill>
                  <a:srgbClr val="FFFFFF"/>
                </a:solidFill>
              </a:rPr>
              <a:t>hypertension. </a:t>
            </a:r>
            <a:r>
              <a:rPr dirty="0" sz="2800">
                <a:solidFill>
                  <a:srgbClr val="FFFFFF"/>
                </a:solidFill>
              </a:rPr>
              <a:t>Normal in</a:t>
            </a:r>
            <a:r>
              <a:rPr dirty="0" sz="2800" spc="-10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children.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478536"/>
            <a:ext cx="5715000" cy="6729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8" y="810768"/>
            <a:ext cx="6230620" cy="637540"/>
          </a:xfrm>
          <a:custGeom>
            <a:avLst/>
            <a:gdLst/>
            <a:ahLst/>
            <a:cxnLst/>
            <a:rect l="l" t="t" r="r" b="b"/>
            <a:pathLst>
              <a:path w="6230620" h="637540">
                <a:moveTo>
                  <a:pt x="6230112" y="609600"/>
                </a:moveTo>
                <a:lnTo>
                  <a:pt x="6230112" y="27432"/>
                </a:lnTo>
                <a:lnTo>
                  <a:pt x="6227921" y="16716"/>
                </a:lnTo>
                <a:lnTo>
                  <a:pt x="6221730" y="8001"/>
                </a:lnTo>
                <a:lnTo>
                  <a:pt x="6212109" y="2143"/>
                </a:lnTo>
                <a:lnTo>
                  <a:pt x="6199632" y="0"/>
                </a:lnTo>
                <a:lnTo>
                  <a:pt x="27432" y="0"/>
                </a:lnTo>
                <a:lnTo>
                  <a:pt x="16716" y="2143"/>
                </a:lnTo>
                <a:lnTo>
                  <a:pt x="8001" y="8001"/>
                </a:lnTo>
                <a:lnTo>
                  <a:pt x="2143" y="16716"/>
                </a:lnTo>
                <a:lnTo>
                  <a:pt x="0" y="27432"/>
                </a:lnTo>
                <a:lnTo>
                  <a:pt x="0" y="609600"/>
                </a:lnTo>
                <a:lnTo>
                  <a:pt x="2143" y="620315"/>
                </a:lnTo>
                <a:lnTo>
                  <a:pt x="8001" y="629031"/>
                </a:lnTo>
                <a:lnTo>
                  <a:pt x="16716" y="634888"/>
                </a:lnTo>
                <a:lnTo>
                  <a:pt x="27432" y="637032"/>
                </a:lnTo>
                <a:lnTo>
                  <a:pt x="27432" y="57912"/>
                </a:lnTo>
                <a:lnTo>
                  <a:pt x="57912" y="27432"/>
                </a:lnTo>
                <a:lnTo>
                  <a:pt x="57912" y="57912"/>
                </a:lnTo>
                <a:lnTo>
                  <a:pt x="6172200" y="57912"/>
                </a:lnTo>
                <a:lnTo>
                  <a:pt x="6172200" y="27432"/>
                </a:lnTo>
                <a:lnTo>
                  <a:pt x="6199632" y="57912"/>
                </a:lnTo>
                <a:lnTo>
                  <a:pt x="6199632" y="637032"/>
                </a:lnTo>
                <a:lnTo>
                  <a:pt x="6212109" y="634888"/>
                </a:lnTo>
                <a:lnTo>
                  <a:pt x="6221730" y="629031"/>
                </a:lnTo>
                <a:lnTo>
                  <a:pt x="6227921" y="620315"/>
                </a:lnTo>
                <a:lnTo>
                  <a:pt x="6230112" y="609600"/>
                </a:lnTo>
                <a:close/>
              </a:path>
              <a:path w="6230620" h="637540">
                <a:moveTo>
                  <a:pt x="57912" y="57912"/>
                </a:moveTo>
                <a:lnTo>
                  <a:pt x="57912" y="27432"/>
                </a:lnTo>
                <a:lnTo>
                  <a:pt x="27432" y="57912"/>
                </a:lnTo>
                <a:lnTo>
                  <a:pt x="57912" y="57912"/>
                </a:lnTo>
                <a:close/>
              </a:path>
              <a:path w="6230620" h="637540">
                <a:moveTo>
                  <a:pt x="57912" y="579120"/>
                </a:moveTo>
                <a:lnTo>
                  <a:pt x="57912" y="57912"/>
                </a:lnTo>
                <a:lnTo>
                  <a:pt x="27432" y="57912"/>
                </a:lnTo>
                <a:lnTo>
                  <a:pt x="27432" y="579120"/>
                </a:lnTo>
                <a:lnTo>
                  <a:pt x="57912" y="579120"/>
                </a:lnTo>
                <a:close/>
              </a:path>
              <a:path w="6230620" h="637540">
                <a:moveTo>
                  <a:pt x="6199632" y="579120"/>
                </a:moveTo>
                <a:lnTo>
                  <a:pt x="27432" y="579120"/>
                </a:lnTo>
                <a:lnTo>
                  <a:pt x="57912" y="609600"/>
                </a:lnTo>
                <a:lnTo>
                  <a:pt x="57912" y="637032"/>
                </a:lnTo>
                <a:lnTo>
                  <a:pt x="6172200" y="637032"/>
                </a:lnTo>
                <a:lnTo>
                  <a:pt x="6172200" y="609600"/>
                </a:lnTo>
                <a:lnTo>
                  <a:pt x="6199632" y="579120"/>
                </a:lnTo>
                <a:close/>
              </a:path>
              <a:path w="6230620" h="637540">
                <a:moveTo>
                  <a:pt x="57912" y="637032"/>
                </a:moveTo>
                <a:lnTo>
                  <a:pt x="57912" y="609600"/>
                </a:lnTo>
                <a:lnTo>
                  <a:pt x="27432" y="579120"/>
                </a:lnTo>
                <a:lnTo>
                  <a:pt x="27432" y="637032"/>
                </a:lnTo>
                <a:lnTo>
                  <a:pt x="57912" y="637032"/>
                </a:lnTo>
                <a:close/>
              </a:path>
              <a:path w="6230620" h="637540">
                <a:moveTo>
                  <a:pt x="6199632" y="57912"/>
                </a:moveTo>
                <a:lnTo>
                  <a:pt x="6172200" y="27432"/>
                </a:lnTo>
                <a:lnTo>
                  <a:pt x="6172200" y="57912"/>
                </a:lnTo>
                <a:lnTo>
                  <a:pt x="6199632" y="57912"/>
                </a:lnTo>
                <a:close/>
              </a:path>
              <a:path w="6230620" h="637540">
                <a:moveTo>
                  <a:pt x="6199632" y="579120"/>
                </a:moveTo>
                <a:lnTo>
                  <a:pt x="6199632" y="57912"/>
                </a:lnTo>
                <a:lnTo>
                  <a:pt x="6172200" y="57912"/>
                </a:lnTo>
                <a:lnTo>
                  <a:pt x="6172200" y="579120"/>
                </a:lnTo>
                <a:lnTo>
                  <a:pt x="6199632" y="579120"/>
                </a:lnTo>
                <a:close/>
              </a:path>
              <a:path w="6230620" h="637540">
                <a:moveTo>
                  <a:pt x="6199632" y="637032"/>
                </a:moveTo>
                <a:lnTo>
                  <a:pt x="6199632" y="579120"/>
                </a:lnTo>
                <a:lnTo>
                  <a:pt x="6172200" y="609600"/>
                </a:lnTo>
                <a:lnTo>
                  <a:pt x="6172200" y="637032"/>
                </a:lnTo>
                <a:lnTo>
                  <a:pt x="6199632" y="63703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7269" y="804164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0">
                <a:solidFill>
                  <a:srgbClr val="FFFFFF"/>
                </a:solidFill>
                <a:latin typeface="Arial Narrow"/>
                <a:cs typeface="Arial Narrow"/>
              </a:rPr>
              <a:t>ABNORMALITIES </a:t>
            </a:r>
            <a:r>
              <a:rPr dirty="0" sz="3600" spc="25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dirty="0" sz="3600" spc="25">
                <a:latin typeface="Arial Narrow"/>
                <a:cs typeface="Arial Narrow"/>
              </a:rPr>
              <a:t>“a”</a:t>
            </a:r>
            <a:r>
              <a:rPr dirty="0" sz="3600" spc="235">
                <a:latin typeface="Arial Narrow"/>
                <a:cs typeface="Arial Narrow"/>
              </a:rPr>
              <a:t> </a:t>
            </a:r>
            <a:r>
              <a:rPr dirty="0" sz="3600" spc="-65">
                <a:solidFill>
                  <a:srgbClr val="FFFFFF"/>
                </a:solidFill>
                <a:latin typeface="Arial Narrow"/>
                <a:cs typeface="Arial Narrow"/>
              </a:rPr>
              <a:t>WAVE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2388" y="1526687"/>
            <a:ext cx="7277734" cy="515239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25"/>
              </a:spcBef>
              <a:buSzPct val="121428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Elevated </a:t>
            </a:r>
            <a:r>
              <a:rPr dirty="0" sz="2800" b="1" i="1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dirty="0" sz="2800" spc="110" b="1" i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>
              <a:latin typeface="Arial Narrow"/>
              <a:cs typeface="Arial Narrow"/>
            </a:endParaRPr>
          </a:p>
          <a:p>
            <a:pPr marL="381000">
              <a:lnSpc>
                <a:spcPct val="100000"/>
              </a:lnSpc>
              <a:spcBef>
                <a:spcPts val="615"/>
              </a:spcBef>
            </a:pPr>
            <a:r>
              <a:rPr dirty="0" sz="2400" spc="0" b="1">
                <a:solidFill>
                  <a:srgbClr val="FFFFFF"/>
                </a:solidFill>
                <a:latin typeface="Arial Narrow"/>
                <a:cs typeface="Arial Narrow"/>
              </a:rPr>
              <a:t>Tricuspid</a:t>
            </a:r>
            <a:r>
              <a:rPr dirty="0" sz="2400" spc="8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stenosis</a:t>
            </a:r>
            <a:endParaRPr sz="2400">
              <a:latin typeface="Arial Narrow"/>
              <a:cs typeface="Arial Narrow"/>
            </a:endParaRPr>
          </a:p>
          <a:p>
            <a:pPr marL="356870" marR="5080" indent="24130">
              <a:lnSpc>
                <a:spcPts val="2300"/>
              </a:lnSpc>
              <a:spcBef>
                <a:spcPts val="1160"/>
              </a:spcBef>
              <a:tabLst>
                <a:tab pos="2660650" algn="l"/>
              </a:tabLst>
            </a:pPr>
            <a:r>
              <a:rPr dirty="0" sz="2400" spc="15" b="1">
                <a:solidFill>
                  <a:srgbClr val="FFFFFF"/>
                </a:solidFill>
                <a:latin typeface="Arial Narrow"/>
                <a:cs typeface="Arial Narrow"/>
              </a:rPr>
              <a:t>Decreased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ventricular compliance (ventricular failure,  pulmonic</a:t>
            </a:r>
            <a:r>
              <a:rPr dirty="0" sz="2400" spc="1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15" b="1">
                <a:solidFill>
                  <a:srgbClr val="FFFFFF"/>
                </a:solidFill>
                <a:latin typeface="Arial Narrow"/>
                <a:cs typeface="Arial Narrow"/>
              </a:rPr>
              <a:t>valve	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stenosis, </a:t>
            </a:r>
            <a:r>
              <a:rPr dirty="0" sz="2400" spc="0" b="1">
                <a:solidFill>
                  <a:srgbClr val="FFFFFF"/>
                </a:solidFill>
                <a:latin typeface="Arial Narrow"/>
                <a:cs typeface="Arial Narrow"/>
              </a:rPr>
              <a:t>or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pulmonary</a:t>
            </a:r>
            <a:r>
              <a:rPr dirty="0" sz="2400" spc="3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hypertension</a:t>
            </a:r>
            <a:r>
              <a:rPr dirty="0" sz="2400" spc="1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2400">
              <a:latin typeface="Arial Narrow"/>
              <a:cs typeface="Arial Narrow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SzPct val="121428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Cannon </a:t>
            </a:r>
            <a:r>
              <a:rPr dirty="0" sz="2800" b="1" i="1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dirty="0" sz="2800" spc="60" b="1" i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>
              <a:latin typeface="Arial Narrow"/>
              <a:cs typeface="Arial Narrow"/>
            </a:endParaRPr>
          </a:p>
          <a:p>
            <a:pPr marL="356870" marR="351155" indent="24130">
              <a:lnSpc>
                <a:spcPct val="81100"/>
              </a:lnSpc>
              <a:spcBef>
                <a:spcPts val="1155"/>
              </a:spcBef>
            </a:pPr>
            <a:r>
              <a:rPr dirty="0" sz="2400" spc="10" b="1" i="1">
                <a:solidFill>
                  <a:srgbClr val="FFFFFF"/>
                </a:solidFill>
                <a:latin typeface="Arial Narrow"/>
                <a:cs typeface="Arial Narrow"/>
              </a:rPr>
              <a:t>Atrial-ventricular asynchrony </a:t>
            </a:r>
            <a:r>
              <a:rPr dirty="0" sz="1800" spc="5" b="1" i="1">
                <a:solidFill>
                  <a:srgbClr val="969696"/>
                </a:solidFill>
                <a:latin typeface="Arial Narrow"/>
                <a:cs typeface="Arial Narrow"/>
              </a:rPr>
              <a:t>(atria contract against </a:t>
            </a:r>
            <a:r>
              <a:rPr dirty="0" sz="1800" b="1" i="1">
                <a:solidFill>
                  <a:srgbClr val="969696"/>
                </a:solidFill>
                <a:latin typeface="Arial Narrow"/>
                <a:cs typeface="Arial Narrow"/>
              </a:rPr>
              <a:t>a </a:t>
            </a:r>
            <a:r>
              <a:rPr dirty="0" sz="1800" spc="5" b="1" i="1">
                <a:solidFill>
                  <a:srgbClr val="969696"/>
                </a:solidFill>
                <a:latin typeface="Arial Narrow"/>
                <a:cs typeface="Arial Narrow"/>
              </a:rPr>
              <a:t>closed  </a:t>
            </a:r>
            <a:r>
              <a:rPr dirty="0" sz="1800" spc="10" b="1" i="1">
                <a:solidFill>
                  <a:srgbClr val="969696"/>
                </a:solidFill>
                <a:latin typeface="Arial Narrow"/>
                <a:cs typeface="Arial Narrow"/>
              </a:rPr>
              <a:t>tricuspid</a:t>
            </a:r>
            <a:r>
              <a:rPr dirty="0" sz="1800" spc="114" b="1" i="1">
                <a:solidFill>
                  <a:srgbClr val="969696"/>
                </a:solidFill>
                <a:latin typeface="Arial Narrow"/>
                <a:cs typeface="Arial Narrow"/>
              </a:rPr>
              <a:t> </a:t>
            </a:r>
            <a:r>
              <a:rPr dirty="0" sz="1800" spc="0" b="1" i="1">
                <a:solidFill>
                  <a:srgbClr val="969696"/>
                </a:solidFill>
                <a:latin typeface="Arial Narrow"/>
                <a:cs typeface="Arial Narrow"/>
              </a:rPr>
              <a:t>valve)</a:t>
            </a:r>
            <a:endParaRPr sz="1800">
              <a:latin typeface="Arial Narrow"/>
              <a:cs typeface="Arial Narrow"/>
            </a:endParaRPr>
          </a:p>
          <a:p>
            <a:pPr marL="356870" marR="313690" indent="24130">
              <a:lnSpc>
                <a:spcPts val="2300"/>
              </a:lnSpc>
              <a:spcBef>
                <a:spcPts val="1155"/>
              </a:spcBef>
            </a:pP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complete heart block, following premature ventricular  contraction, during ventricular </a:t>
            </a:r>
            <a:r>
              <a:rPr dirty="0" sz="2400" spc="15" b="1">
                <a:solidFill>
                  <a:srgbClr val="FFFFFF"/>
                </a:solidFill>
                <a:latin typeface="Arial Narrow"/>
                <a:cs typeface="Arial Narrow"/>
              </a:rPr>
              <a:t>tachycardia,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with  ventricular</a:t>
            </a:r>
            <a:r>
              <a:rPr dirty="0" sz="2400" spc="1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15" b="1">
                <a:solidFill>
                  <a:srgbClr val="FFFFFF"/>
                </a:solidFill>
                <a:latin typeface="Arial Narrow"/>
                <a:cs typeface="Arial Narrow"/>
              </a:rPr>
              <a:t>pacemaker</a:t>
            </a:r>
            <a:endParaRPr sz="2400">
              <a:latin typeface="Arial Narrow"/>
              <a:cs typeface="Arial Narrow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SzPct val="121428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Absent </a:t>
            </a:r>
            <a:r>
              <a:rPr dirty="0" sz="2800" b="1" i="1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dirty="0" sz="2800" spc="75" b="1" i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2800" spc="10" b="1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>
              <a:latin typeface="Arial Narrow"/>
              <a:cs typeface="Arial Narrow"/>
            </a:endParaRPr>
          </a:p>
          <a:p>
            <a:pPr marL="356870" marR="2682240" indent="15240">
              <a:lnSpc>
                <a:spcPts val="2300"/>
              </a:lnSpc>
              <a:spcBef>
                <a:spcPts val="1175"/>
              </a:spcBef>
            </a:pP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Atrial fibrillation </a:t>
            </a:r>
            <a:r>
              <a:rPr dirty="0" sz="2400" spc="0" b="1">
                <a:solidFill>
                  <a:srgbClr val="FFFFFF"/>
                </a:solidFill>
                <a:latin typeface="Arial Narrow"/>
                <a:cs typeface="Arial Narrow"/>
              </a:rPr>
              <a:t>or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atrial standstill  Atrial</a:t>
            </a:r>
            <a:r>
              <a:rPr dirty="0" sz="2400" spc="1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 Narrow"/>
                <a:cs typeface="Arial Narrow"/>
              </a:rPr>
              <a:t>flutter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6886" y="965708"/>
            <a:ext cx="3021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5">
                <a:solidFill>
                  <a:srgbClr val="FFFF1C"/>
                </a:solidFill>
              </a:rPr>
              <a:t>CARDIAC</a:t>
            </a:r>
            <a:r>
              <a:rPr dirty="0" sz="3600" spc="110">
                <a:solidFill>
                  <a:srgbClr val="FFFF1C"/>
                </a:solidFill>
              </a:rPr>
              <a:t> </a:t>
            </a:r>
            <a:r>
              <a:rPr dirty="0" sz="3600" spc="-5">
                <a:solidFill>
                  <a:srgbClr val="FFFF1C"/>
                </a:solidFill>
              </a:rPr>
              <a:t>CYCLE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209800" y="5486400"/>
            <a:ext cx="5486400" cy="762000"/>
          </a:xfrm>
          <a:custGeom>
            <a:avLst/>
            <a:gdLst/>
            <a:ahLst/>
            <a:cxnLst/>
            <a:rect l="l" t="t" r="r" b="b"/>
            <a:pathLst>
              <a:path w="5486400" h="762000">
                <a:moveTo>
                  <a:pt x="5486400" y="637032"/>
                </a:moveTo>
                <a:lnTo>
                  <a:pt x="5486400" y="128016"/>
                </a:lnTo>
                <a:lnTo>
                  <a:pt x="5476732" y="78438"/>
                </a:lnTo>
                <a:lnTo>
                  <a:pt x="5450205" y="37719"/>
                </a:lnTo>
                <a:lnTo>
                  <a:pt x="5410533" y="10144"/>
                </a:lnTo>
                <a:lnTo>
                  <a:pt x="5361432" y="0"/>
                </a:lnTo>
                <a:lnTo>
                  <a:pt x="128016" y="0"/>
                </a:lnTo>
                <a:lnTo>
                  <a:pt x="78438" y="10144"/>
                </a:lnTo>
                <a:lnTo>
                  <a:pt x="37719" y="37719"/>
                </a:lnTo>
                <a:lnTo>
                  <a:pt x="10144" y="78438"/>
                </a:lnTo>
                <a:lnTo>
                  <a:pt x="0" y="128016"/>
                </a:lnTo>
                <a:lnTo>
                  <a:pt x="0" y="637032"/>
                </a:lnTo>
                <a:lnTo>
                  <a:pt x="10144" y="686133"/>
                </a:lnTo>
                <a:lnTo>
                  <a:pt x="37719" y="725805"/>
                </a:lnTo>
                <a:lnTo>
                  <a:pt x="78438" y="752332"/>
                </a:lnTo>
                <a:lnTo>
                  <a:pt x="128016" y="762000"/>
                </a:lnTo>
                <a:lnTo>
                  <a:pt x="5361432" y="762000"/>
                </a:lnTo>
                <a:lnTo>
                  <a:pt x="5410533" y="752332"/>
                </a:lnTo>
                <a:lnTo>
                  <a:pt x="5450205" y="725805"/>
                </a:lnTo>
                <a:lnTo>
                  <a:pt x="5476732" y="686133"/>
                </a:lnTo>
                <a:lnTo>
                  <a:pt x="5486400" y="637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1512" y="5468112"/>
            <a:ext cx="5526405" cy="802005"/>
          </a:xfrm>
          <a:custGeom>
            <a:avLst/>
            <a:gdLst/>
            <a:ahLst/>
            <a:cxnLst/>
            <a:rect l="l" t="t" r="r" b="b"/>
            <a:pathLst>
              <a:path w="5526405" h="802004">
                <a:moveTo>
                  <a:pt x="9144" y="710184"/>
                </a:moveTo>
                <a:lnTo>
                  <a:pt x="9144" y="91440"/>
                </a:lnTo>
                <a:lnTo>
                  <a:pt x="6096" y="103632"/>
                </a:lnTo>
                <a:lnTo>
                  <a:pt x="0" y="134112"/>
                </a:lnTo>
                <a:lnTo>
                  <a:pt x="0" y="670560"/>
                </a:lnTo>
                <a:lnTo>
                  <a:pt x="6096" y="701040"/>
                </a:lnTo>
                <a:lnTo>
                  <a:pt x="9144" y="710184"/>
                </a:lnTo>
                <a:close/>
              </a:path>
              <a:path w="5526405" h="802004">
                <a:moveTo>
                  <a:pt x="24384" y="734568"/>
                </a:moveTo>
                <a:lnTo>
                  <a:pt x="24384" y="67056"/>
                </a:lnTo>
                <a:lnTo>
                  <a:pt x="12192" y="88392"/>
                </a:lnTo>
                <a:lnTo>
                  <a:pt x="9144" y="88392"/>
                </a:lnTo>
                <a:lnTo>
                  <a:pt x="9144" y="713232"/>
                </a:lnTo>
                <a:lnTo>
                  <a:pt x="12192" y="713232"/>
                </a:lnTo>
                <a:lnTo>
                  <a:pt x="24384" y="734568"/>
                </a:lnTo>
                <a:close/>
              </a:path>
              <a:path w="5526405" h="802004">
                <a:moveTo>
                  <a:pt x="88392" y="57912"/>
                </a:moveTo>
                <a:lnTo>
                  <a:pt x="88392" y="12192"/>
                </a:lnTo>
                <a:lnTo>
                  <a:pt x="67056" y="24384"/>
                </a:lnTo>
                <a:lnTo>
                  <a:pt x="64008" y="24384"/>
                </a:lnTo>
                <a:lnTo>
                  <a:pt x="42672" y="39624"/>
                </a:lnTo>
                <a:lnTo>
                  <a:pt x="42672" y="42672"/>
                </a:lnTo>
                <a:lnTo>
                  <a:pt x="39624" y="42672"/>
                </a:lnTo>
                <a:lnTo>
                  <a:pt x="24384" y="64008"/>
                </a:lnTo>
                <a:lnTo>
                  <a:pt x="24384" y="737616"/>
                </a:lnTo>
                <a:lnTo>
                  <a:pt x="39624" y="758952"/>
                </a:lnTo>
                <a:lnTo>
                  <a:pt x="39624" y="134112"/>
                </a:lnTo>
                <a:lnTo>
                  <a:pt x="42672" y="124968"/>
                </a:lnTo>
                <a:lnTo>
                  <a:pt x="45720" y="112776"/>
                </a:lnTo>
                <a:lnTo>
                  <a:pt x="48768" y="103632"/>
                </a:lnTo>
                <a:lnTo>
                  <a:pt x="48768" y="106680"/>
                </a:lnTo>
                <a:lnTo>
                  <a:pt x="57912" y="90678"/>
                </a:lnTo>
                <a:lnTo>
                  <a:pt x="57912" y="88392"/>
                </a:lnTo>
                <a:lnTo>
                  <a:pt x="70104" y="73761"/>
                </a:lnTo>
                <a:lnTo>
                  <a:pt x="70104" y="73152"/>
                </a:lnTo>
                <a:lnTo>
                  <a:pt x="73152" y="70104"/>
                </a:lnTo>
                <a:lnTo>
                  <a:pt x="73152" y="70612"/>
                </a:lnTo>
                <a:lnTo>
                  <a:pt x="88392" y="57912"/>
                </a:lnTo>
                <a:close/>
              </a:path>
              <a:path w="5526405" h="802004">
                <a:moveTo>
                  <a:pt x="60960" y="716280"/>
                </a:moveTo>
                <a:lnTo>
                  <a:pt x="48768" y="694944"/>
                </a:lnTo>
                <a:lnTo>
                  <a:pt x="48768" y="697992"/>
                </a:lnTo>
                <a:lnTo>
                  <a:pt x="45720" y="685800"/>
                </a:lnTo>
                <a:lnTo>
                  <a:pt x="42672" y="676656"/>
                </a:lnTo>
                <a:lnTo>
                  <a:pt x="39624" y="664464"/>
                </a:lnTo>
                <a:lnTo>
                  <a:pt x="39624" y="758952"/>
                </a:lnTo>
                <a:lnTo>
                  <a:pt x="42672" y="758952"/>
                </a:lnTo>
                <a:lnTo>
                  <a:pt x="42672" y="762000"/>
                </a:lnTo>
                <a:lnTo>
                  <a:pt x="57912" y="772885"/>
                </a:lnTo>
                <a:lnTo>
                  <a:pt x="57912" y="713232"/>
                </a:lnTo>
                <a:lnTo>
                  <a:pt x="60960" y="716280"/>
                </a:lnTo>
                <a:close/>
              </a:path>
              <a:path w="5526405" h="802004">
                <a:moveTo>
                  <a:pt x="60960" y="85344"/>
                </a:moveTo>
                <a:lnTo>
                  <a:pt x="57912" y="88392"/>
                </a:lnTo>
                <a:lnTo>
                  <a:pt x="57912" y="90678"/>
                </a:lnTo>
                <a:lnTo>
                  <a:pt x="60960" y="85344"/>
                </a:lnTo>
                <a:close/>
              </a:path>
              <a:path w="5526405" h="802004">
                <a:moveTo>
                  <a:pt x="71766" y="729857"/>
                </a:moveTo>
                <a:lnTo>
                  <a:pt x="57912" y="713232"/>
                </a:lnTo>
                <a:lnTo>
                  <a:pt x="57912" y="772885"/>
                </a:lnTo>
                <a:lnTo>
                  <a:pt x="64008" y="777240"/>
                </a:lnTo>
                <a:lnTo>
                  <a:pt x="67056" y="777240"/>
                </a:lnTo>
                <a:lnTo>
                  <a:pt x="70104" y="778981"/>
                </a:lnTo>
                <a:lnTo>
                  <a:pt x="70104" y="728472"/>
                </a:lnTo>
                <a:lnTo>
                  <a:pt x="71766" y="729857"/>
                </a:lnTo>
                <a:close/>
              </a:path>
              <a:path w="5526405" h="802004">
                <a:moveTo>
                  <a:pt x="73152" y="70104"/>
                </a:moveTo>
                <a:lnTo>
                  <a:pt x="70104" y="73152"/>
                </a:lnTo>
                <a:lnTo>
                  <a:pt x="71766" y="71766"/>
                </a:lnTo>
                <a:lnTo>
                  <a:pt x="73152" y="70104"/>
                </a:lnTo>
                <a:close/>
              </a:path>
              <a:path w="5526405" h="802004">
                <a:moveTo>
                  <a:pt x="71766" y="71766"/>
                </a:moveTo>
                <a:lnTo>
                  <a:pt x="70104" y="73152"/>
                </a:lnTo>
                <a:lnTo>
                  <a:pt x="70104" y="73761"/>
                </a:lnTo>
                <a:lnTo>
                  <a:pt x="71766" y="71766"/>
                </a:lnTo>
                <a:close/>
              </a:path>
              <a:path w="5526405" h="802004">
                <a:moveTo>
                  <a:pt x="73152" y="731520"/>
                </a:moveTo>
                <a:lnTo>
                  <a:pt x="71766" y="729857"/>
                </a:lnTo>
                <a:lnTo>
                  <a:pt x="70104" y="728472"/>
                </a:lnTo>
                <a:lnTo>
                  <a:pt x="73152" y="731520"/>
                </a:lnTo>
                <a:close/>
              </a:path>
              <a:path w="5526405" h="802004">
                <a:moveTo>
                  <a:pt x="73152" y="780723"/>
                </a:moveTo>
                <a:lnTo>
                  <a:pt x="73152" y="731520"/>
                </a:lnTo>
                <a:lnTo>
                  <a:pt x="70104" y="728472"/>
                </a:lnTo>
                <a:lnTo>
                  <a:pt x="70104" y="778981"/>
                </a:lnTo>
                <a:lnTo>
                  <a:pt x="73152" y="780723"/>
                </a:lnTo>
                <a:close/>
              </a:path>
              <a:path w="5526405" h="802004">
                <a:moveTo>
                  <a:pt x="73152" y="70612"/>
                </a:moveTo>
                <a:lnTo>
                  <a:pt x="73152" y="70104"/>
                </a:lnTo>
                <a:lnTo>
                  <a:pt x="71766" y="71766"/>
                </a:lnTo>
                <a:lnTo>
                  <a:pt x="73152" y="70612"/>
                </a:lnTo>
                <a:close/>
              </a:path>
              <a:path w="5526405" h="802004">
                <a:moveTo>
                  <a:pt x="88392" y="789432"/>
                </a:moveTo>
                <a:lnTo>
                  <a:pt x="88392" y="743712"/>
                </a:lnTo>
                <a:lnTo>
                  <a:pt x="71766" y="729857"/>
                </a:lnTo>
                <a:lnTo>
                  <a:pt x="73152" y="731520"/>
                </a:lnTo>
                <a:lnTo>
                  <a:pt x="73152" y="780723"/>
                </a:lnTo>
                <a:lnTo>
                  <a:pt x="88392" y="789432"/>
                </a:lnTo>
                <a:close/>
              </a:path>
              <a:path w="5526405" h="802004">
                <a:moveTo>
                  <a:pt x="5440680" y="60960"/>
                </a:moveTo>
                <a:lnTo>
                  <a:pt x="5437632" y="57912"/>
                </a:lnTo>
                <a:lnTo>
                  <a:pt x="5437632" y="9144"/>
                </a:lnTo>
                <a:lnTo>
                  <a:pt x="5434584" y="9144"/>
                </a:lnTo>
                <a:lnTo>
                  <a:pt x="5422392" y="6096"/>
                </a:lnTo>
                <a:lnTo>
                  <a:pt x="5391912" y="0"/>
                </a:lnTo>
                <a:lnTo>
                  <a:pt x="131064" y="0"/>
                </a:lnTo>
                <a:lnTo>
                  <a:pt x="100584" y="6096"/>
                </a:lnTo>
                <a:lnTo>
                  <a:pt x="91440" y="9144"/>
                </a:lnTo>
                <a:lnTo>
                  <a:pt x="88392" y="9144"/>
                </a:lnTo>
                <a:lnTo>
                  <a:pt x="88392" y="57912"/>
                </a:lnTo>
                <a:lnTo>
                  <a:pt x="85344" y="60960"/>
                </a:lnTo>
                <a:lnTo>
                  <a:pt x="103632" y="50509"/>
                </a:lnTo>
                <a:lnTo>
                  <a:pt x="103632" y="48768"/>
                </a:lnTo>
                <a:lnTo>
                  <a:pt x="115824" y="45720"/>
                </a:lnTo>
                <a:lnTo>
                  <a:pt x="124968" y="42672"/>
                </a:lnTo>
                <a:lnTo>
                  <a:pt x="137160" y="39624"/>
                </a:lnTo>
                <a:lnTo>
                  <a:pt x="5391912" y="39624"/>
                </a:lnTo>
                <a:lnTo>
                  <a:pt x="5401056" y="42672"/>
                </a:lnTo>
                <a:lnTo>
                  <a:pt x="5413248" y="45720"/>
                </a:lnTo>
                <a:lnTo>
                  <a:pt x="5422392" y="48768"/>
                </a:lnTo>
                <a:lnTo>
                  <a:pt x="5422392" y="50509"/>
                </a:lnTo>
                <a:lnTo>
                  <a:pt x="5440680" y="60960"/>
                </a:lnTo>
                <a:close/>
              </a:path>
              <a:path w="5526405" h="802004">
                <a:moveTo>
                  <a:pt x="106680" y="752856"/>
                </a:moveTo>
                <a:lnTo>
                  <a:pt x="85344" y="740664"/>
                </a:lnTo>
                <a:lnTo>
                  <a:pt x="88392" y="743712"/>
                </a:lnTo>
                <a:lnTo>
                  <a:pt x="88392" y="789432"/>
                </a:lnTo>
                <a:lnTo>
                  <a:pt x="91440" y="792480"/>
                </a:lnTo>
                <a:lnTo>
                  <a:pt x="103632" y="795528"/>
                </a:lnTo>
                <a:lnTo>
                  <a:pt x="103632" y="752856"/>
                </a:lnTo>
                <a:lnTo>
                  <a:pt x="106680" y="752856"/>
                </a:lnTo>
                <a:close/>
              </a:path>
              <a:path w="5526405" h="802004">
                <a:moveTo>
                  <a:pt x="106680" y="48768"/>
                </a:moveTo>
                <a:lnTo>
                  <a:pt x="103632" y="48768"/>
                </a:lnTo>
                <a:lnTo>
                  <a:pt x="103632" y="50509"/>
                </a:lnTo>
                <a:lnTo>
                  <a:pt x="106680" y="48768"/>
                </a:lnTo>
                <a:close/>
              </a:path>
              <a:path w="5526405" h="802004">
                <a:moveTo>
                  <a:pt x="5422392" y="796137"/>
                </a:moveTo>
                <a:lnTo>
                  <a:pt x="5422392" y="752856"/>
                </a:lnTo>
                <a:lnTo>
                  <a:pt x="5410200" y="755904"/>
                </a:lnTo>
                <a:lnTo>
                  <a:pt x="5401056" y="758952"/>
                </a:lnTo>
                <a:lnTo>
                  <a:pt x="5388864" y="762000"/>
                </a:lnTo>
                <a:lnTo>
                  <a:pt x="134112" y="762000"/>
                </a:lnTo>
                <a:lnTo>
                  <a:pt x="124968" y="758952"/>
                </a:lnTo>
                <a:lnTo>
                  <a:pt x="112776" y="755904"/>
                </a:lnTo>
                <a:lnTo>
                  <a:pt x="103632" y="752856"/>
                </a:lnTo>
                <a:lnTo>
                  <a:pt x="103632" y="795528"/>
                </a:lnTo>
                <a:lnTo>
                  <a:pt x="134112" y="801624"/>
                </a:lnTo>
                <a:lnTo>
                  <a:pt x="5394960" y="801624"/>
                </a:lnTo>
                <a:lnTo>
                  <a:pt x="5422392" y="796137"/>
                </a:lnTo>
                <a:close/>
              </a:path>
              <a:path w="5526405" h="802004">
                <a:moveTo>
                  <a:pt x="5422392" y="50509"/>
                </a:moveTo>
                <a:lnTo>
                  <a:pt x="5422392" y="48768"/>
                </a:lnTo>
                <a:lnTo>
                  <a:pt x="5419344" y="48768"/>
                </a:lnTo>
                <a:lnTo>
                  <a:pt x="5422392" y="50509"/>
                </a:lnTo>
                <a:close/>
              </a:path>
              <a:path w="5526405" h="802004">
                <a:moveTo>
                  <a:pt x="5440680" y="740664"/>
                </a:moveTo>
                <a:lnTo>
                  <a:pt x="5419344" y="752856"/>
                </a:lnTo>
                <a:lnTo>
                  <a:pt x="5422392" y="752856"/>
                </a:lnTo>
                <a:lnTo>
                  <a:pt x="5422392" y="796137"/>
                </a:lnTo>
                <a:lnTo>
                  <a:pt x="5425440" y="795528"/>
                </a:lnTo>
                <a:lnTo>
                  <a:pt x="5434584" y="792480"/>
                </a:lnTo>
                <a:lnTo>
                  <a:pt x="5437632" y="789432"/>
                </a:lnTo>
                <a:lnTo>
                  <a:pt x="5437632" y="743712"/>
                </a:lnTo>
                <a:lnTo>
                  <a:pt x="5440680" y="740664"/>
                </a:lnTo>
                <a:close/>
              </a:path>
              <a:path w="5526405" h="802004">
                <a:moveTo>
                  <a:pt x="5501640" y="737616"/>
                </a:moveTo>
                <a:lnTo>
                  <a:pt x="5501640" y="64008"/>
                </a:lnTo>
                <a:lnTo>
                  <a:pt x="5486400" y="42672"/>
                </a:lnTo>
                <a:lnTo>
                  <a:pt x="5483352" y="42672"/>
                </a:lnTo>
                <a:lnTo>
                  <a:pt x="5483352" y="39624"/>
                </a:lnTo>
                <a:lnTo>
                  <a:pt x="5462016" y="24384"/>
                </a:lnTo>
                <a:lnTo>
                  <a:pt x="5458968" y="24384"/>
                </a:lnTo>
                <a:lnTo>
                  <a:pt x="5437632" y="12192"/>
                </a:lnTo>
                <a:lnTo>
                  <a:pt x="5437632" y="57912"/>
                </a:lnTo>
                <a:lnTo>
                  <a:pt x="5452872" y="70612"/>
                </a:lnTo>
                <a:lnTo>
                  <a:pt x="5452872" y="70104"/>
                </a:lnTo>
                <a:lnTo>
                  <a:pt x="5455920" y="73152"/>
                </a:lnTo>
                <a:lnTo>
                  <a:pt x="5455920" y="73761"/>
                </a:lnTo>
                <a:lnTo>
                  <a:pt x="5468112" y="88392"/>
                </a:lnTo>
                <a:lnTo>
                  <a:pt x="5468112" y="90678"/>
                </a:lnTo>
                <a:lnTo>
                  <a:pt x="5477256" y="106680"/>
                </a:lnTo>
                <a:lnTo>
                  <a:pt x="5477256" y="103632"/>
                </a:lnTo>
                <a:lnTo>
                  <a:pt x="5480304" y="115824"/>
                </a:lnTo>
                <a:lnTo>
                  <a:pt x="5483352" y="124968"/>
                </a:lnTo>
                <a:lnTo>
                  <a:pt x="5486400" y="137160"/>
                </a:lnTo>
                <a:lnTo>
                  <a:pt x="5486400" y="758952"/>
                </a:lnTo>
                <a:lnTo>
                  <a:pt x="5501640" y="737616"/>
                </a:lnTo>
                <a:close/>
              </a:path>
              <a:path w="5526405" h="802004">
                <a:moveTo>
                  <a:pt x="5454257" y="729857"/>
                </a:moveTo>
                <a:lnTo>
                  <a:pt x="5437632" y="743712"/>
                </a:lnTo>
                <a:lnTo>
                  <a:pt x="5437632" y="789432"/>
                </a:lnTo>
                <a:lnTo>
                  <a:pt x="5452872" y="780723"/>
                </a:lnTo>
                <a:lnTo>
                  <a:pt x="5452872" y="731520"/>
                </a:lnTo>
                <a:lnTo>
                  <a:pt x="5454257" y="729857"/>
                </a:lnTo>
                <a:close/>
              </a:path>
              <a:path w="5526405" h="802004">
                <a:moveTo>
                  <a:pt x="5455920" y="73152"/>
                </a:moveTo>
                <a:lnTo>
                  <a:pt x="5452872" y="70104"/>
                </a:lnTo>
                <a:lnTo>
                  <a:pt x="5454257" y="71766"/>
                </a:lnTo>
                <a:lnTo>
                  <a:pt x="5455920" y="73152"/>
                </a:lnTo>
                <a:close/>
              </a:path>
              <a:path w="5526405" h="802004">
                <a:moveTo>
                  <a:pt x="5454257" y="71766"/>
                </a:moveTo>
                <a:lnTo>
                  <a:pt x="5452872" y="70104"/>
                </a:lnTo>
                <a:lnTo>
                  <a:pt x="5452872" y="70612"/>
                </a:lnTo>
                <a:lnTo>
                  <a:pt x="5454257" y="71766"/>
                </a:lnTo>
                <a:close/>
              </a:path>
              <a:path w="5526405" h="802004">
                <a:moveTo>
                  <a:pt x="5455920" y="728472"/>
                </a:moveTo>
                <a:lnTo>
                  <a:pt x="5454257" y="729857"/>
                </a:lnTo>
                <a:lnTo>
                  <a:pt x="5452872" y="731520"/>
                </a:lnTo>
                <a:lnTo>
                  <a:pt x="5455920" y="728472"/>
                </a:lnTo>
                <a:close/>
              </a:path>
              <a:path w="5526405" h="802004">
                <a:moveTo>
                  <a:pt x="5455920" y="778981"/>
                </a:moveTo>
                <a:lnTo>
                  <a:pt x="5455920" y="728472"/>
                </a:lnTo>
                <a:lnTo>
                  <a:pt x="5452872" y="731520"/>
                </a:lnTo>
                <a:lnTo>
                  <a:pt x="5452872" y="780723"/>
                </a:lnTo>
                <a:lnTo>
                  <a:pt x="5455920" y="778981"/>
                </a:lnTo>
                <a:close/>
              </a:path>
              <a:path w="5526405" h="802004">
                <a:moveTo>
                  <a:pt x="5455920" y="73761"/>
                </a:moveTo>
                <a:lnTo>
                  <a:pt x="5455920" y="73152"/>
                </a:lnTo>
                <a:lnTo>
                  <a:pt x="5454257" y="71766"/>
                </a:lnTo>
                <a:lnTo>
                  <a:pt x="5455920" y="73761"/>
                </a:lnTo>
                <a:close/>
              </a:path>
              <a:path w="5526405" h="802004">
                <a:moveTo>
                  <a:pt x="5468112" y="772885"/>
                </a:moveTo>
                <a:lnTo>
                  <a:pt x="5468112" y="713232"/>
                </a:lnTo>
                <a:lnTo>
                  <a:pt x="5454257" y="729857"/>
                </a:lnTo>
                <a:lnTo>
                  <a:pt x="5455920" y="728472"/>
                </a:lnTo>
                <a:lnTo>
                  <a:pt x="5455920" y="778981"/>
                </a:lnTo>
                <a:lnTo>
                  <a:pt x="5458968" y="777240"/>
                </a:lnTo>
                <a:lnTo>
                  <a:pt x="5462016" y="777240"/>
                </a:lnTo>
                <a:lnTo>
                  <a:pt x="5468112" y="772885"/>
                </a:lnTo>
                <a:close/>
              </a:path>
              <a:path w="5526405" h="802004">
                <a:moveTo>
                  <a:pt x="5468112" y="90678"/>
                </a:moveTo>
                <a:lnTo>
                  <a:pt x="5468112" y="88392"/>
                </a:lnTo>
                <a:lnTo>
                  <a:pt x="5465064" y="85344"/>
                </a:lnTo>
                <a:lnTo>
                  <a:pt x="5468112" y="90678"/>
                </a:lnTo>
                <a:close/>
              </a:path>
              <a:path w="5526405" h="802004">
                <a:moveTo>
                  <a:pt x="5486400" y="758952"/>
                </a:moveTo>
                <a:lnTo>
                  <a:pt x="5486400" y="667512"/>
                </a:lnTo>
                <a:lnTo>
                  <a:pt x="5483352" y="676656"/>
                </a:lnTo>
                <a:lnTo>
                  <a:pt x="5480304" y="688848"/>
                </a:lnTo>
                <a:lnTo>
                  <a:pt x="5477256" y="697992"/>
                </a:lnTo>
                <a:lnTo>
                  <a:pt x="5477256" y="694944"/>
                </a:lnTo>
                <a:lnTo>
                  <a:pt x="5465064" y="716280"/>
                </a:lnTo>
                <a:lnTo>
                  <a:pt x="5468112" y="713232"/>
                </a:lnTo>
                <a:lnTo>
                  <a:pt x="5468112" y="772885"/>
                </a:lnTo>
                <a:lnTo>
                  <a:pt x="5483352" y="762000"/>
                </a:lnTo>
                <a:lnTo>
                  <a:pt x="5483352" y="758952"/>
                </a:lnTo>
                <a:lnTo>
                  <a:pt x="5486400" y="758952"/>
                </a:lnTo>
                <a:close/>
              </a:path>
              <a:path w="5526405" h="802004">
                <a:moveTo>
                  <a:pt x="5526024" y="667512"/>
                </a:moveTo>
                <a:lnTo>
                  <a:pt x="5526024" y="131064"/>
                </a:lnTo>
                <a:lnTo>
                  <a:pt x="5519928" y="100584"/>
                </a:lnTo>
                <a:lnTo>
                  <a:pt x="5516880" y="91440"/>
                </a:lnTo>
                <a:lnTo>
                  <a:pt x="5513832" y="88392"/>
                </a:lnTo>
                <a:lnTo>
                  <a:pt x="5501640" y="67056"/>
                </a:lnTo>
                <a:lnTo>
                  <a:pt x="5501640" y="734568"/>
                </a:lnTo>
                <a:lnTo>
                  <a:pt x="5513832" y="713232"/>
                </a:lnTo>
                <a:lnTo>
                  <a:pt x="5516880" y="710184"/>
                </a:lnTo>
                <a:lnTo>
                  <a:pt x="5519928" y="697992"/>
                </a:lnTo>
                <a:lnTo>
                  <a:pt x="5526024" y="667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8588" y="2023365"/>
            <a:ext cx="7415530" cy="416052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6870" marR="5080" indent="-344170">
              <a:lnSpc>
                <a:spcPts val="3240"/>
              </a:lnSpc>
              <a:spcBef>
                <a:spcPts val="505"/>
              </a:spcBef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3000" spc="10" u="heavy">
                <a:solidFill>
                  <a:srgbClr val="FFFF00"/>
                </a:solidFill>
                <a:latin typeface="Calibri"/>
                <a:cs typeface="Calibri"/>
              </a:rPr>
              <a:t>Definition:</a:t>
            </a:r>
            <a:r>
              <a:rPr dirty="0" sz="3000" spc="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Cycle is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the time </a:t>
            </a:r>
            <a:r>
              <a:rPr dirty="0" sz="3000" spc="0">
                <a:solidFill>
                  <a:srgbClr val="FFFFFF"/>
                </a:solidFill>
                <a:latin typeface="Calibri"/>
                <a:cs typeface="Calibri"/>
              </a:rPr>
              <a:t>duration 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comprising all the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events from </a:t>
            </a:r>
            <a:r>
              <a:rPr dirty="0" sz="3000" spc="15">
                <a:solidFill>
                  <a:srgbClr val="FFFFFF"/>
                </a:solidFill>
                <a:latin typeface="Calibri"/>
                <a:cs typeface="Calibri"/>
              </a:rPr>
              <a:t>beginning </a:t>
            </a:r>
            <a:r>
              <a:rPr dirty="0" sz="3000" spc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000" spc="15">
                <a:solidFill>
                  <a:srgbClr val="FFFFFF"/>
                </a:solidFill>
                <a:latin typeface="Calibri"/>
                <a:cs typeface="Calibri"/>
              </a:rPr>
              <a:t>beginning </a:t>
            </a:r>
            <a:r>
              <a:rPr dirty="0" sz="3000" spc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dirty="0" sz="30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contraction.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C9E1E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6870" marR="236220" indent="-344170">
              <a:lnSpc>
                <a:spcPts val="3240"/>
              </a:lnSpc>
              <a:buClr>
                <a:srgbClr val="DC9E1E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3000" spc="-3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dirty="0" sz="3000" spc="0">
                <a:solidFill>
                  <a:srgbClr val="FFFFFF"/>
                </a:solidFill>
                <a:latin typeface="Calibri"/>
                <a:cs typeface="Calibri"/>
              </a:rPr>
              <a:t>of 75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beats per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minute  </a:t>
            </a:r>
            <a:r>
              <a:rPr dirty="0" sz="3000" spc="0">
                <a:solidFill>
                  <a:srgbClr val="FFFFFF"/>
                </a:solidFill>
                <a:latin typeface="Calibri"/>
                <a:cs typeface="Calibri"/>
              </a:rPr>
              <a:t>duration of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dirty="0" sz="3000" spc="5">
                <a:solidFill>
                  <a:srgbClr val="FFFFFF"/>
                </a:solidFill>
                <a:latin typeface="Calibri"/>
                <a:cs typeface="Calibri"/>
              </a:rPr>
              <a:t>cycle is </a:t>
            </a:r>
            <a:r>
              <a:rPr dirty="0" sz="3000" spc="5">
                <a:solidFill>
                  <a:srgbClr val="00FF00"/>
                </a:solidFill>
                <a:latin typeface="Calibri"/>
                <a:cs typeface="Calibri"/>
              </a:rPr>
              <a:t>0.8</a:t>
            </a:r>
            <a:r>
              <a:rPr dirty="0" sz="3000" spc="425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3000" spc="10">
                <a:solidFill>
                  <a:srgbClr val="FFFFFF"/>
                </a:solidFill>
                <a:latin typeface="Calibri"/>
                <a:cs typeface="Calibri"/>
              </a:rPr>
              <a:t>second.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1381125">
              <a:lnSpc>
                <a:spcPct val="100000"/>
              </a:lnSpc>
            </a:pP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What are 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4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Events?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752600"/>
            <a:ext cx="7010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5400" y="771144"/>
            <a:ext cx="7391400" cy="829310"/>
          </a:xfrm>
          <a:custGeom>
            <a:avLst/>
            <a:gdLst/>
            <a:ahLst/>
            <a:cxnLst/>
            <a:rect l="l" t="t" r="r" b="b"/>
            <a:pathLst>
              <a:path w="7391400" h="829310">
                <a:moveTo>
                  <a:pt x="0" y="0"/>
                </a:moveTo>
                <a:lnTo>
                  <a:pt x="0" y="829056"/>
                </a:lnTo>
                <a:lnTo>
                  <a:pt x="7391400" y="829056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7968" y="740664"/>
            <a:ext cx="7449820" cy="890269"/>
          </a:xfrm>
          <a:custGeom>
            <a:avLst/>
            <a:gdLst/>
            <a:ahLst/>
            <a:cxnLst/>
            <a:rect l="l" t="t" r="r" b="b"/>
            <a:pathLst>
              <a:path w="7449820" h="890269">
                <a:moveTo>
                  <a:pt x="7449312" y="859536"/>
                </a:moveTo>
                <a:lnTo>
                  <a:pt x="7449312" y="30480"/>
                </a:lnTo>
                <a:lnTo>
                  <a:pt x="7447121" y="19288"/>
                </a:lnTo>
                <a:lnTo>
                  <a:pt x="7440930" y="9525"/>
                </a:lnTo>
                <a:lnTo>
                  <a:pt x="7431309" y="2619"/>
                </a:lnTo>
                <a:lnTo>
                  <a:pt x="7418832" y="0"/>
                </a:lnTo>
                <a:lnTo>
                  <a:pt x="27432" y="0"/>
                </a:lnTo>
                <a:lnTo>
                  <a:pt x="16716" y="2619"/>
                </a:lnTo>
                <a:lnTo>
                  <a:pt x="8001" y="9525"/>
                </a:lnTo>
                <a:lnTo>
                  <a:pt x="2143" y="19288"/>
                </a:lnTo>
                <a:lnTo>
                  <a:pt x="0" y="30480"/>
                </a:lnTo>
                <a:lnTo>
                  <a:pt x="0" y="859536"/>
                </a:lnTo>
                <a:lnTo>
                  <a:pt x="2143" y="872013"/>
                </a:lnTo>
                <a:lnTo>
                  <a:pt x="8001" y="881634"/>
                </a:lnTo>
                <a:lnTo>
                  <a:pt x="16716" y="887825"/>
                </a:lnTo>
                <a:lnTo>
                  <a:pt x="27432" y="890016"/>
                </a:lnTo>
                <a:lnTo>
                  <a:pt x="27432" y="57912"/>
                </a:lnTo>
                <a:lnTo>
                  <a:pt x="57912" y="30480"/>
                </a:lnTo>
                <a:lnTo>
                  <a:pt x="57912" y="57912"/>
                </a:lnTo>
                <a:lnTo>
                  <a:pt x="7391400" y="57912"/>
                </a:lnTo>
                <a:lnTo>
                  <a:pt x="7391400" y="30480"/>
                </a:lnTo>
                <a:lnTo>
                  <a:pt x="7418832" y="57912"/>
                </a:lnTo>
                <a:lnTo>
                  <a:pt x="7418832" y="890016"/>
                </a:lnTo>
                <a:lnTo>
                  <a:pt x="7431309" y="887825"/>
                </a:lnTo>
                <a:lnTo>
                  <a:pt x="7440930" y="881634"/>
                </a:lnTo>
                <a:lnTo>
                  <a:pt x="7447121" y="872013"/>
                </a:lnTo>
                <a:lnTo>
                  <a:pt x="7449312" y="859536"/>
                </a:lnTo>
                <a:close/>
              </a:path>
              <a:path w="7449820" h="890269">
                <a:moveTo>
                  <a:pt x="57912" y="57912"/>
                </a:moveTo>
                <a:lnTo>
                  <a:pt x="57912" y="30480"/>
                </a:lnTo>
                <a:lnTo>
                  <a:pt x="27432" y="57912"/>
                </a:lnTo>
                <a:lnTo>
                  <a:pt x="57912" y="57912"/>
                </a:lnTo>
                <a:close/>
              </a:path>
              <a:path w="7449820" h="890269">
                <a:moveTo>
                  <a:pt x="57912" y="832104"/>
                </a:moveTo>
                <a:lnTo>
                  <a:pt x="57912" y="57912"/>
                </a:lnTo>
                <a:lnTo>
                  <a:pt x="27432" y="57912"/>
                </a:lnTo>
                <a:lnTo>
                  <a:pt x="27432" y="832104"/>
                </a:lnTo>
                <a:lnTo>
                  <a:pt x="57912" y="832104"/>
                </a:lnTo>
                <a:close/>
              </a:path>
              <a:path w="7449820" h="890269">
                <a:moveTo>
                  <a:pt x="7418832" y="832104"/>
                </a:moveTo>
                <a:lnTo>
                  <a:pt x="27432" y="832104"/>
                </a:lnTo>
                <a:lnTo>
                  <a:pt x="57912" y="859536"/>
                </a:lnTo>
                <a:lnTo>
                  <a:pt x="57912" y="890016"/>
                </a:lnTo>
                <a:lnTo>
                  <a:pt x="7391400" y="890016"/>
                </a:lnTo>
                <a:lnTo>
                  <a:pt x="7391400" y="859536"/>
                </a:lnTo>
                <a:lnTo>
                  <a:pt x="7418832" y="832104"/>
                </a:lnTo>
                <a:close/>
              </a:path>
              <a:path w="7449820" h="890269">
                <a:moveTo>
                  <a:pt x="57912" y="890016"/>
                </a:moveTo>
                <a:lnTo>
                  <a:pt x="57912" y="859536"/>
                </a:lnTo>
                <a:lnTo>
                  <a:pt x="27432" y="832104"/>
                </a:lnTo>
                <a:lnTo>
                  <a:pt x="27432" y="890016"/>
                </a:lnTo>
                <a:lnTo>
                  <a:pt x="57912" y="890016"/>
                </a:lnTo>
                <a:close/>
              </a:path>
              <a:path w="7449820" h="890269">
                <a:moveTo>
                  <a:pt x="7418832" y="57912"/>
                </a:moveTo>
                <a:lnTo>
                  <a:pt x="7391400" y="30480"/>
                </a:lnTo>
                <a:lnTo>
                  <a:pt x="7391400" y="57912"/>
                </a:lnTo>
                <a:lnTo>
                  <a:pt x="7418832" y="57912"/>
                </a:lnTo>
                <a:close/>
              </a:path>
              <a:path w="7449820" h="890269">
                <a:moveTo>
                  <a:pt x="7418832" y="832104"/>
                </a:moveTo>
                <a:lnTo>
                  <a:pt x="7418832" y="57912"/>
                </a:lnTo>
                <a:lnTo>
                  <a:pt x="7391400" y="57912"/>
                </a:lnTo>
                <a:lnTo>
                  <a:pt x="7391400" y="832104"/>
                </a:lnTo>
                <a:lnTo>
                  <a:pt x="7418832" y="832104"/>
                </a:lnTo>
                <a:close/>
              </a:path>
              <a:path w="7449820" h="890269">
                <a:moveTo>
                  <a:pt x="7418832" y="890016"/>
                </a:moveTo>
                <a:lnTo>
                  <a:pt x="7418832" y="832104"/>
                </a:lnTo>
                <a:lnTo>
                  <a:pt x="7391400" y="859536"/>
                </a:lnTo>
                <a:lnTo>
                  <a:pt x="7391400" y="890016"/>
                </a:lnTo>
                <a:lnTo>
                  <a:pt x="7418832" y="89001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5400" y="798068"/>
            <a:ext cx="73914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635" marR="438784" indent="-196342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Arial Narrow"/>
                <a:cs typeface="Arial Narrow"/>
              </a:rPr>
              <a:t>“Volume-Pressure </a:t>
            </a:r>
            <a:r>
              <a:rPr dirty="0" sz="2400" spc="-5">
                <a:solidFill>
                  <a:srgbClr val="FFFFFF"/>
                </a:solidFill>
                <a:latin typeface="Arial Narrow"/>
                <a:cs typeface="Arial Narrow"/>
              </a:rPr>
              <a:t>Diagram” During the Cardiac Cycle;  Cardiac </a:t>
            </a:r>
            <a:r>
              <a:rPr dirty="0" sz="2400" spc="-10">
                <a:solidFill>
                  <a:srgbClr val="FFFFFF"/>
                </a:solidFill>
                <a:latin typeface="Arial Narrow"/>
                <a:cs typeface="Arial Narrow"/>
              </a:rPr>
              <a:t>Work</a:t>
            </a:r>
            <a:r>
              <a:rPr dirty="0" sz="24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Narrow"/>
                <a:cs typeface="Arial Narrow"/>
              </a:rPr>
              <a:t>Output.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41" y="1870965"/>
            <a:ext cx="6764655" cy="4140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198120">
              <a:lnSpc>
                <a:spcPts val="3220"/>
              </a:lnSpc>
              <a:spcBef>
                <a:spcPts val="114"/>
              </a:spcBef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Both ventricular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systole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2600" spc="-15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2600" spc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00" spc="-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Calibri"/>
                <a:cs typeface="Calibri"/>
              </a:rPr>
              <a:t>divided 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dirty="0" sz="2600" spc="-5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dirty="0" sz="26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phases.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20">
                <a:solidFill>
                  <a:srgbClr val="FFFF00"/>
                </a:solidFill>
                <a:latin typeface="Cooper Black"/>
                <a:cs typeface="Cooper Black"/>
              </a:rPr>
              <a:t>Systole:</a:t>
            </a:r>
            <a:endParaRPr sz="2200">
              <a:latin typeface="Cooper Black"/>
              <a:cs typeface="Cooper Black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dirty="0"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r>
              <a:rPr dirty="0" sz="2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‘Isovolumetric</a:t>
            </a:r>
            <a:r>
              <a:rPr dirty="0" sz="2400" spc="-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Contraction’.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2258695" algn="l"/>
              </a:tabLst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dirty="0" sz="2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r>
              <a:rPr dirty="0" sz="2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=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Isotonic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Contraction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‘EjectionPhase’.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2200" spc="-10">
                <a:solidFill>
                  <a:srgbClr val="FFFF00"/>
                </a:solidFill>
                <a:latin typeface="Cooper Black"/>
                <a:cs typeface="Cooper Black"/>
              </a:rPr>
              <a:t>Diastole:</a:t>
            </a:r>
            <a:endParaRPr sz="2200">
              <a:latin typeface="Cooper Black"/>
              <a:cs typeface="Cooper Black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‘IsovolumetricRelaxation’.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2386330" algn="l"/>
              </a:tabLst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dirty="0" sz="2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diastole</a:t>
            </a:r>
            <a:r>
              <a:rPr dirty="0" sz="2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=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Isotonic</a:t>
            </a:r>
            <a:r>
              <a:rPr dirty="0" sz="2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Relaxation</a:t>
            </a:r>
            <a:r>
              <a:rPr dirty="0" sz="2400" spc="-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‘Filling</a:t>
            </a:r>
            <a:r>
              <a:rPr dirty="0" sz="2400" spc="-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Phase’.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8397" y="1002284"/>
            <a:ext cx="622617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FFFF00"/>
                </a:solidFill>
                <a:latin typeface="Arial Narrow"/>
                <a:cs typeface="Arial Narrow"/>
              </a:rPr>
              <a:t>BASIC </a:t>
            </a:r>
            <a:r>
              <a:rPr dirty="0" sz="2800" spc="-5">
                <a:solidFill>
                  <a:srgbClr val="FFFF00"/>
                </a:solidFill>
                <a:latin typeface="Arial Narrow"/>
                <a:cs typeface="Arial Narrow"/>
              </a:rPr>
              <a:t>MYOCARDIAL </a:t>
            </a:r>
            <a:r>
              <a:rPr dirty="0" sz="2800">
                <a:solidFill>
                  <a:srgbClr val="FFFF00"/>
                </a:solidFill>
                <a:latin typeface="Arial Narrow"/>
                <a:cs typeface="Arial Narrow"/>
              </a:rPr>
              <a:t>MUSCLE</a:t>
            </a:r>
            <a:r>
              <a:rPr dirty="0" sz="2800" spc="-235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 Narrow"/>
                <a:cs typeface="Arial Narrow"/>
              </a:rPr>
              <a:t>MECHANICS: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249679"/>
            <a:ext cx="6199632" cy="560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6344" y="464820"/>
            <a:ext cx="9135110" cy="0"/>
          </a:xfrm>
          <a:custGeom>
            <a:avLst/>
            <a:gdLst/>
            <a:ahLst/>
            <a:cxnLst/>
            <a:rect l="l" t="t" r="r" b="b"/>
            <a:pathLst>
              <a:path w="9135110" h="0">
                <a:moveTo>
                  <a:pt x="0" y="0"/>
                </a:moveTo>
                <a:lnTo>
                  <a:pt x="9134856" y="0"/>
                </a:lnTo>
              </a:path>
            </a:pathLst>
          </a:custGeom>
          <a:ln w="15240">
            <a:solidFill>
              <a:srgbClr val="CBD4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64408" y="5102352"/>
            <a:ext cx="1932939" cy="18605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 marL="481330">
              <a:lnSpc>
                <a:spcPts val="1390"/>
              </a:lnSpc>
            </a:pPr>
            <a:r>
              <a:rPr dirty="0" sz="1200" b="1">
                <a:solidFill>
                  <a:srgbClr val="00FF00"/>
                </a:solidFill>
                <a:latin typeface="Calibri"/>
                <a:cs typeface="Calibri"/>
              </a:rPr>
              <a:t>→</a:t>
            </a:r>
            <a:r>
              <a:rPr dirty="0" sz="1200" spc="25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FF00"/>
                </a:solidFill>
                <a:latin typeface="Calibri"/>
                <a:cs typeface="Calibri"/>
              </a:rPr>
              <a:t>LateDiastole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400" y="6702552"/>
            <a:ext cx="1503045" cy="30797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ts val="2295"/>
              </a:lnSpc>
            </a:pPr>
            <a:r>
              <a:rPr dirty="0" sz="2000" spc="-10" b="1">
                <a:solidFill>
                  <a:srgbClr val="00FF00"/>
                </a:solidFill>
                <a:latin typeface="Calibri"/>
                <a:cs typeface="Calibri"/>
              </a:rPr>
              <a:t>(Filling</a:t>
            </a:r>
            <a:r>
              <a:rPr dirty="0" sz="2000" spc="-90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FF00"/>
                </a:solidFill>
                <a:latin typeface="Calibri"/>
                <a:cs typeface="Calibri"/>
              </a:rPr>
              <a:t>phase)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752" y="557784"/>
            <a:ext cx="7355205" cy="439420"/>
          </a:xfrm>
          <a:custGeom>
            <a:avLst/>
            <a:gdLst/>
            <a:ahLst/>
            <a:cxnLst/>
            <a:rect l="l" t="t" r="r" b="b"/>
            <a:pathLst>
              <a:path w="7355205" h="439419">
                <a:moveTo>
                  <a:pt x="7354824" y="435864"/>
                </a:moveTo>
                <a:lnTo>
                  <a:pt x="7354824" y="0"/>
                </a:lnTo>
                <a:lnTo>
                  <a:pt x="0" y="0"/>
                </a:lnTo>
                <a:lnTo>
                  <a:pt x="0" y="435864"/>
                </a:lnTo>
                <a:lnTo>
                  <a:pt x="3048" y="438912"/>
                </a:lnTo>
                <a:lnTo>
                  <a:pt x="3048" y="9144"/>
                </a:lnTo>
                <a:lnTo>
                  <a:pt x="9144" y="3048"/>
                </a:lnTo>
                <a:lnTo>
                  <a:pt x="9144" y="9144"/>
                </a:lnTo>
                <a:lnTo>
                  <a:pt x="7342632" y="9144"/>
                </a:lnTo>
                <a:lnTo>
                  <a:pt x="7342632" y="3048"/>
                </a:lnTo>
                <a:lnTo>
                  <a:pt x="7348728" y="9144"/>
                </a:lnTo>
                <a:lnTo>
                  <a:pt x="7348728" y="438912"/>
                </a:lnTo>
                <a:lnTo>
                  <a:pt x="7351776" y="438912"/>
                </a:lnTo>
                <a:lnTo>
                  <a:pt x="7354824" y="435864"/>
                </a:lnTo>
                <a:close/>
              </a:path>
              <a:path w="7355205" h="439419">
                <a:moveTo>
                  <a:pt x="9144" y="9144"/>
                </a:moveTo>
                <a:lnTo>
                  <a:pt x="9144" y="3048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7355205" h="439419">
                <a:moveTo>
                  <a:pt x="9144" y="429768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429768"/>
                </a:lnTo>
                <a:lnTo>
                  <a:pt x="9144" y="429768"/>
                </a:lnTo>
                <a:close/>
              </a:path>
              <a:path w="7355205" h="439419">
                <a:moveTo>
                  <a:pt x="7348728" y="429768"/>
                </a:moveTo>
                <a:lnTo>
                  <a:pt x="3048" y="429768"/>
                </a:lnTo>
                <a:lnTo>
                  <a:pt x="9144" y="432816"/>
                </a:lnTo>
                <a:lnTo>
                  <a:pt x="9144" y="438912"/>
                </a:lnTo>
                <a:lnTo>
                  <a:pt x="7342632" y="438912"/>
                </a:lnTo>
                <a:lnTo>
                  <a:pt x="7342632" y="432816"/>
                </a:lnTo>
                <a:lnTo>
                  <a:pt x="7348728" y="429768"/>
                </a:lnTo>
                <a:close/>
              </a:path>
              <a:path w="7355205" h="439419">
                <a:moveTo>
                  <a:pt x="9144" y="438912"/>
                </a:moveTo>
                <a:lnTo>
                  <a:pt x="9144" y="432816"/>
                </a:lnTo>
                <a:lnTo>
                  <a:pt x="3048" y="429768"/>
                </a:lnTo>
                <a:lnTo>
                  <a:pt x="3048" y="438912"/>
                </a:lnTo>
                <a:lnTo>
                  <a:pt x="9144" y="438912"/>
                </a:lnTo>
                <a:close/>
              </a:path>
              <a:path w="7355205" h="439419">
                <a:moveTo>
                  <a:pt x="7348728" y="9144"/>
                </a:moveTo>
                <a:lnTo>
                  <a:pt x="7342632" y="3048"/>
                </a:lnTo>
                <a:lnTo>
                  <a:pt x="7342632" y="9144"/>
                </a:lnTo>
                <a:lnTo>
                  <a:pt x="7348728" y="9144"/>
                </a:lnTo>
                <a:close/>
              </a:path>
              <a:path w="7355205" h="439419">
                <a:moveTo>
                  <a:pt x="7348728" y="429768"/>
                </a:moveTo>
                <a:lnTo>
                  <a:pt x="7348728" y="9144"/>
                </a:lnTo>
                <a:lnTo>
                  <a:pt x="7342632" y="9144"/>
                </a:lnTo>
                <a:lnTo>
                  <a:pt x="7342632" y="429768"/>
                </a:lnTo>
                <a:lnTo>
                  <a:pt x="7348728" y="429768"/>
                </a:lnTo>
                <a:close/>
              </a:path>
              <a:path w="7355205" h="439419">
                <a:moveTo>
                  <a:pt x="7348728" y="438912"/>
                </a:moveTo>
                <a:lnTo>
                  <a:pt x="7348728" y="429768"/>
                </a:lnTo>
                <a:lnTo>
                  <a:pt x="7342632" y="432816"/>
                </a:lnTo>
                <a:lnTo>
                  <a:pt x="7342632" y="438912"/>
                </a:lnTo>
                <a:lnTo>
                  <a:pt x="7348728" y="4389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5373" y="545084"/>
            <a:ext cx="608266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 b="0">
                <a:latin typeface="Arial Narrow"/>
                <a:cs typeface="Arial Narrow"/>
              </a:rPr>
              <a:t>VENTRICULAR </a:t>
            </a:r>
            <a:r>
              <a:rPr dirty="0" sz="2800" b="0">
                <a:latin typeface="Arial Narrow"/>
                <a:cs typeface="Arial Narrow"/>
              </a:rPr>
              <a:t>PRESSURE - </a:t>
            </a:r>
            <a:r>
              <a:rPr dirty="0" sz="2800" spc="-40" b="0">
                <a:latin typeface="Arial Narrow"/>
                <a:cs typeface="Arial Narrow"/>
              </a:rPr>
              <a:t>VOLUME</a:t>
            </a:r>
            <a:r>
              <a:rPr dirty="0" sz="2800" spc="-150" b="0">
                <a:latin typeface="Arial Narrow"/>
                <a:cs typeface="Arial Narrow"/>
              </a:rPr>
              <a:t> </a:t>
            </a:r>
            <a:r>
              <a:rPr dirty="0" sz="2800" spc="-15" b="0">
                <a:latin typeface="Arial Narrow"/>
                <a:cs typeface="Arial Narrow"/>
              </a:rPr>
              <a:t>LOOP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200" y="1338072"/>
            <a:ext cx="2590800" cy="835660"/>
          </a:xfrm>
          <a:custGeom>
            <a:avLst/>
            <a:gdLst/>
            <a:ahLst/>
            <a:cxnLst/>
            <a:rect l="l" t="t" r="r" b="b"/>
            <a:pathLst>
              <a:path w="2590800" h="835660">
                <a:moveTo>
                  <a:pt x="0" y="0"/>
                </a:moveTo>
                <a:lnTo>
                  <a:pt x="0" y="835152"/>
                </a:lnTo>
                <a:lnTo>
                  <a:pt x="2590800" y="835152"/>
                </a:lnTo>
                <a:lnTo>
                  <a:pt x="259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1152" y="1331976"/>
            <a:ext cx="2600325" cy="847725"/>
          </a:xfrm>
          <a:custGeom>
            <a:avLst/>
            <a:gdLst/>
            <a:ahLst/>
            <a:cxnLst/>
            <a:rect l="l" t="t" r="r" b="b"/>
            <a:pathLst>
              <a:path w="2600325" h="847725">
                <a:moveTo>
                  <a:pt x="2599944" y="844296"/>
                </a:moveTo>
                <a:lnTo>
                  <a:pt x="2599944" y="3048"/>
                </a:lnTo>
                <a:lnTo>
                  <a:pt x="2596896" y="0"/>
                </a:lnTo>
                <a:lnTo>
                  <a:pt x="3048" y="0"/>
                </a:lnTo>
                <a:lnTo>
                  <a:pt x="0" y="3048"/>
                </a:lnTo>
                <a:lnTo>
                  <a:pt x="0" y="844296"/>
                </a:lnTo>
                <a:lnTo>
                  <a:pt x="3048" y="847344"/>
                </a:lnTo>
                <a:lnTo>
                  <a:pt x="3048" y="9144"/>
                </a:lnTo>
                <a:lnTo>
                  <a:pt x="9144" y="6096"/>
                </a:lnTo>
                <a:lnTo>
                  <a:pt x="9144" y="9144"/>
                </a:lnTo>
                <a:lnTo>
                  <a:pt x="2590800" y="9144"/>
                </a:lnTo>
                <a:lnTo>
                  <a:pt x="2590800" y="6096"/>
                </a:lnTo>
                <a:lnTo>
                  <a:pt x="2593848" y="9144"/>
                </a:lnTo>
                <a:lnTo>
                  <a:pt x="2593848" y="847344"/>
                </a:lnTo>
                <a:lnTo>
                  <a:pt x="2596896" y="847344"/>
                </a:lnTo>
                <a:lnTo>
                  <a:pt x="2599944" y="844296"/>
                </a:lnTo>
                <a:close/>
              </a:path>
              <a:path w="2600325" h="847725">
                <a:moveTo>
                  <a:pt x="9144" y="9144"/>
                </a:moveTo>
                <a:lnTo>
                  <a:pt x="9144" y="6096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2600325" h="847725">
                <a:moveTo>
                  <a:pt x="9144" y="838200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838200"/>
                </a:lnTo>
                <a:lnTo>
                  <a:pt x="9144" y="838200"/>
                </a:lnTo>
                <a:close/>
              </a:path>
              <a:path w="2600325" h="847725">
                <a:moveTo>
                  <a:pt x="2593848" y="838200"/>
                </a:moveTo>
                <a:lnTo>
                  <a:pt x="3048" y="838200"/>
                </a:lnTo>
                <a:lnTo>
                  <a:pt x="9144" y="841248"/>
                </a:lnTo>
                <a:lnTo>
                  <a:pt x="9144" y="847344"/>
                </a:lnTo>
                <a:lnTo>
                  <a:pt x="2590800" y="847344"/>
                </a:lnTo>
                <a:lnTo>
                  <a:pt x="2590800" y="841248"/>
                </a:lnTo>
                <a:lnTo>
                  <a:pt x="2593848" y="838200"/>
                </a:lnTo>
                <a:close/>
              </a:path>
              <a:path w="2600325" h="847725">
                <a:moveTo>
                  <a:pt x="9144" y="847344"/>
                </a:moveTo>
                <a:lnTo>
                  <a:pt x="9144" y="841248"/>
                </a:lnTo>
                <a:lnTo>
                  <a:pt x="3048" y="838200"/>
                </a:lnTo>
                <a:lnTo>
                  <a:pt x="3048" y="847344"/>
                </a:lnTo>
                <a:lnTo>
                  <a:pt x="9144" y="847344"/>
                </a:lnTo>
                <a:close/>
              </a:path>
              <a:path w="2600325" h="847725">
                <a:moveTo>
                  <a:pt x="2593848" y="9144"/>
                </a:moveTo>
                <a:lnTo>
                  <a:pt x="2590800" y="6096"/>
                </a:lnTo>
                <a:lnTo>
                  <a:pt x="2590800" y="9144"/>
                </a:lnTo>
                <a:lnTo>
                  <a:pt x="2593848" y="9144"/>
                </a:lnTo>
                <a:close/>
              </a:path>
              <a:path w="2600325" h="847725">
                <a:moveTo>
                  <a:pt x="2593848" y="838200"/>
                </a:moveTo>
                <a:lnTo>
                  <a:pt x="2593848" y="9144"/>
                </a:lnTo>
                <a:lnTo>
                  <a:pt x="2590800" y="9144"/>
                </a:lnTo>
                <a:lnTo>
                  <a:pt x="2590800" y="838200"/>
                </a:lnTo>
                <a:lnTo>
                  <a:pt x="2593848" y="838200"/>
                </a:lnTo>
                <a:close/>
              </a:path>
              <a:path w="2600325" h="847725">
                <a:moveTo>
                  <a:pt x="2593848" y="847344"/>
                </a:moveTo>
                <a:lnTo>
                  <a:pt x="2593848" y="838200"/>
                </a:lnTo>
                <a:lnTo>
                  <a:pt x="2590800" y="841248"/>
                </a:lnTo>
                <a:lnTo>
                  <a:pt x="2590800" y="847344"/>
                </a:lnTo>
                <a:lnTo>
                  <a:pt x="2593848" y="84734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2410968"/>
            <a:ext cx="2590800" cy="1965960"/>
          </a:xfrm>
          <a:custGeom>
            <a:avLst/>
            <a:gdLst/>
            <a:ahLst/>
            <a:cxnLst/>
            <a:rect l="l" t="t" r="r" b="b"/>
            <a:pathLst>
              <a:path w="2590800" h="1965960">
                <a:moveTo>
                  <a:pt x="0" y="0"/>
                </a:moveTo>
                <a:lnTo>
                  <a:pt x="0" y="1965960"/>
                </a:lnTo>
                <a:lnTo>
                  <a:pt x="2590800" y="1965960"/>
                </a:lnTo>
                <a:lnTo>
                  <a:pt x="259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31152" y="2404872"/>
            <a:ext cx="2600325" cy="1978660"/>
          </a:xfrm>
          <a:custGeom>
            <a:avLst/>
            <a:gdLst/>
            <a:ahLst/>
            <a:cxnLst/>
            <a:rect l="l" t="t" r="r" b="b"/>
            <a:pathLst>
              <a:path w="2600325" h="1978660">
                <a:moveTo>
                  <a:pt x="2599944" y="1975104"/>
                </a:moveTo>
                <a:lnTo>
                  <a:pt x="2599944" y="3048"/>
                </a:lnTo>
                <a:lnTo>
                  <a:pt x="2596896" y="0"/>
                </a:lnTo>
                <a:lnTo>
                  <a:pt x="3048" y="0"/>
                </a:lnTo>
                <a:lnTo>
                  <a:pt x="0" y="3048"/>
                </a:lnTo>
                <a:lnTo>
                  <a:pt x="0" y="1975104"/>
                </a:lnTo>
                <a:lnTo>
                  <a:pt x="3048" y="1978152"/>
                </a:lnTo>
                <a:lnTo>
                  <a:pt x="3048" y="12192"/>
                </a:lnTo>
                <a:lnTo>
                  <a:pt x="9144" y="6096"/>
                </a:lnTo>
                <a:lnTo>
                  <a:pt x="9144" y="12192"/>
                </a:lnTo>
                <a:lnTo>
                  <a:pt x="2590800" y="12192"/>
                </a:lnTo>
                <a:lnTo>
                  <a:pt x="2590800" y="6096"/>
                </a:lnTo>
                <a:lnTo>
                  <a:pt x="2593848" y="12192"/>
                </a:lnTo>
                <a:lnTo>
                  <a:pt x="2593848" y="1978152"/>
                </a:lnTo>
                <a:lnTo>
                  <a:pt x="2596896" y="1978152"/>
                </a:lnTo>
                <a:lnTo>
                  <a:pt x="2599944" y="1975104"/>
                </a:lnTo>
                <a:close/>
              </a:path>
              <a:path w="2600325" h="1978660">
                <a:moveTo>
                  <a:pt x="9144" y="12192"/>
                </a:moveTo>
                <a:lnTo>
                  <a:pt x="9144" y="6096"/>
                </a:lnTo>
                <a:lnTo>
                  <a:pt x="3048" y="12192"/>
                </a:lnTo>
                <a:lnTo>
                  <a:pt x="9144" y="12192"/>
                </a:lnTo>
                <a:close/>
              </a:path>
              <a:path w="2600325" h="1978660">
                <a:moveTo>
                  <a:pt x="9144" y="1969008"/>
                </a:moveTo>
                <a:lnTo>
                  <a:pt x="9144" y="12192"/>
                </a:lnTo>
                <a:lnTo>
                  <a:pt x="3048" y="12192"/>
                </a:lnTo>
                <a:lnTo>
                  <a:pt x="3048" y="1969008"/>
                </a:lnTo>
                <a:lnTo>
                  <a:pt x="9144" y="1969008"/>
                </a:lnTo>
                <a:close/>
              </a:path>
              <a:path w="2600325" h="1978660">
                <a:moveTo>
                  <a:pt x="2593848" y="1969008"/>
                </a:moveTo>
                <a:lnTo>
                  <a:pt x="3048" y="1969008"/>
                </a:lnTo>
                <a:lnTo>
                  <a:pt x="9144" y="1972056"/>
                </a:lnTo>
                <a:lnTo>
                  <a:pt x="9144" y="1978152"/>
                </a:lnTo>
                <a:lnTo>
                  <a:pt x="2590800" y="1978152"/>
                </a:lnTo>
                <a:lnTo>
                  <a:pt x="2590800" y="1972056"/>
                </a:lnTo>
                <a:lnTo>
                  <a:pt x="2593848" y="1969008"/>
                </a:lnTo>
                <a:close/>
              </a:path>
              <a:path w="2600325" h="1978660">
                <a:moveTo>
                  <a:pt x="9144" y="1978152"/>
                </a:moveTo>
                <a:lnTo>
                  <a:pt x="9144" y="1972056"/>
                </a:lnTo>
                <a:lnTo>
                  <a:pt x="3048" y="1969008"/>
                </a:lnTo>
                <a:lnTo>
                  <a:pt x="3048" y="1978152"/>
                </a:lnTo>
                <a:lnTo>
                  <a:pt x="9144" y="1978152"/>
                </a:lnTo>
                <a:close/>
              </a:path>
              <a:path w="2600325" h="1978660">
                <a:moveTo>
                  <a:pt x="2593848" y="12192"/>
                </a:moveTo>
                <a:lnTo>
                  <a:pt x="2590800" y="6096"/>
                </a:lnTo>
                <a:lnTo>
                  <a:pt x="2590800" y="12192"/>
                </a:lnTo>
                <a:lnTo>
                  <a:pt x="2593848" y="12192"/>
                </a:lnTo>
                <a:close/>
              </a:path>
              <a:path w="2600325" h="1978660">
                <a:moveTo>
                  <a:pt x="2593848" y="1969008"/>
                </a:moveTo>
                <a:lnTo>
                  <a:pt x="2593848" y="12192"/>
                </a:lnTo>
                <a:lnTo>
                  <a:pt x="2590800" y="12192"/>
                </a:lnTo>
                <a:lnTo>
                  <a:pt x="2590800" y="1969008"/>
                </a:lnTo>
                <a:lnTo>
                  <a:pt x="2593848" y="1969008"/>
                </a:lnTo>
                <a:close/>
              </a:path>
              <a:path w="2600325" h="1978660">
                <a:moveTo>
                  <a:pt x="2593848" y="1978152"/>
                </a:moveTo>
                <a:lnTo>
                  <a:pt x="2593848" y="1969008"/>
                </a:lnTo>
                <a:lnTo>
                  <a:pt x="2590800" y="1972056"/>
                </a:lnTo>
                <a:lnTo>
                  <a:pt x="2590800" y="1978152"/>
                </a:lnTo>
                <a:lnTo>
                  <a:pt x="2593848" y="197815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34200" y="1310133"/>
            <a:ext cx="2590800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 marR="27241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Plots </a:t>
            </a:r>
            <a:r>
              <a:rPr dirty="0" sz="1800" spc="-85" b="1">
                <a:solidFill>
                  <a:srgbClr val="FFFFFF"/>
                </a:solidFill>
                <a:latin typeface="Calibri"/>
                <a:cs typeface="Calibri"/>
              </a:rPr>
              <a:t>LV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800" spc="-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against  </a:t>
            </a:r>
            <a:r>
              <a:rPr dirty="0" sz="1800" spc="-85" b="1">
                <a:solidFill>
                  <a:srgbClr val="FFFFFF"/>
                </a:solidFill>
                <a:latin typeface="Calibri"/>
                <a:cs typeface="Calibri"/>
              </a:rPr>
              <a:t>LV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one 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dirty="0" sz="1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0" b="1">
                <a:solidFill>
                  <a:srgbClr val="FFFFFF"/>
                </a:solidFill>
                <a:latin typeface="Calibri"/>
                <a:cs typeface="Calibri"/>
              </a:rPr>
              <a:t>cardiaccycle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</a:pPr>
            <a:r>
              <a:rPr dirty="0" sz="1800" spc="-5">
                <a:solidFill>
                  <a:srgbClr val="FFFF99"/>
                </a:solidFill>
                <a:latin typeface="Arial Black"/>
                <a:cs typeface="Arial Black"/>
              </a:rPr>
              <a:t>Systole: </a:t>
            </a:r>
            <a:r>
              <a:rPr dirty="0" sz="1800" spc="-30">
                <a:solidFill>
                  <a:srgbClr val="FFFF99"/>
                </a:solidFill>
                <a:latin typeface="Calibri"/>
                <a:cs typeface="Calibri"/>
              </a:rPr>
              <a:t>divided</a:t>
            </a:r>
            <a:r>
              <a:rPr dirty="0" sz="1800" spc="-25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99"/>
                </a:solidFill>
                <a:latin typeface="Calibri"/>
                <a:cs typeface="Calibri"/>
              </a:rPr>
              <a:t>into</a:t>
            </a:r>
            <a:endParaRPr sz="1800">
              <a:latin typeface="Calibri"/>
              <a:cs typeface="Calibri"/>
            </a:endParaRPr>
          </a:p>
          <a:p>
            <a:pPr marL="286385" marR="686435">
              <a:lnSpc>
                <a:spcPct val="101099"/>
              </a:lnSpc>
              <a:spcBef>
                <a:spcPts val="455"/>
              </a:spcBef>
            </a:pPr>
            <a:r>
              <a:rPr dirty="0" sz="1800" spc="-10">
                <a:solidFill>
                  <a:srgbClr val="FFFF99"/>
                </a:solidFill>
                <a:latin typeface="Calibri"/>
                <a:cs typeface="Calibri"/>
              </a:rPr>
              <a:t>Early </a:t>
            </a:r>
            <a:r>
              <a:rPr dirty="0" sz="1800" spc="-40">
                <a:solidFill>
                  <a:srgbClr val="FFFF99"/>
                </a:solidFill>
                <a:latin typeface="Calibri"/>
                <a:cs typeface="Calibri"/>
              </a:rPr>
              <a:t>systole</a:t>
            </a:r>
            <a:r>
              <a:rPr dirty="0" sz="1800" spc="240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1800" spc="0">
                <a:solidFill>
                  <a:srgbClr val="FFFF99"/>
                </a:solidFill>
                <a:latin typeface="Calibri"/>
                <a:cs typeface="Calibri"/>
              </a:rPr>
              <a:t>Late  </a:t>
            </a:r>
            <a:r>
              <a:rPr dirty="0" sz="1800" spc="-40">
                <a:solidFill>
                  <a:srgbClr val="FFFF99"/>
                </a:solidFill>
                <a:latin typeface="Calibri"/>
                <a:cs typeface="Calibri"/>
              </a:rPr>
              <a:t>systole</a:t>
            </a:r>
            <a:endParaRPr sz="1800">
              <a:latin typeface="Calibri"/>
              <a:cs typeface="Calibri"/>
            </a:endParaRPr>
          </a:p>
          <a:p>
            <a:pPr marL="286385" marR="228600" indent="-170815">
              <a:lnSpc>
                <a:spcPct val="111700"/>
              </a:lnSpc>
              <a:spcBef>
                <a:spcPts val="1045"/>
              </a:spcBef>
            </a:pPr>
            <a:r>
              <a:rPr dirty="0" sz="1800" spc="-5">
                <a:solidFill>
                  <a:srgbClr val="FFFF99"/>
                </a:solidFill>
                <a:latin typeface="Arial Black"/>
                <a:cs typeface="Arial Black"/>
              </a:rPr>
              <a:t>Diastole: </a:t>
            </a:r>
            <a:r>
              <a:rPr dirty="0" sz="1800" spc="-30">
                <a:solidFill>
                  <a:srgbClr val="FFFF99"/>
                </a:solidFill>
                <a:latin typeface="Calibri"/>
                <a:cs typeface="Calibri"/>
              </a:rPr>
              <a:t>divided</a:t>
            </a:r>
            <a:r>
              <a:rPr dirty="0" sz="1800" spc="-90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99"/>
                </a:solidFill>
                <a:latin typeface="Calibri"/>
                <a:cs typeface="Calibri"/>
              </a:rPr>
              <a:t>into  </a:t>
            </a:r>
            <a:r>
              <a:rPr dirty="0" sz="1800" spc="-10">
                <a:solidFill>
                  <a:srgbClr val="FFFF99"/>
                </a:solidFill>
                <a:latin typeface="Calibri"/>
                <a:cs typeface="Calibri"/>
              </a:rPr>
              <a:t>Early </a:t>
            </a:r>
            <a:r>
              <a:rPr dirty="0" sz="1800" spc="-35">
                <a:solidFill>
                  <a:srgbClr val="FFFF99"/>
                </a:solidFill>
                <a:latin typeface="Calibri"/>
                <a:cs typeface="Calibri"/>
              </a:rPr>
              <a:t>diastole </a:t>
            </a:r>
            <a:r>
              <a:rPr dirty="0" sz="1800" spc="0">
                <a:solidFill>
                  <a:srgbClr val="FFFF99"/>
                </a:solidFill>
                <a:latin typeface="Calibri"/>
                <a:cs typeface="Calibri"/>
              </a:rPr>
              <a:t>Late  </a:t>
            </a:r>
            <a:r>
              <a:rPr dirty="0" sz="1800" spc="-35">
                <a:solidFill>
                  <a:srgbClr val="FFFF99"/>
                </a:solidFill>
                <a:latin typeface="Calibri"/>
                <a:cs typeface="Calibri"/>
              </a:rPr>
              <a:t>diastole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7642" y="6296664"/>
            <a:ext cx="20872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0">
                <a:solidFill>
                  <a:srgbClr val="FFFFFF"/>
                </a:solidFill>
                <a:latin typeface="Arial Black"/>
                <a:cs typeface="Arial Black"/>
              </a:rPr>
              <a:t>SV </a:t>
            </a:r>
            <a:r>
              <a:rPr dirty="0" sz="2000" spc="-10">
                <a:solidFill>
                  <a:srgbClr val="FFFFFF"/>
                </a:solidFill>
                <a:latin typeface="Arial Black"/>
                <a:cs typeface="Arial Black"/>
              </a:rPr>
              <a:t>= </a:t>
            </a:r>
            <a:r>
              <a:rPr dirty="0" sz="2000" spc="-45">
                <a:solidFill>
                  <a:srgbClr val="FFFFFF"/>
                </a:solidFill>
                <a:latin typeface="Arial Black"/>
                <a:cs typeface="Arial Black"/>
              </a:rPr>
              <a:t>EDV </a:t>
            </a:r>
            <a:r>
              <a:rPr dirty="0" sz="2000" spc="-5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dirty="0" sz="2000" spc="-1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ESV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9344" y="1780032"/>
            <a:ext cx="207264" cy="7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92496" y="1600200"/>
            <a:ext cx="2192020" cy="210820"/>
          </a:xfrm>
          <a:custGeom>
            <a:avLst/>
            <a:gdLst/>
            <a:ahLst/>
            <a:cxnLst/>
            <a:rect l="l" t="t" r="r" b="b"/>
            <a:pathLst>
              <a:path w="2192020" h="210819">
                <a:moveTo>
                  <a:pt x="2191512" y="15240"/>
                </a:moveTo>
                <a:lnTo>
                  <a:pt x="2191512" y="3048"/>
                </a:lnTo>
                <a:lnTo>
                  <a:pt x="2188464" y="0"/>
                </a:lnTo>
                <a:lnTo>
                  <a:pt x="0" y="210312"/>
                </a:lnTo>
                <a:lnTo>
                  <a:pt x="134112" y="210312"/>
                </a:lnTo>
                <a:lnTo>
                  <a:pt x="2191512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84007" y="1386839"/>
            <a:ext cx="1624583" cy="37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84008" y="1386840"/>
            <a:ext cx="1628139" cy="381000"/>
          </a:xfrm>
          <a:custGeom>
            <a:avLst/>
            <a:gdLst/>
            <a:ahLst/>
            <a:cxnLst/>
            <a:rect l="l" t="t" r="r" b="b"/>
            <a:pathLst>
              <a:path w="1628140" h="381000">
                <a:moveTo>
                  <a:pt x="1627632" y="377952"/>
                </a:moveTo>
                <a:lnTo>
                  <a:pt x="1627632" y="3048"/>
                </a:lnTo>
                <a:lnTo>
                  <a:pt x="1624584" y="0"/>
                </a:lnTo>
                <a:lnTo>
                  <a:pt x="3048" y="0"/>
                </a:lnTo>
                <a:lnTo>
                  <a:pt x="0" y="3048"/>
                </a:lnTo>
                <a:lnTo>
                  <a:pt x="0" y="377952"/>
                </a:lnTo>
                <a:lnTo>
                  <a:pt x="3048" y="381000"/>
                </a:lnTo>
                <a:lnTo>
                  <a:pt x="6096" y="381000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1612392" y="12192"/>
                </a:lnTo>
                <a:lnTo>
                  <a:pt x="1612392" y="6096"/>
                </a:lnTo>
                <a:lnTo>
                  <a:pt x="1621536" y="12192"/>
                </a:lnTo>
                <a:lnTo>
                  <a:pt x="1621536" y="381000"/>
                </a:lnTo>
                <a:lnTo>
                  <a:pt x="1624584" y="381000"/>
                </a:lnTo>
                <a:lnTo>
                  <a:pt x="1627632" y="377952"/>
                </a:lnTo>
                <a:close/>
              </a:path>
              <a:path w="1628140" h="381000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1628140" h="381000">
                <a:moveTo>
                  <a:pt x="12192" y="365760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365760"/>
                </a:lnTo>
                <a:lnTo>
                  <a:pt x="12192" y="365760"/>
                </a:lnTo>
                <a:close/>
              </a:path>
              <a:path w="1628140" h="381000">
                <a:moveTo>
                  <a:pt x="1621536" y="365760"/>
                </a:moveTo>
                <a:lnTo>
                  <a:pt x="6096" y="365760"/>
                </a:lnTo>
                <a:lnTo>
                  <a:pt x="12192" y="374904"/>
                </a:lnTo>
                <a:lnTo>
                  <a:pt x="12192" y="381000"/>
                </a:lnTo>
                <a:lnTo>
                  <a:pt x="1612392" y="381000"/>
                </a:lnTo>
                <a:lnTo>
                  <a:pt x="1612392" y="374904"/>
                </a:lnTo>
                <a:lnTo>
                  <a:pt x="1621536" y="365760"/>
                </a:lnTo>
                <a:close/>
              </a:path>
              <a:path w="1628140" h="381000">
                <a:moveTo>
                  <a:pt x="12192" y="381000"/>
                </a:moveTo>
                <a:lnTo>
                  <a:pt x="12192" y="374904"/>
                </a:lnTo>
                <a:lnTo>
                  <a:pt x="6096" y="365760"/>
                </a:lnTo>
                <a:lnTo>
                  <a:pt x="6096" y="381000"/>
                </a:lnTo>
                <a:lnTo>
                  <a:pt x="12192" y="381000"/>
                </a:lnTo>
                <a:close/>
              </a:path>
              <a:path w="1628140" h="381000">
                <a:moveTo>
                  <a:pt x="1621536" y="12192"/>
                </a:moveTo>
                <a:lnTo>
                  <a:pt x="1612392" y="6096"/>
                </a:lnTo>
                <a:lnTo>
                  <a:pt x="1612392" y="12192"/>
                </a:lnTo>
                <a:lnTo>
                  <a:pt x="1621536" y="12192"/>
                </a:lnTo>
                <a:close/>
              </a:path>
              <a:path w="1628140" h="381000">
                <a:moveTo>
                  <a:pt x="1621536" y="365760"/>
                </a:moveTo>
                <a:lnTo>
                  <a:pt x="1621536" y="12192"/>
                </a:lnTo>
                <a:lnTo>
                  <a:pt x="1612392" y="12192"/>
                </a:lnTo>
                <a:lnTo>
                  <a:pt x="1612392" y="365760"/>
                </a:lnTo>
                <a:lnTo>
                  <a:pt x="1621536" y="365760"/>
                </a:lnTo>
                <a:close/>
              </a:path>
              <a:path w="1628140" h="381000">
                <a:moveTo>
                  <a:pt x="1621536" y="381000"/>
                </a:moveTo>
                <a:lnTo>
                  <a:pt x="1621536" y="365760"/>
                </a:lnTo>
                <a:lnTo>
                  <a:pt x="1612392" y="374904"/>
                </a:lnTo>
                <a:lnTo>
                  <a:pt x="1612392" y="381000"/>
                </a:lnTo>
                <a:lnTo>
                  <a:pt x="1621536" y="381000"/>
                </a:lnTo>
                <a:close/>
              </a:path>
            </a:pathLst>
          </a:custGeom>
          <a:solidFill>
            <a:srgbClr val="F3D2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5495" y="3230879"/>
            <a:ext cx="1484375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45223" y="3112008"/>
            <a:ext cx="128016" cy="70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09232" y="2590800"/>
            <a:ext cx="1283335" cy="542925"/>
          </a:xfrm>
          <a:custGeom>
            <a:avLst/>
            <a:gdLst/>
            <a:ahLst/>
            <a:cxnLst/>
            <a:rect l="l" t="t" r="r" b="b"/>
            <a:pathLst>
              <a:path w="1283334" h="542925">
                <a:moveTo>
                  <a:pt x="1283208" y="15240"/>
                </a:moveTo>
                <a:lnTo>
                  <a:pt x="1280160" y="6096"/>
                </a:lnTo>
                <a:lnTo>
                  <a:pt x="1277112" y="3048"/>
                </a:lnTo>
                <a:lnTo>
                  <a:pt x="1271016" y="0"/>
                </a:lnTo>
                <a:lnTo>
                  <a:pt x="1267968" y="0"/>
                </a:lnTo>
                <a:lnTo>
                  <a:pt x="0" y="542544"/>
                </a:lnTo>
                <a:lnTo>
                  <a:pt x="64008" y="542544"/>
                </a:lnTo>
                <a:lnTo>
                  <a:pt x="1280160" y="24384"/>
                </a:lnTo>
                <a:lnTo>
                  <a:pt x="1283208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10728" y="2255520"/>
            <a:ext cx="1359535" cy="649605"/>
          </a:xfrm>
          <a:custGeom>
            <a:avLst/>
            <a:gdLst/>
            <a:ahLst/>
            <a:cxnLst/>
            <a:rect l="l" t="t" r="r" b="b"/>
            <a:pathLst>
              <a:path w="1359534" h="649605">
                <a:moveTo>
                  <a:pt x="0" y="0"/>
                </a:moveTo>
                <a:lnTo>
                  <a:pt x="0" y="649224"/>
                </a:lnTo>
                <a:lnTo>
                  <a:pt x="1359408" y="649224"/>
                </a:lnTo>
                <a:lnTo>
                  <a:pt x="135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67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04632" y="2249424"/>
            <a:ext cx="1371600" cy="661670"/>
          </a:xfrm>
          <a:custGeom>
            <a:avLst/>
            <a:gdLst/>
            <a:ahLst/>
            <a:cxnLst/>
            <a:rect l="l" t="t" r="r" b="b"/>
            <a:pathLst>
              <a:path w="1371600" h="661669">
                <a:moveTo>
                  <a:pt x="1371600" y="658368"/>
                </a:moveTo>
                <a:lnTo>
                  <a:pt x="1371600" y="3048"/>
                </a:lnTo>
                <a:lnTo>
                  <a:pt x="1368552" y="0"/>
                </a:lnTo>
                <a:lnTo>
                  <a:pt x="3048" y="0"/>
                </a:lnTo>
                <a:lnTo>
                  <a:pt x="0" y="3048"/>
                </a:lnTo>
                <a:lnTo>
                  <a:pt x="0" y="658368"/>
                </a:lnTo>
                <a:lnTo>
                  <a:pt x="3048" y="661416"/>
                </a:lnTo>
                <a:lnTo>
                  <a:pt x="6096" y="661416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1359408" y="12192"/>
                </a:lnTo>
                <a:lnTo>
                  <a:pt x="1359408" y="6096"/>
                </a:lnTo>
                <a:lnTo>
                  <a:pt x="1365504" y="12192"/>
                </a:lnTo>
                <a:lnTo>
                  <a:pt x="1365504" y="661416"/>
                </a:lnTo>
                <a:lnTo>
                  <a:pt x="1368552" y="661416"/>
                </a:lnTo>
                <a:lnTo>
                  <a:pt x="1371600" y="658368"/>
                </a:lnTo>
                <a:close/>
              </a:path>
              <a:path w="1371600" h="661669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1371600" h="661669">
                <a:moveTo>
                  <a:pt x="12192" y="646176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646176"/>
                </a:lnTo>
                <a:lnTo>
                  <a:pt x="12192" y="646176"/>
                </a:lnTo>
                <a:close/>
              </a:path>
              <a:path w="1371600" h="661669">
                <a:moveTo>
                  <a:pt x="1365504" y="646176"/>
                </a:moveTo>
                <a:lnTo>
                  <a:pt x="6096" y="646176"/>
                </a:lnTo>
                <a:lnTo>
                  <a:pt x="12192" y="655320"/>
                </a:lnTo>
                <a:lnTo>
                  <a:pt x="12192" y="661416"/>
                </a:lnTo>
                <a:lnTo>
                  <a:pt x="1359408" y="661416"/>
                </a:lnTo>
                <a:lnTo>
                  <a:pt x="1359408" y="655320"/>
                </a:lnTo>
                <a:lnTo>
                  <a:pt x="1365504" y="646176"/>
                </a:lnTo>
                <a:close/>
              </a:path>
              <a:path w="1371600" h="661669">
                <a:moveTo>
                  <a:pt x="12192" y="661416"/>
                </a:moveTo>
                <a:lnTo>
                  <a:pt x="12192" y="655320"/>
                </a:lnTo>
                <a:lnTo>
                  <a:pt x="6096" y="646176"/>
                </a:lnTo>
                <a:lnTo>
                  <a:pt x="6096" y="661416"/>
                </a:lnTo>
                <a:lnTo>
                  <a:pt x="12192" y="661416"/>
                </a:lnTo>
                <a:close/>
              </a:path>
              <a:path w="1371600" h="661669">
                <a:moveTo>
                  <a:pt x="1365504" y="12192"/>
                </a:moveTo>
                <a:lnTo>
                  <a:pt x="1359408" y="6096"/>
                </a:lnTo>
                <a:lnTo>
                  <a:pt x="1359408" y="12192"/>
                </a:lnTo>
                <a:lnTo>
                  <a:pt x="1365504" y="12192"/>
                </a:lnTo>
                <a:close/>
              </a:path>
              <a:path w="1371600" h="661669">
                <a:moveTo>
                  <a:pt x="1365504" y="646176"/>
                </a:moveTo>
                <a:lnTo>
                  <a:pt x="1365504" y="12192"/>
                </a:lnTo>
                <a:lnTo>
                  <a:pt x="1359408" y="12192"/>
                </a:lnTo>
                <a:lnTo>
                  <a:pt x="1359408" y="646176"/>
                </a:lnTo>
                <a:lnTo>
                  <a:pt x="1365504" y="646176"/>
                </a:lnTo>
                <a:close/>
              </a:path>
              <a:path w="1371600" h="661669">
                <a:moveTo>
                  <a:pt x="1365504" y="661416"/>
                </a:moveTo>
                <a:lnTo>
                  <a:pt x="1365504" y="646176"/>
                </a:lnTo>
                <a:lnTo>
                  <a:pt x="1359408" y="655320"/>
                </a:lnTo>
                <a:lnTo>
                  <a:pt x="1359408" y="661416"/>
                </a:lnTo>
                <a:lnTo>
                  <a:pt x="1365504" y="661416"/>
                </a:lnTo>
                <a:close/>
              </a:path>
            </a:pathLst>
          </a:custGeom>
          <a:solidFill>
            <a:srgbClr val="B45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56658" y="1386333"/>
            <a:ext cx="1713864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Systolic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BP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838200" marR="144145" indent="-381000">
              <a:lnSpc>
                <a:spcPts val="2090"/>
              </a:lnSpc>
              <a:spcBef>
                <a:spcPts val="1930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lic 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BP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84832" y="1615440"/>
            <a:ext cx="2164080" cy="518159"/>
          </a:xfrm>
          <a:custGeom>
            <a:avLst/>
            <a:gdLst/>
            <a:ahLst/>
            <a:cxnLst/>
            <a:rect l="l" t="t" r="r" b="b"/>
            <a:pathLst>
              <a:path w="2164079" h="518160">
                <a:moveTo>
                  <a:pt x="2164080" y="487680"/>
                </a:moveTo>
                <a:lnTo>
                  <a:pt x="2112264" y="445008"/>
                </a:lnTo>
                <a:lnTo>
                  <a:pt x="2057400" y="445008"/>
                </a:lnTo>
                <a:lnTo>
                  <a:pt x="21336" y="0"/>
                </a:lnTo>
                <a:lnTo>
                  <a:pt x="15240" y="0"/>
                </a:lnTo>
                <a:lnTo>
                  <a:pt x="3048" y="6096"/>
                </a:lnTo>
                <a:lnTo>
                  <a:pt x="0" y="15240"/>
                </a:lnTo>
                <a:lnTo>
                  <a:pt x="0" y="21336"/>
                </a:lnTo>
                <a:lnTo>
                  <a:pt x="6096" y="33528"/>
                </a:lnTo>
                <a:lnTo>
                  <a:pt x="15240" y="36576"/>
                </a:lnTo>
                <a:lnTo>
                  <a:pt x="2048256" y="481584"/>
                </a:lnTo>
                <a:lnTo>
                  <a:pt x="2048256" y="516636"/>
                </a:lnTo>
                <a:lnTo>
                  <a:pt x="2164080" y="487680"/>
                </a:lnTo>
                <a:close/>
              </a:path>
              <a:path w="2164079" h="518160">
                <a:moveTo>
                  <a:pt x="2048256" y="516636"/>
                </a:moveTo>
                <a:lnTo>
                  <a:pt x="2048256" y="481584"/>
                </a:lnTo>
                <a:lnTo>
                  <a:pt x="2042160" y="518160"/>
                </a:lnTo>
                <a:lnTo>
                  <a:pt x="2048256" y="516636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2232" y="2023872"/>
            <a:ext cx="55244" cy="36830"/>
          </a:xfrm>
          <a:custGeom>
            <a:avLst/>
            <a:gdLst/>
            <a:ahLst/>
            <a:cxnLst/>
            <a:rect l="l" t="t" r="r" b="b"/>
            <a:pathLst>
              <a:path w="55245" h="36830">
                <a:moveTo>
                  <a:pt x="54864" y="36576"/>
                </a:moveTo>
                <a:lnTo>
                  <a:pt x="9144" y="0"/>
                </a:lnTo>
                <a:lnTo>
                  <a:pt x="0" y="36576"/>
                </a:lnTo>
                <a:lnTo>
                  <a:pt x="54864" y="36576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3544" y="1392936"/>
            <a:ext cx="1179830" cy="646430"/>
          </a:xfrm>
          <a:custGeom>
            <a:avLst/>
            <a:gdLst/>
            <a:ahLst/>
            <a:cxnLst/>
            <a:rect l="l" t="t" r="r" b="b"/>
            <a:pathLst>
              <a:path w="1179830" h="646430">
                <a:moveTo>
                  <a:pt x="0" y="0"/>
                </a:moveTo>
                <a:lnTo>
                  <a:pt x="0" y="646176"/>
                </a:lnTo>
                <a:lnTo>
                  <a:pt x="1179576" y="646176"/>
                </a:lnTo>
                <a:lnTo>
                  <a:pt x="1179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4400" y="1386840"/>
            <a:ext cx="1195070" cy="658495"/>
          </a:xfrm>
          <a:custGeom>
            <a:avLst/>
            <a:gdLst/>
            <a:ahLst/>
            <a:cxnLst/>
            <a:rect l="l" t="t" r="r" b="b"/>
            <a:pathLst>
              <a:path w="1195070" h="658494">
                <a:moveTo>
                  <a:pt x="1194816" y="655320"/>
                </a:moveTo>
                <a:lnTo>
                  <a:pt x="1194816" y="3048"/>
                </a:lnTo>
                <a:lnTo>
                  <a:pt x="1191768" y="0"/>
                </a:lnTo>
                <a:lnTo>
                  <a:pt x="3048" y="0"/>
                </a:lnTo>
                <a:lnTo>
                  <a:pt x="0" y="3048"/>
                </a:lnTo>
                <a:lnTo>
                  <a:pt x="0" y="655320"/>
                </a:lnTo>
                <a:lnTo>
                  <a:pt x="3048" y="658368"/>
                </a:lnTo>
                <a:lnTo>
                  <a:pt x="9144" y="658368"/>
                </a:lnTo>
                <a:lnTo>
                  <a:pt x="9144" y="12192"/>
                </a:lnTo>
                <a:lnTo>
                  <a:pt x="15240" y="6096"/>
                </a:lnTo>
                <a:lnTo>
                  <a:pt x="15240" y="12192"/>
                </a:lnTo>
                <a:lnTo>
                  <a:pt x="1182624" y="12192"/>
                </a:lnTo>
                <a:lnTo>
                  <a:pt x="1182624" y="6096"/>
                </a:lnTo>
                <a:lnTo>
                  <a:pt x="1188720" y="12192"/>
                </a:lnTo>
                <a:lnTo>
                  <a:pt x="1188720" y="658368"/>
                </a:lnTo>
                <a:lnTo>
                  <a:pt x="1191768" y="658368"/>
                </a:lnTo>
                <a:lnTo>
                  <a:pt x="1194816" y="655320"/>
                </a:lnTo>
                <a:close/>
              </a:path>
              <a:path w="1195070" h="658494">
                <a:moveTo>
                  <a:pt x="15240" y="12192"/>
                </a:moveTo>
                <a:lnTo>
                  <a:pt x="15240" y="6096"/>
                </a:lnTo>
                <a:lnTo>
                  <a:pt x="9144" y="12192"/>
                </a:lnTo>
                <a:lnTo>
                  <a:pt x="15240" y="12192"/>
                </a:lnTo>
                <a:close/>
              </a:path>
              <a:path w="1195070" h="658494">
                <a:moveTo>
                  <a:pt x="15240" y="646176"/>
                </a:moveTo>
                <a:lnTo>
                  <a:pt x="15240" y="12192"/>
                </a:lnTo>
                <a:lnTo>
                  <a:pt x="9144" y="12192"/>
                </a:lnTo>
                <a:lnTo>
                  <a:pt x="9144" y="646176"/>
                </a:lnTo>
                <a:lnTo>
                  <a:pt x="15240" y="646176"/>
                </a:lnTo>
                <a:close/>
              </a:path>
              <a:path w="1195070" h="658494">
                <a:moveTo>
                  <a:pt x="1188720" y="646176"/>
                </a:moveTo>
                <a:lnTo>
                  <a:pt x="9144" y="646176"/>
                </a:lnTo>
                <a:lnTo>
                  <a:pt x="15240" y="652272"/>
                </a:lnTo>
                <a:lnTo>
                  <a:pt x="15240" y="658368"/>
                </a:lnTo>
                <a:lnTo>
                  <a:pt x="1182624" y="658368"/>
                </a:lnTo>
                <a:lnTo>
                  <a:pt x="1182624" y="652272"/>
                </a:lnTo>
                <a:lnTo>
                  <a:pt x="1188720" y="646176"/>
                </a:lnTo>
                <a:close/>
              </a:path>
              <a:path w="1195070" h="658494">
                <a:moveTo>
                  <a:pt x="15240" y="658368"/>
                </a:moveTo>
                <a:lnTo>
                  <a:pt x="15240" y="652272"/>
                </a:lnTo>
                <a:lnTo>
                  <a:pt x="9144" y="646176"/>
                </a:lnTo>
                <a:lnTo>
                  <a:pt x="9144" y="658368"/>
                </a:lnTo>
                <a:lnTo>
                  <a:pt x="15240" y="658368"/>
                </a:lnTo>
                <a:close/>
              </a:path>
              <a:path w="1195070" h="658494">
                <a:moveTo>
                  <a:pt x="1188720" y="12192"/>
                </a:moveTo>
                <a:lnTo>
                  <a:pt x="1182624" y="6096"/>
                </a:lnTo>
                <a:lnTo>
                  <a:pt x="1182624" y="12192"/>
                </a:lnTo>
                <a:lnTo>
                  <a:pt x="1188720" y="12192"/>
                </a:lnTo>
                <a:close/>
              </a:path>
              <a:path w="1195070" h="658494">
                <a:moveTo>
                  <a:pt x="1188720" y="646176"/>
                </a:moveTo>
                <a:lnTo>
                  <a:pt x="1188720" y="12192"/>
                </a:lnTo>
                <a:lnTo>
                  <a:pt x="1182624" y="12192"/>
                </a:lnTo>
                <a:lnTo>
                  <a:pt x="1182624" y="646176"/>
                </a:lnTo>
                <a:lnTo>
                  <a:pt x="1188720" y="646176"/>
                </a:lnTo>
                <a:close/>
              </a:path>
              <a:path w="1195070" h="658494">
                <a:moveTo>
                  <a:pt x="1188720" y="658368"/>
                </a:moveTo>
                <a:lnTo>
                  <a:pt x="1188720" y="646176"/>
                </a:lnTo>
                <a:lnTo>
                  <a:pt x="1182624" y="652272"/>
                </a:lnTo>
                <a:lnTo>
                  <a:pt x="1182624" y="658368"/>
                </a:lnTo>
                <a:lnTo>
                  <a:pt x="1188720" y="658368"/>
                </a:lnTo>
                <a:close/>
              </a:path>
            </a:pathLst>
          </a:custGeom>
          <a:solidFill>
            <a:srgbClr val="AB7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42504" y="4681728"/>
            <a:ext cx="1615440" cy="646430"/>
          </a:xfrm>
          <a:custGeom>
            <a:avLst/>
            <a:gdLst/>
            <a:ahLst/>
            <a:cxnLst/>
            <a:rect l="l" t="t" r="r" b="b"/>
            <a:pathLst>
              <a:path w="1615440" h="646429">
                <a:moveTo>
                  <a:pt x="0" y="0"/>
                </a:moveTo>
                <a:lnTo>
                  <a:pt x="0" y="646176"/>
                </a:lnTo>
                <a:lnTo>
                  <a:pt x="1615440" y="646176"/>
                </a:lnTo>
                <a:lnTo>
                  <a:pt x="1615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36408" y="4675632"/>
            <a:ext cx="1628139" cy="658495"/>
          </a:xfrm>
          <a:custGeom>
            <a:avLst/>
            <a:gdLst/>
            <a:ahLst/>
            <a:cxnLst/>
            <a:rect l="l" t="t" r="r" b="b"/>
            <a:pathLst>
              <a:path w="1628140" h="658495">
                <a:moveTo>
                  <a:pt x="1627632" y="658368"/>
                </a:moveTo>
                <a:lnTo>
                  <a:pt x="1627632" y="3048"/>
                </a:lnTo>
                <a:lnTo>
                  <a:pt x="1624584" y="0"/>
                </a:lnTo>
                <a:lnTo>
                  <a:pt x="3048" y="0"/>
                </a:lnTo>
                <a:lnTo>
                  <a:pt x="0" y="3048"/>
                </a:lnTo>
                <a:lnTo>
                  <a:pt x="0" y="658368"/>
                </a:lnTo>
                <a:lnTo>
                  <a:pt x="6096" y="658368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1612392" y="12192"/>
                </a:lnTo>
                <a:lnTo>
                  <a:pt x="1612392" y="6096"/>
                </a:lnTo>
                <a:lnTo>
                  <a:pt x="1621536" y="12192"/>
                </a:lnTo>
                <a:lnTo>
                  <a:pt x="1621536" y="658368"/>
                </a:lnTo>
                <a:lnTo>
                  <a:pt x="1627632" y="658368"/>
                </a:lnTo>
                <a:close/>
              </a:path>
              <a:path w="1628140" h="658495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1628140" h="658495">
                <a:moveTo>
                  <a:pt x="12192" y="646176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646176"/>
                </a:lnTo>
                <a:lnTo>
                  <a:pt x="12192" y="646176"/>
                </a:lnTo>
                <a:close/>
              </a:path>
              <a:path w="1628140" h="658495">
                <a:moveTo>
                  <a:pt x="1621536" y="646176"/>
                </a:moveTo>
                <a:lnTo>
                  <a:pt x="6096" y="646176"/>
                </a:lnTo>
                <a:lnTo>
                  <a:pt x="12192" y="652272"/>
                </a:lnTo>
                <a:lnTo>
                  <a:pt x="12192" y="658368"/>
                </a:lnTo>
                <a:lnTo>
                  <a:pt x="1612392" y="658368"/>
                </a:lnTo>
                <a:lnTo>
                  <a:pt x="1612392" y="652272"/>
                </a:lnTo>
                <a:lnTo>
                  <a:pt x="1621536" y="646176"/>
                </a:lnTo>
                <a:close/>
              </a:path>
              <a:path w="1628140" h="658495">
                <a:moveTo>
                  <a:pt x="12192" y="658368"/>
                </a:moveTo>
                <a:lnTo>
                  <a:pt x="12192" y="652272"/>
                </a:lnTo>
                <a:lnTo>
                  <a:pt x="6096" y="646176"/>
                </a:lnTo>
                <a:lnTo>
                  <a:pt x="6096" y="658368"/>
                </a:lnTo>
                <a:lnTo>
                  <a:pt x="12192" y="658368"/>
                </a:lnTo>
                <a:close/>
              </a:path>
              <a:path w="1628140" h="658495">
                <a:moveTo>
                  <a:pt x="1621536" y="12192"/>
                </a:moveTo>
                <a:lnTo>
                  <a:pt x="1612392" y="6096"/>
                </a:lnTo>
                <a:lnTo>
                  <a:pt x="1612392" y="12192"/>
                </a:lnTo>
                <a:lnTo>
                  <a:pt x="1621536" y="12192"/>
                </a:lnTo>
                <a:close/>
              </a:path>
              <a:path w="1628140" h="658495">
                <a:moveTo>
                  <a:pt x="1621536" y="646176"/>
                </a:moveTo>
                <a:lnTo>
                  <a:pt x="1621536" y="12192"/>
                </a:lnTo>
                <a:lnTo>
                  <a:pt x="1612392" y="12192"/>
                </a:lnTo>
                <a:lnTo>
                  <a:pt x="1612392" y="646176"/>
                </a:lnTo>
                <a:lnTo>
                  <a:pt x="1621536" y="646176"/>
                </a:lnTo>
                <a:close/>
              </a:path>
              <a:path w="1628140" h="658495">
                <a:moveTo>
                  <a:pt x="1621536" y="658368"/>
                </a:moveTo>
                <a:lnTo>
                  <a:pt x="1621536" y="646176"/>
                </a:lnTo>
                <a:lnTo>
                  <a:pt x="1612392" y="652272"/>
                </a:lnTo>
                <a:lnTo>
                  <a:pt x="1612392" y="658368"/>
                </a:lnTo>
                <a:lnTo>
                  <a:pt x="1621536" y="658368"/>
                </a:lnTo>
                <a:close/>
              </a:path>
            </a:pathLst>
          </a:custGeom>
          <a:solidFill>
            <a:srgbClr val="AB7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991354" y="4678175"/>
            <a:ext cx="12877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2065">
              <a:lnSpc>
                <a:spcPts val="2090"/>
              </a:lnSpc>
              <a:spcBef>
                <a:spcPts val="225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dirty="0" sz="1800" spc="4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nn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g 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8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Systole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3511" y="5029200"/>
            <a:ext cx="259079" cy="109855"/>
          </a:xfrm>
          <a:custGeom>
            <a:avLst/>
            <a:gdLst/>
            <a:ahLst/>
            <a:cxnLst/>
            <a:rect l="l" t="t" r="r" b="b"/>
            <a:pathLst>
              <a:path w="259079" h="109854">
                <a:moveTo>
                  <a:pt x="259080" y="36576"/>
                </a:moveTo>
                <a:lnTo>
                  <a:pt x="106680" y="36576"/>
                </a:lnTo>
                <a:lnTo>
                  <a:pt x="97536" y="0"/>
                </a:lnTo>
                <a:lnTo>
                  <a:pt x="0" y="85344"/>
                </a:lnTo>
                <a:lnTo>
                  <a:pt x="115824" y="107943"/>
                </a:lnTo>
                <a:lnTo>
                  <a:pt x="115824" y="73152"/>
                </a:lnTo>
                <a:lnTo>
                  <a:pt x="259080" y="36576"/>
                </a:lnTo>
                <a:close/>
              </a:path>
              <a:path w="259079" h="109854">
                <a:moveTo>
                  <a:pt x="124968" y="109728"/>
                </a:moveTo>
                <a:lnTo>
                  <a:pt x="115824" y="73152"/>
                </a:lnTo>
                <a:lnTo>
                  <a:pt x="115824" y="107943"/>
                </a:lnTo>
                <a:lnTo>
                  <a:pt x="124968" y="109728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70192" y="4803648"/>
            <a:ext cx="1042669" cy="262255"/>
          </a:xfrm>
          <a:custGeom>
            <a:avLst/>
            <a:gdLst/>
            <a:ahLst/>
            <a:cxnLst/>
            <a:rect l="l" t="t" r="r" b="b"/>
            <a:pathLst>
              <a:path w="1042670" h="262254">
                <a:moveTo>
                  <a:pt x="1042416" y="21336"/>
                </a:moveTo>
                <a:lnTo>
                  <a:pt x="1042416" y="12192"/>
                </a:lnTo>
                <a:lnTo>
                  <a:pt x="1039368" y="6096"/>
                </a:lnTo>
                <a:lnTo>
                  <a:pt x="1033272" y="0"/>
                </a:lnTo>
                <a:lnTo>
                  <a:pt x="1018032" y="0"/>
                </a:lnTo>
                <a:lnTo>
                  <a:pt x="0" y="262128"/>
                </a:lnTo>
                <a:lnTo>
                  <a:pt x="152400" y="262128"/>
                </a:lnTo>
                <a:lnTo>
                  <a:pt x="1030224" y="36576"/>
                </a:lnTo>
                <a:lnTo>
                  <a:pt x="1036320" y="33528"/>
                </a:lnTo>
                <a:lnTo>
                  <a:pt x="1042416" y="21336"/>
                </a:lnTo>
                <a:close/>
              </a:path>
            </a:pathLst>
          </a:custGeom>
          <a:solidFill>
            <a:srgbClr val="EAA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75432" y="5818632"/>
            <a:ext cx="951230" cy="368935"/>
          </a:xfrm>
          <a:custGeom>
            <a:avLst/>
            <a:gdLst/>
            <a:ahLst/>
            <a:cxnLst/>
            <a:rect l="l" t="t" r="r" b="b"/>
            <a:pathLst>
              <a:path w="951229" h="368935">
                <a:moveTo>
                  <a:pt x="0" y="0"/>
                </a:moveTo>
                <a:lnTo>
                  <a:pt x="0" y="368808"/>
                </a:lnTo>
                <a:lnTo>
                  <a:pt x="950976" y="368808"/>
                </a:lnTo>
                <a:lnTo>
                  <a:pt x="950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75432" y="5824224"/>
            <a:ext cx="951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03904" y="5404104"/>
            <a:ext cx="433070" cy="509270"/>
          </a:xfrm>
          <a:custGeom>
            <a:avLst/>
            <a:gdLst/>
            <a:ahLst/>
            <a:cxnLst/>
            <a:rect l="l" t="t" r="r" b="b"/>
            <a:pathLst>
              <a:path w="433070" h="509270">
                <a:moveTo>
                  <a:pt x="432816" y="0"/>
                </a:moveTo>
                <a:lnTo>
                  <a:pt x="362712" y="0"/>
                </a:lnTo>
                <a:lnTo>
                  <a:pt x="0" y="484632"/>
                </a:lnTo>
                <a:lnTo>
                  <a:pt x="30480" y="509016"/>
                </a:lnTo>
                <a:lnTo>
                  <a:pt x="393192" y="24384"/>
                </a:lnTo>
                <a:lnTo>
                  <a:pt x="429768" y="24384"/>
                </a:lnTo>
                <a:lnTo>
                  <a:pt x="4328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81272" y="5327904"/>
            <a:ext cx="164592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37832" y="5666232"/>
            <a:ext cx="774700" cy="368935"/>
          </a:xfrm>
          <a:custGeom>
            <a:avLst/>
            <a:gdLst/>
            <a:ahLst/>
            <a:cxnLst/>
            <a:rect l="l" t="t" r="r" b="b"/>
            <a:pathLst>
              <a:path w="774700" h="368935">
                <a:moveTo>
                  <a:pt x="0" y="0"/>
                </a:moveTo>
                <a:lnTo>
                  <a:pt x="0" y="368808"/>
                </a:lnTo>
                <a:lnTo>
                  <a:pt x="774192" y="368808"/>
                </a:lnTo>
                <a:lnTo>
                  <a:pt x="774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037832" y="5668776"/>
            <a:ext cx="77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39711" y="5303520"/>
            <a:ext cx="302260" cy="460375"/>
          </a:xfrm>
          <a:custGeom>
            <a:avLst/>
            <a:gdLst/>
            <a:ahLst/>
            <a:cxnLst/>
            <a:rect l="l" t="t" r="r" b="b"/>
            <a:pathLst>
              <a:path w="302259" h="460375">
                <a:moveTo>
                  <a:pt x="301752" y="438912"/>
                </a:moveTo>
                <a:lnTo>
                  <a:pt x="45720" y="0"/>
                </a:lnTo>
                <a:lnTo>
                  <a:pt x="0" y="0"/>
                </a:lnTo>
                <a:lnTo>
                  <a:pt x="271272" y="460248"/>
                </a:lnTo>
                <a:lnTo>
                  <a:pt x="301752" y="438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03135" y="5202936"/>
            <a:ext cx="152400" cy="182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8536" y="2523744"/>
            <a:ext cx="1588135" cy="329565"/>
          </a:xfrm>
          <a:custGeom>
            <a:avLst/>
            <a:gdLst/>
            <a:ahLst/>
            <a:cxnLst/>
            <a:rect l="l" t="t" r="r" b="b"/>
            <a:pathLst>
              <a:path w="1588135" h="329564">
                <a:moveTo>
                  <a:pt x="0" y="0"/>
                </a:moveTo>
                <a:lnTo>
                  <a:pt x="0" y="329184"/>
                </a:lnTo>
                <a:lnTo>
                  <a:pt x="1588008" y="329184"/>
                </a:lnTo>
                <a:lnTo>
                  <a:pt x="1588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2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2440" y="2514600"/>
            <a:ext cx="1600200" cy="344805"/>
          </a:xfrm>
          <a:custGeom>
            <a:avLst/>
            <a:gdLst/>
            <a:ahLst/>
            <a:cxnLst/>
            <a:rect l="l" t="t" r="r" b="b"/>
            <a:pathLst>
              <a:path w="1600200" h="344805">
                <a:moveTo>
                  <a:pt x="1600200" y="341376"/>
                </a:moveTo>
                <a:lnTo>
                  <a:pt x="1600200" y="3048"/>
                </a:lnTo>
                <a:lnTo>
                  <a:pt x="1597152" y="0"/>
                </a:lnTo>
                <a:lnTo>
                  <a:pt x="3048" y="0"/>
                </a:lnTo>
                <a:lnTo>
                  <a:pt x="0" y="3048"/>
                </a:lnTo>
                <a:lnTo>
                  <a:pt x="0" y="341376"/>
                </a:lnTo>
                <a:lnTo>
                  <a:pt x="3048" y="344424"/>
                </a:lnTo>
                <a:lnTo>
                  <a:pt x="6096" y="344424"/>
                </a:lnTo>
                <a:lnTo>
                  <a:pt x="6096" y="15240"/>
                </a:lnTo>
                <a:lnTo>
                  <a:pt x="12192" y="9144"/>
                </a:lnTo>
                <a:lnTo>
                  <a:pt x="12192" y="15240"/>
                </a:lnTo>
                <a:lnTo>
                  <a:pt x="1584960" y="15240"/>
                </a:lnTo>
                <a:lnTo>
                  <a:pt x="1584960" y="9144"/>
                </a:lnTo>
                <a:lnTo>
                  <a:pt x="1594104" y="15240"/>
                </a:lnTo>
                <a:lnTo>
                  <a:pt x="1594104" y="344424"/>
                </a:lnTo>
                <a:lnTo>
                  <a:pt x="1597152" y="344424"/>
                </a:lnTo>
                <a:lnTo>
                  <a:pt x="1600200" y="341376"/>
                </a:lnTo>
                <a:close/>
              </a:path>
              <a:path w="1600200" h="344805">
                <a:moveTo>
                  <a:pt x="12192" y="15240"/>
                </a:moveTo>
                <a:lnTo>
                  <a:pt x="12192" y="9144"/>
                </a:lnTo>
                <a:lnTo>
                  <a:pt x="6096" y="15240"/>
                </a:lnTo>
                <a:lnTo>
                  <a:pt x="12192" y="15240"/>
                </a:lnTo>
                <a:close/>
              </a:path>
              <a:path w="1600200" h="344805">
                <a:moveTo>
                  <a:pt x="12192" y="332232"/>
                </a:moveTo>
                <a:lnTo>
                  <a:pt x="12192" y="15240"/>
                </a:lnTo>
                <a:lnTo>
                  <a:pt x="6096" y="15240"/>
                </a:lnTo>
                <a:lnTo>
                  <a:pt x="6096" y="332232"/>
                </a:lnTo>
                <a:lnTo>
                  <a:pt x="12192" y="332232"/>
                </a:lnTo>
                <a:close/>
              </a:path>
              <a:path w="1600200" h="344805">
                <a:moveTo>
                  <a:pt x="1594104" y="332232"/>
                </a:moveTo>
                <a:lnTo>
                  <a:pt x="6096" y="332232"/>
                </a:lnTo>
                <a:lnTo>
                  <a:pt x="12192" y="338328"/>
                </a:lnTo>
                <a:lnTo>
                  <a:pt x="12192" y="344424"/>
                </a:lnTo>
                <a:lnTo>
                  <a:pt x="1584960" y="344424"/>
                </a:lnTo>
                <a:lnTo>
                  <a:pt x="1584960" y="338328"/>
                </a:lnTo>
                <a:lnTo>
                  <a:pt x="1594104" y="332232"/>
                </a:lnTo>
                <a:close/>
              </a:path>
              <a:path w="1600200" h="344805">
                <a:moveTo>
                  <a:pt x="12192" y="344424"/>
                </a:moveTo>
                <a:lnTo>
                  <a:pt x="12192" y="338328"/>
                </a:lnTo>
                <a:lnTo>
                  <a:pt x="6096" y="332232"/>
                </a:lnTo>
                <a:lnTo>
                  <a:pt x="6096" y="344424"/>
                </a:lnTo>
                <a:lnTo>
                  <a:pt x="12192" y="344424"/>
                </a:lnTo>
                <a:close/>
              </a:path>
              <a:path w="1600200" h="344805">
                <a:moveTo>
                  <a:pt x="1594104" y="15240"/>
                </a:moveTo>
                <a:lnTo>
                  <a:pt x="1584960" y="9144"/>
                </a:lnTo>
                <a:lnTo>
                  <a:pt x="1584960" y="15240"/>
                </a:lnTo>
                <a:lnTo>
                  <a:pt x="1594104" y="15240"/>
                </a:lnTo>
                <a:close/>
              </a:path>
              <a:path w="1600200" h="344805">
                <a:moveTo>
                  <a:pt x="1594104" y="332232"/>
                </a:moveTo>
                <a:lnTo>
                  <a:pt x="1594104" y="15240"/>
                </a:lnTo>
                <a:lnTo>
                  <a:pt x="1584960" y="15240"/>
                </a:lnTo>
                <a:lnTo>
                  <a:pt x="1584960" y="332232"/>
                </a:lnTo>
                <a:lnTo>
                  <a:pt x="1594104" y="332232"/>
                </a:lnTo>
                <a:close/>
              </a:path>
              <a:path w="1600200" h="344805">
                <a:moveTo>
                  <a:pt x="1594104" y="344424"/>
                </a:moveTo>
                <a:lnTo>
                  <a:pt x="1594104" y="332232"/>
                </a:lnTo>
                <a:lnTo>
                  <a:pt x="1584960" y="338328"/>
                </a:lnTo>
                <a:lnTo>
                  <a:pt x="1584960" y="344424"/>
                </a:lnTo>
                <a:lnTo>
                  <a:pt x="1594104" y="344424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7304" y="4136136"/>
            <a:ext cx="1511935" cy="329565"/>
          </a:xfrm>
          <a:custGeom>
            <a:avLst/>
            <a:gdLst/>
            <a:ahLst/>
            <a:cxnLst/>
            <a:rect l="l" t="t" r="r" b="b"/>
            <a:pathLst>
              <a:path w="1511935" h="329564">
                <a:moveTo>
                  <a:pt x="0" y="0"/>
                </a:moveTo>
                <a:lnTo>
                  <a:pt x="0" y="329184"/>
                </a:lnTo>
                <a:lnTo>
                  <a:pt x="1511808" y="329184"/>
                </a:lnTo>
                <a:lnTo>
                  <a:pt x="1511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2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1208" y="4130040"/>
            <a:ext cx="1524000" cy="341630"/>
          </a:xfrm>
          <a:custGeom>
            <a:avLst/>
            <a:gdLst/>
            <a:ahLst/>
            <a:cxnLst/>
            <a:rect l="l" t="t" r="r" b="b"/>
            <a:pathLst>
              <a:path w="1524000" h="341629">
                <a:moveTo>
                  <a:pt x="1524000" y="338328"/>
                </a:moveTo>
                <a:lnTo>
                  <a:pt x="1524000" y="3048"/>
                </a:lnTo>
                <a:lnTo>
                  <a:pt x="1520952" y="0"/>
                </a:lnTo>
                <a:lnTo>
                  <a:pt x="3048" y="0"/>
                </a:lnTo>
                <a:lnTo>
                  <a:pt x="0" y="3048"/>
                </a:lnTo>
                <a:lnTo>
                  <a:pt x="0" y="338328"/>
                </a:lnTo>
                <a:lnTo>
                  <a:pt x="3048" y="341376"/>
                </a:lnTo>
                <a:lnTo>
                  <a:pt x="6096" y="341376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1511808" y="12192"/>
                </a:lnTo>
                <a:lnTo>
                  <a:pt x="1511808" y="6096"/>
                </a:lnTo>
                <a:lnTo>
                  <a:pt x="1517904" y="12192"/>
                </a:lnTo>
                <a:lnTo>
                  <a:pt x="1517904" y="341376"/>
                </a:lnTo>
                <a:lnTo>
                  <a:pt x="1520952" y="341376"/>
                </a:lnTo>
                <a:lnTo>
                  <a:pt x="1524000" y="338328"/>
                </a:lnTo>
                <a:close/>
              </a:path>
              <a:path w="1524000" h="341629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1524000" h="341629">
                <a:moveTo>
                  <a:pt x="12192" y="329184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329184"/>
                </a:lnTo>
                <a:lnTo>
                  <a:pt x="12192" y="329184"/>
                </a:lnTo>
                <a:close/>
              </a:path>
              <a:path w="1524000" h="341629">
                <a:moveTo>
                  <a:pt x="1517904" y="329184"/>
                </a:moveTo>
                <a:lnTo>
                  <a:pt x="6096" y="329184"/>
                </a:lnTo>
                <a:lnTo>
                  <a:pt x="12192" y="335280"/>
                </a:lnTo>
                <a:lnTo>
                  <a:pt x="12192" y="341376"/>
                </a:lnTo>
                <a:lnTo>
                  <a:pt x="1511808" y="341376"/>
                </a:lnTo>
                <a:lnTo>
                  <a:pt x="1511808" y="335280"/>
                </a:lnTo>
                <a:lnTo>
                  <a:pt x="1517904" y="329184"/>
                </a:lnTo>
                <a:close/>
              </a:path>
              <a:path w="1524000" h="341629">
                <a:moveTo>
                  <a:pt x="12192" y="341376"/>
                </a:moveTo>
                <a:lnTo>
                  <a:pt x="12192" y="335280"/>
                </a:lnTo>
                <a:lnTo>
                  <a:pt x="6096" y="329184"/>
                </a:lnTo>
                <a:lnTo>
                  <a:pt x="6096" y="341376"/>
                </a:lnTo>
                <a:lnTo>
                  <a:pt x="12192" y="341376"/>
                </a:lnTo>
                <a:close/>
              </a:path>
              <a:path w="1524000" h="341629">
                <a:moveTo>
                  <a:pt x="1517904" y="12192"/>
                </a:moveTo>
                <a:lnTo>
                  <a:pt x="1511808" y="6096"/>
                </a:lnTo>
                <a:lnTo>
                  <a:pt x="1511808" y="12192"/>
                </a:lnTo>
                <a:lnTo>
                  <a:pt x="1517904" y="12192"/>
                </a:lnTo>
                <a:close/>
              </a:path>
              <a:path w="1524000" h="341629">
                <a:moveTo>
                  <a:pt x="1517904" y="329184"/>
                </a:moveTo>
                <a:lnTo>
                  <a:pt x="1517904" y="12192"/>
                </a:lnTo>
                <a:lnTo>
                  <a:pt x="1511808" y="12192"/>
                </a:lnTo>
                <a:lnTo>
                  <a:pt x="1511808" y="329184"/>
                </a:lnTo>
                <a:lnTo>
                  <a:pt x="1517904" y="329184"/>
                </a:lnTo>
                <a:close/>
              </a:path>
              <a:path w="1524000" h="341629">
                <a:moveTo>
                  <a:pt x="1517904" y="341376"/>
                </a:moveTo>
                <a:lnTo>
                  <a:pt x="1517904" y="329184"/>
                </a:lnTo>
                <a:lnTo>
                  <a:pt x="1511808" y="335280"/>
                </a:lnTo>
                <a:lnTo>
                  <a:pt x="1511808" y="341376"/>
                </a:lnTo>
                <a:lnTo>
                  <a:pt x="1517904" y="341376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2920" y="3334511"/>
            <a:ext cx="1564005" cy="344805"/>
          </a:xfrm>
          <a:custGeom>
            <a:avLst/>
            <a:gdLst/>
            <a:ahLst/>
            <a:cxnLst/>
            <a:rect l="l" t="t" r="r" b="b"/>
            <a:pathLst>
              <a:path w="1564005" h="344804">
                <a:moveTo>
                  <a:pt x="0" y="0"/>
                </a:moveTo>
                <a:lnTo>
                  <a:pt x="0" y="344424"/>
                </a:lnTo>
                <a:lnTo>
                  <a:pt x="1563624" y="344424"/>
                </a:lnTo>
                <a:lnTo>
                  <a:pt x="15636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098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6824" y="3328416"/>
            <a:ext cx="1576070" cy="356870"/>
          </a:xfrm>
          <a:custGeom>
            <a:avLst/>
            <a:gdLst/>
            <a:ahLst/>
            <a:cxnLst/>
            <a:rect l="l" t="t" r="r" b="b"/>
            <a:pathLst>
              <a:path w="1576070" h="356870">
                <a:moveTo>
                  <a:pt x="1575816" y="353568"/>
                </a:moveTo>
                <a:lnTo>
                  <a:pt x="1575816" y="3048"/>
                </a:lnTo>
                <a:lnTo>
                  <a:pt x="1572768" y="0"/>
                </a:lnTo>
                <a:lnTo>
                  <a:pt x="3048" y="0"/>
                </a:lnTo>
                <a:lnTo>
                  <a:pt x="0" y="3048"/>
                </a:lnTo>
                <a:lnTo>
                  <a:pt x="0" y="353568"/>
                </a:lnTo>
                <a:lnTo>
                  <a:pt x="3048" y="356616"/>
                </a:lnTo>
                <a:lnTo>
                  <a:pt x="6096" y="356616"/>
                </a:ln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1560576" y="12192"/>
                </a:lnTo>
                <a:lnTo>
                  <a:pt x="1560576" y="6096"/>
                </a:lnTo>
                <a:lnTo>
                  <a:pt x="1569720" y="12192"/>
                </a:lnTo>
                <a:lnTo>
                  <a:pt x="1569720" y="356616"/>
                </a:lnTo>
                <a:lnTo>
                  <a:pt x="1572768" y="356616"/>
                </a:lnTo>
                <a:lnTo>
                  <a:pt x="1575816" y="353568"/>
                </a:lnTo>
                <a:close/>
              </a:path>
              <a:path w="1576070" h="356870">
                <a:moveTo>
                  <a:pt x="12192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close/>
              </a:path>
              <a:path w="1576070" h="356870">
                <a:moveTo>
                  <a:pt x="12192" y="344424"/>
                </a:moveTo>
                <a:lnTo>
                  <a:pt x="12192" y="12192"/>
                </a:lnTo>
                <a:lnTo>
                  <a:pt x="6096" y="12192"/>
                </a:lnTo>
                <a:lnTo>
                  <a:pt x="6096" y="344424"/>
                </a:lnTo>
                <a:lnTo>
                  <a:pt x="12192" y="344424"/>
                </a:lnTo>
                <a:close/>
              </a:path>
              <a:path w="1576070" h="356870">
                <a:moveTo>
                  <a:pt x="1569720" y="344424"/>
                </a:moveTo>
                <a:lnTo>
                  <a:pt x="6096" y="344424"/>
                </a:lnTo>
                <a:lnTo>
                  <a:pt x="12192" y="350520"/>
                </a:lnTo>
                <a:lnTo>
                  <a:pt x="12192" y="356616"/>
                </a:lnTo>
                <a:lnTo>
                  <a:pt x="1560576" y="356616"/>
                </a:lnTo>
                <a:lnTo>
                  <a:pt x="1560576" y="350520"/>
                </a:lnTo>
                <a:lnTo>
                  <a:pt x="1569720" y="344424"/>
                </a:lnTo>
                <a:close/>
              </a:path>
              <a:path w="1576070" h="356870">
                <a:moveTo>
                  <a:pt x="12192" y="356616"/>
                </a:moveTo>
                <a:lnTo>
                  <a:pt x="12192" y="350520"/>
                </a:lnTo>
                <a:lnTo>
                  <a:pt x="6096" y="344424"/>
                </a:lnTo>
                <a:lnTo>
                  <a:pt x="6096" y="356616"/>
                </a:lnTo>
                <a:lnTo>
                  <a:pt x="12192" y="356616"/>
                </a:lnTo>
                <a:close/>
              </a:path>
              <a:path w="1576070" h="356870">
                <a:moveTo>
                  <a:pt x="1569720" y="12192"/>
                </a:moveTo>
                <a:lnTo>
                  <a:pt x="1560576" y="6096"/>
                </a:lnTo>
                <a:lnTo>
                  <a:pt x="1560576" y="12192"/>
                </a:lnTo>
                <a:lnTo>
                  <a:pt x="1569720" y="12192"/>
                </a:lnTo>
                <a:close/>
              </a:path>
              <a:path w="1576070" h="356870">
                <a:moveTo>
                  <a:pt x="1569720" y="344424"/>
                </a:moveTo>
                <a:lnTo>
                  <a:pt x="1569720" y="12192"/>
                </a:lnTo>
                <a:lnTo>
                  <a:pt x="1560576" y="12192"/>
                </a:lnTo>
                <a:lnTo>
                  <a:pt x="1560576" y="344424"/>
                </a:lnTo>
                <a:lnTo>
                  <a:pt x="1569720" y="344424"/>
                </a:lnTo>
                <a:close/>
              </a:path>
              <a:path w="1576070" h="356870">
                <a:moveTo>
                  <a:pt x="1569720" y="356616"/>
                </a:moveTo>
                <a:lnTo>
                  <a:pt x="1569720" y="344424"/>
                </a:lnTo>
                <a:lnTo>
                  <a:pt x="1560576" y="350520"/>
                </a:lnTo>
                <a:lnTo>
                  <a:pt x="1560576" y="356616"/>
                </a:lnTo>
                <a:lnTo>
                  <a:pt x="1569720" y="356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78536" y="1395477"/>
            <a:ext cx="1624965" cy="3001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566420" marR="123189" indent="6350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End of  S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ys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endParaRPr sz="1800">
              <a:latin typeface="Arial Black"/>
              <a:cs typeface="Arial Black"/>
            </a:endParaRPr>
          </a:p>
          <a:p>
            <a:pPr algn="just" marL="106680" marR="135255" indent="-12700">
              <a:lnSpc>
                <a:spcPct val="331300"/>
              </a:lnSpc>
              <a:spcBef>
                <a:spcPts val="40"/>
              </a:spcBef>
            </a:pP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1600" spc="0">
                <a:solidFill>
                  <a:srgbClr val="FFFFFF"/>
                </a:solidFill>
                <a:latin typeface="Arial Black"/>
                <a:cs typeface="Arial Black"/>
              </a:rPr>
              <a:t>ontr</a:t>
            </a:r>
            <a:r>
              <a:rPr dirty="0" sz="1600" spc="-20">
                <a:solidFill>
                  <a:srgbClr val="FFFFFF"/>
                </a:solidFill>
                <a:latin typeface="Arial Black"/>
                <a:cs typeface="Arial Black"/>
              </a:rPr>
              <a:t>act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ili</a:t>
            </a:r>
            <a:r>
              <a:rPr dirty="0" sz="1600" spc="-2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y  </a:t>
            </a:r>
            <a:r>
              <a:rPr dirty="0" sz="1600" spc="5">
                <a:solidFill>
                  <a:srgbClr val="FFFFFF"/>
                </a:solidFill>
                <a:latin typeface="Arial Black"/>
                <a:cs typeface="Arial Black"/>
              </a:rPr>
              <a:t>Area </a:t>
            </a:r>
            <a:r>
              <a:rPr dirty="0" sz="1600" spc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15">
                <a:solidFill>
                  <a:srgbClr val="FFFFFF"/>
                </a:solidFill>
                <a:latin typeface="Arial Black"/>
                <a:cs typeface="Arial Black"/>
              </a:rPr>
              <a:t>Work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6552" y="557784"/>
            <a:ext cx="7355205" cy="439420"/>
          </a:xfrm>
          <a:custGeom>
            <a:avLst/>
            <a:gdLst/>
            <a:ahLst/>
            <a:cxnLst/>
            <a:rect l="l" t="t" r="r" b="b"/>
            <a:pathLst>
              <a:path w="7355205" h="439419">
                <a:moveTo>
                  <a:pt x="7354824" y="435864"/>
                </a:moveTo>
                <a:lnTo>
                  <a:pt x="7354824" y="0"/>
                </a:lnTo>
                <a:lnTo>
                  <a:pt x="0" y="0"/>
                </a:lnTo>
                <a:lnTo>
                  <a:pt x="0" y="435864"/>
                </a:lnTo>
                <a:lnTo>
                  <a:pt x="3048" y="438912"/>
                </a:lnTo>
                <a:lnTo>
                  <a:pt x="3048" y="9144"/>
                </a:lnTo>
                <a:lnTo>
                  <a:pt x="9144" y="3048"/>
                </a:lnTo>
                <a:lnTo>
                  <a:pt x="9144" y="9144"/>
                </a:lnTo>
                <a:lnTo>
                  <a:pt x="7342632" y="9144"/>
                </a:lnTo>
                <a:lnTo>
                  <a:pt x="7342632" y="3048"/>
                </a:lnTo>
                <a:lnTo>
                  <a:pt x="7348728" y="9144"/>
                </a:lnTo>
                <a:lnTo>
                  <a:pt x="7348728" y="438912"/>
                </a:lnTo>
                <a:lnTo>
                  <a:pt x="7351776" y="438912"/>
                </a:lnTo>
                <a:lnTo>
                  <a:pt x="7354824" y="435864"/>
                </a:lnTo>
                <a:close/>
              </a:path>
              <a:path w="7355205" h="439419">
                <a:moveTo>
                  <a:pt x="9144" y="9144"/>
                </a:moveTo>
                <a:lnTo>
                  <a:pt x="9144" y="3048"/>
                </a:lnTo>
                <a:lnTo>
                  <a:pt x="3048" y="9144"/>
                </a:lnTo>
                <a:lnTo>
                  <a:pt x="9144" y="9144"/>
                </a:lnTo>
                <a:close/>
              </a:path>
              <a:path w="7355205" h="439419">
                <a:moveTo>
                  <a:pt x="9144" y="429768"/>
                </a:moveTo>
                <a:lnTo>
                  <a:pt x="9144" y="9144"/>
                </a:lnTo>
                <a:lnTo>
                  <a:pt x="3048" y="9144"/>
                </a:lnTo>
                <a:lnTo>
                  <a:pt x="3048" y="429768"/>
                </a:lnTo>
                <a:lnTo>
                  <a:pt x="9144" y="429768"/>
                </a:lnTo>
                <a:close/>
              </a:path>
              <a:path w="7355205" h="439419">
                <a:moveTo>
                  <a:pt x="7348728" y="429768"/>
                </a:moveTo>
                <a:lnTo>
                  <a:pt x="3048" y="429768"/>
                </a:lnTo>
                <a:lnTo>
                  <a:pt x="9144" y="432816"/>
                </a:lnTo>
                <a:lnTo>
                  <a:pt x="9144" y="438912"/>
                </a:lnTo>
                <a:lnTo>
                  <a:pt x="7342632" y="438912"/>
                </a:lnTo>
                <a:lnTo>
                  <a:pt x="7342632" y="432816"/>
                </a:lnTo>
                <a:lnTo>
                  <a:pt x="7348728" y="429768"/>
                </a:lnTo>
                <a:close/>
              </a:path>
              <a:path w="7355205" h="439419">
                <a:moveTo>
                  <a:pt x="9144" y="438912"/>
                </a:moveTo>
                <a:lnTo>
                  <a:pt x="9144" y="432816"/>
                </a:lnTo>
                <a:lnTo>
                  <a:pt x="3048" y="429768"/>
                </a:lnTo>
                <a:lnTo>
                  <a:pt x="3048" y="438912"/>
                </a:lnTo>
                <a:lnTo>
                  <a:pt x="9144" y="438912"/>
                </a:lnTo>
                <a:close/>
              </a:path>
              <a:path w="7355205" h="439419">
                <a:moveTo>
                  <a:pt x="7348728" y="9144"/>
                </a:moveTo>
                <a:lnTo>
                  <a:pt x="7342632" y="3048"/>
                </a:lnTo>
                <a:lnTo>
                  <a:pt x="7342632" y="9144"/>
                </a:lnTo>
                <a:lnTo>
                  <a:pt x="7348728" y="9144"/>
                </a:lnTo>
                <a:close/>
              </a:path>
              <a:path w="7355205" h="439419">
                <a:moveTo>
                  <a:pt x="7348728" y="429768"/>
                </a:moveTo>
                <a:lnTo>
                  <a:pt x="7348728" y="9144"/>
                </a:lnTo>
                <a:lnTo>
                  <a:pt x="7342632" y="9144"/>
                </a:lnTo>
                <a:lnTo>
                  <a:pt x="7342632" y="429768"/>
                </a:lnTo>
                <a:lnTo>
                  <a:pt x="7348728" y="429768"/>
                </a:lnTo>
                <a:close/>
              </a:path>
              <a:path w="7355205" h="439419">
                <a:moveTo>
                  <a:pt x="7348728" y="438912"/>
                </a:moveTo>
                <a:lnTo>
                  <a:pt x="7348728" y="429768"/>
                </a:lnTo>
                <a:lnTo>
                  <a:pt x="7342632" y="432816"/>
                </a:lnTo>
                <a:lnTo>
                  <a:pt x="7342632" y="438912"/>
                </a:lnTo>
                <a:lnTo>
                  <a:pt x="7348728" y="4389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249172" y="545084"/>
            <a:ext cx="608266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 b="0">
                <a:latin typeface="Arial Narrow"/>
                <a:cs typeface="Arial Narrow"/>
              </a:rPr>
              <a:t>VENTRICULAR </a:t>
            </a:r>
            <a:r>
              <a:rPr dirty="0" sz="2800" b="0">
                <a:latin typeface="Arial Narrow"/>
                <a:cs typeface="Arial Narrow"/>
              </a:rPr>
              <a:t>PRESSURE - </a:t>
            </a:r>
            <a:r>
              <a:rPr dirty="0" sz="2800" spc="-40" b="0">
                <a:latin typeface="Arial Narrow"/>
                <a:cs typeface="Arial Narrow"/>
              </a:rPr>
              <a:t>VOLUME</a:t>
            </a:r>
            <a:r>
              <a:rPr dirty="0" sz="2800" spc="-150" b="0">
                <a:latin typeface="Arial Narrow"/>
                <a:cs typeface="Arial Narrow"/>
              </a:rPr>
              <a:t> </a:t>
            </a:r>
            <a:r>
              <a:rPr dirty="0" sz="2800" spc="-15" b="0">
                <a:latin typeface="Arial Narrow"/>
                <a:cs typeface="Arial Narrow"/>
              </a:rPr>
              <a:t>LOOP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200400"/>
            <a:ext cx="8458200" cy="3870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388" y="791972"/>
            <a:ext cx="4231005" cy="2158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solidFill>
                  <a:srgbClr val="00FF00"/>
                </a:solidFill>
                <a:latin typeface="Arial Narrow"/>
                <a:cs typeface="Arial Narrow"/>
              </a:rPr>
              <a:t>a. Increased preload: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n refers to an increase  </a:t>
            </a:r>
            <a:r>
              <a:rPr dirty="0" sz="2000" spc="-10">
                <a:solidFill>
                  <a:srgbClr val="00FF00"/>
                </a:solidFill>
                <a:latin typeface="Arial Narrow"/>
                <a:cs typeface="Arial Narrow"/>
              </a:rPr>
              <a:t>in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end-diastolic </a:t>
            </a:r>
            <a:r>
              <a:rPr dirty="0" sz="2000" spc="-10">
                <a:solidFill>
                  <a:srgbClr val="00FF00"/>
                </a:solidFill>
                <a:latin typeface="Arial Narrow"/>
                <a:cs typeface="Arial Narrow"/>
              </a:rPr>
              <a:t>volume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and is the result of  increased venous</a:t>
            </a:r>
            <a:r>
              <a:rPr dirty="0" sz="2000" spc="15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return.</a:t>
            </a:r>
            <a:endParaRPr sz="2000">
              <a:latin typeface="Arial Narrow"/>
              <a:cs typeface="Arial Narrow"/>
            </a:endParaRPr>
          </a:p>
          <a:p>
            <a:pPr marL="12700" marR="22860">
              <a:lnSpc>
                <a:spcPct val="100000"/>
              </a:lnSpc>
            </a:pPr>
            <a:r>
              <a:rPr dirty="0" sz="2000" spc="-10">
                <a:solidFill>
                  <a:srgbClr val="00FF00"/>
                </a:solidFill>
                <a:latin typeface="Arial Narrow"/>
                <a:cs typeface="Arial Narrow"/>
              </a:rPr>
              <a:t>causes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an </a:t>
            </a:r>
            <a:r>
              <a:rPr dirty="0" sz="2000" spc="-5" b="1">
                <a:solidFill>
                  <a:srgbClr val="00FF00"/>
                </a:solidFill>
                <a:latin typeface="Arial Narrow"/>
                <a:cs typeface="Arial Narrow"/>
              </a:rPr>
              <a:t>increase in stroke volume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based  on the Frank–Starling relationship….reflected  </a:t>
            </a:r>
            <a:r>
              <a:rPr dirty="0" sz="2000" spc="-10">
                <a:solidFill>
                  <a:srgbClr val="00FF00"/>
                </a:solidFill>
                <a:latin typeface="Arial Narrow"/>
                <a:cs typeface="Arial Narrow"/>
              </a:rPr>
              <a:t>in </a:t>
            </a:r>
            <a:r>
              <a:rPr dirty="0" sz="2000" spc="-5" b="1" u="heavy">
                <a:solidFill>
                  <a:srgbClr val="FFFF00"/>
                </a:solidFill>
                <a:latin typeface="Arial Narrow"/>
                <a:cs typeface="Arial Narrow"/>
              </a:rPr>
              <a:t>increased width</a:t>
            </a:r>
            <a:r>
              <a:rPr dirty="0" sz="2000" spc="-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00FF00"/>
                </a:solidFill>
                <a:latin typeface="Arial Narrow"/>
                <a:cs typeface="Arial Narrow"/>
              </a:rPr>
              <a:t>of the pressure–volume  loop.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3392" y="715772"/>
            <a:ext cx="4075429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b.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Increased afterload refers </a:t>
            </a:r>
            <a:r>
              <a:rPr dirty="0" sz="1800" spc="-10" b="1">
                <a:solidFill>
                  <a:srgbClr val="00FF00"/>
                </a:solidFill>
                <a:latin typeface="Arial Narrow"/>
                <a:cs typeface="Arial Narrow"/>
              </a:rPr>
              <a:t>to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an increase in  aortic</a:t>
            </a:r>
            <a:r>
              <a:rPr dirty="0" sz="1800" spc="5" b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pressure.</a:t>
            </a:r>
            <a:endParaRPr sz="1800">
              <a:latin typeface="Arial Narrow"/>
              <a:cs typeface="Arial Narrow"/>
            </a:endParaRPr>
          </a:p>
          <a:p>
            <a:pPr marL="12700" marR="276225">
              <a:lnSpc>
                <a:spcPct val="100000"/>
              </a:lnSpc>
            </a:pP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n The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ventricle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must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eject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blood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against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a  higher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pressure, resulting in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a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decrease in  stroke volume….is </a:t>
            </a:r>
            <a:r>
              <a:rPr dirty="0" sz="1800" spc="-10" b="1">
                <a:solidFill>
                  <a:srgbClr val="00FF00"/>
                </a:solidFill>
                <a:latin typeface="Arial Narrow"/>
                <a:cs typeface="Arial Narrow"/>
              </a:rPr>
              <a:t>reflected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in </a:t>
            </a:r>
            <a:r>
              <a:rPr dirty="0" sz="1800" spc="-5" b="1" u="heavy">
                <a:solidFill>
                  <a:srgbClr val="FFFF00"/>
                </a:solidFill>
                <a:latin typeface="Arial Narrow"/>
                <a:cs typeface="Arial Narrow"/>
              </a:rPr>
              <a:t>decreased </a:t>
            </a:r>
            <a:r>
              <a:rPr dirty="0" sz="1800" spc="-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1800" spc="-5" b="1" u="heavy">
                <a:solidFill>
                  <a:srgbClr val="FFFF00"/>
                </a:solidFill>
                <a:latin typeface="Arial Narrow"/>
                <a:cs typeface="Arial Narrow"/>
              </a:rPr>
              <a:t>width</a:t>
            </a:r>
            <a:r>
              <a:rPr dirty="0" sz="1800" spc="-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of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the pressure–volume</a:t>
            </a:r>
            <a:r>
              <a:rPr dirty="0" sz="1800" spc="10" b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loop.</a:t>
            </a:r>
            <a:endParaRPr sz="1800">
              <a:latin typeface="Arial Narrow"/>
              <a:cs typeface="Arial Narrow"/>
            </a:endParaRPr>
          </a:p>
          <a:p>
            <a:pPr marL="12700" marR="151130">
              <a:lnSpc>
                <a:spcPct val="100000"/>
              </a:lnSpc>
            </a:pP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The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decrease in stroke </a:t>
            </a:r>
            <a:r>
              <a:rPr dirty="0" sz="1800" b="1">
                <a:solidFill>
                  <a:srgbClr val="00FF00"/>
                </a:solidFill>
                <a:latin typeface="Arial Narrow"/>
                <a:cs typeface="Arial Narrow"/>
              </a:rPr>
              <a:t>volume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results in an  increase in end-systolic</a:t>
            </a:r>
            <a:r>
              <a:rPr dirty="0" sz="1800" spc="65" b="1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dirty="0" sz="1800" spc="-5" b="1">
                <a:solidFill>
                  <a:srgbClr val="00FF00"/>
                </a:solidFill>
                <a:latin typeface="Arial Narrow"/>
                <a:cs typeface="Arial Narrow"/>
              </a:rPr>
              <a:t>volume.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988" y="755396"/>
            <a:ext cx="865695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30">
                <a:solidFill>
                  <a:srgbClr val="FFFF00"/>
                </a:solidFill>
              </a:rPr>
              <a:t>EFFECT </a:t>
            </a:r>
            <a:r>
              <a:rPr dirty="0" sz="2800" spc="15">
                <a:solidFill>
                  <a:srgbClr val="FFFF00"/>
                </a:solidFill>
              </a:rPr>
              <a:t>OF </a:t>
            </a:r>
            <a:r>
              <a:rPr dirty="0" sz="2800">
                <a:solidFill>
                  <a:srgbClr val="FFFF00"/>
                </a:solidFill>
              </a:rPr>
              <a:t>ATRIAL </a:t>
            </a:r>
            <a:r>
              <a:rPr dirty="0" sz="2800" spc="30">
                <a:solidFill>
                  <a:srgbClr val="FFFF00"/>
                </a:solidFill>
              </a:rPr>
              <a:t>CONTRACTION </a:t>
            </a:r>
            <a:r>
              <a:rPr dirty="0" sz="2800" spc="15">
                <a:solidFill>
                  <a:srgbClr val="FFFF00"/>
                </a:solidFill>
              </a:rPr>
              <a:t>ON </a:t>
            </a:r>
            <a:r>
              <a:rPr dirty="0" sz="2800" spc="30">
                <a:solidFill>
                  <a:srgbClr val="FFFF00"/>
                </a:solidFill>
              </a:rPr>
              <a:t>VENTRICLE</a:t>
            </a:r>
            <a:r>
              <a:rPr dirty="0" sz="2800" spc="590">
                <a:solidFill>
                  <a:srgbClr val="FFFF00"/>
                </a:solidFill>
              </a:rPr>
              <a:t> </a:t>
            </a:r>
            <a:r>
              <a:rPr dirty="0" sz="2800" spc="30">
                <a:solidFill>
                  <a:srgbClr val="FFFF00"/>
                </a:solidFill>
              </a:rPr>
              <a:t>FILLING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632959" y="1670304"/>
            <a:ext cx="4828032" cy="515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3788" y="1398525"/>
            <a:ext cx="3437890" cy="535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74295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z="2500" spc="-5">
                <a:solidFill>
                  <a:srgbClr val="00FFFF"/>
                </a:solidFill>
                <a:latin typeface="Wingdings"/>
                <a:cs typeface="Wingdings"/>
              </a:rPr>
              <a:t></a:t>
            </a:r>
            <a:r>
              <a:rPr dirty="0" sz="2500" spc="-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500" spc="-40" b="1">
                <a:solidFill>
                  <a:srgbClr val="00FFFF"/>
                </a:solidFill>
                <a:latin typeface="Calibri"/>
                <a:cs typeface="Calibri"/>
              </a:rPr>
              <a:t>At </a:t>
            </a:r>
            <a:r>
              <a:rPr dirty="0" sz="2500" spc="-20" b="1">
                <a:solidFill>
                  <a:srgbClr val="00FFFF"/>
                </a:solidFill>
                <a:latin typeface="Calibri"/>
                <a:cs typeface="Calibri"/>
              </a:rPr>
              <a:t>rest, </a:t>
            </a:r>
            <a:r>
              <a:rPr dirty="0" sz="2500" spc="-10" b="1">
                <a:solidFill>
                  <a:srgbClr val="00FFFF"/>
                </a:solidFill>
                <a:latin typeface="Calibri"/>
                <a:cs typeface="Calibri"/>
              </a:rPr>
              <a:t>atrial  </a:t>
            </a:r>
            <a:r>
              <a:rPr dirty="0" sz="2500" spc="-15" b="1">
                <a:solidFill>
                  <a:srgbClr val="00FFFF"/>
                </a:solidFill>
                <a:latin typeface="Calibri"/>
                <a:cs typeface="Calibri"/>
              </a:rPr>
              <a:t>contraction </a:t>
            </a:r>
            <a:r>
              <a:rPr dirty="0" sz="2500" spc="-5" b="1">
                <a:solidFill>
                  <a:srgbClr val="00FFFF"/>
                </a:solidFill>
                <a:latin typeface="Calibri"/>
                <a:cs typeface="Calibri"/>
              </a:rPr>
              <a:t>adds little  </a:t>
            </a:r>
            <a:r>
              <a:rPr dirty="0" sz="2500" spc="-25" b="1">
                <a:solidFill>
                  <a:srgbClr val="00FFFF"/>
                </a:solidFill>
                <a:latin typeface="Calibri"/>
                <a:cs typeface="Calibri"/>
              </a:rPr>
              <a:t>extra </a:t>
            </a:r>
            <a:r>
              <a:rPr dirty="0" sz="2500" spc="-5" b="1">
                <a:solidFill>
                  <a:srgbClr val="00FFFF"/>
                </a:solidFill>
                <a:latin typeface="Calibri"/>
                <a:cs typeface="Calibri"/>
              </a:rPr>
              <a:t>blood </a:t>
            </a:r>
            <a:r>
              <a:rPr dirty="0" sz="2500" spc="-15" b="1">
                <a:solidFill>
                  <a:srgbClr val="00FFFF"/>
                </a:solidFill>
                <a:latin typeface="Calibri"/>
                <a:cs typeface="Calibri"/>
              </a:rPr>
              <a:t>to </a:t>
            </a:r>
            <a:r>
              <a:rPr dirty="0" sz="2500" spc="-5" b="1">
                <a:solidFill>
                  <a:srgbClr val="00FFFF"/>
                </a:solidFill>
                <a:latin typeface="Calibri"/>
                <a:cs typeface="Calibri"/>
              </a:rPr>
              <a:t>the  </a:t>
            </a:r>
            <a:r>
              <a:rPr dirty="0" sz="2500" spc="-10" b="1">
                <a:solidFill>
                  <a:srgbClr val="00FFFF"/>
                </a:solidFill>
                <a:latin typeface="Calibri"/>
                <a:cs typeface="Calibri"/>
              </a:rPr>
              <a:t>ventricles.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dirty="0" sz="2500" spc="-5">
                <a:solidFill>
                  <a:srgbClr val="00FF00"/>
                </a:solidFill>
                <a:latin typeface="Wingdings"/>
                <a:cs typeface="Wingdings"/>
              </a:rPr>
              <a:t></a:t>
            </a:r>
            <a:r>
              <a:rPr dirty="0" sz="2500" spc="-5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500" spc="-10" b="1">
                <a:solidFill>
                  <a:srgbClr val="00FF00"/>
                </a:solidFill>
                <a:latin typeface="Calibri"/>
                <a:cs typeface="Calibri"/>
              </a:rPr>
              <a:t>When </a:t>
            </a:r>
            <a:r>
              <a:rPr dirty="0" sz="2500" spc="-5" b="1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dirty="0" sz="2500" spc="-10" b="1">
                <a:solidFill>
                  <a:srgbClr val="00FF00"/>
                </a:solidFill>
                <a:latin typeface="Calibri"/>
                <a:cs typeface="Calibri"/>
              </a:rPr>
              <a:t>heart </a:t>
            </a:r>
            <a:r>
              <a:rPr dirty="0" sz="2500" spc="-30" b="1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dirty="0" sz="2500" b="1">
                <a:solidFill>
                  <a:srgbClr val="00FF00"/>
                </a:solidFill>
                <a:latin typeface="Calibri"/>
                <a:cs typeface="Calibri"/>
              </a:rPr>
              <a:t>is  </a:t>
            </a:r>
            <a:r>
              <a:rPr dirty="0" sz="2500" spc="-5" b="1">
                <a:solidFill>
                  <a:srgbClr val="00FF00"/>
                </a:solidFill>
                <a:latin typeface="Calibri"/>
                <a:cs typeface="Calibri"/>
              </a:rPr>
              <a:t>high, </a:t>
            </a:r>
            <a:r>
              <a:rPr dirty="0" sz="2500" spc="-10" b="1">
                <a:solidFill>
                  <a:srgbClr val="00FF00"/>
                </a:solidFill>
                <a:latin typeface="Calibri"/>
                <a:cs typeface="Calibri"/>
              </a:rPr>
              <a:t>ventricle </a:t>
            </a:r>
            <a:r>
              <a:rPr dirty="0" sz="2500" b="1">
                <a:solidFill>
                  <a:srgbClr val="00FF00"/>
                </a:solidFill>
                <a:latin typeface="Calibri"/>
                <a:cs typeface="Calibri"/>
              </a:rPr>
              <a:t>filling  </a:t>
            </a:r>
            <a:r>
              <a:rPr dirty="0" sz="2500" spc="-5" b="1">
                <a:solidFill>
                  <a:srgbClr val="00FF00"/>
                </a:solidFill>
                <a:latin typeface="Calibri"/>
                <a:cs typeface="Calibri"/>
              </a:rPr>
              <a:t>time </a:t>
            </a:r>
            <a:r>
              <a:rPr dirty="0" sz="2500" b="1">
                <a:solidFill>
                  <a:srgbClr val="00FF00"/>
                </a:solidFill>
                <a:latin typeface="Calibri"/>
                <a:cs typeface="Calibri"/>
              </a:rPr>
              <a:t>is</a:t>
            </a:r>
            <a:r>
              <a:rPr dirty="0" sz="2500" spc="-30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00FF00"/>
                </a:solidFill>
                <a:latin typeface="Calibri"/>
                <a:cs typeface="Calibri"/>
              </a:rPr>
              <a:t>reduced.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469900" marR="105410" indent="-457200">
              <a:lnSpc>
                <a:spcPct val="100000"/>
              </a:lnSpc>
              <a:tabLst>
                <a:tab pos="469265" algn="l"/>
              </a:tabLst>
            </a:pPr>
            <a:r>
              <a:rPr dirty="0" sz="25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500" spc="-5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2500" spc="-5" b="1">
                <a:solidFill>
                  <a:srgbClr val="FFFF00"/>
                </a:solidFill>
                <a:latin typeface="Calibri"/>
                <a:cs typeface="Calibri"/>
              </a:rPr>
              <a:t>During </a:t>
            </a:r>
            <a:r>
              <a:rPr dirty="0" sz="2500" spc="-25" b="1">
                <a:solidFill>
                  <a:srgbClr val="FFFF00"/>
                </a:solidFill>
                <a:latin typeface="Calibri"/>
                <a:cs typeface="Calibri"/>
              </a:rPr>
              <a:t>exercise, </a:t>
            </a:r>
            <a:r>
              <a:rPr dirty="0" sz="2500" spc="-10" b="1">
                <a:solidFill>
                  <a:srgbClr val="FFFF00"/>
                </a:solidFill>
                <a:latin typeface="Calibri"/>
                <a:cs typeface="Calibri"/>
              </a:rPr>
              <a:t>atrial  </a:t>
            </a:r>
            <a:r>
              <a:rPr dirty="0" sz="2500" spc="-15" b="1">
                <a:solidFill>
                  <a:srgbClr val="FFFF00"/>
                </a:solidFill>
                <a:latin typeface="Calibri"/>
                <a:cs typeface="Calibri"/>
              </a:rPr>
              <a:t>contraction </a:t>
            </a:r>
            <a:r>
              <a:rPr dirty="0" sz="2500" spc="-5" b="1">
                <a:solidFill>
                  <a:srgbClr val="FFFF00"/>
                </a:solidFill>
                <a:latin typeface="Calibri"/>
                <a:cs typeface="Calibri"/>
              </a:rPr>
              <a:t>adds a  MORE </a:t>
            </a:r>
            <a:r>
              <a:rPr dirty="0" sz="2500" spc="-10" b="1">
                <a:solidFill>
                  <a:srgbClr val="FFFF00"/>
                </a:solidFill>
                <a:latin typeface="Calibri"/>
                <a:cs typeface="Calibri"/>
              </a:rPr>
              <a:t>amount </a:t>
            </a:r>
            <a:r>
              <a:rPr dirty="0" sz="2500" spc="-5" b="1">
                <a:solidFill>
                  <a:srgbClr val="FFFF00"/>
                </a:solidFill>
                <a:latin typeface="Calibri"/>
                <a:cs typeface="Calibri"/>
              </a:rPr>
              <a:t>of  blood </a:t>
            </a:r>
            <a:r>
              <a:rPr dirty="0" sz="25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2500" spc="-5" b="1">
                <a:solidFill>
                  <a:srgbClr val="FFFF00"/>
                </a:solidFill>
                <a:latin typeface="Calibri"/>
                <a:cs typeface="Calibri"/>
              </a:rPr>
              <a:t>the  </a:t>
            </a:r>
            <a:r>
              <a:rPr dirty="0" sz="2500" spc="-10" b="1">
                <a:solidFill>
                  <a:srgbClr val="FFFF00"/>
                </a:solidFill>
                <a:latin typeface="Calibri"/>
                <a:cs typeface="Calibri"/>
              </a:rPr>
              <a:t>ventricles</a:t>
            </a:r>
            <a:r>
              <a:rPr dirty="0" sz="2500" spc="-10" b="1">
                <a:solidFill>
                  <a:srgbClr val="00FFF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75488"/>
            <a:ext cx="4721352" cy="447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66344"/>
            <a:ext cx="4730750" cy="4498975"/>
          </a:xfrm>
          <a:custGeom>
            <a:avLst/>
            <a:gdLst/>
            <a:ahLst/>
            <a:cxnLst/>
            <a:rect l="l" t="t" r="r" b="b"/>
            <a:pathLst>
              <a:path w="4730750" h="4498975">
                <a:moveTo>
                  <a:pt x="4730496" y="4498848"/>
                </a:moveTo>
                <a:lnTo>
                  <a:pt x="4730496" y="0"/>
                </a:lnTo>
                <a:lnTo>
                  <a:pt x="0" y="0"/>
                </a:lnTo>
                <a:lnTo>
                  <a:pt x="0" y="9144"/>
                </a:lnTo>
                <a:lnTo>
                  <a:pt x="4721352" y="9144"/>
                </a:lnTo>
                <a:lnTo>
                  <a:pt x="4721352" y="6096"/>
                </a:lnTo>
                <a:lnTo>
                  <a:pt x="4727448" y="9144"/>
                </a:lnTo>
                <a:lnTo>
                  <a:pt x="4727448" y="4498848"/>
                </a:lnTo>
                <a:lnTo>
                  <a:pt x="4730496" y="4498848"/>
                </a:lnTo>
                <a:close/>
              </a:path>
              <a:path w="4730750" h="4498975">
                <a:moveTo>
                  <a:pt x="0" y="9144"/>
                </a:moveTo>
                <a:lnTo>
                  <a:pt x="0" y="6096"/>
                </a:lnTo>
                <a:lnTo>
                  <a:pt x="0" y="9144"/>
                </a:lnTo>
                <a:close/>
              </a:path>
              <a:path w="4730750" h="4498975">
                <a:moveTo>
                  <a:pt x="0" y="4486656"/>
                </a:moveTo>
                <a:lnTo>
                  <a:pt x="0" y="9144"/>
                </a:lnTo>
                <a:lnTo>
                  <a:pt x="0" y="4486656"/>
                </a:lnTo>
                <a:close/>
              </a:path>
              <a:path w="4730750" h="4498975">
                <a:moveTo>
                  <a:pt x="4727448" y="4486656"/>
                </a:moveTo>
                <a:lnTo>
                  <a:pt x="0" y="4486656"/>
                </a:lnTo>
                <a:lnTo>
                  <a:pt x="0" y="4492752"/>
                </a:lnTo>
                <a:lnTo>
                  <a:pt x="0" y="4498848"/>
                </a:lnTo>
                <a:lnTo>
                  <a:pt x="4721352" y="4498848"/>
                </a:lnTo>
                <a:lnTo>
                  <a:pt x="4721352" y="4492752"/>
                </a:lnTo>
                <a:lnTo>
                  <a:pt x="4727448" y="4486656"/>
                </a:lnTo>
                <a:close/>
              </a:path>
              <a:path w="4730750" h="4498975">
                <a:moveTo>
                  <a:pt x="0" y="4498848"/>
                </a:moveTo>
                <a:lnTo>
                  <a:pt x="0" y="4492752"/>
                </a:lnTo>
                <a:lnTo>
                  <a:pt x="0" y="4498848"/>
                </a:lnTo>
                <a:close/>
              </a:path>
              <a:path w="4730750" h="4498975">
                <a:moveTo>
                  <a:pt x="4727448" y="9144"/>
                </a:moveTo>
                <a:lnTo>
                  <a:pt x="4721352" y="6096"/>
                </a:lnTo>
                <a:lnTo>
                  <a:pt x="4721352" y="9144"/>
                </a:lnTo>
                <a:lnTo>
                  <a:pt x="4727448" y="9144"/>
                </a:lnTo>
                <a:close/>
              </a:path>
              <a:path w="4730750" h="4498975">
                <a:moveTo>
                  <a:pt x="4727448" y="4486656"/>
                </a:moveTo>
                <a:lnTo>
                  <a:pt x="4727448" y="9144"/>
                </a:lnTo>
                <a:lnTo>
                  <a:pt x="4721352" y="9144"/>
                </a:lnTo>
                <a:lnTo>
                  <a:pt x="4721352" y="4486656"/>
                </a:lnTo>
                <a:lnTo>
                  <a:pt x="4727448" y="4486656"/>
                </a:lnTo>
                <a:close/>
              </a:path>
              <a:path w="4730750" h="4498975">
                <a:moveTo>
                  <a:pt x="4727448" y="4498848"/>
                </a:moveTo>
                <a:lnTo>
                  <a:pt x="4727448" y="4486656"/>
                </a:lnTo>
                <a:lnTo>
                  <a:pt x="4721352" y="4492752"/>
                </a:lnTo>
                <a:lnTo>
                  <a:pt x="4721352" y="4498848"/>
                </a:lnTo>
                <a:lnTo>
                  <a:pt x="4727448" y="4498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7047" y="4459223"/>
            <a:ext cx="1502663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5712" y="4319016"/>
            <a:ext cx="1624965" cy="1533525"/>
          </a:xfrm>
          <a:custGeom>
            <a:avLst/>
            <a:gdLst/>
            <a:ahLst/>
            <a:cxnLst/>
            <a:rect l="l" t="t" r="r" b="b"/>
            <a:pathLst>
              <a:path w="1624964" h="1533525">
                <a:moveTo>
                  <a:pt x="844544" y="810273"/>
                </a:moveTo>
                <a:lnTo>
                  <a:pt x="743712" y="804672"/>
                </a:lnTo>
                <a:lnTo>
                  <a:pt x="633984" y="810768"/>
                </a:lnTo>
                <a:lnTo>
                  <a:pt x="582168" y="813816"/>
                </a:lnTo>
                <a:lnTo>
                  <a:pt x="530352" y="819912"/>
                </a:lnTo>
                <a:lnTo>
                  <a:pt x="478536" y="829056"/>
                </a:lnTo>
                <a:lnTo>
                  <a:pt x="429768" y="838200"/>
                </a:lnTo>
                <a:lnTo>
                  <a:pt x="381000" y="850392"/>
                </a:lnTo>
                <a:lnTo>
                  <a:pt x="335280" y="865632"/>
                </a:lnTo>
                <a:lnTo>
                  <a:pt x="292608" y="877824"/>
                </a:lnTo>
                <a:lnTo>
                  <a:pt x="249936" y="896112"/>
                </a:lnTo>
                <a:lnTo>
                  <a:pt x="210312" y="914400"/>
                </a:lnTo>
                <a:lnTo>
                  <a:pt x="173736" y="932688"/>
                </a:lnTo>
                <a:lnTo>
                  <a:pt x="140208" y="954024"/>
                </a:lnTo>
                <a:lnTo>
                  <a:pt x="106680" y="978408"/>
                </a:lnTo>
                <a:lnTo>
                  <a:pt x="54864" y="1027176"/>
                </a:lnTo>
                <a:lnTo>
                  <a:pt x="30480" y="1063752"/>
                </a:lnTo>
                <a:lnTo>
                  <a:pt x="21336" y="1082040"/>
                </a:lnTo>
                <a:lnTo>
                  <a:pt x="12192" y="1097280"/>
                </a:lnTo>
                <a:lnTo>
                  <a:pt x="6096" y="1118616"/>
                </a:lnTo>
                <a:lnTo>
                  <a:pt x="0" y="1155192"/>
                </a:lnTo>
                <a:lnTo>
                  <a:pt x="0" y="1191768"/>
                </a:lnTo>
                <a:lnTo>
                  <a:pt x="15240" y="1246632"/>
                </a:lnTo>
                <a:lnTo>
                  <a:pt x="33528" y="1280160"/>
                </a:lnTo>
                <a:lnTo>
                  <a:pt x="39624" y="1289304"/>
                </a:lnTo>
                <a:lnTo>
                  <a:pt x="39624" y="1158240"/>
                </a:lnTo>
                <a:lnTo>
                  <a:pt x="45720" y="1127760"/>
                </a:lnTo>
                <a:lnTo>
                  <a:pt x="45720" y="1130808"/>
                </a:lnTo>
                <a:lnTo>
                  <a:pt x="51816" y="1112520"/>
                </a:lnTo>
                <a:lnTo>
                  <a:pt x="51816" y="1115568"/>
                </a:lnTo>
                <a:lnTo>
                  <a:pt x="57912" y="1097280"/>
                </a:lnTo>
                <a:lnTo>
                  <a:pt x="57912" y="1100328"/>
                </a:lnTo>
                <a:lnTo>
                  <a:pt x="64008" y="1088136"/>
                </a:lnTo>
                <a:lnTo>
                  <a:pt x="64008" y="1085088"/>
                </a:lnTo>
                <a:lnTo>
                  <a:pt x="100584" y="1039368"/>
                </a:lnTo>
                <a:lnTo>
                  <a:pt x="115824" y="1024128"/>
                </a:lnTo>
                <a:lnTo>
                  <a:pt x="134112" y="1008888"/>
                </a:lnTo>
                <a:lnTo>
                  <a:pt x="134112" y="1011936"/>
                </a:lnTo>
                <a:lnTo>
                  <a:pt x="161544" y="987552"/>
                </a:lnTo>
                <a:lnTo>
                  <a:pt x="161544" y="990600"/>
                </a:lnTo>
                <a:lnTo>
                  <a:pt x="192024" y="971203"/>
                </a:lnTo>
                <a:lnTo>
                  <a:pt x="192024" y="969264"/>
                </a:lnTo>
                <a:lnTo>
                  <a:pt x="265176" y="932688"/>
                </a:lnTo>
                <a:lnTo>
                  <a:pt x="304800" y="917448"/>
                </a:lnTo>
                <a:lnTo>
                  <a:pt x="347472" y="902208"/>
                </a:lnTo>
                <a:lnTo>
                  <a:pt x="347472" y="905256"/>
                </a:lnTo>
                <a:lnTo>
                  <a:pt x="393192" y="890016"/>
                </a:lnTo>
                <a:lnTo>
                  <a:pt x="438912" y="877824"/>
                </a:lnTo>
                <a:lnTo>
                  <a:pt x="438912" y="880872"/>
                </a:lnTo>
                <a:lnTo>
                  <a:pt x="487680" y="868680"/>
                </a:lnTo>
                <a:lnTo>
                  <a:pt x="536448" y="862584"/>
                </a:lnTo>
                <a:lnTo>
                  <a:pt x="588264" y="853440"/>
                </a:lnTo>
                <a:lnTo>
                  <a:pt x="588264" y="856149"/>
                </a:lnTo>
                <a:lnTo>
                  <a:pt x="637032" y="850730"/>
                </a:lnTo>
                <a:lnTo>
                  <a:pt x="637032" y="850392"/>
                </a:lnTo>
                <a:lnTo>
                  <a:pt x="691896" y="847344"/>
                </a:lnTo>
                <a:lnTo>
                  <a:pt x="798576" y="847344"/>
                </a:lnTo>
                <a:lnTo>
                  <a:pt x="838200" y="849230"/>
                </a:lnTo>
                <a:lnTo>
                  <a:pt x="838200" y="816864"/>
                </a:lnTo>
                <a:lnTo>
                  <a:pt x="844544" y="810273"/>
                </a:lnTo>
                <a:close/>
              </a:path>
              <a:path w="1624964" h="1533525">
                <a:moveTo>
                  <a:pt x="54864" y="1231392"/>
                </a:moveTo>
                <a:lnTo>
                  <a:pt x="48768" y="1213104"/>
                </a:lnTo>
                <a:lnTo>
                  <a:pt x="48768" y="1216152"/>
                </a:lnTo>
                <a:lnTo>
                  <a:pt x="42672" y="1200912"/>
                </a:lnTo>
                <a:lnTo>
                  <a:pt x="42672" y="1188720"/>
                </a:lnTo>
                <a:lnTo>
                  <a:pt x="39624" y="1170432"/>
                </a:lnTo>
                <a:lnTo>
                  <a:pt x="39624" y="1289304"/>
                </a:lnTo>
                <a:lnTo>
                  <a:pt x="45720" y="1298448"/>
                </a:lnTo>
                <a:lnTo>
                  <a:pt x="51816" y="1304544"/>
                </a:lnTo>
                <a:lnTo>
                  <a:pt x="51816" y="1228344"/>
                </a:lnTo>
                <a:lnTo>
                  <a:pt x="54864" y="1231392"/>
                </a:lnTo>
                <a:close/>
              </a:path>
              <a:path w="1624964" h="1533525">
                <a:moveTo>
                  <a:pt x="45720" y="1200912"/>
                </a:moveTo>
                <a:lnTo>
                  <a:pt x="42672" y="1185672"/>
                </a:lnTo>
                <a:lnTo>
                  <a:pt x="42672" y="1200912"/>
                </a:lnTo>
                <a:lnTo>
                  <a:pt x="45720" y="1200912"/>
                </a:lnTo>
                <a:close/>
              </a:path>
              <a:path w="1624964" h="1533525">
                <a:moveTo>
                  <a:pt x="137160" y="1328928"/>
                </a:moveTo>
                <a:lnTo>
                  <a:pt x="118872" y="1313688"/>
                </a:lnTo>
                <a:lnTo>
                  <a:pt x="118872" y="1316736"/>
                </a:lnTo>
                <a:lnTo>
                  <a:pt x="103632" y="1301496"/>
                </a:lnTo>
                <a:lnTo>
                  <a:pt x="91440" y="1286256"/>
                </a:lnTo>
                <a:lnTo>
                  <a:pt x="91440" y="1289304"/>
                </a:lnTo>
                <a:lnTo>
                  <a:pt x="79248" y="1274064"/>
                </a:lnTo>
                <a:lnTo>
                  <a:pt x="51816" y="1228344"/>
                </a:lnTo>
                <a:lnTo>
                  <a:pt x="51816" y="1304544"/>
                </a:lnTo>
                <a:lnTo>
                  <a:pt x="60960" y="1313688"/>
                </a:lnTo>
                <a:lnTo>
                  <a:pt x="76200" y="1331976"/>
                </a:lnTo>
                <a:lnTo>
                  <a:pt x="91440" y="1347216"/>
                </a:lnTo>
                <a:lnTo>
                  <a:pt x="109728" y="1362456"/>
                </a:lnTo>
                <a:lnTo>
                  <a:pt x="131064" y="1374648"/>
                </a:lnTo>
                <a:lnTo>
                  <a:pt x="134112" y="1376825"/>
                </a:lnTo>
                <a:lnTo>
                  <a:pt x="134112" y="1328928"/>
                </a:lnTo>
                <a:lnTo>
                  <a:pt x="137160" y="1328928"/>
                </a:lnTo>
                <a:close/>
              </a:path>
              <a:path w="1624964" h="1533525">
                <a:moveTo>
                  <a:pt x="67056" y="1082040"/>
                </a:moveTo>
                <a:lnTo>
                  <a:pt x="64008" y="1085088"/>
                </a:lnTo>
                <a:lnTo>
                  <a:pt x="64008" y="1088136"/>
                </a:lnTo>
                <a:lnTo>
                  <a:pt x="67056" y="1082040"/>
                </a:lnTo>
                <a:close/>
              </a:path>
              <a:path w="1624964" h="1533525">
                <a:moveTo>
                  <a:pt x="155448" y="1392065"/>
                </a:moveTo>
                <a:lnTo>
                  <a:pt x="155448" y="1344168"/>
                </a:lnTo>
                <a:lnTo>
                  <a:pt x="134112" y="1328928"/>
                </a:lnTo>
                <a:lnTo>
                  <a:pt x="134112" y="1376825"/>
                </a:lnTo>
                <a:lnTo>
                  <a:pt x="155448" y="1392065"/>
                </a:lnTo>
                <a:close/>
              </a:path>
              <a:path w="1624964" h="1533525">
                <a:moveTo>
                  <a:pt x="448056" y="1459992"/>
                </a:moveTo>
                <a:lnTo>
                  <a:pt x="381000" y="1444752"/>
                </a:lnTo>
                <a:lnTo>
                  <a:pt x="320040" y="1426464"/>
                </a:lnTo>
                <a:lnTo>
                  <a:pt x="292608" y="1414272"/>
                </a:lnTo>
                <a:lnTo>
                  <a:pt x="265176" y="1405128"/>
                </a:lnTo>
                <a:lnTo>
                  <a:pt x="216408" y="1380744"/>
                </a:lnTo>
                <a:lnTo>
                  <a:pt x="173736" y="1356360"/>
                </a:lnTo>
                <a:lnTo>
                  <a:pt x="152400" y="1341120"/>
                </a:lnTo>
                <a:lnTo>
                  <a:pt x="155448" y="1344168"/>
                </a:lnTo>
                <a:lnTo>
                  <a:pt x="155448" y="1392065"/>
                </a:lnTo>
                <a:lnTo>
                  <a:pt x="173736" y="1405128"/>
                </a:lnTo>
                <a:lnTo>
                  <a:pt x="222504" y="1429512"/>
                </a:lnTo>
                <a:lnTo>
                  <a:pt x="277368" y="1453896"/>
                </a:lnTo>
                <a:lnTo>
                  <a:pt x="307848" y="1463040"/>
                </a:lnTo>
                <a:lnTo>
                  <a:pt x="338328" y="1475232"/>
                </a:lnTo>
                <a:lnTo>
                  <a:pt x="371856" y="1484376"/>
                </a:lnTo>
                <a:lnTo>
                  <a:pt x="435864" y="1499616"/>
                </a:lnTo>
                <a:lnTo>
                  <a:pt x="445008" y="1501603"/>
                </a:lnTo>
                <a:lnTo>
                  <a:pt x="445008" y="1459992"/>
                </a:lnTo>
                <a:lnTo>
                  <a:pt x="448056" y="1459992"/>
                </a:lnTo>
                <a:close/>
              </a:path>
              <a:path w="1624964" h="1533525">
                <a:moveTo>
                  <a:pt x="195072" y="969264"/>
                </a:moveTo>
                <a:lnTo>
                  <a:pt x="192024" y="969264"/>
                </a:lnTo>
                <a:lnTo>
                  <a:pt x="192024" y="971203"/>
                </a:lnTo>
                <a:lnTo>
                  <a:pt x="195072" y="969264"/>
                </a:lnTo>
                <a:close/>
              </a:path>
              <a:path w="1624964" h="1533525">
                <a:moveTo>
                  <a:pt x="582168" y="1481328"/>
                </a:moveTo>
                <a:lnTo>
                  <a:pt x="512064" y="1472184"/>
                </a:lnTo>
                <a:lnTo>
                  <a:pt x="445008" y="1459992"/>
                </a:lnTo>
                <a:lnTo>
                  <a:pt x="445008" y="1501603"/>
                </a:lnTo>
                <a:lnTo>
                  <a:pt x="505968" y="1514856"/>
                </a:lnTo>
                <a:lnTo>
                  <a:pt x="576072" y="1524000"/>
                </a:lnTo>
                <a:lnTo>
                  <a:pt x="579120" y="1524265"/>
                </a:lnTo>
                <a:lnTo>
                  <a:pt x="579120" y="1481328"/>
                </a:lnTo>
                <a:lnTo>
                  <a:pt x="582168" y="1481328"/>
                </a:lnTo>
                <a:close/>
              </a:path>
              <a:path w="1624964" h="1533525">
                <a:moveTo>
                  <a:pt x="789432" y="1533144"/>
                </a:moveTo>
                <a:lnTo>
                  <a:pt x="789432" y="1490472"/>
                </a:lnTo>
                <a:lnTo>
                  <a:pt x="719328" y="1490472"/>
                </a:lnTo>
                <a:lnTo>
                  <a:pt x="649224" y="1487424"/>
                </a:lnTo>
                <a:lnTo>
                  <a:pt x="579120" y="1481328"/>
                </a:lnTo>
                <a:lnTo>
                  <a:pt x="579120" y="1524265"/>
                </a:lnTo>
                <a:lnTo>
                  <a:pt x="646176" y="1530096"/>
                </a:lnTo>
                <a:lnTo>
                  <a:pt x="719328" y="1533144"/>
                </a:lnTo>
                <a:lnTo>
                  <a:pt x="789432" y="1533144"/>
                </a:lnTo>
                <a:close/>
              </a:path>
              <a:path w="1624964" h="1533525">
                <a:moveTo>
                  <a:pt x="588264" y="856149"/>
                </a:moveTo>
                <a:lnTo>
                  <a:pt x="588264" y="853440"/>
                </a:lnTo>
                <a:lnTo>
                  <a:pt x="585216" y="856488"/>
                </a:lnTo>
                <a:lnTo>
                  <a:pt x="588264" y="856149"/>
                </a:lnTo>
                <a:close/>
              </a:path>
              <a:path w="1624964" h="1533525">
                <a:moveTo>
                  <a:pt x="640080" y="850392"/>
                </a:moveTo>
                <a:lnTo>
                  <a:pt x="637032" y="850392"/>
                </a:lnTo>
                <a:lnTo>
                  <a:pt x="637032" y="850730"/>
                </a:lnTo>
                <a:lnTo>
                  <a:pt x="640080" y="850392"/>
                </a:lnTo>
                <a:close/>
              </a:path>
              <a:path w="1624964" h="1533525">
                <a:moveTo>
                  <a:pt x="990600" y="1512639"/>
                </a:moveTo>
                <a:lnTo>
                  <a:pt x="990600" y="1472184"/>
                </a:lnTo>
                <a:lnTo>
                  <a:pt x="923544" y="1481328"/>
                </a:lnTo>
                <a:lnTo>
                  <a:pt x="856488" y="1487424"/>
                </a:lnTo>
                <a:lnTo>
                  <a:pt x="786384" y="1490472"/>
                </a:lnTo>
                <a:lnTo>
                  <a:pt x="789432" y="1490472"/>
                </a:lnTo>
                <a:lnTo>
                  <a:pt x="789432" y="1533144"/>
                </a:lnTo>
                <a:lnTo>
                  <a:pt x="929640" y="1520952"/>
                </a:lnTo>
                <a:lnTo>
                  <a:pt x="990600" y="1512639"/>
                </a:lnTo>
                <a:close/>
              </a:path>
              <a:path w="1624964" h="1533525">
                <a:moveTo>
                  <a:pt x="853440" y="810768"/>
                </a:moveTo>
                <a:lnTo>
                  <a:pt x="844544" y="810273"/>
                </a:lnTo>
                <a:lnTo>
                  <a:pt x="838200" y="816864"/>
                </a:lnTo>
                <a:lnTo>
                  <a:pt x="853440" y="810768"/>
                </a:lnTo>
                <a:close/>
              </a:path>
              <a:path w="1624964" h="1533525">
                <a:moveTo>
                  <a:pt x="853440" y="849956"/>
                </a:moveTo>
                <a:lnTo>
                  <a:pt x="853440" y="810768"/>
                </a:lnTo>
                <a:lnTo>
                  <a:pt x="838200" y="816864"/>
                </a:lnTo>
                <a:lnTo>
                  <a:pt x="838200" y="849230"/>
                </a:lnTo>
                <a:lnTo>
                  <a:pt x="853440" y="849956"/>
                </a:lnTo>
                <a:close/>
              </a:path>
              <a:path w="1624964" h="1533525">
                <a:moveTo>
                  <a:pt x="1506898" y="122247"/>
                </a:moveTo>
                <a:lnTo>
                  <a:pt x="844544" y="810273"/>
                </a:lnTo>
                <a:lnTo>
                  <a:pt x="853440" y="810768"/>
                </a:lnTo>
                <a:lnTo>
                  <a:pt x="853440" y="849956"/>
                </a:lnTo>
                <a:lnTo>
                  <a:pt x="862584" y="850392"/>
                </a:lnTo>
                <a:lnTo>
                  <a:pt x="1432050" y="257942"/>
                </a:lnTo>
                <a:lnTo>
                  <a:pt x="1506898" y="122247"/>
                </a:lnTo>
                <a:close/>
              </a:path>
              <a:path w="1624964" h="1533525">
                <a:moveTo>
                  <a:pt x="1225296" y="1447318"/>
                </a:moveTo>
                <a:lnTo>
                  <a:pt x="1225296" y="1405128"/>
                </a:lnTo>
                <a:lnTo>
                  <a:pt x="1170432" y="1426464"/>
                </a:lnTo>
                <a:lnTo>
                  <a:pt x="1112520" y="1444752"/>
                </a:lnTo>
                <a:lnTo>
                  <a:pt x="1112520" y="1441704"/>
                </a:lnTo>
                <a:lnTo>
                  <a:pt x="1051560" y="1459992"/>
                </a:lnTo>
                <a:lnTo>
                  <a:pt x="1051560" y="1456944"/>
                </a:lnTo>
                <a:lnTo>
                  <a:pt x="987552" y="1472184"/>
                </a:lnTo>
                <a:lnTo>
                  <a:pt x="990600" y="1472184"/>
                </a:lnTo>
                <a:lnTo>
                  <a:pt x="990600" y="1512639"/>
                </a:lnTo>
                <a:lnTo>
                  <a:pt x="996696" y="1511808"/>
                </a:lnTo>
                <a:lnTo>
                  <a:pt x="1060704" y="1499616"/>
                </a:lnTo>
                <a:lnTo>
                  <a:pt x="1124712" y="1484376"/>
                </a:lnTo>
                <a:lnTo>
                  <a:pt x="1225296" y="1447318"/>
                </a:lnTo>
                <a:close/>
              </a:path>
              <a:path w="1624964" h="1533525">
                <a:moveTo>
                  <a:pt x="1542288" y="148235"/>
                </a:moveTo>
                <a:lnTo>
                  <a:pt x="1542288" y="143256"/>
                </a:lnTo>
                <a:lnTo>
                  <a:pt x="1432050" y="257942"/>
                </a:lnTo>
                <a:lnTo>
                  <a:pt x="1085088" y="886968"/>
                </a:lnTo>
                <a:lnTo>
                  <a:pt x="1121664" y="897128"/>
                </a:lnTo>
                <a:lnTo>
                  <a:pt x="1121664" y="853440"/>
                </a:lnTo>
                <a:lnTo>
                  <a:pt x="1146621" y="860927"/>
                </a:lnTo>
                <a:lnTo>
                  <a:pt x="1542288" y="148235"/>
                </a:lnTo>
                <a:close/>
              </a:path>
              <a:path w="1624964" h="1533525">
                <a:moveTo>
                  <a:pt x="1146621" y="860927"/>
                </a:moveTo>
                <a:lnTo>
                  <a:pt x="1121664" y="853440"/>
                </a:lnTo>
                <a:lnTo>
                  <a:pt x="1133856" y="883920"/>
                </a:lnTo>
                <a:lnTo>
                  <a:pt x="1146621" y="860927"/>
                </a:lnTo>
                <a:close/>
              </a:path>
              <a:path w="1624964" h="1533525">
                <a:moveTo>
                  <a:pt x="1490472" y="1182624"/>
                </a:moveTo>
                <a:lnTo>
                  <a:pt x="1490472" y="1146048"/>
                </a:lnTo>
                <a:lnTo>
                  <a:pt x="1487424" y="1127760"/>
                </a:lnTo>
                <a:lnTo>
                  <a:pt x="1475232" y="1091184"/>
                </a:lnTo>
                <a:lnTo>
                  <a:pt x="1456944" y="1057656"/>
                </a:lnTo>
                <a:lnTo>
                  <a:pt x="1429512" y="1024128"/>
                </a:lnTo>
                <a:lnTo>
                  <a:pt x="1414272" y="1005840"/>
                </a:lnTo>
                <a:lnTo>
                  <a:pt x="1399032" y="990600"/>
                </a:lnTo>
                <a:lnTo>
                  <a:pt x="1380744" y="975360"/>
                </a:lnTo>
                <a:lnTo>
                  <a:pt x="1359408" y="963168"/>
                </a:lnTo>
                <a:lnTo>
                  <a:pt x="1341120" y="947928"/>
                </a:lnTo>
                <a:lnTo>
                  <a:pt x="1316736" y="932688"/>
                </a:lnTo>
                <a:lnTo>
                  <a:pt x="1267968" y="908304"/>
                </a:lnTo>
                <a:lnTo>
                  <a:pt x="1213104" y="883920"/>
                </a:lnTo>
                <a:lnTo>
                  <a:pt x="1182624" y="874776"/>
                </a:lnTo>
                <a:lnTo>
                  <a:pt x="1152144" y="862584"/>
                </a:lnTo>
                <a:lnTo>
                  <a:pt x="1146621" y="860927"/>
                </a:lnTo>
                <a:lnTo>
                  <a:pt x="1133856" y="883920"/>
                </a:lnTo>
                <a:lnTo>
                  <a:pt x="1121664" y="853440"/>
                </a:lnTo>
                <a:lnTo>
                  <a:pt x="1121664" y="897128"/>
                </a:lnTo>
                <a:lnTo>
                  <a:pt x="1139952" y="902208"/>
                </a:lnTo>
                <a:lnTo>
                  <a:pt x="1170432" y="911352"/>
                </a:lnTo>
                <a:lnTo>
                  <a:pt x="1197864" y="923544"/>
                </a:lnTo>
                <a:lnTo>
                  <a:pt x="1225296" y="932688"/>
                </a:lnTo>
                <a:lnTo>
                  <a:pt x="1298448" y="969264"/>
                </a:lnTo>
                <a:lnTo>
                  <a:pt x="1298448" y="971005"/>
                </a:lnTo>
                <a:lnTo>
                  <a:pt x="1316736" y="981456"/>
                </a:lnTo>
                <a:lnTo>
                  <a:pt x="1335024" y="994518"/>
                </a:lnTo>
                <a:lnTo>
                  <a:pt x="1335024" y="993648"/>
                </a:lnTo>
                <a:lnTo>
                  <a:pt x="1356360" y="1008888"/>
                </a:lnTo>
                <a:lnTo>
                  <a:pt x="1356360" y="1011428"/>
                </a:lnTo>
                <a:lnTo>
                  <a:pt x="1371600" y="1024128"/>
                </a:lnTo>
                <a:lnTo>
                  <a:pt x="1371600" y="1021080"/>
                </a:lnTo>
                <a:lnTo>
                  <a:pt x="1386840" y="1036320"/>
                </a:lnTo>
                <a:lnTo>
                  <a:pt x="1399032" y="1051560"/>
                </a:lnTo>
                <a:lnTo>
                  <a:pt x="1399032" y="1048512"/>
                </a:lnTo>
                <a:lnTo>
                  <a:pt x="1411224" y="1066800"/>
                </a:lnTo>
                <a:lnTo>
                  <a:pt x="1411224" y="1063752"/>
                </a:lnTo>
                <a:lnTo>
                  <a:pt x="1438656" y="1109472"/>
                </a:lnTo>
                <a:lnTo>
                  <a:pt x="1438656" y="1114044"/>
                </a:lnTo>
                <a:lnTo>
                  <a:pt x="1447800" y="1136904"/>
                </a:lnTo>
                <a:lnTo>
                  <a:pt x="1447800" y="1149096"/>
                </a:lnTo>
                <a:lnTo>
                  <a:pt x="1450848" y="1167384"/>
                </a:lnTo>
                <a:lnTo>
                  <a:pt x="1450848" y="1287780"/>
                </a:lnTo>
                <a:lnTo>
                  <a:pt x="1459992" y="1274064"/>
                </a:lnTo>
                <a:lnTo>
                  <a:pt x="1478280" y="1237488"/>
                </a:lnTo>
                <a:lnTo>
                  <a:pt x="1484376" y="1219200"/>
                </a:lnTo>
                <a:lnTo>
                  <a:pt x="1490472" y="1182624"/>
                </a:lnTo>
                <a:close/>
              </a:path>
              <a:path w="1624964" h="1533525">
                <a:moveTo>
                  <a:pt x="1426464" y="1319784"/>
                </a:moveTo>
                <a:lnTo>
                  <a:pt x="1426464" y="1252728"/>
                </a:lnTo>
                <a:lnTo>
                  <a:pt x="1389888" y="1298448"/>
                </a:lnTo>
                <a:lnTo>
                  <a:pt x="1374648" y="1313688"/>
                </a:lnTo>
                <a:lnTo>
                  <a:pt x="1356360" y="1328928"/>
                </a:lnTo>
                <a:lnTo>
                  <a:pt x="1356360" y="1325880"/>
                </a:lnTo>
                <a:lnTo>
                  <a:pt x="1338072" y="1341120"/>
                </a:lnTo>
                <a:lnTo>
                  <a:pt x="1316736" y="1356360"/>
                </a:lnTo>
                <a:lnTo>
                  <a:pt x="1274064" y="1380744"/>
                </a:lnTo>
                <a:lnTo>
                  <a:pt x="1249680" y="1392936"/>
                </a:lnTo>
                <a:lnTo>
                  <a:pt x="1222248" y="1405128"/>
                </a:lnTo>
                <a:lnTo>
                  <a:pt x="1225296" y="1405128"/>
                </a:lnTo>
                <a:lnTo>
                  <a:pt x="1225296" y="1447318"/>
                </a:lnTo>
                <a:lnTo>
                  <a:pt x="1240536" y="1441704"/>
                </a:lnTo>
                <a:lnTo>
                  <a:pt x="1316736" y="1405128"/>
                </a:lnTo>
                <a:lnTo>
                  <a:pt x="1383792" y="1359408"/>
                </a:lnTo>
                <a:lnTo>
                  <a:pt x="1402080" y="1344168"/>
                </a:lnTo>
                <a:lnTo>
                  <a:pt x="1426464" y="1319784"/>
                </a:lnTo>
                <a:close/>
              </a:path>
              <a:path w="1624964" h="1533525">
                <a:moveTo>
                  <a:pt x="1298448" y="971005"/>
                </a:moveTo>
                <a:lnTo>
                  <a:pt x="1298448" y="969264"/>
                </a:lnTo>
                <a:lnTo>
                  <a:pt x="1295400" y="969264"/>
                </a:lnTo>
                <a:lnTo>
                  <a:pt x="1298448" y="971005"/>
                </a:lnTo>
                <a:close/>
              </a:path>
              <a:path w="1624964" h="1533525">
                <a:moveTo>
                  <a:pt x="1338072" y="996696"/>
                </a:moveTo>
                <a:lnTo>
                  <a:pt x="1335024" y="993648"/>
                </a:lnTo>
                <a:lnTo>
                  <a:pt x="1335024" y="994518"/>
                </a:lnTo>
                <a:lnTo>
                  <a:pt x="1338072" y="996696"/>
                </a:lnTo>
                <a:close/>
              </a:path>
              <a:path w="1624964" h="1533525">
                <a:moveTo>
                  <a:pt x="1356360" y="1011428"/>
                </a:moveTo>
                <a:lnTo>
                  <a:pt x="1356360" y="1008888"/>
                </a:lnTo>
                <a:lnTo>
                  <a:pt x="1353312" y="1008888"/>
                </a:lnTo>
                <a:lnTo>
                  <a:pt x="1356360" y="1011428"/>
                </a:lnTo>
                <a:close/>
              </a:path>
              <a:path w="1624964" h="1533525">
                <a:moveTo>
                  <a:pt x="1450848" y="1287780"/>
                </a:moveTo>
                <a:lnTo>
                  <a:pt x="1450848" y="1179576"/>
                </a:lnTo>
                <a:lnTo>
                  <a:pt x="1444752" y="1210056"/>
                </a:lnTo>
                <a:lnTo>
                  <a:pt x="1444752" y="1207008"/>
                </a:lnTo>
                <a:lnTo>
                  <a:pt x="1438656" y="1225296"/>
                </a:lnTo>
                <a:lnTo>
                  <a:pt x="1438656" y="1222248"/>
                </a:lnTo>
                <a:lnTo>
                  <a:pt x="1432560" y="1240536"/>
                </a:lnTo>
                <a:lnTo>
                  <a:pt x="1432560" y="1237488"/>
                </a:lnTo>
                <a:lnTo>
                  <a:pt x="1423416" y="1252728"/>
                </a:lnTo>
                <a:lnTo>
                  <a:pt x="1426464" y="1252728"/>
                </a:lnTo>
                <a:lnTo>
                  <a:pt x="1426464" y="1319784"/>
                </a:lnTo>
                <a:lnTo>
                  <a:pt x="1435608" y="1310640"/>
                </a:lnTo>
                <a:lnTo>
                  <a:pt x="1450848" y="1287780"/>
                </a:lnTo>
                <a:close/>
              </a:path>
              <a:path w="1624964" h="1533525">
                <a:moveTo>
                  <a:pt x="1542288" y="143256"/>
                </a:moveTo>
                <a:lnTo>
                  <a:pt x="1509576" y="119465"/>
                </a:lnTo>
                <a:lnTo>
                  <a:pt x="1506898" y="122247"/>
                </a:lnTo>
                <a:lnTo>
                  <a:pt x="1432050" y="257942"/>
                </a:lnTo>
                <a:lnTo>
                  <a:pt x="1542288" y="143256"/>
                </a:lnTo>
                <a:close/>
              </a:path>
              <a:path w="1624964" h="1533525">
                <a:moveTo>
                  <a:pt x="1438656" y="1114044"/>
                </a:moveTo>
                <a:lnTo>
                  <a:pt x="1438656" y="1109472"/>
                </a:lnTo>
                <a:lnTo>
                  <a:pt x="1435608" y="1106424"/>
                </a:lnTo>
                <a:lnTo>
                  <a:pt x="1438656" y="1114044"/>
                </a:lnTo>
                <a:close/>
              </a:path>
              <a:path w="1624964" h="1533525">
                <a:moveTo>
                  <a:pt x="1447800" y="1152144"/>
                </a:moveTo>
                <a:lnTo>
                  <a:pt x="1447800" y="1136904"/>
                </a:lnTo>
                <a:lnTo>
                  <a:pt x="1444752" y="1136904"/>
                </a:lnTo>
                <a:lnTo>
                  <a:pt x="1447800" y="1152144"/>
                </a:lnTo>
                <a:close/>
              </a:path>
              <a:path w="1624964" h="1533525">
                <a:moveTo>
                  <a:pt x="1509576" y="119465"/>
                </a:moveTo>
                <a:lnTo>
                  <a:pt x="1508760" y="118872"/>
                </a:lnTo>
                <a:lnTo>
                  <a:pt x="1506898" y="122247"/>
                </a:lnTo>
                <a:lnTo>
                  <a:pt x="1509576" y="119465"/>
                </a:lnTo>
                <a:close/>
              </a:path>
              <a:path w="1624964" h="1533525">
                <a:moveTo>
                  <a:pt x="1624584" y="0"/>
                </a:moveTo>
                <a:lnTo>
                  <a:pt x="1509576" y="119465"/>
                </a:lnTo>
                <a:lnTo>
                  <a:pt x="1542288" y="143256"/>
                </a:lnTo>
                <a:lnTo>
                  <a:pt x="1542288" y="148235"/>
                </a:lnTo>
                <a:lnTo>
                  <a:pt x="1624584" y="0"/>
                </a:lnTo>
                <a:close/>
              </a:path>
            </a:pathLst>
          </a:custGeom>
          <a:solidFill>
            <a:srgbClr val="CC8D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1391" y="2971800"/>
            <a:ext cx="4559807" cy="434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0503" y="5773927"/>
            <a:ext cx="2468879" cy="1163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49168" y="5699760"/>
            <a:ext cx="2649220" cy="1256030"/>
          </a:xfrm>
          <a:custGeom>
            <a:avLst/>
            <a:gdLst/>
            <a:ahLst/>
            <a:cxnLst/>
            <a:rect l="l" t="t" r="r" b="b"/>
            <a:pathLst>
              <a:path w="2649220" h="1256029">
                <a:moveTo>
                  <a:pt x="1276726" y="439143"/>
                </a:moveTo>
                <a:lnTo>
                  <a:pt x="1200912" y="396240"/>
                </a:lnTo>
                <a:lnTo>
                  <a:pt x="1109472" y="359664"/>
                </a:lnTo>
                <a:lnTo>
                  <a:pt x="1060704" y="344424"/>
                </a:lnTo>
                <a:lnTo>
                  <a:pt x="1008888" y="329184"/>
                </a:lnTo>
                <a:lnTo>
                  <a:pt x="905256" y="310896"/>
                </a:lnTo>
                <a:lnTo>
                  <a:pt x="850392" y="304800"/>
                </a:lnTo>
                <a:lnTo>
                  <a:pt x="795528" y="301752"/>
                </a:lnTo>
                <a:lnTo>
                  <a:pt x="688848" y="301752"/>
                </a:lnTo>
                <a:lnTo>
                  <a:pt x="579120" y="313944"/>
                </a:lnTo>
                <a:lnTo>
                  <a:pt x="524256" y="323088"/>
                </a:lnTo>
                <a:lnTo>
                  <a:pt x="472440" y="335280"/>
                </a:lnTo>
                <a:lnTo>
                  <a:pt x="402336" y="353568"/>
                </a:lnTo>
                <a:lnTo>
                  <a:pt x="338328" y="377952"/>
                </a:lnTo>
                <a:lnTo>
                  <a:pt x="307848" y="393192"/>
                </a:lnTo>
                <a:lnTo>
                  <a:pt x="277368" y="405384"/>
                </a:lnTo>
                <a:lnTo>
                  <a:pt x="222504" y="435864"/>
                </a:lnTo>
                <a:lnTo>
                  <a:pt x="173736" y="472440"/>
                </a:lnTo>
                <a:lnTo>
                  <a:pt x="152400" y="487680"/>
                </a:lnTo>
                <a:lnTo>
                  <a:pt x="131064" y="509016"/>
                </a:lnTo>
                <a:lnTo>
                  <a:pt x="109728" y="527304"/>
                </a:lnTo>
                <a:lnTo>
                  <a:pt x="91440" y="545592"/>
                </a:lnTo>
                <a:lnTo>
                  <a:pt x="45720" y="609600"/>
                </a:lnTo>
                <a:lnTo>
                  <a:pt x="33528" y="630936"/>
                </a:lnTo>
                <a:lnTo>
                  <a:pt x="24384" y="655320"/>
                </a:lnTo>
                <a:lnTo>
                  <a:pt x="15240" y="676656"/>
                </a:lnTo>
                <a:lnTo>
                  <a:pt x="9144" y="701040"/>
                </a:lnTo>
                <a:lnTo>
                  <a:pt x="3048" y="722376"/>
                </a:lnTo>
                <a:lnTo>
                  <a:pt x="0" y="746760"/>
                </a:lnTo>
                <a:lnTo>
                  <a:pt x="0" y="819912"/>
                </a:lnTo>
                <a:lnTo>
                  <a:pt x="6096" y="844296"/>
                </a:lnTo>
                <a:lnTo>
                  <a:pt x="12192" y="865632"/>
                </a:lnTo>
                <a:lnTo>
                  <a:pt x="18288" y="890016"/>
                </a:lnTo>
                <a:lnTo>
                  <a:pt x="39624" y="932688"/>
                </a:lnTo>
                <a:lnTo>
                  <a:pt x="39624" y="771144"/>
                </a:lnTo>
                <a:lnTo>
                  <a:pt x="42672" y="749808"/>
                </a:lnTo>
                <a:lnTo>
                  <a:pt x="42672" y="752856"/>
                </a:lnTo>
                <a:lnTo>
                  <a:pt x="48768" y="710184"/>
                </a:lnTo>
                <a:lnTo>
                  <a:pt x="54864" y="688848"/>
                </a:lnTo>
                <a:lnTo>
                  <a:pt x="54864" y="691896"/>
                </a:lnTo>
                <a:lnTo>
                  <a:pt x="60960" y="677672"/>
                </a:lnTo>
                <a:lnTo>
                  <a:pt x="60960" y="670560"/>
                </a:lnTo>
                <a:lnTo>
                  <a:pt x="70104" y="654558"/>
                </a:lnTo>
                <a:lnTo>
                  <a:pt x="70104" y="652272"/>
                </a:lnTo>
                <a:lnTo>
                  <a:pt x="94488" y="609600"/>
                </a:lnTo>
                <a:lnTo>
                  <a:pt x="94488" y="612648"/>
                </a:lnTo>
                <a:lnTo>
                  <a:pt x="106680" y="595579"/>
                </a:lnTo>
                <a:lnTo>
                  <a:pt x="106680" y="594360"/>
                </a:lnTo>
                <a:lnTo>
                  <a:pt x="121920" y="576580"/>
                </a:lnTo>
                <a:lnTo>
                  <a:pt x="121920" y="573024"/>
                </a:lnTo>
                <a:lnTo>
                  <a:pt x="158496" y="536448"/>
                </a:lnTo>
                <a:lnTo>
                  <a:pt x="158496" y="539496"/>
                </a:lnTo>
                <a:lnTo>
                  <a:pt x="176784" y="523820"/>
                </a:lnTo>
                <a:lnTo>
                  <a:pt x="176784" y="521208"/>
                </a:lnTo>
                <a:lnTo>
                  <a:pt x="198120" y="502920"/>
                </a:lnTo>
                <a:lnTo>
                  <a:pt x="243840" y="474345"/>
                </a:lnTo>
                <a:lnTo>
                  <a:pt x="243840" y="472440"/>
                </a:lnTo>
                <a:lnTo>
                  <a:pt x="271272" y="457200"/>
                </a:lnTo>
                <a:lnTo>
                  <a:pt x="295656" y="441960"/>
                </a:lnTo>
                <a:lnTo>
                  <a:pt x="323088" y="430987"/>
                </a:lnTo>
                <a:lnTo>
                  <a:pt x="323088" y="429768"/>
                </a:lnTo>
                <a:lnTo>
                  <a:pt x="414528" y="393192"/>
                </a:lnTo>
                <a:lnTo>
                  <a:pt x="481584" y="374904"/>
                </a:lnTo>
                <a:lnTo>
                  <a:pt x="533400" y="362712"/>
                </a:lnTo>
                <a:lnTo>
                  <a:pt x="585216" y="353568"/>
                </a:lnTo>
                <a:lnTo>
                  <a:pt x="637032" y="347472"/>
                </a:lnTo>
                <a:lnTo>
                  <a:pt x="688848" y="344424"/>
                </a:lnTo>
                <a:lnTo>
                  <a:pt x="743712" y="341376"/>
                </a:lnTo>
                <a:lnTo>
                  <a:pt x="847344" y="347472"/>
                </a:lnTo>
                <a:lnTo>
                  <a:pt x="899160" y="353568"/>
                </a:lnTo>
                <a:lnTo>
                  <a:pt x="899160" y="350520"/>
                </a:lnTo>
                <a:lnTo>
                  <a:pt x="950976" y="359664"/>
                </a:lnTo>
                <a:lnTo>
                  <a:pt x="999744" y="371856"/>
                </a:lnTo>
                <a:lnTo>
                  <a:pt x="999744" y="368808"/>
                </a:lnTo>
                <a:lnTo>
                  <a:pt x="1094232" y="398335"/>
                </a:lnTo>
                <a:lnTo>
                  <a:pt x="1094232" y="396240"/>
                </a:lnTo>
                <a:lnTo>
                  <a:pt x="1139952" y="414528"/>
                </a:lnTo>
                <a:lnTo>
                  <a:pt x="1182624" y="434441"/>
                </a:lnTo>
                <a:lnTo>
                  <a:pt x="1182624" y="432816"/>
                </a:lnTo>
                <a:lnTo>
                  <a:pt x="1225296" y="457200"/>
                </a:lnTo>
                <a:lnTo>
                  <a:pt x="1225296" y="454152"/>
                </a:lnTo>
                <a:lnTo>
                  <a:pt x="1267968" y="480822"/>
                </a:lnTo>
                <a:lnTo>
                  <a:pt x="1267968" y="441960"/>
                </a:lnTo>
                <a:lnTo>
                  <a:pt x="1276726" y="439143"/>
                </a:lnTo>
                <a:close/>
              </a:path>
              <a:path w="2649220" h="1256029">
                <a:moveTo>
                  <a:pt x="79248" y="917448"/>
                </a:moveTo>
                <a:lnTo>
                  <a:pt x="67056" y="896112"/>
                </a:lnTo>
                <a:lnTo>
                  <a:pt x="57912" y="874776"/>
                </a:lnTo>
                <a:lnTo>
                  <a:pt x="57912" y="877824"/>
                </a:lnTo>
                <a:lnTo>
                  <a:pt x="51816" y="853440"/>
                </a:lnTo>
                <a:lnTo>
                  <a:pt x="51816" y="856488"/>
                </a:lnTo>
                <a:lnTo>
                  <a:pt x="45720" y="832104"/>
                </a:lnTo>
                <a:lnTo>
                  <a:pt x="45720" y="835152"/>
                </a:lnTo>
                <a:lnTo>
                  <a:pt x="39624" y="792480"/>
                </a:lnTo>
                <a:lnTo>
                  <a:pt x="39624" y="932688"/>
                </a:lnTo>
                <a:lnTo>
                  <a:pt x="42672" y="938784"/>
                </a:lnTo>
                <a:lnTo>
                  <a:pt x="54864" y="960120"/>
                </a:lnTo>
                <a:lnTo>
                  <a:pt x="70104" y="984504"/>
                </a:lnTo>
                <a:lnTo>
                  <a:pt x="76200" y="991616"/>
                </a:lnTo>
                <a:lnTo>
                  <a:pt x="76200" y="917448"/>
                </a:lnTo>
                <a:lnTo>
                  <a:pt x="79248" y="917448"/>
                </a:lnTo>
                <a:close/>
              </a:path>
              <a:path w="2649220" h="1256029">
                <a:moveTo>
                  <a:pt x="64008" y="670560"/>
                </a:moveTo>
                <a:lnTo>
                  <a:pt x="60960" y="670560"/>
                </a:lnTo>
                <a:lnTo>
                  <a:pt x="60960" y="677672"/>
                </a:lnTo>
                <a:lnTo>
                  <a:pt x="64008" y="670560"/>
                </a:lnTo>
                <a:close/>
              </a:path>
              <a:path w="2649220" h="1256029">
                <a:moveTo>
                  <a:pt x="73152" y="649224"/>
                </a:moveTo>
                <a:lnTo>
                  <a:pt x="70104" y="652272"/>
                </a:lnTo>
                <a:lnTo>
                  <a:pt x="70104" y="654558"/>
                </a:lnTo>
                <a:lnTo>
                  <a:pt x="73152" y="649224"/>
                </a:lnTo>
                <a:close/>
              </a:path>
              <a:path w="2649220" h="1256029">
                <a:moveTo>
                  <a:pt x="91440" y="938784"/>
                </a:moveTo>
                <a:lnTo>
                  <a:pt x="76200" y="917448"/>
                </a:lnTo>
                <a:lnTo>
                  <a:pt x="76200" y="991616"/>
                </a:lnTo>
                <a:lnTo>
                  <a:pt x="88392" y="1005840"/>
                </a:lnTo>
                <a:lnTo>
                  <a:pt x="88392" y="938784"/>
                </a:lnTo>
                <a:lnTo>
                  <a:pt x="91440" y="938784"/>
                </a:lnTo>
                <a:close/>
              </a:path>
              <a:path w="2649220" h="1256029">
                <a:moveTo>
                  <a:pt x="176784" y="1089660"/>
                </a:moveTo>
                <a:lnTo>
                  <a:pt x="176784" y="1036320"/>
                </a:lnTo>
                <a:lnTo>
                  <a:pt x="155448" y="1014984"/>
                </a:lnTo>
                <a:lnTo>
                  <a:pt x="155448" y="1018032"/>
                </a:lnTo>
                <a:lnTo>
                  <a:pt x="137160" y="996696"/>
                </a:lnTo>
                <a:lnTo>
                  <a:pt x="137160" y="999744"/>
                </a:lnTo>
                <a:lnTo>
                  <a:pt x="118872" y="978408"/>
                </a:lnTo>
                <a:lnTo>
                  <a:pt x="103632" y="957072"/>
                </a:lnTo>
                <a:lnTo>
                  <a:pt x="103632" y="960120"/>
                </a:lnTo>
                <a:lnTo>
                  <a:pt x="88392" y="938784"/>
                </a:lnTo>
                <a:lnTo>
                  <a:pt x="88392" y="1005840"/>
                </a:lnTo>
                <a:lnTo>
                  <a:pt x="106680" y="1027176"/>
                </a:lnTo>
                <a:lnTo>
                  <a:pt x="128016" y="1045464"/>
                </a:lnTo>
                <a:lnTo>
                  <a:pt x="149352" y="1066800"/>
                </a:lnTo>
                <a:lnTo>
                  <a:pt x="170688" y="1085088"/>
                </a:lnTo>
                <a:lnTo>
                  <a:pt x="176784" y="1089660"/>
                </a:lnTo>
                <a:close/>
              </a:path>
              <a:path w="2649220" h="1256029">
                <a:moveTo>
                  <a:pt x="109728" y="591312"/>
                </a:moveTo>
                <a:lnTo>
                  <a:pt x="106680" y="594360"/>
                </a:lnTo>
                <a:lnTo>
                  <a:pt x="106680" y="595579"/>
                </a:lnTo>
                <a:lnTo>
                  <a:pt x="109728" y="591312"/>
                </a:lnTo>
                <a:close/>
              </a:path>
              <a:path w="2649220" h="1256029">
                <a:moveTo>
                  <a:pt x="124968" y="573024"/>
                </a:moveTo>
                <a:lnTo>
                  <a:pt x="121920" y="573024"/>
                </a:lnTo>
                <a:lnTo>
                  <a:pt x="121920" y="576580"/>
                </a:lnTo>
                <a:lnTo>
                  <a:pt x="124968" y="573024"/>
                </a:lnTo>
                <a:close/>
              </a:path>
              <a:path w="2649220" h="1256029">
                <a:moveTo>
                  <a:pt x="198120" y="1051560"/>
                </a:moveTo>
                <a:lnTo>
                  <a:pt x="173736" y="1033272"/>
                </a:lnTo>
                <a:lnTo>
                  <a:pt x="176784" y="1036320"/>
                </a:lnTo>
                <a:lnTo>
                  <a:pt x="176784" y="1089660"/>
                </a:lnTo>
                <a:lnTo>
                  <a:pt x="195072" y="1103376"/>
                </a:lnTo>
                <a:lnTo>
                  <a:pt x="195072" y="1051560"/>
                </a:lnTo>
                <a:lnTo>
                  <a:pt x="198120" y="1051560"/>
                </a:lnTo>
                <a:close/>
              </a:path>
              <a:path w="2649220" h="1256029">
                <a:moveTo>
                  <a:pt x="179832" y="521208"/>
                </a:moveTo>
                <a:lnTo>
                  <a:pt x="176784" y="521208"/>
                </a:lnTo>
                <a:lnTo>
                  <a:pt x="176784" y="523820"/>
                </a:lnTo>
                <a:lnTo>
                  <a:pt x="179832" y="521208"/>
                </a:lnTo>
                <a:close/>
              </a:path>
              <a:path w="2649220" h="1256029">
                <a:moveTo>
                  <a:pt x="243840" y="1131166"/>
                </a:moveTo>
                <a:lnTo>
                  <a:pt x="243840" y="1085088"/>
                </a:lnTo>
                <a:lnTo>
                  <a:pt x="219456" y="1066800"/>
                </a:lnTo>
                <a:lnTo>
                  <a:pt x="219456" y="1069848"/>
                </a:lnTo>
                <a:lnTo>
                  <a:pt x="195072" y="1051560"/>
                </a:lnTo>
                <a:lnTo>
                  <a:pt x="195072" y="1103376"/>
                </a:lnTo>
                <a:lnTo>
                  <a:pt x="222504" y="1118616"/>
                </a:lnTo>
                <a:lnTo>
                  <a:pt x="243840" y="1131166"/>
                </a:lnTo>
                <a:close/>
              </a:path>
              <a:path w="2649220" h="1256029">
                <a:moveTo>
                  <a:pt x="295656" y="1112520"/>
                </a:moveTo>
                <a:lnTo>
                  <a:pt x="240792" y="1082040"/>
                </a:lnTo>
                <a:lnTo>
                  <a:pt x="243840" y="1085088"/>
                </a:lnTo>
                <a:lnTo>
                  <a:pt x="243840" y="1131166"/>
                </a:lnTo>
                <a:lnTo>
                  <a:pt x="274320" y="1149096"/>
                </a:lnTo>
                <a:lnTo>
                  <a:pt x="292608" y="1157758"/>
                </a:lnTo>
                <a:lnTo>
                  <a:pt x="292608" y="1112520"/>
                </a:lnTo>
                <a:lnTo>
                  <a:pt x="295656" y="1112520"/>
                </a:lnTo>
                <a:close/>
              </a:path>
              <a:path w="2649220" h="1256029">
                <a:moveTo>
                  <a:pt x="246888" y="472440"/>
                </a:moveTo>
                <a:lnTo>
                  <a:pt x="243840" y="472440"/>
                </a:lnTo>
                <a:lnTo>
                  <a:pt x="243840" y="474345"/>
                </a:lnTo>
                <a:lnTo>
                  <a:pt x="246888" y="472440"/>
                </a:lnTo>
                <a:close/>
              </a:path>
              <a:path w="2649220" h="1256029">
                <a:moveTo>
                  <a:pt x="350520" y="1183843"/>
                </a:moveTo>
                <a:lnTo>
                  <a:pt x="350520" y="1139952"/>
                </a:lnTo>
                <a:lnTo>
                  <a:pt x="292608" y="1112520"/>
                </a:lnTo>
                <a:lnTo>
                  <a:pt x="292608" y="1157758"/>
                </a:lnTo>
                <a:lnTo>
                  <a:pt x="332232" y="1176528"/>
                </a:lnTo>
                <a:lnTo>
                  <a:pt x="350520" y="1183843"/>
                </a:lnTo>
                <a:close/>
              </a:path>
              <a:path w="2649220" h="1256029">
                <a:moveTo>
                  <a:pt x="326136" y="429768"/>
                </a:moveTo>
                <a:lnTo>
                  <a:pt x="323088" y="429768"/>
                </a:lnTo>
                <a:lnTo>
                  <a:pt x="323088" y="430987"/>
                </a:lnTo>
                <a:lnTo>
                  <a:pt x="326136" y="429768"/>
                </a:lnTo>
                <a:close/>
              </a:path>
              <a:path w="2649220" h="1256029">
                <a:moveTo>
                  <a:pt x="408432" y="1161288"/>
                </a:moveTo>
                <a:lnTo>
                  <a:pt x="347472" y="1136904"/>
                </a:lnTo>
                <a:lnTo>
                  <a:pt x="350520" y="1139952"/>
                </a:lnTo>
                <a:lnTo>
                  <a:pt x="350520" y="1183843"/>
                </a:lnTo>
                <a:lnTo>
                  <a:pt x="393192" y="1200912"/>
                </a:lnTo>
                <a:lnTo>
                  <a:pt x="405384" y="1204395"/>
                </a:lnTo>
                <a:lnTo>
                  <a:pt x="405384" y="1161288"/>
                </a:lnTo>
                <a:lnTo>
                  <a:pt x="408432" y="1161288"/>
                </a:lnTo>
                <a:close/>
              </a:path>
              <a:path w="2649220" h="1256029">
                <a:moveTo>
                  <a:pt x="670560" y="1213104"/>
                </a:moveTo>
                <a:lnTo>
                  <a:pt x="600456" y="1203960"/>
                </a:lnTo>
                <a:lnTo>
                  <a:pt x="600456" y="1207008"/>
                </a:lnTo>
                <a:lnTo>
                  <a:pt x="533400" y="1194816"/>
                </a:lnTo>
                <a:lnTo>
                  <a:pt x="469392" y="1179576"/>
                </a:lnTo>
                <a:lnTo>
                  <a:pt x="405384" y="1161288"/>
                </a:lnTo>
                <a:lnTo>
                  <a:pt x="405384" y="1204395"/>
                </a:lnTo>
                <a:lnTo>
                  <a:pt x="457200" y="1219200"/>
                </a:lnTo>
                <a:lnTo>
                  <a:pt x="524256" y="1234440"/>
                </a:lnTo>
                <a:lnTo>
                  <a:pt x="594360" y="1246632"/>
                </a:lnTo>
                <a:lnTo>
                  <a:pt x="664464" y="1252728"/>
                </a:lnTo>
                <a:lnTo>
                  <a:pt x="667512" y="1252855"/>
                </a:lnTo>
                <a:lnTo>
                  <a:pt x="667512" y="1213104"/>
                </a:lnTo>
                <a:lnTo>
                  <a:pt x="670560" y="1213104"/>
                </a:lnTo>
                <a:close/>
              </a:path>
              <a:path w="2649220" h="1256029">
                <a:moveTo>
                  <a:pt x="984504" y="1232500"/>
                </a:moveTo>
                <a:lnTo>
                  <a:pt x="984504" y="1191768"/>
                </a:lnTo>
                <a:lnTo>
                  <a:pt x="947928" y="1197864"/>
                </a:lnTo>
                <a:lnTo>
                  <a:pt x="914400" y="1203960"/>
                </a:lnTo>
                <a:lnTo>
                  <a:pt x="877824" y="1207008"/>
                </a:lnTo>
                <a:lnTo>
                  <a:pt x="844296" y="1210056"/>
                </a:lnTo>
                <a:lnTo>
                  <a:pt x="807720" y="1213104"/>
                </a:lnTo>
                <a:lnTo>
                  <a:pt x="737616" y="1216152"/>
                </a:lnTo>
                <a:lnTo>
                  <a:pt x="667512" y="1213104"/>
                </a:lnTo>
                <a:lnTo>
                  <a:pt x="667512" y="1252855"/>
                </a:lnTo>
                <a:lnTo>
                  <a:pt x="737616" y="1255776"/>
                </a:lnTo>
                <a:lnTo>
                  <a:pt x="810768" y="1255776"/>
                </a:lnTo>
                <a:lnTo>
                  <a:pt x="883920" y="1249680"/>
                </a:lnTo>
                <a:lnTo>
                  <a:pt x="957072" y="1237488"/>
                </a:lnTo>
                <a:lnTo>
                  <a:pt x="984504" y="1232500"/>
                </a:lnTo>
                <a:close/>
              </a:path>
              <a:path w="2649220" h="1256029">
                <a:moveTo>
                  <a:pt x="1176528" y="1171956"/>
                </a:moveTo>
                <a:lnTo>
                  <a:pt x="1176528" y="1127760"/>
                </a:lnTo>
                <a:lnTo>
                  <a:pt x="1085088" y="1164336"/>
                </a:lnTo>
                <a:lnTo>
                  <a:pt x="1018032" y="1182624"/>
                </a:lnTo>
                <a:lnTo>
                  <a:pt x="981456" y="1191768"/>
                </a:lnTo>
                <a:lnTo>
                  <a:pt x="984504" y="1191768"/>
                </a:lnTo>
                <a:lnTo>
                  <a:pt x="984504" y="1232500"/>
                </a:lnTo>
                <a:lnTo>
                  <a:pt x="1063752" y="1213104"/>
                </a:lnTo>
                <a:lnTo>
                  <a:pt x="1130808" y="1191768"/>
                </a:lnTo>
                <a:lnTo>
                  <a:pt x="1161288" y="1179576"/>
                </a:lnTo>
                <a:lnTo>
                  <a:pt x="1176528" y="1171956"/>
                </a:lnTo>
                <a:close/>
              </a:path>
              <a:path w="2649220" h="1256029">
                <a:moveTo>
                  <a:pt x="1097280" y="399288"/>
                </a:moveTo>
                <a:lnTo>
                  <a:pt x="1094232" y="396240"/>
                </a:lnTo>
                <a:lnTo>
                  <a:pt x="1094232" y="398335"/>
                </a:lnTo>
                <a:lnTo>
                  <a:pt x="1097280" y="399288"/>
                </a:lnTo>
                <a:close/>
              </a:path>
              <a:path w="2649220" h="1256029">
                <a:moveTo>
                  <a:pt x="1203960" y="1159459"/>
                </a:moveTo>
                <a:lnTo>
                  <a:pt x="1203960" y="1115568"/>
                </a:lnTo>
                <a:lnTo>
                  <a:pt x="1173480" y="1127760"/>
                </a:lnTo>
                <a:lnTo>
                  <a:pt x="1176528" y="1127760"/>
                </a:lnTo>
                <a:lnTo>
                  <a:pt x="1176528" y="1171956"/>
                </a:lnTo>
                <a:lnTo>
                  <a:pt x="1191768" y="1164336"/>
                </a:lnTo>
                <a:lnTo>
                  <a:pt x="1203960" y="1159459"/>
                </a:lnTo>
                <a:close/>
              </a:path>
              <a:path w="2649220" h="1256029">
                <a:moveTo>
                  <a:pt x="1185672" y="435864"/>
                </a:moveTo>
                <a:lnTo>
                  <a:pt x="1182624" y="432816"/>
                </a:lnTo>
                <a:lnTo>
                  <a:pt x="1182624" y="434441"/>
                </a:lnTo>
                <a:lnTo>
                  <a:pt x="1185672" y="435864"/>
                </a:lnTo>
                <a:close/>
              </a:path>
              <a:path w="2649220" h="1256029">
                <a:moveTo>
                  <a:pt x="1255776" y="1133517"/>
                </a:moveTo>
                <a:lnTo>
                  <a:pt x="1255776" y="1085088"/>
                </a:lnTo>
                <a:lnTo>
                  <a:pt x="1200912" y="1115568"/>
                </a:lnTo>
                <a:lnTo>
                  <a:pt x="1203960" y="1115568"/>
                </a:lnTo>
                <a:lnTo>
                  <a:pt x="1203960" y="1159459"/>
                </a:lnTo>
                <a:lnTo>
                  <a:pt x="1222248" y="1152144"/>
                </a:lnTo>
                <a:lnTo>
                  <a:pt x="1255776" y="1133517"/>
                </a:lnTo>
                <a:close/>
              </a:path>
              <a:path w="2649220" h="1256029">
                <a:moveTo>
                  <a:pt x="1301496" y="1103376"/>
                </a:moveTo>
                <a:lnTo>
                  <a:pt x="1301496" y="1054608"/>
                </a:lnTo>
                <a:lnTo>
                  <a:pt x="1252728" y="1085088"/>
                </a:lnTo>
                <a:lnTo>
                  <a:pt x="1255776" y="1085088"/>
                </a:lnTo>
                <a:lnTo>
                  <a:pt x="1255776" y="1133517"/>
                </a:lnTo>
                <a:lnTo>
                  <a:pt x="1277112" y="1121664"/>
                </a:lnTo>
                <a:lnTo>
                  <a:pt x="1301496" y="1103376"/>
                </a:lnTo>
                <a:close/>
              </a:path>
              <a:path w="2649220" h="1256029">
                <a:moveTo>
                  <a:pt x="1286256" y="445008"/>
                </a:moveTo>
                <a:lnTo>
                  <a:pt x="1276726" y="439143"/>
                </a:lnTo>
                <a:lnTo>
                  <a:pt x="1267968" y="441960"/>
                </a:lnTo>
                <a:lnTo>
                  <a:pt x="1286256" y="445008"/>
                </a:lnTo>
                <a:close/>
              </a:path>
              <a:path w="2649220" h="1256029">
                <a:moveTo>
                  <a:pt x="1286256" y="480719"/>
                </a:moveTo>
                <a:lnTo>
                  <a:pt x="1286256" y="445008"/>
                </a:lnTo>
                <a:lnTo>
                  <a:pt x="1267968" y="441960"/>
                </a:lnTo>
                <a:lnTo>
                  <a:pt x="1267968" y="480822"/>
                </a:lnTo>
                <a:lnTo>
                  <a:pt x="1274064" y="484632"/>
                </a:lnTo>
                <a:lnTo>
                  <a:pt x="1286256" y="480719"/>
                </a:lnTo>
                <a:close/>
              </a:path>
              <a:path w="2649220" h="1256029">
                <a:moveTo>
                  <a:pt x="2648712" y="15240"/>
                </a:moveTo>
                <a:lnTo>
                  <a:pt x="2642616" y="0"/>
                </a:lnTo>
                <a:lnTo>
                  <a:pt x="1276726" y="439143"/>
                </a:lnTo>
                <a:lnTo>
                  <a:pt x="1286256" y="445008"/>
                </a:lnTo>
                <a:lnTo>
                  <a:pt x="1286256" y="480719"/>
                </a:lnTo>
                <a:lnTo>
                  <a:pt x="2243139" y="173659"/>
                </a:lnTo>
                <a:lnTo>
                  <a:pt x="2484120" y="51816"/>
                </a:lnTo>
                <a:lnTo>
                  <a:pt x="2498989" y="90477"/>
                </a:lnTo>
                <a:lnTo>
                  <a:pt x="2648712" y="15240"/>
                </a:lnTo>
                <a:close/>
              </a:path>
              <a:path w="2649220" h="1256029">
                <a:moveTo>
                  <a:pt x="1322832" y="1087374"/>
                </a:moveTo>
                <a:lnTo>
                  <a:pt x="1322832" y="1036320"/>
                </a:lnTo>
                <a:lnTo>
                  <a:pt x="1298448" y="1054608"/>
                </a:lnTo>
                <a:lnTo>
                  <a:pt x="1301496" y="1054608"/>
                </a:lnTo>
                <a:lnTo>
                  <a:pt x="1301496" y="1103376"/>
                </a:lnTo>
                <a:lnTo>
                  <a:pt x="1322832" y="1087374"/>
                </a:lnTo>
                <a:close/>
              </a:path>
              <a:path w="2649220" h="1256029">
                <a:moveTo>
                  <a:pt x="1438656" y="969264"/>
                </a:moveTo>
                <a:lnTo>
                  <a:pt x="1438656" y="886968"/>
                </a:lnTo>
                <a:lnTo>
                  <a:pt x="1426464" y="908304"/>
                </a:lnTo>
                <a:lnTo>
                  <a:pt x="1426464" y="905256"/>
                </a:lnTo>
                <a:lnTo>
                  <a:pt x="1417320" y="926592"/>
                </a:lnTo>
                <a:lnTo>
                  <a:pt x="1405128" y="947928"/>
                </a:lnTo>
                <a:lnTo>
                  <a:pt x="1405128" y="944880"/>
                </a:lnTo>
                <a:lnTo>
                  <a:pt x="1389888" y="966216"/>
                </a:lnTo>
                <a:lnTo>
                  <a:pt x="1359408" y="1002792"/>
                </a:lnTo>
                <a:lnTo>
                  <a:pt x="1341120" y="1021080"/>
                </a:lnTo>
                <a:lnTo>
                  <a:pt x="1341120" y="1018032"/>
                </a:lnTo>
                <a:lnTo>
                  <a:pt x="1319784" y="1036320"/>
                </a:lnTo>
                <a:lnTo>
                  <a:pt x="1322832" y="1036320"/>
                </a:lnTo>
                <a:lnTo>
                  <a:pt x="1322832" y="1087374"/>
                </a:lnTo>
                <a:lnTo>
                  <a:pt x="1325880" y="1085088"/>
                </a:lnTo>
                <a:lnTo>
                  <a:pt x="1347216" y="1069848"/>
                </a:lnTo>
                <a:lnTo>
                  <a:pt x="1368552" y="1048512"/>
                </a:lnTo>
                <a:lnTo>
                  <a:pt x="1389888" y="1030224"/>
                </a:lnTo>
                <a:lnTo>
                  <a:pt x="1408176" y="1011936"/>
                </a:lnTo>
                <a:lnTo>
                  <a:pt x="1438656" y="969264"/>
                </a:lnTo>
                <a:close/>
              </a:path>
              <a:path w="2649220" h="1256029">
                <a:moveTo>
                  <a:pt x="2493034" y="93469"/>
                </a:moveTo>
                <a:lnTo>
                  <a:pt x="2243139" y="173659"/>
                </a:lnTo>
                <a:lnTo>
                  <a:pt x="1399032" y="600456"/>
                </a:lnTo>
                <a:lnTo>
                  <a:pt x="1423416" y="640080"/>
                </a:lnTo>
                <a:lnTo>
                  <a:pt x="1423416" y="645414"/>
                </a:lnTo>
                <a:lnTo>
                  <a:pt x="1432560" y="661416"/>
                </a:lnTo>
                <a:lnTo>
                  <a:pt x="1435608" y="668528"/>
                </a:lnTo>
                <a:lnTo>
                  <a:pt x="1435608" y="624840"/>
                </a:lnTo>
                <a:lnTo>
                  <a:pt x="1444752" y="597408"/>
                </a:lnTo>
                <a:lnTo>
                  <a:pt x="1454890" y="615150"/>
                </a:lnTo>
                <a:lnTo>
                  <a:pt x="2493034" y="93469"/>
                </a:lnTo>
                <a:close/>
              </a:path>
              <a:path w="2649220" h="1256029">
                <a:moveTo>
                  <a:pt x="1423416" y="645414"/>
                </a:moveTo>
                <a:lnTo>
                  <a:pt x="1423416" y="640080"/>
                </a:lnTo>
                <a:lnTo>
                  <a:pt x="1420368" y="640080"/>
                </a:lnTo>
                <a:lnTo>
                  <a:pt x="1423416" y="645414"/>
                </a:lnTo>
                <a:close/>
              </a:path>
              <a:path w="2649220" h="1256029">
                <a:moveTo>
                  <a:pt x="1454890" y="615150"/>
                </a:moveTo>
                <a:lnTo>
                  <a:pt x="1444752" y="597408"/>
                </a:lnTo>
                <a:lnTo>
                  <a:pt x="1435608" y="624840"/>
                </a:lnTo>
                <a:lnTo>
                  <a:pt x="1454890" y="615150"/>
                </a:lnTo>
                <a:close/>
              </a:path>
              <a:path w="2649220" h="1256029">
                <a:moveTo>
                  <a:pt x="1499616" y="810768"/>
                </a:moveTo>
                <a:lnTo>
                  <a:pt x="1499616" y="737616"/>
                </a:lnTo>
                <a:lnTo>
                  <a:pt x="1493520" y="713232"/>
                </a:lnTo>
                <a:lnTo>
                  <a:pt x="1487424" y="691896"/>
                </a:lnTo>
                <a:lnTo>
                  <a:pt x="1481328" y="667512"/>
                </a:lnTo>
                <a:lnTo>
                  <a:pt x="1456944" y="618744"/>
                </a:lnTo>
                <a:lnTo>
                  <a:pt x="1454890" y="615150"/>
                </a:lnTo>
                <a:lnTo>
                  <a:pt x="1435608" y="624840"/>
                </a:lnTo>
                <a:lnTo>
                  <a:pt x="1435608" y="668528"/>
                </a:lnTo>
                <a:lnTo>
                  <a:pt x="1441704" y="682752"/>
                </a:lnTo>
                <a:lnTo>
                  <a:pt x="1441704" y="679704"/>
                </a:lnTo>
                <a:lnTo>
                  <a:pt x="1447800" y="704088"/>
                </a:lnTo>
                <a:lnTo>
                  <a:pt x="1447800" y="701040"/>
                </a:lnTo>
                <a:lnTo>
                  <a:pt x="1453896" y="725424"/>
                </a:lnTo>
                <a:lnTo>
                  <a:pt x="1453896" y="722376"/>
                </a:lnTo>
                <a:lnTo>
                  <a:pt x="1459992" y="765048"/>
                </a:lnTo>
                <a:lnTo>
                  <a:pt x="1459992" y="931926"/>
                </a:lnTo>
                <a:lnTo>
                  <a:pt x="1463040" y="926592"/>
                </a:lnTo>
                <a:lnTo>
                  <a:pt x="1475232" y="902208"/>
                </a:lnTo>
                <a:lnTo>
                  <a:pt x="1484376" y="880872"/>
                </a:lnTo>
                <a:lnTo>
                  <a:pt x="1490472" y="856488"/>
                </a:lnTo>
                <a:lnTo>
                  <a:pt x="1496568" y="835152"/>
                </a:lnTo>
                <a:lnTo>
                  <a:pt x="1499616" y="810768"/>
                </a:lnTo>
                <a:close/>
              </a:path>
              <a:path w="2649220" h="1256029">
                <a:moveTo>
                  <a:pt x="1459992" y="931926"/>
                </a:moveTo>
                <a:lnTo>
                  <a:pt x="1459992" y="786384"/>
                </a:lnTo>
                <a:lnTo>
                  <a:pt x="1456944" y="807720"/>
                </a:lnTo>
                <a:lnTo>
                  <a:pt x="1456944" y="804672"/>
                </a:lnTo>
                <a:lnTo>
                  <a:pt x="1450848" y="847344"/>
                </a:lnTo>
                <a:lnTo>
                  <a:pt x="1444752" y="868680"/>
                </a:lnTo>
                <a:lnTo>
                  <a:pt x="1444752" y="865632"/>
                </a:lnTo>
                <a:lnTo>
                  <a:pt x="1435608" y="886968"/>
                </a:lnTo>
                <a:lnTo>
                  <a:pt x="1438656" y="886968"/>
                </a:lnTo>
                <a:lnTo>
                  <a:pt x="1438656" y="969264"/>
                </a:lnTo>
                <a:lnTo>
                  <a:pt x="1459992" y="931926"/>
                </a:lnTo>
                <a:close/>
              </a:path>
              <a:path w="2649220" h="1256029">
                <a:moveTo>
                  <a:pt x="2498989" y="90477"/>
                </a:moveTo>
                <a:lnTo>
                  <a:pt x="2484120" y="51816"/>
                </a:lnTo>
                <a:lnTo>
                  <a:pt x="2243139" y="173659"/>
                </a:lnTo>
                <a:lnTo>
                  <a:pt x="2493034" y="93469"/>
                </a:lnTo>
                <a:lnTo>
                  <a:pt x="2498989" y="90477"/>
                </a:lnTo>
                <a:close/>
              </a:path>
              <a:path w="2649220" h="1256029">
                <a:moveTo>
                  <a:pt x="2499360" y="91440"/>
                </a:moveTo>
                <a:lnTo>
                  <a:pt x="2498989" y="90477"/>
                </a:lnTo>
                <a:lnTo>
                  <a:pt x="2493034" y="93469"/>
                </a:lnTo>
                <a:lnTo>
                  <a:pt x="2499360" y="91440"/>
                </a:lnTo>
                <a:close/>
              </a:path>
            </a:pathLst>
          </a:custGeom>
          <a:solidFill>
            <a:srgbClr val="CC8D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3637" y="5272536"/>
            <a:ext cx="2482850" cy="148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dirty="0" sz="1800" spc="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Rest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701164" marR="5080" indent="16764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After  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Exe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cis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0304" y="984504"/>
            <a:ext cx="3520440" cy="1213485"/>
          </a:xfrm>
          <a:custGeom>
            <a:avLst/>
            <a:gdLst/>
            <a:ahLst/>
            <a:cxnLst/>
            <a:rect l="l" t="t" r="r" b="b"/>
            <a:pathLst>
              <a:path w="3520440" h="1213485">
                <a:moveTo>
                  <a:pt x="3520440" y="1213104"/>
                </a:moveTo>
                <a:lnTo>
                  <a:pt x="3520440" y="0"/>
                </a:lnTo>
                <a:lnTo>
                  <a:pt x="0" y="0"/>
                </a:lnTo>
                <a:lnTo>
                  <a:pt x="0" y="1213104"/>
                </a:lnTo>
                <a:lnTo>
                  <a:pt x="6096" y="1213104"/>
                </a:lnTo>
                <a:lnTo>
                  <a:pt x="6096" y="15240"/>
                </a:lnTo>
                <a:lnTo>
                  <a:pt x="15240" y="6096"/>
                </a:lnTo>
                <a:lnTo>
                  <a:pt x="15240" y="15240"/>
                </a:lnTo>
                <a:lnTo>
                  <a:pt x="3505200" y="15240"/>
                </a:lnTo>
                <a:lnTo>
                  <a:pt x="3505200" y="6096"/>
                </a:lnTo>
                <a:lnTo>
                  <a:pt x="3511296" y="15240"/>
                </a:lnTo>
                <a:lnTo>
                  <a:pt x="3511296" y="1213104"/>
                </a:lnTo>
                <a:lnTo>
                  <a:pt x="3520440" y="1213104"/>
                </a:lnTo>
                <a:close/>
              </a:path>
              <a:path w="3520440" h="1213485">
                <a:moveTo>
                  <a:pt x="15240" y="15240"/>
                </a:moveTo>
                <a:lnTo>
                  <a:pt x="15240" y="6096"/>
                </a:lnTo>
                <a:lnTo>
                  <a:pt x="6096" y="15240"/>
                </a:lnTo>
                <a:lnTo>
                  <a:pt x="15240" y="15240"/>
                </a:lnTo>
                <a:close/>
              </a:path>
              <a:path w="3520440" h="1213485">
                <a:moveTo>
                  <a:pt x="15240" y="1197864"/>
                </a:moveTo>
                <a:lnTo>
                  <a:pt x="15240" y="15240"/>
                </a:lnTo>
                <a:lnTo>
                  <a:pt x="6096" y="15240"/>
                </a:lnTo>
                <a:lnTo>
                  <a:pt x="6096" y="1197864"/>
                </a:lnTo>
                <a:lnTo>
                  <a:pt x="15240" y="1197864"/>
                </a:lnTo>
                <a:close/>
              </a:path>
              <a:path w="3520440" h="1213485">
                <a:moveTo>
                  <a:pt x="3511296" y="1197864"/>
                </a:moveTo>
                <a:lnTo>
                  <a:pt x="6096" y="1197864"/>
                </a:lnTo>
                <a:lnTo>
                  <a:pt x="15240" y="1203960"/>
                </a:lnTo>
                <a:lnTo>
                  <a:pt x="15240" y="1213104"/>
                </a:lnTo>
                <a:lnTo>
                  <a:pt x="3505200" y="1213104"/>
                </a:lnTo>
                <a:lnTo>
                  <a:pt x="3505200" y="1203960"/>
                </a:lnTo>
                <a:lnTo>
                  <a:pt x="3511296" y="1197864"/>
                </a:lnTo>
                <a:close/>
              </a:path>
              <a:path w="3520440" h="1213485">
                <a:moveTo>
                  <a:pt x="15240" y="1213104"/>
                </a:moveTo>
                <a:lnTo>
                  <a:pt x="15240" y="1203960"/>
                </a:lnTo>
                <a:lnTo>
                  <a:pt x="6096" y="1197864"/>
                </a:lnTo>
                <a:lnTo>
                  <a:pt x="6096" y="1213104"/>
                </a:lnTo>
                <a:lnTo>
                  <a:pt x="15240" y="1213104"/>
                </a:lnTo>
                <a:close/>
              </a:path>
              <a:path w="3520440" h="1213485">
                <a:moveTo>
                  <a:pt x="3511296" y="15240"/>
                </a:moveTo>
                <a:lnTo>
                  <a:pt x="3505200" y="6096"/>
                </a:lnTo>
                <a:lnTo>
                  <a:pt x="3505200" y="15240"/>
                </a:lnTo>
                <a:lnTo>
                  <a:pt x="3511296" y="15240"/>
                </a:lnTo>
                <a:close/>
              </a:path>
              <a:path w="3520440" h="1213485">
                <a:moveTo>
                  <a:pt x="3511296" y="1197864"/>
                </a:moveTo>
                <a:lnTo>
                  <a:pt x="3511296" y="15240"/>
                </a:lnTo>
                <a:lnTo>
                  <a:pt x="3505200" y="15240"/>
                </a:lnTo>
                <a:lnTo>
                  <a:pt x="3505200" y="1197864"/>
                </a:lnTo>
                <a:lnTo>
                  <a:pt x="3511296" y="1197864"/>
                </a:lnTo>
                <a:close/>
              </a:path>
              <a:path w="3520440" h="1213485">
                <a:moveTo>
                  <a:pt x="3511296" y="1213104"/>
                </a:moveTo>
                <a:lnTo>
                  <a:pt x="3511296" y="1197864"/>
                </a:lnTo>
                <a:lnTo>
                  <a:pt x="3505200" y="1203960"/>
                </a:lnTo>
                <a:lnTo>
                  <a:pt x="3505200" y="1213104"/>
                </a:lnTo>
                <a:lnTo>
                  <a:pt x="3511296" y="12131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82720" y="996188"/>
            <a:ext cx="2514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AFD00"/>
                </a:solidFill>
              </a:rPr>
              <a:t>Hear </a:t>
            </a:r>
            <a:r>
              <a:rPr dirty="0" sz="3600" spc="-25">
                <a:solidFill>
                  <a:srgbClr val="FAFD00"/>
                </a:solidFill>
              </a:rPr>
              <a:t>Rate </a:t>
            </a:r>
            <a:r>
              <a:rPr dirty="0" sz="3600">
                <a:solidFill>
                  <a:srgbClr val="FAFD00"/>
                </a:solidFill>
              </a:rPr>
              <a:t>&amp;  </a:t>
            </a:r>
            <a:r>
              <a:rPr dirty="0" sz="3600" spc="-10">
                <a:solidFill>
                  <a:srgbClr val="FAFD00"/>
                </a:solidFill>
              </a:rPr>
              <a:t>Cardiac</a:t>
            </a:r>
            <a:r>
              <a:rPr dirty="0" sz="3600" spc="-70">
                <a:solidFill>
                  <a:srgbClr val="FAFD00"/>
                </a:solidFill>
              </a:rPr>
              <a:t> </a:t>
            </a:r>
            <a:r>
              <a:rPr dirty="0" sz="3600" spc="-15">
                <a:solidFill>
                  <a:srgbClr val="FAFD00"/>
                </a:solidFill>
              </a:rPr>
              <a:t>Cycle</a:t>
            </a:r>
            <a:endParaRPr sz="3600"/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704" y="826008"/>
            <a:ext cx="6339840" cy="655320"/>
          </a:xfrm>
          <a:custGeom>
            <a:avLst/>
            <a:gdLst/>
            <a:ahLst/>
            <a:cxnLst/>
            <a:rect l="l" t="t" r="r" b="b"/>
            <a:pathLst>
              <a:path w="6339840" h="655319">
                <a:moveTo>
                  <a:pt x="6339840" y="655320"/>
                </a:moveTo>
                <a:lnTo>
                  <a:pt x="6339840" y="0"/>
                </a:lnTo>
                <a:lnTo>
                  <a:pt x="0" y="0"/>
                </a:lnTo>
                <a:lnTo>
                  <a:pt x="0" y="655320"/>
                </a:lnTo>
                <a:lnTo>
                  <a:pt x="6096" y="655320"/>
                </a:lnTo>
                <a:lnTo>
                  <a:pt x="6096" y="12192"/>
                </a:lnTo>
                <a:lnTo>
                  <a:pt x="15240" y="6096"/>
                </a:lnTo>
                <a:lnTo>
                  <a:pt x="15240" y="12192"/>
                </a:lnTo>
                <a:lnTo>
                  <a:pt x="6324600" y="12192"/>
                </a:lnTo>
                <a:lnTo>
                  <a:pt x="6324600" y="6096"/>
                </a:lnTo>
                <a:lnTo>
                  <a:pt x="6330696" y="12192"/>
                </a:lnTo>
                <a:lnTo>
                  <a:pt x="6330696" y="655320"/>
                </a:lnTo>
                <a:lnTo>
                  <a:pt x="6339840" y="655320"/>
                </a:lnTo>
                <a:close/>
              </a:path>
              <a:path w="6339840" h="655319">
                <a:moveTo>
                  <a:pt x="15240" y="12192"/>
                </a:moveTo>
                <a:lnTo>
                  <a:pt x="15240" y="6096"/>
                </a:lnTo>
                <a:lnTo>
                  <a:pt x="6096" y="12192"/>
                </a:lnTo>
                <a:lnTo>
                  <a:pt x="15240" y="12192"/>
                </a:lnTo>
                <a:close/>
              </a:path>
              <a:path w="6339840" h="655319">
                <a:moveTo>
                  <a:pt x="15240" y="643128"/>
                </a:moveTo>
                <a:lnTo>
                  <a:pt x="15240" y="12192"/>
                </a:lnTo>
                <a:lnTo>
                  <a:pt x="6096" y="12192"/>
                </a:lnTo>
                <a:lnTo>
                  <a:pt x="6096" y="643128"/>
                </a:lnTo>
                <a:lnTo>
                  <a:pt x="15240" y="643128"/>
                </a:lnTo>
                <a:close/>
              </a:path>
              <a:path w="6339840" h="655319">
                <a:moveTo>
                  <a:pt x="6330696" y="643128"/>
                </a:moveTo>
                <a:lnTo>
                  <a:pt x="6096" y="643128"/>
                </a:lnTo>
                <a:lnTo>
                  <a:pt x="15240" y="649224"/>
                </a:lnTo>
                <a:lnTo>
                  <a:pt x="15240" y="655320"/>
                </a:lnTo>
                <a:lnTo>
                  <a:pt x="6324600" y="655320"/>
                </a:lnTo>
                <a:lnTo>
                  <a:pt x="6324600" y="649224"/>
                </a:lnTo>
                <a:lnTo>
                  <a:pt x="6330696" y="643128"/>
                </a:lnTo>
                <a:close/>
              </a:path>
              <a:path w="6339840" h="655319">
                <a:moveTo>
                  <a:pt x="15240" y="655320"/>
                </a:moveTo>
                <a:lnTo>
                  <a:pt x="15240" y="649224"/>
                </a:lnTo>
                <a:lnTo>
                  <a:pt x="6096" y="643128"/>
                </a:lnTo>
                <a:lnTo>
                  <a:pt x="6096" y="655320"/>
                </a:lnTo>
                <a:lnTo>
                  <a:pt x="15240" y="655320"/>
                </a:lnTo>
                <a:close/>
              </a:path>
              <a:path w="6339840" h="655319">
                <a:moveTo>
                  <a:pt x="6330696" y="12192"/>
                </a:moveTo>
                <a:lnTo>
                  <a:pt x="6324600" y="6096"/>
                </a:lnTo>
                <a:lnTo>
                  <a:pt x="6324600" y="12192"/>
                </a:lnTo>
                <a:lnTo>
                  <a:pt x="6330696" y="12192"/>
                </a:lnTo>
                <a:close/>
              </a:path>
              <a:path w="6339840" h="655319">
                <a:moveTo>
                  <a:pt x="6330696" y="643128"/>
                </a:moveTo>
                <a:lnTo>
                  <a:pt x="6330696" y="12192"/>
                </a:lnTo>
                <a:lnTo>
                  <a:pt x="6324600" y="12192"/>
                </a:lnTo>
                <a:lnTo>
                  <a:pt x="6324600" y="643128"/>
                </a:lnTo>
                <a:lnTo>
                  <a:pt x="6330696" y="643128"/>
                </a:lnTo>
                <a:close/>
              </a:path>
              <a:path w="6339840" h="655319">
                <a:moveTo>
                  <a:pt x="6330696" y="655320"/>
                </a:moveTo>
                <a:lnTo>
                  <a:pt x="6330696" y="643128"/>
                </a:lnTo>
                <a:lnTo>
                  <a:pt x="6324600" y="649224"/>
                </a:lnTo>
                <a:lnTo>
                  <a:pt x="6324600" y="655320"/>
                </a:lnTo>
                <a:lnTo>
                  <a:pt x="6330696" y="65532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5430" y="834644"/>
            <a:ext cx="49136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AFD00"/>
                </a:solidFill>
              </a:rPr>
              <a:t>Hear </a:t>
            </a:r>
            <a:r>
              <a:rPr dirty="0" sz="3600" spc="-25">
                <a:solidFill>
                  <a:srgbClr val="FAFD00"/>
                </a:solidFill>
              </a:rPr>
              <a:t>Rate </a:t>
            </a:r>
            <a:r>
              <a:rPr dirty="0" sz="3600">
                <a:solidFill>
                  <a:srgbClr val="FAFD00"/>
                </a:solidFill>
              </a:rPr>
              <a:t>&amp; </a:t>
            </a:r>
            <a:r>
              <a:rPr dirty="0" sz="3600" spc="-10">
                <a:solidFill>
                  <a:srgbClr val="FAFD00"/>
                </a:solidFill>
              </a:rPr>
              <a:t>Cardiac</a:t>
            </a:r>
            <a:r>
              <a:rPr dirty="0" sz="3600" spc="-60">
                <a:solidFill>
                  <a:srgbClr val="FAFD00"/>
                </a:solidFill>
              </a:rPr>
              <a:t> </a:t>
            </a:r>
            <a:r>
              <a:rPr dirty="0" sz="3600" spc="-15">
                <a:solidFill>
                  <a:srgbClr val="FAFD00"/>
                </a:solidFill>
              </a:rPr>
              <a:t>Cycle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4788" y="1569213"/>
            <a:ext cx="7554595" cy="2907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Higher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dirty="0" sz="2100" spc="-25" b="1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lesser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is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duration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Cardiac</a:t>
            </a:r>
            <a:r>
              <a:rPr dirty="0" sz="2100" spc="-175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cycle.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FF00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dirty="0" sz="2100" spc="-25" b="1">
                <a:solidFill>
                  <a:srgbClr val="00FF00"/>
                </a:solidFill>
                <a:latin typeface="Calibri"/>
                <a:cs typeface="Calibri"/>
              </a:rPr>
              <a:t>However,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duration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systole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is much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more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fixed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than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that</a:t>
            </a:r>
            <a:r>
              <a:rPr dirty="0" sz="2100" spc="-270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diastole.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FF00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6870" marR="180340" indent="-344170">
              <a:lnSpc>
                <a:spcPct val="100000"/>
              </a:lnSpc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When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heart </a:t>
            </a:r>
            <a:r>
              <a:rPr dirty="0" sz="2100" spc="-25" b="1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is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increased, diastole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is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shortened to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a  much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greater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degree.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For example, </a:t>
            </a:r>
            <a:r>
              <a:rPr dirty="0" sz="2100" spc="-15" b="1">
                <a:solidFill>
                  <a:srgbClr val="00FF00"/>
                </a:solidFill>
                <a:latin typeface="Calibri"/>
                <a:cs typeface="Calibri"/>
              </a:rPr>
              <a:t>at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a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heart </a:t>
            </a:r>
            <a:r>
              <a:rPr dirty="0" sz="2100" spc="-25" b="1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65 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beats/min,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dirty="0" sz="2100" spc="-10" b="1">
                <a:solidFill>
                  <a:srgbClr val="00FF00"/>
                </a:solidFill>
                <a:latin typeface="Calibri"/>
                <a:cs typeface="Calibri"/>
              </a:rPr>
              <a:t>duration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diastole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is 0.62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s,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whereas </a:t>
            </a:r>
            <a:r>
              <a:rPr dirty="0" sz="2100" spc="-15" b="1">
                <a:solidFill>
                  <a:srgbClr val="00FF00"/>
                </a:solidFill>
                <a:latin typeface="Calibri"/>
                <a:cs typeface="Calibri"/>
              </a:rPr>
              <a:t>at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a</a:t>
            </a:r>
            <a:r>
              <a:rPr dirty="0" sz="2100" spc="-235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0FF00"/>
                </a:solidFill>
                <a:latin typeface="Calibri"/>
                <a:cs typeface="Calibri"/>
              </a:rPr>
              <a:t>heart  </a:t>
            </a:r>
            <a:r>
              <a:rPr dirty="0" sz="2100" spc="-25" b="1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200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beats/min,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it is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only </a:t>
            </a:r>
            <a:r>
              <a:rPr dirty="0" sz="2100" spc="0" b="1">
                <a:solidFill>
                  <a:srgbClr val="00FF00"/>
                </a:solidFill>
                <a:latin typeface="Calibri"/>
                <a:cs typeface="Calibri"/>
              </a:rPr>
              <a:t>0.14</a:t>
            </a:r>
            <a:r>
              <a:rPr dirty="0" sz="2100" spc="-245" b="1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FF00"/>
                </a:solidFill>
                <a:latin typeface="Calibri"/>
                <a:cs typeface="Calibri"/>
              </a:rPr>
              <a:t>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4730496"/>
            <a:ext cx="4572000" cy="2030095"/>
          </a:xfrm>
          <a:prstGeom prst="rect">
            <a:avLst/>
          </a:prstGeom>
          <a:solidFill>
            <a:srgbClr val="650032"/>
          </a:solidFill>
        </p:spPr>
        <p:txBody>
          <a:bodyPr wrap="square" lIns="0" tIns="30480" rIns="0" bIns="0" rtlCol="0" vert="horz">
            <a:spAutoFit/>
          </a:bodyPr>
          <a:lstStyle/>
          <a:p>
            <a:pPr marL="93980" marR="432434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180/min,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filling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adequate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is enough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venous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return,</a:t>
            </a:r>
            <a:endParaRPr sz="1800">
              <a:latin typeface="Calibri"/>
              <a:cs typeface="Calibri"/>
            </a:endParaRPr>
          </a:p>
          <a:p>
            <a:pPr marL="93980" marR="15113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cardiac output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minute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rate. 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high  heart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rates,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filling may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compromised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that cardiac output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minute  falls.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520" y="4751832"/>
            <a:ext cx="3810000" cy="2030095"/>
          </a:xfrm>
          <a:prstGeom prst="rect">
            <a:avLst/>
          </a:prstGeom>
          <a:solidFill>
            <a:srgbClr val="650032"/>
          </a:solidFill>
        </p:spPr>
        <p:txBody>
          <a:bodyPr wrap="square" lIns="0" tIns="33655" rIns="0" bIns="0" rtlCol="0" vert="horz">
            <a:spAutoFit/>
          </a:bodyPr>
          <a:lstStyle/>
          <a:p>
            <a:pPr marL="93980" marR="97790">
              <a:lnSpc>
                <a:spcPct val="100000"/>
              </a:lnSpc>
              <a:spcBef>
                <a:spcPts val="265"/>
              </a:spcBef>
            </a:pPr>
            <a:r>
              <a:rPr dirty="0" sz="1800" spc="-10" b="1">
                <a:solidFill>
                  <a:srgbClr val="00FF00"/>
                </a:solidFill>
                <a:latin typeface="Calibri"/>
                <a:cs typeface="Calibri"/>
              </a:rPr>
              <a:t>Physiologic </a:t>
            </a:r>
            <a:r>
              <a:rPr dirty="0" sz="1800" spc="-5" b="1">
                <a:solidFill>
                  <a:srgbClr val="00FF00"/>
                </a:solidFill>
                <a:latin typeface="Calibri"/>
                <a:cs typeface="Calibri"/>
              </a:rPr>
              <a:t>and </a:t>
            </a:r>
            <a:r>
              <a:rPr dirty="0" sz="1800" spc="-10" b="1">
                <a:solidFill>
                  <a:srgbClr val="00FF00"/>
                </a:solidFill>
                <a:latin typeface="Calibri"/>
                <a:cs typeface="Calibri"/>
              </a:rPr>
              <a:t>clinical implications </a:t>
            </a:r>
            <a:r>
              <a:rPr dirty="0" sz="1800" spc="-5" b="1">
                <a:solidFill>
                  <a:srgbClr val="00FF00"/>
                </a:solidFill>
                <a:latin typeface="Calibri"/>
                <a:cs typeface="Calibri"/>
              </a:rPr>
              <a:t>of  </a:t>
            </a:r>
            <a:r>
              <a:rPr dirty="0" sz="1800" spc="-10" b="1">
                <a:solidFill>
                  <a:srgbClr val="00FF00"/>
                </a:solidFill>
                <a:latin typeface="Calibri"/>
                <a:cs typeface="Calibri"/>
              </a:rPr>
              <a:t>shortened diastole: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The heart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muscle  rests during diastole. Coronary blood 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flows </a:t>
            </a:r>
            <a:r>
              <a:rPr dirty="0" sz="1800" spc="-15" b="1">
                <a:solidFill>
                  <a:srgbClr val="00FFFF"/>
                </a:solidFill>
                <a:latin typeface="Calibri"/>
                <a:cs typeface="Calibri"/>
              </a:rPr>
              <a:t>to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subendocardial portions 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of the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left </a:t>
            </a:r>
            <a:r>
              <a:rPr dirty="0" sz="1800" spc="-15" b="1">
                <a:solidFill>
                  <a:srgbClr val="00FFFF"/>
                </a:solidFill>
                <a:latin typeface="Calibri"/>
                <a:cs typeface="Calibri"/>
              </a:rPr>
              <a:t>ventricle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only during  diastole. Furthermore, most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of the  </a:t>
            </a:r>
            <a:r>
              <a:rPr dirty="0" sz="1800" spc="-15" b="1">
                <a:solidFill>
                  <a:srgbClr val="00FFFF"/>
                </a:solidFill>
                <a:latin typeface="Calibri"/>
                <a:cs typeface="Calibri"/>
              </a:rPr>
              <a:t>ventricular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filling </a:t>
            </a:r>
            <a:r>
              <a:rPr dirty="0" sz="1800" spc="-15" b="1">
                <a:solidFill>
                  <a:srgbClr val="00FFFF"/>
                </a:solidFill>
                <a:latin typeface="Calibri"/>
                <a:cs typeface="Calibri"/>
              </a:rPr>
              <a:t>occurs </a:t>
            </a:r>
            <a:r>
              <a:rPr dirty="0" sz="1800" spc="-5" b="1">
                <a:solidFill>
                  <a:srgbClr val="00FFFF"/>
                </a:solidFill>
                <a:latin typeface="Calibri"/>
                <a:cs typeface="Calibri"/>
              </a:rPr>
              <a:t>in</a:t>
            </a:r>
            <a:r>
              <a:rPr dirty="0" sz="1800" spc="100" b="1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FFFF"/>
                </a:solidFill>
                <a:latin typeface="Calibri"/>
                <a:cs typeface="Calibri"/>
              </a:rPr>
              <a:t>diastole.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762000"/>
            <a:ext cx="8494776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32566" y="4922520"/>
            <a:ext cx="3197225" cy="631825"/>
          </a:xfrm>
          <a:custGeom>
            <a:avLst/>
            <a:gdLst/>
            <a:ahLst/>
            <a:cxnLst/>
            <a:rect l="l" t="t" r="r" b="b"/>
            <a:pathLst>
              <a:path w="3197225" h="631825">
                <a:moveTo>
                  <a:pt x="735" y="67595"/>
                </a:moveTo>
                <a:lnTo>
                  <a:pt x="148" y="68389"/>
                </a:lnTo>
                <a:lnTo>
                  <a:pt x="0" y="69066"/>
                </a:lnTo>
                <a:lnTo>
                  <a:pt x="735" y="67595"/>
                </a:lnTo>
                <a:close/>
              </a:path>
              <a:path w="3197225" h="631825">
                <a:moveTo>
                  <a:pt x="3196833" y="512064"/>
                </a:moveTo>
                <a:lnTo>
                  <a:pt x="3196833" y="0"/>
                </a:lnTo>
                <a:lnTo>
                  <a:pt x="3196745" y="427"/>
                </a:lnTo>
                <a:lnTo>
                  <a:pt x="3193785" y="527303"/>
                </a:lnTo>
                <a:lnTo>
                  <a:pt x="3190867" y="533138"/>
                </a:lnTo>
                <a:lnTo>
                  <a:pt x="3193595" y="529018"/>
                </a:lnTo>
                <a:lnTo>
                  <a:pt x="3196833" y="512064"/>
                </a:lnTo>
                <a:close/>
              </a:path>
              <a:path w="3197225" h="631825">
                <a:moveTo>
                  <a:pt x="84825" y="597408"/>
                </a:moveTo>
                <a:lnTo>
                  <a:pt x="84825" y="554735"/>
                </a:lnTo>
                <a:lnTo>
                  <a:pt x="81777" y="603503"/>
                </a:lnTo>
                <a:lnTo>
                  <a:pt x="78729" y="615695"/>
                </a:lnTo>
                <a:lnTo>
                  <a:pt x="75681" y="621791"/>
                </a:lnTo>
                <a:lnTo>
                  <a:pt x="65966" y="631506"/>
                </a:lnTo>
                <a:lnTo>
                  <a:pt x="71490" y="627888"/>
                </a:lnTo>
                <a:lnTo>
                  <a:pt x="81158" y="614362"/>
                </a:lnTo>
                <a:lnTo>
                  <a:pt x="84825" y="597408"/>
                </a:lnTo>
                <a:close/>
              </a:path>
              <a:path w="3197225" h="631825">
                <a:moveTo>
                  <a:pt x="3175236" y="548769"/>
                </a:moveTo>
                <a:lnTo>
                  <a:pt x="3169401" y="551687"/>
                </a:lnTo>
                <a:lnTo>
                  <a:pt x="84825" y="554735"/>
                </a:lnTo>
                <a:lnTo>
                  <a:pt x="3154161" y="554736"/>
                </a:lnTo>
                <a:lnTo>
                  <a:pt x="3171116" y="551497"/>
                </a:lnTo>
                <a:lnTo>
                  <a:pt x="3175236" y="5487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56641" y="4876800"/>
            <a:ext cx="73025" cy="46355"/>
          </a:xfrm>
          <a:custGeom>
            <a:avLst/>
            <a:gdLst/>
            <a:ahLst/>
            <a:cxnLst/>
            <a:rect l="l" t="t" r="r" b="b"/>
            <a:pathLst>
              <a:path w="73025" h="46354">
                <a:moveTo>
                  <a:pt x="43995" y="3047"/>
                </a:moveTo>
                <a:lnTo>
                  <a:pt x="30086" y="0"/>
                </a:lnTo>
                <a:lnTo>
                  <a:pt x="17231" y="3047"/>
                </a:lnTo>
                <a:lnTo>
                  <a:pt x="43995" y="3047"/>
                </a:lnTo>
                <a:close/>
              </a:path>
              <a:path w="73025" h="46354">
                <a:moveTo>
                  <a:pt x="2166" y="12679"/>
                </a:moveTo>
                <a:lnTo>
                  <a:pt x="749" y="13716"/>
                </a:lnTo>
                <a:lnTo>
                  <a:pt x="0" y="14845"/>
                </a:lnTo>
                <a:lnTo>
                  <a:pt x="2166" y="12679"/>
                </a:lnTo>
                <a:close/>
              </a:path>
              <a:path w="73025" h="46354">
                <a:moveTo>
                  <a:pt x="72758" y="45720"/>
                </a:moveTo>
                <a:lnTo>
                  <a:pt x="72674" y="45270"/>
                </a:lnTo>
                <a:lnTo>
                  <a:pt x="72669" y="46147"/>
                </a:lnTo>
                <a:lnTo>
                  <a:pt x="72758" y="45720"/>
                </a:lnTo>
                <a:close/>
              </a:path>
              <a:path w="73025" h="46354">
                <a:moveTo>
                  <a:pt x="69926" y="30479"/>
                </a:moveTo>
                <a:lnTo>
                  <a:pt x="69709" y="29312"/>
                </a:lnTo>
                <a:lnTo>
                  <a:pt x="69709" y="30479"/>
                </a:lnTo>
                <a:lnTo>
                  <a:pt x="69926" y="30479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5952" y="4873752"/>
            <a:ext cx="3209925" cy="688975"/>
          </a:xfrm>
          <a:custGeom>
            <a:avLst/>
            <a:gdLst/>
            <a:ahLst/>
            <a:cxnLst/>
            <a:rect l="l" t="t" r="r" b="b"/>
            <a:pathLst>
              <a:path w="3209925" h="688975">
                <a:moveTo>
                  <a:pt x="3115056" y="91439"/>
                </a:moveTo>
                <a:lnTo>
                  <a:pt x="3115056" y="85344"/>
                </a:lnTo>
                <a:lnTo>
                  <a:pt x="36576" y="85344"/>
                </a:lnTo>
                <a:lnTo>
                  <a:pt x="30480" y="88392"/>
                </a:lnTo>
                <a:lnTo>
                  <a:pt x="27432" y="88392"/>
                </a:lnTo>
                <a:lnTo>
                  <a:pt x="15240" y="100584"/>
                </a:lnTo>
                <a:lnTo>
                  <a:pt x="12191" y="100584"/>
                </a:lnTo>
                <a:lnTo>
                  <a:pt x="9144" y="106680"/>
                </a:lnTo>
                <a:lnTo>
                  <a:pt x="6095" y="106680"/>
                </a:lnTo>
                <a:lnTo>
                  <a:pt x="3047" y="115824"/>
                </a:lnTo>
                <a:lnTo>
                  <a:pt x="0" y="121920"/>
                </a:lnTo>
                <a:lnTo>
                  <a:pt x="0" y="134112"/>
                </a:lnTo>
                <a:lnTo>
                  <a:pt x="3265" y="133023"/>
                </a:lnTo>
                <a:lnTo>
                  <a:pt x="6096" y="118871"/>
                </a:lnTo>
                <a:lnTo>
                  <a:pt x="12192" y="106679"/>
                </a:lnTo>
                <a:lnTo>
                  <a:pt x="21335" y="97535"/>
                </a:lnTo>
                <a:lnTo>
                  <a:pt x="33527" y="91439"/>
                </a:lnTo>
                <a:lnTo>
                  <a:pt x="3115056" y="91439"/>
                </a:lnTo>
                <a:close/>
              </a:path>
              <a:path w="3209925" h="688975">
                <a:moveTo>
                  <a:pt x="3265" y="133023"/>
                </a:moveTo>
                <a:lnTo>
                  <a:pt x="0" y="134112"/>
                </a:lnTo>
                <a:lnTo>
                  <a:pt x="1861" y="148839"/>
                </a:lnTo>
                <a:lnTo>
                  <a:pt x="3047" y="152399"/>
                </a:lnTo>
                <a:lnTo>
                  <a:pt x="3048" y="134110"/>
                </a:lnTo>
                <a:lnTo>
                  <a:pt x="3265" y="133023"/>
                </a:lnTo>
                <a:close/>
              </a:path>
              <a:path w="3209925" h="688975">
                <a:moveTo>
                  <a:pt x="1861" y="148839"/>
                </a:moveTo>
                <a:lnTo>
                  <a:pt x="0" y="134112"/>
                </a:lnTo>
                <a:lnTo>
                  <a:pt x="0" y="143256"/>
                </a:lnTo>
                <a:lnTo>
                  <a:pt x="1861" y="148839"/>
                </a:lnTo>
                <a:close/>
              </a:path>
              <a:path w="3209925" h="688975">
                <a:moveTo>
                  <a:pt x="3047" y="158229"/>
                </a:moveTo>
                <a:lnTo>
                  <a:pt x="3047" y="152399"/>
                </a:lnTo>
                <a:lnTo>
                  <a:pt x="1861" y="148839"/>
                </a:lnTo>
                <a:lnTo>
                  <a:pt x="3047" y="158229"/>
                </a:lnTo>
                <a:close/>
              </a:path>
              <a:path w="3209925" h="688975">
                <a:moveTo>
                  <a:pt x="69379" y="683113"/>
                </a:moveTo>
                <a:lnTo>
                  <a:pt x="3047" y="158229"/>
                </a:lnTo>
                <a:lnTo>
                  <a:pt x="3047" y="646175"/>
                </a:lnTo>
                <a:lnTo>
                  <a:pt x="6095" y="646175"/>
                </a:lnTo>
                <a:lnTo>
                  <a:pt x="6095" y="664463"/>
                </a:lnTo>
                <a:lnTo>
                  <a:pt x="9143" y="664463"/>
                </a:lnTo>
                <a:lnTo>
                  <a:pt x="9143" y="670559"/>
                </a:lnTo>
                <a:lnTo>
                  <a:pt x="12192" y="670559"/>
                </a:lnTo>
                <a:lnTo>
                  <a:pt x="24383" y="682751"/>
                </a:lnTo>
                <a:lnTo>
                  <a:pt x="33527" y="685799"/>
                </a:lnTo>
                <a:lnTo>
                  <a:pt x="64007" y="688847"/>
                </a:lnTo>
                <a:lnTo>
                  <a:pt x="64007" y="685799"/>
                </a:lnTo>
                <a:lnTo>
                  <a:pt x="69379" y="683113"/>
                </a:lnTo>
                <a:close/>
              </a:path>
              <a:path w="3209925" h="688975">
                <a:moveTo>
                  <a:pt x="94488" y="603504"/>
                </a:moveTo>
                <a:lnTo>
                  <a:pt x="91439" y="603504"/>
                </a:lnTo>
                <a:lnTo>
                  <a:pt x="88391" y="652271"/>
                </a:lnTo>
                <a:lnTo>
                  <a:pt x="85343" y="664463"/>
                </a:lnTo>
                <a:lnTo>
                  <a:pt x="82295" y="670559"/>
                </a:lnTo>
                <a:lnTo>
                  <a:pt x="70103" y="682751"/>
                </a:lnTo>
                <a:lnTo>
                  <a:pt x="69379" y="683113"/>
                </a:lnTo>
                <a:lnTo>
                  <a:pt x="70104" y="688847"/>
                </a:lnTo>
                <a:lnTo>
                  <a:pt x="73152" y="685800"/>
                </a:lnTo>
                <a:lnTo>
                  <a:pt x="79248" y="682752"/>
                </a:lnTo>
                <a:lnTo>
                  <a:pt x="82296" y="679704"/>
                </a:lnTo>
                <a:lnTo>
                  <a:pt x="85343" y="673608"/>
                </a:lnTo>
                <a:lnTo>
                  <a:pt x="88392" y="673608"/>
                </a:lnTo>
                <a:lnTo>
                  <a:pt x="91440" y="667512"/>
                </a:lnTo>
                <a:lnTo>
                  <a:pt x="91440" y="609600"/>
                </a:lnTo>
                <a:lnTo>
                  <a:pt x="94488" y="603504"/>
                </a:lnTo>
                <a:close/>
              </a:path>
              <a:path w="3209925" h="688975">
                <a:moveTo>
                  <a:pt x="3206496" y="582168"/>
                </a:moveTo>
                <a:lnTo>
                  <a:pt x="3206496" y="67056"/>
                </a:lnTo>
                <a:lnTo>
                  <a:pt x="3203241" y="70311"/>
                </a:lnTo>
                <a:lnTo>
                  <a:pt x="3200399" y="576071"/>
                </a:lnTo>
                <a:lnTo>
                  <a:pt x="3194303" y="588263"/>
                </a:lnTo>
                <a:lnTo>
                  <a:pt x="3188207" y="594359"/>
                </a:lnTo>
                <a:lnTo>
                  <a:pt x="3176015" y="600455"/>
                </a:lnTo>
                <a:lnTo>
                  <a:pt x="91439" y="603504"/>
                </a:lnTo>
                <a:lnTo>
                  <a:pt x="94488" y="603504"/>
                </a:lnTo>
                <a:lnTo>
                  <a:pt x="94488" y="609600"/>
                </a:lnTo>
                <a:lnTo>
                  <a:pt x="3172968" y="609600"/>
                </a:lnTo>
                <a:lnTo>
                  <a:pt x="3179063" y="606552"/>
                </a:lnTo>
                <a:lnTo>
                  <a:pt x="3182112" y="606552"/>
                </a:lnTo>
                <a:lnTo>
                  <a:pt x="3194303" y="594360"/>
                </a:lnTo>
                <a:lnTo>
                  <a:pt x="3197352" y="594360"/>
                </a:lnTo>
                <a:lnTo>
                  <a:pt x="3200400" y="588264"/>
                </a:lnTo>
                <a:lnTo>
                  <a:pt x="3206496" y="582168"/>
                </a:lnTo>
                <a:close/>
              </a:path>
              <a:path w="3209925" h="688975">
                <a:moveTo>
                  <a:pt x="94488" y="609600"/>
                </a:moveTo>
                <a:lnTo>
                  <a:pt x="94488" y="603504"/>
                </a:lnTo>
                <a:lnTo>
                  <a:pt x="91440" y="609600"/>
                </a:lnTo>
                <a:lnTo>
                  <a:pt x="94488" y="609600"/>
                </a:lnTo>
                <a:close/>
              </a:path>
              <a:path w="3209925" h="688975">
                <a:moveTo>
                  <a:pt x="94488" y="658368"/>
                </a:moveTo>
                <a:lnTo>
                  <a:pt x="94488" y="609600"/>
                </a:lnTo>
                <a:lnTo>
                  <a:pt x="91440" y="609600"/>
                </a:lnTo>
                <a:lnTo>
                  <a:pt x="91440" y="664464"/>
                </a:lnTo>
                <a:lnTo>
                  <a:pt x="94488" y="658368"/>
                </a:lnTo>
                <a:close/>
              </a:path>
              <a:path w="3209925" h="688975">
                <a:moveTo>
                  <a:pt x="3188207" y="6095"/>
                </a:moveTo>
                <a:lnTo>
                  <a:pt x="3182112" y="3048"/>
                </a:lnTo>
                <a:lnTo>
                  <a:pt x="3179063" y="3047"/>
                </a:lnTo>
                <a:lnTo>
                  <a:pt x="3172968" y="0"/>
                </a:lnTo>
                <a:lnTo>
                  <a:pt x="3151632" y="0"/>
                </a:lnTo>
                <a:lnTo>
                  <a:pt x="3145536" y="3048"/>
                </a:lnTo>
                <a:lnTo>
                  <a:pt x="3142488" y="3048"/>
                </a:lnTo>
                <a:lnTo>
                  <a:pt x="3136392" y="6096"/>
                </a:lnTo>
                <a:lnTo>
                  <a:pt x="3136392" y="9144"/>
                </a:lnTo>
                <a:lnTo>
                  <a:pt x="3127248" y="12192"/>
                </a:lnTo>
                <a:lnTo>
                  <a:pt x="3127248" y="15240"/>
                </a:lnTo>
                <a:lnTo>
                  <a:pt x="3124200" y="21336"/>
                </a:lnTo>
                <a:lnTo>
                  <a:pt x="3121151" y="21336"/>
                </a:lnTo>
                <a:lnTo>
                  <a:pt x="3118104" y="27432"/>
                </a:lnTo>
                <a:lnTo>
                  <a:pt x="3118103" y="30480"/>
                </a:lnTo>
                <a:lnTo>
                  <a:pt x="3115056" y="36576"/>
                </a:lnTo>
                <a:lnTo>
                  <a:pt x="3115056" y="48768"/>
                </a:lnTo>
                <a:lnTo>
                  <a:pt x="3118103" y="47752"/>
                </a:lnTo>
                <a:lnTo>
                  <a:pt x="3118104" y="42670"/>
                </a:lnTo>
                <a:lnTo>
                  <a:pt x="3121152" y="30478"/>
                </a:lnTo>
                <a:lnTo>
                  <a:pt x="3124200" y="24383"/>
                </a:lnTo>
                <a:lnTo>
                  <a:pt x="3139439" y="9143"/>
                </a:lnTo>
                <a:lnTo>
                  <a:pt x="3145535" y="6095"/>
                </a:lnTo>
                <a:lnTo>
                  <a:pt x="3188207" y="6095"/>
                </a:lnTo>
                <a:close/>
              </a:path>
              <a:path w="3209925" h="688975">
                <a:moveTo>
                  <a:pt x="3118103" y="85344"/>
                </a:moveTo>
                <a:lnTo>
                  <a:pt x="3118103" y="57912"/>
                </a:lnTo>
                <a:lnTo>
                  <a:pt x="3115056" y="57912"/>
                </a:lnTo>
                <a:lnTo>
                  <a:pt x="3115056" y="85344"/>
                </a:lnTo>
                <a:lnTo>
                  <a:pt x="3118103" y="85344"/>
                </a:lnTo>
                <a:close/>
              </a:path>
              <a:path w="3209925" h="688975">
                <a:moveTo>
                  <a:pt x="3118103" y="91439"/>
                </a:moveTo>
                <a:lnTo>
                  <a:pt x="3118103" y="85344"/>
                </a:lnTo>
                <a:lnTo>
                  <a:pt x="3115056" y="91439"/>
                </a:lnTo>
                <a:lnTo>
                  <a:pt x="3118103" y="91439"/>
                </a:lnTo>
                <a:close/>
              </a:path>
              <a:path w="3209925" h="688975">
                <a:moveTo>
                  <a:pt x="3209544" y="48768"/>
                </a:moveTo>
                <a:lnTo>
                  <a:pt x="3209544" y="36576"/>
                </a:lnTo>
                <a:lnTo>
                  <a:pt x="3206496" y="30480"/>
                </a:lnTo>
                <a:lnTo>
                  <a:pt x="3206496" y="27432"/>
                </a:lnTo>
                <a:lnTo>
                  <a:pt x="3200399" y="21335"/>
                </a:lnTo>
                <a:lnTo>
                  <a:pt x="3197352" y="15240"/>
                </a:lnTo>
                <a:lnTo>
                  <a:pt x="3194304" y="15240"/>
                </a:lnTo>
                <a:lnTo>
                  <a:pt x="3194303" y="12191"/>
                </a:lnTo>
                <a:lnTo>
                  <a:pt x="3188208" y="9144"/>
                </a:lnTo>
                <a:lnTo>
                  <a:pt x="3188208" y="6096"/>
                </a:lnTo>
                <a:lnTo>
                  <a:pt x="3179063" y="6095"/>
                </a:lnTo>
                <a:lnTo>
                  <a:pt x="3185159" y="9143"/>
                </a:lnTo>
                <a:lnTo>
                  <a:pt x="3200399" y="24383"/>
                </a:lnTo>
                <a:lnTo>
                  <a:pt x="3200399" y="33527"/>
                </a:lnTo>
                <a:lnTo>
                  <a:pt x="3203447" y="33527"/>
                </a:lnTo>
                <a:lnTo>
                  <a:pt x="3203447" y="46735"/>
                </a:lnTo>
                <a:lnTo>
                  <a:pt x="3209544" y="48768"/>
                </a:lnTo>
                <a:close/>
              </a:path>
              <a:path w="3209925" h="688975">
                <a:moveTo>
                  <a:pt x="3209544" y="57912"/>
                </a:moveTo>
                <a:lnTo>
                  <a:pt x="3209544" y="48768"/>
                </a:lnTo>
                <a:lnTo>
                  <a:pt x="3203373" y="46711"/>
                </a:lnTo>
                <a:lnTo>
                  <a:pt x="3203241" y="70311"/>
                </a:lnTo>
                <a:lnTo>
                  <a:pt x="3206496" y="67056"/>
                </a:lnTo>
                <a:lnTo>
                  <a:pt x="3206496" y="64008"/>
                </a:lnTo>
                <a:lnTo>
                  <a:pt x="3209544" y="57912"/>
                </a:lnTo>
                <a:close/>
              </a:path>
              <a:path w="3209925" h="688975">
                <a:moveTo>
                  <a:pt x="3203447" y="46735"/>
                </a:moveTo>
                <a:lnTo>
                  <a:pt x="3203447" y="33527"/>
                </a:lnTo>
                <a:lnTo>
                  <a:pt x="3203373" y="46711"/>
                </a:lnTo>
                <a:close/>
              </a:path>
              <a:path w="3209925" h="688975">
                <a:moveTo>
                  <a:pt x="3209544" y="573024"/>
                </a:moveTo>
                <a:lnTo>
                  <a:pt x="3209544" y="57912"/>
                </a:lnTo>
                <a:lnTo>
                  <a:pt x="3206496" y="64008"/>
                </a:lnTo>
                <a:lnTo>
                  <a:pt x="3206496" y="579120"/>
                </a:lnTo>
                <a:lnTo>
                  <a:pt x="3209544" y="5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9000" y="4922520"/>
            <a:ext cx="3200400" cy="640080"/>
          </a:xfrm>
          <a:custGeom>
            <a:avLst/>
            <a:gdLst/>
            <a:ahLst/>
            <a:cxnLst/>
            <a:rect l="l" t="t" r="r" b="b"/>
            <a:pathLst>
              <a:path w="3200400" h="640079">
                <a:moveTo>
                  <a:pt x="3200400" y="512064"/>
                </a:moveTo>
                <a:lnTo>
                  <a:pt x="3200400" y="0"/>
                </a:lnTo>
                <a:lnTo>
                  <a:pt x="3197161" y="15668"/>
                </a:lnTo>
                <a:lnTo>
                  <a:pt x="3188208" y="29337"/>
                </a:lnTo>
                <a:lnTo>
                  <a:pt x="3174682" y="39004"/>
                </a:lnTo>
                <a:lnTo>
                  <a:pt x="3157728" y="42672"/>
                </a:lnTo>
                <a:lnTo>
                  <a:pt x="3157728" y="0"/>
                </a:lnTo>
                <a:lnTo>
                  <a:pt x="3156108" y="7191"/>
                </a:lnTo>
                <a:lnTo>
                  <a:pt x="3151632" y="14097"/>
                </a:lnTo>
                <a:lnTo>
                  <a:pt x="3144869" y="19288"/>
                </a:lnTo>
                <a:lnTo>
                  <a:pt x="3136392" y="21336"/>
                </a:lnTo>
                <a:lnTo>
                  <a:pt x="3127914" y="19288"/>
                </a:lnTo>
                <a:lnTo>
                  <a:pt x="3121152" y="14097"/>
                </a:lnTo>
                <a:lnTo>
                  <a:pt x="3116675" y="7191"/>
                </a:lnTo>
                <a:lnTo>
                  <a:pt x="3115056" y="0"/>
                </a:lnTo>
                <a:lnTo>
                  <a:pt x="3115056" y="42672"/>
                </a:lnTo>
                <a:lnTo>
                  <a:pt x="45720" y="42672"/>
                </a:lnTo>
                <a:lnTo>
                  <a:pt x="3714" y="68389"/>
                </a:lnTo>
                <a:lnTo>
                  <a:pt x="0" y="85344"/>
                </a:lnTo>
                <a:lnTo>
                  <a:pt x="0" y="597408"/>
                </a:lnTo>
                <a:lnTo>
                  <a:pt x="3714" y="614362"/>
                </a:lnTo>
                <a:lnTo>
                  <a:pt x="13716" y="627888"/>
                </a:lnTo>
                <a:lnTo>
                  <a:pt x="28289" y="636841"/>
                </a:lnTo>
                <a:lnTo>
                  <a:pt x="45720" y="640080"/>
                </a:lnTo>
                <a:lnTo>
                  <a:pt x="45720" y="85344"/>
                </a:lnTo>
                <a:lnTo>
                  <a:pt x="47339" y="76866"/>
                </a:lnTo>
                <a:lnTo>
                  <a:pt x="51816" y="70104"/>
                </a:lnTo>
                <a:lnTo>
                  <a:pt x="58578" y="65627"/>
                </a:lnTo>
                <a:lnTo>
                  <a:pt x="67056" y="64008"/>
                </a:lnTo>
                <a:lnTo>
                  <a:pt x="74247" y="65627"/>
                </a:lnTo>
                <a:lnTo>
                  <a:pt x="81153" y="70104"/>
                </a:lnTo>
                <a:lnTo>
                  <a:pt x="86344" y="76866"/>
                </a:lnTo>
                <a:lnTo>
                  <a:pt x="88392" y="85344"/>
                </a:lnTo>
                <a:lnTo>
                  <a:pt x="88392" y="554736"/>
                </a:lnTo>
                <a:lnTo>
                  <a:pt x="3157728" y="554736"/>
                </a:lnTo>
                <a:lnTo>
                  <a:pt x="3174682" y="551497"/>
                </a:lnTo>
                <a:lnTo>
                  <a:pt x="3188208" y="542544"/>
                </a:lnTo>
                <a:lnTo>
                  <a:pt x="3197161" y="529018"/>
                </a:lnTo>
                <a:lnTo>
                  <a:pt x="3200400" y="512064"/>
                </a:lnTo>
                <a:close/>
              </a:path>
              <a:path w="3200400" h="640079">
                <a:moveTo>
                  <a:pt x="88392" y="597408"/>
                </a:moveTo>
                <a:lnTo>
                  <a:pt x="88392" y="85344"/>
                </a:lnTo>
                <a:lnTo>
                  <a:pt x="84724" y="101012"/>
                </a:lnTo>
                <a:lnTo>
                  <a:pt x="75057" y="114681"/>
                </a:lnTo>
                <a:lnTo>
                  <a:pt x="61388" y="124348"/>
                </a:lnTo>
                <a:lnTo>
                  <a:pt x="45720" y="128016"/>
                </a:lnTo>
                <a:lnTo>
                  <a:pt x="45720" y="640080"/>
                </a:lnTo>
                <a:lnTo>
                  <a:pt x="61388" y="636841"/>
                </a:lnTo>
                <a:lnTo>
                  <a:pt x="75057" y="627888"/>
                </a:lnTo>
                <a:lnTo>
                  <a:pt x="84724" y="614362"/>
                </a:lnTo>
                <a:lnTo>
                  <a:pt x="88392" y="5974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74720" y="4876800"/>
            <a:ext cx="3154680" cy="173990"/>
          </a:xfrm>
          <a:custGeom>
            <a:avLst/>
            <a:gdLst/>
            <a:ahLst/>
            <a:cxnLst/>
            <a:rect l="l" t="t" r="r" b="b"/>
            <a:pathLst>
              <a:path w="3154679" h="173989">
                <a:moveTo>
                  <a:pt x="42672" y="131064"/>
                </a:moveTo>
                <a:lnTo>
                  <a:pt x="40624" y="122586"/>
                </a:lnTo>
                <a:lnTo>
                  <a:pt x="35433" y="115824"/>
                </a:lnTo>
                <a:lnTo>
                  <a:pt x="28527" y="111347"/>
                </a:lnTo>
                <a:lnTo>
                  <a:pt x="21336" y="109728"/>
                </a:lnTo>
                <a:lnTo>
                  <a:pt x="12858" y="111347"/>
                </a:lnTo>
                <a:lnTo>
                  <a:pt x="6096" y="115824"/>
                </a:lnTo>
                <a:lnTo>
                  <a:pt x="1619" y="122586"/>
                </a:lnTo>
                <a:lnTo>
                  <a:pt x="0" y="131064"/>
                </a:lnTo>
                <a:lnTo>
                  <a:pt x="0" y="173736"/>
                </a:lnTo>
                <a:lnTo>
                  <a:pt x="15668" y="170068"/>
                </a:lnTo>
                <a:lnTo>
                  <a:pt x="29337" y="160401"/>
                </a:lnTo>
                <a:lnTo>
                  <a:pt x="39004" y="146732"/>
                </a:lnTo>
                <a:lnTo>
                  <a:pt x="42672" y="131064"/>
                </a:lnTo>
                <a:close/>
              </a:path>
              <a:path w="3154679" h="173989">
                <a:moveTo>
                  <a:pt x="3154680" y="45720"/>
                </a:moveTo>
                <a:lnTo>
                  <a:pt x="3151441" y="28289"/>
                </a:lnTo>
                <a:lnTo>
                  <a:pt x="3142488" y="13716"/>
                </a:lnTo>
                <a:lnTo>
                  <a:pt x="3128962" y="3714"/>
                </a:lnTo>
                <a:lnTo>
                  <a:pt x="3112008" y="0"/>
                </a:lnTo>
                <a:lnTo>
                  <a:pt x="3096339" y="3714"/>
                </a:lnTo>
                <a:lnTo>
                  <a:pt x="3082671" y="13716"/>
                </a:lnTo>
                <a:lnTo>
                  <a:pt x="3073003" y="28289"/>
                </a:lnTo>
                <a:lnTo>
                  <a:pt x="3069336" y="45720"/>
                </a:lnTo>
                <a:lnTo>
                  <a:pt x="3070955" y="52911"/>
                </a:lnTo>
                <a:lnTo>
                  <a:pt x="3075432" y="59817"/>
                </a:lnTo>
                <a:lnTo>
                  <a:pt x="3082194" y="65008"/>
                </a:lnTo>
                <a:lnTo>
                  <a:pt x="3090672" y="67056"/>
                </a:lnTo>
                <a:lnTo>
                  <a:pt x="3099149" y="65008"/>
                </a:lnTo>
                <a:lnTo>
                  <a:pt x="3105912" y="59817"/>
                </a:lnTo>
                <a:lnTo>
                  <a:pt x="3110388" y="52911"/>
                </a:lnTo>
                <a:lnTo>
                  <a:pt x="3112008" y="45720"/>
                </a:lnTo>
                <a:lnTo>
                  <a:pt x="3112008" y="88392"/>
                </a:lnTo>
                <a:lnTo>
                  <a:pt x="3128962" y="84724"/>
                </a:lnTo>
                <a:lnTo>
                  <a:pt x="3142488" y="75057"/>
                </a:lnTo>
                <a:lnTo>
                  <a:pt x="3151441" y="61388"/>
                </a:lnTo>
                <a:lnTo>
                  <a:pt x="3154680" y="4572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25952" y="4873752"/>
            <a:ext cx="3200400" cy="695325"/>
          </a:xfrm>
          <a:custGeom>
            <a:avLst/>
            <a:gdLst/>
            <a:ahLst/>
            <a:cxnLst/>
            <a:rect l="l" t="t" r="r" b="b"/>
            <a:pathLst>
              <a:path w="3200400" h="695325">
                <a:moveTo>
                  <a:pt x="25400" y="100584"/>
                </a:moveTo>
                <a:lnTo>
                  <a:pt x="0" y="100584"/>
                </a:lnTo>
                <a:lnTo>
                  <a:pt x="0" y="118872"/>
                </a:lnTo>
                <a:lnTo>
                  <a:pt x="12700" y="109728"/>
                </a:lnTo>
                <a:lnTo>
                  <a:pt x="12700" y="112776"/>
                </a:lnTo>
                <a:lnTo>
                  <a:pt x="25400" y="100584"/>
                </a:lnTo>
                <a:close/>
              </a:path>
              <a:path w="3200400" h="695325">
                <a:moveTo>
                  <a:pt x="12700" y="167640"/>
                </a:moveTo>
                <a:lnTo>
                  <a:pt x="12700" y="155448"/>
                </a:lnTo>
                <a:lnTo>
                  <a:pt x="0" y="146304"/>
                </a:lnTo>
                <a:lnTo>
                  <a:pt x="0" y="167640"/>
                </a:lnTo>
                <a:lnTo>
                  <a:pt x="12700" y="167640"/>
                </a:lnTo>
                <a:close/>
              </a:path>
              <a:path w="3200400" h="695325">
                <a:moveTo>
                  <a:pt x="25400" y="679704"/>
                </a:moveTo>
                <a:lnTo>
                  <a:pt x="12700" y="667512"/>
                </a:lnTo>
                <a:lnTo>
                  <a:pt x="12700" y="670560"/>
                </a:lnTo>
                <a:lnTo>
                  <a:pt x="0" y="661416"/>
                </a:lnTo>
                <a:lnTo>
                  <a:pt x="0" y="679704"/>
                </a:lnTo>
                <a:lnTo>
                  <a:pt x="25400" y="679704"/>
                </a:lnTo>
                <a:close/>
              </a:path>
              <a:path w="3200400" h="695325">
                <a:moveTo>
                  <a:pt x="3187700" y="88392"/>
                </a:moveTo>
                <a:lnTo>
                  <a:pt x="3187700" y="67056"/>
                </a:lnTo>
                <a:lnTo>
                  <a:pt x="3175000" y="79248"/>
                </a:lnTo>
                <a:lnTo>
                  <a:pt x="3175000" y="82296"/>
                </a:lnTo>
                <a:lnTo>
                  <a:pt x="3162300" y="85344"/>
                </a:lnTo>
                <a:lnTo>
                  <a:pt x="25400" y="85344"/>
                </a:lnTo>
                <a:lnTo>
                  <a:pt x="25400" y="88392"/>
                </a:lnTo>
                <a:lnTo>
                  <a:pt x="12700" y="100584"/>
                </a:lnTo>
                <a:lnTo>
                  <a:pt x="38100" y="94488"/>
                </a:lnTo>
                <a:lnTo>
                  <a:pt x="3149600" y="94488"/>
                </a:lnTo>
                <a:lnTo>
                  <a:pt x="3149600" y="91440"/>
                </a:lnTo>
                <a:lnTo>
                  <a:pt x="3162300" y="91440"/>
                </a:lnTo>
                <a:lnTo>
                  <a:pt x="3162300" y="94488"/>
                </a:lnTo>
                <a:lnTo>
                  <a:pt x="3187700" y="88392"/>
                </a:lnTo>
                <a:close/>
              </a:path>
              <a:path w="3200400" h="695325">
                <a:moveTo>
                  <a:pt x="25400" y="164592"/>
                </a:moveTo>
                <a:lnTo>
                  <a:pt x="12700" y="158496"/>
                </a:lnTo>
                <a:lnTo>
                  <a:pt x="12700" y="164592"/>
                </a:lnTo>
                <a:lnTo>
                  <a:pt x="25400" y="164592"/>
                </a:lnTo>
                <a:close/>
              </a:path>
              <a:path w="3200400" h="695325">
                <a:moveTo>
                  <a:pt x="63500" y="176784"/>
                </a:moveTo>
                <a:lnTo>
                  <a:pt x="63500" y="167640"/>
                </a:lnTo>
                <a:lnTo>
                  <a:pt x="50800" y="170688"/>
                </a:lnTo>
                <a:lnTo>
                  <a:pt x="38100" y="170688"/>
                </a:lnTo>
                <a:lnTo>
                  <a:pt x="12700" y="164592"/>
                </a:lnTo>
                <a:lnTo>
                  <a:pt x="12700" y="173736"/>
                </a:lnTo>
                <a:lnTo>
                  <a:pt x="25400" y="176784"/>
                </a:lnTo>
                <a:lnTo>
                  <a:pt x="25400" y="179832"/>
                </a:lnTo>
                <a:lnTo>
                  <a:pt x="38100" y="179832"/>
                </a:lnTo>
                <a:lnTo>
                  <a:pt x="38100" y="176784"/>
                </a:lnTo>
                <a:lnTo>
                  <a:pt x="50800" y="176784"/>
                </a:lnTo>
                <a:lnTo>
                  <a:pt x="50800" y="179832"/>
                </a:lnTo>
                <a:lnTo>
                  <a:pt x="63500" y="176784"/>
                </a:lnTo>
                <a:close/>
              </a:path>
              <a:path w="3200400" h="695325">
                <a:moveTo>
                  <a:pt x="63500" y="691896"/>
                </a:moveTo>
                <a:lnTo>
                  <a:pt x="63500" y="682752"/>
                </a:lnTo>
                <a:lnTo>
                  <a:pt x="50800" y="685800"/>
                </a:lnTo>
                <a:lnTo>
                  <a:pt x="38100" y="685800"/>
                </a:lnTo>
                <a:lnTo>
                  <a:pt x="12700" y="679704"/>
                </a:lnTo>
                <a:lnTo>
                  <a:pt x="12700" y="685800"/>
                </a:lnTo>
                <a:lnTo>
                  <a:pt x="25400" y="691896"/>
                </a:lnTo>
                <a:lnTo>
                  <a:pt x="25400" y="694944"/>
                </a:lnTo>
                <a:lnTo>
                  <a:pt x="50800" y="694944"/>
                </a:lnTo>
                <a:lnTo>
                  <a:pt x="63500" y="691896"/>
                </a:lnTo>
                <a:close/>
              </a:path>
              <a:path w="3200400" h="695325">
                <a:moveTo>
                  <a:pt x="50800" y="170688"/>
                </a:moveTo>
                <a:lnTo>
                  <a:pt x="50800" y="115824"/>
                </a:lnTo>
                <a:lnTo>
                  <a:pt x="38100" y="115824"/>
                </a:lnTo>
                <a:lnTo>
                  <a:pt x="38100" y="170688"/>
                </a:lnTo>
                <a:lnTo>
                  <a:pt x="50800" y="170688"/>
                </a:lnTo>
                <a:close/>
              </a:path>
              <a:path w="3200400" h="695325">
                <a:moveTo>
                  <a:pt x="50800" y="179832"/>
                </a:moveTo>
                <a:lnTo>
                  <a:pt x="50800" y="176784"/>
                </a:lnTo>
                <a:lnTo>
                  <a:pt x="38100" y="176784"/>
                </a:lnTo>
                <a:lnTo>
                  <a:pt x="38100" y="179832"/>
                </a:lnTo>
                <a:lnTo>
                  <a:pt x="50800" y="179832"/>
                </a:lnTo>
                <a:close/>
              </a:path>
              <a:path w="3200400" h="695325">
                <a:moveTo>
                  <a:pt x="76200" y="121920"/>
                </a:moveTo>
                <a:lnTo>
                  <a:pt x="76200" y="109728"/>
                </a:lnTo>
                <a:lnTo>
                  <a:pt x="63500" y="106680"/>
                </a:lnTo>
                <a:lnTo>
                  <a:pt x="50800" y="109728"/>
                </a:lnTo>
                <a:lnTo>
                  <a:pt x="50800" y="118872"/>
                </a:lnTo>
                <a:lnTo>
                  <a:pt x="63500" y="115824"/>
                </a:lnTo>
                <a:lnTo>
                  <a:pt x="63500" y="118872"/>
                </a:lnTo>
                <a:lnTo>
                  <a:pt x="76200" y="121920"/>
                </a:lnTo>
                <a:close/>
              </a:path>
              <a:path w="3200400" h="695325">
                <a:moveTo>
                  <a:pt x="63500" y="118872"/>
                </a:moveTo>
                <a:lnTo>
                  <a:pt x="50800" y="118872"/>
                </a:lnTo>
                <a:lnTo>
                  <a:pt x="50800" y="121920"/>
                </a:lnTo>
                <a:lnTo>
                  <a:pt x="63500" y="118872"/>
                </a:lnTo>
                <a:close/>
              </a:path>
              <a:path w="3200400" h="695325">
                <a:moveTo>
                  <a:pt x="63500" y="167640"/>
                </a:moveTo>
                <a:lnTo>
                  <a:pt x="63500" y="164592"/>
                </a:lnTo>
                <a:lnTo>
                  <a:pt x="50800" y="167640"/>
                </a:lnTo>
                <a:lnTo>
                  <a:pt x="63500" y="167640"/>
                </a:lnTo>
                <a:close/>
              </a:path>
              <a:path w="3200400" h="695325">
                <a:moveTo>
                  <a:pt x="76200" y="682752"/>
                </a:moveTo>
                <a:lnTo>
                  <a:pt x="76200" y="667512"/>
                </a:lnTo>
                <a:lnTo>
                  <a:pt x="63500" y="679704"/>
                </a:lnTo>
                <a:lnTo>
                  <a:pt x="50800" y="682752"/>
                </a:lnTo>
                <a:lnTo>
                  <a:pt x="63500" y="682752"/>
                </a:lnTo>
                <a:lnTo>
                  <a:pt x="63500" y="685800"/>
                </a:lnTo>
                <a:lnTo>
                  <a:pt x="76200" y="682752"/>
                </a:lnTo>
                <a:close/>
              </a:path>
              <a:path w="3200400" h="695325">
                <a:moveTo>
                  <a:pt x="76200" y="167640"/>
                </a:moveTo>
                <a:lnTo>
                  <a:pt x="76200" y="155448"/>
                </a:lnTo>
                <a:lnTo>
                  <a:pt x="63500" y="161544"/>
                </a:lnTo>
                <a:lnTo>
                  <a:pt x="63500" y="173736"/>
                </a:lnTo>
                <a:lnTo>
                  <a:pt x="76200" y="167640"/>
                </a:lnTo>
                <a:close/>
              </a:path>
              <a:path w="3200400" h="695325">
                <a:moveTo>
                  <a:pt x="88900" y="134112"/>
                </a:moveTo>
                <a:lnTo>
                  <a:pt x="88900" y="121920"/>
                </a:lnTo>
                <a:lnTo>
                  <a:pt x="76200" y="115824"/>
                </a:lnTo>
                <a:lnTo>
                  <a:pt x="76200" y="134112"/>
                </a:lnTo>
                <a:lnTo>
                  <a:pt x="88900" y="134112"/>
                </a:lnTo>
                <a:close/>
              </a:path>
              <a:path w="3200400" h="695325">
                <a:moveTo>
                  <a:pt x="88900" y="152400"/>
                </a:moveTo>
                <a:lnTo>
                  <a:pt x="88900" y="134112"/>
                </a:lnTo>
                <a:lnTo>
                  <a:pt x="76200" y="134112"/>
                </a:lnTo>
                <a:lnTo>
                  <a:pt x="76200" y="158496"/>
                </a:lnTo>
                <a:lnTo>
                  <a:pt x="88900" y="152400"/>
                </a:lnTo>
                <a:close/>
              </a:path>
              <a:path w="3200400" h="695325">
                <a:moveTo>
                  <a:pt x="88900" y="600456"/>
                </a:moveTo>
                <a:lnTo>
                  <a:pt x="88900" y="152400"/>
                </a:lnTo>
                <a:lnTo>
                  <a:pt x="76200" y="158496"/>
                </a:lnTo>
                <a:lnTo>
                  <a:pt x="76200" y="600456"/>
                </a:lnTo>
                <a:lnTo>
                  <a:pt x="88900" y="600456"/>
                </a:lnTo>
                <a:close/>
              </a:path>
              <a:path w="3200400" h="695325">
                <a:moveTo>
                  <a:pt x="3187700" y="594360"/>
                </a:moveTo>
                <a:lnTo>
                  <a:pt x="3187700" y="582168"/>
                </a:lnTo>
                <a:lnTo>
                  <a:pt x="3175000" y="594360"/>
                </a:lnTo>
                <a:lnTo>
                  <a:pt x="3175000" y="597408"/>
                </a:lnTo>
                <a:lnTo>
                  <a:pt x="3162300" y="600456"/>
                </a:lnTo>
                <a:lnTo>
                  <a:pt x="3162300" y="597408"/>
                </a:lnTo>
                <a:lnTo>
                  <a:pt x="3149600" y="600456"/>
                </a:lnTo>
                <a:lnTo>
                  <a:pt x="76200" y="600456"/>
                </a:lnTo>
                <a:lnTo>
                  <a:pt x="76200" y="603504"/>
                </a:lnTo>
                <a:lnTo>
                  <a:pt x="88900" y="603504"/>
                </a:lnTo>
                <a:lnTo>
                  <a:pt x="88900" y="609600"/>
                </a:lnTo>
                <a:lnTo>
                  <a:pt x="3162300" y="609600"/>
                </a:lnTo>
                <a:lnTo>
                  <a:pt x="3175000" y="606552"/>
                </a:lnTo>
                <a:lnTo>
                  <a:pt x="3187700" y="594360"/>
                </a:lnTo>
                <a:close/>
              </a:path>
              <a:path w="3200400" h="695325">
                <a:moveTo>
                  <a:pt x="88900" y="667512"/>
                </a:moveTo>
                <a:lnTo>
                  <a:pt x="88900" y="603504"/>
                </a:lnTo>
                <a:lnTo>
                  <a:pt x="76200" y="603504"/>
                </a:lnTo>
                <a:lnTo>
                  <a:pt x="76200" y="673608"/>
                </a:lnTo>
                <a:lnTo>
                  <a:pt x="88900" y="667512"/>
                </a:lnTo>
                <a:close/>
              </a:path>
              <a:path w="3200400" h="695325">
                <a:moveTo>
                  <a:pt x="3124200" y="33528"/>
                </a:moveTo>
                <a:lnTo>
                  <a:pt x="3124200" y="15240"/>
                </a:lnTo>
                <a:lnTo>
                  <a:pt x="3111500" y="21336"/>
                </a:lnTo>
                <a:lnTo>
                  <a:pt x="3111500" y="39624"/>
                </a:lnTo>
                <a:lnTo>
                  <a:pt x="3124200" y="33528"/>
                </a:lnTo>
                <a:close/>
              </a:path>
              <a:path w="3200400" h="695325">
                <a:moveTo>
                  <a:pt x="3149600" y="73152"/>
                </a:moveTo>
                <a:lnTo>
                  <a:pt x="3149600" y="57912"/>
                </a:lnTo>
                <a:lnTo>
                  <a:pt x="3136900" y="64008"/>
                </a:lnTo>
                <a:lnTo>
                  <a:pt x="3124200" y="60960"/>
                </a:lnTo>
                <a:lnTo>
                  <a:pt x="3111500" y="51816"/>
                </a:lnTo>
                <a:lnTo>
                  <a:pt x="3111500" y="67056"/>
                </a:lnTo>
                <a:lnTo>
                  <a:pt x="3124200" y="70104"/>
                </a:lnTo>
                <a:lnTo>
                  <a:pt x="3124200" y="73152"/>
                </a:lnTo>
                <a:lnTo>
                  <a:pt x="3149600" y="73152"/>
                </a:lnTo>
                <a:close/>
              </a:path>
              <a:path w="3200400" h="695325">
                <a:moveTo>
                  <a:pt x="3187700" y="27432"/>
                </a:moveTo>
                <a:lnTo>
                  <a:pt x="3187700" y="6096"/>
                </a:lnTo>
                <a:lnTo>
                  <a:pt x="3162300" y="0"/>
                </a:lnTo>
                <a:lnTo>
                  <a:pt x="3149600" y="0"/>
                </a:lnTo>
                <a:lnTo>
                  <a:pt x="3124200" y="6096"/>
                </a:lnTo>
                <a:lnTo>
                  <a:pt x="3124200" y="21336"/>
                </a:lnTo>
                <a:lnTo>
                  <a:pt x="3136900" y="15240"/>
                </a:lnTo>
                <a:lnTo>
                  <a:pt x="3136900" y="12192"/>
                </a:lnTo>
                <a:lnTo>
                  <a:pt x="3149600" y="9144"/>
                </a:lnTo>
                <a:lnTo>
                  <a:pt x="3162300" y="9144"/>
                </a:lnTo>
                <a:lnTo>
                  <a:pt x="3175000" y="12192"/>
                </a:lnTo>
                <a:lnTo>
                  <a:pt x="3175000" y="15240"/>
                </a:lnTo>
                <a:lnTo>
                  <a:pt x="3187700" y="27432"/>
                </a:lnTo>
                <a:close/>
              </a:path>
              <a:path w="3200400" h="695325">
                <a:moveTo>
                  <a:pt x="3162300" y="48768"/>
                </a:moveTo>
                <a:lnTo>
                  <a:pt x="3162300" y="42672"/>
                </a:lnTo>
                <a:lnTo>
                  <a:pt x="3149600" y="42672"/>
                </a:lnTo>
                <a:lnTo>
                  <a:pt x="3149600" y="48768"/>
                </a:lnTo>
                <a:lnTo>
                  <a:pt x="3162300" y="48768"/>
                </a:lnTo>
                <a:close/>
              </a:path>
              <a:path w="3200400" h="695325">
                <a:moveTo>
                  <a:pt x="3162300" y="57912"/>
                </a:moveTo>
                <a:lnTo>
                  <a:pt x="3162300" y="48768"/>
                </a:lnTo>
                <a:lnTo>
                  <a:pt x="3149600" y="48768"/>
                </a:lnTo>
                <a:lnTo>
                  <a:pt x="3149600" y="64008"/>
                </a:lnTo>
                <a:lnTo>
                  <a:pt x="3162300" y="57912"/>
                </a:lnTo>
                <a:close/>
              </a:path>
              <a:path w="3200400" h="695325">
                <a:moveTo>
                  <a:pt x="3162300" y="85344"/>
                </a:moveTo>
                <a:lnTo>
                  <a:pt x="3162300" y="57912"/>
                </a:lnTo>
                <a:lnTo>
                  <a:pt x="3149600" y="64008"/>
                </a:lnTo>
                <a:lnTo>
                  <a:pt x="3149600" y="85344"/>
                </a:lnTo>
                <a:lnTo>
                  <a:pt x="3162300" y="85344"/>
                </a:lnTo>
                <a:close/>
              </a:path>
              <a:path w="3200400" h="695325">
                <a:moveTo>
                  <a:pt x="3162300" y="94488"/>
                </a:moveTo>
                <a:lnTo>
                  <a:pt x="3162300" y="91440"/>
                </a:lnTo>
                <a:lnTo>
                  <a:pt x="3149600" y="91440"/>
                </a:lnTo>
                <a:lnTo>
                  <a:pt x="3149600" y="94488"/>
                </a:lnTo>
                <a:lnTo>
                  <a:pt x="3162300" y="94488"/>
                </a:lnTo>
                <a:close/>
              </a:path>
              <a:path w="3200400" h="695325">
                <a:moveTo>
                  <a:pt x="3200400" y="48768"/>
                </a:moveTo>
                <a:lnTo>
                  <a:pt x="3200400" y="27432"/>
                </a:lnTo>
                <a:lnTo>
                  <a:pt x="3187700" y="21336"/>
                </a:lnTo>
                <a:lnTo>
                  <a:pt x="3187700" y="45720"/>
                </a:lnTo>
                <a:lnTo>
                  <a:pt x="3200400" y="48768"/>
                </a:lnTo>
                <a:close/>
              </a:path>
              <a:path w="3200400" h="695325">
                <a:moveTo>
                  <a:pt x="3200400" y="67056"/>
                </a:moveTo>
                <a:lnTo>
                  <a:pt x="3200400" y="48768"/>
                </a:lnTo>
                <a:lnTo>
                  <a:pt x="3187700" y="45720"/>
                </a:lnTo>
                <a:lnTo>
                  <a:pt x="3187700" y="73152"/>
                </a:lnTo>
                <a:lnTo>
                  <a:pt x="3200400" y="67056"/>
                </a:lnTo>
                <a:close/>
              </a:path>
              <a:path w="3200400" h="695325">
                <a:moveTo>
                  <a:pt x="3200400" y="582168"/>
                </a:moveTo>
                <a:lnTo>
                  <a:pt x="3200400" y="67056"/>
                </a:lnTo>
                <a:lnTo>
                  <a:pt x="3187700" y="73152"/>
                </a:lnTo>
                <a:lnTo>
                  <a:pt x="3187700" y="588264"/>
                </a:lnTo>
                <a:lnTo>
                  <a:pt x="3200400" y="582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02687" y="4955544"/>
            <a:ext cx="1704339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200" spc="-1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037" y="1741730"/>
            <a:ext cx="6802120" cy="465582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3200" spc="5" u="heavy">
                <a:solidFill>
                  <a:srgbClr val="00FF00"/>
                </a:solidFill>
                <a:latin typeface="Calibri"/>
                <a:cs typeface="Calibri"/>
              </a:rPr>
              <a:t>Mechanical</a:t>
            </a:r>
            <a:r>
              <a:rPr dirty="0" sz="3200" spc="140" u="heavy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3200" spc="5" u="heavy">
                <a:solidFill>
                  <a:srgbClr val="00FF00"/>
                </a:solidFill>
                <a:latin typeface="Calibri"/>
                <a:cs typeface="Calibri"/>
              </a:rPr>
              <a:t>changes: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buClr>
                <a:srgbClr val="DC9E1E"/>
              </a:buClr>
              <a:buAutoNum type="arabicPeriod"/>
              <a:tabLst>
                <a:tab pos="466725" algn="l"/>
                <a:tab pos="467359" algn="l"/>
              </a:tabLst>
            </a:pP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Phases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of cardiac</a:t>
            </a:r>
            <a:r>
              <a:rPr dirty="0" sz="3200" spc="2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buClr>
                <a:srgbClr val="DC9E1E"/>
              </a:buClr>
              <a:buAutoNum type="arabicPeriod"/>
              <a:tabLst>
                <a:tab pos="466725" algn="l"/>
                <a:tab pos="467359" algn="l"/>
              </a:tabLst>
            </a:pP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dirty="0" sz="3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sounds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buClr>
                <a:srgbClr val="DC9E1E"/>
              </a:buClr>
              <a:buAutoNum type="arabicPeriod"/>
              <a:tabLst>
                <a:tab pos="466725" algn="l"/>
                <a:tab pos="467359" algn="l"/>
              </a:tabLst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changes during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3200" spc="5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3200">
              <a:latin typeface="Calibri"/>
              <a:cs typeface="Calibri"/>
            </a:endParaRPr>
          </a:p>
          <a:p>
            <a:pPr marL="12700" marR="167005">
              <a:lnSpc>
                <a:spcPct val="135600"/>
              </a:lnSpc>
              <a:buClr>
                <a:srgbClr val="DC9E1E"/>
              </a:buClr>
              <a:buAutoNum type="arabicPeriod"/>
              <a:tabLst>
                <a:tab pos="466725" algn="l"/>
                <a:tab pos="467359" algn="l"/>
              </a:tabLst>
            </a:pP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changes during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cycle </a:t>
            </a:r>
            <a:r>
              <a:rPr dirty="0" sz="3200" spc="-5" u="heavy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3200" spc="5" u="heavy">
                <a:solidFill>
                  <a:srgbClr val="00FF00"/>
                </a:solidFill>
                <a:latin typeface="Calibri"/>
                <a:cs typeface="Calibri"/>
              </a:rPr>
              <a:t>Electrical</a:t>
            </a:r>
            <a:r>
              <a:rPr dirty="0" sz="3200" spc="114" u="heavy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3200" spc="5" u="heavy">
                <a:solidFill>
                  <a:srgbClr val="00FF00"/>
                </a:solidFill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buClr>
                <a:srgbClr val="DC9E1E"/>
              </a:buClr>
              <a:buAutoNum type="arabicPeriod"/>
              <a:tabLst>
                <a:tab pos="466725" algn="l"/>
                <a:tab pos="467359" algn="l"/>
              </a:tabLst>
            </a:pP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Electrocardiogram</a:t>
            </a:r>
            <a:r>
              <a:rPr dirty="0" sz="3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(ECG)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914400"/>
            <a:ext cx="7467600" cy="762000"/>
          </a:xfrm>
          <a:custGeom>
            <a:avLst/>
            <a:gdLst/>
            <a:ahLst/>
            <a:cxnLst/>
            <a:rect l="l" t="t" r="r" b="b"/>
            <a:pathLst>
              <a:path w="7467600" h="762000">
                <a:moveTo>
                  <a:pt x="7467600" y="637032"/>
                </a:moveTo>
                <a:lnTo>
                  <a:pt x="7467600" y="128016"/>
                </a:lnTo>
                <a:lnTo>
                  <a:pt x="7457932" y="78438"/>
                </a:lnTo>
                <a:lnTo>
                  <a:pt x="7431405" y="37719"/>
                </a:lnTo>
                <a:lnTo>
                  <a:pt x="7391733" y="10144"/>
                </a:lnTo>
                <a:lnTo>
                  <a:pt x="7342632" y="0"/>
                </a:lnTo>
                <a:lnTo>
                  <a:pt x="128016" y="0"/>
                </a:lnTo>
                <a:lnTo>
                  <a:pt x="78438" y="10144"/>
                </a:lnTo>
                <a:lnTo>
                  <a:pt x="37719" y="37719"/>
                </a:lnTo>
                <a:lnTo>
                  <a:pt x="10144" y="78438"/>
                </a:lnTo>
                <a:lnTo>
                  <a:pt x="0" y="128016"/>
                </a:lnTo>
                <a:lnTo>
                  <a:pt x="0" y="637032"/>
                </a:lnTo>
                <a:lnTo>
                  <a:pt x="10144" y="686133"/>
                </a:lnTo>
                <a:lnTo>
                  <a:pt x="37719" y="725805"/>
                </a:lnTo>
                <a:lnTo>
                  <a:pt x="78438" y="752332"/>
                </a:lnTo>
                <a:lnTo>
                  <a:pt x="128016" y="762000"/>
                </a:lnTo>
                <a:lnTo>
                  <a:pt x="7342632" y="762000"/>
                </a:lnTo>
                <a:lnTo>
                  <a:pt x="7391733" y="752332"/>
                </a:lnTo>
                <a:lnTo>
                  <a:pt x="7431405" y="725805"/>
                </a:lnTo>
                <a:lnTo>
                  <a:pt x="7457932" y="686133"/>
                </a:lnTo>
                <a:lnTo>
                  <a:pt x="7467600" y="637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77112" y="896112"/>
            <a:ext cx="7507605" cy="802005"/>
          </a:xfrm>
          <a:custGeom>
            <a:avLst/>
            <a:gdLst/>
            <a:ahLst/>
            <a:cxnLst/>
            <a:rect l="l" t="t" r="r" b="b"/>
            <a:pathLst>
              <a:path w="7507605" h="802005">
                <a:moveTo>
                  <a:pt x="9144" y="710184"/>
                </a:moveTo>
                <a:lnTo>
                  <a:pt x="9144" y="91440"/>
                </a:lnTo>
                <a:lnTo>
                  <a:pt x="6096" y="103632"/>
                </a:lnTo>
                <a:lnTo>
                  <a:pt x="0" y="134112"/>
                </a:lnTo>
                <a:lnTo>
                  <a:pt x="0" y="670560"/>
                </a:lnTo>
                <a:lnTo>
                  <a:pt x="6096" y="701040"/>
                </a:lnTo>
                <a:lnTo>
                  <a:pt x="9144" y="710184"/>
                </a:lnTo>
                <a:close/>
              </a:path>
              <a:path w="7507605" h="802005">
                <a:moveTo>
                  <a:pt x="24384" y="734568"/>
                </a:moveTo>
                <a:lnTo>
                  <a:pt x="24384" y="67056"/>
                </a:lnTo>
                <a:lnTo>
                  <a:pt x="12192" y="88392"/>
                </a:lnTo>
                <a:lnTo>
                  <a:pt x="9144" y="88392"/>
                </a:lnTo>
                <a:lnTo>
                  <a:pt x="9144" y="713232"/>
                </a:lnTo>
                <a:lnTo>
                  <a:pt x="12192" y="713232"/>
                </a:lnTo>
                <a:lnTo>
                  <a:pt x="24384" y="734568"/>
                </a:lnTo>
                <a:close/>
              </a:path>
              <a:path w="7507605" h="802005">
                <a:moveTo>
                  <a:pt x="88392" y="57912"/>
                </a:moveTo>
                <a:lnTo>
                  <a:pt x="88392" y="12192"/>
                </a:lnTo>
                <a:lnTo>
                  <a:pt x="67056" y="24384"/>
                </a:lnTo>
                <a:lnTo>
                  <a:pt x="64008" y="24384"/>
                </a:lnTo>
                <a:lnTo>
                  <a:pt x="42672" y="39624"/>
                </a:lnTo>
                <a:lnTo>
                  <a:pt x="42672" y="42672"/>
                </a:lnTo>
                <a:lnTo>
                  <a:pt x="39624" y="42672"/>
                </a:lnTo>
                <a:lnTo>
                  <a:pt x="24384" y="64008"/>
                </a:lnTo>
                <a:lnTo>
                  <a:pt x="24384" y="737616"/>
                </a:lnTo>
                <a:lnTo>
                  <a:pt x="39624" y="758952"/>
                </a:lnTo>
                <a:lnTo>
                  <a:pt x="39624" y="134112"/>
                </a:lnTo>
                <a:lnTo>
                  <a:pt x="42672" y="124968"/>
                </a:lnTo>
                <a:lnTo>
                  <a:pt x="45720" y="112776"/>
                </a:lnTo>
                <a:lnTo>
                  <a:pt x="48768" y="103632"/>
                </a:lnTo>
                <a:lnTo>
                  <a:pt x="48768" y="106680"/>
                </a:lnTo>
                <a:lnTo>
                  <a:pt x="57912" y="90678"/>
                </a:lnTo>
                <a:lnTo>
                  <a:pt x="57912" y="88392"/>
                </a:lnTo>
                <a:lnTo>
                  <a:pt x="70104" y="73761"/>
                </a:lnTo>
                <a:lnTo>
                  <a:pt x="70104" y="73152"/>
                </a:lnTo>
                <a:lnTo>
                  <a:pt x="73152" y="70104"/>
                </a:lnTo>
                <a:lnTo>
                  <a:pt x="73152" y="70612"/>
                </a:lnTo>
                <a:lnTo>
                  <a:pt x="88392" y="57912"/>
                </a:lnTo>
                <a:close/>
              </a:path>
              <a:path w="7507605" h="802005">
                <a:moveTo>
                  <a:pt x="60960" y="716280"/>
                </a:moveTo>
                <a:lnTo>
                  <a:pt x="48768" y="694944"/>
                </a:lnTo>
                <a:lnTo>
                  <a:pt x="48768" y="697992"/>
                </a:lnTo>
                <a:lnTo>
                  <a:pt x="45720" y="685800"/>
                </a:lnTo>
                <a:lnTo>
                  <a:pt x="42672" y="676656"/>
                </a:lnTo>
                <a:lnTo>
                  <a:pt x="39624" y="664464"/>
                </a:lnTo>
                <a:lnTo>
                  <a:pt x="39624" y="758952"/>
                </a:lnTo>
                <a:lnTo>
                  <a:pt x="42672" y="758952"/>
                </a:lnTo>
                <a:lnTo>
                  <a:pt x="42672" y="762000"/>
                </a:lnTo>
                <a:lnTo>
                  <a:pt x="57912" y="772885"/>
                </a:lnTo>
                <a:lnTo>
                  <a:pt x="57912" y="713232"/>
                </a:lnTo>
                <a:lnTo>
                  <a:pt x="60960" y="716280"/>
                </a:lnTo>
                <a:close/>
              </a:path>
              <a:path w="7507605" h="802005">
                <a:moveTo>
                  <a:pt x="60960" y="85344"/>
                </a:moveTo>
                <a:lnTo>
                  <a:pt x="57912" y="88392"/>
                </a:lnTo>
                <a:lnTo>
                  <a:pt x="57912" y="90678"/>
                </a:lnTo>
                <a:lnTo>
                  <a:pt x="60960" y="85344"/>
                </a:lnTo>
                <a:close/>
              </a:path>
              <a:path w="7507605" h="802005">
                <a:moveTo>
                  <a:pt x="71766" y="729857"/>
                </a:moveTo>
                <a:lnTo>
                  <a:pt x="57912" y="713232"/>
                </a:lnTo>
                <a:lnTo>
                  <a:pt x="57912" y="772885"/>
                </a:lnTo>
                <a:lnTo>
                  <a:pt x="64008" y="777240"/>
                </a:lnTo>
                <a:lnTo>
                  <a:pt x="67056" y="777240"/>
                </a:lnTo>
                <a:lnTo>
                  <a:pt x="70104" y="778981"/>
                </a:lnTo>
                <a:lnTo>
                  <a:pt x="70104" y="728472"/>
                </a:lnTo>
                <a:lnTo>
                  <a:pt x="71766" y="729857"/>
                </a:lnTo>
                <a:close/>
              </a:path>
              <a:path w="7507605" h="802005">
                <a:moveTo>
                  <a:pt x="73152" y="70104"/>
                </a:moveTo>
                <a:lnTo>
                  <a:pt x="70104" y="73152"/>
                </a:lnTo>
                <a:lnTo>
                  <a:pt x="71766" y="71766"/>
                </a:lnTo>
                <a:lnTo>
                  <a:pt x="73152" y="70104"/>
                </a:lnTo>
                <a:close/>
              </a:path>
              <a:path w="7507605" h="802005">
                <a:moveTo>
                  <a:pt x="71766" y="71766"/>
                </a:moveTo>
                <a:lnTo>
                  <a:pt x="70104" y="73152"/>
                </a:lnTo>
                <a:lnTo>
                  <a:pt x="70104" y="73761"/>
                </a:lnTo>
                <a:lnTo>
                  <a:pt x="71766" y="71766"/>
                </a:lnTo>
                <a:close/>
              </a:path>
              <a:path w="7507605" h="802005">
                <a:moveTo>
                  <a:pt x="73152" y="731520"/>
                </a:moveTo>
                <a:lnTo>
                  <a:pt x="71766" y="729857"/>
                </a:lnTo>
                <a:lnTo>
                  <a:pt x="70104" y="728472"/>
                </a:lnTo>
                <a:lnTo>
                  <a:pt x="73152" y="731520"/>
                </a:lnTo>
                <a:close/>
              </a:path>
              <a:path w="7507605" h="802005">
                <a:moveTo>
                  <a:pt x="73152" y="780723"/>
                </a:moveTo>
                <a:lnTo>
                  <a:pt x="73152" y="731520"/>
                </a:lnTo>
                <a:lnTo>
                  <a:pt x="70104" y="728472"/>
                </a:lnTo>
                <a:lnTo>
                  <a:pt x="70104" y="778981"/>
                </a:lnTo>
                <a:lnTo>
                  <a:pt x="73152" y="780723"/>
                </a:lnTo>
                <a:close/>
              </a:path>
              <a:path w="7507605" h="802005">
                <a:moveTo>
                  <a:pt x="73152" y="70612"/>
                </a:moveTo>
                <a:lnTo>
                  <a:pt x="73152" y="70104"/>
                </a:lnTo>
                <a:lnTo>
                  <a:pt x="71766" y="71766"/>
                </a:lnTo>
                <a:lnTo>
                  <a:pt x="73152" y="70612"/>
                </a:lnTo>
                <a:close/>
              </a:path>
              <a:path w="7507605" h="802005">
                <a:moveTo>
                  <a:pt x="88392" y="789432"/>
                </a:moveTo>
                <a:lnTo>
                  <a:pt x="88392" y="743712"/>
                </a:lnTo>
                <a:lnTo>
                  <a:pt x="71766" y="729857"/>
                </a:lnTo>
                <a:lnTo>
                  <a:pt x="73152" y="731520"/>
                </a:lnTo>
                <a:lnTo>
                  <a:pt x="73152" y="780723"/>
                </a:lnTo>
                <a:lnTo>
                  <a:pt x="88392" y="789432"/>
                </a:lnTo>
                <a:close/>
              </a:path>
              <a:path w="7507605" h="802005">
                <a:moveTo>
                  <a:pt x="7421880" y="60960"/>
                </a:moveTo>
                <a:lnTo>
                  <a:pt x="7418832" y="57912"/>
                </a:lnTo>
                <a:lnTo>
                  <a:pt x="7418832" y="9144"/>
                </a:lnTo>
                <a:lnTo>
                  <a:pt x="7415784" y="9144"/>
                </a:lnTo>
                <a:lnTo>
                  <a:pt x="7403592" y="6096"/>
                </a:lnTo>
                <a:lnTo>
                  <a:pt x="7373112" y="0"/>
                </a:lnTo>
                <a:lnTo>
                  <a:pt x="131064" y="0"/>
                </a:lnTo>
                <a:lnTo>
                  <a:pt x="100584" y="6096"/>
                </a:lnTo>
                <a:lnTo>
                  <a:pt x="91440" y="9144"/>
                </a:lnTo>
                <a:lnTo>
                  <a:pt x="88392" y="9144"/>
                </a:lnTo>
                <a:lnTo>
                  <a:pt x="88392" y="57912"/>
                </a:lnTo>
                <a:lnTo>
                  <a:pt x="85344" y="60960"/>
                </a:lnTo>
                <a:lnTo>
                  <a:pt x="103632" y="50509"/>
                </a:lnTo>
                <a:lnTo>
                  <a:pt x="103632" y="48768"/>
                </a:lnTo>
                <a:lnTo>
                  <a:pt x="115824" y="45720"/>
                </a:lnTo>
                <a:lnTo>
                  <a:pt x="124968" y="42672"/>
                </a:lnTo>
                <a:lnTo>
                  <a:pt x="137160" y="39624"/>
                </a:lnTo>
                <a:lnTo>
                  <a:pt x="7373112" y="39624"/>
                </a:lnTo>
                <a:lnTo>
                  <a:pt x="7382256" y="42672"/>
                </a:lnTo>
                <a:lnTo>
                  <a:pt x="7394448" y="45720"/>
                </a:lnTo>
                <a:lnTo>
                  <a:pt x="7403592" y="48768"/>
                </a:lnTo>
                <a:lnTo>
                  <a:pt x="7403592" y="50509"/>
                </a:lnTo>
                <a:lnTo>
                  <a:pt x="7421880" y="60960"/>
                </a:lnTo>
                <a:close/>
              </a:path>
              <a:path w="7507605" h="802005">
                <a:moveTo>
                  <a:pt x="106680" y="752856"/>
                </a:moveTo>
                <a:lnTo>
                  <a:pt x="85344" y="740664"/>
                </a:lnTo>
                <a:lnTo>
                  <a:pt x="88392" y="743712"/>
                </a:lnTo>
                <a:lnTo>
                  <a:pt x="88392" y="789432"/>
                </a:lnTo>
                <a:lnTo>
                  <a:pt x="91440" y="792480"/>
                </a:lnTo>
                <a:lnTo>
                  <a:pt x="103632" y="795528"/>
                </a:lnTo>
                <a:lnTo>
                  <a:pt x="103632" y="752856"/>
                </a:lnTo>
                <a:lnTo>
                  <a:pt x="106680" y="752856"/>
                </a:lnTo>
                <a:close/>
              </a:path>
              <a:path w="7507605" h="802005">
                <a:moveTo>
                  <a:pt x="106680" y="48768"/>
                </a:moveTo>
                <a:lnTo>
                  <a:pt x="103632" y="48768"/>
                </a:lnTo>
                <a:lnTo>
                  <a:pt x="103632" y="50509"/>
                </a:lnTo>
                <a:lnTo>
                  <a:pt x="106680" y="48768"/>
                </a:lnTo>
                <a:close/>
              </a:path>
              <a:path w="7507605" h="802005">
                <a:moveTo>
                  <a:pt x="7403592" y="796137"/>
                </a:moveTo>
                <a:lnTo>
                  <a:pt x="7403592" y="752856"/>
                </a:lnTo>
                <a:lnTo>
                  <a:pt x="7391400" y="755904"/>
                </a:lnTo>
                <a:lnTo>
                  <a:pt x="7382256" y="758952"/>
                </a:lnTo>
                <a:lnTo>
                  <a:pt x="7370064" y="762000"/>
                </a:lnTo>
                <a:lnTo>
                  <a:pt x="134112" y="762000"/>
                </a:lnTo>
                <a:lnTo>
                  <a:pt x="124968" y="758952"/>
                </a:lnTo>
                <a:lnTo>
                  <a:pt x="112776" y="755904"/>
                </a:lnTo>
                <a:lnTo>
                  <a:pt x="103632" y="752856"/>
                </a:lnTo>
                <a:lnTo>
                  <a:pt x="103632" y="795528"/>
                </a:lnTo>
                <a:lnTo>
                  <a:pt x="134112" y="801624"/>
                </a:lnTo>
                <a:lnTo>
                  <a:pt x="7376160" y="801624"/>
                </a:lnTo>
                <a:lnTo>
                  <a:pt x="7403592" y="796137"/>
                </a:lnTo>
                <a:close/>
              </a:path>
              <a:path w="7507605" h="802005">
                <a:moveTo>
                  <a:pt x="7403592" y="50509"/>
                </a:moveTo>
                <a:lnTo>
                  <a:pt x="7403592" y="48768"/>
                </a:lnTo>
                <a:lnTo>
                  <a:pt x="7400544" y="48768"/>
                </a:lnTo>
                <a:lnTo>
                  <a:pt x="7403592" y="50509"/>
                </a:lnTo>
                <a:close/>
              </a:path>
              <a:path w="7507605" h="802005">
                <a:moveTo>
                  <a:pt x="7421880" y="740664"/>
                </a:moveTo>
                <a:lnTo>
                  <a:pt x="7400544" y="752856"/>
                </a:lnTo>
                <a:lnTo>
                  <a:pt x="7403592" y="752856"/>
                </a:lnTo>
                <a:lnTo>
                  <a:pt x="7403592" y="796137"/>
                </a:lnTo>
                <a:lnTo>
                  <a:pt x="7406640" y="795528"/>
                </a:lnTo>
                <a:lnTo>
                  <a:pt x="7415784" y="792480"/>
                </a:lnTo>
                <a:lnTo>
                  <a:pt x="7418832" y="789432"/>
                </a:lnTo>
                <a:lnTo>
                  <a:pt x="7418832" y="743712"/>
                </a:lnTo>
                <a:lnTo>
                  <a:pt x="7421880" y="740664"/>
                </a:lnTo>
                <a:close/>
              </a:path>
              <a:path w="7507605" h="802005">
                <a:moveTo>
                  <a:pt x="7482840" y="737616"/>
                </a:moveTo>
                <a:lnTo>
                  <a:pt x="7482840" y="64008"/>
                </a:lnTo>
                <a:lnTo>
                  <a:pt x="7467600" y="42672"/>
                </a:lnTo>
                <a:lnTo>
                  <a:pt x="7464552" y="42672"/>
                </a:lnTo>
                <a:lnTo>
                  <a:pt x="7464552" y="39624"/>
                </a:lnTo>
                <a:lnTo>
                  <a:pt x="7443216" y="24384"/>
                </a:lnTo>
                <a:lnTo>
                  <a:pt x="7440168" y="24384"/>
                </a:lnTo>
                <a:lnTo>
                  <a:pt x="7418832" y="12192"/>
                </a:lnTo>
                <a:lnTo>
                  <a:pt x="7418832" y="57912"/>
                </a:lnTo>
                <a:lnTo>
                  <a:pt x="7434072" y="70612"/>
                </a:lnTo>
                <a:lnTo>
                  <a:pt x="7434072" y="70104"/>
                </a:lnTo>
                <a:lnTo>
                  <a:pt x="7437120" y="73152"/>
                </a:lnTo>
                <a:lnTo>
                  <a:pt x="7437120" y="73761"/>
                </a:lnTo>
                <a:lnTo>
                  <a:pt x="7449312" y="88392"/>
                </a:lnTo>
                <a:lnTo>
                  <a:pt x="7449312" y="90678"/>
                </a:lnTo>
                <a:lnTo>
                  <a:pt x="7458456" y="106680"/>
                </a:lnTo>
                <a:lnTo>
                  <a:pt x="7458456" y="103632"/>
                </a:lnTo>
                <a:lnTo>
                  <a:pt x="7461504" y="115824"/>
                </a:lnTo>
                <a:lnTo>
                  <a:pt x="7464552" y="124968"/>
                </a:lnTo>
                <a:lnTo>
                  <a:pt x="7467600" y="137160"/>
                </a:lnTo>
                <a:lnTo>
                  <a:pt x="7467600" y="758952"/>
                </a:lnTo>
                <a:lnTo>
                  <a:pt x="7482840" y="737616"/>
                </a:lnTo>
                <a:close/>
              </a:path>
              <a:path w="7507605" h="802005">
                <a:moveTo>
                  <a:pt x="7435457" y="729857"/>
                </a:moveTo>
                <a:lnTo>
                  <a:pt x="7418832" y="743712"/>
                </a:lnTo>
                <a:lnTo>
                  <a:pt x="7418832" y="789432"/>
                </a:lnTo>
                <a:lnTo>
                  <a:pt x="7434072" y="780723"/>
                </a:lnTo>
                <a:lnTo>
                  <a:pt x="7434072" y="731520"/>
                </a:lnTo>
                <a:lnTo>
                  <a:pt x="7435457" y="729857"/>
                </a:lnTo>
                <a:close/>
              </a:path>
              <a:path w="7507605" h="802005">
                <a:moveTo>
                  <a:pt x="7437120" y="73152"/>
                </a:moveTo>
                <a:lnTo>
                  <a:pt x="7434072" y="70104"/>
                </a:lnTo>
                <a:lnTo>
                  <a:pt x="7435457" y="71766"/>
                </a:lnTo>
                <a:lnTo>
                  <a:pt x="7437120" y="73152"/>
                </a:lnTo>
                <a:close/>
              </a:path>
              <a:path w="7507605" h="802005">
                <a:moveTo>
                  <a:pt x="7435457" y="71766"/>
                </a:moveTo>
                <a:lnTo>
                  <a:pt x="7434072" y="70104"/>
                </a:lnTo>
                <a:lnTo>
                  <a:pt x="7434072" y="70612"/>
                </a:lnTo>
                <a:lnTo>
                  <a:pt x="7435457" y="71766"/>
                </a:lnTo>
                <a:close/>
              </a:path>
              <a:path w="7507605" h="802005">
                <a:moveTo>
                  <a:pt x="7437120" y="728472"/>
                </a:moveTo>
                <a:lnTo>
                  <a:pt x="7435457" y="729857"/>
                </a:lnTo>
                <a:lnTo>
                  <a:pt x="7434072" y="731520"/>
                </a:lnTo>
                <a:lnTo>
                  <a:pt x="7437120" y="728472"/>
                </a:lnTo>
                <a:close/>
              </a:path>
              <a:path w="7507605" h="802005">
                <a:moveTo>
                  <a:pt x="7437120" y="778981"/>
                </a:moveTo>
                <a:lnTo>
                  <a:pt x="7437120" y="728472"/>
                </a:lnTo>
                <a:lnTo>
                  <a:pt x="7434072" y="731520"/>
                </a:lnTo>
                <a:lnTo>
                  <a:pt x="7434072" y="780723"/>
                </a:lnTo>
                <a:lnTo>
                  <a:pt x="7437120" y="778981"/>
                </a:lnTo>
                <a:close/>
              </a:path>
              <a:path w="7507605" h="802005">
                <a:moveTo>
                  <a:pt x="7437120" y="73761"/>
                </a:moveTo>
                <a:lnTo>
                  <a:pt x="7437120" y="73152"/>
                </a:lnTo>
                <a:lnTo>
                  <a:pt x="7435457" y="71766"/>
                </a:lnTo>
                <a:lnTo>
                  <a:pt x="7437120" y="73761"/>
                </a:lnTo>
                <a:close/>
              </a:path>
              <a:path w="7507605" h="802005">
                <a:moveTo>
                  <a:pt x="7449312" y="772885"/>
                </a:moveTo>
                <a:lnTo>
                  <a:pt x="7449312" y="713232"/>
                </a:lnTo>
                <a:lnTo>
                  <a:pt x="7435457" y="729857"/>
                </a:lnTo>
                <a:lnTo>
                  <a:pt x="7437120" y="728472"/>
                </a:lnTo>
                <a:lnTo>
                  <a:pt x="7437120" y="778981"/>
                </a:lnTo>
                <a:lnTo>
                  <a:pt x="7440168" y="777240"/>
                </a:lnTo>
                <a:lnTo>
                  <a:pt x="7443216" y="777240"/>
                </a:lnTo>
                <a:lnTo>
                  <a:pt x="7449312" y="772885"/>
                </a:lnTo>
                <a:close/>
              </a:path>
              <a:path w="7507605" h="802005">
                <a:moveTo>
                  <a:pt x="7449312" y="90678"/>
                </a:moveTo>
                <a:lnTo>
                  <a:pt x="7449312" y="88392"/>
                </a:lnTo>
                <a:lnTo>
                  <a:pt x="7446264" y="85344"/>
                </a:lnTo>
                <a:lnTo>
                  <a:pt x="7449312" y="90678"/>
                </a:lnTo>
                <a:close/>
              </a:path>
              <a:path w="7507605" h="802005">
                <a:moveTo>
                  <a:pt x="7467600" y="758952"/>
                </a:moveTo>
                <a:lnTo>
                  <a:pt x="7467600" y="667512"/>
                </a:lnTo>
                <a:lnTo>
                  <a:pt x="7464552" y="676656"/>
                </a:lnTo>
                <a:lnTo>
                  <a:pt x="7461504" y="688848"/>
                </a:lnTo>
                <a:lnTo>
                  <a:pt x="7458456" y="697992"/>
                </a:lnTo>
                <a:lnTo>
                  <a:pt x="7458456" y="694944"/>
                </a:lnTo>
                <a:lnTo>
                  <a:pt x="7446264" y="716280"/>
                </a:lnTo>
                <a:lnTo>
                  <a:pt x="7449312" y="713232"/>
                </a:lnTo>
                <a:lnTo>
                  <a:pt x="7449312" y="772885"/>
                </a:lnTo>
                <a:lnTo>
                  <a:pt x="7464552" y="762000"/>
                </a:lnTo>
                <a:lnTo>
                  <a:pt x="7464552" y="758952"/>
                </a:lnTo>
                <a:lnTo>
                  <a:pt x="7467600" y="758952"/>
                </a:lnTo>
                <a:close/>
              </a:path>
              <a:path w="7507605" h="802005">
                <a:moveTo>
                  <a:pt x="7507224" y="667512"/>
                </a:moveTo>
                <a:lnTo>
                  <a:pt x="7507224" y="131064"/>
                </a:lnTo>
                <a:lnTo>
                  <a:pt x="7501128" y="100584"/>
                </a:lnTo>
                <a:lnTo>
                  <a:pt x="7498080" y="91440"/>
                </a:lnTo>
                <a:lnTo>
                  <a:pt x="7495032" y="88392"/>
                </a:lnTo>
                <a:lnTo>
                  <a:pt x="7482840" y="67056"/>
                </a:lnTo>
                <a:lnTo>
                  <a:pt x="7482840" y="734568"/>
                </a:lnTo>
                <a:lnTo>
                  <a:pt x="7495032" y="713232"/>
                </a:lnTo>
                <a:lnTo>
                  <a:pt x="7498080" y="710184"/>
                </a:lnTo>
                <a:lnTo>
                  <a:pt x="7501128" y="697992"/>
                </a:lnTo>
                <a:lnTo>
                  <a:pt x="7507224" y="667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8397" y="916940"/>
            <a:ext cx="62655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5">
                <a:solidFill>
                  <a:srgbClr val="FFFF1C"/>
                </a:solidFill>
              </a:rPr>
              <a:t>EVENTS </a:t>
            </a:r>
            <a:r>
              <a:rPr dirty="0" sz="4400" spc="-5">
                <a:solidFill>
                  <a:srgbClr val="FFFF1C"/>
                </a:solidFill>
              </a:rPr>
              <a:t>OF </a:t>
            </a:r>
            <a:r>
              <a:rPr dirty="0" sz="4400" spc="-15">
                <a:solidFill>
                  <a:srgbClr val="FFFF1C"/>
                </a:solidFill>
              </a:rPr>
              <a:t>CARDIAC</a:t>
            </a:r>
            <a:r>
              <a:rPr dirty="0" sz="4400">
                <a:solidFill>
                  <a:srgbClr val="FFFF1C"/>
                </a:solidFill>
              </a:rPr>
              <a:t> </a:t>
            </a:r>
            <a:r>
              <a:rPr dirty="0" sz="4400" spc="-40">
                <a:solidFill>
                  <a:srgbClr val="FFFF1C"/>
                </a:solidFill>
              </a:rPr>
              <a:t>CYCLE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6629400"/>
            <a:ext cx="5867400" cy="457200"/>
          </a:xfrm>
          <a:custGeom>
            <a:avLst/>
            <a:gdLst/>
            <a:ahLst/>
            <a:cxnLst/>
            <a:rect l="l" t="t" r="r" b="b"/>
            <a:pathLst>
              <a:path w="5867400" h="457200">
                <a:moveTo>
                  <a:pt x="0" y="0"/>
                </a:moveTo>
                <a:lnTo>
                  <a:pt x="0" y="457200"/>
                </a:lnTo>
                <a:lnTo>
                  <a:pt x="5867400" y="457200"/>
                </a:lnTo>
                <a:lnTo>
                  <a:pt x="5867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9021" y="6555745"/>
            <a:ext cx="534733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0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Events </a:t>
            </a:r>
            <a:r>
              <a:rPr dirty="0" sz="3200" spc="5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the Cardiac</a:t>
            </a:r>
            <a:r>
              <a:rPr dirty="0" sz="3200" spc="49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Cycle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4503" y="496824"/>
            <a:ext cx="8010143" cy="6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8588" y="6906265"/>
            <a:ext cx="10655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55">
                <a:solidFill>
                  <a:srgbClr val="FFFFFF"/>
                </a:solidFill>
                <a:latin typeface="Arial Narrow"/>
                <a:cs typeface="Arial Narrow"/>
              </a:rPr>
              <a:t>PROF. </a:t>
            </a:r>
            <a:r>
              <a:rPr dirty="0" sz="1000" spc="50">
                <a:solidFill>
                  <a:srgbClr val="FFFFFF"/>
                </a:solidFill>
                <a:latin typeface="Arial Narrow"/>
                <a:cs typeface="Arial Narrow"/>
              </a:rPr>
              <a:t>HABIB</a:t>
            </a:r>
            <a:r>
              <a:rPr dirty="0" sz="100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FFFF"/>
                </a:solidFill>
                <a:latin typeface="Arial Narrow"/>
                <a:cs typeface="Arial Narrow"/>
              </a:rPr>
              <a:t>2018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4038600"/>
            <a:ext cx="5486400" cy="533400"/>
          </a:xfrm>
          <a:custGeom>
            <a:avLst/>
            <a:gdLst/>
            <a:ahLst/>
            <a:cxnLst/>
            <a:rect l="l" t="t" r="r" b="b"/>
            <a:pathLst>
              <a:path w="5486400" h="533400">
                <a:moveTo>
                  <a:pt x="5486400" y="445008"/>
                </a:moveTo>
                <a:lnTo>
                  <a:pt x="5486400" y="91440"/>
                </a:lnTo>
                <a:lnTo>
                  <a:pt x="5479446" y="56578"/>
                </a:lnTo>
                <a:lnTo>
                  <a:pt x="5460492" y="27432"/>
                </a:lnTo>
                <a:lnTo>
                  <a:pt x="5432393" y="7429"/>
                </a:lnTo>
                <a:lnTo>
                  <a:pt x="5398008" y="0"/>
                </a:lnTo>
                <a:lnTo>
                  <a:pt x="91440" y="0"/>
                </a:lnTo>
                <a:lnTo>
                  <a:pt x="56578" y="7429"/>
                </a:lnTo>
                <a:lnTo>
                  <a:pt x="27432" y="27432"/>
                </a:lnTo>
                <a:lnTo>
                  <a:pt x="7429" y="56578"/>
                </a:lnTo>
                <a:lnTo>
                  <a:pt x="0" y="91440"/>
                </a:lnTo>
                <a:lnTo>
                  <a:pt x="0" y="445008"/>
                </a:lnTo>
                <a:lnTo>
                  <a:pt x="7429" y="479393"/>
                </a:lnTo>
                <a:lnTo>
                  <a:pt x="27432" y="507492"/>
                </a:lnTo>
                <a:lnTo>
                  <a:pt x="56578" y="526446"/>
                </a:lnTo>
                <a:lnTo>
                  <a:pt x="91440" y="533400"/>
                </a:lnTo>
                <a:lnTo>
                  <a:pt x="5398008" y="533400"/>
                </a:lnTo>
                <a:lnTo>
                  <a:pt x="5432393" y="526446"/>
                </a:lnTo>
                <a:lnTo>
                  <a:pt x="5460492" y="507492"/>
                </a:lnTo>
                <a:lnTo>
                  <a:pt x="5479446" y="479393"/>
                </a:lnTo>
                <a:lnTo>
                  <a:pt x="5486400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3312" y="4020311"/>
            <a:ext cx="5526405" cy="573405"/>
          </a:xfrm>
          <a:custGeom>
            <a:avLst/>
            <a:gdLst/>
            <a:ahLst/>
            <a:cxnLst/>
            <a:rect l="l" t="t" r="r" b="b"/>
            <a:pathLst>
              <a:path w="5526405" h="573404">
                <a:moveTo>
                  <a:pt x="18288" y="524256"/>
                </a:moveTo>
                <a:lnTo>
                  <a:pt x="18288" y="48768"/>
                </a:lnTo>
                <a:lnTo>
                  <a:pt x="9144" y="64008"/>
                </a:lnTo>
                <a:lnTo>
                  <a:pt x="6096" y="67056"/>
                </a:lnTo>
                <a:lnTo>
                  <a:pt x="3048" y="85344"/>
                </a:lnTo>
                <a:lnTo>
                  <a:pt x="0" y="85344"/>
                </a:lnTo>
                <a:lnTo>
                  <a:pt x="0" y="487680"/>
                </a:lnTo>
                <a:lnTo>
                  <a:pt x="3048" y="487680"/>
                </a:lnTo>
                <a:lnTo>
                  <a:pt x="6096" y="505968"/>
                </a:lnTo>
                <a:lnTo>
                  <a:pt x="9144" y="509016"/>
                </a:lnTo>
                <a:lnTo>
                  <a:pt x="18288" y="524256"/>
                </a:lnTo>
                <a:close/>
              </a:path>
              <a:path w="5526405" h="573404">
                <a:moveTo>
                  <a:pt x="30480" y="539496"/>
                </a:moveTo>
                <a:lnTo>
                  <a:pt x="30480" y="33528"/>
                </a:lnTo>
                <a:lnTo>
                  <a:pt x="18288" y="45720"/>
                </a:lnTo>
                <a:lnTo>
                  <a:pt x="18288" y="527304"/>
                </a:lnTo>
                <a:lnTo>
                  <a:pt x="30480" y="539496"/>
                </a:lnTo>
                <a:close/>
              </a:path>
              <a:path w="5526405" h="573404">
                <a:moveTo>
                  <a:pt x="5495544" y="542544"/>
                </a:moveTo>
                <a:lnTo>
                  <a:pt x="5495544" y="30480"/>
                </a:lnTo>
                <a:lnTo>
                  <a:pt x="5492496" y="30480"/>
                </a:lnTo>
                <a:lnTo>
                  <a:pt x="5480304" y="18288"/>
                </a:lnTo>
                <a:lnTo>
                  <a:pt x="5477256" y="18288"/>
                </a:lnTo>
                <a:lnTo>
                  <a:pt x="5462016" y="9144"/>
                </a:lnTo>
                <a:lnTo>
                  <a:pt x="5458968" y="6096"/>
                </a:lnTo>
                <a:lnTo>
                  <a:pt x="5440680" y="3048"/>
                </a:lnTo>
                <a:lnTo>
                  <a:pt x="5440680" y="0"/>
                </a:lnTo>
                <a:lnTo>
                  <a:pt x="85344" y="0"/>
                </a:lnTo>
                <a:lnTo>
                  <a:pt x="85344" y="3048"/>
                </a:lnTo>
                <a:lnTo>
                  <a:pt x="67056" y="6096"/>
                </a:lnTo>
                <a:lnTo>
                  <a:pt x="64008" y="9144"/>
                </a:lnTo>
                <a:lnTo>
                  <a:pt x="48768" y="18288"/>
                </a:lnTo>
                <a:lnTo>
                  <a:pt x="45720" y="18288"/>
                </a:lnTo>
                <a:lnTo>
                  <a:pt x="33528" y="30480"/>
                </a:lnTo>
                <a:lnTo>
                  <a:pt x="30480" y="30480"/>
                </a:lnTo>
                <a:lnTo>
                  <a:pt x="30480" y="542544"/>
                </a:lnTo>
                <a:lnTo>
                  <a:pt x="33528" y="542544"/>
                </a:lnTo>
                <a:lnTo>
                  <a:pt x="39624" y="548640"/>
                </a:lnTo>
                <a:lnTo>
                  <a:pt x="39624" y="97536"/>
                </a:lnTo>
                <a:lnTo>
                  <a:pt x="45720" y="79248"/>
                </a:lnTo>
                <a:lnTo>
                  <a:pt x="45720" y="85344"/>
                </a:lnTo>
                <a:lnTo>
                  <a:pt x="51816" y="70104"/>
                </a:lnTo>
                <a:lnTo>
                  <a:pt x="51816" y="73152"/>
                </a:lnTo>
                <a:lnTo>
                  <a:pt x="57912" y="62992"/>
                </a:lnTo>
                <a:lnTo>
                  <a:pt x="57912" y="60960"/>
                </a:lnTo>
                <a:lnTo>
                  <a:pt x="60960" y="57912"/>
                </a:lnTo>
                <a:lnTo>
                  <a:pt x="60960" y="59131"/>
                </a:lnTo>
                <a:lnTo>
                  <a:pt x="70104" y="53644"/>
                </a:lnTo>
                <a:lnTo>
                  <a:pt x="70104" y="51816"/>
                </a:lnTo>
                <a:lnTo>
                  <a:pt x="79248" y="48158"/>
                </a:lnTo>
                <a:lnTo>
                  <a:pt x="79248" y="45720"/>
                </a:lnTo>
                <a:lnTo>
                  <a:pt x="97536" y="39624"/>
                </a:lnTo>
                <a:lnTo>
                  <a:pt x="97536" y="41656"/>
                </a:lnTo>
                <a:lnTo>
                  <a:pt x="109728" y="39624"/>
                </a:lnTo>
                <a:lnTo>
                  <a:pt x="5416296" y="39624"/>
                </a:lnTo>
                <a:lnTo>
                  <a:pt x="5428488" y="41656"/>
                </a:lnTo>
                <a:lnTo>
                  <a:pt x="5428488" y="39624"/>
                </a:lnTo>
                <a:lnTo>
                  <a:pt x="5446776" y="45720"/>
                </a:lnTo>
                <a:lnTo>
                  <a:pt x="5446776" y="48158"/>
                </a:lnTo>
                <a:lnTo>
                  <a:pt x="5455920" y="51816"/>
                </a:lnTo>
                <a:lnTo>
                  <a:pt x="5455920" y="53644"/>
                </a:lnTo>
                <a:lnTo>
                  <a:pt x="5465064" y="59131"/>
                </a:lnTo>
                <a:lnTo>
                  <a:pt x="5465064" y="57912"/>
                </a:lnTo>
                <a:lnTo>
                  <a:pt x="5468112" y="60960"/>
                </a:lnTo>
                <a:lnTo>
                  <a:pt x="5468112" y="62992"/>
                </a:lnTo>
                <a:lnTo>
                  <a:pt x="5474208" y="73152"/>
                </a:lnTo>
                <a:lnTo>
                  <a:pt x="5474208" y="70104"/>
                </a:lnTo>
                <a:lnTo>
                  <a:pt x="5480304" y="82296"/>
                </a:lnTo>
                <a:lnTo>
                  <a:pt x="5480304" y="79248"/>
                </a:lnTo>
                <a:lnTo>
                  <a:pt x="5483352" y="97536"/>
                </a:lnTo>
                <a:lnTo>
                  <a:pt x="5483352" y="91440"/>
                </a:lnTo>
                <a:lnTo>
                  <a:pt x="5486400" y="109728"/>
                </a:lnTo>
                <a:lnTo>
                  <a:pt x="5486400" y="548640"/>
                </a:lnTo>
                <a:lnTo>
                  <a:pt x="5492496" y="542544"/>
                </a:lnTo>
                <a:lnTo>
                  <a:pt x="5495544" y="542544"/>
                </a:lnTo>
                <a:close/>
              </a:path>
              <a:path w="5526405" h="573404">
                <a:moveTo>
                  <a:pt x="42672" y="91440"/>
                </a:moveTo>
                <a:lnTo>
                  <a:pt x="39624" y="97536"/>
                </a:lnTo>
                <a:lnTo>
                  <a:pt x="39624" y="109728"/>
                </a:lnTo>
                <a:lnTo>
                  <a:pt x="42672" y="91440"/>
                </a:lnTo>
                <a:close/>
              </a:path>
              <a:path w="5526405" h="573404">
                <a:moveTo>
                  <a:pt x="42672" y="481584"/>
                </a:moveTo>
                <a:lnTo>
                  <a:pt x="39624" y="463296"/>
                </a:lnTo>
                <a:lnTo>
                  <a:pt x="39624" y="475488"/>
                </a:lnTo>
                <a:lnTo>
                  <a:pt x="42672" y="481584"/>
                </a:lnTo>
                <a:close/>
              </a:path>
              <a:path w="5526405" h="573404">
                <a:moveTo>
                  <a:pt x="59817" y="513207"/>
                </a:moveTo>
                <a:lnTo>
                  <a:pt x="51816" y="499872"/>
                </a:lnTo>
                <a:lnTo>
                  <a:pt x="51816" y="502920"/>
                </a:lnTo>
                <a:lnTo>
                  <a:pt x="45720" y="487680"/>
                </a:lnTo>
                <a:lnTo>
                  <a:pt x="45720" y="493776"/>
                </a:lnTo>
                <a:lnTo>
                  <a:pt x="39624" y="475488"/>
                </a:lnTo>
                <a:lnTo>
                  <a:pt x="39624" y="548640"/>
                </a:lnTo>
                <a:lnTo>
                  <a:pt x="45720" y="554736"/>
                </a:lnTo>
                <a:lnTo>
                  <a:pt x="48768" y="554736"/>
                </a:lnTo>
                <a:lnTo>
                  <a:pt x="48768" y="557784"/>
                </a:lnTo>
                <a:lnTo>
                  <a:pt x="57912" y="561441"/>
                </a:lnTo>
                <a:lnTo>
                  <a:pt x="57912" y="512064"/>
                </a:lnTo>
                <a:lnTo>
                  <a:pt x="59817" y="513207"/>
                </a:lnTo>
                <a:close/>
              </a:path>
              <a:path w="5526405" h="573404">
                <a:moveTo>
                  <a:pt x="60960" y="57912"/>
                </a:moveTo>
                <a:lnTo>
                  <a:pt x="57912" y="60960"/>
                </a:lnTo>
                <a:lnTo>
                  <a:pt x="59817" y="59817"/>
                </a:lnTo>
                <a:lnTo>
                  <a:pt x="60960" y="57912"/>
                </a:lnTo>
                <a:close/>
              </a:path>
              <a:path w="5526405" h="573404">
                <a:moveTo>
                  <a:pt x="59817" y="59817"/>
                </a:moveTo>
                <a:lnTo>
                  <a:pt x="57912" y="60960"/>
                </a:lnTo>
                <a:lnTo>
                  <a:pt x="57912" y="62992"/>
                </a:lnTo>
                <a:lnTo>
                  <a:pt x="59817" y="59817"/>
                </a:lnTo>
                <a:close/>
              </a:path>
              <a:path w="5526405" h="573404">
                <a:moveTo>
                  <a:pt x="60960" y="515112"/>
                </a:moveTo>
                <a:lnTo>
                  <a:pt x="59817" y="513207"/>
                </a:lnTo>
                <a:lnTo>
                  <a:pt x="57912" y="512064"/>
                </a:lnTo>
                <a:lnTo>
                  <a:pt x="60960" y="515112"/>
                </a:lnTo>
                <a:close/>
              </a:path>
              <a:path w="5526405" h="573404">
                <a:moveTo>
                  <a:pt x="60960" y="562660"/>
                </a:moveTo>
                <a:lnTo>
                  <a:pt x="60960" y="515112"/>
                </a:lnTo>
                <a:lnTo>
                  <a:pt x="57912" y="512064"/>
                </a:lnTo>
                <a:lnTo>
                  <a:pt x="57912" y="561441"/>
                </a:lnTo>
                <a:lnTo>
                  <a:pt x="60960" y="562660"/>
                </a:lnTo>
                <a:close/>
              </a:path>
              <a:path w="5526405" h="573404">
                <a:moveTo>
                  <a:pt x="60960" y="59131"/>
                </a:moveTo>
                <a:lnTo>
                  <a:pt x="60960" y="57912"/>
                </a:lnTo>
                <a:lnTo>
                  <a:pt x="59817" y="59817"/>
                </a:lnTo>
                <a:lnTo>
                  <a:pt x="60960" y="59131"/>
                </a:lnTo>
                <a:close/>
              </a:path>
              <a:path w="5526405" h="573404">
                <a:moveTo>
                  <a:pt x="73152" y="521208"/>
                </a:moveTo>
                <a:lnTo>
                  <a:pt x="59817" y="513207"/>
                </a:lnTo>
                <a:lnTo>
                  <a:pt x="60960" y="515112"/>
                </a:lnTo>
                <a:lnTo>
                  <a:pt x="60960" y="562660"/>
                </a:lnTo>
                <a:lnTo>
                  <a:pt x="64008" y="563880"/>
                </a:lnTo>
                <a:lnTo>
                  <a:pt x="67056" y="563880"/>
                </a:lnTo>
                <a:lnTo>
                  <a:pt x="67056" y="566928"/>
                </a:lnTo>
                <a:lnTo>
                  <a:pt x="70104" y="567436"/>
                </a:lnTo>
                <a:lnTo>
                  <a:pt x="70104" y="521208"/>
                </a:lnTo>
                <a:lnTo>
                  <a:pt x="73152" y="521208"/>
                </a:lnTo>
                <a:close/>
              </a:path>
              <a:path w="5526405" h="573404">
                <a:moveTo>
                  <a:pt x="73152" y="51816"/>
                </a:moveTo>
                <a:lnTo>
                  <a:pt x="70104" y="51816"/>
                </a:lnTo>
                <a:lnTo>
                  <a:pt x="70104" y="53644"/>
                </a:lnTo>
                <a:lnTo>
                  <a:pt x="73152" y="51816"/>
                </a:lnTo>
                <a:close/>
              </a:path>
              <a:path w="5526405" h="573404">
                <a:moveTo>
                  <a:pt x="82296" y="527304"/>
                </a:moveTo>
                <a:lnTo>
                  <a:pt x="70104" y="521208"/>
                </a:lnTo>
                <a:lnTo>
                  <a:pt x="70104" y="567436"/>
                </a:lnTo>
                <a:lnTo>
                  <a:pt x="79248" y="568960"/>
                </a:lnTo>
                <a:lnTo>
                  <a:pt x="79248" y="527304"/>
                </a:lnTo>
                <a:lnTo>
                  <a:pt x="82296" y="527304"/>
                </a:lnTo>
                <a:close/>
              </a:path>
              <a:path w="5526405" h="573404">
                <a:moveTo>
                  <a:pt x="85344" y="45720"/>
                </a:moveTo>
                <a:lnTo>
                  <a:pt x="79248" y="45720"/>
                </a:lnTo>
                <a:lnTo>
                  <a:pt x="79248" y="48158"/>
                </a:lnTo>
                <a:lnTo>
                  <a:pt x="85344" y="45720"/>
                </a:lnTo>
                <a:close/>
              </a:path>
              <a:path w="5526405" h="573404">
                <a:moveTo>
                  <a:pt x="97536" y="530352"/>
                </a:moveTo>
                <a:lnTo>
                  <a:pt x="79248" y="527304"/>
                </a:lnTo>
                <a:lnTo>
                  <a:pt x="79248" y="568960"/>
                </a:lnTo>
                <a:lnTo>
                  <a:pt x="85344" y="569976"/>
                </a:lnTo>
                <a:lnTo>
                  <a:pt x="85344" y="573024"/>
                </a:lnTo>
                <a:lnTo>
                  <a:pt x="91440" y="573024"/>
                </a:lnTo>
                <a:lnTo>
                  <a:pt x="91440" y="530352"/>
                </a:lnTo>
                <a:lnTo>
                  <a:pt x="97536" y="530352"/>
                </a:lnTo>
                <a:close/>
              </a:path>
              <a:path w="5526405" h="573404">
                <a:moveTo>
                  <a:pt x="97536" y="41656"/>
                </a:moveTo>
                <a:lnTo>
                  <a:pt x="97536" y="39624"/>
                </a:lnTo>
                <a:lnTo>
                  <a:pt x="91440" y="42672"/>
                </a:lnTo>
                <a:lnTo>
                  <a:pt x="97536" y="41656"/>
                </a:lnTo>
                <a:close/>
              </a:path>
              <a:path w="5526405" h="573404">
                <a:moveTo>
                  <a:pt x="5434584" y="573024"/>
                </a:moveTo>
                <a:lnTo>
                  <a:pt x="5434584" y="530352"/>
                </a:lnTo>
                <a:lnTo>
                  <a:pt x="5416296" y="533400"/>
                </a:lnTo>
                <a:lnTo>
                  <a:pt x="109728" y="533400"/>
                </a:lnTo>
                <a:lnTo>
                  <a:pt x="91440" y="530352"/>
                </a:lnTo>
                <a:lnTo>
                  <a:pt x="91440" y="573024"/>
                </a:lnTo>
                <a:lnTo>
                  <a:pt x="5434584" y="573024"/>
                </a:lnTo>
                <a:close/>
              </a:path>
              <a:path w="5526405" h="573404">
                <a:moveTo>
                  <a:pt x="5434584" y="42672"/>
                </a:moveTo>
                <a:lnTo>
                  <a:pt x="5428488" y="39624"/>
                </a:lnTo>
                <a:lnTo>
                  <a:pt x="5428488" y="41656"/>
                </a:lnTo>
                <a:lnTo>
                  <a:pt x="5434584" y="42672"/>
                </a:lnTo>
                <a:close/>
              </a:path>
              <a:path w="5526405" h="573404">
                <a:moveTo>
                  <a:pt x="5446776" y="568960"/>
                </a:moveTo>
                <a:lnTo>
                  <a:pt x="5446776" y="527304"/>
                </a:lnTo>
                <a:lnTo>
                  <a:pt x="5428488" y="530352"/>
                </a:lnTo>
                <a:lnTo>
                  <a:pt x="5434584" y="530352"/>
                </a:lnTo>
                <a:lnTo>
                  <a:pt x="5434584" y="573024"/>
                </a:lnTo>
                <a:lnTo>
                  <a:pt x="5440680" y="573024"/>
                </a:lnTo>
                <a:lnTo>
                  <a:pt x="5440680" y="569976"/>
                </a:lnTo>
                <a:lnTo>
                  <a:pt x="5446776" y="568960"/>
                </a:lnTo>
                <a:close/>
              </a:path>
              <a:path w="5526405" h="573404">
                <a:moveTo>
                  <a:pt x="5446776" y="48158"/>
                </a:moveTo>
                <a:lnTo>
                  <a:pt x="5446776" y="45720"/>
                </a:lnTo>
                <a:lnTo>
                  <a:pt x="5440680" y="45720"/>
                </a:lnTo>
                <a:lnTo>
                  <a:pt x="5446776" y="48158"/>
                </a:lnTo>
                <a:close/>
              </a:path>
              <a:path w="5526405" h="573404">
                <a:moveTo>
                  <a:pt x="5455920" y="567436"/>
                </a:moveTo>
                <a:lnTo>
                  <a:pt x="5455920" y="521208"/>
                </a:lnTo>
                <a:lnTo>
                  <a:pt x="5443728" y="527304"/>
                </a:lnTo>
                <a:lnTo>
                  <a:pt x="5446776" y="527304"/>
                </a:lnTo>
                <a:lnTo>
                  <a:pt x="5446776" y="568960"/>
                </a:lnTo>
                <a:lnTo>
                  <a:pt x="5455920" y="567436"/>
                </a:lnTo>
                <a:close/>
              </a:path>
              <a:path w="5526405" h="573404">
                <a:moveTo>
                  <a:pt x="5455920" y="53644"/>
                </a:moveTo>
                <a:lnTo>
                  <a:pt x="5455920" y="51816"/>
                </a:lnTo>
                <a:lnTo>
                  <a:pt x="5452872" y="51816"/>
                </a:lnTo>
                <a:lnTo>
                  <a:pt x="5455920" y="53644"/>
                </a:lnTo>
                <a:close/>
              </a:path>
              <a:path w="5526405" h="573404">
                <a:moveTo>
                  <a:pt x="5466207" y="513207"/>
                </a:moveTo>
                <a:lnTo>
                  <a:pt x="5452872" y="521208"/>
                </a:lnTo>
                <a:lnTo>
                  <a:pt x="5455920" y="521208"/>
                </a:lnTo>
                <a:lnTo>
                  <a:pt x="5455920" y="567436"/>
                </a:lnTo>
                <a:lnTo>
                  <a:pt x="5458968" y="566928"/>
                </a:lnTo>
                <a:lnTo>
                  <a:pt x="5458968" y="563880"/>
                </a:lnTo>
                <a:lnTo>
                  <a:pt x="5462016" y="563880"/>
                </a:lnTo>
                <a:lnTo>
                  <a:pt x="5465064" y="562660"/>
                </a:lnTo>
                <a:lnTo>
                  <a:pt x="5465064" y="515112"/>
                </a:lnTo>
                <a:lnTo>
                  <a:pt x="5466207" y="513207"/>
                </a:lnTo>
                <a:close/>
              </a:path>
              <a:path w="5526405" h="573404">
                <a:moveTo>
                  <a:pt x="5468112" y="60960"/>
                </a:moveTo>
                <a:lnTo>
                  <a:pt x="5465064" y="57912"/>
                </a:lnTo>
                <a:lnTo>
                  <a:pt x="5466207" y="59817"/>
                </a:lnTo>
                <a:lnTo>
                  <a:pt x="5468112" y="60960"/>
                </a:lnTo>
                <a:close/>
              </a:path>
              <a:path w="5526405" h="573404">
                <a:moveTo>
                  <a:pt x="5466207" y="59817"/>
                </a:moveTo>
                <a:lnTo>
                  <a:pt x="5465064" y="57912"/>
                </a:lnTo>
                <a:lnTo>
                  <a:pt x="5465064" y="59131"/>
                </a:lnTo>
                <a:lnTo>
                  <a:pt x="5466207" y="59817"/>
                </a:lnTo>
                <a:close/>
              </a:path>
              <a:path w="5526405" h="573404">
                <a:moveTo>
                  <a:pt x="5468112" y="512064"/>
                </a:moveTo>
                <a:lnTo>
                  <a:pt x="5466207" y="513207"/>
                </a:lnTo>
                <a:lnTo>
                  <a:pt x="5465064" y="515112"/>
                </a:lnTo>
                <a:lnTo>
                  <a:pt x="5468112" y="512064"/>
                </a:lnTo>
                <a:close/>
              </a:path>
              <a:path w="5526405" h="573404">
                <a:moveTo>
                  <a:pt x="5468112" y="561441"/>
                </a:moveTo>
                <a:lnTo>
                  <a:pt x="5468112" y="512064"/>
                </a:lnTo>
                <a:lnTo>
                  <a:pt x="5465064" y="515112"/>
                </a:lnTo>
                <a:lnTo>
                  <a:pt x="5465064" y="562660"/>
                </a:lnTo>
                <a:lnTo>
                  <a:pt x="5468112" y="561441"/>
                </a:lnTo>
                <a:close/>
              </a:path>
              <a:path w="5526405" h="573404">
                <a:moveTo>
                  <a:pt x="5468112" y="62992"/>
                </a:moveTo>
                <a:lnTo>
                  <a:pt x="5468112" y="60960"/>
                </a:lnTo>
                <a:lnTo>
                  <a:pt x="5466207" y="59817"/>
                </a:lnTo>
                <a:lnTo>
                  <a:pt x="5468112" y="62992"/>
                </a:lnTo>
                <a:close/>
              </a:path>
              <a:path w="5526405" h="573404">
                <a:moveTo>
                  <a:pt x="5486400" y="548640"/>
                </a:moveTo>
                <a:lnTo>
                  <a:pt x="5486400" y="463296"/>
                </a:lnTo>
                <a:lnTo>
                  <a:pt x="5483352" y="481584"/>
                </a:lnTo>
                <a:lnTo>
                  <a:pt x="5483352" y="475488"/>
                </a:lnTo>
                <a:lnTo>
                  <a:pt x="5480304" y="493776"/>
                </a:lnTo>
                <a:lnTo>
                  <a:pt x="5480304" y="490728"/>
                </a:lnTo>
                <a:lnTo>
                  <a:pt x="5474208" y="502920"/>
                </a:lnTo>
                <a:lnTo>
                  <a:pt x="5474208" y="499872"/>
                </a:lnTo>
                <a:lnTo>
                  <a:pt x="5466207" y="513207"/>
                </a:lnTo>
                <a:lnTo>
                  <a:pt x="5468112" y="512064"/>
                </a:lnTo>
                <a:lnTo>
                  <a:pt x="5468112" y="561441"/>
                </a:lnTo>
                <a:lnTo>
                  <a:pt x="5477256" y="557784"/>
                </a:lnTo>
                <a:lnTo>
                  <a:pt x="5477256" y="554736"/>
                </a:lnTo>
                <a:lnTo>
                  <a:pt x="5480304" y="554736"/>
                </a:lnTo>
                <a:lnTo>
                  <a:pt x="5486400" y="548640"/>
                </a:lnTo>
                <a:close/>
              </a:path>
              <a:path w="5526405" h="573404">
                <a:moveTo>
                  <a:pt x="5507736" y="527304"/>
                </a:moveTo>
                <a:lnTo>
                  <a:pt x="5507736" y="45720"/>
                </a:lnTo>
                <a:lnTo>
                  <a:pt x="5495544" y="33528"/>
                </a:lnTo>
                <a:lnTo>
                  <a:pt x="5495544" y="539496"/>
                </a:lnTo>
                <a:lnTo>
                  <a:pt x="5507736" y="527304"/>
                </a:lnTo>
                <a:close/>
              </a:path>
              <a:path w="5526405" h="573404">
                <a:moveTo>
                  <a:pt x="5516880" y="509016"/>
                </a:moveTo>
                <a:lnTo>
                  <a:pt x="5516880" y="64008"/>
                </a:lnTo>
                <a:lnTo>
                  <a:pt x="5510784" y="48768"/>
                </a:lnTo>
                <a:lnTo>
                  <a:pt x="5507736" y="48768"/>
                </a:lnTo>
                <a:lnTo>
                  <a:pt x="5507736" y="524256"/>
                </a:lnTo>
                <a:lnTo>
                  <a:pt x="5510784" y="524256"/>
                </a:lnTo>
                <a:lnTo>
                  <a:pt x="5516880" y="509016"/>
                </a:lnTo>
                <a:close/>
              </a:path>
              <a:path w="5526405" h="573404">
                <a:moveTo>
                  <a:pt x="5526024" y="487680"/>
                </a:moveTo>
                <a:lnTo>
                  <a:pt x="5526024" y="85344"/>
                </a:lnTo>
                <a:lnTo>
                  <a:pt x="5522976" y="85344"/>
                </a:lnTo>
                <a:lnTo>
                  <a:pt x="5519928" y="67056"/>
                </a:lnTo>
                <a:lnTo>
                  <a:pt x="5516880" y="67056"/>
                </a:lnTo>
                <a:lnTo>
                  <a:pt x="5516880" y="505968"/>
                </a:lnTo>
                <a:lnTo>
                  <a:pt x="5519928" y="505968"/>
                </a:lnTo>
                <a:lnTo>
                  <a:pt x="5522976" y="487680"/>
                </a:lnTo>
                <a:lnTo>
                  <a:pt x="5526024" y="48768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5400" y="1676400"/>
            <a:ext cx="5486400" cy="533400"/>
          </a:xfrm>
          <a:custGeom>
            <a:avLst/>
            <a:gdLst/>
            <a:ahLst/>
            <a:cxnLst/>
            <a:rect l="l" t="t" r="r" b="b"/>
            <a:pathLst>
              <a:path w="5486400" h="533400">
                <a:moveTo>
                  <a:pt x="5486400" y="445008"/>
                </a:moveTo>
                <a:lnTo>
                  <a:pt x="5486400" y="91440"/>
                </a:lnTo>
                <a:lnTo>
                  <a:pt x="5479446" y="56578"/>
                </a:lnTo>
                <a:lnTo>
                  <a:pt x="5460492" y="27432"/>
                </a:lnTo>
                <a:lnTo>
                  <a:pt x="5432393" y="7429"/>
                </a:lnTo>
                <a:lnTo>
                  <a:pt x="5398008" y="0"/>
                </a:lnTo>
                <a:lnTo>
                  <a:pt x="91440" y="0"/>
                </a:lnTo>
                <a:lnTo>
                  <a:pt x="56578" y="7429"/>
                </a:lnTo>
                <a:lnTo>
                  <a:pt x="27432" y="27432"/>
                </a:lnTo>
                <a:lnTo>
                  <a:pt x="7429" y="56578"/>
                </a:lnTo>
                <a:lnTo>
                  <a:pt x="0" y="91440"/>
                </a:lnTo>
                <a:lnTo>
                  <a:pt x="0" y="445008"/>
                </a:lnTo>
                <a:lnTo>
                  <a:pt x="7429" y="479393"/>
                </a:lnTo>
                <a:lnTo>
                  <a:pt x="27432" y="507492"/>
                </a:lnTo>
                <a:lnTo>
                  <a:pt x="56578" y="526446"/>
                </a:lnTo>
                <a:lnTo>
                  <a:pt x="91440" y="533400"/>
                </a:lnTo>
                <a:lnTo>
                  <a:pt x="5398008" y="533400"/>
                </a:lnTo>
                <a:lnTo>
                  <a:pt x="5432393" y="526446"/>
                </a:lnTo>
                <a:lnTo>
                  <a:pt x="5460492" y="507492"/>
                </a:lnTo>
                <a:lnTo>
                  <a:pt x="5479446" y="479393"/>
                </a:lnTo>
                <a:lnTo>
                  <a:pt x="5486400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7112" y="1658111"/>
            <a:ext cx="5526405" cy="573405"/>
          </a:xfrm>
          <a:custGeom>
            <a:avLst/>
            <a:gdLst/>
            <a:ahLst/>
            <a:cxnLst/>
            <a:rect l="l" t="t" r="r" b="b"/>
            <a:pathLst>
              <a:path w="5526405" h="573405">
                <a:moveTo>
                  <a:pt x="18288" y="524256"/>
                </a:moveTo>
                <a:lnTo>
                  <a:pt x="18288" y="48768"/>
                </a:lnTo>
                <a:lnTo>
                  <a:pt x="9144" y="64008"/>
                </a:lnTo>
                <a:lnTo>
                  <a:pt x="6096" y="67056"/>
                </a:lnTo>
                <a:lnTo>
                  <a:pt x="3048" y="85344"/>
                </a:lnTo>
                <a:lnTo>
                  <a:pt x="0" y="85344"/>
                </a:lnTo>
                <a:lnTo>
                  <a:pt x="0" y="487680"/>
                </a:lnTo>
                <a:lnTo>
                  <a:pt x="3048" y="487680"/>
                </a:lnTo>
                <a:lnTo>
                  <a:pt x="6096" y="505968"/>
                </a:lnTo>
                <a:lnTo>
                  <a:pt x="9144" y="509016"/>
                </a:lnTo>
                <a:lnTo>
                  <a:pt x="18288" y="524256"/>
                </a:lnTo>
                <a:close/>
              </a:path>
              <a:path w="5526405" h="573405">
                <a:moveTo>
                  <a:pt x="30480" y="539496"/>
                </a:moveTo>
                <a:lnTo>
                  <a:pt x="30480" y="33528"/>
                </a:lnTo>
                <a:lnTo>
                  <a:pt x="18288" y="45720"/>
                </a:lnTo>
                <a:lnTo>
                  <a:pt x="18288" y="527304"/>
                </a:lnTo>
                <a:lnTo>
                  <a:pt x="30480" y="539496"/>
                </a:lnTo>
                <a:close/>
              </a:path>
              <a:path w="5526405" h="573405">
                <a:moveTo>
                  <a:pt x="5495544" y="542544"/>
                </a:moveTo>
                <a:lnTo>
                  <a:pt x="5495544" y="30480"/>
                </a:lnTo>
                <a:lnTo>
                  <a:pt x="5492496" y="30480"/>
                </a:lnTo>
                <a:lnTo>
                  <a:pt x="5480304" y="18288"/>
                </a:lnTo>
                <a:lnTo>
                  <a:pt x="5477256" y="18288"/>
                </a:lnTo>
                <a:lnTo>
                  <a:pt x="5462016" y="9144"/>
                </a:lnTo>
                <a:lnTo>
                  <a:pt x="5458968" y="6096"/>
                </a:lnTo>
                <a:lnTo>
                  <a:pt x="5440680" y="3048"/>
                </a:lnTo>
                <a:lnTo>
                  <a:pt x="5440680" y="0"/>
                </a:lnTo>
                <a:lnTo>
                  <a:pt x="85344" y="0"/>
                </a:lnTo>
                <a:lnTo>
                  <a:pt x="85344" y="3048"/>
                </a:lnTo>
                <a:lnTo>
                  <a:pt x="67056" y="6096"/>
                </a:lnTo>
                <a:lnTo>
                  <a:pt x="64008" y="9144"/>
                </a:lnTo>
                <a:lnTo>
                  <a:pt x="48768" y="18288"/>
                </a:lnTo>
                <a:lnTo>
                  <a:pt x="45720" y="18288"/>
                </a:lnTo>
                <a:lnTo>
                  <a:pt x="33528" y="30480"/>
                </a:lnTo>
                <a:lnTo>
                  <a:pt x="30480" y="30480"/>
                </a:lnTo>
                <a:lnTo>
                  <a:pt x="30480" y="542544"/>
                </a:lnTo>
                <a:lnTo>
                  <a:pt x="33528" y="542544"/>
                </a:lnTo>
                <a:lnTo>
                  <a:pt x="39624" y="548640"/>
                </a:lnTo>
                <a:lnTo>
                  <a:pt x="39624" y="97536"/>
                </a:lnTo>
                <a:lnTo>
                  <a:pt x="45720" y="79248"/>
                </a:lnTo>
                <a:lnTo>
                  <a:pt x="45720" y="85344"/>
                </a:lnTo>
                <a:lnTo>
                  <a:pt x="51816" y="70104"/>
                </a:lnTo>
                <a:lnTo>
                  <a:pt x="51816" y="73152"/>
                </a:lnTo>
                <a:lnTo>
                  <a:pt x="57912" y="62992"/>
                </a:lnTo>
                <a:lnTo>
                  <a:pt x="57912" y="60960"/>
                </a:lnTo>
                <a:lnTo>
                  <a:pt x="60960" y="57912"/>
                </a:lnTo>
                <a:lnTo>
                  <a:pt x="60960" y="59131"/>
                </a:lnTo>
                <a:lnTo>
                  <a:pt x="70104" y="53644"/>
                </a:lnTo>
                <a:lnTo>
                  <a:pt x="70104" y="51816"/>
                </a:lnTo>
                <a:lnTo>
                  <a:pt x="79248" y="48158"/>
                </a:lnTo>
                <a:lnTo>
                  <a:pt x="79248" y="45720"/>
                </a:lnTo>
                <a:lnTo>
                  <a:pt x="97536" y="39624"/>
                </a:lnTo>
                <a:lnTo>
                  <a:pt x="97536" y="41656"/>
                </a:lnTo>
                <a:lnTo>
                  <a:pt x="109728" y="39624"/>
                </a:lnTo>
                <a:lnTo>
                  <a:pt x="5416296" y="39624"/>
                </a:lnTo>
                <a:lnTo>
                  <a:pt x="5428488" y="41656"/>
                </a:lnTo>
                <a:lnTo>
                  <a:pt x="5428488" y="39624"/>
                </a:lnTo>
                <a:lnTo>
                  <a:pt x="5446776" y="45720"/>
                </a:lnTo>
                <a:lnTo>
                  <a:pt x="5446776" y="48158"/>
                </a:lnTo>
                <a:lnTo>
                  <a:pt x="5455920" y="51816"/>
                </a:lnTo>
                <a:lnTo>
                  <a:pt x="5455920" y="53644"/>
                </a:lnTo>
                <a:lnTo>
                  <a:pt x="5465064" y="59131"/>
                </a:lnTo>
                <a:lnTo>
                  <a:pt x="5465064" y="57912"/>
                </a:lnTo>
                <a:lnTo>
                  <a:pt x="5468112" y="60960"/>
                </a:lnTo>
                <a:lnTo>
                  <a:pt x="5468112" y="62992"/>
                </a:lnTo>
                <a:lnTo>
                  <a:pt x="5474208" y="73152"/>
                </a:lnTo>
                <a:lnTo>
                  <a:pt x="5474208" y="70104"/>
                </a:lnTo>
                <a:lnTo>
                  <a:pt x="5480304" y="82296"/>
                </a:lnTo>
                <a:lnTo>
                  <a:pt x="5480304" y="79248"/>
                </a:lnTo>
                <a:lnTo>
                  <a:pt x="5483352" y="97536"/>
                </a:lnTo>
                <a:lnTo>
                  <a:pt x="5483352" y="91440"/>
                </a:lnTo>
                <a:lnTo>
                  <a:pt x="5486400" y="109728"/>
                </a:lnTo>
                <a:lnTo>
                  <a:pt x="5486400" y="548640"/>
                </a:lnTo>
                <a:lnTo>
                  <a:pt x="5492496" y="542544"/>
                </a:lnTo>
                <a:lnTo>
                  <a:pt x="5495544" y="542544"/>
                </a:lnTo>
                <a:close/>
              </a:path>
              <a:path w="5526405" h="573405">
                <a:moveTo>
                  <a:pt x="42672" y="91440"/>
                </a:moveTo>
                <a:lnTo>
                  <a:pt x="39624" y="97536"/>
                </a:lnTo>
                <a:lnTo>
                  <a:pt x="39624" y="109728"/>
                </a:lnTo>
                <a:lnTo>
                  <a:pt x="42672" y="91440"/>
                </a:lnTo>
                <a:close/>
              </a:path>
              <a:path w="5526405" h="573405">
                <a:moveTo>
                  <a:pt x="42672" y="481584"/>
                </a:moveTo>
                <a:lnTo>
                  <a:pt x="39624" y="463296"/>
                </a:lnTo>
                <a:lnTo>
                  <a:pt x="39624" y="475488"/>
                </a:lnTo>
                <a:lnTo>
                  <a:pt x="42672" y="481584"/>
                </a:lnTo>
                <a:close/>
              </a:path>
              <a:path w="5526405" h="573405">
                <a:moveTo>
                  <a:pt x="59817" y="513207"/>
                </a:moveTo>
                <a:lnTo>
                  <a:pt x="51816" y="499872"/>
                </a:lnTo>
                <a:lnTo>
                  <a:pt x="51816" y="502920"/>
                </a:lnTo>
                <a:lnTo>
                  <a:pt x="45720" y="487680"/>
                </a:lnTo>
                <a:lnTo>
                  <a:pt x="45720" y="493776"/>
                </a:lnTo>
                <a:lnTo>
                  <a:pt x="39624" y="475488"/>
                </a:lnTo>
                <a:lnTo>
                  <a:pt x="39624" y="548640"/>
                </a:lnTo>
                <a:lnTo>
                  <a:pt x="45720" y="554736"/>
                </a:lnTo>
                <a:lnTo>
                  <a:pt x="48768" y="554736"/>
                </a:lnTo>
                <a:lnTo>
                  <a:pt x="48768" y="557784"/>
                </a:lnTo>
                <a:lnTo>
                  <a:pt x="57912" y="561441"/>
                </a:lnTo>
                <a:lnTo>
                  <a:pt x="57912" y="512064"/>
                </a:lnTo>
                <a:lnTo>
                  <a:pt x="59817" y="513207"/>
                </a:lnTo>
                <a:close/>
              </a:path>
              <a:path w="5526405" h="573405">
                <a:moveTo>
                  <a:pt x="60960" y="57912"/>
                </a:moveTo>
                <a:lnTo>
                  <a:pt x="57912" y="60960"/>
                </a:lnTo>
                <a:lnTo>
                  <a:pt x="59817" y="59817"/>
                </a:lnTo>
                <a:lnTo>
                  <a:pt x="60960" y="57912"/>
                </a:lnTo>
                <a:close/>
              </a:path>
              <a:path w="5526405" h="573405">
                <a:moveTo>
                  <a:pt x="59817" y="59817"/>
                </a:moveTo>
                <a:lnTo>
                  <a:pt x="57912" y="60960"/>
                </a:lnTo>
                <a:lnTo>
                  <a:pt x="57912" y="62992"/>
                </a:lnTo>
                <a:lnTo>
                  <a:pt x="59817" y="59817"/>
                </a:lnTo>
                <a:close/>
              </a:path>
              <a:path w="5526405" h="573405">
                <a:moveTo>
                  <a:pt x="60960" y="515112"/>
                </a:moveTo>
                <a:lnTo>
                  <a:pt x="59817" y="513207"/>
                </a:lnTo>
                <a:lnTo>
                  <a:pt x="57912" y="512064"/>
                </a:lnTo>
                <a:lnTo>
                  <a:pt x="60960" y="515112"/>
                </a:lnTo>
                <a:close/>
              </a:path>
              <a:path w="5526405" h="573405">
                <a:moveTo>
                  <a:pt x="60960" y="562660"/>
                </a:moveTo>
                <a:lnTo>
                  <a:pt x="60960" y="515112"/>
                </a:lnTo>
                <a:lnTo>
                  <a:pt x="57912" y="512064"/>
                </a:lnTo>
                <a:lnTo>
                  <a:pt x="57912" y="561441"/>
                </a:lnTo>
                <a:lnTo>
                  <a:pt x="60960" y="562660"/>
                </a:lnTo>
                <a:close/>
              </a:path>
              <a:path w="5526405" h="573405">
                <a:moveTo>
                  <a:pt x="60960" y="59131"/>
                </a:moveTo>
                <a:lnTo>
                  <a:pt x="60960" y="57912"/>
                </a:lnTo>
                <a:lnTo>
                  <a:pt x="59817" y="59817"/>
                </a:lnTo>
                <a:lnTo>
                  <a:pt x="60960" y="59131"/>
                </a:lnTo>
                <a:close/>
              </a:path>
              <a:path w="5526405" h="573405">
                <a:moveTo>
                  <a:pt x="73152" y="521208"/>
                </a:moveTo>
                <a:lnTo>
                  <a:pt x="59817" y="513207"/>
                </a:lnTo>
                <a:lnTo>
                  <a:pt x="60960" y="515112"/>
                </a:lnTo>
                <a:lnTo>
                  <a:pt x="60960" y="562660"/>
                </a:lnTo>
                <a:lnTo>
                  <a:pt x="64008" y="563880"/>
                </a:lnTo>
                <a:lnTo>
                  <a:pt x="67056" y="563880"/>
                </a:lnTo>
                <a:lnTo>
                  <a:pt x="67056" y="566928"/>
                </a:lnTo>
                <a:lnTo>
                  <a:pt x="70104" y="567436"/>
                </a:lnTo>
                <a:lnTo>
                  <a:pt x="70104" y="521208"/>
                </a:lnTo>
                <a:lnTo>
                  <a:pt x="73152" y="521208"/>
                </a:lnTo>
                <a:close/>
              </a:path>
              <a:path w="5526405" h="573405">
                <a:moveTo>
                  <a:pt x="73152" y="51816"/>
                </a:moveTo>
                <a:lnTo>
                  <a:pt x="70104" y="51816"/>
                </a:lnTo>
                <a:lnTo>
                  <a:pt x="70104" y="53644"/>
                </a:lnTo>
                <a:lnTo>
                  <a:pt x="73152" y="51816"/>
                </a:lnTo>
                <a:close/>
              </a:path>
              <a:path w="5526405" h="573405">
                <a:moveTo>
                  <a:pt x="82296" y="527304"/>
                </a:moveTo>
                <a:lnTo>
                  <a:pt x="70104" y="521208"/>
                </a:lnTo>
                <a:lnTo>
                  <a:pt x="70104" y="567436"/>
                </a:lnTo>
                <a:lnTo>
                  <a:pt x="79248" y="568960"/>
                </a:lnTo>
                <a:lnTo>
                  <a:pt x="79248" y="527304"/>
                </a:lnTo>
                <a:lnTo>
                  <a:pt x="82296" y="527304"/>
                </a:lnTo>
                <a:close/>
              </a:path>
              <a:path w="5526405" h="573405">
                <a:moveTo>
                  <a:pt x="85344" y="45720"/>
                </a:moveTo>
                <a:lnTo>
                  <a:pt x="79248" y="45720"/>
                </a:lnTo>
                <a:lnTo>
                  <a:pt x="79248" y="48158"/>
                </a:lnTo>
                <a:lnTo>
                  <a:pt x="85344" y="45720"/>
                </a:lnTo>
                <a:close/>
              </a:path>
              <a:path w="5526405" h="573405">
                <a:moveTo>
                  <a:pt x="97536" y="530352"/>
                </a:moveTo>
                <a:lnTo>
                  <a:pt x="79248" y="527304"/>
                </a:lnTo>
                <a:lnTo>
                  <a:pt x="79248" y="568960"/>
                </a:lnTo>
                <a:lnTo>
                  <a:pt x="85344" y="569976"/>
                </a:lnTo>
                <a:lnTo>
                  <a:pt x="85344" y="573024"/>
                </a:lnTo>
                <a:lnTo>
                  <a:pt x="91440" y="573024"/>
                </a:lnTo>
                <a:lnTo>
                  <a:pt x="91440" y="530352"/>
                </a:lnTo>
                <a:lnTo>
                  <a:pt x="97536" y="530352"/>
                </a:lnTo>
                <a:close/>
              </a:path>
              <a:path w="5526405" h="573405">
                <a:moveTo>
                  <a:pt x="97536" y="41656"/>
                </a:moveTo>
                <a:lnTo>
                  <a:pt x="97536" y="39624"/>
                </a:lnTo>
                <a:lnTo>
                  <a:pt x="91440" y="42672"/>
                </a:lnTo>
                <a:lnTo>
                  <a:pt x="97536" y="41656"/>
                </a:lnTo>
                <a:close/>
              </a:path>
              <a:path w="5526405" h="573405">
                <a:moveTo>
                  <a:pt x="5434584" y="573024"/>
                </a:moveTo>
                <a:lnTo>
                  <a:pt x="5434584" y="530352"/>
                </a:lnTo>
                <a:lnTo>
                  <a:pt x="5416296" y="533400"/>
                </a:lnTo>
                <a:lnTo>
                  <a:pt x="109728" y="533400"/>
                </a:lnTo>
                <a:lnTo>
                  <a:pt x="91440" y="530352"/>
                </a:lnTo>
                <a:lnTo>
                  <a:pt x="91440" y="573024"/>
                </a:lnTo>
                <a:lnTo>
                  <a:pt x="5434584" y="573024"/>
                </a:lnTo>
                <a:close/>
              </a:path>
              <a:path w="5526405" h="573405">
                <a:moveTo>
                  <a:pt x="5434584" y="42672"/>
                </a:moveTo>
                <a:lnTo>
                  <a:pt x="5428488" y="39624"/>
                </a:lnTo>
                <a:lnTo>
                  <a:pt x="5428488" y="41656"/>
                </a:lnTo>
                <a:lnTo>
                  <a:pt x="5434584" y="42672"/>
                </a:lnTo>
                <a:close/>
              </a:path>
              <a:path w="5526405" h="573405">
                <a:moveTo>
                  <a:pt x="5446776" y="568960"/>
                </a:moveTo>
                <a:lnTo>
                  <a:pt x="5446776" y="527304"/>
                </a:lnTo>
                <a:lnTo>
                  <a:pt x="5428488" y="530352"/>
                </a:lnTo>
                <a:lnTo>
                  <a:pt x="5434584" y="530352"/>
                </a:lnTo>
                <a:lnTo>
                  <a:pt x="5434584" y="573024"/>
                </a:lnTo>
                <a:lnTo>
                  <a:pt x="5440680" y="573024"/>
                </a:lnTo>
                <a:lnTo>
                  <a:pt x="5440680" y="569976"/>
                </a:lnTo>
                <a:lnTo>
                  <a:pt x="5446776" y="568960"/>
                </a:lnTo>
                <a:close/>
              </a:path>
              <a:path w="5526405" h="573405">
                <a:moveTo>
                  <a:pt x="5446776" y="48158"/>
                </a:moveTo>
                <a:lnTo>
                  <a:pt x="5446776" y="45720"/>
                </a:lnTo>
                <a:lnTo>
                  <a:pt x="5440680" y="45720"/>
                </a:lnTo>
                <a:lnTo>
                  <a:pt x="5446776" y="48158"/>
                </a:lnTo>
                <a:close/>
              </a:path>
              <a:path w="5526405" h="573405">
                <a:moveTo>
                  <a:pt x="5455920" y="567436"/>
                </a:moveTo>
                <a:lnTo>
                  <a:pt x="5455920" y="521208"/>
                </a:lnTo>
                <a:lnTo>
                  <a:pt x="5443728" y="527304"/>
                </a:lnTo>
                <a:lnTo>
                  <a:pt x="5446776" y="527304"/>
                </a:lnTo>
                <a:lnTo>
                  <a:pt x="5446776" y="568960"/>
                </a:lnTo>
                <a:lnTo>
                  <a:pt x="5455920" y="567436"/>
                </a:lnTo>
                <a:close/>
              </a:path>
              <a:path w="5526405" h="573405">
                <a:moveTo>
                  <a:pt x="5455920" y="53644"/>
                </a:moveTo>
                <a:lnTo>
                  <a:pt x="5455920" y="51816"/>
                </a:lnTo>
                <a:lnTo>
                  <a:pt x="5452872" y="51816"/>
                </a:lnTo>
                <a:lnTo>
                  <a:pt x="5455920" y="53644"/>
                </a:lnTo>
                <a:close/>
              </a:path>
              <a:path w="5526405" h="573405">
                <a:moveTo>
                  <a:pt x="5466207" y="513207"/>
                </a:moveTo>
                <a:lnTo>
                  <a:pt x="5452872" y="521208"/>
                </a:lnTo>
                <a:lnTo>
                  <a:pt x="5455920" y="521208"/>
                </a:lnTo>
                <a:lnTo>
                  <a:pt x="5455920" y="567436"/>
                </a:lnTo>
                <a:lnTo>
                  <a:pt x="5458968" y="566928"/>
                </a:lnTo>
                <a:lnTo>
                  <a:pt x="5458968" y="563880"/>
                </a:lnTo>
                <a:lnTo>
                  <a:pt x="5462016" y="563880"/>
                </a:lnTo>
                <a:lnTo>
                  <a:pt x="5465064" y="562660"/>
                </a:lnTo>
                <a:lnTo>
                  <a:pt x="5465064" y="515112"/>
                </a:lnTo>
                <a:lnTo>
                  <a:pt x="5466207" y="513207"/>
                </a:lnTo>
                <a:close/>
              </a:path>
              <a:path w="5526405" h="573405">
                <a:moveTo>
                  <a:pt x="5468112" y="60960"/>
                </a:moveTo>
                <a:lnTo>
                  <a:pt x="5465064" y="57912"/>
                </a:lnTo>
                <a:lnTo>
                  <a:pt x="5466207" y="59817"/>
                </a:lnTo>
                <a:lnTo>
                  <a:pt x="5468112" y="60960"/>
                </a:lnTo>
                <a:close/>
              </a:path>
              <a:path w="5526405" h="573405">
                <a:moveTo>
                  <a:pt x="5466207" y="59817"/>
                </a:moveTo>
                <a:lnTo>
                  <a:pt x="5465064" y="57912"/>
                </a:lnTo>
                <a:lnTo>
                  <a:pt x="5465064" y="59131"/>
                </a:lnTo>
                <a:lnTo>
                  <a:pt x="5466207" y="59817"/>
                </a:lnTo>
                <a:close/>
              </a:path>
              <a:path w="5526405" h="573405">
                <a:moveTo>
                  <a:pt x="5468112" y="512064"/>
                </a:moveTo>
                <a:lnTo>
                  <a:pt x="5466207" y="513207"/>
                </a:lnTo>
                <a:lnTo>
                  <a:pt x="5465064" y="515112"/>
                </a:lnTo>
                <a:lnTo>
                  <a:pt x="5468112" y="512064"/>
                </a:lnTo>
                <a:close/>
              </a:path>
              <a:path w="5526405" h="573405">
                <a:moveTo>
                  <a:pt x="5468112" y="561441"/>
                </a:moveTo>
                <a:lnTo>
                  <a:pt x="5468112" y="512064"/>
                </a:lnTo>
                <a:lnTo>
                  <a:pt x="5465064" y="515112"/>
                </a:lnTo>
                <a:lnTo>
                  <a:pt x="5465064" y="562660"/>
                </a:lnTo>
                <a:lnTo>
                  <a:pt x="5468112" y="561441"/>
                </a:lnTo>
                <a:close/>
              </a:path>
              <a:path w="5526405" h="573405">
                <a:moveTo>
                  <a:pt x="5468112" y="62992"/>
                </a:moveTo>
                <a:lnTo>
                  <a:pt x="5468112" y="60960"/>
                </a:lnTo>
                <a:lnTo>
                  <a:pt x="5466207" y="59817"/>
                </a:lnTo>
                <a:lnTo>
                  <a:pt x="5468112" y="62992"/>
                </a:lnTo>
                <a:close/>
              </a:path>
              <a:path w="5526405" h="573405">
                <a:moveTo>
                  <a:pt x="5486400" y="548640"/>
                </a:moveTo>
                <a:lnTo>
                  <a:pt x="5486400" y="463296"/>
                </a:lnTo>
                <a:lnTo>
                  <a:pt x="5483352" y="481584"/>
                </a:lnTo>
                <a:lnTo>
                  <a:pt x="5483352" y="475488"/>
                </a:lnTo>
                <a:lnTo>
                  <a:pt x="5480304" y="493776"/>
                </a:lnTo>
                <a:lnTo>
                  <a:pt x="5480304" y="490728"/>
                </a:lnTo>
                <a:lnTo>
                  <a:pt x="5474208" y="502920"/>
                </a:lnTo>
                <a:lnTo>
                  <a:pt x="5474208" y="499872"/>
                </a:lnTo>
                <a:lnTo>
                  <a:pt x="5466207" y="513207"/>
                </a:lnTo>
                <a:lnTo>
                  <a:pt x="5468112" y="512064"/>
                </a:lnTo>
                <a:lnTo>
                  <a:pt x="5468112" y="561441"/>
                </a:lnTo>
                <a:lnTo>
                  <a:pt x="5477256" y="557784"/>
                </a:lnTo>
                <a:lnTo>
                  <a:pt x="5477256" y="554736"/>
                </a:lnTo>
                <a:lnTo>
                  <a:pt x="5480304" y="554736"/>
                </a:lnTo>
                <a:lnTo>
                  <a:pt x="5486400" y="548640"/>
                </a:lnTo>
                <a:close/>
              </a:path>
              <a:path w="5526405" h="573405">
                <a:moveTo>
                  <a:pt x="5507736" y="527304"/>
                </a:moveTo>
                <a:lnTo>
                  <a:pt x="5507736" y="45720"/>
                </a:lnTo>
                <a:lnTo>
                  <a:pt x="5495544" y="33528"/>
                </a:lnTo>
                <a:lnTo>
                  <a:pt x="5495544" y="539496"/>
                </a:lnTo>
                <a:lnTo>
                  <a:pt x="5507736" y="527304"/>
                </a:lnTo>
                <a:close/>
              </a:path>
              <a:path w="5526405" h="573405">
                <a:moveTo>
                  <a:pt x="5516880" y="509016"/>
                </a:moveTo>
                <a:lnTo>
                  <a:pt x="5516880" y="64008"/>
                </a:lnTo>
                <a:lnTo>
                  <a:pt x="5510784" y="48768"/>
                </a:lnTo>
                <a:lnTo>
                  <a:pt x="5507736" y="48768"/>
                </a:lnTo>
                <a:lnTo>
                  <a:pt x="5507736" y="524256"/>
                </a:lnTo>
                <a:lnTo>
                  <a:pt x="5510784" y="524256"/>
                </a:lnTo>
                <a:lnTo>
                  <a:pt x="5516880" y="509016"/>
                </a:lnTo>
                <a:close/>
              </a:path>
              <a:path w="5526405" h="573405">
                <a:moveTo>
                  <a:pt x="5526024" y="487680"/>
                </a:moveTo>
                <a:lnTo>
                  <a:pt x="5526024" y="85344"/>
                </a:lnTo>
                <a:lnTo>
                  <a:pt x="5522976" y="85344"/>
                </a:lnTo>
                <a:lnTo>
                  <a:pt x="5519928" y="67056"/>
                </a:lnTo>
                <a:lnTo>
                  <a:pt x="5516880" y="67056"/>
                </a:lnTo>
                <a:lnTo>
                  <a:pt x="5516880" y="505968"/>
                </a:lnTo>
                <a:lnTo>
                  <a:pt x="5519928" y="505968"/>
                </a:lnTo>
                <a:lnTo>
                  <a:pt x="5522976" y="487680"/>
                </a:lnTo>
                <a:lnTo>
                  <a:pt x="5526024" y="48768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53389" y="2198930"/>
            <a:ext cx="5937885" cy="371094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470"/>
              </a:spcBef>
              <a:buClr>
                <a:srgbClr val="DC9E1E"/>
              </a:buClr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systole: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0.1</a:t>
            </a:r>
            <a:r>
              <a:rPr dirty="0" sz="3200" spc="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endParaRPr sz="3200"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1365"/>
              </a:spcBef>
              <a:buClr>
                <a:srgbClr val="DC9E1E"/>
              </a:buClr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0.7</a:t>
            </a:r>
            <a:r>
              <a:rPr dirty="0" sz="3200" spc="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>
              <a:latin typeface="Calibri"/>
              <a:cs typeface="Calibri"/>
            </a:endParaRPr>
          </a:p>
          <a:p>
            <a:pPr marL="619125">
              <a:lnSpc>
                <a:spcPct val="100000"/>
              </a:lnSpc>
              <a:spcBef>
                <a:spcPts val="3165"/>
              </a:spcBef>
            </a:pP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dirty="0" sz="4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4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4400"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1105"/>
              </a:spcBef>
              <a:buClr>
                <a:srgbClr val="DC9E1E"/>
              </a:buClr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systole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0.3</a:t>
            </a:r>
            <a:r>
              <a:rPr dirty="0" sz="3200" spc="45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1365"/>
              </a:spcBef>
              <a:buClr>
                <a:srgbClr val="DC9E1E"/>
              </a:buClr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0.5</a:t>
            </a:r>
            <a:r>
              <a:rPr dirty="0" sz="32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762000"/>
            <a:ext cx="7467600" cy="762000"/>
          </a:xfrm>
          <a:custGeom>
            <a:avLst/>
            <a:gdLst/>
            <a:ahLst/>
            <a:cxnLst/>
            <a:rect l="l" t="t" r="r" b="b"/>
            <a:pathLst>
              <a:path w="7467600" h="762000">
                <a:moveTo>
                  <a:pt x="7467600" y="637032"/>
                </a:moveTo>
                <a:lnTo>
                  <a:pt x="7467600" y="128016"/>
                </a:lnTo>
                <a:lnTo>
                  <a:pt x="7457932" y="78438"/>
                </a:lnTo>
                <a:lnTo>
                  <a:pt x="7431405" y="37719"/>
                </a:lnTo>
                <a:lnTo>
                  <a:pt x="7391733" y="10144"/>
                </a:lnTo>
                <a:lnTo>
                  <a:pt x="7342632" y="0"/>
                </a:lnTo>
                <a:lnTo>
                  <a:pt x="128016" y="0"/>
                </a:lnTo>
                <a:lnTo>
                  <a:pt x="78438" y="10144"/>
                </a:lnTo>
                <a:lnTo>
                  <a:pt x="37719" y="37719"/>
                </a:lnTo>
                <a:lnTo>
                  <a:pt x="10144" y="78438"/>
                </a:lnTo>
                <a:lnTo>
                  <a:pt x="0" y="128016"/>
                </a:lnTo>
                <a:lnTo>
                  <a:pt x="0" y="637032"/>
                </a:lnTo>
                <a:lnTo>
                  <a:pt x="10144" y="686133"/>
                </a:lnTo>
                <a:lnTo>
                  <a:pt x="37719" y="725805"/>
                </a:lnTo>
                <a:lnTo>
                  <a:pt x="78438" y="752332"/>
                </a:lnTo>
                <a:lnTo>
                  <a:pt x="128016" y="762000"/>
                </a:lnTo>
                <a:lnTo>
                  <a:pt x="7342632" y="762000"/>
                </a:lnTo>
                <a:lnTo>
                  <a:pt x="7391733" y="752332"/>
                </a:lnTo>
                <a:lnTo>
                  <a:pt x="7431405" y="725805"/>
                </a:lnTo>
                <a:lnTo>
                  <a:pt x="7457932" y="686133"/>
                </a:lnTo>
                <a:lnTo>
                  <a:pt x="7467600" y="637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0912" y="743712"/>
            <a:ext cx="7507605" cy="802005"/>
          </a:xfrm>
          <a:custGeom>
            <a:avLst/>
            <a:gdLst/>
            <a:ahLst/>
            <a:cxnLst/>
            <a:rect l="l" t="t" r="r" b="b"/>
            <a:pathLst>
              <a:path w="7507605" h="802005">
                <a:moveTo>
                  <a:pt x="9144" y="710184"/>
                </a:moveTo>
                <a:lnTo>
                  <a:pt x="9144" y="91440"/>
                </a:lnTo>
                <a:lnTo>
                  <a:pt x="6096" y="103632"/>
                </a:lnTo>
                <a:lnTo>
                  <a:pt x="0" y="134112"/>
                </a:lnTo>
                <a:lnTo>
                  <a:pt x="0" y="670560"/>
                </a:lnTo>
                <a:lnTo>
                  <a:pt x="6096" y="701040"/>
                </a:lnTo>
                <a:lnTo>
                  <a:pt x="9144" y="710184"/>
                </a:lnTo>
                <a:close/>
              </a:path>
              <a:path w="7507605" h="802005">
                <a:moveTo>
                  <a:pt x="24384" y="734568"/>
                </a:moveTo>
                <a:lnTo>
                  <a:pt x="24384" y="67056"/>
                </a:lnTo>
                <a:lnTo>
                  <a:pt x="12192" y="88392"/>
                </a:lnTo>
                <a:lnTo>
                  <a:pt x="9144" y="88392"/>
                </a:lnTo>
                <a:lnTo>
                  <a:pt x="9144" y="713232"/>
                </a:lnTo>
                <a:lnTo>
                  <a:pt x="12192" y="713232"/>
                </a:lnTo>
                <a:lnTo>
                  <a:pt x="24384" y="734568"/>
                </a:lnTo>
                <a:close/>
              </a:path>
              <a:path w="7507605" h="802005">
                <a:moveTo>
                  <a:pt x="88392" y="57912"/>
                </a:moveTo>
                <a:lnTo>
                  <a:pt x="88392" y="12192"/>
                </a:lnTo>
                <a:lnTo>
                  <a:pt x="67056" y="24384"/>
                </a:lnTo>
                <a:lnTo>
                  <a:pt x="64008" y="24384"/>
                </a:lnTo>
                <a:lnTo>
                  <a:pt x="42672" y="39624"/>
                </a:lnTo>
                <a:lnTo>
                  <a:pt x="42672" y="42672"/>
                </a:lnTo>
                <a:lnTo>
                  <a:pt x="39624" y="42672"/>
                </a:lnTo>
                <a:lnTo>
                  <a:pt x="24384" y="64008"/>
                </a:lnTo>
                <a:lnTo>
                  <a:pt x="24384" y="737616"/>
                </a:lnTo>
                <a:lnTo>
                  <a:pt x="39624" y="758952"/>
                </a:lnTo>
                <a:lnTo>
                  <a:pt x="39624" y="134112"/>
                </a:lnTo>
                <a:lnTo>
                  <a:pt x="42672" y="124968"/>
                </a:lnTo>
                <a:lnTo>
                  <a:pt x="45720" y="112776"/>
                </a:lnTo>
                <a:lnTo>
                  <a:pt x="48768" y="103632"/>
                </a:lnTo>
                <a:lnTo>
                  <a:pt x="48768" y="106680"/>
                </a:lnTo>
                <a:lnTo>
                  <a:pt x="57912" y="90678"/>
                </a:lnTo>
                <a:lnTo>
                  <a:pt x="57912" y="88392"/>
                </a:lnTo>
                <a:lnTo>
                  <a:pt x="70104" y="73761"/>
                </a:lnTo>
                <a:lnTo>
                  <a:pt x="70104" y="73152"/>
                </a:lnTo>
                <a:lnTo>
                  <a:pt x="73152" y="70104"/>
                </a:lnTo>
                <a:lnTo>
                  <a:pt x="73152" y="70612"/>
                </a:lnTo>
                <a:lnTo>
                  <a:pt x="88392" y="57912"/>
                </a:lnTo>
                <a:close/>
              </a:path>
              <a:path w="7507605" h="802005">
                <a:moveTo>
                  <a:pt x="60960" y="716280"/>
                </a:moveTo>
                <a:lnTo>
                  <a:pt x="48768" y="694944"/>
                </a:lnTo>
                <a:lnTo>
                  <a:pt x="48768" y="697992"/>
                </a:lnTo>
                <a:lnTo>
                  <a:pt x="45720" y="685800"/>
                </a:lnTo>
                <a:lnTo>
                  <a:pt x="42672" y="676656"/>
                </a:lnTo>
                <a:lnTo>
                  <a:pt x="39624" y="664464"/>
                </a:lnTo>
                <a:lnTo>
                  <a:pt x="39624" y="758952"/>
                </a:lnTo>
                <a:lnTo>
                  <a:pt x="42672" y="758952"/>
                </a:lnTo>
                <a:lnTo>
                  <a:pt x="42672" y="762000"/>
                </a:lnTo>
                <a:lnTo>
                  <a:pt x="57912" y="772885"/>
                </a:lnTo>
                <a:lnTo>
                  <a:pt x="57912" y="713232"/>
                </a:lnTo>
                <a:lnTo>
                  <a:pt x="60960" y="716280"/>
                </a:lnTo>
                <a:close/>
              </a:path>
              <a:path w="7507605" h="802005">
                <a:moveTo>
                  <a:pt x="60960" y="85344"/>
                </a:moveTo>
                <a:lnTo>
                  <a:pt x="57912" y="88392"/>
                </a:lnTo>
                <a:lnTo>
                  <a:pt x="57912" y="90678"/>
                </a:lnTo>
                <a:lnTo>
                  <a:pt x="60960" y="85344"/>
                </a:lnTo>
                <a:close/>
              </a:path>
              <a:path w="7507605" h="802005">
                <a:moveTo>
                  <a:pt x="71766" y="729857"/>
                </a:moveTo>
                <a:lnTo>
                  <a:pt x="57912" y="713232"/>
                </a:lnTo>
                <a:lnTo>
                  <a:pt x="57912" y="772885"/>
                </a:lnTo>
                <a:lnTo>
                  <a:pt x="64008" y="777240"/>
                </a:lnTo>
                <a:lnTo>
                  <a:pt x="67056" y="777240"/>
                </a:lnTo>
                <a:lnTo>
                  <a:pt x="70104" y="778981"/>
                </a:lnTo>
                <a:lnTo>
                  <a:pt x="70104" y="728472"/>
                </a:lnTo>
                <a:lnTo>
                  <a:pt x="71766" y="729857"/>
                </a:lnTo>
                <a:close/>
              </a:path>
              <a:path w="7507605" h="802005">
                <a:moveTo>
                  <a:pt x="73152" y="70104"/>
                </a:moveTo>
                <a:lnTo>
                  <a:pt x="70104" y="73152"/>
                </a:lnTo>
                <a:lnTo>
                  <a:pt x="71766" y="71766"/>
                </a:lnTo>
                <a:lnTo>
                  <a:pt x="73152" y="70104"/>
                </a:lnTo>
                <a:close/>
              </a:path>
              <a:path w="7507605" h="802005">
                <a:moveTo>
                  <a:pt x="71766" y="71766"/>
                </a:moveTo>
                <a:lnTo>
                  <a:pt x="70104" y="73152"/>
                </a:lnTo>
                <a:lnTo>
                  <a:pt x="70104" y="73761"/>
                </a:lnTo>
                <a:lnTo>
                  <a:pt x="71766" y="71766"/>
                </a:lnTo>
                <a:close/>
              </a:path>
              <a:path w="7507605" h="802005">
                <a:moveTo>
                  <a:pt x="73152" y="731520"/>
                </a:moveTo>
                <a:lnTo>
                  <a:pt x="71766" y="729857"/>
                </a:lnTo>
                <a:lnTo>
                  <a:pt x="70104" y="728472"/>
                </a:lnTo>
                <a:lnTo>
                  <a:pt x="73152" y="731520"/>
                </a:lnTo>
                <a:close/>
              </a:path>
              <a:path w="7507605" h="802005">
                <a:moveTo>
                  <a:pt x="73152" y="780723"/>
                </a:moveTo>
                <a:lnTo>
                  <a:pt x="73152" y="731520"/>
                </a:lnTo>
                <a:lnTo>
                  <a:pt x="70104" y="728472"/>
                </a:lnTo>
                <a:lnTo>
                  <a:pt x="70104" y="778981"/>
                </a:lnTo>
                <a:lnTo>
                  <a:pt x="73152" y="780723"/>
                </a:lnTo>
                <a:close/>
              </a:path>
              <a:path w="7507605" h="802005">
                <a:moveTo>
                  <a:pt x="73152" y="70612"/>
                </a:moveTo>
                <a:lnTo>
                  <a:pt x="73152" y="70104"/>
                </a:lnTo>
                <a:lnTo>
                  <a:pt x="71766" y="71766"/>
                </a:lnTo>
                <a:lnTo>
                  <a:pt x="73152" y="70612"/>
                </a:lnTo>
                <a:close/>
              </a:path>
              <a:path w="7507605" h="802005">
                <a:moveTo>
                  <a:pt x="88392" y="789432"/>
                </a:moveTo>
                <a:lnTo>
                  <a:pt x="88392" y="743712"/>
                </a:lnTo>
                <a:lnTo>
                  <a:pt x="71766" y="729857"/>
                </a:lnTo>
                <a:lnTo>
                  <a:pt x="73152" y="731520"/>
                </a:lnTo>
                <a:lnTo>
                  <a:pt x="73152" y="780723"/>
                </a:lnTo>
                <a:lnTo>
                  <a:pt x="88392" y="789432"/>
                </a:lnTo>
                <a:close/>
              </a:path>
              <a:path w="7507605" h="802005">
                <a:moveTo>
                  <a:pt x="7421880" y="60960"/>
                </a:moveTo>
                <a:lnTo>
                  <a:pt x="7418832" y="57912"/>
                </a:lnTo>
                <a:lnTo>
                  <a:pt x="7418832" y="9144"/>
                </a:lnTo>
                <a:lnTo>
                  <a:pt x="7415784" y="9144"/>
                </a:lnTo>
                <a:lnTo>
                  <a:pt x="7403592" y="6096"/>
                </a:lnTo>
                <a:lnTo>
                  <a:pt x="7373112" y="0"/>
                </a:lnTo>
                <a:lnTo>
                  <a:pt x="131064" y="0"/>
                </a:lnTo>
                <a:lnTo>
                  <a:pt x="100584" y="6096"/>
                </a:lnTo>
                <a:lnTo>
                  <a:pt x="91440" y="9144"/>
                </a:lnTo>
                <a:lnTo>
                  <a:pt x="88392" y="9144"/>
                </a:lnTo>
                <a:lnTo>
                  <a:pt x="88392" y="57912"/>
                </a:lnTo>
                <a:lnTo>
                  <a:pt x="85344" y="60960"/>
                </a:lnTo>
                <a:lnTo>
                  <a:pt x="103632" y="50509"/>
                </a:lnTo>
                <a:lnTo>
                  <a:pt x="103632" y="48768"/>
                </a:lnTo>
                <a:lnTo>
                  <a:pt x="115824" y="45720"/>
                </a:lnTo>
                <a:lnTo>
                  <a:pt x="124968" y="42672"/>
                </a:lnTo>
                <a:lnTo>
                  <a:pt x="137160" y="39624"/>
                </a:lnTo>
                <a:lnTo>
                  <a:pt x="7373112" y="39624"/>
                </a:lnTo>
                <a:lnTo>
                  <a:pt x="7382256" y="42672"/>
                </a:lnTo>
                <a:lnTo>
                  <a:pt x="7394448" y="45720"/>
                </a:lnTo>
                <a:lnTo>
                  <a:pt x="7403592" y="48768"/>
                </a:lnTo>
                <a:lnTo>
                  <a:pt x="7403592" y="50509"/>
                </a:lnTo>
                <a:lnTo>
                  <a:pt x="7421880" y="60960"/>
                </a:lnTo>
                <a:close/>
              </a:path>
              <a:path w="7507605" h="802005">
                <a:moveTo>
                  <a:pt x="106680" y="752856"/>
                </a:moveTo>
                <a:lnTo>
                  <a:pt x="85344" y="740664"/>
                </a:lnTo>
                <a:lnTo>
                  <a:pt x="88392" y="743712"/>
                </a:lnTo>
                <a:lnTo>
                  <a:pt x="88392" y="789432"/>
                </a:lnTo>
                <a:lnTo>
                  <a:pt x="91440" y="792480"/>
                </a:lnTo>
                <a:lnTo>
                  <a:pt x="103632" y="795528"/>
                </a:lnTo>
                <a:lnTo>
                  <a:pt x="103632" y="752856"/>
                </a:lnTo>
                <a:lnTo>
                  <a:pt x="106680" y="752856"/>
                </a:lnTo>
                <a:close/>
              </a:path>
              <a:path w="7507605" h="802005">
                <a:moveTo>
                  <a:pt x="106680" y="48768"/>
                </a:moveTo>
                <a:lnTo>
                  <a:pt x="103632" y="48768"/>
                </a:lnTo>
                <a:lnTo>
                  <a:pt x="103632" y="50509"/>
                </a:lnTo>
                <a:lnTo>
                  <a:pt x="106680" y="48768"/>
                </a:lnTo>
                <a:close/>
              </a:path>
              <a:path w="7507605" h="802005">
                <a:moveTo>
                  <a:pt x="7403592" y="796137"/>
                </a:moveTo>
                <a:lnTo>
                  <a:pt x="7403592" y="752856"/>
                </a:lnTo>
                <a:lnTo>
                  <a:pt x="7391400" y="755904"/>
                </a:lnTo>
                <a:lnTo>
                  <a:pt x="7382256" y="758952"/>
                </a:lnTo>
                <a:lnTo>
                  <a:pt x="7370064" y="762000"/>
                </a:lnTo>
                <a:lnTo>
                  <a:pt x="134112" y="762000"/>
                </a:lnTo>
                <a:lnTo>
                  <a:pt x="124968" y="758952"/>
                </a:lnTo>
                <a:lnTo>
                  <a:pt x="112776" y="755904"/>
                </a:lnTo>
                <a:lnTo>
                  <a:pt x="103632" y="752856"/>
                </a:lnTo>
                <a:lnTo>
                  <a:pt x="103632" y="795528"/>
                </a:lnTo>
                <a:lnTo>
                  <a:pt x="134112" y="801624"/>
                </a:lnTo>
                <a:lnTo>
                  <a:pt x="7376160" y="801624"/>
                </a:lnTo>
                <a:lnTo>
                  <a:pt x="7403592" y="796137"/>
                </a:lnTo>
                <a:close/>
              </a:path>
              <a:path w="7507605" h="802005">
                <a:moveTo>
                  <a:pt x="7403592" y="50509"/>
                </a:moveTo>
                <a:lnTo>
                  <a:pt x="7403592" y="48768"/>
                </a:lnTo>
                <a:lnTo>
                  <a:pt x="7400544" y="48768"/>
                </a:lnTo>
                <a:lnTo>
                  <a:pt x="7403592" y="50509"/>
                </a:lnTo>
                <a:close/>
              </a:path>
              <a:path w="7507605" h="802005">
                <a:moveTo>
                  <a:pt x="7421880" y="740664"/>
                </a:moveTo>
                <a:lnTo>
                  <a:pt x="7400544" y="752856"/>
                </a:lnTo>
                <a:lnTo>
                  <a:pt x="7403592" y="752856"/>
                </a:lnTo>
                <a:lnTo>
                  <a:pt x="7403592" y="796137"/>
                </a:lnTo>
                <a:lnTo>
                  <a:pt x="7406640" y="795528"/>
                </a:lnTo>
                <a:lnTo>
                  <a:pt x="7415784" y="792480"/>
                </a:lnTo>
                <a:lnTo>
                  <a:pt x="7418832" y="789432"/>
                </a:lnTo>
                <a:lnTo>
                  <a:pt x="7418832" y="743712"/>
                </a:lnTo>
                <a:lnTo>
                  <a:pt x="7421880" y="740664"/>
                </a:lnTo>
                <a:close/>
              </a:path>
              <a:path w="7507605" h="802005">
                <a:moveTo>
                  <a:pt x="7482840" y="737616"/>
                </a:moveTo>
                <a:lnTo>
                  <a:pt x="7482840" y="64008"/>
                </a:lnTo>
                <a:lnTo>
                  <a:pt x="7467600" y="42672"/>
                </a:lnTo>
                <a:lnTo>
                  <a:pt x="7464552" y="42672"/>
                </a:lnTo>
                <a:lnTo>
                  <a:pt x="7464552" y="39624"/>
                </a:lnTo>
                <a:lnTo>
                  <a:pt x="7443216" y="24384"/>
                </a:lnTo>
                <a:lnTo>
                  <a:pt x="7440168" y="24384"/>
                </a:lnTo>
                <a:lnTo>
                  <a:pt x="7418832" y="12192"/>
                </a:lnTo>
                <a:lnTo>
                  <a:pt x="7418832" y="57912"/>
                </a:lnTo>
                <a:lnTo>
                  <a:pt x="7434072" y="70612"/>
                </a:lnTo>
                <a:lnTo>
                  <a:pt x="7434072" y="70104"/>
                </a:lnTo>
                <a:lnTo>
                  <a:pt x="7437120" y="73152"/>
                </a:lnTo>
                <a:lnTo>
                  <a:pt x="7437120" y="73761"/>
                </a:lnTo>
                <a:lnTo>
                  <a:pt x="7449312" y="88392"/>
                </a:lnTo>
                <a:lnTo>
                  <a:pt x="7449312" y="90678"/>
                </a:lnTo>
                <a:lnTo>
                  <a:pt x="7458456" y="106680"/>
                </a:lnTo>
                <a:lnTo>
                  <a:pt x="7458456" y="103632"/>
                </a:lnTo>
                <a:lnTo>
                  <a:pt x="7461504" y="115824"/>
                </a:lnTo>
                <a:lnTo>
                  <a:pt x="7464552" y="124968"/>
                </a:lnTo>
                <a:lnTo>
                  <a:pt x="7467600" y="137160"/>
                </a:lnTo>
                <a:lnTo>
                  <a:pt x="7467600" y="758952"/>
                </a:lnTo>
                <a:lnTo>
                  <a:pt x="7482840" y="737616"/>
                </a:lnTo>
                <a:close/>
              </a:path>
              <a:path w="7507605" h="802005">
                <a:moveTo>
                  <a:pt x="7435457" y="729857"/>
                </a:moveTo>
                <a:lnTo>
                  <a:pt x="7418832" y="743712"/>
                </a:lnTo>
                <a:lnTo>
                  <a:pt x="7418832" y="789432"/>
                </a:lnTo>
                <a:lnTo>
                  <a:pt x="7434072" y="780723"/>
                </a:lnTo>
                <a:lnTo>
                  <a:pt x="7434072" y="731520"/>
                </a:lnTo>
                <a:lnTo>
                  <a:pt x="7435457" y="729857"/>
                </a:lnTo>
                <a:close/>
              </a:path>
              <a:path w="7507605" h="802005">
                <a:moveTo>
                  <a:pt x="7437120" y="73152"/>
                </a:moveTo>
                <a:lnTo>
                  <a:pt x="7434072" y="70104"/>
                </a:lnTo>
                <a:lnTo>
                  <a:pt x="7435457" y="71766"/>
                </a:lnTo>
                <a:lnTo>
                  <a:pt x="7437120" y="73152"/>
                </a:lnTo>
                <a:close/>
              </a:path>
              <a:path w="7507605" h="802005">
                <a:moveTo>
                  <a:pt x="7435457" y="71766"/>
                </a:moveTo>
                <a:lnTo>
                  <a:pt x="7434072" y="70104"/>
                </a:lnTo>
                <a:lnTo>
                  <a:pt x="7434072" y="70612"/>
                </a:lnTo>
                <a:lnTo>
                  <a:pt x="7435457" y="71766"/>
                </a:lnTo>
                <a:close/>
              </a:path>
              <a:path w="7507605" h="802005">
                <a:moveTo>
                  <a:pt x="7437120" y="728472"/>
                </a:moveTo>
                <a:lnTo>
                  <a:pt x="7435457" y="729857"/>
                </a:lnTo>
                <a:lnTo>
                  <a:pt x="7434072" y="731520"/>
                </a:lnTo>
                <a:lnTo>
                  <a:pt x="7437120" y="728472"/>
                </a:lnTo>
                <a:close/>
              </a:path>
              <a:path w="7507605" h="802005">
                <a:moveTo>
                  <a:pt x="7437120" y="778981"/>
                </a:moveTo>
                <a:lnTo>
                  <a:pt x="7437120" y="728472"/>
                </a:lnTo>
                <a:lnTo>
                  <a:pt x="7434072" y="731520"/>
                </a:lnTo>
                <a:lnTo>
                  <a:pt x="7434072" y="780723"/>
                </a:lnTo>
                <a:lnTo>
                  <a:pt x="7437120" y="778981"/>
                </a:lnTo>
                <a:close/>
              </a:path>
              <a:path w="7507605" h="802005">
                <a:moveTo>
                  <a:pt x="7437120" y="73761"/>
                </a:moveTo>
                <a:lnTo>
                  <a:pt x="7437120" y="73152"/>
                </a:lnTo>
                <a:lnTo>
                  <a:pt x="7435457" y="71766"/>
                </a:lnTo>
                <a:lnTo>
                  <a:pt x="7437120" y="73761"/>
                </a:lnTo>
                <a:close/>
              </a:path>
              <a:path w="7507605" h="802005">
                <a:moveTo>
                  <a:pt x="7449312" y="772885"/>
                </a:moveTo>
                <a:lnTo>
                  <a:pt x="7449312" y="713232"/>
                </a:lnTo>
                <a:lnTo>
                  <a:pt x="7435457" y="729857"/>
                </a:lnTo>
                <a:lnTo>
                  <a:pt x="7437120" y="728472"/>
                </a:lnTo>
                <a:lnTo>
                  <a:pt x="7437120" y="778981"/>
                </a:lnTo>
                <a:lnTo>
                  <a:pt x="7440168" y="777240"/>
                </a:lnTo>
                <a:lnTo>
                  <a:pt x="7443216" y="777240"/>
                </a:lnTo>
                <a:lnTo>
                  <a:pt x="7449312" y="772885"/>
                </a:lnTo>
                <a:close/>
              </a:path>
              <a:path w="7507605" h="802005">
                <a:moveTo>
                  <a:pt x="7449312" y="90678"/>
                </a:moveTo>
                <a:lnTo>
                  <a:pt x="7449312" y="88392"/>
                </a:lnTo>
                <a:lnTo>
                  <a:pt x="7446264" y="85344"/>
                </a:lnTo>
                <a:lnTo>
                  <a:pt x="7449312" y="90678"/>
                </a:lnTo>
                <a:close/>
              </a:path>
              <a:path w="7507605" h="802005">
                <a:moveTo>
                  <a:pt x="7467600" y="758952"/>
                </a:moveTo>
                <a:lnTo>
                  <a:pt x="7467600" y="667512"/>
                </a:lnTo>
                <a:lnTo>
                  <a:pt x="7464552" y="676656"/>
                </a:lnTo>
                <a:lnTo>
                  <a:pt x="7461504" y="688848"/>
                </a:lnTo>
                <a:lnTo>
                  <a:pt x="7458456" y="697992"/>
                </a:lnTo>
                <a:lnTo>
                  <a:pt x="7458456" y="694944"/>
                </a:lnTo>
                <a:lnTo>
                  <a:pt x="7446264" y="716280"/>
                </a:lnTo>
                <a:lnTo>
                  <a:pt x="7449312" y="713232"/>
                </a:lnTo>
                <a:lnTo>
                  <a:pt x="7449312" y="772885"/>
                </a:lnTo>
                <a:lnTo>
                  <a:pt x="7464552" y="762000"/>
                </a:lnTo>
                <a:lnTo>
                  <a:pt x="7464552" y="758952"/>
                </a:lnTo>
                <a:lnTo>
                  <a:pt x="7467600" y="758952"/>
                </a:lnTo>
                <a:close/>
              </a:path>
              <a:path w="7507605" h="802005">
                <a:moveTo>
                  <a:pt x="7507224" y="667512"/>
                </a:moveTo>
                <a:lnTo>
                  <a:pt x="7507224" y="131064"/>
                </a:lnTo>
                <a:lnTo>
                  <a:pt x="7501128" y="100584"/>
                </a:lnTo>
                <a:lnTo>
                  <a:pt x="7498080" y="91440"/>
                </a:lnTo>
                <a:lnTo>
                  <a:pt x="7495032" y="88392"/>
                </a:lnTo>
                <a:lnTo>
                  <a:pt x="7482840" y="67056"/>
                </a:lnTo>
                <a:lnTo>
                  <a:pt x="7482840" y="734568"/>
                </a:lnTo>
                <a:lnTo>
                  <a:pt x="7495032" y="713232"/>
                </a:lnTo>
                <a:lnTo>
                  <a:pt x="7498080" y="710184"/>
                </a:lnTo>
                <a:lnTo>
                  <a:pt x="7501128" y="697992"/>
                </a:lnTo>
                <a:lnTo>
                  <a:pt x="7507224" y="6675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4400" spc="-20">
                <a:solidFill>
                  <a:srgbClr val="FFFF1C"/>
                </a:solidFill>
              </a:rPr>
              <a:t>PHASES </a:t>
            </a:r>
            <a:r>
              <a:rPr dirty="0" sz="4400" spc="-5">
                <a:solidFill>
                  <a:srgbClr val="FFFF1C"/>
                </a:solidFill>
              </a:rPr>
              <a:t>OF </a:t>
            </a:r>
            <a:r>
              <a:rPr dirty="0" sz="4400" spc="-15">
                <a:solidFill>
                  <a:srgbClr val="FFFF1C"/>
                </a:solidFill>
              </a:rPr>
              <a:t>CARDIAC</a:t>
            </a:r>
            <a:r>
              <a:rPr dirty="0" sz="4400">
                <a:solidFill>
                  <a:srgbClr val="FFFF1C"/>
                </a:solidFill>
              </a:rPr>
              <a:t> </a:t>
            </a:r>
            <a:r>
              <a:rPr dirty="0" sz="4400" spc="-40">
                <a:solidFill>
                  <a:srgbClr val="FFFF1C"/>
                </a:solidFill>
              </a:rPr>
              <a:t>CYCLE</a:t>
            </a:r>
            <a:endParaRPr sz="4400"/>
          </a:p>
          <a:p>
            <a:pPr marL="810895">
              <a:lnSpc>
                <a:spcPct val="100000"/>
              </a:lnSpc>
              <a:spcBef>
                <a:spcPts val="1005"/>
              </a:spcBef>
            </a:pPr>
            <a:r>
              <a:rPr dirty="0" sz="4400" spc="-30" b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dirty="0" sz="4400" spc="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40" b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32760" y="5763767"/>
            <a:ext cx="3685032" cy="131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50998" y="6192587"/>
            <a:ext cx="26092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43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dirty="0" sz="2400" b="1">
                <a:solidFill>
                  <a:srgbClr val="00FF00"/>
                </a:solidFill>
                <a:latin typeface="Times New Roman"/>
                <a:cs typeface="Times New Roman"/>
              </a:rPr>
              <a:t>0.8</a:t>
            </a:r>
            <a:r>
              <a:rPr dirty="0" sz="2400" spc="-1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FF00"/>
                </a:solidFill>
                <a:latin typeface="Times New Roman"/>
                <a:cs typeface="Times New Roman"/>
              </a:rPr>
              <a:t>SECONDS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43800" y="1309116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 h="0">
                <a:moveTo>
                  <a:pt x="0" y="0"/>
                </a:moveTo>
                <a:lnTo>
                  <a:pt x="1146048" y="0"/>
                </a:lnTo>
              </a:path>
            </a:pathLst>
          </a:custGeom>
          <a:ln w="45720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41108" y="1386840"/>
            <a:ext cx="255904" cy="2060575"/>
          </a:xfrm>
          <a:custGeom>
            <a:avLst/>
            <a:gdLst/>
            <a:ahLst/>
            <a:cxnLst/>
            <a:rect l="l" t="t" r="r" b="b"/>
            <a:pathLst>
              <a:path w="255904" h="2060575">
                <a:moveTo>
                  <a:pt x="156972" y="170688"/>
                </a:moveTo>
                <a:lnTo>
                  <a:pt x="156972" y="0"/>
                </a:lnTo>
                <a:lnTo>
                  <a:pt x="99060" y="0"/>
                </a:lnTo>
                <a:lnTo>
                  <a:pt x="99060" y="170688"/>
                </a:lnTo>
                <a:lnTo>
                  <a:pt x="156972" y="170688"/>
                </a:lnTo>
                <a:close/>
              </a:path>
              <a:path w="255904" h="2060575">
                <a:moveTo>
                  <a:pt x="156972" y="399288"/>
                </a:moveTo>
                <a:lnTo>
                  <a:pt x="156972" y="228600"/>
                </a:lnTo>
                <a:lnTo>
                  <a:pt x="99060" y="228600"/>
                </a:lnTo>
                <a:lnTo>
                  <a:pt x="99060" y="399288"/>
                </a:lnTo>
                <a:lnTo>
                  <a:pt x="156972" y="399288"/>
                </a:lnTo>
                <a:close/>
              </a:path>
              <a:path w="255904" h="2060575">
                <a:moveTo>
                  <a:pt x="156972" y="627888"/>
                </a:moveTo>
                <a:lnTo>
                  <a:pt x="156972" y="457200"/>
                </a:lnTo>
                <a:lnTo>
                  <a:pt x="99060" y="457200"/>
                </a:lnTo>
                <a:lnTo>
                  <a:pt x="99060" y="627888"/>
                </a:lnTo>
                <a:lnTo>
                  <a:pt x="156972" y="627888"/>
                </a:lnTo>
                <a:close/>
              </a:path>
              <a:path w="255904" h="2060575">
                <a:moveTo>
                  <a:pt x="156972" y="856488"/>
                </a:moveTo>
                <a:lnTo>
                  <a:pt x="156972" y="685800"/>
                </a:lnTo>
                <a:lnTo>
                  <a:pt x="99060" y="685800"/>
                </a:lnTo>
                <a:lnTo>
                  <a:pt x="99060" y="856488"/>
                </a:lnTo>
                <a:lnTo>
                  <a:pt x="156972" y="856488"/>
                </a:lnTo>
                <a:close/>
              </a:path>
              <a:path w="255904" h="2060575">
                <a:moveTo>
                  <a:pt x="156972" y="1085088"/>
                </a:moveTo>
                <a:lnTo>
                  <a:pt x="156972" y="914400"/>
                </a:lnTo>
                <a:lnTo>
                  <a:pt x="99060" y="914400"/>
                </a:lnTo>
                <a:lnTo>
                  <a:pt x="99060" y="1085088"/>
                </a:lnTo>
                <a:lnTo>
                  <a:pt x="156972" y="1085088"/>
                </a:lnTo>
                <a:close/>
              </a:path>
              <a:path w="255904" h="2060575">
                <a:moveTo>
                  <a:pt x="156972" y="1313688"/>
                </a:moveTo>
                <a:lnTo>
                  <a:pt x="156972" y="1143000"/>
                </a:lnTo>
                <a:lnTo>
                  <a:pt x="99060" y="1143000"/>
                </a:lnTo>
                <a:lnTo>
                  <a:pt x="99060" y="1313688"/>
                </a:lnTo>
                <a:lnTo>
                  <a:pt x="156972" y="1313688"/>
                </a:lnTo>
                <a:close/>
              </a:path>
              <a:path w="255904" h="2060575">
                <a:moveTo>
                  <a:pt x="156972" y="1542288"/>
                </a:moveTo>
                <a:lnTo>
                  <a:pt x="156972" y="1371600"/>
                </a:lnTo>
                <a:lnTo>
                  <a:pt x="99060" y="1371600"/>
                </a:lnTo>
                <a:lnTo>
                  <a:pt x="99060" y="1542288"/>
                </a:lnTo>
                <a:lnTo>
                  <a:pt x="156972" y="1542288"/>
                </a:lnTo>
                <a:close/>
              </a:path>
              <a:path w="255904" h="2060575">
                <a:moveTo>
                  <a:pt x="156972" y="1770888"/>
                </a:moveTo>
                <a:lnTo>
                  <a:pt x="156972" y="1600200"/>
                </a:lnTo>
                <a:lnTo>
                  <a:pt x="99060" y="1600200"/>
                </a:lnTo>
                <a:lnTo>
                  <a:pt x="99060" y="1770888"/>
                </a:lnTo>
                <a:lnTo>
                  <a:pt x="156972" y="1770888"/>
                </a:lnTo>
                <a:close/>
              </a:path>
              <a:path w="255904" h="2060575">
                <a:moveTo>
                  <a:pt x="128016" y="1943330"/>
                </a:moveTo>
                <a:lnTo>
                  <a:pt x="53340" y="1816608"/>
                </a:lnTo>
                <a:lnTo>
                  <a:pt x="45005" y="1808749"/>
                </a:lnTo>
                <a:lnTo>
                  <a:pt x="34671" y="1804035"/>
                </a:lnTo>
                <a:lnTo>
                  <a:pt x="23764" y="1803320"/>
                </a:lnTo>
                <a:lnTo>
                  <a:pt x="13716" y="1807464"/>
                </a:lnTo>
                <a:lnTo>
                  <a:pt x="4572" y="1814036"/>
                </a:lnTo>
                <a:lnTo>
                  <a:pt x="0" y="1823466"/>
                </a:lnTo>
                <a:lnTo>
                  <a:pt x="0" y="1834038"/>
                </a:lnTo>
                <a:lnTo>
                  <a:pt x="4572" y="1844040"/>
                </a:lnTo>
                <a:lnTo>
                  <a:pt x="99060" y="2011756"/>
                </a:lnTo>
                <a:lnTo>
                  <a:pt x="99060" y="1999488"/>
                </a:lnTo>
                <a:lnTo>
                  <a:pt x="102108" y="1999488"/>
                </a:lnTo>
                <a:lnTo>
                  <a:pt x="102108" y="1987296"/>
                </a:lnTo>
                <a:lnTo>
                  <a:pt x="128016" y="1943330"/>
                </a:lnTo>
                <a:close/>
              </a:path>
              <a:path w="255904" h="2060575">
                <a:moveTo>
                  <a:pt x="156972" y="1894193"/>
                </a:moveTo>
                <a:lnTo>
                  <a:pt x="156972" y="1828800"/>
                </a:lnTo>
                <a:lnTo>
                  <a:pt x="99060" y="1828800"/>
                </a:lnTo>
                <a:lnTo>
                  <a:pt x="99060" y="1894193"/>
                </a:lnTo>
                <a:lnTo>
                  <a:pt x="128016" y="1943330"/>
                </a:lnTo>
                <a:lnTo>
                  <a:pt x="156972" y="1894193"/>
                </a:lnTo>
                <a:close/>
              </a:path>
              <a:path w="255904" h="2060575">
                <a:moveTo>
                  <a:pt x="156972" y="2007665"/>
                </a:moveTo>
                <a:lnTo>
                  <a:pt x="156972" y="1999488"/>
                </a:lnTo>
                <a:lnTo>
                  <a:pt x="99060" y="1999488"/>
                </a:lnTo>
                <a:lnTo>
                  <a:pt x="99060" y="2011756"/>
                </a:lnTo>
                <a:lnTo>
                  <a:pt x="126492" y="2060448"/>
                </a:lnTo>
                <a:lnTo>
                  <a:pt x="156972" y="2007665"/>
                </a:lnTo>
                <a:close/>
              </a:path>
              <a:path w="255904" h="2060575">
                <a:moveTo>
                  <a:pt x="153924" y="1987296"/>
                </a:moveTo>
                <a:lnTo>
                  <a:pt x="128016" y="1943330"/>
                </a:lnTo>
                <a:lnTo>
                  <a:pt x="102108" y="1987296"/>
                </a:lnTo>
                <a:lnTo>
                  <a:pt x="153924" y="1987296"/>
                </a:lnTo>
                <a:close/>
              </a:path>
              <a:path w="255904" h="2060575">
                <a:moveTo>
                  <a:pt x="153924" y="1999488"/>
                </a:moveTo>
                <a:lnTo>
                  <a:pt x="153924" y="1987296"/>
                </a:lnTo>
                <a:lnTo>
                  <a:pt x="102108" y="1987296"/>
                </a:lnTo>
                <a:lnTo>
                  <a:pt x="102108" y="1999488"/>
                </a:lnTo>
                <a:lnTo>
                  <a:pt x="153924" y="1999488"/>
                </a:lnTo>
                <a:close/>
              </a:path>
              <a:path w="255904" h="2060575">
                <a:moveTo>
                  <a:pt x="255603" y="1834038"/>
                </a:moveTo>
                <a:lnTo>
                  <a:pt x="254889" y="1823466"/>
                </a:lnTo>
                <a:lnTo>
                  <a:pt x="250174" y="1814036"/>
                </a:lnTo>
                <a:lnTo>
                  <a:pt x="242316" y="1807464"/>
                </a:lnTo>
                <a:lnTo>
                  <a:pt x="232267" y="1803320"/>
                </a:lnTo>
                <a:lnTo>
                  <a:pt x="221361" y="1804035"/>
                </a:lnTo>
                <a:lnTo>
                  <a:pt x="211026" y="1808749"/>
                </a:lnTo>
                <a:lnTo>
                  <a:pt x="202692" y="1816608"/>
                </a:lnTo>
                <a:lnTo>
                  <a:pt x="128016" y="1943330"/>
                </a:lnTo>
                <a:lnTo>
                  <a:pt x="153924" y="1987296"/>
                </a:lnTo>
                <a:lnTo>
                  <a:pt x="153924" y="1999488"/>
                </a:lnTo>
                <a:lnTo>
                  <a:pt x="156972" y="1999488"/>
                </a:lnTo>
                <a:lnTo>
                  <a:pt x="156972" y="2007665"/>
                </a:lnTo>
                <a:lnTo>
                  <a:pt x="251460" y="1844040"/>
                </a:lnTo>
                <a:lnTo>
                  <a:pt x="255603" y="18340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1600" y="3445764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 h="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60308" y="1313688"/>
            <a:ext cx="255904" cy="4572000"/>
          </a:xfrm>
          <a:custGeom>
            <a:avLst/>
            <a:gdLst/>
            <a:ahLst/>
            <a:cxnLst/>
            <a:rect l="l" t="t" r="r" b="b"/>
            <a:pathLst>
              <a:path w="255904" h="4572000">
                <a:moveTo>
                  <a:pt x="156972" y="228600"/>
                </a:moveTo>
                <a:lnTo>
                  <a:pt x="156972" y="0"/>
                </a:lnTo>
                <a:lnTo>
                  <a:pt x="99060" y="0"/>
                </a:lnTo>
                <a:lnTo>
                  <a:pt x="99060" y="228600"/>
                </a:lnTo>
                <a:lnTo>
                  <a:pt x="156972" y="228600"/>
                </a:lnTo>
                <a:close/>
              </a:path>
              <a:path w="255904" h="4572000">
                <a:moveTo>
                  <a:pt x="156972" y="627888"/>
                </a:moveTo>
                <a:lnTo>
                  <a:pt x="156972" y="399288"/>
                </a:lnTo>
                <a:lnTo>
                  <a:pt x="99060" y="399288"/>
                </a:lnTo>
                <a:lnTo>
                  <a:pt x="99060" y="627888"/>
                </a:lnTo>
                <a:lnTo>
                  <a:pt x="156972" y="627888"/>
                </a:lnTo>
                <a:close/>
              </a:path>
              <a:path w="255904" h="4572000">
                <a:moveTo>
                  <a:pt x="156972" y="1027176"/>
                </a:moveTo>
                <a:lnTo>
                  <a:pt x="156972" y="798576"/>
                </a:lnTo>
                <a:lnTo>
                  <a:pt x="99060" y="798576"/>
                </a:lnTo>
                <a:lnTo>
                  <a:pt x="99060" y="1027176"/>
                </a:lnTo>
                <a:lnTo>
                  <a:pt x="156972" y="1027176"/>
                </a:lnTo>
                <a:close/>
              </a:path>
              <a:path w="255904" h="4572000">
                <a:moveTo>
                  <a:pt x="156972" y="1426464"/>
                </a:moveTo>
                <a:lnTo>
                  <a:pt x="156972" y="1197864"/>
                </a:lnTo>
                <a:lnTo>
                  <a:pt x="99060" y="1197864"/>
                </a:lnTo>
                <a:lnTo>
                  <a:pt x="99060" y="1426464"/>
                </a:lnTo>
                <a:lnTo>
                  <a:pt x="156972" y="1426464"/>
                </a:lnTo>
                <a:close/>
              </a:path>
              <a:path w="255904" h="4572000">
                <a:moveTo>
                  <a:pt x="156972" y="1828800"/>
                </a:moveTo>
                <a:lnTo>
                  <a:pt x="156972" y="1600200"/>
                </a:lnTo>
                <a:lnTo>
                  <a:pt x="99060" y="1600200"/>
                </a:lnTo>
                <a:lnTo>
                  <a:pt x="99060" y="1828800"/>
                </a:lnTo>
                <a:lnTo>
                  <a:pt x="156972" y="1828800"/>
                </a:lnTo>
                <a:close/>
              </a:path>
              <a:path w="255904" h="4572000">
                <a:moveTo>
                  <a:pt x="156972" y="2228088"/>
                </a:moveTo>
                <a:lnTo>
                  <a:pt x="156972" y="1999488"/>
                </a:lnTo>
                <a:lnTo>
                  <a:pt x="99060" y="1999488"/>
                </a:lnTo>
                <a:lnTo>
                  <a:pt x="99060" y="2228088"/>
                </a:lnTo>
                <a:lnTo>
                  <a:pt x="156972" y="2228088"/>
                </a:lnTo>
                <a:close/>
              </a:path>
              <a:path w="255904" h="4572000">
                <a:moveTo>
                  <a:pt x="156972" y="2627376"/>
                </a:moveTo>
                <a:lnTo>
                  <a:pt x="156972" y="2398776"/>
                </a:lnTo>
                <a:lnTo>
                  <a:pt x="99060" y="2398776"/>
                </a:lnTo>
                <a:lnTo>
                  <a:pt x="99060" y="2627376"/>
                </a:lnTo>
                <a:lnTo>
                  <a:pt x="156972" y="2627376"/>
                </a:lnTo>
                <a:close/>
              </a:path>
              <a:path w="255904" h="4572000">
                <a:moveTo>
                  <a:pt x="156972" y="3026664"/>
                </a:moveTo>
                <a:lnTo>
                  <a:pt x="156972" y="2798064"/>
                </a:lnTo>
                <a:lnTo>
                  <a:pt x="99060" y="2798064"/>
                </a:lnTo>
                <a:lnTo>
                  <a:pt x="99060" y="3026664"/>
                </a:lnTo>
                <a:lnTo>
                  <a:pt x="156972" y="3026664"/>
                </a:lnTo>
                <a:close/>
              </a:path>
              <a:path w="255904" h="4572000">
                <a:moveTo>
                  <a:pt x="156972" y="3429000"/>
                </a:moveTo>
                <a:lnTo>
                  <a:pt x="156972" y="3200400"/>
                </a:lnTo>
                <a:lnTo>
                  <a:pt x="99060" y="3200400"/>
                </a:lnTo>
                <a:lnTo>
                  <a:pt x="99060" y="3429000"/>
                </a:lnTo>
                <a:lnTo>
                  <a:pt x="156972" y="3429000"/>
                </a:lnTo>
                <a:close/>
              </a:path>
              <a:path w="255904" h="4572000">
                <a:moveTo>
                  <a:pt x="156972" y="3828288"/>
                </a:moveTo>
                <a:lnTo>
                  <a:pt x="156972" y="3599688"/>
                </a:lnTo>
                <a:lnTo>
                  <a:pt x="99060" y="3599688"/>
                </a:lnTo>
                <a:lnTo>
                  <a:pt x="99060" y="3828288"/>
                </a:lnTo>
                <a:lnTo>
                  <a:pt x="156972" y="3828288"/>
                </a:lnTo>
                <a:close/>
              </a:path>
              <a:path w="255904" h="4572000">
                <a:moveTo>
                  <a:pt x="156972" y="4227576"/>
                </a:moveTo>
                <a:lnTo>
                  <a:pt x="156972" y="3998976"/>
                </a:lnTo>
                <a:lnTo>
                  <a:pt x="99060" y="3998976"/>
                </a:lnTo>
                <a:lnTo>
                  <a:pt x="99060" y="4227576"/>
                </a:lnTo>
                <a:lnTo>
                  <a:pt x="156972" y="4227576"/>
                </a:lnTo>
                <a:close/>
              </a:path>
              <a:path w="255904" h="4572000">
                <a:moveTo>
                  <a:pt x="128016" y="4454883"/>
                </a:moveTo>
                <a:lnTo>
                  <a:pt x="53340" y="4328160"/>
                </a:lnTo>
                <a:lnTo>
                  <a:pt x="45005" y="4320302"/>
                </a:lnTo>
                <a:lnTo>
                  <a:pt x="34671" y="4315587"/>
                </a:lnTo>
                <a:lnTo>
                  <a:pt x="23764" y="4314872"/>
                </a:lnTo>
                <a:lnTo>
                  <a:pt x="13716" y="4319016"/>
                </a:lnTo>
                <a:lnTo>
                  <a:pt x="4572" y="4325588"/>
                </a:lnTo>
                <a:lnTo>
                  <a:pt x="0" y="4335018"/>
                </a:lnTo>
                <a:lnTo>
                  <a:pt x="0" y="4345590"/>
                </a:lnTo>
                <a:lnTo>
                  <a:pt x="4572" y="4355592"/>
                </a:lnTo>
                <a:lnTo>
                  <a:pt x="99060" y="4523308"/>
                </a:lnTo>
                <a:lnTo>
                  <a:pt x="99060" y="4514088"/>
                </a:lnTo>
                <a:lnTo>
                  <a:pt x="102108" y="4514088"/>
                </a:lnTo>
                <a:lnTo>
                  <a:pt x="102108" y="4498848"/>
                </a:lnTo>
                <a:lnTo>
                  <a:pt x="128016" y="4454883"/>
                </a:lnTo>
                <a:close/>
              </a:path>
              <a:path w="255904" h="4572000">
                <a:moveTo>
                  <a:pt x="156972" y="4405745"/>
                </a:moveTo>
                <a:lnTo>
                  <a:pt x="156972" y="4398264"/>
                </a:lnTo>
                <a:lnTo>
                  <a:pt x="99060" y="4398264"/>
                </a:lnTo>
                <a:lnTo>
                  <a:pt x="99060" y="4405745"/>
                </a:lnTo>
                <a:lnTo>
                  <a:pt x="128016" y="4454883"/>
                </a:lnTo>
                <a:lnTo>
                  <a:pt x="156972" y="4405745"/>
                </a:lnTo>
                <a:close/>
              </a:path>
              <a:path w="255904" h="4572000">
                <a:moveTo>
                  <a:pt x="156972" y="4519217"/>
                </a:moveTo>
                <a:lnTo>
                  <a:pt x="156972" y="4514088"/>
                </a:lnTo>
                <a:lnTo>
                  <a:pt x="99060" y="4514088"/>
                </a:lnTo>
                <a:lnTo>
                  <a:pt x="99060" y="4523308"/>
                </a:lnTo>
                <a:lnTo>
                  <a:pt x="126492" y="4572000"/>
                </a:lnTo>
                <a:lnTo>
                  <a:pt x="156972" y="4519217"/>
                </a:lnTo>
                <a:close/>
              </a:path>
              <a:path w="255904" h="4572000">
                <a:moveTo>
                  <a:pt x="153924" y="4498848"/>
                </a:moveTo>
                <a:lnTo>
                  <a:pt x="128016" y="4454883"/>
                </a:lnTo>
                <a:lnTo>
                  <a:pt x="102108" y="4498848"/>
                </a:lnTo>
                <a:lnTo>
                  <a:pt x="153924" y="4498848"/>
                </a:lnTo>
                <a:close/>
              </a:path>
              <a:path w="255904" h="4572000">
                <a:moveTo>
                  <a:pt x="153924" y="4514088"/>
                </a:moveTo>
                <a:lnTo>
                  <a:pt x="153924" y="4498848"/>
                </a:lnTo>
                <a:lnTo>
                  <a:pt x="102108" y="4498848"/>
                </a:lnTo>
                <a:lnTo>
                  <a:pt x="102108" y="4514088"/>
                </a:lnTo>
                <a:lnTo>
                  <a:pt x="153924" y="4514088"/>
                </a:lnTo>
                <a:close/>
              </a:path>
              <a:path w="255904" h="4572000">
                <a:moveTo>
                  <a:pt x="255603" y="4345590"/>
                </a:moveTo>
                <a:lnTo>
                  <a:pt x="254889" y="4335018"/>
                </a:lnTo>
                <a:lnTo>
                  <a:pt x="250174" y="4325588"/>
                </a:lnTo>
                <a:lnTo>
                  <a:pt x="242316" y="4319016"/>
                </a:lnTo>
                <a:lnTo>
                  <a:pt x="232267" y="4314872"/>
                </a:lnTo>
                <a:lnTo>
                  <a:pt x="221361" y="4315587"/>
                </a:lnTo>
                <a:lnTo>
                  <a:pt x="211026" y="4320302"/>
                </a:lnTo>
                <a:lnTo>
                  <a:pt x="202692" y="4328160"/>
                </a:lnTo>
                <a:lnTo>
                  <a:pt x="128016" y="4454883"/>
                </a:lnTo>
                <a:lnTo>
                  <a:pt x="153924" y="4498848"/>
                </a:lnTo>
                <a:lnTo>
                  <a:pt x="153924" y="4514088"/>
                </a:lnTo>
                <a:lnTo>
                  <a:pt x="156972" y="4514088"/>
                </a:lnTo>
                <a:lnTo>
                  <a:pt x="156972" y="4519217"/>
                </a:lnTo>
                <a:lnTo>
                  <a:pt x="251460" y="4355592"/>
                </a:lnTo>
                <a:lnTo>
                  <a:pt x="255603" y="4345590"/>
                </a:lnTo>
                <a:close/>
              </a:path>
            </a:pathLst>
          </a:custGeom>
          <a:solidFill>
            <a:srgbClr val="7E9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5108" y="1313688"/>
            <a:ext cx="255904" cy="4572000"/>
          </a:xfrm>
          <a:custGeom>
            <a:avLst/>
            <a:gdLst/>
            <a:ahLst/>
            <a:cxnLst/>
            <a:rect l="l" t="t" r="r" b="b"/>
            <a:pathLst>
              <a:path w="255905" h="4572000">
                <a:moveTo>
                  <a:pt x="156972" y="228600"/>
                </a:moveTo>
                <a:lnTo>
                  <a:pt x="156972" y="0"/>
                </a:lnTo>
                <a:lnTo>
                  <a:pt x="99060" y="0"/>
                </a:lnTo>
                <a:lnTo>
                  <a:pt x="99060" y="228600"/>
                </a:lnTo>
                <a:lnTo>
                  <a:pt x="156972" y="228600"/>
                </a:lnTo>
                <a:close/>
              </a:path>
              <a:path w="255905" h="4572000">
                <a:moveTo>
                  <a:pt x="156972" y="627888"/>
                </a:moveTo>
                <a:lnTo>
                  <a:pt x="156972" y="399288"/>
                </a:lnTo>
                <a:lnTo>
                  <a:pt x="99060" y="399288"/>
                </a:lnTo>
                <a:lnTo>
                  <a:pt x="99060" y="627888"/>
                </a:lnTo>
                <a:lnTo>
                  <a:pt x="156972" y="627888"/>
                </a:lnTo>
                <a:close/>
              </a:path>
              <a:path w="255905" h="4572000">
                <a:moveTo>
                  <a:pt x="156972" y="1027176"/>
                </a:moveTo>
                <a:lnTo>
                  <a:pt x="156972" y="798576"/>
                </a:lnTo>
                <a:lnTo>
                  <a:pt x="99060" y="798576"/>
                </a:lnTo>
                <a:lnTo>
                  <a:pt x="99060" y="1027176"/>
                </a:lnTo>
                <a:lnTo>
                  <a:pt x="156972" y="1027176"/>
                </a:lnTo>
                <a:close/>
              </a:path>
              <a:path w="255905" h="4572000">
                <a:moveTo>
                  <a:pt x="156972" y="1426464"/>
                </a:moveTo>
                <a:lnTo>
                  <a:pt x="156972" y="1197864"/>
                </a:lnTo>
                <a:lnTo>
                  <a:pt x="99060" y="1197864"/>
                </a:lnTo>
                <a:lnTo>
                  <a:pt x="99060" y="1426464"/>
                </a:lnTo>
                <a:lnTo>
                  <a:pt x="156972" y="1426464"/>
                </a:lnTo>
                <a:close/>
              </a:path>
              <a:path w="255905" h="4572000">
                <a:moveTo>
                  <a:pt x="156972" y="1828800"/>
                </a:moveTo>
                <a:lnTo>
                  <a:pt x="156972" y="1600200"/>
                </a:lnTo>
                <a:lnTo>
                  <a:pt x="99060" y="1600200"/>
                </a:lnTo>
                <a:lnTo>
                  <a:pt x="99060" y="1828800"/>
                </a:lnTo>
                <a:lnTo>
                  <a:pt x="156972" y="1828800"/>
                </a:lnTo>
                <a:close/>
              </a:path>
              <a:path w="255905" h="4572000">
                <a:moveTo>
                  <a:pt x="156972" y="2228088"/>
                </a:moveTo>
                <a:lnTo>
                  <a:pt x="156972" y="1999488"/>
                </a:lnTo>
                <a:lnTo>
                  <a:pt x="99060" y="1999488"/>
                </a:lnTo>
                <a:lnTo>
                  <a:pt x="99060" y="2228088"/>
                </a:lnTo>
                <a:lnTo>
                  <a:pt x="156972" y="2228088"/>
                </a:lnTo>
                <a:close/>
              </a:path>
              <a:path w="255905" h="4572000">
                <a:moveTo>
                  <a:pt x="156972" y="2627376"/>
                </a:moveTo>
                <a:lnTo>
                  <a:pt x="156972" y="2398776"/>
                </a:lnTo>
                <a:lnTo>
                  <a:pt x="99060" y="2398776"/>
                </a:lnTo>
                <a:lnTo>
                  <a:pt x="99060" y="2627376"/>
                </a:lnTo>
                <a:lnTo>
                  <a:pt x="156972" y="2627376"/>
                </a:lnTo>
                <a:close/>
              </a:path>
              <a:path w="255905" h="4572000">
                <a:moveTo>
                  <a:pt x="156972" y="3026664"/>
                </a:moveTo>
                <a:lnTo>
                  <a:pt x="156972" y="2798064"/>
                </a:lnTo>
                <a:lnTo>
                  <a:pt x="99060" y="2798064"/>
                </a:lnTo>
                <a:lnTo>
                  <a:pt x="99060" y="3026664"/>
                </a:lnTo>
                <a:lnTo>
                  <a:pt x="156972" y="3026664"/>
                </a:lnTo>
                <a:close/>
              </a:path>
              <a:path w="255905" h="4572000">
                <a:moveTo>
                  <a:pt x="156972" y="3429000"/>
                </a:moveTo>
                <a:lnTo>
                  <a:pt x="156972" y="3200400"/>
                </a:lnTo>
                <a:lnTo>
                  <a:pt x="99060" y="3200400"/>
                </a:lnTo>
                <a:lnTo>
                  <a:pt x="99060" y="3429000"/>
                </a:lnTo>
                <a:lnTo>
                  <a:pt x="156972" y="3429000"/>
                </a:lnTo>
                <a:close/>
              </a:path>
              <a:path w="255905" h="4572000">
                <a:moveTo>
                  <a:pt x="156972" y="3828288"/>
                </a:moveTo>
                <a:lnTo>
                  <a:pt x="156972" y="3599688"/>
                </a:lnTo>
                <a:lnTo>
                  <a:pt x="99060" y="3599688"/>
                </a:lnTo>
                <a:lnTo>
                  <a:pt x="99060" y="3828288"/>
                </a:lnTo>
                <a:lnTo>
                  <a:pt x="156972" y="3828288"/>
                </a:lnTo>
                <a:close/>
              </a:path>
              <a:path w="255905" h="4572000">
                <a:moveTo>
                  <a:pt x="156972" y="4227576"/>
                </a:moveTo>
                <a:lnTo>
                  <a:pt x="156972" y="3998976"/>
                </a:lnTo>
                <a:lnTo>
                  <a:pt x="99060" y="3998976"/>
                </a:lnTo>
                <a:lnTo>
                  <a:pt x="99060" y="4227576"/>
                </a:lnTo>
                <a:lnTo>
                  <a:pt x="156972" y="4227576"/>
                </a:lnTo>
                <a:close/>
              </a:path>
              <a:path w="255905" h="4572000">
                <a:moveTo>
                  <a:pt x="128016" y="4454883"/>
                </a:moveTo>
                <a:lnTo>
                  <a:pt x="53340" y="4328160"/>
                </a:lnTo>
                <a:lnTo>
                  <a:pt x="45005" y="4320302"/>
                </a:lnTo>
                <a:lnTo>
                  <a:pt x="34671" y="4315587"/>
                </a:lnTo>
                <a:lnTo>
                  <a:pt x="23764" y="4314872"/>
                </a:lnTo>
                <a:lnTo>
                  <a:pt x="13716" y="4319016"/>
                </a:lnTo>
                <a:lnTo>
                  <a:pt x="4572" y="4325588"/>
                </a:lnTo>
                <a:lnTo>
                  <a:pt x="0" y="4335018"/>
                </a:lnTo>
                <a:lnTo>
                  <a:pt x="0" y="4345590"/>
                </a:lnTo>
                <a:lnTo>
                  <a:pt x="4572" y="4355592"/>
                </a:lnTo>
                <a:lnTo>
                  <a:pt x="99060" y="4523308"/>
                </a:lnTo>
                <a:lnTo>
                  <a:pt x="99060" y="4514088"/>
                </a:lnTo>
                <a:lnTo>
                  <a:pt x="102108" y="4514088"/>
                </a:lnTo>
                <a:lnTo>
                  <a:pt x="102108" y="4498848"/>
                </a:lnTo>
                <a:lnTo>
                  <a:pt x="128016" y="4454883"/>
                </a:lnTo>
                <a:close/>
              </a:path>
              <a:path w="255905" h="4572000">
                <a:moveTo>
                  <a:pt x="156972" y="4405745"/>
                </a:moveTo>
                <a:lnTo>
                  <a:pt x="156972" y="4398264"/>
                </a:lnTo>
                <a:lnTo>
                  <a:pt x="99060" y="4398264"/>
                </a:lnTo>
                <a:lnTo>
                  <a:pt x="99060" y="4405745"/>
                </a:lnTo>
                <a:lnTo>
                  <a:pt x="128016" y="4454883"/>
                </a:lnTo>
                <a:lnTo>
                  <a:pt x="156972" y="4405745"/>
                </a:lnTo>
                <a:close/>
              </a:path>
              <a:path w="255905" h="4572000">
                <a:moveTo>
                  <a:pt x="156972" y="4519217"/>
                </a:moveTo>
                <a:lnTo>
                  <a:pt x="156972" y="4514088"/>
                </a:lnTo>
                <a:lnTo>
                  <a:pt x="99060" y="4514088"/>
                </a:lnTo>
                <a:lnTo>
                  <a:pt x="99060" y="4523308"/>
                </a:lnTo>
                <a:lnTo>
                  <a:pt x="126492" y="4572000"/>
                </a:lnTo>
                <a:lnTo>
                  <a:pt x="156972" y="4519217"/>
                </a:lnTo>
                <a:close/>
              </a:path>
              <a:path w="255905" h="4572000">
                <a:moveTo>
                  <a:pt x="153924" y="4498848"/>
                </a:moveTo>
                <a:lnTo>
                  <a:pt x="128016" y="4454883"/>
                </a:lnTo>
                <a:lnTo>
                  <a:pt x="102108" y="4498848"/>
                </a:lnTo>
                <a:lnTo>
                  <a:pt x="153924" y="4498848"/>
                </a:lnTo>
                <a:close/>
              </a:path>
              <a:path w="255905" h="4572000">
                <a:moveTo>
                  <a:pt x="153924" y="4514088"/>
                </a:moveTo>
                <a:lnTo>
                  <a:pt x="153924" y="4498848"/>
                </a:lnTo>
                <a:lnTo>
                  <a:pt x="102108" y="4498848"/>
                </a:lnTo>
                <a:lnTo>
                  <a:pt x="102108" y="4514088"/>
                </a:lnTo>
                <a:lnTo>
                  <a:pt x="153924" y="4514088"/>
                </a:lnTo>
                <a:close/>
              </a:path>
              <a:path w="255905" h="4572000">
                <a:moveTo>
                  <a:pt x="255603" y="4345590"/>
                </a:moveTo>
                <a:lnTo>
                  <a:pt x="254889" y="4335018"/>
                </a:lnTo>
                <a:lnTo>
                  <a:pt x="250174" y="4325588"/>
                </a:lnTo>
                <a:lnTo>
                  <a:pt x="242316" y="4319016"/>
                </a:lnTo>
                <a:lnTo>
                  <a:pt x="232267" y="4314872"/>
                </a:lnTo>
                <a:lnTo>
                  <a:pt x="221361" y="4315587"/>
                </a:lnTo>
                <a:lnTo>
                  <a:pt x="211026" y="4320302"/>
                </a:lnTo>
                <a:lnTo>
                  <a:pt x="202692" y="4328160"/>
                </a:lnTo>
                <a:lnTo>
                  <a:pt x="128016" y="4454883"/>
                </a:lnTo>
                <a:lnTo>
                  <a:pt x="153924" y="4498848"/>
                </a:lnTo>
                <a:lnTo>
                  <a:pt x="153924" y="4514088"/>
                </a:lnTo>
                <a:lnTo>
                  <a:pt x="156972" y="4514088"/>
                </a:lnTo>
                <a:lnTo>
                  <a:pt x="156972" y="4519217"/>
                </a:lnTo>
                <a:lnTo>
                  <a:pt x="251460" y="4355592"/>
                </a:lnTo>
                <a:lnTo>
                  <a:pt x="255603" y="4345590"/>
                </a:lnTo>
                <a:close/>
              </a:path>
            </a:pathLst>
          </a:custGeom>
          <a:solidFill>
            <a:srgbClr val="7E9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56893" y="4528823"/>
            <a:ext cx="154178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2260" marR="5080" indent="-28956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R 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SYSTOLE</a:t>
            </a:r>
            <a:endParaRPr sz="16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</a:pPr>
            <a:r>
              <a:rPr dirty="0" sz="1600" spc="0" b="1">
                <a:solidFill>
                  <a:srgbClr val="00FF00"/>
                </a:solidFill>
                <a:latin typeface="Times New Roman"/>
                <a:cs typeface="Times New Roman"/>
              </a:rPr>
              <a:t>0.3</a:t>
            </a:r>
            <a:r>
              <a:rPr dirty="0" sz="1600" spc="-4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FF00"/>
                </a:solidFill>
                <a:latin typeface="Times New Roman"/>
                <a:cs typeface="Times New Roman"/>
              </a:rPr>
              <a:t>SECONDS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5624" y="4537967"/>
            <a:ext cx="154178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R 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DIASTOLE</a:t>
            </a:r>
            <a:endParaRPr sz="16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</a:pPr>
            <a:r>
              <a:rPr dirty="0" sz="1600" spc="0" b="1">
                <a:solidFill>
                  <a:srgbClr val="00FF00"/>
                </a:solidFill>
                <a:latin typeface="Times New Roman"/>
                <a:cs typeface="Times New Roman"/>
              </a:rPr>
              <a:t>0.5</a:t>
            </a:r>
            <a:r>
              <a:rPr dirty="0" sz="1600" spc="-4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FF00"/>
                </a:solidFill>
                <a:latin typeface="Times New Roman"/>
                <a:cs typeface="Times New Roman"/>
              </a:rPr>
              <a:t>SECONDS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40708" y="3447288"/>
            <a:ext cx="255904" cy="2463165"/>
          </a:xfrm>
          <a:custGeom>
            <a:avLst/>
            <a:gdLst/>
            <a:ahLst/>
            <a:cxnLst/>
            <a:rect l="l" t="t" r="r" b="b"/>
            <a:pathLst>
              <a:path w="255904" h="2463165">
                <a:moveTo>
                  <a:pt x="128016" y="2345666"/>
                </a:moveTo>
                <a:lnTo>
                  <a:pt x="53340" y="2218944"/>
                </a:lnTo>
                <a:lnTo>
                  <a:pt x="45005" y="2211085"/>
                </a:lnTo>
                <a:lnTo>
                  <a:pt x="34671" y="2206371"/>
                </a:lnTo>
                <a:lnTo>
                  <a:pt x="23764" y="2205656"/>
                </a:lnTo>
                <a:lnTo>
                  <a:pt x="13716" y="2209800"/>
                </a:lnTo>
                <a:lnTo>
                  <a:pt x="4572" y="2216419"/>
                </a:lnTo>
                <a:lnTo>
                  <a:pt x="0" y="2226183"/>
                </a:lnTo>
                <a:lnTo>
                  <a:pt x="0" y="2237660"/>
                </a:lnTo>
                <a:lnTo>
                  <a:pt x="4572" y="2249424"/>
                </a:lnTo>
                <a:lnTo>
                  <a:pt x="99060" y="2414778"/>
                </a:lnTo>
                <a:lnTo>
                  <a:pt x="99060" y="2404872"/>
                </a:lnTo>
                <a:lnTo>
                  <a:pt x="102108" y="2404872"/>
                </a:lnTo>
                <a:lnTo>
                  <a:pt x="102108" y="2389632"/>
                </a:lnTo>
                <a:lnTo>
                  <a:pt x="128016" y="2345666"/>
                </a:lnTo>
                <a:close/>
              </a:path>
              <a:path w="255904" h="2463165">
                <a:moveTo>
                  <a:pt x="156972" y="2296529"/>
                </a:moveTo>
                <a:lnTo>
                  <a:pt x="156972" y="0"/>
                </a:lnTo>
                <a:lnTo>
                  <a:pt x="99060" y="0"/>
                </a:lnTo>
                <a:lnTo>
                  <a:pt x="99060" y="2296529"/>
                </a:lnTo>
                <a:lnTo>
                  <a:pt x="128016" y="2345666"/>
                </a:lnTo>
                <a:lnTo>
                  <a:pt x="156972" y="2296529"/>
                </a:lnTo>
                <a:close/>
              </a:path>
              <a:path w="255904" h="2463165">
                <a:moveTo>
                  <a:pt x="156972" y="2410745"/>
                </a:moveTo>
                <a:lnTo>
                  <a:pt x="156972" y="2404872"/>
                </a:lnTo>
                <a:lnTo>
                  <a:pt x="99060" y="2404872"/>
                </a:lnTo>
                <a:lnTo>
                  <a:pt x="99060" y="2414778"/>
                </a:lnTo>
                <a:lnTo>
                  <a:pt x="126492" y="2462784"/>
                </a:lnTo>
                <a:lnTo>
                  <a:pt x="156972" y="2410745"/>
                </a:lnTo>
                <a:close/>
              </a:path>
              <a:path w="255904" h="2463165">
                <a:moveTo>
                  <a:pt x="153924" y="2389632"/>
                </a:moveTo>
                <a:lnTo>
                  <a:pt x="128016" y="2345666"/>
                </a:lnTo>
                <a:lnTo>
                  <a:pt x="102108" y="2389632"/>
                </a:lnTo>
                <a:lnTo>
                  <a:pt x="153924" y="2389632"/>
                </a:lnTo>
                <a:close/>
              </a:path>
              <a:path w="255904" h="2463165">
                <a:moveTo>
                  <a:pt x="153924" y="2404872"/>
                </a:moveTo>
                <a:lnTo>
                  <a:pt x="153924" y="2389632"/>
                </a:lnTo>
                <a:lnTo>
                  <a:pt x="102108" y="2389632"/>
                </a:lnTo>
                <a:lnTo>
                  <a:pt x="102108" y="2404872"/>
                </a:lnTo>
                <a:lnTo>
                  <a:pt x="153924" y="2404872"/>
                </a:lnTo>
                <a:close/>
              </a:path>
              <a:path w="255904" h="2463165">
                <a:moveTo>
                  <a:pt x="255603" y="2237660"/>
                </a:moveTo>
                <a:lnTo>
                  <a:pt x="254889" y="2226183"/>
                </a:lnTo>
                <a:lnTo>
                  <a:pt x="250174" y="2216419"/>
                </a:lnTo>
                <a:lnTo>
                  <a:pt x="242316" y="2209800"/>
                </a:lnTo>
                <a:lnTo>
                  <a:pt x="232267" y="2205656"/>
                </a:lnTo>
                <a:lnTo>
                  <a:pt x="221361" y="2206371"/>
                </a:lnTo>
                <a:lnTo>
                  <a:pt x="211026" y="2211085"/>
                </a:lnTo>
                <a:lnTo>
                  <a:pt x="202692" y="2218944"/>
                </a:lnTo>
                <a:lnTo>
                  <a:pt x="128016" y="2345666"/>
                </a:lnTo>
                <a:lnTo>
                  <a:pt x="153924" y="2389632"/>
                </a:lnTo>
                <a:lnTo>
                  <a:pt x="153924" y="2404872"/>
                </a:lnTo>
                <a:lnTo>
                  <a:pt x="156972" y="2404872"/>
                </a:lnTo>
                <a:lnTo>
                  <a:pt x="156972" y="2410745"/>
                </a:lnTo>
                <a:lnTo>
                  <a:pt x="251460" y="2249424"/>
                </a:lnTo>
                <a:lnTo>
                  <a:pt x="255603" y="2237660"/>
                </a:lnTo>
                <a:close/>
              </a:path>
            </a:pathLst>
          </a:custGeom>
          <a:solidFill>
            <a:srgbClr val="7E9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89018" y="2099565"/>
            <a:ext cx="963294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</a:pPr>
            <a:r>
              <a:rPr dirty="0" sz="1600" spc="-25" b="1">
                <a:solidFill>
                  <a:srgbClr val="FFFFFF"/>
                </a:solidFill>
                <a:latin typeface="Times New Roman"/>
                <a:cs typeface="Times New Roman"/>
              </a:rPr>
              <a:t>ATRIAL 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</a:pPr>
            <a:r>
              <a:rPr dirty="0" sz="1600" spc="0" b="1">
                <a:solidFill>
                  <a:srgbClr val="FFFF00"/>
                </a:solidFill>
                <a:latin typeface="Times New Roman"/>
                <a:cs typeface="Times New Roman"/>
              </a:rPr>
              <a:t>0.1</a:t>
            </a:r>
            <a:r>
              <a:rPr dirty="0" sz="16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00"/>
                </a:solidFill>
                <a:latin typeface="Times New Roman"/>
                <a:cs typeface="Times New Roman"/>
              </a:rPr>
              <a:t>SEC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4862" y="2178813"/>
            <a:ext cx="18872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25" b="1">
                <a:solidFill>
                  <a:srgbClr val="FFFFFF"/>
                </a:solidFill>
                <a:latin typeface="Times New Roman"/>
                <a:cs typeface="Times New Roman"/>
              </a:rPr>
              <a:t>ATRIAL</a:t>
            </a:r>
            <a:r>
              <a:rPr dirty="0" sz="1600" spc="-1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DIASTOLE</a:t>
            </a:r>
            <a:endParaRPr sz="16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dirty="0" sz="1600" spc="0" b="1">
                <a:solidFill>
                  <a:srgbClr val="FFFF00"/>
                </a:solidFill>
                <a:latin typeface="Times New Roman"/>
                <a:cs typeface="Times New Roman"/>
              </a:rPr>
              <a:t>0.7</a:t>
            </a:r>
            <a:r>
              <a:rPr dirty="0" sz="16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00"/>
                </a:solidFill>
                <a:latin typeface="Times New Roman"/>
                <a:cs typeface="Times New Roman"/>
              </a:rPr>
              <a:t>SECONDS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5400" y="5756576"/>
            <a:ext cx="7470775" cy="255904"/>
          </a:xfrm>
          <a:custGeom>
            <a:avLst/>
            <a:gdLst/>
            <a:ahLst/>
            <a:cxnLst/>
            <a:rect l="l" t="t" r="r" b="b"/>
            <a:pathLst>
              <a:path w="7470775" h="255904">
                <a:moveTo>
                  <a:pt x="257127" y="23336"/>
                </a:moveTo>
                <a:lnTo>
                  <a:pt x="252984" y="13287"/>
                </a:lnTo>
                <a:lnTo>
                  <a:pt x="246411" y="5429"/>
                </a:lnTo>
                <a:lnTo>
                  <a:pt x="236982" y="714"/>
                </a:lnTo>
                <a:lnTo>
                  <a:pt x="226409" y="0"/>
                </a:lnTo>
                <a:lnTo>
                  <a:pt x="216408" y="4143"/>
                </a:lnTo>
                <a:lnTo>
                  <a:pt x="0" y="129111"/>
                </a:lnTo>
                <a:lnTo>
                  <a:pt x="57912" y="161737"/>
                </a:lnTo>
                <a:lnTo>
                  <a:pt x="57912" y="98631"/>
                </a:lnTo>
                <a:lnTo>
                  <a:pt x="166254" y="98631"/>
                </a:lnTo>
                <a:lnTo>
                  <a:pt x="243840" y="52911"/>
                </a:lnTo>
                <a:lnTo>
                  <a:pt x="251698" y="44577"/>
                </a:lnTo>
                <a:lnTo>
                  <a:pt x="256413" y="34242"/>
                </a:lnTo>
                <a:lnTo>
                  <a:pt x="257127" y="23336"/>
                </a:lnTo>
                <a:close/>
              </a:path>
              <a:path w="7470775" h="255904">
                <a:moveTo>
                  <a:pt x="166254" y="98631"/>
                </a:moveTo>
                <a:lnTo>
                  <a:pt x="57912" y="98631"/>
                </a:lnTo>
                <a:lnTo>
                  <a:pt x="57912" y="156543"/>
                </a:lnTo>
                <a:lnTo>
                  <a:pt x="73152" y="156543"/>
                </a:lnTo>
                <a:lnTo>
                  <a:pt x="73152" y="101679"/>
                </a:lnTo>
                <a:lnTo>
                  <a:pt x="117117" y="127587"/>
                </a:lnTo>
                <a:lnTo>
                  <a:pt x="166254" y="98631"/>
                </a:lnTo>
                <a:close/>
              </a:path>
              <a:path w="7470775" h="255904">
                <a:moveTo>
                  <a:pt x="257127" y="231838"/>
                </a:moveTo>
                <a:lnTo>
                  <a:pt x="256413" y="220932"/>
                </a:lnTo>
                <a:lnTo>
                  <a:pt x="251698" y="210597"/>
                </a:lnTo>
                <a:lnTo>
                  <a:pt x="243840" y="202263"/>
                </a:lnTo>
                <a:lnTo>
                  <a:pt x="166254" y="156543"/>
                </a:lnTo>
                <a:lnTo>
                  <a:pt x="57912" y="156543"/>
                </a:lnTo>
                <a:lnTo>
                  <a:pt x="57912" y="161737"/>
                </a:lnTo>
                <a:lnTo>
                  <a:pt x="216408" y="251031"/>
                </a:lnTo>
                <a:lnTo>
                  <a:pt x="226409" y="255603"/>
                </a:lnTo>
                <a:lnTo>
                  <a:pt x="236982" y="255603"/>
                </a:lnTo>
                <a:lnTo>
                  <a:pt x="246411" y="251031"/>
                </a:lnTo>
                <a:lnTo>
                  <a:pt x="252984" y="241887"/>
                </a:lnTo>
                <a:lnTo>
                  <a:pt x="257127" y="231838"/>
                </a:lnTo>
                <a:close/>
              </a:path>
              <a:path w="7470775" h="255904">
                <a:moveTo>
                  <a:pt x="117117" y="127587"/>
                </a:moveTo>
                <a:lnTo>
                  <a:pt x="73152" y="101679"/>
                </a:lnTo>
                <a:lnTo>
                  <a:pt x="73152" y="153495"/>
                </a:lnTo>
                <a:lnTo>
                  <a:pt x="117117" y="127587"/>
                </a:lnTo>
                <a:close/>
              </a:path>
              <a:path w="7470775" h="255904">
                <a:moveTo>
                  <a:pt x="166254" y="156543"/>
                </a:moveTo>
                <a:lnTo>
                  <a:pt x="117117" y="127587"/>
                </a:lnTo>
                <a:lnTo>
                  <a:pt x="73152" y="153495"/>
                </a:lnTo>
                <a:lnTo>
                  <a:pt x="73152" y="156543"/>
                </a:lnTo>
                <a:lnTo>
                  <a:pt x="166254" y="156543"/>
                </a:lnTo>
                <a:close/>
              </a:path>
              <a:path w="7470775" h="255904">
                <a:moveTo>
                  <a:pt x="7353531" y="127587"/>
                </a:moveTo>
                <a:lnTo>
                  <a:pt x="7304393" y="98631"/>
                </a:lnTo>
                <a:lnTo>
                  <a:pt x="166254" y="98631"/>
                </a:lnTo>
                <a:lnTo>
                  <a:pt x="117117" y="127587"/>
                </a:lnTo>
                <a:lnTo>
                  <a:pt x="166254" y="156543"/>
                </a:lnTo>
                <a:lnTo>
                  <a:pt x="7304393" y="156543"/>
                </a:lnTo>
                <a:lnTo>
                  <a:pt x="7353531" y="127587"/>
                </a:lnTo>
                <a:close/>
              </a:path>
              <a:path w="7470775" h="255904">
                <a:moveTo>
                  <a:pt x="7470648" y="129111"/>
                </a:moveTo>
                <a:lnTo>
                  <a:pt x="7254240" y="4143"/>
                </a:lnTo>
                <a:lnTo>
                  <a:pt x="7244238" y="0"/>
                </a:lnTo>
                <a:lnTo>
                  <a:pt x="7233666" y="714"/>
                </a:lnTo>
                <a:lnTo>
                  <a:pt x="7224236" y="5429"/>
                </a:lnTo>
                <a:lnTo>
                  <a:pt x="7217664" y="13287"/>
                </a:lnTo>
                <a:lnTo>
                  <a:pt x="7213092" y="23336"/>
                </a:lnTo>
                <a:lnTo>
                  <a:pt x="7213092" y="34242"/>
                </a:lnTo>
                <a:lnTo>
                  <a:pt x="7217664" y="44577"/>
                </a:lnTo>
                <a:lnTo>
                  <a:pt x="7226808" y="52911"/>
                </a:lnTo>
                <a:lnTo>
                  <a:pt x="7304393" y="98631"/>
                </a:lnTo>
                <a:lnTo>
                  <a:pt x="7412736" y="98631"/>
                </a:lnTo>
                <a:lnTo>
                  <a:pt x="7412736" y="161737"/>
                </a:lnTo>
                <a:lnTo>
                  <a:pt x="7470648" y="129111"/>
                </a:lnTo>
                <a:close/>
              </a:path>
              <a:path w="7470775" h="255904">
                <a:moveTo>
                  <a:pt x="7412736" y="161737"/>
                </a:moveTo>
                <a:lnTo>
                  <a:pt x="7412736" y="156543"/>
                </a:lnTo>
                <a:lnTo>
                  <a:pt x="7304393" y="156543"/>
                </a:lnTo>
                <a:lnTo>
                  <a:pt x="7226808" y="202263"/>
                </a:lnTo>
                <a:lnTo>
                  <a:pt x="7217664" y="210597"/>
                </a:lnTo>
                <a:lnTo>
                  <a:pt x="7213092" y="220932"/>
                </a:lnTo>
                <a:lnTo>
                  <a:pt x="7213092" y="231838"/>
                </a:lnTo>
                <a:lnTo>
                  <a:pt x="7217664" y="241887"/>
                </a:lnTo>
                <a:lnTo>
                  <a:pt x="7224236" y="251031"/>
                </a:lnTo>
                <a:lnTo>
                  <a:pt x="7233666" y="255603"/>
                </a:lnTo>
                <a:lnTo>
                  <a:pt x="7244238" y="255603"/>
                </a:lnTo>
                <a:lnTo>
                  <a:pt x="7254240" y="251031"/>
                </a:lnTo>
                <a:lnTo>
                  <a:pt x="7412736" y="161737"/>
                </a:lnTo>
                <a:close/>
              </a:path>
              <a:path w="7470775" h="255904">
                <a:moveTo>
                  <a:pt x="7412736" y="156543"/>
                </a:moveTo>
                <a:lnTo>
                  <a:pt x="7412736" y="98631"/>
                </a:lnTo>
                <a:lnTo>
                  <a:pt x="7304393" y="98631"/>
                </a:lnTo>
                <a:lnTo>
                  <a:pt x="7353531" y="127587"/>
                </a:lnTo>
                <a:lnTo>
                  <a:pt x="7397496" y="101679"/>
                </a:lnTo>
                <a:lnTo>
                  <a:pt x="7397496" y="156543"/>
                </a:lnTo>
                <a:lnTo>
                  <a:pt x="7412736" y="156543"/>
                </a:lnTo>
                <a:close/>
              </a:path>
              <a:path w="7470775" h="255904">
                <a:moveTo>
                  <a:pt x="7397496" y="156543"/>
                </a:moveTo>
                <a:lnTo>
                  <a:pt x="7397496" y="153495"/>
                </a:lnTo>
                <a:lnTo>
                  <a:pt x="7353531" y="127587"/>
                </a:lnTo>
                <a:lnTo>
                  <a:pt x="7304393" y="156543"/>
                </a:lnTo>
                <a:lnTo>
                  <a:pt x="7397496" y="156543"/>
                </a:lnTo>
                <a:close/>
              </a:path>
              <a:path w="7470775" h="255904">
                <a:moveTo>
                  <a:pt x="7397496" y="153495"/>
                </a:moveTo>
                <a:lnTo>
                  <a:pt x="7397496" y="101679"/>
                </a:lnTo>
                <a:lnTo>
                  <a:pt x="7353531" y="127587"/>
                </a:lnTo>
                <a:lnTo>
                  <a:pt x="7397496" y="15349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12007" y="5855208"/>
            <a:ext cx="3685032" cy="131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1600" y="130454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54864">
            <a:solidFill>
              <a:srgbClr val="FF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50998" y="6192587"/>
            <a:ext cx="26092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43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dirty="0" sz="2400" b="1">
                <a:solidFill>
                  <a:srgbClr val="00FF00"/>
                </a:solidFill>
                <a:latin typeface="Times New Roman"/>
                <a:cs typeface="Times New Roman"/>
              </a:rPr>
              <a:t>0.8</a:t>
            </a:r>
            <a:r>
              <a:rPr dirty="0" sz="2400" spc="-1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FF00"/>
                </a:solidFill>
                <a:latin typeface="Times New Roman"/>
                <a:cs typeface="Times New Roman"/>
              </a:rPr>
              <a:t>SECONDS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80772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55"/>
              <a:t>PROF. </a:t>
            </a:r>
            <a:r>
              <a:rPr dirty="0" spc="50"/>
              <a:t>HABIB</a:t>
            </a:r>
            <a:r>
              <a:rPr dirty="0" spc="25"/>
              <a:t> </a:t>
            </a:r>
            <a:r>
              <a:rPr dirty="0" spc="40"/>
              <a:t>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 123</dc:creator>
  <dc:title>Microsoft PowerPoint - CardiacCycle-DrShahid-L1&amp;2-2018.pptx</dc:title>
  <dcterms:created xsi:type="dcterms:W3CDTF">2018-02-21T22:17:29Z</dcterms:created>
  <dcterms:modified xsi:type="dcterms:W3CDTF">2018-02-21T22:17:29Z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2018-02-21T00:00:00Z</vt:filetime>
  </property>
</Properties>
</file>