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93" r:id="rId2"/>
    <p:sldId id="29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84" r:id="rId21"/>
    <p:sldId id="285" r:id="rId22"/>
    <p:sldId id="287" r:id="rId23"/>
    <p:sldId id="283" r:id="rId24"/>
    <p:sldId id="292" r:id="rId25"/>
    <p:sldId id="289" r:id="rId26"/>
    <p:sldId id="290" r:id="rId27"/>
    <p:sldId id="291" r:id="rId28"/>
    <p:sldId id="294" r:id="rId29"/>
  </p:sldIdLst>
  <p:sldSz cx="9144000" cy="5143500" type="screen16x9"/>
  <p:notesSz cx="6858000" cy="9144000"/>
  <p:embeddedFontLst>
    <p:embeddedFont>
      <p:font typeface="Economica" panose="020B0604020202020204" charset="0"/>
      <p:regular r:id="rId31"/>
      <p:bold r:id="rId32"/>
      <p:italic r:id="rId33"/>
      <p:boldItalic r:id="rId34"/>
    </p:embeddedFont>
    <p:embeddedFont>
      <p:font typeface="Bree Serif" panose="020B0604020202020204" charset="0"/>
      <p:regular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</p:embeddedFont>
    <p:embeddedFont>
      <p:font typeface="Arabic Typesetting" panose="03020402040406030203" pitchFamily="66" charset="-78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>
        <p:scale>
          <a:sx n="66" d="100"/>
          <a:sy n="66" d="100"/>
        </p:scale>
        <p:origin x="152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96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Anyone interested might add the relationship with gut supply and target organ of branched arteries moreover to why the name of “middle suprarenal artery” came to be so.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31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282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225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81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444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929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38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Enters cranial cavity, no branches in neck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85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MD_6dTS0GWusgqKZQV1PTuszBEZ3eeffozzizSnHg44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2" y="4339038"/>
            <a:ext cx="6552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Please check our </a:t>
            </a:r>
            <a:r>
              <a:rPr lang="en-GB" u="sng">
                <a:solidFill>
                  <a:srgbClr val="57BB8A"/>
                </a:solidFill>
                <a:hlinkClick r:id="rId3"/>
              </a:rPr>
              <a:t>Editing File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3044700" y="1344974"/>
            <a:ext cx="3054600" cy="21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Anatomy of large blood vessels – arteries</a:t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715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2375" y="0"/>
            <a:ext cx="157162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0" y="4675900"/>
            <a:ext cx="3562500" cy="4677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6">
            <a:alphaModFix/>
          </a:blip>
          <a:srcRect l="21438" t="28652" r="22526" b="30584"/>
          <a:stretch/>
        </p:blipFill>
        <p:spPr>
          <a:xfrm>
            <a:off x="6914213" y="3319700"/>
            <a:ext cx="1792875" cy="13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477300" y="4572000"/>
            <a:ext cx="2666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3044700" y="3913927"/>
            <a:ext cx="30546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Lecture </a:t>
            </a:r>
            <a:r>
              <a:rPr lang="en-GB" sz="2100">
                <a:latin typeface="Economica"/>
                <a:ea typeface="Economica"/>
                <a:cs typeface="Economica"/>
                <a:sym typeface="Economica"/>
              </a:rPr>
              <a:t>2</a:t>
            </a:r>
            <a:endParaRPr sz="21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428123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531175" y="935300"/>
            <a:ext cx="4774472" cy="3117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" sz="1400" b="1" dirty="0"/>
              <a:t>Has NO branches in the neck</a:t>
            </a:r>
            <a:r>
              <a:rPr lang="en" sz="1400" dirty="0"/>
              <a:t>.</a:t>
            </a:r>
            <a:endParaRPr sz="1400"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O Enters the cranial cavity, joins the </a:t>
            </a:r>
            <a:r>
              <a:rPr lang="en" sz="1400" b="1" dirty="0"/>
              <a:t>basilar artery </a:t>
            </a:r>
            <a:r>
              <a:rPr lang="en" sz="1400" dirty="0"/>
              <a:t>(formed by the union of two vertebral arteries) and forms </a:t>
            </a:r>
            <a:r>
              <a:rPr lang="en" sz="1400" b="1" dirty="0">
                <a:solidFill>
                  <a:srgbClr val="FF0000"/>
                </a:solidFill>
              </a:rPr>
              <a:t>‘arterial circle of Willis’*so important*</a:t>
            </a:r>
            <a:r>
              <a:rPr lang="en" sz="1400" dirty="0"/>
              <a:t> to supply </a:t>
            </a:r>
            <a:r>
              <a:rPr lang="en" sz="1400" b="1" dirty="0"/>
              <a:t>brain</a:t>
            </a:r>
            <a:r>
              <a:rPr lang="en" sz="1400" dirty="0"/>
              <a:t>.</a:t>
            </a:r>
            <a:endParaRPr sz="1400"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O In addition, it supplies</a:t>
            </a:r>
            <a:endParaRPr sz="1400" dirty="0"/>
          </a:p>
          <a:p>
            <a:pPr marL="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•</a:t>
            </a:r>
            <a:r>
              <a:rPr lang="en" sz="1400" b="1" dirty="0"/>
              <a:t>Nose </a:t>
            </a:r>
            <a:endParaRPr sz="1400" b="1" dirty="0"/>
          </a:p>
          <a:p>
            <a:pPr marL="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•</a:t>
            </a:r>
            <a:r>
              <a:rPr lang="en" sz="1400" b="1" dirty="0"/>
              <a:t>Scalp</a:t>
            </a:r>
            <a:endParaRPr sz="1400" b="1" dirty="0"/>
          </a:p>
          <a:p>
            <a:pPr marL="0" lvl="0" indent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•</a:t>
            </a:r>
            <a:r>
              <a:rPr lang="en" sz="1400" b="1" dirty="0"/>
              <a:t> Eye</a:t>
            </a:r>
            <a:endParaRPr sz="1400" b="1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48586" y="104000"/>
            <a:ext cx="8183714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8288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Internal carotid artery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738" y="1090838"/>
            <a:ext cx="2961826" cy="2961824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3" name="Shape 163"/>
          <p:cNvSpPr/>
          <p:nvPr/>
        </p:nvSpPr>
        <p:spPr>
          <a:xfrm>
            <a:off x="2149132" y="258200"/>
            <a:ext cx="395700" cy="522900"/>
          </a:xfrm>
          <a:prstGeom prst="diamond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166041" y="299385"/>
            <a:ext cx="395700" cy="522900"/>
          </a:xfrm>
          <a:prstGeom prst="diamond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5" name="Shape 165"/>
          <p:cNvCxnSpPr>
            <a:cxnSpLocks/>
          </p:cNvCxnSpPr>
          <p:nvPr/>
        </p:nvCxnSpPr>
        <p:spPr>
          <a:xfrm>
            <a:off x="1182925" y="2045613"/>
            <a:ext cx="1932415" cy="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Shape 166"/>
          <p:cNvSpPr/>
          <p:nvPr/>
        </p:nvSpPr>
        <p:spPr>
          <a:xfrm>
            <a:off x="7933438" y="1808413"/>
            <a:ext cx="599100" cy="4119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7" name="Shape 167"/>
          <p:cNvCxnSpPr>
            <a:cxnSpLocks/>
          </p:cNvCxnSpPr>
          <p:nvPr/>
        </p:nvCxnSpPr>
        <p:spPr>
          <a:xfrm>
            <a:off x="3581058" y="1658353"/>
            <a:ext cx="1267388" cy="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Shape 168"/>
          <p:cNvSpPr/>
          <p:nvPr/>
        </p:nvSpPr>
        <p:spPr>
          <a:xfrm>
            <a:off x="5848563" y="2045613"/>
            <a:ext cx="518100" cy="411900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779" y="2375827"/>
            <a:ext cx="1745679" cy="1963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59559" y="78925"/>
            <a:ext cx="4471918" cy="48726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4607668" y="143013"/>
            <a:ext cx="4471919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Internal carotid artery </a:t>
            </a:r>
            <a:endParaRPr sz="1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4607668" y="78925"/>
            <a:ext cx="4471919" cy="4872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Shape 177"/>
          <p:cNvSpPr txBox="1"/>
          <p:nvPr/>
        </p:nvSpPr>
        <p:spPr>
          <a:xfrm>
            <a:off x="59559" y="150148"/>
            <a:ext cx="4471918" cy="73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External carotid artery </a:t>
            </a:r>
            <a:b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dirty="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*mnemonics* </a:t>
            </a:r>
            <a:endParaRPr sz="1800" dirty="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223387" y="143013"/>
            <a:ext cx="285000" cy="369000"/>
          </a:xfrm>
          <a:prstGeom prst="diamond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56746" y="143013"/>
            <a:ext cx="285000" cy="369000"/>
          </a:xfrm>
          <a:prstGeom prst="diamond">
            <a:avLst/>
          </a:prstGeom>
          <a:solidFill>
            <a:srgbClr val="990000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11242" y="593100"/>
            <a:ext cx="4109700" cy="39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C3260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ome </a:t>
            </a:r>
            <a:r>
              <a:rPr lang="en" sz="1400" b="1" dirty="0">
                <a:solidFill>
                  <a:srgbClr val="00B0F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merican </a:t>
            </a:r>
            <a:r>
              <a:rPr lang="en" sz="1400" b="1" dirty="0">
                <a:solidFill>
                  <a:srgbClr val="9EE2C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adies </a:t>
            </a:r>
            <a:r>
              <a:rPr lang="en" sz="1400" b="1" dirty="0">
                <a:solidFill>
                  <a:srgbClr val="FF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ound </a:t>
            </a:r>
            <a:r>
              <a:rPr lang="en" sz="1400" b="1" dirty="0">
                <a:solidFill>
                  <a:srgbClr val="7030A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ur </a:t>
            </a:r>
            <a:r>
              <a:rPr lang="en" sz="1400" b="1" dirty="0">
                <a:solidFill>
                  <a:srgbClr val="12B2EB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yramids </a:t>
            </a:r>
            <a:r>
              <a:rPr lang="en" sz="1400" b="1" dirty="0">
                <a:solidFill>
                  <a:srgbClr val="903E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 </a:t>
            </a:r>
            <a:r>
              <a:rPr lang="en" sz="1400" b="1" dirty="0">
                <a:solidFill>
                  <a:srgbClr val="F78D7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agnificent</a:t>
            </a:r>
            <a:endParaRPr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C3260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ome: </a:t>
            </a:r>
            <a:r>
              <a:rPr lang="en" sz="1400" b="1" dirty="0">
                <a:solidFill>
                  <a:srgbClr val="C3260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Superior temporal artery</a:t>
            </a:r>
            <a:endParaRPr sz="1400" b="1" dirty="0">
              <a:solidFill>
                <a:srgbClr val="C3260C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00B0F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merican: </a:t>
            </a:r>
            <a:r>
              <a:rPr lang="en" sz="1400" b="1" dirty="0">
                <a:solidFill>
                  <a:srgbClr val="00B0F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Ascending pharyngeal artery</a:t>
            </a:r>
            <a:endParaRPr sz="1400" b="1" dirty="0">
              <a:solidFill>
                <a:srgbClr val="00B0F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9EE2C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adies: </a:t>
            </a:r>
            <a:r>
              <a:rPr lang="en" sz="1400" b="1" dirty="0">
                <a:solidFill>
                  <a:srgbClr val="9EE2C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Lingual artery</a:t>
            </a:r>
            <a:endParaRPr sz="1400" b="1" dirty="0">
              <a:solidFill>
                <a:srgbClr val="9EE2C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F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ound: </a:t>
            </a:r>
            <a:r>
              <a:rPr lang="en" sz="1400" b="1" dirty="0">
                <a:solidFill>
                  <a:srgbClr val="FF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Facial artery</a:t>
            </a:r>
            <a:endParaRPr sz="1400" b="1" dirty="0">
              <a:solidFill>
                <a:srgbClr val="FF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7030A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ur: </a:t>
            </a:r>
            <a:r>
              <a:rPr lang="en" sz="1400" b="1" dirty="0">
                <a:solidFill>
                  <a:srgbClr val="7030A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Occipital artery</a:t>
            </a:r>
            <a:endParaRPr sz="1400" b="1" dirty="0">
              <a:solidFill>
                <a:srgbClr val="7030A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12B2EB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yramids: </a:t>
            </a:r>
            <a:r>
              <a:rPr lang="en" sz="1400" b="1" dirty="0">
                <a:solidFill>
                  <a:srgbClr val="12B2EB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Posterior auricular artery</a:t>
            </a:r>
            <a:endParaRPr sz="1400" b="1" dirty="0">
              <a:solidFill>
                <a:srgbClr val="12B2EB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903E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o: </a:t>
            </a:r>
            <a:r>
              <a:rPr lang="en" sz="1400" b="1" dirty="0">
                <a:solidFill>
                  <a:srgbClr val="903E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Superior thyroid</a:t>
            </a:r>
            <a:endParaRPr sz="1400" b="1" dirty="0">
              <a:solidFill>
                <a:srgbClr val="903E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 dirty="0">
                <a:solidFill>
                  <a:srgbClr val="F78D7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agnificent: </a:t>
            </a:r>
            <a:r>
              <a:rPr lang="en" sz="1400" b="1" dirty="0">
                <a:solidFill>
                  <a:srgbClr val="F78D7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Maxillary</a:t>
            </a:r>
            <a:br>
              <a:rPr lang="en" sz="1400" b="1" dirty="0">
                <a:solidFill>
                  <a:srgbClr val="F78D7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br>
              <a:rPr lang="en" sz="1400" b="1" dirty="0">
                <a:solidFill>
                  <a:srgbClr val="F78D7C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400" dirty="0">
                <a:solidFill>
                  <a:srgbClr val="B7B7B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*436 anatomy team* </a:t>
            </a:r>
            <a:r>
              <a:rPr lang="en-US" sz="1400" dirty="0">
                <a:solidFill>
                  <a:srgbClr val="B7B7B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                             </a:t>
            </a:r>
            <a:r>
              <a:rPr lang="en-US" sz="1400" b="1" dirty="0">
                <a:solidFill>
                  <a:srgbClr val="B7B7B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     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b="1" dirty="0">
              <a:solidFill>
                <a:srgbClr val="F78D7C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4E3B85-2758-4CCA-9B47-E65D0537836E}"/>
              </a:ext>
            </a:extLst>
          </p:cNvPr>
          <p:cNvGrpSpPr/>
          <p:nvPr/>
        </p:nvGrpSpPr>
        <p:grpSpPr>
          <a:xfrm>
            <a:off x="5628848" y="576100"/>
            <a:ext cx="2266764" cy="1631037"/>
            <a:chOff x="5187441" y="538763"/>
            <a:chExt cx="2671309" cy="1922125"/>
          </a:xfrm>
        </p:grpSpPr>
        <p:pic>
          <p:nvPicPr>
            <p:cNvPr id="181" name="Shape 18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87441" y="538763"/>
              <a:ext cx="2671309" cy="1922125"/>
            </a:xfrm>
            <a:prstGeom prst="rect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83" name="Shape 183"/>
            <p:cNvSpPr/>
            <p:nvPr/>
          </p:nvSpPr>
          <p:spPr>
            <a:xfrm>
              <a:off x="6042375" y="1248425"/>
              <a:ext cx="387000" cy="187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655375" y="1883000"/>
              <a:ext cx="387000" cy="2394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7D2845-0675-4E85-8E7C-8D4492DDECDD}"/>
              </a:ext>
            </a:extLst>
          </p:cNvPr>
          <p:cNvGrpSpPr/>
          <p:nvPr/>
        </p:nvGrpSpPr>
        <p:grpSpPr>
          <a:xfrm>
            <a:off x="5628848" y="2401425"/>
            <a:ext cx="2387635" cy="2355811"/>
            <a:chOff x="6315650" y="2515225"/>
            <a:chExt cx="2671300" cy="2491571"/>
          </a:xfrm>
        </p:grpSpPr>
        <p:pic>
          <p:nvPicPr>
            <p:cNvPr id="182" name="Shape 18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5650" y="2515225"/>
              <a:ext cx="2671300" cy="2491571"/>
            </a:xfrm>
            <a:prstGeom prst="rect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85" name="Shape 185"/>
            <p:cNvSpPr/>
            <p:nvPr/>
          </p:nvSpPr>
          <p:spPr>
            <a:xfrm>
              <a:off x="6329600" y="2701775"/>
              <a:ext cx="586800" cy="187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75">
            <a:extLst>
              <a:ext uri="{FF2B5EF4-FFF2-40B4-BE49-F238E27FC236}">
                <a16:creationId xmlns:a16="http://schemas.microsoft.com/office/drawing/2014/main" id="{9C01FBB9-C6A5-420B-B344-B9984CB68A8F}"/>
              </a:ext>
            </a:extLst>
          </p:cNvPr>
          <p:cNvSpPr txBox="1"/>
          <p:nvPr/>
        </p:nvSpPr>
        <p:spPr>
          <a:xfrm>
            <a:off x="4607668" y="143013"/>
            <a:ext cx="4471919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b="1" dirty="0"/>
              <a:t>Arteries of upper limb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287299" y="881975"/>
            <a:ext cx="4050622" cy="370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ourier New"/>
              </a:rPr>
              <a:t>-</a:t>
            </a:r>
            <a:r>
              <a:rPr lang="en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Origin:</a:t>
            </a:r>
            <a:endParaRPr b="1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LEFT:  </a:t>
            </a:r>
            <a:r>
              <a:rPr lang="en" b="1" dirty="0">
                <a:solidFill>
                  <a:srgbClr val="FF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from arch of aorta</a:t>
            </a:r>
            <a:endParaRPr b="1" dirty="0">
              <a:solidFill>
                <a:srgbClr val="FF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RIGHT: </a:t>
            </a:r>
            <a:r>
              <a:rPr lang="en" b="1" dirty="0">
                <a:solidFill>
                  <a:srgbClr val="FF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from  brachiocephalic trunk</a:t>
            </a:r>
            <a:endParaRPr b="1" dirty="0">
              <a:solidFill>
                <a:srgbClr val="FF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- It continues, at lateral border of first rib, as axillary artery</a:t>
            </a:r>
            <a:r>
              <a:rPr lang="en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(artery of upper limb)</a:t>
            </a:r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- </a:t>
            </a:r>
            <a:r>
              <a:rPr lang="en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Main branches:</a:t>
            </a:r>
            <a:endParaRPr b="1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•Vertebral artery: supplies </a:t>
            </a:r>
            <a:r>
              <a:rPr lang="en" u="sng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brain</a:t>
            </a:r>
            <a:r>
              <a:rPr lang="en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&amp; </a:t>
            </a:r>
            <a:r>
              <a:rPr lang="en" u="sng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spinal cord</a:t>
            </a:r>
            <a:endParaRPr u="sng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•Internal thoracic artery: supplies </a:t>
            </a:r>
            <a:r>
              <a:rPr lang="en" u="sng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thoracic wall</a:t>
            </a:r>
            <a:endParaRPr u="sng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223387" y="143013"/>
            <a:ext cx="375906" cy="352459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ABB852-50AF-4152-B53C-F1F8BD131826}"/>
              </a:ext>
            </a:extLst>
          </p:cNvPr>
          <p:cNvGrpSpPr/>
          <p:nvPr/>
        </p:nvGrpSpPr>
        <p:grpSpPr>
          <a:xfrm>
            <a:off x="6132590" y="2997305"/>
            <a:ext cx="1799588" cy="1825498"/>
            <a:chOff x="4162800" y="2776353"/>
            <a:chExt cx="2112800" cy="2143219"/>
          </a:xfrm>
        </p:grpSpPr>
        <p:pic>
          <p:nvPicPr>
            <p:cNvPr id="198" name="Shape 198"/>
            <p:cNvPicPr preferRelativeResize="0"/>
            <p:nvPr/>
          </p:nvPicPr>
          <p:blipFill rotWithShape="1">
            <a:blip r:embed="rId3">
              <a:alphaModFix/>
            </a:blip>
            <a:srcRect t="6068"/>
            <a:stretch/>
          </p:blipFill>
          <p:spPr>
            <a:xfrm rot="9">
              <a:off x="4162800" y="2776353"/>
              <a:ext cx="2112800" cy="214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Shape 200"/>
            <p:cNvSpPr/>
            <p:nvPr/>
          </p:nvSpPr>
          <p:spPr>
            <a:xfrm>
              <a:off x="5567975" y="4269575"/>
              <a:ext cx="452100" cy="4239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4259725" y="4334600"/>
              <a:ext cx="452100" cy="4239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5685525" y="3151175"/>
              <a:ext cx="452100" cy="4239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B526DD-4FFE-4899-A3C1-09A30E16B94E}"/>
              </a:ext>
            </a:extLst>
          </p:cNvPr>
          <p:cNvGrpSpPr/>
          <p:nvPr/>
        </p:nvGrpSpPr>
        <p:grpSpPr>
          <a:xfrm>
            <a:off x="5223387" y="903852"/>
            <a:ext cx="3319709" cy="1964731"/>
            <a:chOff x="5121450" y="1200324"/>
            <a:chExt cx="3855149" cy="2281625"/>
          </a:xfrm>
        </p:grpSpPr>
        <p:pic>
          <p:nvPicPr>
            <p:cNvPr id="195" name="Shape 1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21450" y="1200324"/>
              <a:ext cx="3855149" cy="2281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Shape 203"/>
            <p:cNvSpPr/>
            <p:nvPr/>
          </p:nvSpPr>
          <p:spPr>
            <a:xfrm>
              <a:off x="5763000" y="1200325"/>
              <a:ext cx="828600" cy="3144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74">
            <a:extLst>
              <a:ext uri="{FF2B5EF4-FFF2-40B4-BE49-F238E27FC236}">
                <a16:creationId xmlns:a16="http://schemas.microsoft.com/office/drawing/2014/main" id="{1AE695F3-0E64-4613-A2BB-B2D29B4DFA0E}"/>
              </a:ext>
            </a:extLst>
          </p:cNvPr>
          <p:cNvSpPr/>
          <p:nvPr/>
        </p:nvSpPr>
        <p:spPr>
          <a:xfrm>
            <a:off x="59559" y="78925"/>
            <a:ext cx="4471918" cy="4872600"/>
          </a:xfrm>
          <a:prstGeom prst="rect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4">
            <a:extLst>
              <a:ext uri="{FF2B5EF4-FFF2-40B4-BE49-F238E27FC236}">
                <a16:creationId xmlns:a16="http://schemas.microsoft.com/office/drawing/2014/main" id="{737304FD-D752-4F54-B7CC-36C5317C26C2}"/>
              </a:ext>
            </a:extLst>
          </p:cNvPr>
          <p:cNvSpPr/>
          <p:nvPr/>
        </p:nvSpPr>
        <p:spPr>
          <a:xfrm>
            <a:off x="4612525" y="78925"/>
            <a:ext cx="4471918" cy="4872600"/>
          </a:xfrm>
          <a:prstGeom prst="rect">
            <a:avLst/>
          </a:prstGeom>
          <a:noFill/>
          <a:ln w="19050" cap="flat" cmpd="sng">
            <a:solidFill>
              <a:srgbClr val="390A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175">
            <a:extLst>
              <a:ext uri="{FF2B5EF4-FFF2-40B4-BE49-F238E27FC236}">
                <a16:creationId xmlns:a16="http://schemas.microsoft.com/office/drawing/2014/main" id="{82714B8E-DC38-4D04-A67B-DA3D67CB664F}"/>
              </a:ext>
            </a:extLst>
          </p:cNvPr>
          <p:cNvSpPr txBox="1"/>
          <p:nvPr/>
        </p:nvSpPr>
        <p:spPr>
          <a:xfrm>
            <a:off x="59557" y="168319"/>
            <a:ext cx="4471919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b="1" dirty="0"/>
              <a:t>Subclavian artery</a:t>
            </a:r>
            <a:endParaRPr lang="en-US" sz="1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Shape 197">
            <a:extLst>
              <a:ext uri="{FF2B5EF4-FFF2-40B4-BE49-F238E27FC236}">
                <a16:creationId xmlns:a16="http://schemas.microsoft.com/office/drawing/2014/main" id="{ABEC332F-2187-4CA5-8723-3C3DBD2A0759}"/>
              </a:ext>
            </a:extLst>
          </p:cNvPr>
          <p:cNvSpPr/>
          <p:nvPr/>
        </p:nvSpPr>
        <p:spPr>
          <a:xfrm>
            <a:off x="939421" y="143013"/>
            <a:ext cx="375906" cy="352459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00887" y="172092"/>
            <a:ext cx="8481606" cy="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Arteries of upper limb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00887" y="909685"/>
            <a:ext cx="3303550" cy="3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Recall the arteries of the upper limb:</a:t>
            </a:r>
            <a:endParaRPr sz="16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At the lateral border of the first rib the </a:t>
            </a:r>
            <a:r>
              <a:rPr lang="en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subclavian</a:t>
            </a:r>
            <a:r>
              <a:rPr lang="en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artery continues as the </a:t>
            </a:r>
            <a:r>
              <a:rPr lang="en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axillary</a:t>
            </a:r>
            <a:r>
              <a:rPr lang="en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artery.</a:t>
            </a:r>
            <a:endParaRPr sz="16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axillary </a:t>
            </a:r>
            <a:r>
              <a:rPr lang="en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artery ends at the lower border of teres major and becomes the </a:t>
            </a:r>
            <a:r>
              <a:rPr lang="en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brachial </a:t>
            </a:r>
            <a:r>
              <a:rPr lang="en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artery.</a:t>
            </a:r>
            <a:endParaRPr sz="16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Pts val="1100"/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brachial </a:t>
            </a:r>
            <a:r>
              <a:rPr lang="en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artery bifurcates into </a:t>
            </a:r>
            <a:r>
              <a:rPr lang="en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radial</a:t>
            </a:r>
            <a:r>
              <a:rPr lang="en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ulnar</a:t>
            </a:r>
            <a:r>
              <a:rPr lang="en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arteries opposite the neck of radius.</a:t>
            </a:r>
          </a:p>
          <a:p>
            <a:pPr marL="0" indent="0">
              <a:buSzPts val="1100"/>
              <a:buNone/>
            </a:pPr>
            <a:br>
              <a:rPr lang="en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rgbClr val="B7B7B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*436 anatomy team*</a:t>
            </a:r>
            <a:endParaRPr lang="en" sz="16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11" name="Shape 211"/>
          <p:cNvSpPr/>
          <p:nvPr/>
        </p:nvSpPr>
        <p:spPr>
          <a:xfrm>
            <a:off x="2243415" y="188000"/>
            <a:ext cx="452100" cy="4239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6390579" y="231617"/>
            <a:ext cx="452100" cy="4239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B9A6B5-CF00-4189-9599-B4A391716611}"/>
              </a:ext>
            </a:extLst>
          </p:cNvPr>
          <p:cNvGrpSpPr/>
          <p:nvPr/>
        </p:nvGrpSpPr>
        <p:grpSpPr>
          <a:xfrm>
            <a:off x="3974681" y="1371592"/>
            <a:ext cx="4903506" cy="2906694"/>
            <a:chOff x="1901331" y="607050"/>
            <a:chExt cx="7242670" cy="4293300"/>
          </a:xfrm>
        </p:grpSpPr>
        <p:pic>
          <p:nvPicPr>
            <p:cNvPr id="208" name="Shape 208"/>
            <p:cNvPicPr preferRelativeResize="0"/>
            <p:nvPr/>
          </p:nvPicPr>
          <p:blipFill rotWithShape="1">
            <a:blip r:embed="rId3">
              <a:alphaModFix/>
            </a:blip>
            <a:srcRect r="4131"/>
            <a:stretch/>
          </p:blipFill>
          <p:spPr>
            <a:xfrm>
              <a:off x="1901331" y="652975"/>
              <a:ext cx="7242670" cy="4247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Shape 214"/>
            <p:cNvSpPr/>
            <p:nvPr/>
          </p:nvSpPr>
          <p:spPr>
            <a:xfrm>
              <a:off x="4182200" y="4394425"/>
              <a:ext cx="1635600" cy="2871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975100" y="3747850"/>
              <a:ext cx="698700" cy="2871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5248550" y="607050"/>
              <a:ext cx="1712700" cy="2871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5613200" y="1830450"/>
              <a:ext cx="1864800" cy="2871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6127625" y="4342375"/>
              <a:ext cx="524400" cy="1683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7478000" y="4731975"/>
              <a:ext cx="524400" cy="1683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dirty="0"/>
              <a:t>Descending thoracic aorta</a:t>
            </a:r>
            <a:endParaRPr lang="en-US" dirty="0"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353835" cy="831300"/>
          </a:xfrm>
          <a:prstGeom prst="rect">
            <a:avLst/>
          </a:prstGeom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It is the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continuation of aortic arch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2794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At the level of the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12</a:t>
            </a:r>
            <a:r>
              <a:rPr lang="en" sz="1400" b="1" baseline="30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th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 thoracic vertebra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, it passes  through the diaphragm and continues as the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abdominal aorta</a:t>
            </a:r>
            <a:endParaRPr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311700" y="2203537"/>
            <a:ext cx="3564000" cy="1714738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•"/>
            </a:pPr>
            <a:r>
              <a:rPr lang="en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Branches of descending thoracic aorta:</a:t>
            </a:r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1- </a:t>
            </a:r>
            <a:r>
              <a:rPr lang="en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Pericardial</a:t>
            </a:r>
            <a:endParaRPr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2- Esophageal</a:t>
            </a:r>
            <a:endParaRPr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3- Bronchial</a:t>
            </a:r>
            <a:endParaRPr b="1" u="sng"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4- Posterior intercostal</a:t>
            </a:r>
            <a:endParaRPr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pic>
        <p:nvPicPr>
          <p:cNvPr id="227" name="Shape 227" descr="C:\Documents and Settings\Free User\My Documents\My Pictures\thoracic-aorta-ascending-descending-aortic-isthmus_medical5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302" y="2203537"/>
            <a:ext cx="2827500" cy="2601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228" name="Shape 228"/>
          <p:cNvSpPr txBox="1"/>
          <p:nvPr/>
        </p:nvSpPr>
        <p:spPr>
          <a:xfrm>
            <a:off x="311699" y="3891050"/>
            <a:ext cx="35640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99999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Supplies all structures in the thorax except the heart </a:t>
            </a:r>
            <a:endParaRPr sz="1050" dirty="0">
              <a:solidFill>
                <a:srgbClr val="999999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939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Abdominal aorta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241500" y="1225224"/>
            <a:ext cx="4921500" cy="2060235"/>
          </a:xfrm>
          <a:prstGeom prst="rect">
            <a:avLst/>
          </a:prstGeom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54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It enters the abdomen through the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aortic opening of  diaphragm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.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2540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At the level of lower border of L4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, it divides into </a:t>
            </a:r>
            <a:r>
              <a:rPr lang="en" sz="1400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two common Iliac arteries</a:t>
            </a:r>
            <a:r>
              <a:rPr lang="en" sz="1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.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2540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 Branches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: divided into two groups: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A-Single branches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B-Paired branches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3429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pic>
        <p:nvPicPr>
          <p:cNvPr id="235" name="Shape 235" descr="C:\Documents and Settings\user1\My Documents\My Pictures\ARTERIES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6675" y="1147225"/>
            <a:ext cx="2566500" cy="3211500"/>
          </a:xfrm>
          <a:prstGeom prst="rect">
            <a:avLst/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36" name="Shape 236"/>
          <p:cNvCxnSpPr>
            <a:cxnSpLocks/>
          </p:cNvCxnSpPr>
          <p:nvPr/>
        </p:nvCxnSpPr>
        <p:spPr>
          <a:xfrm>
            <a:off x="4954772" y="1477926"/>
            <a:ext cx="1507178" cy="108149"/>
          </a:xfrm>
          <a:prstGeom prst="straightConnector1">
            <a:avLst/>
          </a:prstGeom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7" name="Shape 237"/>
          <p:cNvCxnSpPr>
            <a:cxnSpLocks/>
          </p:cNvCxnSpPr>
          <p:nvPr/>
        </p:nvCxnSpPr>
        <p:spPr>
          <a:xfrm>
            <a:off x="3051544" y="2190307"/>
            <a:ext cx="3606256" cy="1380243"/>
          </a:xfrm>
          <a:prstGeom prst="straightConnector1">
            <a:avLst/>
          </a:prstGeom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202350"/>
            <a:ext cx="8520600" cy="7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branches of abdominal aorta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48303" y="1336193"/>
            <a:ext cx="3634800" cy="1460170"/>
          </a:xfrm>
          <a:prstGeom prst="rect">
            <a:avLst/>
          </a:prstGeom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SINGLE BRANCHES :SUPPLYING GASTROINTESTINAL TRACT</a:t>
            </a:r>
            <a:endParaRPr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1- coeliac artery</a:t>
            </a:r>
            <a:endParaRPr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2-superior mesenteric artery</a:t>
            </a:r>
            <a:endParaRPr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3-inferior mesenteric artery</a:t>
            </a:r>
            <a:endParaRPr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400" b="1" dirty="0">
                <a:solidFill>
                  <a:srgbClr val="99999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4-median sacral</a:t>
            </a:r>
            <a:endParaRPr sz="1400" b="1" dirty="0">
              <a:solidFill>
                <a:srgbClr val="999999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pic>
        <p:nvPicPr>
          <p:cNvPr id="244" name="Shape 244" descr="C:\Documents and Settings\user1\My Documents\My Pictures\ARTERIES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3475" y="1309019"/>
            <a:ext cx="2889300" cy="2680500"/>
          </a:xfrm>
          <a:prstGeom prst="rect">
            <a:avLst/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245" name="Shape 245"/>
          <p:cNvSpPr txBox="1"/>
          <p:nvPr/>
        </p:nvSpPr>
        <p:spPr>
          <a:xfrm>
            <a:off x="5756466" y="1683658"/>
            <a:ext cx="1986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5812607" y="1891790"/>
            <a:ext cx="1986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5812607" y="2474562"/>
            <a:ext cx="1986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7103863" y="1600405"/>
            <a:ext cx="1986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7216146" y="1850164"/>
            <a:ext cx="1986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7384570" y="2039276"/>
            <a:ext cx="1986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7384570" y="2557815"/>
            <a:ext cx="1986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748302" y="2969798"/>
            <a:ext cx="3634799" cy="1306800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PAIRED BRANCHES</a:t>
            </a:r>
            <a:endParaRPr b="1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1-inferior phrenic arteries</a:t>
            </a:r>
            <a:endParaRPr b="1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2-middle suprarenal arteries</a:t>
            </a:r>
            <a:endParaRPr b="1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3-renal arteries</a:t>
            </a:r>
            <a:endParaRPr b="1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4-gonadal arteries</a:t>
            </a:r>
            <a:endParaRPr b="1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5227410" y="4151152"/>
            <a:ext cx="360489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9999"/>
                </a:solidFill>
                <a:latin typeface="+mj-lt"/>
                <a:ea typeface="Economica"/>
                <a:cs typeface="Economica"/>
                <a:sym typeface="Economica"/>
              </a:rPr>
              <a:t>In addition to that for lumbar paired arteries</a:t>
            </a:r>
            <a:endParaRPr dirty="0">
              <a:solidFill>
                <a:srgbClr val="999999"/>
              </a:solidFill>
              <a:latin typeface="+mj-lt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220381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Branches of common iliac artery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77372" y="1393012"/>
            <a:ext cx="3802703" cy="1693088"/>
          </a:xfrm>
          <a:prstGeom prst="rect">
            <a:avLst/>
          </a:prstGeom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A-EXTERNAL ILIAC ARTERY: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	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continues </a:t>
            </a:r>
            <a:r>
              <a:rPr lang="en" sz="14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(beneath midpoint of inguinal ligament)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as</a:t>
            </a:r>
            <a:r>
              <a:rPr lang="en" sz="1400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 femoral artery</a:t>
            </a:r>
            <a:r>
              <a:rPr lang="en" sz="1400" b="1" dirty="0">
                <a:solidFill>
                  <a:srgbClr val="FF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the main supply for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 lower limb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B-INTERNAL ILIAC ARTERY: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	supplies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pelvis</a:t>
            </a:r>
            <a:endParaRPr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pic>
        <p:nvPicPr>
          <p:cNvPr id="260" name="Shape 260" descr="E:\dad\Student Gray\4. Abdomen\F66122-004-f095.jpg"/>
          <p:cNvPicPr preferRelativeResize="0"/>
          <p:nvPr/>
        </p:nvPicPr>
        <p:blipFill rotWithShape="1">
          <a:blip r:embed="rId3">
            <a:alphaModFix/>
          </a:blip>
          <a:srcRect b="4278"/>
          <a:stretch/>
        </p:blipFill>
        <p:spPr>
          <a:xfrm>
            <a:off x="4374300" y="1147225"/>
            <a:ext cx="3501600" cy="29754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261" name="Shape 261"/>
          <p:cNvSpPr txBox="1"/>
          <p:nvPr/>
        </p:nvSpPr>
        <p:spPr>
          <a:xfrm>
            <a:off x="2466753" y="3280200"/>
            <a:ext cx="1719097" cy="2976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External iliac artery</a:t>
            </a:r>
            <a:endParaRPr sz="12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5848699" y="4328300"/>
            <a:ext cx="1668519" cy="2976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Internal iliac artery</a:t>
            </a:r>
            <a:endParaRPr sz="12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3987210" y="4393025"/>
            <a:ext cx="1383390" cy="2976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Femoral artery</a:t>
            </a:r>
            <a:endParaRPr sz="12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cxnSp>
        <p:nvCxnSpPr>
          <p:cNvPr id="264" name="Shape 264"/>
          <p:cNvCxnSpPr>
            <a:cxnSpLocks/>
            <a:stCxn id="261" idx="3"/>
          </p:cNvCxnSpPr>
          <p:nvPr/>
        </p:nvCxnSpPr>
        <p:spPr>
          <a:xfrm flipV="1">
            <a:off x="4185850" y="3234900"/>
            <a:ext cx="1507500" cy="1941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5" name="Shape 265"/>
          <p:cNvCxnSpPr>
            <a:cxnSpLocks/>
            <a:stCxn id="263" idx="0"/>
          </p:cNvCxnSpPr>
          <p:nvPr/>
        </p:nvCxnSpPr>
        <p:spPr>
          <a:xfrm flipV="1">
            <a:off x="4678905" y="3636125"/>
            <a:ext cx="956445" cy="7569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" name="Shape 266"/>
          <p:cNvCxnSpPr>
            <a:cxnSpLocks/>
            <a:stCxn id="262" idx="0"/>
          </p:cNvCxnSpPr>
          <p:nvPr/>
        </p:nvCxnSpPr>
        <p:spPr>
          <a:xfrm flipH="1" flipV="1">
            <a:off x="5874651" y="3221900"/>
            <a:ext cx="808308" cy="11064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0" y="153866"/>
            <a:ext cx="91440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Arteries of lower limb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121465" y="816025"/>
            <a:ext cx="3826500" cy="4006951"/>
          </a:xfrm>
          <a:prstGeom prst="rect">
            <a:avLst/>
          </a:prstGeom>
          <a:ln>
            <a:solidFill>
              <a:schemeClr val="tx2"/>
            </a:solidFill>
            <a:prstDash val="lgDashDotDot"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8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Economica"/>
              <a:buAutoNum type="romanUcPeriod"/>
            </a:pPr>
            <a:r>
              <a:rPr lang="en" sz="1400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Femoral Artery</a:t>
            </a:r>
            <a:endParaRPr sz="1400"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1-Is the main arterial supply to lower limb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2- Is the continuation of external iliac artery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behind the midpoint of the inguinal ligament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3- Passes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through adductor hiatus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and continues as: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63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Economica"/>
              <a:buAutoNum type="romanUcPeriod"/>
            </a:pPr>
            <a:r>
              <a:rPr lang="en" sz="1400" b="1" dirty="0">
                <a:solidFill>
                  <a:srgbClr val="FF99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 </a:t>
            </a:r>
            <a:r>
              <a:rPr lang="en" sz="1400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Popliteal Artery</a:t>
            </a:r>
            <a:endParaRPr sz="1400"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1-</a:t>
            </a:r>
            <a:r>
              <a:rPr lang="en" sz="1400" dirty="0">
                <a:solidFill>
                  <a:srgbClr val="00FF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Deeply placed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in the popliteal fossa.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2- Divides,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at lower end of popliteal fossa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into: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 dirty="0">
                <a:solidFill>
                  <a:srgbClr val="FF99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	</a:t>
            </a:r>
            <a:r>
              <a:rPr lang="en" sz="1400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	</a:t>
            </a:r>
            <a:r>
              <a:rPr lang="en" sz="1400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1-Anterior Tibial Artery</a:t>
            </a:r>
            <a:endParaRPr sz="1400"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		2-Posterior Tibial Artery</a:t>
            </a:r>
            <a:endParaRPr sz="1400" b="1"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pic>
        <p:nvPicPr>
          <p:cNvPr id="273" name="Shape 273" descr="C:\Documents and Settings\Free User\My Documents\My Pictures\FG22_18a.jpg"/>
          <p:cNvPicPr preferRelativeResize="0"/>
          <p:nvPr/>
        </p:nvPicPr>
        <p:blipFill rotWithShape="1">
          <a:blip r:embed="rId3">
            <a:alphaModFix/>
          </a:blip>
          <a:srcRect l="30188" r="33963"/>
          <a:stretch/>
        </p:blipFill>
        <p:spPr>
          <a:xfrm>
            <a:off x="5594240" y="816025"/>
            <a:ext cx="2316324" cy="400695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4" name="Shape 274"/>
          <p:cNvCxnSpPr>
            <a:cxnSpLocks/>
          </p:cNvCxnSpPr>
          <p:nvPr/>
        </p:nvCxnSpPr>
        <p:spPr>
          <a:xfrm>
            <a:off x="2785730" y="1041991"/>
            <a:ext cx="4087985" cy="53118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5" name="Shape 275"/>
          <p:cNvCxnSpPr>
            <a:cxnSpLocks/>
          </p:cNvCxnSpPr>
          <p:nvPr/>
        </p:nvCxnSpPr>
        <p:spPr>
          <a:xfrm>
            <a:off x="2860158" y="2571750"/>
            <a:ext cx="4003082" cy="1055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6" name="Shape 276"/>
          <p:cNvCxnSpPr>
            <a:cxnSpLocks/>
          </p:cNvCxnSpPr>
          <p:nvPr/>
        </p:nvCxnSpPr>
        <p:spPr>
          <a:xfrm flipV="1">
            <a:off x="4253024" y="3531275"/>
            <a:ext cx="2529166" cy="1445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7" name="Shape 277"/>
          <p:cNvCxnSpPr>
            <a:cxnSpLocks/>
          </p:cNvCxnSpPr>
          <p:nvPr/>
        </p:nvCxnSpPr>
        <p:spPr>
          <a:xfrm flipV="1">
            <a:off x="4253024" y="3733475"/>
            <a:ext cx="2653166" cy="1445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0" y="153866"/>
            <a:ext cx="91440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Arteries of lower limb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121465" y="816025"/>
            <a:ext cx="3826500" cy="4006951"/>
          </a:xfrm>
          <a:prstGeom prst="rect">
            <a:avLst/>
          </a:prstGeom>
          <a:ln>
            <a:solidFill>
              <a:schemeClr val="tx2"/>
            </a:solidFill>
            <a:prstDash val="lgDashDotDot"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8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Economica"/>
              <a:buAutoNum type="romanUcPeriod"/>
            </a:pPr>
            <a:r>
              <a:rPr lang="en" sz="1400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Femoral Artery</a:t>
            </a:r>
            <a:endParaRPr sz="1400"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1-Is the main arterial supply to lower limb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2- Is the continuation of external iliac artery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behind the midpoint of the inguinal ligament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3- Passes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through adductor hiatus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and continues as: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63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Economica"/>
              <a:buAutoNum type="romanUcPeriod"/>
            </a:pPr>
            <a:r>
              <a:rPr lang="en" sz="1400" b="1" dirty="0">
                <a:solidFill>
                  <a:srgbClr val="FF99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 </a:t>
            </a:r>
            <a:r>
              <a:rPr lang="en" sz="1400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Popliteal Artery</a:t>
            </a:r>
            <a:endParaRPr sz="1400"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1-</a:t>
            </a:r>
            <a:r>
              <a:rPr lang="en" sz="1400" dirty="0">
                <a:solidFill>
                  <a:srgbClr val="00FF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Deeply placed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in the popliteal fossa.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2- Divides, </a:t>
            </a: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at lower end of popliteal fossa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into: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 dirty="0">
                <a:solidFill>
                  <a:srgbClr val="FF99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	</a:t>
            </a:r>
            <a:r>
              <a:rPr lang="en" sz="1400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	</a:t>
            </a:r>
            <a:r>
              <a:rPr lang="en" sz="1400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1-Anterior Tibial Artery</a:t>
            </a:r>
            <a:endParaRPr sz="1400"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 b="1" dirty="0">
                <a:solidFill>
                  <a:srgbClr val="98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t>		2-Posterior Tibial Artery</a:t>
            </a:r>
            <a:endParaRPr sz="1400" b="1"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solidFill>
                <a:srgbClr val="98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p:pic>
        <p:nvPicPr>
          <p:cNvPr id="273" name="Shape 273" descr="C:\Documents and Settings\Free User\My Documents\My Pictures\FG22_18a.jpg"/>
          <p:cNvPicPr preferRelativeResize="0"/>
          <p:nvPr/>
        </p:nvPicPr>
        <p:blipFill rotWithShape="1">
          <a:blip r:embed="rId3">
            <a:alphaModFix/>
          </a:blip>
          <a:srcRect l="30188" r="33963"/>
          <a:stretch/>
        </p:blipFill>
        <p:spPr>
          <a:xfrm>
            <a:off x="5594240" y="816025"/>
            <a:ext cx="2316324" cy="400695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4" name="Shape 274"/>
          <p:cNvCxnSpPr>
            <a:cxnSpLocks/>
          </p:cNvCxnSpPr>
          <p:nvPr/>
        </p:nvCxnSpPr>
        <p:spPr>
          <a:xfrm>
            <a:off x="2785730" y="1041991"/>
            <a:ext cx="4087985" cy="53118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5" name="Shape 275"/>
          <p:cNvCxnSpPr>
            <a:cxnSpLocks/>
          </p:cNvCxnSpPr>
          <p:nvPr/>
        </p:nvCxnSpPr>
        <p:spPr>
          <a:xfrm>
            <a:off x="2860158" y="2571750"/>
            <a:ext cx="4003082" cy="1055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6" name="Shape 276"/>
          <p:cNvCxnSpPr>
            <a:cxnSpLocks/>
          </p:cNvCxnSpPr>
          <p:nvPr/>
        </p:nvCxnSpPr>
        <p:spPr>
          <a:xfrm flipV="1">
            <a:off x="4253024" y="3531275"/>
            <a:ext cx="2529166" cy="1445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7" name="Shape 277"/>
          <p:cNvCxnSpPr>
            <a:cxnSpLocks/>
          </p:cNvCxnSpPr>
          <p:nvPr/>
        </p:nvCxnSpPr>
        <p:spPr>
          <a:xfrm flipV="1">
            <a:off x="4253024" y="3733475"/>
            <a:ext cx="2653166" cy="1445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5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27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US" sz="1400" b="1" dirty="0"/>
              <a:t>Define the word ‘artery’ and understand the general principles of the arterial system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1" dirty="0"/>
              <a:t>Define arterial anastomosis and describe its significance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1" dirty="0"/>
              <a:t>Define end arteries and give examples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1" dirty="0"/>
              <a:t>Describe the aorta and its divisions and list the branches from each part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1" dirty="0"/>
              <a:t>List major arteries and their distribution in the head &amp; neck, thorax, abdomen, and upper &amp; lower extremities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400" b="1" dirty="0"/>
              <a:t>List main pulse points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§"/>
            </a:pPr>
            <a:endParaRPr sz="1300" b="1" dirty="0"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899750"/>
            <a:ext cx="3602200" cy="11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695382" y="3662363"/>
            <a:ext cx="7315200" cy="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446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99F7-F6B5-4CD3-804F-CB1ACDE8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36084"/>
            <a:ext cx="8520600" cy="831300"/>
          </a:xfrm>
        </p:spPr>
        <p:txBody>
          <a:bodyPr/>
          <a:lstStyle/>
          <a:p>
            <a:pPr algn="ctr"/>
            <a:r>
              <a:rPr lang="en" dirty="0"/>
              <a:t>Pulse points in head &amp; neck</a:t>
            </a:r>
            <a:endParaRPr lang="en-US" dirty="0"/>
          </a:p>
        </p:txBody>
      </p:sp>
      <p:pic>
        <p:nvPicPr>
          <p:cNvPr id="4" name="Shape 296">
            <a:extLst>
              <a:ext uri="{FF2B5EF4-FFF2-40B4-BE49-F238E27FC236}">
                <a16:creationId xmlns:a16="http://schemas.microsoft.com/office/drawing/2014/main" id="{23B06BDA-F3F5-4C0E-9F6D-D0DE186D8D3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83741" y="1078175"/>
            <a:ext cx="3948984" cy="365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00">
            <a:extLst>
              <a:ext uri="{FF2B5EF4-FFF2-40B4-BE49-F238E27FC236}">
                <a16:creationId xmlns:a16="http://schemas.microsoft.com/office/drawing/2014/main" id="{5EDAE666-BEBF-4CAC-8057-5BE13531D3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0099" y="2466472"/>
            <a:ext cx="2051703" cy="24586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95">
            <a:extLst>
              <a:ext uri="{FF2B5EF4-FFF2-40B4-BE49-F238E27FC236}">
                <a16:creationId xmlns:a16="http://schemas.microsoft.com/office/drawing/2014/main" id="{9393C675-70E1-49DB-9E8C-2428850727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3740" y="1078175"/>
            <a:ext cx="1363075" cy="1214649"/>
          </a:xfrm>
          <a:prstGeom prst="rect">
            <a:avLst/>
          </a:prstGeom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Temporal pulse: (superficial temporal artery).</a:t>
            </a:r>
            <a:endParaRPr sz="13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7" name="Shape 297">
            <a:extLst>
              <a:ext uri="{FF2B5EF4-FFF2-40B4-BE49-F238E27FC236}">
                <a16:creationId xmlns:a16="http://schemas.microsoft.com/office/drawing/2014/main" id="{3471E3C0-E6C4-4A83-8291-359FB90A8017}"/>
              </a:ext>
            </a:extLst>
          </p:cNvPr>
          <p:cNvSpPr txBox="1"/>
          <p:nvPr/>
        </p:nvSpPr>
        <p:spPr>
          <a:xfrm>
            <a:off x="6132725" y="1078175"/>
            <a:ext cx="1778700" cy="1214649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Temporal pulse </a:t>
            </a:r>
            <a:endParaRPr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(anterior branch of superficial temporal artery )</a:t>
            </a:r>
            <a:endParaRPr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" name="Shape 298">
            <a:extLst>
              <a:ext uri="{FF2B5EF4-FFF2-40B4-BE49-F238E27FC236}">
                <a16:creationId xmlns:a16="http://schemas.microsoft.com/office/drawing/2014/main" id="{6D7851F7-D804-488C-8808-69FC24E6D38B}"/>
              </a:ext>
            </a:extLst>
          </p:cNvPr>
          <p:cNvSpPr txBox="1"/>
          <p:nvPr/>
        </p:nvSpPr>
        <p:spPr>
          <a:xfrm>
            <a:off x="4858923" y="4733019"/>
            <a:ext cx="1273801" cy="410481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Facial pulse</a:t>
            </a:r>
            <a:endParaRPr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" name="Shape 299">
            <a:extLst>
              <a:ext uri="{FF2B5EF4-FFF2-40B4-BE49-F238E27FC236}">
                <a16:creationId xmlns:a16="http://schemas.microsoft.com/office/drawing/2014/main" id="{6EAB5D47-EAA8-460A-9E72-D0D01BDD263D}"/>
              </a:ext>
            </a:extLst>
          </p:cNvPr>
          <p:cNvSpPr txBox="1"/>
          <p:nvPr/>
        </p:nvSpPr>
        <p:spPr>
          <a:xfrm>
            <a:off x="853015" y="3514650"/>
            <a:ext cx="1273800" cy="1218370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Carotid pulse </a:t>
            </a:r>
            <a:endParaRPr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2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194D35-B2D4-473E-977A-04CD3342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36084"/>
            <a:ext cx="8520600" cy="831300"/>
          </a:xfrm>
        </p:spPr>
        <p:txBody>
          <a:bodyPr/>
          <a:lstStyle/>
          <a:p>
            <a:pPr algn="ctr"/>
            <a:r>
              <a:rPr lang="en" dirty="0"/>
              <a:t>Pulse points in </a:t>
            </a:r>
            <a:r>
              <a:rPr lang="en-US" dirty="0"/>
              <a:t>upper limb</a:t>
            </a:r>
          </a:p>
        </p:txBody>
      </p:sp>
      <p:sp>
        <p:nvSpPr>
          <p:cNvPr id="6" name="Shape 306">
            <a:extLst>
              <a:ext uri="{FF2B5EF4-FFF2-40B4-BE49-F238E27FC236}">
                <a16:creationId xmlns:a16="http://schemas.microsoft.com/office/drawing/2014/main" id="{FC5EA883-D3CD-42A6-822B-46ABEE2275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13058" y="910601"/>
            <a:ext cx="1382100" cy="767100"/>
          </a:xfrm>
          <a:prstGeom prst="rect">
            <a:avLst/>
          </a:prstGeom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Axillary pulse</a:t>
            </a:r>
            <a:endParaRPr sz="1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7" name="Shape 307">
            <a:extLst>
              <a:ext uri="{FF2B5EF4-FFF2-40B4-BE49-F238E27FC236}">
                <a16:creationId xmlns:a16="http://schemas.microsoft.com/office/drawing/2014/main" id="{3BD873B3-426B-4C4A-8C1F-FED4775047E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43200" y="928048"/>
            <a:ext cx="3761582" cy="4082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08">
            <a:extLst>
              <a:ext uri="{FF2B5EF4-FFF2-40B4-BE49-F238E27FC236}">
                <a16:creationId xmlns:a16="http://schemas.microsoft.com/office/drawing/2014/main" id="{70BE8B7B-14F6-4750-962C-DCB4B10E00FC}"/>
              </a:ext>
            </a:extLst>
          </p:cNvPr>
          <p:cNvSpPr txBox="1"/>
          <p:nvPr/>
        </p:nvSpPr>
        <p:spPr>
          <a:xfrm>
            <a:off x="1313058" y="2069817"/>
            <a:ext cx="1382100" cy="767099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Radial pulse in distal forearm </a:t>
            </a:r>
            <a:endParaRPr b="1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" name="Shape 309">
            <a:extLst>
              <a:ext uri="{FF2B5EF4-FFF2-40B4-BE49-F238E27FC236}">
                <a16:creationId xmlns:a16="http://schemas.microsoft.com/office/drawing/2014/main" id="{546BDFCD-BE40-4F6C-B588-049F68049AF6}"/>
              </a:ext>
            </a:extLst>
          </p:cNvPr>
          <p:cNvSpPr txBox="1"/>
          <p:nvPr/>
        </p:nvSpPr>
        <p:spPr>
          <a:xfrm>
            <a:off x="1313058" y="3753814"/>
            <a:ext cx="1382100" cy="767099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Radial pulse in the anatomical snuffbox</a:t>
            </a:r>
            <a:endParaRPr sz="12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0" name="Shape 310">
            <a:extLst>
              <a:ext uri="{FF2B5EF4-FFF2-40B4-BE49-F238E27FC236}">
                <a16:creationId xmlns:a16="http://schemas.microsoft.com/office/drawing/2014/main" id="{B3A2E93A-D9C2-4FE5-A000-3AFFC460C31A}"/>
              </a:ext>
            </a:extLst>
          </p:cNvPr>
          <p:cNvSpPr txBox="1"/>
          <p:nvPr/>
        </p:nvSpPr>
        <p:spPr>
          <a:xfrm>
            <a:off x="6570148" y="910601"/>
            <a:ext cx="1438214" cy="767100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Brachial pulse im mid-arm </a:t>
            </a:r>
            <a:endParaRPr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1" name="Shape 311">
            <a:extLst>
              <a:ext uri="{FF2B5EF4-FFF2-40B4-BE49-F238E27FC236}">
                <a16:creationId xmlns:a16="http://schemas.microsoft.com/office/drawing/2014/main" id="{EF58067D-A51C-42D6-A42D-F833BB6BEC1F}"/>
              </a:ext>
            </a:extLst>
          </p:cNvPr>
          <p:cNvSpPr txBox="1"/>
          <p:nvPr/>
        </p:nvSpPr>
        <p:spPr>
          <a:xfrm>
            <a:off x="6552824" y="2836916"/>
            <a:ext cx="1438214" cy="747000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Ulnar pulse in distal forearm </a:t>
            </a:r>
            <a:endParaRPr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2" name="Shape 312">
            <a:extLst>
              <a:ext uri="{FF2B5EF4-FFF2-40B4-BE49-F238E27FC236}">
                <a16:creationId xmlns:a16="http://schemas.microsoft.com/office/drawing/2014/main" id="{631E2582-2160-4AE5-B4A0-0800258D24AE}"/>
              </a:ext>
            </a:extLst>
          </p:cNvPr>
          <p:cNvSpPr txBox="1"/>
          <p:nvPr/>
        </p:nvSpPr>
        <p:spPr>
          <a:xfrm>
            <a:off x="6552824" y="1835167"/>
            <a:ext cx="1438214" cy="747000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Brachial pulse in the cubital fossa</a:t>
            </a:r>
            <a:endParaRPr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73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194D35-B2D4-473E-977A-04CD3342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36084"/>
            <a:ext cx="8520600" cy="831300"/>
          </a:xfrm>
        </p:spPr>
        <p:txBody>
          <a:bodyPr/>
          <a:lstStyle/>
          <a:p>
            <a:pPr algn="ctr"/>
            <a:r>
              <a:rPr lang="en" dirty="0"/>
              <a:t>Pulse points in </a:t>
            </a:r>
            <a:r>
              <a:rPr lang="en-US" dirty="0"/>
              <a:t>lower limb</a:t>
            </a:r>
          </a:p>
        </p:txBody>
      </p:sp>
      <p:pic>
        <p:nvPicPr>
          <p:cNvPr id="3" name="Shape 319">
            <a:extLst>
              <a:ext uri="{FF2B5EF4-FFF2-40B4-BE49-F238E27FC236}">
                <a16:creationId xmlns:a16="http://schemas.microsoft.com/office/drawing/2014/main" id="{0EF48AB3-515E-41C3-BDA7-D0AC5560DC2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71625" y="1044546"/>
            <a:ext cx="600075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320">
            <a:extLst>
              <a:ext uri="{FF2B5EF4-FFF2-40B4-BE49-F238E27FC236}">
                <a16:creationId xmlns:a16="http://schemas.microsoft.com/office/drawing/2014/main" id="{9E12E625-9755-4BF5-B322-9BC640BDE704}"/>
              </a:ext>
            </a:extLst>
          </p:cNvPr>
          <p:cNvSpPr txBox="1"/>
          <p:nvPr/>
        </p:nvSpPr>
        <p:spPr>
          <a:xfrm>
            <a:off x="311700" y="3223907"/>
            <a:ext cx="1237800" cy="1432800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Posterior tibial pulse </a:t>
            </a:r>
            <a:endParaRPr sz="1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Shape 321">
            <a:extLst>
              <a:ext uri="{FF2B5EF4-FFF2-40B4-BE49-F238E27FC236}">
                <a16:creationId xmlns:a16="http://schemas.microsoft.com/office/drawing/2014/main" id="{DE4C4321-5FB0-452D-AD04-7E0F5C34C609}"/>
              </a:ext>
            </a:extLst>
          </p:cNvPr>
          <p:cNvSpPr txBox="1"/>
          <p:nvPr/>
        </p:nvSpPr>
        <p:spPr>
          <a:xfrm>
            <a:off x="7594500" y="1093771"/>
            <a:ext cx="1201676" cy="1432800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Popliteal pulse </a:t>
            </a:r>
            <a:endParaRPr sz="1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Shape 322">
            <a:extLst>
              <a:ext uri="{FF2B5EF4-FFF2-40B4-BE49-F238E27FC236}">
                <a16:creationId xmlns:a16="http://schemas.microsoft.com/office/drawing/2014/main" id="{56032B9C-EF9F-431C-B806-6BB7E522561E}"/>
              </a:ext>
            </a:extLst>
          </p:cNvPr>
          <p:cNvSpPr txBox="1"/>
          <p:nvPr/>
        </p:nvSpPr>
        <p:spPr>
          <a:xfrm>
            <a:off x="7594500" y="3223906"/>
            <a:ext cx="1259925" cy="1432799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Dorsalis pedis pulse </a:t>
            </a:r>
            <a:endParaRPr sz="1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Shape 318">
            <a:extLst>
              <a:ext uri="{FF2B5EF4-FFF2-40B4-BE49-F238E27FC236}">
                <a16:creationId xmlns:a16="http://schemas.microsoft.com/office/drawing/2014/main" id="{27027442-CC7F-4901-943C-DA4980DA9E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36161" y="1093771"/>
            <a:ext cx="1067100" cy="1432800"/>
          </a:xfrm>
          <a:prstGeom prst="rect">
            <a:avLst/>
          </a:prstGeom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br>
              <a:rPr lang="en" b="1" dirty="0"/>
            </a:br>
            <a:r>
              <a:rPr lang="en" b="1" dirty="0"/>
              <a:t>Femorapulse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588490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F4AD-72F5-4884-AF9B-5751EF08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1625"/>
            <a:ext cx="6676116" cy="573075"/>
          </a:xfrm>
        </p:spPr>
        <p:txBody>
          <a:bodyPr/>
          <a:lstStyle/>
          <a:p>
            <a:pPr algn="ctr"/>
            <a:r>
              <a:rPr lang="en" sz="4400" dirty="0"/>
              <a:t>Summary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AC9F9A-5047-4716-B908-29CC4E4DD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77518"/>
              </p:ext>
            </p:extLst>
          </p:nvPr>
        </p:nvGraphicFramePr>
        <p:xfrm>
          <a:off x="95534" y="774700"/>
          <a:ext cx="6892284" cy="40864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23071">
                  <a:extLst>
                    <a:ext uri="{9D8B030D-6E8A-4147-A177-3AD203B41FA5}">
                      <a16:colId xmlns:a16="http://schemas.microsoft.com/office/drawing/2014/main" val="1377121664"/>
                    </a:ext>
                  </a:extLst>
                </a:gridCol>
                <a:gridCol w="1723071">
                  <a:extLst>
                    <a:ext uri="{9D8B030D-6E8A-4147-A177-3AD203B41FA5}">
                      <a16:colId xmlns:a16="http://schemas.microsoft.com/office/drawing/2014/main" val="1139020905"/>
                    </a:ext>
                  </a:extLst>
                </a:gridCol>
                <a:gridCol w="1723071">
                  <a:extLst>
                    <a:ext uri="{9D8B030D-6E8A-4147-A177-3AD203B41FA5}">
                      <a16:colId xmlns:a16="http://schemas.microsoft.com/office/drawing/2014/main" val="1344469450"/>
                    </a:ext>
                  </a:extLst>
                </a:gridCol>
                <a:gridCol w="1723071">
                  <a:extLst>
                    <a:ext uri="{9D8B030D-6E8A-4147-A177-3AD203B41FA5}">
                      <a16:colId xmlns:a16="http://schemas.microsoft.com/office/drawing/2014/main" val="1690980711"/>
                    </a:ext>
                  </a:extLst>
                </a:gridCol>
              </a:tblGrid>
              <a:tr h="32819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/>
                        <a:t>Principal arteries of the human body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40090"/>
                  </a:ext>
                </a:extLst>
              </a:tr>
              <a:tr h="328191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1 internal carotid artery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/>
                        <a:t>11 inferior mesenteric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 peroneal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 hepatic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0527233"/>
                  </a:ext>
                </a:extLst>
              </a:tr>
              <a:tr h="32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/>
                        <a:t>2 external carotid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/>
                        <a:t>12 abdominal aorta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 anterior tibial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 right coronary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560601"/>
                  </a:ext>
                </a:extLst>
              </a:tr>
              <a:tr h="32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/>
                        <a:t>3 common carotid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 common iliac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 digital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 brachial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372073"/>
                  </a:ext>
                </a:extLst>
              </a:tr>
              <a:tr h="32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/>
                        <a:t>4 arch of the aorta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 internal iliac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 superficial palmar arch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 ascending aorta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098618"/>
                  </a:ext>
                </a:extLst>
              </a:tr>
              <a:tr h="32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/>
                        <a:t>5 descending aorta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external iliac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 deep palmar arch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35 brachiocephalic artery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808515"/>
                  </a:ext>
                </a:extLst>
              </a:tr>
              <a:tr h="32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/>
                        <a:t>6 pulmonary vein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femoral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 ulnar artery,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36 axillary artery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7950303"/>
                  </a:ext>
                </a:extLst>
              </a:tr>
              <a:tr h="32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/>
                        <a:t>7 left coronary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</a:t>
                      </a:r>
                      <a:r>
                        <a:rPr lang="en-US" sz="1000" b="1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profunda</a:t>
                      </a: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femoris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27 radial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 anterior circumflex humeral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4140178"/>
                  </a:ext>
                </a:extLst>
              </a:tr>
              <a:tr h="32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/>
                        <a:t>8 celiac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 popliteal artery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 common interosseous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38 subclavian artery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0069349"/>
                  </a:ext>
                </a:extLst>
              </a:tr>
              <a:tr h="32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/>
                        <a:t>9 splenic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 dorsalis pedis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 superior mesenteric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 hepatic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912319"/>
                  </a:ext>
                </a:extLst>
              </a:tr>
              <a:tr h="32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/>
                        <a:t>10 left gastric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 posterior tibial artery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 right gastric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 right coronary artery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0632391"/>
                  </a:ext>
                </a:extLst>
              </a:tr>
            </a:tbl>
          </a:graphicData>
        </a:graphic>
      </p:graphicFrame>
      <p:pic>
        <p:nvPicPr>
          <p:cNvPr id="9" name="Shape 329">
            <a:extLst>
              <a:ext uri="{FF2B5EF4-FFF2-40B4-BE49-F238E27FC236}">
                <a16:creationId xmlns:a16="http://schemas.microsoft.com/office/drawing/2014/main" id="{7D20BF68-95B2-4104-9DD1-F189EBDA55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97262" y="1175457"/>
            <a:ext cx="1951204" cy="3352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68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3150725" y="64375"/>
            <a:ext cx="2696400" cy="65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95500" y="92375"/>
            <a:ext cx="1383900" cy="6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From 436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9750"/>
            <a:ext cx="8997873" cy="4388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457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4294967295"/>
          </p:nvPr>
        </p:nvSpPr>
        <p:spPr>
          <a:xfrm>
            <a:off x="403475" y="1008875"/>
            <a:ext cx="3999900" cy="39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(1)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Which of the following arteries doesn’t carry oxygenated blood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A) </a:t>
            </a: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Brachial Artery</a:t>
            </a: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       </a:t>
            </a:r>
            <a:b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Femoral Artery</a:t>
            </a: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Internal Carotid Artery</a:t>
            </a: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</a:t>
            </a:r>
            <a:b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D) 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Pulmonary Artery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(2)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 Which of the following is an example of a true end artery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SzPts val="1100"/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Retinal Artery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B)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Splenic Artery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Renal Artery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 D) </a:t>
            </a: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Radial Artery</a:t>
            </a:r>
            <a:b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b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(3)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Which of the following gives the coronary arteries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b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Ascending Aorta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B)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Arch of Aorta </a:t>
            </a:r>
            <a:b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Descending Aorta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D) </a:t>
            </a: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Abdominal Aorta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4294967295"/>
          </p:nvPr>
        </p:nvSpPr>
        <p:spPr>
          <a:xfrm>
            <a:off x="4526125" y="1261525"/>
            <a:ext cx="4214400" cy="319463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(4)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Which of the following is a branch of the arch of aorta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SzPts val="1100"/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Right Common Carotid Artery</a:t>
            </a: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SzPts val="1100"/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B)</a:t>
            </a:r>
            <a:r>
              <a:rPr lang="en" sz="1400" dirty="0">
                <a:solidFill>
                  <a:srgbClr val="0000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Right Subclavian Artery 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Brachiocephalic Trunk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</a:t>
            </a:r>
          </a:p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External Carotid Artery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(5)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When the internal carotid artery Enters the cranial cavity and joins the basilar artery it forms which one of these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SzPts val="1100"/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A) </a:t>
            </a: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Superficial temporal artery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</a:t>
            </a:r>
            <a:b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Arterial circle of Willis</a:t>
            </a: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 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C) </a:t>
            </a: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Occipital artery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            </a:t>
            </a:r>
            <a:b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D)</a:t>
            </a: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 Ophthalmic Artery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171775"/>
            <a:ext cx="8520600" cy="4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MCQs 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618222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4294967295"/>
          </p:nvPr>
        </p:nvSpPr>
        <p:spPr>
          <a:xfrm>
            <a:off x="403474" y="1008875"/>
            <a:ext cx="4328183" cy="39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(6)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Which of the following arteries is an </a:t>
            </a:r>
            <a:b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</a:b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upper limb artery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Posterior auricular artery</a:t>
            </a: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B) 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B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asilar artery</a:t>
            </a: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Lingual artery</a:t>
            </a: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          D) 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A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xillary artery 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(7)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Which of the following is NOT a branch </a:t>
            </a:r>
            <a:b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</a:b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of descending thoracic aorta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Pericardial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                    B)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Esophageal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Anterior intercostal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    D)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Bronchial</a:t>
            </a:r>
            <a:b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b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(8)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Internal iliac artery supplies which of the following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br>
              <a:rPr lang="en-GB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Abdomen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                B)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Gluteal region</a:t>
            </a: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 </a:t>
            </a:r>
            <a:b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P</a:t>
            </a: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elvic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                       D)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Thigh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4294967295"/>
          </p:nvPr>
        </p:nvSpPr>
        <p:spPr>
          <a:xfrm>
            <a:off x="4617925" y="1008875"/>
            <a:ext cx="4214400" cy="39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(9)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What is the main arterial supply to the lower limb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SzPts val="1100"/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arterial supply to lower limb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</a:t>
            </a:r>
            <a:b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anterior tibial artery</a:t>
            </a: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 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C) </a:t>
            </a: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ulnar artery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</a:t>
            </a:r>
            <a:b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Femoral Artery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(10)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Which one of the following is a pulsation on the upper limb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Femoral pulse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B)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Axillary pulse</a:t>
            </a:r>
            <a:r>
              <a:rPr lang="en" sz="14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 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Carotid pulse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 D) </a:t>
            </a:r>
            <a:r>
              <a:rPr lang="en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Dorsalis pedis pulse</a:t>
            </a: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171775"/>
            <a:ext cx="8520600" cy="4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MCQs 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641703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3219399" y="832350"/>
            <a:ext cx="2705201" cy="3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dirty="0"/>
              <a:t>(</a:t>
            </a:r>
            <a:r>
              <a:rPr lang="en-GB" sz="4400" dirty="0"/>
              <a:t>1) D       (6) D</a:t>
            </a:r>
            <a:br>
              <a:rPr lang="en-GB" sz="4400" dirty="0"/>
            </a:br>
            <a:r>
              <a:rPr lang="en-GB" sz="4400" dirty="0"/>
              <a:t>(2) A       (7) C</a:t>
            </a:r>
            <a:br>
              <a:rPr lang="en-GB" sz="4400" dirty="0"/>
            </a:br>
            <a:r>
              <a:rPr lang="en-GB" sz="4400" dirty="0"/>
              <a:t>(3) A       (8) C</a:t>
            </a:r>
            <a:br>
              <a:rPr lang="en-GB" sz="4400" dirty="0"/>
            </a:br>
            <a:r>
              <a:rPr lang="en-GB" sz="4400" dirty="0"/>
              <a:t>(4) C       (9) D</a:t>
            </a:r>
            <a:br>
              <a:rPr lang="en-GB" sz="4400" dirty="0"/>
            </a:br>
            <a:r>
              <a:rPr lang="en-GB" sz="4400" dirty="0"/>
              <a:t>(5) B     (10) B</a:t>
            </a:r>
            <a:endParaRPr sz="4400" dirty="0"/>
          </a:p>
        </p:txBody>
      </p:sp>
      <p:sp>
        <p:nvSpPr>
          <p:cNvPr id="142" name="Shape 142"/>
          <p:cNvSpPr txBox="1">
            <a:spLocks noGrp="1"/>
          </p:cNvSpPr>
          <p:nvPr>
            <p:ph type="title" idx="4294967295"/>
          </p:nvPr>
        </p:nvSpPr>
        <p:spPr>
          <a:xfrm>
            <a:off x="311700" y="337650"/>
            <a:ext cx="8520600" cy="49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Answers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08699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914400" y="5077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Economica"/>
                <a:ea typeface="Economica"/>
                <a:cs typeface="Economica"/>
                <a:sym typeface="Economica"/>
              </a:rPr>
              <a:t>Team Members</a:t>
            </a:r>
            <a:endParaRPr sz="42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660745" y="1149126"/>
            <a:ext cx="3674100" cy="3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‏</a:t>
            </a:r>
            <a:r>
              <a:rPr lang="en-GB" sz="1500" b="1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Team leader: Faisal Fahad Alsaif</a:t>
            </a:r>
            <a:br>
              <a:rPr lang="en-GB" sz="1500" b="1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Abdulaziz Al dukhayel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Abdulelah Aldossari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‏Abdulrahman Alduhayyim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‏Hamdan Aldossari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‏Fahad Alfaiz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‏Zeyad Al-khenaizan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‏Abdullah Almeaither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Abduljabbar Al-yamane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Abdulmajeed Alwardi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‏Abdulaziz Al-drgam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Ali Alammari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‏Saleh Almoaiqel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‏Majed Aljohani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5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4647050" y="1149125"/>
            <a:ext cx="4297200" cy="3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‏</a:t>
            </a:r>
            <a:r>
              <a:rPr lang="en-GB" sz="1500" b="1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Team leader: Rawan Mohammad Alharbi </a:t>
            </a: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Abeer Alabduljabbar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Afnan Almustafa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Ahad Algrain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Albandari Alshaye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AlFhadah alsaleem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Ghaida Alsanad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Lojain Azizalrahman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Majd AlBarrak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Maha barakah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Nouf Alotaibi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Rinad Alghoraiby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Wejdan Albadrani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5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7436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0" y="557625"/>
            <a:ext cx="7291500" cy="9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Arteries carry blood from the heart to the body</a:t>
            </a:r>
            <a:endParaRPr sz="1400" dirty="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All arteries carry oxygenated blood, </a:t>
            </a:r>
            <a:r>
              <a:rPr lang="en" sz="1400" dirty="0">
                <a:solidFill>
                  <a:srgbClr val="FF0000"/>
                </a:solidFill>
              </a:rPr>
              <a:t>except the pulmonary artery</a:t>
            </a:r>
            <a:r>
              <a:rPr lang="en" sz="1400" dirty="0"/>
              <a:t> which carries deoxygenated blood to the lungs</a:t>
            </a:r>
            <a:endParaRPr sz="1400" dirty="0">
              <a:solidFill>
                <a:srgbClr val="FF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80" name="Shape 80"/>
          <p:cNvSpPr txBox="1"/>
          <p:nvPr/>
        </p:nvSpPr>
        <p:spPr>
          <a:xfrm>
            <a:off x="0" y="-40575"/>
            <a:ext cx="8899451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latin typeface="Economica"/>
                <a:ea typeface="Economica"/>
                <a:cs typeface="Economica"/>
                <a:sym typeface="Economica"/>
              </a:rPr>
              <a:t>Arteries:</a:t>
            </a:r>
            <a:endParaRPr sz="4200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0" y="1541025"/>
            <a:ext cx="87552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latin typeface="Economica"/>
                <a:ea typeface="Economica"/>
                <a:cs typeface="Economica"/>
                <a:sym typeface="Economica"/>
              </a:rPr>
              <a:t>General Principles of Arteries:</a:t>
            </a:r>
            <a:endParaRPr sz="4200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0" y="2284125"/>
            <a:ext cx="8755200" cy="27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flow of blood depends on the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pumping action of the heart</a:t>
            </a:r>
            <a:endParaRPr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Arteries have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elastic walls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no valves</a:t>
            </a:r>
            <a:endParaRPr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Branches of arteries normally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anastomose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one another freely, providing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backup routes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 blood to flow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if one artery is blocked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e.g.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arteries of of limbs</a:t>
            </a:r>
            <a:endParaRPr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Arteries whose terminal branches do not anastomose with branches of adjacent arteries are called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“end arteries”, 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and have two types: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u="sng" dirty="0">
                <a:latin typeface="Open Sans"/>
                <a:ea typeface="Open Sans"/>
                <a:cs typeface="Open Sans"/>
                <a:sym typeface="Open Sans"/>
              </a:rPr>
              <a:t>Anatomic (true) end artery: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no anastomosis exists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(e.g. artery of retina)</a:t>
            </a:r>
            <a:endParaRPr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u="sng" dirty="0">
                <a:latin typeface="Open Sans"/>
                <a:ea typeface="Open Sans"/>
                <a:cs typeface="Open Sans"/>
                <a:sym typeface="Open Sans"/>
              </a:rPr>
              <a:t>Functional end artery: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Anastomosis exists but isn’t capable of supplying  enough blood </a:t>
            </a:r>
            <a:r>
              <a:rPr lang="en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(in case of block)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(e.g. renal artery, splenic artery)</a:t>
            </a:r>
            <a:endParaRPr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-1" y="30425"/>
            <a:ext cx="8888819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Aorta</a:t>
            </a:r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0" y="12002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The largest and longest artery in the body </a:t>
            </a:r>
            <a:endParaRPr sz="16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Carries oxygenated blood to all parts of the body.</a:t>
            </a:r>
            <a:endParaRPr sz="1600" dirty="0">
              <a:solidFill>
                <a:srgbClr val="999999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Is divided into 4 parts:</a:t>
            </a:r>
            <a:endParaRPr sz="1600" dirty="0"/>
          </a:p>
          <a:p>
            <a:pPr marL="9144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600" dirty="0"/>
              <a:t>Ascending aorta</a:t>
            </a:r>
            <a:endParaRPr sz="1600" dirty="0"/>
          </a:p>
          <a:p>
            <a:pPr marL="9144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600" dirty="0"/>
              <a:t>Arch of aorta</a:t>
            </a:r>
            <a:endParaRPr sz="1600" dirty="0"/>
          </a:p>
          <a:p>
            <a:pPr marL="9144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600" dirty="0"/>
              <a:t>Descending thoracic aorta</a:t>
            </a:r>
            <a:endParaRPr sz="1600" dirty="0"/>
          </a:p>
          <a:p>
            <a:pPr marL="9144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600" dirty="0"/>
              <a:t>Abdominal aorta </a:t>
            </a:r>
            <a:endParaRPr sz="1600" dirty="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861" y="861725"/>
            <a:ext cx="1898873" cy="3518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l="47892"/>
          <a:stretch/>
        </p:blipFill>
        <p:spPr>
          <a:xfrm>
            <a:off x="3681302" y="2023100"/>
            <a:ext cx="2127100" cy="26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707464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Ascending Aorta</a:t>
            </a: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0" y="894750"/>
            <a:ext cx="648586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Originates from left Ventricle.</a:t>
            </a:r>
            <a:endParaRPr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Continues as the arch of Aorta </a:t>
            </a:r>
            <a:r>
              <a:rPr lang="en" dirty="0">
                <a:solidFill>
                  <a:srgbClr val="999999"/>
                </a:solidFill>
              </a:rPr>
              <a:t>(at the level of T4)</a:t>
            </a:r>
            <a:endParaRPr dirty="0">
              <a:solidFill>
                <a:srgbClr val="999999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Has three dilatations at its base, called aortic sinuses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Branches (arise from sinuses &amp; supply heart):</a:t>
            </a:r>
            <a:endParaRPr dirty="0"/>
          </a:p>
          <a:p>
            <a:pPr marL="914400" lvl="0" indent="-3175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dirty="0">
                <a:solidFill>
                  <a:srgbClr val="FF0000"/>
                </a:solidFill>
              </a:rPr>
              <a:t>Right Coronary Artery</a:t>
            </a:r>
            <a:endParaRPr dirty="0">
              <a:solidFill>
                <a:srgbClr val="FF0000"/>
              </a:solidFill>
            </a:endParaRPr>
          </a:p>
          <a:p>
            <a:pPr marL="914400" lvl="0" indent="-3175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dirty="0">
                <a:solidFill>
                  <a:srgbClr val="FF0000"/>
                </a:solidFill>
              </a:rPr>
              <a:t>Left Coronary Artery</a:t>
            </a:r>
            <a:br>
              <a:rPr lang="en" dirty="0"/>
            </a:b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C99950-E0B0-4B67-849E-F104CBFD608F}"/>
              </a:ext>
            </a:extLst>
          </p:cNvPr>
          <p:cNvGrpSpPr/>
          <p:nvPr/>
        </p:nvGrpSpPr>
        <p:grpSpPr>
          <a:xfrm>
            <a:off x="6092539" y="894750"/>
            <a:ext cx="2614925" cy="3744750"/>
            <a:chOff x="6283925" y="1398750"/>
            <a:chExt cx="2614925" cy="3744750"/>
          </a:xfrm>
        </p:grpSpPr>
        <p:pic>
          <p:nvPicPr>
            <p:cNvPr id="97" name="Shape 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83925" y="1398750"/>
              <a:ext cx="2614925" cy="3744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Shape 98"/>
            <p:cNvSpPr txBox="1"/>
            <p:nvPr/>
          </p:nvSpPr>
          <p:spPr>
            <a:xfrm>
              <a:off x="6852200" y="4110375"/>
              <a:ext cx="376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1</a:t>
              </a:r>
              <a:endParaRPr dirty="0"/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7524875" y="3517575"/>
              <a:ext cx="271800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866" y="1012575"/>
            <a:ext cx="3876675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0174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Arch of Aorta</a:t>
            </a:r>
            <a:endParaRPr dirty="0"/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0" y="1012575"/>
            <a:ext cx="48324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Continuation of the ascending aorta</a:t>
            </a:r>
            <a:endParaRPr sz="14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Leads to descending Aorta</a:t>
            </a:r>
            <a:endParaRPr sz="14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Located behind the lower part of manubrium sterni and on the left side of Trachea</a:t>
            </a:r>
            <a:endParaRPr sz="14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/>
              <a:t>Branches:</a:t>
            </a:r>
            <a:endParaRPr sz="1400" dirty="0"/>
          </a:p>
          <a:p>
            <a:pPr marL="914400" lvl="0" indent="-330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AutoNum type="arabicPeriod"/>
            </a:pPr>
            <a:r>
              <a:rPr lang="en" sz="1400" dirty="0">
                <a:solidFill>
                  <a:srgbClr val="FF0000"/>
                </a:solidFill>
              </a:rPr>
              <a:t>Brachiocephalic Trunk</a:t>
            </a:r>
            <a:endParaRPr sz="1400" dirty="0">
              <a:solidFill>
                <a:srgbClr val="FF0000"/>
              </a:solidFill>
            </a:endParaRPr>
          </a:p>
          <a:p>
            <a:pPr marL="914400" lvl="0" indent="-330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AutoNum type="arabicPeriod"/>
            </a:pPr>
            <a:r>
              <a:rPr lang="en" sz="1400" dirty="0">
                <a:solidFill>
                  <a:srgbClr val="FF0000"/>
                </a:solidFill>
              </a:rPr>
              <a:t>Left Common Carotid Artery</a:t>
            </a:r>
            <a:endParaRPr sz="1400" dirty="0">
              <a:solidFill>
                <a:srgbClr val="FF0000"/>
              </a:solidFill>
            </a:endParaRPr>
          </a:p>
          <a:p>
            <a:pPr marL="914400" lvl="0" indent="-330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AutoNum type="arabicPeriod"/>
            </a:pPr>
            <a:r>
              <a:rPr lang="en" sz="1400" dirty="0">
                <a:solidFill>
                  <a:srgbClr val="FF0000"/>
                </a:solidFill>
              </a:rPr>
              <a:t>Left Subclavian Artery </a:t>
            </a:r>
            <a:endParaRPr sz="1400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999999"/>
                </a:solidFill>
              </a:rPr>
              <a:t>The right common carotid and right subclavian are branches of the Brachiocephalic trunk</a:t>
            </a:r>
            <a:endParaRPr sz="1400"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081" y="2493757"/>
            <a:ext cx="3795635" cy="23701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l="7295" t="4029" b="32719"/>
          <a:stretch/>
        </p:blipFill>
        <p:spPr>
          <a:xfrm>
            <a:off x="5554550" y="98900"/>
            <a:ext cx="2532251" cy="2134300"/>
          </a:xfrm>
          <a:prstGeom prst="rect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Shape 113"/>
          <p:cNvSpPr/>
          <p:nvPr/>
        </p:nvSpPr>
        <p:spPr>
          <a:xfrm>
            <a:off x="6389836" y="3145661"/>
            <a:ext cx="235200" cy="222000"/>
          </a:xfrm>
          <a:prstGeom prst="octagon">
            <a:avLst>
              <a:gd name="adj" fmla="val 29289"/>
            </a:avLst>
          </a:prstGeom>
          <a:solidFill>
            <a:srgbClr val="53CB54"/>
          </a:solidFill>
          <a:ln w="9525" cap="flat" cmpd="sng">
            <a:solidFill>
              <a:srgbClr val="53CB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6371823" y="2863501"/>
            <a:ext cx="270600" cy="214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3E354"/>
          </a:solidFill>
          <a:ln w="9525" cap="flat" cmpd="sng">
            <a:solidFill>
              <a:srgbClr val="C3E3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225" y="593725"/>
            <a:ext cx="3452625" cy="42608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16" name="Shape 116"/>
          <p:cNvSpPr/>
          <p:nvPr/>
        </p:nvSpPr>
        <p:spPr>
          <a:xfrm>
            <a:off x="4918250" y="2342625"/>
            <a:ext cx="1780500" cy="2579400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605325" y="2102400"/>
            <a:ext cx="466200" cy="4521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Shape 118"/>
          <p:cNvCxnSpPr>
            <a:cxnSpLocks/>
            <a:endCxn id="116" idx="3"/>
          </p:cNvCxnSpPr>
          <p:nvPr/>
        </p:nvCxnSpPr>
        <p:spPr>
          <a:xfrm>
            <a:off x="2459425" y="2328450"/>
            <a:ext cx="4239300" cy="13038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Shape 119"/>
          <p:cNvCxnSpPr>
            <a:cxnSpLocks/>
            <a:endCxn id="116" idx="0"/>
          </p:cNvCxnSpPr>
          <p:nvPr/>
        </p:nvCxnSpPr>
        <p:spPr>
          <a:xfrm>
            <a:off x="2226325" y="2102400"/>
            <a:ext cx="3582300" cy="2403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Shape 120"/>
          <p:cNvCxnSpPr>
            <a:cxnSpLocks/>
            <a:endCxn id="116" idx="1"/>
          </p:cNvCxnSpPr>
          <p:nvPr/>
        </p:nvCxnSpPr>
        <p:spPr>
          <a:xfrm>
            <a:off x="1993225" y="2328450"/>
            <a:ext cx="2925000" cy="13038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Shape 121"/>
          <p:cNvCxnSpPr>
            <a:cxnSpLocks/>
            <a:endCxn id="116" idx="2"/>
          </p:cNvCxnSpPr>
          <p:nvPr/>
        </p:nvCxnSpPr>
        <p:spPr>
          <a:xfrm>
            <a:off x="2226325" y="2554500"/>
            <a:ext cx="3582300" cy="236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Shape 122"/>
          <p:cNvSpPr/>
          <p:nvPr/>
        </p:nvSpPr>
        <p:spPr>
          <a:xfrm>
            <a:off x="1625825" y="915450"/>
            <a:ext cx="833700" cy="1088100"/>
          </a:xfrm>
          <a:prstGeom prst="rect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" name="Shape 123"/>
          <p:cNvCxnSpPr>
            <a:cxnSpLocks/>
            <a:stCxn id="122" idx="3"/>
            <a:endCxn id="112" idx="3"/>
          </p:cNvCxnSpPr>
          <p:nvPr/>
        </p:nvCxnSpPr>
        <p:spPr>
          <a:xfrm rot="10800000" flipH="1">
            <a:off x="2459525" y="1166100"/>
            <a:ext cx="5627400" cy="293400"/>
          </a:xfrm>
          <a:prstGeom prst="straightConnector1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Shape 124"/>
          <p:cNvCxnSpPr>
            <a:cxnSpLocks/>
            <a:stCxn id="122" idx="0"/>
            <a:endCxn id="112" idx="0"/>
          </p:cNvCxnSpPr>
          <p:nvPr/>
        </p:nvCxnSpPr>
        <p:spPr>
          <a:xfrm rot="10800000" flipH="1">
            <a:off x="2042675" y="98850"/>
            <a:ext cx="4778100" cy="816600"/>
          </a:xfrm>
          <a:prstGeom prst="straightConnector1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Shape 125"/>
          <p:cNvCxnSpPr>
            <a:cxnSpLocks/>
            <a:stCxn id="122" idx="1"/>
            <a:endCxn id="112" idx="1"/>
          </p:cNvCxnSpPr>
          <p:nvPr/>
        </p:nvCxnSpPr>
        <p:spPr>
          <a:xfrm rot="10800000" flipH="1">
            <a:off x="1625825" y="1166100"/>
            <a:ext cx="3928800" cy="293400"/>
          </a:xfrm>
          <a:prstGeom prst="straightConnector1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Shape 126"/>
          <p:cNvCxnSpPr>
            <a:cxnSpLocks/>
            <a:stCxn id="122" idx="2"/>
            <a:endCxn id="112" idx="2"/>
          </p:cNvCxnSpPr>
          <p:nvPr/>
        </p:nvCxnSpPr>
        <p:spPr>
          <a:xfrm>
            <a:off x="2042675" y="2003550"/>
            <a:ext cx="4778100" cy="229800"/>
          </a:xfrm>
          <a:prstGeom prst="straightConnector1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Shape 127"/>
          <p:cNvSpPr/>
          <p:nvPr/>
        </p:nvSpPr>
        <p:spPr>
          <a:xfrm>
            <a:off x="529200" y="494575"/>
            <a:ext cx="932700" cy="452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529200" y="1086750"/>
            <a:ext cx="833700" cy="452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2992375" y="1233450"/>
            <a:ext cx="932700" cy="452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3105025" y="2181750"/>
            <a:ext cx="701400" cy="293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3123875" y="2475150"/>
            <a:ext cx="701400" cy="293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47899" y="163500"/>
            <a:ext cx="8176901" cy="6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Common carotid artery</a:t>
            </a:r>
          </a:p>
        </p:txBody>
      </p:sp>
      <p:sp>
        <p:nvSpPr>
          <p:cNvPr id="137" name="Shape 137"/>
          <p:cNvSpPr/>
          <p:nvPr/>
        </p:nvSpPr>
        <p:spPr>
          <a:xfrm>
            <a:off x="6389700" y="300900"/>
            <a:ext cx="437100" cy="410700"/>
          </a:xfrm>
          <a:prstGeom prst="octagon">
            <a:avLst>
              <a:gd name="adj" fmla="val 29289"/>
            </a:avLst>
          </a:prstGeom>
          <a:solidFill>
            <a:srgbClr val="53CB54"/>
          </a:solidFill>
          <a:ln w="9525" cap="flat" cmpd="sng">
            <a:solidFill>
              <a:srgbClr val="53CB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86123" y="849000"/>
            <a:ext cx="3522351" cy="3678300"/>
          </a:xfrm>
          <a:prstGeom prst="rect">
            <a:avLst/>
          </a:prstGeom>
          <a:ln w="28575" cap="flat" cmpd="sng">
            <a:solidFill>
              <a:srgbClr val="53CB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dirty="0"/>
            </a:br>
            <a:r>
              <a:rPr lang="en" sz="1400" b="1" dirty="0">
                <a:solidFill>
                  <a:srgbClr val="000000"/>
                </a:solidFill>
              </a:rPr>
              <a:t>Origin: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➢ </a:t>
            </a:r>
            <a:r>
              <a:rPr lang="en" sz="1400" dirty="0">
                <a:solidFill>
                  <a:srgbClr val="FF0000"/>
                </a:solidFill>
              </a:rPr>
              <a:t>LEFT</a:t>
            </a:r>
            <a:r>
              <a:rPr lang="en" sz="1400" dirty="0"/>
              <a:t> from </a:t>
            </a:r>
            <a:r>
              <a:rPr lang="en" sz="1400" dirty="0">
                <a:solidFill>
                  <a:srgbClr val="FF0000"/>
                </a:solidFill>
              </a:rPr>
              <a:t>aortic arch</a:t>
            </a:r>
            <a:r>
              <a:rPr lang="en" sz="1400" dirty="0"/>
              <a:t>.</a:t>
            </a:r>
            <a:endParaRPr sz="1400" dirty="0"/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➢ </a:t>
            </a:r>
            <a:r>
              <a:rPr lang="en" sz="1400" dirty="0">
                <a:solidFill>
                  <a:srgbClr val="FF0000"/>
                </a:solidFill>
              </a:rPr>
              <a:t>RIGHT</a:t>
            </a:r>
            <a:r>
              <a:rPr lang="en" sz="1400" dirty="0"/>
              <a:t> from </a:t>
            </a:r>
            <a:r>
              <a:rPr lang="en" sz="1400" dirty="0">
                <a:solidFill>
                  <a:srgbClr val="FF0000"/>
                </a:solidFill>
              </a:rPr>
              <a:t>brachiocephalic trunk</a:t>
            </a:r>
            <a:r>
              <a:rPr lang="en" sz="1400" dirty="0">
                <a:solidFill>
                  <a:srgbClr val="000000"/>
                </a:solidFill>
              </a:rPr>
              <a:t>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• </a:t>
            </a:r>
            <a:r>
              <a:rPr lang="en" sz="1400" b="1" dirty="0"/>
              <a:t>Each common carotid divides into </a:t>
            </a:r>
            <a:r>
              <a:rPr lang="en" sz="1400" b="1" dirty="0">
                <a:solidFill>
                  <a:srgbClr val="FF0000"/>
                </a:solidFill>
              </a:rPr>
              <a:t>two branches</a:t>
            </a:r>
            <a:r>
              <a:rPr lang="en" sz="1400" b="1" dirty="0"/>
              <a:t>:</a:t>
            </a:r>
            <a:endParaRPr sz="1400" b="1" dirty="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</a:rPr>
              <a:t>➢</a:t>
            </a:r>
            <a:r>
              <a:rPr lang="en" sz="1400" dirty="0">
                <a:solidFill>
                  <a:srgbClr val="FF0000"/>
                </a:solidFill>
              </a:rPr>
              <a:t> Internal carotid              </a:t>
            </a:r>
            <a:endParaRPr sz="1400" dirty="0">
              <a:solidFill>
                <a:srgbClr val="FF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FF0000"/>
                </a:solidFill>
              </a:rPr>
              <a:t> </a:t>
            </a:r>
            <a:r>
              <a:rPr lang="en" sz="1400" dirty="0">
                <a:solidFill>
                  <a:srgbClr val="000000"/>
                </a:solidFill>
              </a:rPr>
              <a:t>➢</a:t>
            </a:r>
            <a:r>
              <a:rPr lang="en" sz="1400" dirty="0">
                <a:solidFill>
                  <a:srgbClr val="FF0000"/>
                </a:solidFill>
              </a:rPr>
              <a:t> External carotid</a:t>
            </a:r>
            <a:endParaRPr sz="1400" dirty="0">
              <a:solidFill>
                <a:srgbClr val="FF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(At the level of the disc between C3 &amp; C4)</a:t>
            </a:r>
            <a:endParaRPr sz="1400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l="1960"/>
          <a:stretch/>
        </p:blipFill>
        <p:spPr>
          <a:xfrm>
            <a:off x="4691700" y="839308"/>
            <a:ext cx="3833100" cy="3916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Shape 141"/>
          <p:cNvCxnSpPr>
            <a:cxnSpLocks/>
          </p:cNvCxnSpPr>
          <p:nvPr/>
        </p:nvCxnSpPr>
        <p:spPr>
          <a:xfrm>
            <a:off x="717574" y="3227599"/>
            <a:ext cx="142335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Shape 142"/>
          <p:cNvCxnSpPr>
            <a:cxnSpLocks/>
          </p:cNvCxnSpPr>
          <p:nvPr/>
        </p:nvCxnSpPr>
        <p:spPr>
          <a:xfrm>
            <a:off x="757424" y="3651034"/>
            <a:ext cx="1383500" cy="0"/>
          </a:xfrm>
          <a:prstGeom prst="straightConnector1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Shape 143"/>
          <p:cNvSpPr/>
          <p:nvPr/>
        </p:nvSpPr>
        <p:spPr>
          <a:xfrm>
            <a:off x="4767900" y="4516200"/>
            <a:ext cx="1101900" cy="163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4767900" y="4363800"/>
            <a:ext cx="1101900" cy="163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37">
            <a:extLst>
              <a:ext uri="{FF2B5EF4-FFF2-40B4-BE49-F238E27FC236}">
                <a16:creationId xmlns:a16="http://schemas.microsoft.com/office/drawing/2014/main" id="{59BCB2EB-B6A9-4F24-90EF-B27B8DA1A4B8}"/>
              </a:ext>
            </a:extLst>
          </p:cNvPr>
          <p:cNvSpPr/>
          <p:nvPr/>
        </p:nvSpPr>
        <p:spPr>
          <a:xfrm>
            <a:off x="2140924" y="300900"/>
            <a:ext cx="437100" cy="410700"/>
          </a:xfrm>
          <a:prstGeom prst="octagon">
            <a:avLst>
              <a:gd name="adj" fmla="val 29289"/>
            </a:avLst>
          </a:prstGeom>
          <a:solidFill>
            <a:srgbClr val="53CB54"/>
          </a:solidFill>
          <a:ln w="9525" cap="flat" cmpd="sng">
            <a:solidFill>
              <a:srgbClr val="53CB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311700" y="1275047"/>
            <a:ext cx="4437300" cy="3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It divides behind neck of  mandible into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:</a:t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1. Superficial temporal </a:t>
            </a:r>
            <a:b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2. Maxillary arteries</a:t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It supplies:</a:t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Scalp: 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Superficial temporal, occipital,  &amp; posterior auricular arteries</a:t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Face: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Facial artery</a:t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Maxilla &amp; mandible: 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Maxillary artery</a:t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Tongue: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Lingual artery</a:t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Pharynx: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ascending pharyngeal artery</a:t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Thyroid gland: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Superior thyroid artery</a:t>
            </a:r>
            <a:br>
              <a:rPr lang="en" dirty="0"/>
            </a:br>
            <a:endParaRPr dirty="0"/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1040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8288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External carotid artery</a:t>
            </a:r>
          </a:p>
        </p:txBody>
      </p:sp>
      <p:sp>
        <p:nvSpPr>
          <p:cNvPr id="151" name="Shape 151"/>
          <p:cNvSpPr/>
          <p:nvPr/>
        </p:nvSpPr>
        <p:spPr>
          <a:xfrm>
            <a:off x="1810620" y="282600"/>
            <a:ext cx="395700" cy="522900"/>
          </a:xfrm>
          <a:prstGeom prst="diamond">
            <a:avLst/>
          </a:prstGeom>
          <a:solidFill>
            <a:srgbClr val="990000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5835554" y="282600"/>
            <a:ext cx="395700" cy="522900"/>
          </a:xfrm>
          <a:prstGeom prst="diamond">
            <a:avLst/>
          </a:prstGeom>
          <a:solidFill>
            <a:srgbClr val="990000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7378175" y="3333300"/>
            <a:ext cx="7191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635" y="1392627"/>
            <a:ext cx="3869665" cy="30638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cxnSp>
        <p:nvCxnSpPr>
          <p:cNvPr id="155" name="Shape 155"/>
          <p:cNvCxnSpPr/>
          <p:nvPr/>
        </p:nvCxnSpPr>
        <p:spPr>
          <a:xfrm rot="10800000" flipH="1">
            <a:off x="4714020" y="2009447"/>
            <a:ext cx="12600" cy="199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1337</Words>
  <Application>Microsoft Office PowerPoint</Application>
  <PresentationFormat>On-screen Show (16:9)</PresentationFormat>
  <Paragraphs>275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Wingdings</vt:lpstr>
      <vt:lpstr>Economica</vt:lpstr>
      <vt:lpstr>Times New Roman</vt:lpstr>
      <vt:lpstr>Bree Serif</vt:lpstr>
      <vt:lpstr>Courier New</vt:lpstr>
      <vt:lpstr>Open Sans</vt:lpstr>
      <vt:lpstr>Arial</vt:lpstr>
      <vt:lpstr>Calibri</vt:lpstr>
      <vt:lpstr>Arabic Typesetting</vt:lpstr>
      <vt:lpstr>Luxe</vt:lpstr>
      <vt:lpstr>Anatomy of large blood vessels – arteries</vt:lpstr>
      <vt:lpstr>Objectives</vt:lpstr>
      <vt:lpstr>PowerPoint Presentation</vt:lpstr>
      <vt:lpstr>Aorta</vt:lpstr>
      <vt:lpstr>Ascending Aorta</vt:lpstr>
      <vt:lpstr>Arch of Aorta</vt:lpstr>
      <vt:lpstr>PowerPoint Presentation</vt:lpstr>
      <vt:lpstr>Common carotid artery</vt:lpstr>
      <vt:lpstr>External carotid artery</vt:lpstr>
      <vt:lpstr>Internal carotid artery</vt:lpstr>
      <vt:lpstr>PowerPoint Presentation</vt:lpstr>
      <vt:lpstr>PowerPoint Presentation</vt:lpstr>
      <vt:lpstr>Arteries of upper limb</vt:lpstr>
      <vt:lpstr>Descending thoracic aorta</vt:lpstr>
      <vt:lpstr> Abdominal aorta</vt:lpstr>
      <vt:lpstr>Main branches of abdominal aorta</vt:lpstr>
      <vt:lpstr>Branches of common iliac artery</vt:lpstr>
      <vt:lpstr>Arteries of lower limb</vt:lpstr>
      <vt:lpstr>Arteries of lower limb</vt:lpstr>
      <vt:lpstr>Pulse points in head &amp; neck</vt:lpstr>
      <vt:lpstr>Pulse points in upper limb</vt:lpstr>
      <vt:lpstr>Pulse points in lower limb</vt:lpstr>
      <vt:lpstr>Summary</vt:lpstr>
      <vt:lpstr>Summary</vt:lpstr>
      <vt:lpstr>MCQs </vt:lpstr>
      <vt:lpstr>MCQs </vt:lpstr>
      <vt:lpstr>(1) D       (6) D (2) A       (7) C (3) A       (8) C (4) C       (9) D (5) B     (10) 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Rawan</dc:creator>
  <cp:lastModifiedBy>rawan Alharbi.</cp:lastModifiedBy>
  <cp:revision>16</cp:revision>
  <dcterms:modified xsi:type="dcterms:W3CDTF">2018-03-13T18:10:41Z</dcterms:modified>
</cp:coreProperties>
</file>