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76" r:id="rId7"/>
    <p:sldId id="265" r:id="rId8"/>
    <p:sldId id="271" r:id="rId9"/>
    <p:sldId id="272" r:id="rId10"/>
    <p:sldId id="273" r:id="rId11"/>
    <p:sldId id="262" r:id="rId12"/>
    <p:sldId id="263" r:id="rId13"/>
    <p:sldId id="264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Arabic Typesetting" panose="03020402040406030203" pitchFamily="66" charset="-78"/>
      <p:regular r:id="rId22"/>
    </p:embeddedFont>
    <p:embeddedFont>
      <p:font typeface="Economica" panose="020B0604020202020204" charset="0"/>
      <p:regular r:id="rId23"/>
      <p:bold r:id="rId24"/>
      <p:italic r:id="rId25"/>
      <p:boldItalic r:id="rId26"/>
    </p:embeddedFont>
    <p:embeddedFont>
      <p:font typeface="Times" panose="02020603050405020304" pitchFamily="18" charset="0"/>
      <p:regular r:id="rId27"/>
      <p:bold r:id="rId28"/>
    </p:embeddedFont>
    <p:embeddedFont>
      <p:font typeface="Bree Serif" panose="020B0604020202020204" charset="0"/>
      <p:regular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  <a:srgbClr val="FF3399"/>
    <a:srgbClr val="6666FF"/>
    <a:srgbClr val="FF00FF"/>
    <a:srgbClr val="FF6600"/>
    <a:srgbClr val="99CCFF"/>
    <a:srgbClr val="9999FF"/>
    <a:srgbClr val="6699FF"/>
    <a:srgbClr val="83295F"/>
    <a:srgbClr val="49B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1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5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9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3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6" name="Shape 56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2" name="Shape 62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D_6dTS0GWusgqKZQV1PTuszBEZ3eeffozzizSnHg44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" y="4339038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check our </a:t>
            </a:r>
            <a:r>
              <a:rPr lang="en-GB" u="sng">
                <a:solidFill>
                  <a:srgbClr val="57BB8A"/>
                </a:solidFill>
                <a:hlinkClick r:id="rId3"/>
              </a:rPr>
              <a:t>Editing File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2763175" y="1724525"/>
            <a:ext cx="3645300" cy="21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Anatomy of the arterial supply and venous drainage of the heart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3044700" y="3913927"/>
            <a:ext cx="30546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Lecture 4</a:t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4675900"/>
            <a:ext cx="3562500" cy="467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 l="21438" t="28652" r="22526" b="30584"/>
          <a:stretch/>
        </p:blipFill>
        <p:spPr>
          <a:xfrm>
            <a:off x="6914213" y="3319700"/>
            <a:ext cx="1792875" cy="1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6477300" y="4572000"/>
            <a:ext cx="2666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1C531E-EEEA-4C64-BE81-A5D609D39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93471"/>
              </p:ext>
            </p:extLst>
          </p:nvPr>
        </p:nvGraphicFramePr>
        <p:xfrm>
          <a:off x="684272" y="1233271"/>
          <a:ext cx="7775454" cy="351789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887727">
                  <a:extLst>
                    <a:ext uri="{9D8B030D-6E8A-4147-A177-3AD203B41FA5}">
                      <a16:colId xmlns:a16="http://schemas.microsoft.com/office/drawing/2014/main" val="721389625"/>
                    </a:ext>
                  </a:extLst>
                </a:gridCol>
                <a:gridCol w="3887727">
                  <a:extLst>
                    <a:ext uri="{9D8B030D-6E8A-4147-A177-3AD203B41FA5}">
                      <a16:colId xmlns:a16="http://schemas.microsoft.com/office/drawing/2014/main" val="2591744318"/>
                    </a:ext>
                  </a:extLst>
                </a:gridCol>
              </a:tblGrid>
              <a:tr h="774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b="1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Right Dominance:</a:t>
                      </a:r>
                      <a:endParaRPr lang="en" sz="14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b="1" kern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Left Dominance:</a:t>
                      </a:r>
                      <a:endParaRPr lang="en" sz="1400" kern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  <a:sym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75098"/>
                  </a:ext>
                </a:extLst>
              </a:tr>
              <a:tr h="934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In (90 %) of population, the</a:t>
                      </a:r>
                      <a:r>
                        <a:rPr lang="en" sz="1400" u="sng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 Posterior Interventricular artery</a:t>
                      </a:r>
                      <a:r>
                        <a:rPr lang="en" sz="14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 is a branch of the Right Coronary.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kern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In the rest (10%), the Posterior Interventricular artery arises from the </a:t>
                      </a:r>
                      <a:r>
                        <a:rPr lang="en" sz="1400" b="1" kern="1200" dirty="0">
                          <a:solidFill>
                            <a:prstClr val="black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Circumflex branch </a:t>
                      </a:r>
                      <a:r>
                        <a:rPr lang="en" sz="1400" kern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Calibri"/>
                        </a:rPr>
                        <a:t>of the Left Coronary Artery.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8795747"/>
                  </a:ext>
                </a:extLst>
              </a:tr>
              <a:tr h="774696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3231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DE7ED5-FD00-43D0-9AA6-50FBA61C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9181" r="5966" b="3158"/>
          <a:stretch/>
        </p:blipFill>
        <p:spPr>
          <a:xfrm>
            <a:off x="1412874" y="2984938"/>
            <a:ext cx="2394064" cy="1687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89B10-0A3C-441F-86CE-626E4500AE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19846" r="11656" b="5696"/>
          <a:stretch/>
        </p:blipFill>
        <p:spPr>
          <a:xfrm>
            <a:off x="5336850" y="2984937"/>
            <a:ext cx="2324081" cy="1687536"/>
          </a:xfrm>
          <a:prstGeom prst="rect">
            <a:avLst/>
          </a:prstGeom>
        </p:spPr>
      </p:pic>
      <p:sp>
        <p:nvSpPr>
          <p:cNvPr id="8" name="Shape 229">
            <a:extLst>
              <a:ext uri="{FF2B5EF4-FFF2-40B4-BE49-F238E27FC236}">
                <a16:creationId xmlns:a16="http://schemas.microsoft.com/office/drawing/2014/main" id="{B0B23B49-3930-4D16-AB4E-077D7AF45831}"/>
              </a:ext>
            </a:extLst>
          </p:cNvPr>
          <p:cNvSpPr txBox="1">
            <a:spLocks/>
          </p:cNvSpPr>
          <p:nvPr/>
        </p:nvSpPr>
        <p:spPr>
          <a:xfrm>
            <a:off x="311700" y="386953"/>
            <a:ext cx="8520600" cy="57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/>
            <a:r>
              <a:rPr lang="en" dirty="0">
                <a:ea typeface="Calibri"/>
                <a:cs typeface="Calibri"/>
                <a:sym typeface="Calibri"/>
              </a:rPr>
              <a:t>Variations of the Coronary Arteries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13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02825" y="35226"/>
            <a:ext cx="578048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Coronary Anastomoses</a:t>
            </a:r>
            <a:endParaRPr sz="4000" dirty="0"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02825" y="799075"/>
            <a:ext cx="5780488" cy="1519423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In MOST of people, the terminal branches of the right and left </a:t>
            </a:r>
            <a:r>
              <a:rPr lang="en-GB" sz="1300"/>
              <a:t>coronaries </a:t>
            </a:r>
            <a:r>
              <a:rPr lang="en-GB" sz="1300">
                <a:solidFill>
                  <a:srgbClr val="6666FF"/>
                </a:solidFill>
              </a:rPr>
              <a:t>exist</a:t>
            </a:r>
            <a:r>
              <a:rPr lang="en-GB" sz="1300"/>
              <a:t> </a:t>
            </a:r>
            <a:r>
              <a:rPr lang="en-GB" sz="1300" dirty="0">
                <a:solidFill>
                  <a:srgbClr val="FF00FF"/>
                </a:solidFill>
              </a:rPr>
              <a:t>anastomose in the </a:t>
            </a:r>
            <a:r>
              <a:rPr lang="en-GB" sz="1300" dirty="0">
                <a:solidFill>
                  <a:srgbClr val="FF0000"/>
                </a:solidFill>
              </a:rPr>
              <a:t>posterior part of the IV (interventricular).</a:t>
            </a:r>
            <a:endParaRPr sz="1300" dirty="0">
              <a:solidFill>
                <a:srgbClr val="FF0000"/>
              </a:solidFill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However this anastomoses is not large enough to provide adequate blood supply </a:t>
            </a:r>
            <a:r>
              <a:rPr lang="en-GB" sz="1300" dirty="0">
                <a:solidFill>
                  <a:srgbClr val="FF00FF"/>
                </a:solidFill>
              </a:rPr>
              <a:t>in case of coronary occlusion</a:t>
            </a:r>
            <a:br>
              <a:rPr lang="en-GB" sz="1300" dirty="0">
                <a:solidFill>
                  <a:srgbClr val="FF00FF"/>
                </a:solidFill>
              </a:rPr>
            </a:br>
            <a:r>
              <a:rPr lang="en-GB" sz="1300" b="1" dirty="0">
                <a:solidFill>
                  <a:srgbClr val="FF00FF"/>
                </a:solidFill>
              </a:rPr>
              <a:t>(Functional End arteries)</a:t>
            </a:r>
            <a:r>
              <a:rPr lang="en-GB" sz="1300" dirty="0">
                <a:solidFill>
                  <a:srgbClr val="FF00FF"/>
                </a:solidFill>
              </a:rPr>
              <a:t>.</a:t>
            </a:r>
            <a:endParaRPr sz="1300" dirty="0">
              <a:solidFill>
                <a:srgbClr val="FF00FF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313" y="603421"/>
            <a:ext cx="2998500" cy="20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7575859" y="1282586"/>
            <a:ext cx="111600" cy="204300"/>
          </a:xfrm>
          <a:prstGeom prst="downArrow">
            <a:avLst>
              <a:gd name="adj1" fmla="val 27272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10800000">
            <a:off x="7646402" y="1900370"/>
            <a:ext cx="111600" cy="204300"/>
          </a:xfrm>
          <a:prstGeom prst="downArrow">
            <a:avLst>
              <a:gd name="adj1" fmla="val 27272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02825" y="2690895"/>
            <a:ext cx="578048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dirty="0"/>
              <a:t>Arterial Supply of Conducting System</a:t>
            </a:r>
            <a:endParaRPr sz="3800" dirty="0"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202825" y="3489535"/>
            <a:ext cx="5780488" cy="1043129"/>
          </a:xfrm>
          <a:prstGeom prst="rect">
            <a:avLst/>
          </a:prstGeom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SAN, AVN &amp; AVB are usually supplied by </a:t>
            </a:r>
            <a:r>
              <a:rPr lang="en-GB" sz="1300" u="sng" dirty="0"/>
              <a:t>Right coronary</a:t>
            </a:r>
            <a:r>
              <a:rPr lang="en-GB" sz="1300" dirty="0"/>
              <a:t>.</a:t>
            </a:r>
            <a:endParaRPr sz="1300" dirty="0"/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Right Bundle Branch (RBB) of (AVB) is supplied by </a:t>
            </a:r>
            <a:r>
              <a:rPr lang="en-GB" sz="1300" u="sng" dirty="0"/>
              <a:t>Left coronary</a:t>
            </a:r>
            <a:r>
              <a:rPr lang="en-GB" sz="1300" dirty="0"/>
              <a:t>.</a:t>
            </a:r>
            <a:endParaRPr sz="1300" dirty="0"/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LBB of (AVB) is supplied by both </a:t>
            </a:r>
            <a:r>
              <a:rPr lang="en-GB" sz="1300" u="sng" dirty="0"/>
              <a:t>Right and Left coronaries</a:t>
            </a:r>
            <a:r>
              <a:rPr lang="en-GB" sz="1300" dirty="0"/>
              <a:t>.</a:t>
            </a:r>
            <a:endParaRPr sz="1300" dirty="0"/>
          </a:p>
        </p:txBody>
      </p:sp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097" y="3101090"/>
            <a:ext cx="2733105" cy="191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4528A-A0D1-4C81-880C-DA21AA1E292B}"/>
              </a:ext>
            </a:extLst>
          </p:cNvPr>
          <p:cNvGrpSpPr/>
          <p:nvPr/>
        </p:nvGrpSpPr>
        <p:grpSpPr>
          <a:xfrm>
            <a:off x="5601280" y="566766"/>
            <a:ext cx="3339896" cy="4085799"/>
            <a:chOff x="7479161" y="113421"/>
            <a:chExt cx="4100541" cy="312363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54FE5E-5FAF-4E06-906C-EE42BD7B91EB}"/>
                </a:ext>
              </a:extLst>
            </p:cNvPr>
            <p:cNvGrpSpPr/>
            <p:nvPr/>
          </p:nvGrpSpPr>
          <p:grpSpPr>
            <a:xfrm>
              <a:off x="7479161" y="113421"/>
              <a:ext cx="4100541" cy="3123635"/>
              <a:chOff x="8966036" y="135340"/>
              <a:chExt cx="3121232" cy="4267200"/>
            </a:xfrm>
          </p:grpSpPr>
          <p:pic>
            <p:nvPicPr>
              <p:cNvPr id="12" name="Picture 11" descr="C:\Documents and Settings\User\My Documents\Student Gray\3. Thorax\F66122-003-f074.jpg">
                <a:extLst>
                  <a:ext uri="{FF2B5EF4-FFF2-40B4-BE49-F238E27FC236}">
                    <a16:creationId xmlns:a16="http://schemas.microsoft.com/office/drawing/2014/main" id="{BD081C82-6C79-44A2-A94F-A57094DCD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0" r="6784" b="2596"/>
              <a:stretch/>
            </p:blipFill>
            <p:spPr bwMode="auto">
              <a:xfrm>
                <a:off x="8966036" y="135340"/>
                <a:ext cx="3121231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5988B25-0CF4-46E2-8C0B-A140C5724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0007" y="3314076"/>
                <a:ext cx="152400" cy="124916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2ED1ADF-D10F-46F2-93B6-2B6846403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3466" y="1125940"/>
                <a:ext cx="46038" cy="76200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8C90668-3BF6-43DC-A74B-14550D148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9666" y="4173940"/>
                <a:ext cx="685800" cy="152400"/>
              </a:xfrm>
              <a:prstGeom prst="rect">
                <a:avLst/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4A851C-42B4-48F7-86FC-2A0E60B95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8510" y="3608513"/>
                <a:ext cx="568758" cy="168414"/>
              </a:xfrm>
              <a:prstGeom prst="rect">
                <a:avLst/>
              </a:prstGeom>
              <a:noFill/>
              <a:ln w="28575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B814F1-3BE8-4559-85EB-DCE765803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8481" y="3053560"/>
                <a:ext cx="611985" cy="128210"/>
              </a:xfrm>
              <a:prstGeom prst="rect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452F015-9CB3-4394-B7A6-1EFA2806F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2565" y="1116480"/>
                <a:ext cx="546539" cy="154763"/>
              </a:xfrm>
              <a:prstGeom prst="rect">
                <a:avLst/>
              </a:prstGeom>
              <a:noFill/>
              <a:ln w="28575" algn="ctr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739AAA9-4B8E-42E1-BD84-3F4F1633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4288" y="1911473"/>
                <a:ext cx="568758" cy="147949"/>
              </a:xfrm>
              <a:prstGeom prst="rect">
                <a:avLst/>
              </a:prstGeom>
              <a:noFill/>
              <a:ln w="28575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C02E45-0326-4227-9A62-80E6FF29F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2185" y="2176184"/>
                <a:ext cx="599277" cy="152400"/>
              </a:xfrm>
              <a:prstGeom prst="rect">
                <a:avLst/>
              </a:prstGeom>
              <a:noFill/>
              <a:ln w="28575" algn="ctr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DA55CF-66CC-424E-A421-DBC1C9BB6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986" y="1171780"/>
              <a:ext cx="200217" cy="9144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202825" y="943178"/>
            <a:ext cx="5626483" cy="4085799"/>
          </a:xfrm>
          <a:prstGeom prst="rect">
            <a:avLst/>
          </a:prstGeom>
          <a:ln w="9525" cap="flat" cmpd="sng">
            <a:noFill/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04800">
              <a:buClr>
                <a:schemeClr val="accent1"/>
              </a:buClr>
              <a:buSzPts val="1200"/>
            </a:pPr>
            <a:r>
              <a:rPr lang="en" sz="1400" dirty="0">
                <a:solidFill>
                  <a:srgbClr val="6666FF"/>
                </a:solidFill>
              </a:rPr>
              <a:t>Blood of the heart is drained into the right atrium either </a:t>
            </a:r>
            <a:r>
              <a:rPr lang="en" sz="1400" b="1" dirty="0">
                <a:solidFill>
                  <a:srgbClr val="6666FF"/>
                </a:solidFill>
              </a:rPr>
              <a:t>directly</a:t>
            </a:r>
            <a:r>
              <a:rPr lang="en" sz="1400" dirty="0">
                <a:solidFill>
                  <a:srgbClr val="6666FF"/>
                </a:solidFill>
              </a:rPr>
              <a:t> or through the coronary sinus.</a:t>
            </a:r>
            <a:br>
              <a:rPr lang="en" sz="1400" dirty="0"/>
            </a:br>
            <a:r>
              <a:rPr lang="en" sz="1400" dirty="0"/>
              <a:t>“</a:t>
            </a:r>
            <a:r>
              <a:rPr lang="en-US" sz="1400" b="1" dirty="0"/>
              <a:t>Coronary sinus”</a:t>
            </a:r>
            <a:endParaRPr lang="en" sz="1400" b="1" dirty="0"/>
          </a:p>
          <a:p>
            <a:pPr indent="-304800">
              <a:buClr>
                <a:schemeClr val="accent1"/>
              </a:buClr>
              <a:buSzPts val="1200"/>
            </a:pPr>
            <a:r>
              <a:rPr lang="en-GB" sz="1300" b="1" dirty="0"/>
              <a:t>Drains</a:t>
            </a:r>
            <a:r>
              <a:rPr lang="en-GB" sz="1300" dirty="0"/>
              <a:t> </a:t>
            </a:r>
            <a:r>
              <a:rPr lang="en-GB" sz="1300" b="1" dirty="0"/>
              <a:t>most</a:t>
            </a:r>
            <a:r>
              <a:rPr lang="en-GB" sz="1300" dirty="0"/>
              <a:t> of  the </a:t>
            </a:r>
            <a:r>
              <a:rPr lang="en-GB" sz="1300" u="sng" dirty="0"/>
              <a:t>Venous Blood</a:t>
            </a:r>
            <a:r>
              <a:rPr lang="en-GB" sz="1300" dirty="0"/>
              <a:t> of the heart. </a:t>
            </a:r>
            <a:endParaRPr sz="13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It lies in the </a:t>
            </a:r>
            <a:r>
              <a:rPr lang="en-GB" sz="1300" b="1" dirty="0"/>
              <a:t>Posterior part </a:t>
            </a:r>
            <a:r>
              <a:rPr lang="en-GB" sz="1300" dirty="0"/>
              <a:t>of the </a:t>
            </a:r>
            <a:r>
              <a:rPr lang="en-GB" sz="1300" u="sng" dirty="0"/>
              <a:t>AV groove</a:t>
            </a:r>
            <a:r>
              <a:rPr lang="en-GB" sz="1300" dirty="0"/>
              <a:t>. </a:t>
            </a:r>
            <a:endParaRPr sz="13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Origin : It is the </a:t>
            </a:r>
            <a:r>
              <a:rPr lang="en-GB" sz="1300" b="1" dirty="0"/>
              <a:t>direct</a:t>
            </a:r>
            <a:r>
              <a:rPr lang="en-GB" sz="1300" dirty="0"/>
              <a:t> continuation of the </a:t>
            </a:r>
            <a:r>
              <a:rPr lang="en-GB" sz="1300" b="1" dirty="0"/>
              <a:t>Great Cardiac Vein</a:t>
            </a:r>
            <a:r>
              <a:rPr lang="en-GB" sz="1300" dirty="0"/>
              <a:t>. </a:t>
            </a:r>
            <a:endParaRPr sz="13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Tributaries:</a:t>
            </a:r>
            <a:endParaRPr sz="1300"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</a:pPr>
            <a:r>
              <a:rPr lang="en-GB" sz="1300" dirty="0"/>
              <a:t>(3) Cardiac Veins: </a:t>
            </a:r>
            <a:endParaRPr sz="1300" dirty="0"/>
          </a:p>
          <a:p>
            <a: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romanLcPeriod"/>
            </a:pPr>
            <a:r>
              <a:rPr lang="en-GB" sz="1300" dirty="0"/>
              <a:t>Great</a:t>
            </a:r>
            <a:endParaRPr sz="1300" dirty="0"/>
          </a:p>
          <a:p>
            <a: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romanLcPeriod"/>
            </a:pPr>
            <a:r>
              <a:rPr lang="en-GB" sz="1300" dirty="0"/>
              <a:t>Middle</a:t>
            </a:r>
            <a:endParaRPr sz="1300" dirty="0"/>
          </a:p>
          <a:p>
            <a:pPr marL="1371600" lvl="2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romanLcPeriod"/>
            </a:pPr>
            <a:r>
              <a:rPr lang="en-GB" sz="1300" dirty="0"/>
              <a:t>Small</a:t>
            </a:r>
            <a:endParaRPr sz="1300"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</a:pPr>
            <a:r>
              <a:rPr lang="en-GB" sz="1300" dirty="0"/>
              <a:t>Oblique vein of left atrium (vein of Marshall).</a:t>
            </a:r>
            <a:endParaRPr sz="13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>
                <a:solidFill>
                  <a:srgbClr val="FF00FF"/>
                </a:solidFill>
              </a:rPr>
              <a:t>Termination: It empties into Right Atrium. </a:t>
            </a:r>
            <a:endParaRPr sz="1300" dirty="0">
              <a:solidFill>
                <a:srgbClr val="FF00FF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Its opening is inferior &amp;  to the left of the IVC opening. </a:t>
            </a:r>
            <a:endParaRPr sz="1300" dirty="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GB" sz="1300" dirty="0"/>
              <a:t>It is guarded by a valve.</a:t>
            </a:r>
            <a:endParaRPr sz="13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AFAB40-9E57-4DA4-B734-DEE0231E82A0}"/>
              </a:ext>
            </a:extLst>
          </p:cNvPr>
          <p:cNvCxnSpPr/>
          <p:nvPr/>
        </p:nvCxnSpPr>
        <p:spPr>
          <a:xfrm>
            <a:off x="1657431" y="3176107"/>
            <a:ext cx="46813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0E0291-37B7-41A4-AB09-D67344EFE85B}"/>
              </a:ext>
            </a:extLst>
          </p:cNvPr>
          <p:cNvCxnSpPr/>
          <p:nvPr/>
        </p:nvCxnSpPr>
        <p:spPr>
          <a:xfrm>
            <a:off x="1657431" y="3772343"/>
            <a:ext cx="46813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24AB6E-4143-47CF-B59B-E1748C069A72}"/>
              </a:ext>
            </a:extLst>
          </p:cNvPr>
          <p:cNvCxnSpPr>
            <a:cxnSpLocks/>
          </p:cNvCxnSpPr>
          <p:nvPr/>
        </p:nvCxnSpPr>
        <p:spPr>
          <a:xfrm>
            <a:off x="1657431" y="3478449"/>
            <a:ext cx="56025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hape 229">
            <a:extLst>
              <a:ext uri="{FF2B5EF4-FFF2-40B4-BE49-F238E27FC236}">
                <a16:creationId xmlns:a16="http://schemas.microsoft.com/office/drawing/2014/main" id="{1FAAB085-19B6-4C23-B394-37E97FB97B9A}"/>
              </a:ext>
            </a:extLst>
          </p:cNvPr>
          <p:cNvSpPr txBox="1">
            <a:spLocks/>
          </p:cNvSpPr>
          <p:nvPr/>
        </p:nvSpPr>
        <p:spPr>
          <a:xfrm>
            <a:off x="311700" y="386953"/>
            <a:ext cx="8520600" cy="57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/>
            <a:r>
              <a:rPr lang="en-US" dirty="0">
                <a:ea typeface="Calibri"/>
                <a:cs typeface="Calibri"/>
                <a:sym typeface="Calibri"/>
              </a:rPr>
              <a:t>Venous Drainage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883" y="1822125"/>
            <a:ext cx="2425840" cy="241960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3305550" y="1751041"/>
            <a:ext cx="2992800" cy="2518800"/>
          </a:xfrm>
          <a:prstGeom prst="ellipse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Venae Cordis </a:t>
            </a:r>
            <a:r>
              <a:rPr lang="en-GB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minime</a:t>
            </a: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(small cardiac veins):</a:t>
            </a: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into the heart chambers.</a:t>
            </a:r>
            <a:b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27825" y="1751041"/>
            <a:ext cx="2992800" cy="2518800"/>
          </a:xfrm>
          <a:prstGeom prst="ellipse">
            <a:avLst/>
          </a:prstGeom>
          <a:noFill/>
          <a:ln w="19050" cap="flat" cmpd="sng">
            <a:solidFill>
              <a:schemeClr val="tx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cardiac veins: </a:t>
            </a: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directly into the Right Atrium.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Shape 229">
            <a:extLst>
              <a:ext uri="{FF2B5EF4-FFF2-40B4-BE49-F238E27FC236}">
                <a16:creationId xmlns:a16="http://schemas.microsoft.com/office/drawing/2014/main" id="{B89591F5-DDF9-49F4-922D-674AD6ED60CE}"/>
              </a:ext>
            </a:extLst>
          </p:cNvPr>
          <p:cNvSpPr txBox="1">
            <a:spLocks/>
          </p:cNvSpPr>
          <p:nvPr/>
        </p:nvSpPr>
        <p:spPr>
          <a:xfrm>
            <a:off x="311699" y="770939"/>
            <a:ext cx="8520600" cy="57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ctr"/>
            <a:r>
              <a:rPr lang="en-US" dirty="0">
                <a:ea typeface="Calibri"/>
                <a:cs typeface="Calibri"/>
                <a:sym typeface="Calibri"/>
              </a:rPr>
              <a:t>Venous Drainage</a:t>
            </a:r>
            <a:br>
              <a:rPr lang="en-US" dirty="0">
                <a:ea typeface="Calibri"/>
                <a:cs typeface="Calibri"/>
                <a:sym typeface="Calibri"/>
              </a:rPr>
            </a:br>
            <a:r>
              <a:rPr lang="en-US" sz="2400" dirty="0">
                <a:ea typeface="Calibri"/>
                <a:cs typeface="Calibri"/>
                <a:sym typeface="Calibri"/>
              </a:rPr>
              <a:t>Outside coronary sinus </a:t>
            </a:r>
            <a:r>
              <a:rPr lang="en-US" sz="2400" dirty="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“directly into right atrium”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4294967295"/>
          </p:nvPr>
        </p:nvSpPr>
        <p:spPr>
          <a:xfrm>
            <a:off x="110525" y="1008875"/>
            <a:ext cx="4537200" cy="3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(1)Which of the following arises from the anterior aortic sinus?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A)Right coronary artery         B)</a:t>
            </a:r>
            <a:r>
              <a:rPr lang="en-GB" sz="1400"/>
              <a:t>Circumflex artery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C)</a:t>
            </a:r>
            <a:r>
              <a:rPr lang="en-GB" sz="1400"/>
              <a:t>Anterior Interventricular</a:t>
            </a:r>
            <a:r>
              <a:rPr lang="en-GB" sz="1400">
                <a:solidFill>
                  <a:srgbClr val="000000"/>
                </a:solidFill>
              </a:rPr>
              <a:t>   D)</a:t>
            </a:r>
            <a:r>
              <a:rPr lang="en-GB" sz="1400"/>
              <a:t>Left coronary artery 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(2)Posterior ventricular branches of Right coronary artery supply: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/>
              <a:t>A)Anterior surface of the right ventricle               B)Diaphragmatic surface of the right ventricle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C)The whole right ventricle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        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7F6000"/>
                </a:solidFill>
              </a:rPr>
              <a:t>(3)LBB of (AVB) is supplied by:</a:t>
            </a:r>
            <a:br>
              <a:rPr lang="en-GB" sz="1400">
                <a:solidFill>
                  <a:srgbClr val="7F6000"/>
                </a:solidFill>
              </a:rPr>
            </a:br>
            <a:r>
              <a:rPr lang="en-GB" sz="1400"/>
              <a:t>A)Right coronary artery        B)Left coronary artery </a:t>
            </a:r>
            <a:br>
              <a:rPr lang="en-GB" sz="1400"/>
            </a:br>
            <a:r>
              <a:rPr lang="en-GB" sz="1400"/>
              <a:t>C)Both                                     D)none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4647725" y="1008875"/>
            <a:ext cx="4333500" cy="3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(4)Which of the following lies in the Posterior part of the AV groove?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A)Right coronary artery          B)Coronary sinus 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C)Left coronary artery            D)</a:t>
            </a:r>
            <a:r>
              <a:rPr lang="en-GB" sz="1400">
                <a:solidFill>
                  <a:srgbClr val="000000"/>
                </a:solidFill>
              </a:rPr>
              <a:t>Marginal artery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(5)Which of the following veins is draining out of coronary sinus?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/>
              <a:t>A)Small cardiac veins       B)Posterior cardiac veins 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C)Large cardiac veins       D)Inferior cardiac veins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171775"/>
            <a:ext cx="85206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MCQs 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4294967295"/>
          </p:nvPr>
        </p:nvSpPr>
        <p:spPr>
          <a:xfrm>
            <a:off x="311700" y="791075"/>
            <a:ext cx="4430400" cy="419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(6)________ lies between the pulmonary trunk and the left auricle?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A)Right coronary artery         B)Circumflex artery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C)Anterior Interventricular   D)Left coronary artery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(7)Which of the following is not a branch of left coronary artery?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/>
              <a:t>A)Circumflex artery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B)Posterior ventricular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C)Anterior Interventricular              </a:t>
            </a:r>
            <a:br>
              <a:rPr lang="en-GB" sz="1400">
                <a:solidFill>
                  <a:srgbClr val="000000"/>
                </a:solidFill>
              </a:rPr>
            </a:b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7F6000"/>
                </a:solidFill>
              </a:rPr>
              <a:t>(8)Left Marginal artery supplies?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/>
              <a:t> A)Left margin of the left ventricle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B)The whole left ventricle 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C)Inferior margin of the left ventricle        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4294967295"/>
          </p:nvPr>
        </p:nvSpPr>
        <p:spPr>
          <a:xfrm>
            <a:off x="4742100" y="1067075"/>
            <a:ext cx="4214400" cy="3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(9)SAN, AVN &amp; AVB are usually supplied by 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A)Right coronary artery         B)Circumflex artery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C)Left coronary artery           D)A+C</a:t>
            </a:r>
            <a:endParaRPr sz="1400"/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7F6000"/>
                </a:solidFill>
              </a:rPr>
              <a:t>(10)___________accompanied by Middle Cardiac vein?</a:t>
            </a:r>
            <a:endParaRPr sz="1400">
              <a:solidFill>
                <a:srgbClr val="7F6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A)Posterior Interventricular artery       B)Circumflex artery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C)Anterior Interventricular artery               D)Marginal artery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171775"/>
            <a:ext cx="8520600" cy="4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MCQs 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2374795" y="832350"/>
            <a:ext cx="4394400" cy="3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/>
              <a:t>(</a:t>
            </a:r>
            <a:r>
              <a:rPr lang="en-GB" sz="4400"/>
              <a:t>1)A        (6)D </a:t>
            </a:r>
            <a:br>
              <a:rPr lang="en-GB" sz="4400"/>
            </a:br>
            <a:r>
              <a:rPr lang="en-GB" sz="4400"/>
              <a:t>(2)B        (7)B</a:t>
            </a:r>
            <a:br>
              <a:rPr lang="en-GB" sz="4400"/>
            </a:br>
            <a:r>
              <a:rPr lang="en-GB" sz="4400"/>
              <a:t>(3)C        (8)A </a:t>
            </a:r>
            <a:br>
              <a:rPr lang="en-GB" sz="4400"/>
            </a:br>
            <a:r>
              <a:rPr lang="en-GB" sz="4400"/>
              <a:t>(4)B        (9)A </a:t>
            </a:r>
            <a:br>
              <a:rPr lang="en-GB" sz="4400"/>
            </a:br>
            <a:r>
              <a:rPr lang="en-GB" sz="4400"/>
              <a:t>(5)A      (10)A </a:t>
            </a:r>
            <a:endParaRPr sz="4400"/>
          </a:p>
        </p:txBody>
      </p:sp>
      <p:sp>
        <p:nvSpPr>
          <p:cNvPr id="270" name="Shape 270"/>
          <p:cNvSpPr txBox="1">
            <a:spLocks noGrp="1"/>
          </p:cNvSpPr>
          <p:nvPr>
            <p:ph type="title" idx="4294967295"/>
          </p:nvPr>
        </p:nvSpPr>
        <p:spPr>
          <a:xfrm>
            <a:off x="311700" y="337650"/>
            <a:ext cx="8520600" cy="4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Answers</a:t>
            </a:r>
            <a:endParaRPr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  <a:endParaRPr sz="42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60745" y="1149126"/>
            <a:ext cx="36741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‏</a:t>
            </a:r>
            <a:r>
              <a:rPr lang="en-GB" sz="1500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Team leader: Faisal Fahad Alsaif</a:t>
            </a:r>
            <a:br>
              <a:rPr lang="en-GB" sz="1500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Abdulaziz Al dukhayel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Abdulelah Aldossari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‏Abdulrahman Alduhayyim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‏Hamdan Aldossari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‏Fahad Alfaiz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‏Zeyad Al-khenaizan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‏Abdullah Almeaither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Abduljabbar Al-yamane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Abdulmajeed Alwardi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‏Abdulaziz Al-drgam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Ali Alammari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‏Saleh Almoaiqel</a:t>
            </a:r>
            <a:b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‏Majed Aljohani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4647050" y="1149125"/>
            <a:ext cx="4297200" cy="3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Open Sans"/>
                <a:ea typeface="Open Sans"/>
                <a:cs typeface="Open Sans"/>
                <a:sym typeface="Open Sans"/>
              </a:rPr>
              <a:t>‏</a:t>
            </a:r>
            <a:r>
              <a:rPr lang="en-GB" sz="1500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Team leader: Rawan Mohammad Alharbi </a:t>
            </a: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Abeer Alabduljabbar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Afnan Almustafa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Ahad Algrain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Albandari Alshaye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AlFhadah alsaleem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Ghaida Alsanad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Lojain Azizalrahman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Majd AlBarrak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Maha barakah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Nouf Alotaibi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Rinad Alghoraiby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88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Wejdan Albadrani</a:t>
            </a:r>
            <a:endParaRPr sz="15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876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5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7046030" cy="27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arterial supply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 the cardiac muscle regarding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(origin, course, distribution and branches). </a:t>
            </a:r>
          </a:p>
          <a:p>
            <a:pPr>
              <a:defRPr/>
            </a:pP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coronary anastomosis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>
              <a:defRPr/>
            </a:pP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The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arterial supply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 the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conducting system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 the heart.</a:t>
            </a:r>
          </a:p>
          <a:p>
            <a:pPr>
              <a:defRPr/>
            </a:pP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venous drainage </a:t>
            </a:r>
            <a:r>
              <a:rPr lang="en-US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 the heart regarding </a:t>
            </a:r>
            <a:r>
              <a:rPr lang="en-US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(origin, tributaries and termination).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99750"/>
            <a:ext cx="3602200" cy="11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95382" y="3662363"/>
            <a:ext cx="7315200" cy="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108" descr="3681349357174811.jpg">
            <a:extLst>
              <a:ext uri="{FF2B5EF4-FFF2-40B4-BE49-F238E27FC236}">
                <a16:creationId xmlns:a16="http://schemas.microsoft.com/office/drawing/2014/main" id="{DAE8414E-9B9A-4F81-9CE5-92087EC464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960" y="3323271"/>
            <a:ext cx="1152090" cy="13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156219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Arterial Supply </a:t>
            </a:r>
            <a:endParaRPr dirty="0"/>
          </a:p>
        </p:txBody>
      </p:sp>
      <p:sp>
        <p:nvSpPr>
          <p:cNvPr id="129" name="Shape 129"/>
          <p:cNvSpPr/>
          <p:nvPr/>
        </p:nvSpPr>
        <p:spPr>
          <a:xfrm>
            <a:off x="114125" y="2016894"/>
            <a:ext cx="2277300" cy="384000"/>
          </a:xfrm>
          <a:prstGeom prst="rect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Right coronary artery</a:t>
            </a: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3280411" y="2008875"/>
            <a:ext cx="2277300" cy="3840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Left coronary artery</a:t>
            </a: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51048" y="2351875"/>
            <a:ext cx="45624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they are distributed over the cardiac surface, within the </a:t>
            </a:r>
            <a:r>
              <a:rPr lang="en-GB" b="1" u="sng" dirty="0" err="1">
                <a:solidFill>
                  <a:srgbClr val="83295F"/>
                </a:solidFill>
                <a:latin typeface="Open Sans"/>
                <a:ea typeface="Open Sans"/>
                <a:cs typeface="Open Sans"/>
                <a:sym typeface="Open Sans"/>
              </a:rPr>
              <a:t>subepicardium</a:t>
            </a:r>
            <a:r>
              <a:rPr lang="en-GB" u="sng" dirty="0">
                <a:solidFill>
                  <a:srgbClr val="741B4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(below epicardial) </a:t>
            </a:r>
            <a:r>
              <a:rPr lang="en-GB" b="1" u="sng" dirty="0">
                <a:solidFill>
                  <a:srgbClr val="83295F"/>
                </a:solidFill>
                <a:latin typeface="Open Sans"/>
                <a:ea typeface="Open Sans"/>
                <a:cs typeface="Open Sans"/>
                <a:sym typeface="Open Sans"/>
              </a:rPr>
              <a:t>connective tissue</a:t>
            </a:r>
            <a:endParaRPr b="1" u="sng" dirty="0">
              <a:solidFill>
                <a:srgbClr val="83295F"/>
              </a:solidFill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325" y="1005990"/>
            <a:ext cx="2668050" cy="22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6140800" y="2438771"/>
            <a:ext cx="583500" cy="165900"/>
          </a:xfrm>
          <a:prstGeom prst="rect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906500" y="1417990"/>
            <a:ext cx="942000" cy="1659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/>
              <a:t>Left coronary artery </a:t>
            </a:r>
            <a:endParaRPr sz="600" b="1"/>
          </a:p>
        </p:txBody>
      </p:sp>
      <p:sp>
        <p:nvSpPr>
          <p:cNvPr id="137" name="Shape 137"/>
          <p:cNvSpPr/>
          <p:nvPr/>
        </p:nvSpPr>
        <p:spPr>
          <a:xfrm>
            <a:off x="1453400" y="3414231"/>
            <a:ext cx="2757699" cy="384000"/>
          </a:xfrm>
          <a:prstGeom prst="rect">
            <a:avLst/>
          </a:prstGeom>
          <a:ln w="19050">
            <a:solidFill>
              <a:schemeClr val="tx2"/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Origin of coronary arteries 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432548" y="3798231"/>
            <a:ext cx="4799400" cy="902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They arise from</a:t>
            </a:r>
            <a:r>
              <a:rPr lang="en-GB" u="sng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the initial part of the </a:t>
            </a:r>
            <a:r>
              <a:rPr lang="en-GB" u="sng" dirty="0">
                <a:latin typeface="Open Sans"/>
                <a:ea typeface="Open Sans"/>
                <a:cs typeface="Open Sans"/>
                <a:sym typeface="Open Sans"/>
              </a:rPr>
              <a:t>Ascending Aorta </a:t>
            </a:r>
            <a:r>
              <a:rPr lang="en-GB" b="1" u="sng" dirty="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(Aortic Sinuses)</a:t>
            </a:r>
            <a:r>
              <a:rPr lang="en-GB" dirty="0">
                <a:latin typeface="Open Sans"/>
                <a:ea typeface="Open Sans"/>
                <a:cs typeface="Open Sans"/>
                <a:sym typeface="Open Sans"/>
              </a:rPr>
              <a:t>, immediately above the aortic valve.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800" b="1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aortic sinuses</a:t>
            </a:r>
            <a:r>
              <a:rPr lang="en-GB" sz="8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: three dilatations at the base ascending aorta</a:t>
            </a:r>
            <a:endParaRPr sz="800" dirty="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9" name="Shape 139"/>
          <p:cNvCxnSpPr>
            <a:stCxn id="134" idx="1"/>
          </p:cNvCxnSpPr>
          <p:nvPr/>
        </p:nvCxnSpPr>
        <p:spPr>
          <a:xfrm flipH="1">
            <a:off x="7593900" y="1500940"/>
            <a:ext cx="312600" cy="54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8037" y="3469700"/>
            <a:ext cx="1814388" cy="12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6881662" y="3457150"/>
            <a:ext cx="562500" cy="165900"/>
          </a:xfrm>
          <a:prstGeom prst="rect">
            <a:avLst/>
          </a:prstGeom>
          <a:noFill/>
          <a:ln w="19050" cap="flat" cmpd="sng">
            <a:solidFill>
              <a:srgbClr val="8329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800137" y="3868625"/>
            <a:ext cx="452700" cy="202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8542425" y="2725525"/>
            <a:ext cx="11430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Extra </a:t>
            </a:r>
            <a:endParaRPr sz="6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492960" y="4393016"/>
            <a:ext cx="221400" cy="221514"/>
          </a:xfrm>
          <a:prstGeom prst="rect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6428138" y="3971609"/>
            <a:ext cx="212963" cy="213159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" b="1"/>
          </a:p>
        </p:txBody>
      </p:sp>
      <p:sp>
        <p:nvSpPr>
          <p:cNvPr id="147" name="Shape 147"/>
          <p:cNvSpPr/>
          <p:nvPr/>
        </p:nvSpPr>
        <p:spPr>
          <a:xfrm>
            <a:off x="5835599" y="3867925"/>
            <a:ext cx="249900" cy="126300"/>
          </a:xfrm>
          <a:prstGeom prst="rect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6311694" y="3690870"/>
            <a:ext cx="249900" cy="126300"/>
          </a:xfrm>
          <a:prstGeom prst="rect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137">
            <a:extLst>
              <a:ext uri="{FF2B5EF4-FFF2-40B4-BE49-F238E27FC236}">
                <a16:creationId xmlns:a16="http://schemas.microsoft.com/office/drawing/2014/main" id="{7FA08652-3578-4A41-AD32-D3B7554DA604}"/>
              </a:ext>
            </a:extLst>
          </p:cNvPr>
          <p:cNvSpPr/>
          <p:nvPr/>
        </p:nvSpPr>
        <p:spPr>
          <a:xfrm>
            <a:off x="1453399" y="1247783"/>
            <a:ext cx="2757699" cy="441080"/>
          </a:xfrm>
          <a:prstGeom prst="rect">
            <a:avLst/>
          </a:prstGeom>
          <a:ln w="19050">
            <a:solidFill>
              <a:schemeClr val="tx2"/>
            </a:solidFill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arterial supply of the heart is provided by</a:t>
            </a:r>
            <a:endParaRPr lang="en-US" b="1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E4281B0-11C4-474F-B843-564643F13C73}"/>
              </a:ext>
            </a:extLst>
          </p:cNvPr>
          <p:cNvCxnSpPr>
            <a:cxnSpLocks/>
            <a:stCxn id="34" idx="3"/>
            <a:endCxn id="130" idx="0"/>
          </p:cNvCxnSpPr>
          <p:nvPr/>
        </p:nvCxnSpPr>
        <p:spPr>
          <a:xfrm>
            <a:off x="4211098" y="1468323"/>
            <a:ext cx="207963" cy="540552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83ACD1D-C0B9-47ED-AC88-F6DF37611645}"/>
              </a:ext>
            </a:extLst>
          </p:cNvPr>
          <p:cNvCxnSpPr>
            <a:cxnSpLocks/>
            <a:stCxn id="34" idx="1"/>
          </p:cNvCxnSpPr>
          <p:nvPr/>
        </p:nvCxnSpPr>
        <p:spPr>
          <a:xfrm rot="10800000" flipV="1">
            <a:off x="1237501" y="1468323"/>
            <a:ext cx="215899" cy="540552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277" y="1005248"/>
            <a:ext cx="2373600" cy="165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312" y="2739775"/>
            <a:ext cx="2154520" cy="224071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229">
            <a:extLst>
              <a:ext uri="{FF2B5EF4-FFF2-40B4-BE49-F238E27FC236}">
                <a16:creationId xmlns:a16="http://schemas.microsoft.com/office/drawing/2014/main" id="{60AD527D-4363-410A-B151-58C3BC9111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8872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Right Coronary Artery </a:t>
            </a:r>
            <a:r>
              <a:rPr lang="en-GB" sz="2800" dirty="0">
                <a:solidFill>
                  <a:schemeClr val="bg2"/>
                </a:solidFill>
              </a:rPr>
              <a:t>“smaller branch”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4294967295"/>
          </p:nvPr>
        </p:nvSpPr>
        <p:spPr>
          <a:xfrm>
            <a:off x="0" y="841375"/>
            <a:ext cx="5972175" cy="4138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Arises from the </a:t>
            </a:r>
            <a:r>
              <a:rPr lang="en-GB" sz="13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aortic sinus</a:t>
            </a:r>
            <a:r>
              <a:rPr lang="en-GB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ascending aorta.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Descends in the right atrioventricular groove between the </a:t>
            </a:r>
            <a:r>
              <a:rPr lang="en-GB" sz="13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Right Auricle </a:t>
            </a:r>
            <a:r>
              <a:rPr lang="en-GB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the </a:t>
            </a:r>
            <a:r>
              <a:rPr lang="en-GB" sz="13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Pulmonary trunk</a:t>
            </a:r>
            <a:r>
              <a:rPr lang="en-GB" sz="1300" dirty="0">
                <a:solidFill>
                  <a:schemeClr val="tx1"/>
                </a:solidFill>
                <a:sym typeface="Open Sans"/>
              </a:rPr>
              <a:t>.</a:t>
            </a:r>
            <a:endParaRPr lang="en-GB" sz="1300" dirty="0">
              <a:solidFill>
                <a:schemeClr val="tx1"/>
              </a:solidFill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-GB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 the inferior border of the heart it continues posteriorly to anastomose with the left coronary </a:t>
            </a:r>
          </a:p>
          <a:p>
            <a:pPr indent="-317500">
              <a:lnSpc>
                <a:spcPct val="100000"/>
              </a:lnSpc>
              <a:buSzPts val="1400"/>
            </a:pPr>
            <a:r>
              <a:rPr lang="en-GB" sz="1300" dirty="0">
                <a:solidFill>
                  <a:srgbClr val="6666FF"/>
                </a:solidFill>
              </a:rPr>
              <a:t>Runs forward between the </a:t>
            </a:r>
            <a:r>
              <a:rPr lang="en-GB" sz="1300" u="sng" dirty="0">
                <a:solidFill>
                  <a:srgbClr val="6666FF"/>
                </a:solidFill>
              </a:rPr>
              <a:t>Pulmonary trunk </a:t>
            </a:r>
            <a:r>
              <a:rPr lang="en-GB" sz="1300" dirty="0">
                <a:solidFill>
                  <a:srgbClr val="6666FF"/>
                </a:solidFill>
              </a:rPr>
              <a:t>and </a:t>
            </a:r>
            <a:r>
              <a:rPr lang="en-GB" sz="1300" u="sng" dirty="0">
                <a:solidFill>
                  <a:srgbClr val="6666FF"/>
                </a:solidFill>
              </a:rPr>
              <a:t>Right Auricle.</a:t>
            </a:r>
          </a:p>
          <a:p>
            <a:pPr indent="-317500">
              <a:lnSpc>
                <a:spcPct val="100000"/>
              </a:lnSpc>
              <a:buSzPts val="1400"/>
            </a:pPr>
            <a:r>
              <a:rPr lang="en-GB" sz="1300" u="sng" dirty="0">
                <a:solidFill>
                  <a:srgbClr val="6666FF"/>
                </a:solidFill>
              </a:rPr>
              <a:t>At the </a:t>
            </a:r>
            <a:r>
              <a:rPr lang="en-GB" sz="1300" dirty="0">
                <a:solidFill>
                  <a:srgbClr val="6666FF"/>
                </a:solidFill>
              </a:rPr>
              <a:t>inferior border of the heart it is </a:t>
            </a:r>
            <a:r>
              <a:rPr lang="en-GB" sz="1300" u="sng" dirty="0">
                <a:solidFill>
                  <a:srgbClr val="6666FF"/>
                </a:solidFill>
              </a:rPr>
              <a:t>continuous</a:t>
            </a:r>
            <a:r>
              <a:rPr lang="en-GB" sz="1300" dirty="0">
                <a:solidFill>
                  <a:srgbClr val="6666FF"/>
                </a:solidFill>
              </a:rPr>
              <a:t> </a:t>
            </a:r>
            <a:r>
              <a:rPr lang="en-GB" sz="1300" dirty="0">
                <a:solidFill>
                  <a:srgbClr val="FF0000"/>
                </a:solidFill>
              </a:rPr>
              <a:t>posteriorly a long the atrioventricular groove</a:t>
            </a:r>
            <a:r>
              <a:rPr lang="en-GB" sz="1300" dirty="0">
                <a:solidFill>
                  <a:srgbClr val="6666FF"/>
                </a:solidFill>
              </a:rPr>
              <a:t> to anastomose with the left coronary artery (in the posterior interventricular groove</a:t>
            </a:r>
            <a:br>
              <a:rPr lang="en-GB" sz="1300" dirty="0">
                <a:solidFill>
                  <a:srgbClr val="6666FF"/>
                </a:solidFill>
              </a:rPr>
            </a:br>
            <a:endParaRPr lang="en-GB"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>
              <a:lnSpc>
                <a:spcPct val="100000"/>
              </a:lnSpc>
              <a:buSzPts val="1400"/>
            </a:pPr>
            <a:r>
              <a:rPr lang="en-US" sz="1300" b="1" u="sng" dirty="0"/>
              <a:t>Right coronary artery (RCA) supplies:</a:t>
            </a:r>
            <a:br>
              <a:rPr lang="en-US" sz="1300" b="1" u="sng" dirty="0"/>
            </a:br>
            <a:r>
              <a:rPr lang="en-US" sz="1300" b="1" dirty="0"/>
              <a:t>- </a:t>
            </a:r>
            <a:r>
              <a:rPr lang="en-GB" sz="1300" b="1" dirty="0">
                <a:solidFill>
                  <a:schemeClr val="tx1"/>
                </a:solidFill>
              </a:rPr>
              <a:t>Right atrium: 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- Right ventricle</a:t>
            </a:r>
            <a:br>
              <a:rPr lang="en-GB" sz="1300" b="1" dirty="0">
                <a:solidFill>
                  <a:schemeClr val="tx1"/>
                </a:solidFill>
              </a:rPr>
            </a:br>
            <a:r>
              <a:rPr lang="en-GB" sz="1300" b="1" dirty="0">
                <a:solidFill>
                  <a:schemeClr val="tx1"/>
                </a:solidFill>
              </a:rPr>
              <a:t>- </a:t>
            </a:r>
            <a:r>
              <a:rPr lang="en-US" sz="1300" dirty="0">
                <a:solidFill>
                  <a:schemeClr val="tx1"/>
                </a:solidFill>
              </a:rPr>
              <a:t>part of </a:t>
            </a:r>
            <a:r>
              <a:rPr lang="en-US" sz="1300" b="1" dirty="0">
                <a:solidFill>
                  <a:schemeClr val="tx1"/>
                </a:solidFill>
              </a:rPr>
              <a:t>Left Atrium </a:t>
            </a:r>
            <a:r>
              <a:rPr lang="en-US" sz="1300" dirty="0">
                <a:solidFill>
                  <a:schemeClr val="tx1"/>
                </a:solidFill>
              </a:rPr>
              <a:t>,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- </a:t>
            </a:r>
            <a:r>
              <a:rPr lang="en-US" sz="1300" b="1" dirty="0">
                <a:solidFill>
                  <a:schemeClr val="tx1"/>
                </a:solidFill>
              </a:rPr>
              <a:t>Left ventricle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- </a:t>
            </a:r>
            <a:r>
              <a:rPr lang="en-US" sz="1300" b="1" dirty="0">
                <a:solidFill>
                  <a:schemeClr val="tx1"/>
                </a:solidFill>
              </a:rPr>
              <a:t>Atrioventricular septum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- </a:t>
            </a:r>
            <a:r>
              <a:rPr lang="en-GB" sz="1300" b="1" dirty="0">
                <a:solidFill>
                  <a:schemeClr val="tx1"/>
                </a:solidFill>
              </a:rPr>
              <a:t>Most of conducting system</a:t>
            </a:r>
            <a:endParaRPr lang="en-US" sz="1300" b="1" dirty="0"/>
          </a:p>
          <a:p>
            <a:pPr marL="1397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3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r="20248"/>
          <a:stretch/>
        </p:blipFill>
        <p:spPr>
          <a:xfrm>
            <a:off x="7176618" y="2739775"/>
            <a:ext cx="1862374" cy="202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6317265" y="1500347"/>
            <a:ext cx="351000" cy="165900"/>
          </a:xfrm>
          <a:prstGeom prst="rect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566492" y="3276129"/>
            <a:ext cx="454293" cy="261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abic Typesetting"/>
              </a:rPr>
              <a:t>            /trunk</a:t>
            </a:r>
            <a:endParaRPr sz="6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abic Typesetting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7494273" y="2904784"/>
            <a:ext cx="558862" cy="223500"/>
          </a:xfrm>
          <a:prstGeom prst="rect">
            <a:avLst/>
          </a:prstGeom>
          <a:noFill/>
          <a:ln w="1905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Arabic Typesetting"/>
              </a:rPr>
              <a:t>right auricle </a:t>
            </a:r>
            <a:endParaRPr sz="8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abic Typesetting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7176618" y="3643434"/>
            <a:ext cx="486452" cy="159399"/>
          </a:xfrm>
          <a:prstGeom prst="rect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8536700" y="2710700"/>
            <a:ext cx="685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Extra </a:t>
            </a:r>
            <a:endParaRPr sz="600"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810969" y="3696873"/>
            <a:ext cx="331232" cy="127737"/>
          </a:xfrm>
          <a:prstGeom prst="rect">
            <a:avLst/>
          </a:prstGeom>
          <a:noFill/>
          <a:ln w="19050" cap="flat" cmpd="sng">
            <a:solidFill>
              <a:srgbClr val="8329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Shape 170"/>
          <p:cNvSpPr/>
          <p:nvPr/>
        </p:nvSpPr>
        <p:spPr>
          <a:xfrm>
            <a:off x="5846275" y="3637875"/>
            <a:ext cx="63300" cy="51900"/>
          </a:xfrm>
          <a:prstGeom prst="ellipse">
            <a:avLst/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6557803" y="4503966"/>
            <a:ext cx="371631" cy="127737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522425" y="4304625"/>
            <a:ext cx="63300" cy="519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354288" y="3619208"/>
            <a:ext cx="285335" cy="152898"/>
          </a:xfrm>
          <a:prstGeom prst="rect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169388" y="4202674"/>
            <a:ext cx="285335" cy="152898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203000" y="3396075"/>
            <a:ext cx="95100" cy="113100"/>
          </a:xfrm>
          <a:prstGeom prst="ellipse">
            <a:avLst/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812475" y="4196750"/>
            <a:ext cx="95100" cy="113100"/>
          </a:xfrm>
          <a:prstGeom prst="ellipse">
            <a:avLst/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C5C662-37DD-416F-99C5-959EB5BBCE96}"/>
              </a:ext>
            </a:extLst>
          </p:cNvPr>
          <p:cNvCxnSpPr>
            <a:cxnSpLocks/>
          </p:cNvCxnSpPr>
          <p:nvPr/>
        </p:nvCxnSpPr>
        <p:spPr>
          <a:xfrm flipH="1" flipV="1">
            <a:off x="7783098" y="3132982"/>
            <a:ext cx="276282" cy="556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160">
            <a:extLst>
              <a:ext uri="{FF2B5EF4-FFF2-40B4-BE49-F238E27FC236}">
                <a16:creationId xmlns:a16="http://schemas.microsoft.com/office/drawing/2014/main" id="{6B2CF9C1-5AF4-4590-AA25-7C6258C0CFAD}"/>
              </a:ext>
            </a:extLst>
          </p:cNvPr>
          <p:cNvSpPr/>
          <p:nvPr/>
        </p:nvSpPr>
        <p:spPr>
          <a:xfrm>
            <a:off x="8383284" y="3321777"/>
            <a:ext cx="558862" cy="187398"/>
          </a:xfrm>
          <a:prstGeom prst="rect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Arabic Typesetting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D381E0-A7E5-4F30-9A62-96FF11F081FC}"/>
              </a:ext>
            </a:extLst>
          </p:cNvPr>
          <p:cNvCxnSpPr>
            <a:cxnSpLocks/>
          </p:cNvCxnSpPr>
          <p:nvPr/>
        </p:nvCxnSpPr>
        <p:spPr>
          <a:xfrm>
            <a:off x="702023" y="3750251"/>
            <a:ext cx="120756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04C2A0-3BCF-4AEC-B593-774556B7BB46}"/>
              </a:ext>
            </a:extLst>
          </p:cNvPr>
          <p:cNvCxnSpPr>
            <a:cxnSpLocks/>
          </p:cNvCxnSpPr>
          <p:nvPr/>
        </p:nvCxnSpPr>
        <p:spPr>
          <a:xfrm>
            <a:off x="702023" y="3537229"/>
            <a:ext cx="1038599" cy="0"/>
          </a:xfrm>
          <a:prstGeom prst="line">
            <a:avLst/>
          </a:prstGeom>
          <a:ln w="19050">
            <a:solidFill>
              <a:srgbClr val="832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E76429-8ADB-4E08-9149-BDAF177BFF3B}"/>
              </a:ext>
            </a:extLst>
          </p:cNvPr>
          <p:cNvCxnSpPr>
            <a:cxnSpLocks/>
          </p:cNvCxnSpPr>
          <p:nvPr/>
        </p:nvCxnSpPr>
        <p:spPr>
          <a:xfrm>
            <a:off x="1261242" y="3961538"/>
            <a:ext cx="94593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0599A13-A33B-4280-AC27-2D5289367BA4}"/>
              </a:ext>
            </a:extLst>
          </p:cNvPr>
          <p:cNvCxnSpPr>
            <a:cxnSpLocks/>
          </p:cNvCxnSpPr>
          <p:nvPr/>
        </p:nvCxnSpPr>
        <p:spPr>
          <a:xfrm>
            <a:off x="702023" y="4174830"/>
            <a:ext cx="103859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6" descr="CoronaryVeins1.jpg">
            <a:extLst>
              <a:ext uri="{FF2B5EF4-FFF2-40B4-BE49-F238E27FC236}">
                <a16:creationId xmlns:a16="http://schemas.microsoft.com/office/drawing/2014/main" id="{BEFFC414-3364-409B-BBAD-2CE3B386473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48" y="2951252"/>
            <a:ext cx="2675334" cy="1805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A61CD5-C94F-4B7A-82C6-C6D806029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848" y="1076157"/>
            <a:ext cx="2675334" cy="1759842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E4CD3-2C30-4353-9C8D-98D7CBE13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94750"/>
            <a:ext cx="6400800" cy="3354000"/>
          </a:xfrm>
        </p:spPr>
        <p:txBody>
          <a:bodyPr/>
          <a:lstStyle/>
          <a:p>
            <a:r>
              <a:rPr lang="en-US" sz="1300" b="1" dirty="0">
                <a:solidFill>
                  <a:schemeClr val="tx1"/>
                </a:solidFill>
              </a:rPr>
              <a:t>Right Conus: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to the </a:t>
            </a:r>
            <a:r>
              <a:rPr lang="en-US" sz="1300" u="sng" dirty="0">
                <a:solidFill>
                  <a:schemeClr val="tx1"/>
                </a:solidFill>
              </a:rPr>
              <a:t>infundibulum</a:t>
            </a:r>
            <a:r>
              <a:rPr lang="en-US" sz="1300" dirty="0">
                <a:solidFill>
                  <a:schemeClr val="tx1"/>
                </a:solidFill>
              </a:rPr>
              <a:t> and upper part of anterior wall of the </a:t>
            </a:r>
            <a:r>
              <a:rPr lang="en-US" sz="1300" u="sng" dirty="0">
                <a:solidFill>
                  <a:schemeClr val="tx1"/>
                </a:solidFill>
              </a:rPr>
              <a:t>right ventricle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Anterior ventricular branches (2-3 branches):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Supply </a:t>
            </a:r>
            <a:r>
              <a:rPr lang="en-US" sz="1300" u="sng" dirty="0">
                <a:solidFill>
                  <a:schemeClr val="tx1"/>
                </a:solidFill>
              </a:rPr>
              <a:t>anterior</a:t>
            </a:r>
            <a:r>
              <a:rPr lang="en-US" sz="1300" dirty="0">
                <a:solidFill>
                  <a:schemeClr val="tx1"/>
                </a:solidFill>
              </a:rPr>
              <a:t> surface of the </a:t>
            </a:r>
            <a:r>
              <a:rPr lang="en-US" sz="1300" u="sng" dirty="0">
                <a:solidFill>
                  <a:schemeClr val="tx1"/>
                </a:solidFill>
              </a:rPr>
              <a:t>right ventricle</a:t>
            </a:r>
            <a:r>
              <a:rPr lang="en-US" sz="1300" dirty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r>
              <a:rPr lang="en-US" sz="1300" dirty="0">
                <a:solidFill>
                  <a:schemeClr val="tx1"/>
                </a:solidFill>
              </a:rPr>
              <a:t> 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Marginal artery: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The </a:t>
            </a:r>
            <a:r>
              <a:rPr lang="en-US" sz="1300" b="1" dirty="0">
                <a:solidFill>
                  <a:srgbClr val="FF0000"/>
                </a:solidFill>
              </a:rPr>
              <a:t>largest branch</a:t>
            </a:r>
            <a:r>
              <a:rPr lang="en-US" sz="1300" dirty="0">
                <a:solidFill>
                  <a:schemeClr val="tx1"/>
                </a:solidFill>
              </a:rPr>
              <a:t>, runs along the </a:t>
            </a:r>
            <a:r>
              <a:rPr lang="en-US" sz="1300" u="sng" dirty="0">
                <a:solidFill>
                  <a:schemeClr val="tx1"/>
                </a:solidFill>
              </a:rPr>
              <a:t>lower (</a:t>
            </a:r>
            <a:r>
              <a:rPr lang="en-US" sz="1300" u="sng" dirty="0">
                <a:solidFill>
                  <a:srgbClr val="6666FF"/>
                </a:solidFill>
              </a:rPr>
              <a:t>inferior</a:t>
            </a:r>
            <a:r>
              <a:rPr lang="en-US" sz="1300" u="sng" dirty="0">
                <a:solidFill>
                  <a:schemeClr val="tx1"/>
                </a:solidFill>
              </a:rPr>
              <a:t>) margin </a:t>
            </a:r>
            <a:r>
              <a:rPr lang="en-US" sz="1300" dirty="0">
                <a:solidFill>
                  <a:srgbClr val="FF00FF"/>
                </a:solidFill>
              </a:rPr>
              <a:t>of the </a:t>
            </a:r>
            <a:r>
              <a:rPr lang="en-US" sz="1300" dirty="0" err="1">
                <a:solidFill>
                  <a:srgbClr val="FF00FF"/>
                </a:solidFill>
              </a:rPr>
              <a:t>sternocostal</a:t>
            </a:r>
            <a:r>
              <a:rPr lang="en-US" sz="1300" dirty="0">
                <a:solidFill>
                  <a:srgbClr val="FF00FF"/>
                </a:solidFill>
              </a:rPr>
              <a:t> surface </a:t>
            </a:r>
            <a:r>
              <a:rPr lang="en-US" sz="1300" dirty="0">
                <a:solidFill>
                  <a:srgbClr val="6666FF"/>
                </a:solidFill>
              </a:rPr>
              <a:t>toward the apex</a:t>
            </a:r>
            <a:r>
              <a:rPr lang="en-US" sz="1300" dirty="0">
                <a:solidFill>
                  <a:schemeClr val="tx1"/>
                </a:solidFill>
              </a:rPr>
              <a:t>. </a:t>
            </a:r>
            <a:r>
              <a:rPr lang="en-US" sz="1300" dirty="0">
                <a:solidFill>
                  <a:srgbClr val="FF00FF"/>
                </a:solidFill>
              </a:rPr>
              <a:t>It is accompanied by the</a:t>
            </a:r>
            <a:br>
              <a:rPr lang="en-US" sz="1300" dirty="0">
                <a:solidFill>
                  <a:srgbClr val="FF00FF"/>
                </a:solidFill>
              </a:rPr>
            </a:br>
            <a:r>
              <a:rPr lang="en-US" sz="1300" b="1" dirty="0">
                <a:solidFill>
                  <a:srgbClr val="FF00FF"/>
                </a:solidFill>
              </a:rPr>
              <a:t>Small Cardiac vein</a:t>
            </a:r>
            <a:r>
              <a:rPr lang="en-US" sz="1300" dirty="0">
                <a:solidFill>
                  <a:srgbClr val="FF00FF"/>
                </a:solidFill>
              </a:rPr>
              <a:t>.</a:t>
            </a:r>
          </a:p>
          <a:p>
            <a:pPr marL="11430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Posterior ventricular branches (2 branches):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Supply the </a:t>
            </a:r>
            <a:r>
              <a:rPr lang="en-US" sz="1300" b="1" dirty="0">
                <a:solidFill>
                  <a:schemeClr val="tx1"/>
                </a:solidFill>
              </a:rPr>
              <a:t>diaphragmatic</a:t>
            </a:r>
            <a:r>
              <a:rPr lang="en-US" sz="1300" dirty="0">
                <a:solidFill>
                  <a:schemeClr val="tx1"/>
                </a:solidFill>
              </a:rPr>
              <a:t> surface of the </a:t>
            </a:r>
            <a:r>
              <a:rPr lang="en-US" sz="1300" u="sng" dirty="0">
                <a:solidFill>
                  <a:schemeClr val="tx1"/>
                </a:solidFill>
              </a:rPr>
              <a:t>right ventricle</a:t>
            </a:r>
            <a:br>
              <a:rPr lang="en-US" sz="130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Shape 229">
            <a:extLst>
              <a:ext uri="{FF2B5EF4-FFF2-40B4-BE49-F238E27FC236}">
                <a16:creationId xmlns:a16="http://schemas.microsoft.com/office/drawing/2014/main" id="{9FA4AD73-62B1-4071-8485-13750BA4F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86953"/>
            <a:ext cx="8520600" cy="573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Branches (Right Coronary Artery)</a:t>
            </a:r>
            <a:endParaRPr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76E1EA-8019-408A-A6A5-9267656DA4CE}"/>
              </a:ext>
            </a:extLst>
          </p:cNvPr>
          <p:cNvCxnSpPr/>
          <p:nvPr/>
        </p:nvCxnSpPr>
        <p:spPr>
          <a:xfrm flipH="1">
            <a:off x="7220607" y="3048000"/>
            <a:ext cx="767255" cy="672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8F14DE-0FA8-4AB3-9EF6-DD1C3BC7F129}"/>
              </a:ext>
            </a:extLst>
          </p:cNvPr>
          <p:cNvSpPr txBox="1"/>
          <p:nvPr/>
        </p:nvSpPr>
        <p:spPr>
          <a:xfrm>
            <a:off x="7935310" y="2917166"/>
            <a:ext cx="819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Right conus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C13A9-FBF5-41D3-8D61-869FDDD20E60}"/>
              </a:ext>
            </a:extLst>
          </p:cNvPr>
          <p:cNvSpPr/>
          <p:nvPr/>
        </p:nvSpPr>
        <p:spPr>
          <a:xfrm>
            <a:off x="7987862" y="2951250"/>
            <a:ext cx="714703" cy="19674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E7CB27-6D4B-4389-AC18-B19F157657EB}"/>
              </a:ext>
            </a:extLst>
          </p:cNvPr>
          <p:cNvSpPr/>
          <p:nvPr/>
        </p:nvSpPr>
        <p:spPr>
          <a:xfrm>
            <a:off x="6268848" y="4150375"/>
            <a:ext cx="415731" cy="213627"/>
          </a:xfrm>
          <a:prstGeom prst="rect">
            <a:avLst/>
          </a:prstGeom>
          <a:noFill/>
          <a:ln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1AD057-0350-4CEF-B42A-F19083881B44}"/>
              </a:ext>
            </a:extLst>
          </p:cNvPr>
          <p:cNvCxnSpPr/>
          <p:nvPr/>
        </p:nvCxnSpPr>
        <p:spPr>
          <a:xfrm>
            <a:off x="515007" y="1198179"/>
            <a:ext cx="1072055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1FE5D9-E265-4C34-9A9C-B402F25E2B41}"/>
              </a:ext>
            </a:extLst>
          </p:cNvPr>
          <p:cNvCxnSpPr>
            <a:cxnSpLocks/>
          </p:cNvCxnSpPr>
          <p:nvPr/>
        </p:nvCxnSpPr>
        <p:spPr>
          <a:xfrm>
            <a:off x="515007" y="3263462"/>
            <a:ext cx="1597572" cy="0"/>
          </a:xfrm>
          <a:prstGeom prst="line">
            <a:avLst/>
          </a:prstGeom>
          <a:ln w="19050">
            <a:solidFill>
              <a:srgbClr val="975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7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E4CD3-2C30-4353-9C8D-98D7CBE13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94749"/>
            <a:ext cx="6400800" cy="3771843"/>
          </a:xfrm>
        </p:spPr>
        <p:txBody>
          <a:bodyPr/>
          <a:lstStyle/>
          <a:p>
            <a:r>
              <a:rPr lang="en-US" sz="1300" b="1" dirty="0">
                <a:solidFill>
                  <a:schemeClr val="tx1"/>
                </a:solidFill>
              </a:rPr>
              <a:t>Atrial branches: 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Supply </a:t>
            </a:r>
            <a:r>
              <a:rPr lang="en-US" sz="1300" b="1" dirty="0">
                <a:solidFill>
                  <a:schemeClr val="tx1"/>
                </a:solidFill>
              </a:rPr>
              <a:t>anterior and lateral surfaces </a:t>
            </a:r>
            <a:r>
              <a:rPr lang="en-US" sz="1300" dirty="0">
                <a:solidFill>
                  <a:schemeClr val="tx1"/>
                </a:solidFill>
              </a:rPr>
              <a:t>of the </a:t>
            </a:r>
            <a:r>
              <a:rPr lang="en-US" sz="1300" u="sng" dirty="0">
                <a:solidFill>
                  <a:schemeClr val="tx1"/>
                </a:solidFill>
              </a:rPr>
              <a:t>right atrium</a:t>
            </a:r>
            <a:r>
              <a:rPr lang="en-US" sz="1300" dirty="0">
                <a:solidFill>
                  <a:schemeClr val="tx1"/>
                </a:solidFill>
              </a:rPr>
              <a:t>, one branch supplies </a:t>
            </a:r>
            <a:r>
              <a:rPr lang="en-US" sz="1300" b="1" dirty="0">
                <a:solidFill>
                  <a:schemeClr val="tx1"/>
                </a:solidFill>
              </a:rPr>
              <a:t>posterior surface </a:t>
            </a:r>
            <a:r>
              <a:rPr lang="en-US" sz="1300" dirty="0">
                <a:solidFill>
                  <a:schemeClr val="tx1"/>
                </a:solidFill>
              </a:rPr>
              <a:t>of </a:t>
            </a:r>
            <a:r>
              <a:rPr lang="en-US" sz="1300" u="sng" dirty="0">
                <a:solidFill>
                  <a:schemeClr val="tx1"/>
                </a:solidFill>
              </a:rPr>
              <a:t>both atria.</a:t>
            </a:r>
          </a:p>
          <a:p>
            <a:endParaRPr lang="en-US" sz="1300" b="1" u="sng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Artery of the Sinoatrial Node (SAN):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Supplies the </a:t>
            </a:r>
            <a:r>
              <a:rPr lang="en-US" sz="1300" u="sng" dirty="0">
                <a:solidFill>
                  <a:schemeClr val="tx1"/>
                </a:solidFill>
              </a:rPr>
              <a:t>SAN</a:t>
            </a:r>
            <a:r>
              <a:rPr lang="en-US" sz="1300" dirty="0">
                <a:solidFill>
                  <a:schemeClr val="tx1"/>
                </a:solidFill>
              </a:rPr>
              <a:t> and </a:t>
            </a:r>
            <a:r>
              <a:rPr lang="en-US" sz="1300" u="sng" dirty="0">
                <a:solidFill>
                  <a:schemeClr val="tx1"/>
                </a:solidFill>
              </a:rPr>
              <a:t>both atria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rgbClr val="FF00FF"/>
                </a:solidFill>
              </a:rPr>
              <a:t>In 35% it arises from the left coronary.</a:t>
            </a:r>
          </a:p>
          <a:p>
            <a:endParaRPr lang="en-US" sz="1300" b="1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chemeClr val="tx1"/>
                </a:solidFill>
              </a:rPr>
              <a:t>Posterior Interventricular artery </a:t>
            </a:r>
            <a:r>
              <a:rPr lang="en-US" sz="1300" dirty="0">
                <a:solidFill>
                  <a:schemeClr val="tx1"/>
                </a:solidFill>
              </a:rPr>
              <a:t>(accompanied by Middle Cardiac vein):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Runs toward the apex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Lies in the </a:t>
            </a:r>
            <a:r>
              <a:rPr lang="en-US" sz="1300" u="sng" dirty="0">
                <a:solidFill>
                  <a:schemeClr val="tx1"/>
                </a:solidFill>
              </a:rPr>
              <a:t>posterior interventricular groove</a:t>
            </a:r>
            <a:r>
              <a:rPr lang="en-US" sz="1300" dirty="0">
                <a:solidFill>
                  <a:schemeClr val="tx1"/>
                </a:solidFill>
              </a:rPr>
              <a:t>, it supplies: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rgbClr val="6666FF"/>
                </a:solidFill>
              </a:rPr>
              <a:t>     - Diaphragmic surface of the </a:t>
            </a:r>
            <a:r>
              <a:rPr lang="en-US" sz="1300" b="1" dirty="0">
                <a:solidFill>
                  <a:srgbClr val="6666FF"/>
                </a:solidFill>
              </a:rPr>
              <a:t>Right and Left Ventricles.</a:t>
            </a:r>
            <a:br>
              <a:rPr lang="en-US" sz="1300" b="1" dirty="0">
                <a:solidFill>
                  <a:srgbClr val="6666FF"/>
                </a:solidFill>
              </a:rPr>
            </a:br>
            <a:r>
              <a:rPr lang="en-US" sz="1300" b="1" dirty="0">
                <a:solidFill>
                  <a:srgbClr val="6666FF"/>
                </a:solidFill>
              </a:rPr>
              <a:t>     - Septal branch </a:t>
            </a:r>
            <a:r>
              <a:rPr lang="en-US" sz="1300" dirty="0">
                <a:solidFill>
                  <a:srgbClr val="6666FF"/>
                </a:solidFill>
              </a:rPr>
              <a:t>to the </a:t>
            </a:r>
            <a:r>
              <a:rPr lang="en-US" sz="1300" b="1" dirty="0">
                <a:solidFill>
                  <a:srgbClr val="6666FF"/>
                </a:solidFill>
              </a:rPr>
              <a:t>AVN </a:t>
            </a:r>
            <a:br>
              <a:rPr lang="en-US" sz="1300" b="1" dirty="0">
                <a:solidFill>
                  <a:srgbClr val="6666FF"/>
                </a:solidFill>
              </a:rPr>
            </a:br>
            <a:r>
              <a:rPr lang="en-US" sz="1300" b="1" dirty="0">
                <a:solidFill>
                  <a:srgbClr val="6666FF"/>
                </a:solidFill>
              </a:rPr>
              <a:t>     - Posterior part </a:t>
            </a:r>
            <a:r>
              <a:rPr lang="en-US" sz="1300" dirty="0">
                <a:solidFill>
                  <a:srgbClr val="6666FF"/>
                </a:solidFill>
              </a:rPr>
              <a:t>of the </a:t>
            </a:r>
            <a:r>
              <a:rPr lang="en-US" sz="1300" b="1" dirty="0">
                <a:solidFill>
                  <a:srgbClr val="6666FF"/>
                </a:solidFill>
              </a:rPr>
              <a:t>IVC </a:t>
            </a:r>
            <a:r>
              <a:rPr lang="en-US" sz="1300" dirty="0">
                <a:solidFill>
                  <a:srgbClr val="FF0000"/>
                </a:solidFill>
              </a:rPr>
              <a:t>(except its Apex)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     </a:t>
            </a:r>
            <a:r>
              <a:rPr lang="en-US" sz="1300" b="1" dirty="0">
                <a:solidFill>
                  <a:srgbClr val="FF00FF"/>
                </a:solidFill>
              </a:rPr>
              <a:t>- </a:t>
            </a:r>
            <a:r>
              <a:rPr lang="en-US" sz="1300" dirty="0">
                <a:solidFill>
                  <a:srgbClr val="FF00FF"/>
                </a:solidFill>
              </a:rPr>
              <a:t>The </a:t>
            </a:r>
            <a:r>
              <a:rPr lang="en-US" sz="1300" b="1" dirty="0">
                <a:solidFill>
                  <a:srgbClr val="FF00FF"/>
                </a:solidFill>
              </a:rPr>
              <a:t>Right and Left Ventricles</a:t>
            </a:r>
            <a:r>
              <a:rPr lang="en-US" sz="1300" dirty="0">
                <a:solidFill>
                  <a:srgbClr val="FF00FF"/>
                </a:solidFill>
              </a:rPr>
              <a:t>, including their inferior wall.</a:t>
            </a:r>
            <a:br>
              <a:rPr lang="en-US" sz="1300" dirty="0">
                <a:solidFill>
                  <a:srgbClr val="FF00FF"/>
                </a:solidFill>
              </a:rPr>
            </a:br>
            <a:r>
              <a:rPr lang="en-US" sz="1300" dirty="0">
                <a:solidFill>
                  <a:srgbClr val="FF00FF"/>
                </a:solidFill>
              </a:rPr>
              <a:t>     - </a:t>
            </a:r>
            <a:r>
              <a:rPr lang="en-US" sz="1300" u="sng" dirty="0">
                <a:solidFill>
                  <a:srgbClr val="FF00FF"/>
                </a:solidFill>
              </a:rPr>
              <a:t>Posterior part of ventricular septum</a:t>
            </a:r>
            <a:r>
              <a:rPr lang="en-US" sz="1300" dirty="0">
                <a:solidFill>
                  <a:srgbClr val="FF00FF"/>
                </a:solidFill>
              </a:rPr>
              <a:t>, </a:t>
            </a:r>
            <a:r>
              <a:rPr lang="en-US" sz="1300" dirty="0">
                <a:solidFill>
                  <a:srgbClr val="FF0000"/>
                </a:solidFill>
              </a:rPr>
              <a:t>not the Apical part (except Apex)</a:t>
            </a:r>
          </a:p>
          <a:p>
            <a:endParaRPr lang="en-US" sz="1300" dirty="0">
              <a:solidFill>
                <a:schemeClr val="tx1"/>
              </a:solidFill>
            </a:endParaRPr>
          </a:p>
          <a:p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Shape 229">
            <a:extLst>
              <a:ext uri="{FF2B5EF4-FFF2-40B4-BE49-F238E27FC236}">
                <a16:creationId xmlns:a16="http://schemas.microsoft.com/office/drawing/2014/main" id="{9FA4AD73-62B1-4071-8485-13750BA4F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86953"/>
            <a:ext cx="8520600" cy="573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Branches (Right Coronary Artery)</a:t>
            </a:r>
            <a:endParaRPr dirty="0"/>
          </a:p>
        </p:txBody>
      </p:sp>
      <p:pic>
        <p:nvPicPr>
          <p:cNvPr id="5" name="Picture 4" descr="G:\heart\scan0001.jpg">
            <a:extLst>
              <a:ext uri="{FF2B5EF4-FFF2-40B4-BE49-F238E27FC236}">
                <a16:creationId xmlns:a16="http://schemas.microsoft.com/office/drawing/2014/main" id="{9ACD4254-A572-4B94-8ACA-6E560A028FB5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r="4747" b="50951"/>
          <a:stretch/>
        </p:blipFill>
        <p:spPr bwMode="auto">
          <a:xfrm>
            <a:off x="6268848" y="1132650"/>
            <a:ext cx="2675335" cy="1703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CoronaryVeins2.jpg">
            <a:extLst>
              <a:ext uri="{FF2B5EF4-FFF2-40B4-BE49-F238E27FC236}">
                <a16:creationId xmlns:a16="http://schemas.microsoft.com/office/drawing/2014/main" id="{5858A189-E8E5-4FCD-AD54-47723D7E9BA6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48" y="2951253"/>
            <a:ext cx="2676357" cy="18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40026-7C7C-4D51-851F-0EB10E2CBD15}"/>
              </a:ext>
            </a:extLst>
          </p:cNvPr>
          <p:cNvSpPr/>
          <p:nvPr/>
        </p:nvSpPr>
        <p:spPr>
          <a:xfrm>
            <a:off x="7514897" y="1313793"/>
            <a:ext cx="367862" cy="15765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D003D-EF61-4333-8979-41EB536F2DE8}"/>
              </a:ext>
            </a:extLst>
          </p:cNvPr>
          <p:cNvSpPr/>
          <p:nvPr/>
        </p:nvSpPr>
        <p:spPr>
          <a:xfrm>
            <a:off x="7020910" y="2296510"/>
            <a:ext cx="830318" cy="15765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32A2A-9293-41A4-8740-EFA47ACCC3A8}"/>
              </a:ext>
            </a:extLst>
          </p:cNvPr>
          <p:cNvSpPr/>
          <p:nvPr/>
        </p:nvSpPr>
        <p:spPr>
          <a:xfrm>
            <a:off x="6216867" y="3999859"/>
            <a:ext cx="446692" cy="13070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857D86-5893-4AFB-96AF-8DBF8F4F19A7}"/>
              </a:ext>
            </a:extLst>
          </p:cNvPr>
          <p:cNvSpPr/>
          <p:nvPr/>
        </p:nvSpPr>
        <p:spPr>
          <a:xfrm>
            <a:off x="8481848" y="3279227"/>
            <a:ext cx="350452" cy="17867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D42792-155C-49C8-A4AD-4DB4EB9210CB}"/>
              </a:ext>
            </a:extLst>
          </p:cNvPr>
          <p:cNvSpPr/>
          <p:nvPr/>
        </p:nvSpPr>
        <p:spPr>
          <a:xfrm>
            <a:off x="8306621" y="4147004"/>
            <a:ext cx="637561" cy="361934"/>
          </a:xfrm>
          <a:prstGeom prst="rect">
            <a:avLst/>
          </a:prstGeom>
          <a:noFill/>
          <a:ln w="19050"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E6DD46-FCE6-4C32-89F8-FADF1BDA7680}"/>
              </a:ext>
            </a:extLst>
          </p:cNvPr>
          <p:cNvCxnSpPr>
            <a:cxnSpLocks/>
          </p:cNvCxnSpPr>
          <p:nvPr/>
        </p:nvCxnSpPr>
        <p:spPr>
          <a:xfrm>
            <a:off x="515007" y="2125878"/>
            <a:ext cx="297442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44858C-B41A-4FF6-AAC7-435E25443290}"/>
              </a:ext>
            </a:extLst>
          </p:cNvPr>
          <p:cNvCxnSpPr>
            <a:cxnSpLocks/>
          </p:cNvCxnSpPr>
          <p:nvPr/>
        </p:nvCxnSpPr>
        <p:spPr>
          <a:xfrm>
            <a:off x="515007" y="2792164"/>
            <a:ext cx="2732690" cy="0"/>
          </a:xfrm>
          <a:prstGeom prst="line">
            <a:avLst/>
          </a:prstGeom>
          <a:ln w="19050">
            <a:solidFill>
              <a:srgbClr val="975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88CDAD-F67F-4A8F-AF3D-0B398ECF9AA8}"/>
              </a:ext>
            </a:extLst>
          </p:cNvPr>
          <p:cNvCxnSpPr>
            <a:cxnSpLocks/>
          </p:cNvCxnSpPr>
          <p:nvPr/>
        </p:nvCxnSpPr>
        <p:spPr>
          <a:xfrm>
            <a:off x="4656083" y="2792164"/>
            <a:ext cx="156078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14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09" descr="heart-blood-vessels-coronary-arteries-coronaryarteriesnew.jpg">
            <a:extLst>
              <a:ext uri="{FF2B5EF4-FFF2-40B4-BE49-F238E27FC236}">
                <a16:creationId xmlns:a16="http://schemas.microsoft.com/office/drawing/2014/main" id="{298551F7-4221-4E69-9B66-AA55DED1C2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991" y="3106959"/>
            <a:ext cx="1679347" cy="192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7" descr="Fiss_figure01b.jpg">
            <a:extLst>
              <a:ext uri="{FF2B5EF4-FFF2-40B4-BE49-F238E27FC236}">
                <a16:creationId xmlns:a16="http://schemas.microsoft.com/office/drawing/2014/main" id="{CBDA3E42-20A7-4F2D-8389-3785841BB1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779"/>
          <a:stretch/>
        </p:blipFill>
        <p:spPr>
          <a:xfrm>
            <a:off x="5975498" y="1022984"/>
            <a:ext cx="3095120" cy="21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386953"/>
            <a:ext cx="8520600" cy="573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Left Coronary Artery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CED059-3189-4EFA-B6F2-E6427624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83021"/>
            <a:ext cx="5663798" cy="3354000"/>
          </a:xfrm>
        </p:spPr>
        <p:txBody>
          <a:bodyPr/>
          <a:lstStyle/>
          <a:p>
            <a:pPr lvl="0"/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GB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Larger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of the two coronaries.</a:t>
            </a:r>
          </a:p>
          <a:p>
            <a:pPr lvl="0"/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Arises from the </a:t>
            </a:r>
            <a:r>
              <a:rPr lang="en-GB" sz="1400" b="1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left posterior aortic sinus</a:t>
            </a:r>
            <a:r>
              <a:rPr lang="en-GB" sz="1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of the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ascending aorta.</a:t>
            </a:r>
          </a:p>
          <a:p>
            <a:pPr lvl="0"/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Descends: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1. </a:t>
            </a:r>
            <a:r>
              <a:rPr lang="en-GB" sz="1400" dirty="0">
                <a:solidFill>
                  <a:srgbClr val="6666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(passing forward) 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Between the pulmonary (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artery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 trunk and the left auricle.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2. </a:t>
            </a:r>
            <a:r>
              <a:rPr lang="en-GB" sz="1400" dirty="0">
                <a:solidFill>
                  <a:srgbClr val="6666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(Enter) 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 </a:t>
            </a:r>
            <a:r>
              <a:rPr lang="en-GB" sz="1400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IV (</a:t>
            </a:r>
            <a:r>
              <a:rPr lang="en" sz="1400" u="sng" dirty="0">
                <a:solidFill>
                  <a:schemeClr val="bg1">
                    <a:lumMod val="6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Calibri"/>
              </a:rPr>
              <a:t>interventricular</a:t>
            </a:r>
            <a:r>
              <a:rPr lang="en-GB" sz="1400" u="sng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 groove</a:t>
            </a: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GB" sz="1400" dirty="0">
                <a:solidFill>
                  <a:srgbClr val="FF00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 the </a:t>
            </a:r>
            <a:r>
              <a:rPr lang="en-GB" sz="1400" u="sng" dirty="0">
                <a:solidFill>
                  <a:srgbClr val="FF00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apex</a:t>
            </a:r>
            <a:r>
              <a:rPr lang="en-GB" sz="1400" dirty="0">
                <a:solidFill>
                  <a:srgbClr val="FF00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of the heart.</a:t>
            </a:r>
          </a:p>
          <a:p>
            <a:pPr lvl="0"/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Divides into two terminal branches: </a:t>
            </a:r>
            <a:b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en-GB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Anterior Interventricular artery &amp; Circumflex arteries.</a:t>
            </a:r>
          </a:p>
          <a:p>
            <a:pPr lvl="0"/>
            <a:endParaRPr lang="en-GB" sz="1400" dirty="0">
              <a:solidFill>
                <a:srgbClr val="66666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14300" lvl="0" indent="0">
              <a:buNone/>
            </a:pPr>
            <a:r>
              <a:rPr lang="en-GB" sz="14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</a:t>
            </a:r>
            <a:r>
              <a:rPr lang="en-GB" sz="11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Q from </a:t>
            </a:r>
            <a:r>
              <a:rPr lang="en-GB" sz="1100" dirty="0" err="1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Dr.Sanaa</a:t>
            </a:r>
            <a:r>
              <a:rPr lang="en-GB" sz="11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Which of the aortic sinuses doesn’t give rise to any of coronary arteries ?</a:t>
            </a:r>
          </a:p>
          <a:p>
            <a:pPr marL="114300" lvl="0" indent="0">
              <a:buNone/>
            </a:pPr>
            <a:r>
              <a:rPr lang="en-GB" sz="1100" u="sng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Right posterior aortic sinus</a:t>
            </a:r>
            <a:r>
              <a:rPr lang="en-GB" sz="1100" dirty="0">
                <a:solidFill>
                  <a:srgbClr val="66666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“because the RCA arises from the anterior aortic since &amp; LCA arises from the left posterior aortic sinus”</a:t>
            </a:r>
            <a:endParaRPr lang="ar-SA" sz="1100" dirty="0">
              <a:solidFill>
                <a:srgbClr val="66666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>
              <a:buNone/>
            </a:pPr>
            <a:br>
              <a:rPr lang="ar-SA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endParaRPr lang="ar-SA"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14300" indent="0">
              <a:buNone/>
            </a:pPr>
            <a:endParaRPr lang="en-US" sz="1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0F24B6-9338-4D53-8D39-9477341E4C3A}"/>
              </a:ext>
            </a:extLst>
          </p:cNvPr>
          <p:cNvCxnSpPr>
            <a:cxnSpLocks/>
          </p:cNvCxnSpPr>
          <p:nvPr/>
        </p:nvCxnSpPr>
        <p:spPr>
          <a:xfrm flipV="1">
            <a:off x="7517219" y="1071847"/>
            <a:ext cx="276446" cy="96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B969E08-EBCA-45A7-87EC-35D4D98E4DAD}"/>
              </a:ext>
            </a:extLst>
          </p:cNvPr>
          <p:cNvSpPr txBox="1"/>
          <p:nvPr/>
        </p:nvSpPr>
        <p:spPr>
          <a:xfrm>
            <a:off x="7723731" y="964124"/>
            <a:ext cx="1242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Pulmonary artery/trunk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EA3B8-2391-45BC-B4D4-D5FFB79A4CEE}"/>
              </a:ext>
            </a:extLst>
          </p:cNvPr>
          <p:cNvSpPr/>
          <p:nvPr/>
        </p:nvSpPr>
        <p:spPr>
          <a:xfrm>
            <a:off x="7723731" y="1001632"/>
            <a:ext cx="1194729" cy="169801"/>
          </a:xfrm>
          <a:prstGeom prst="rect">
            <a:avLst/>
          </a:prstGeom>
          <a:noFill/>
          <a:ln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0F9D14-7E45-4E08-9ADA-40D4D4021083}"/>
              </a:ext>
            </a:extLst>
          </p:cNvPr>
          <p:cNvSpPr/>
          <p:nvPr/>
        </p:nvSpPr>
        <p:spPr>
          <a:xfrm>
            <a:off x="7985545" y="1287374"/>
            <a:ext cx="518095" cy="1227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6DD21D-216C-4477-971C-957D532E62EB}"/>
              </a:ext>
            </a:extLst>
          </p:cNvPr>
          <p:cNvSpPr/>
          <p:nvPr/>
        </p:nvSpPr>
        <p:spPr>
          <a:xfrm>
            <a:off x="8256287" y="3956676"/>
            <a:ext cx="272532" cy="1523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C225F0-9AA2-44EE-8E9E-20A5EB95B8AB}"/>
              </a:ext>
            </a:extLst>
          </p:cNvPr>
          <p:cNvCxnSpPr>
            <a:cxnSpLocks/>
          </p:cNvCxnSpPr>
          <p:nvPr/>
        </p:nvCxnSpPr>
        <p:spPr>
          <a:xfrm>
            <a:off x="3657928" y="2529509"/>
            <a:ext cx="2002712" cy="0"/>
          </a:xfrm>
          <a:prstGeom prst="line">
            <a:avLst/>
          </a:prstGeom>
          <a:ln w="19050">
            <a:solidFill>
              <a:srgbClr val="9751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E6169F-588C-4039-A98A-BA2AB6AEDEA9}"/>
              </a:ext>
            </a:extLst>
          </p:cNvPr>
          <p:cNvCxnSpPr>
            <a:cxnSpLocks/>
          </p:cNvCxnSpPr>
          <p:nvPr/>
        </p:nvCxnSpPr>
        <p:spPr>
          <a:xfrm>
            <a:off x="3657928" y="3749078"/>
            <a:ext cx="1570055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B9C0C0-88D9-4333-AD50-AB348B791A87}"/>
              </a:ext>
            </a:extLst>
          </p:cNvPr>
          <p:cNvCxnSpPr>
            <a:cxnSpLocks/>
          </p:cNvCxnSpPr>
          <p:nvPr/>
        </p:nvCxnSpPr>
        <p:spPr>
          <a:xfrm>
            <a:off x="1538716" y="2751657"/>
            <a:ext cx="9351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8C446-D60D-42CF-A185-C151AE06E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101" y="842094"/>
            <a:ext cx="6425984" cy="3645823"/>
          </a:xfrm>
        </p:spPr>
        <p:txBody>
          <a:bodyPr/>
          <a:lstStyle/>
          <a:p>
            <a:r>
              <a:rPr lang="en-GB" sz="1300" b="1" dirty="0"/>
              <a:t>Anterior Interventricular</a:t>
            </a:r>
            <a:br>
              <a:rPr lang="en-US" sz="1300" dirty="0"/>
            </a:br>
            <a:r>
              <a:rPr lang="en-US" sz="1300" dirty="0"/>
              <a:t>Descends in the </a:t>
            </a:r>
            <a:r>
              <a:rPr lang="en-US" sz="1300" b="1" dirty="0">
                <a:solidFill>
                  <a:schemeClr val="tx1"/>
                </a:solidFill>
              </a:rPr>
              <a:t>anterior interventricular groove</a:t>
            </a:r>
            <a:r>
              <a:rPr lang="en-US" sz="1300" dirty="0"/>
              <a:t> to the apex of the heart (accompanied by the </a:t>
            </a:r>
            <a:r>
              <a:rPr lang="en-US" sz="1300" b="1" u="sng" dirty="0">
                <a:solidFill>
                  <a:srgbClr val="0070C0"/>
                </a:solidFill>
              </a:rPr>
              <a:t>Great cardiac vein</a:t>
            </a:r>
            <a:r>
              <a:rPr lang="en-US" sz="1300" b="1" dirty="0">
                <a:solidFill>
                  <a:srgbClr val="0070C0"/>
                </a:solidFill>
              </a:rPr>
              <a:t> </a:t>
            </a:r>
            <a:r>
              <a:rPr lang="en-US" sz="1300" dirty="0"/>
              <a:t>in most individuals it passes around the apex to anastomose with terminal branches of the right coronary , in 1\3 it ends at the apex. </a:t>
            </a:r>
            <a:br>
              <a:rPr lang="en-US" sz="1300" dirty="0"/>
            </a:br>
            <a:r>
              <a:rPr lang="en-US" sz="1300" dirty="0"/>
              <a:t>It supplies the</a:t>
            </a:r>
            <a:br>
              <a:rPr lang="en-US" sz="1300" dirty="0"/>
            </a:br>
            <a:r>
              <a:rPr lang="en-US" sz="1300" dirty="0"/>
              <a:t>1. </a:t>
            </a:r>
            <a:r>
              <a:rPr lang="en-US" sz="1300" u="sng" dirty="0"/>
              <a:t>right</a:t>
            </a:r>
            <a:r>
              <a:rPr lang="en-US" sz="1300" dirty="0"/>
              <a:t> and </a:t>
            </a:r>
            <a:r>
              <a:rPr lang="en-US" sz="1300" u="sng" dirty="0"/>
              <a:t>left ventricles </a:t>
            </a:r>
            <a:br>
              <a:rPr lang="en-US" sz="1300" u="sng" dirty="0"/>
            </a:br>
            <a:r>
              <a:rPr lang="en-US" sz="1300" dirty="0"/>
              <a:t>2. anterior part of </a:t>
            </a:r>
            <a:r>
              <a:rPr lang="en-US" sz="1300" u="sng" dirty="0"/>
              <a:t>ventricular septum</a:t>
            </a:r>
            <a:r>
              <a:rPr lang="en-US" sz="1300" dirty="0"/>
              <a:t> . </a:t>
            </a:r>
            <a:br>
              <a:rPr lang="en-US" sz="1300" dirty="0"/>
            </a:br>
            <a:r>
              <a:rPr lang="en-US" sz="1300" dirty="0"/>
              <a:t>It gives:                                                                  </a:t>
            </a:r>
            <a:br>
              <a:rPr lang="en-US" sz="1300" dirty="0"/>
            </a:br>
            <a:r>
              <a:rPr lang="en-US" sz="1300" dirty="0"/>
              <a:t>  - Left conus artery for pulmonary conus.                                        </a:t>
            </a:r>
            <a:br>
              <a:rPr lang="en-US" sz="1300" dirty="0"/>
            </a:br>
            <a:r>
              <a:rPr lang="en-US" sz="1300" dirty="0"/>
              <a:t>  </a:t>
            </a:r>
            <a:r>
              <a:rPr lang="en-US" sz="1300" dirty="0">
                <a:solidFill>
                  <a:srgbClr val="FF00FF"/>
                </a:solidFill>
              </a:rPr>
              <a:t>- Anterior ventricular and Posterior ventricular ; Supply left ventricle</a:t>
            </a:r>
            <a:br>
              <a:rPr lang="en-US" sz="1300" dirty="0">
                <a:solidFill>
                  <a:srgbClr val="FF00FF"/>
                </a:solidFill>
              </a:rPr>
            </a:br>
            <a:r>
              <a:rPr lang="en-US" sz="1300" dirty="0"/>
              <a:t>  </a:t>
            </a:r>
            <a:r>
              <a:rPr lang="en-US" sz="1300" dirty="0">
                <a:solidFill>
                  <a:srgbClr val="FF00FF"/>
                </a:solidFill>
              </a:rPr>
              <a:t>- Atrial branches ; Supply greater part of left atrium</a:t>
            </a:r>
            <a:br>
              <a:rPr lang="en-US" sz="1300" dirty="0"/>
            </a:br>
            <a:r>
              <a:rPr lang="en-US" sz="1300" dirty="0"/>
              <a:t>- Left diagonal artery one of the ventricular branches or may arises from </a:t>
            </a:r>
            <a:r>
              <a:rPr lang="en-US" sz="1300" dirty="0">
                <a:solidFill>
                  <a:srgbClr val="6666FF"/>
                </a:solidFill>
              </a:rPr>
              <a:t>trunk of the </a:t>
            </a:r>
            <a:r>
              <a:rPr lang="en-US" sz="1300" dirty="0"/>
              <a:t>left coronary.</a:t>
            </a:r>
            <a:br>
              <a:rPr lang="en-US" sz="1300" dirty="0"/>
            </a:br>
            <a:endParaRPr lang="en-US" sz="1300" dirty="0"/>
          </a:p>
          <a:p>
            <a:endParaRPr lang="en-US" sz="1300" dirty="0"/>
          </a:p>
        </p:txBody>
      </p:sp>
      <p:pic>
        <p:nvPicPr>
          <p:cNvPr id="4" name="Content Placeholder 4" descr="CoronaryVeins1.jpg">
            <a:extLst>
              <a:ext uri="{FF2B5EF4-FFF2-40B4-BE49-F238E27FC236}">
                <a16:creationId xmlns:a16="http://schemas.microsoft.com/office/drawing/2014/main" id="{1D1DB022-4211-45C4-88DA-C365E42A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6197" y="1074639"/>
            <a:ext cx="2238176" cy="220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F0CD81-4335-465B-9731-22523E15D6D0}"/>
              </a:ext>
            </a:extLst>
          </p:cNvPr>
          <p:cNvSpPr/>
          <p:nvPr/>
        </p:nvSpPr>
        <p:spPr>
          <a:xfrm>
            <a:off x="8219935" y="1905070"/>
            <a:ext cx="494437" cy="1169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52E3F-87AC-4C01-A550-B6DBDC8C90E9}"/>
              </a:ext>
            </a:extLst>
          </p:cNvPr>
          <p:cNvSpPr/>
          <p:nvPr/>
        </p:nvSpPr>
        <p:spPr>
          <a:xfrm>
            <a:off x="8219935" y="2160251"/>
            <a:ext cx="494437" cy="34954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A58480-CDAD-4A70-95C1-1974C85C4F28}"/>
              </a:ext>
            </a:extLst>
          </p:cNvPr>
          <p:cNvCxnSpPr>
            <a:cxnSpLocks/>
          </p:cNvCxnSpPr>
          <p:nvPr/>
        </p:nvCxnSpPr>
        <p:spPr>
          <a:xfrm>
            <a:off x="1822654" y="1364454"/>
            <a:ext cx="2644243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229">
            <a:extLst>
              <a:ext uri="{FF2B5EF4-FFF2-40B4-BE49-F238E27FC236}">
                <a16:creationId xmlns:a16="http://schemas.microsoft.com/office/drawing/2014/main" id="{1AF6FA0D-DE9B-4F5F-9C96-A65E6B0ABB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86953"/>
            <a:ext cx="8520600" cy="573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Branches (Left Coronary Artery)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74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7D003E-E450-45B8-96E2-CB44636916DB}"/>
              </a:ext>
            </a:extLst>
          </p:cNvPr>
          <p:cNvGrpSpPr/>
          <p:nvPr/>
        </p:nvGrpSpPr>
        <p:grpSpPr>
          <a:xfrm>
            <a:off x="6196264" y="731925"/>
            <a:ext cx="2441136" cy="1979413"/>
            <a:chOff x="7369084" y="3862970"/>
            <a:chExt cx="4231513" cy="2913139"/>
          </a:xfrm>
        </p:grpSpPr>
        <p:pic>
          <p:nvPicPr>
            <p:cNvPr id="6" name="Shape 124" descr="photos_7c884497-2e68-4f00-93df-84d966a0b31d.gif">
              <a:extLst>
                <a:ext uri="{FF2B5EF4-FFF2-40B4-BE49-F238E27FC236}">
                  <a16:creationId xmlns:a16="http://schemas.microsoft.com/office/drawing/2014/main" id="{26F3D832-C4DE-4025-8F9F-BEB9262DEB8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7600" b="7001"/>
            <a:stretch/>
          </p:blipFill>
          <p:spPr>
            <a:xfrm>
              <a:off x="7369084" y="3862970"/>
              <a:ext cx="4231513" cy="29131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AAD2A6-37C6-4303-B2E0-DB1FFBAB7C00}"/>
                </a:ext>
              </a:extLst>
            </p:cNvPr>
            <p:cNvSpPr/>
            <p:nvPr/>
          </p:nvSpPr>
          <p:spPr>
            <a:xfrm>
              <a:off x="10540001" y="4824308"/>
              <a:ext cx="892892" cy="191381"/>
            </a:xfrm>
            <a:prstGeom prst="rect">
              <a:avLst/>
            </a:prstGeom>
            <a:noFill/>
            <a:ln w="19050">
              <a:solidFill>
                <a:srgbClr val="49B5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8C446-D60D-42CF-A185-C151AE06E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" y="847621"/>
            <a:ext cx="6046570" cy="3024920"/>
          </a:xfrm>
        </p:spPr>
        <p:txBody>
          <a:bodyPr/>
          <a:lstStyle/>
          <a:p>
            <a:pPr lvl="0"/>
            <a:r>
              <a:rPr lang="en-US" sz="1300" b="1" dirty="0"/>
              <a:t>Circumflex Artery</a:t>
            </a:r>
            <a:br>
              <a:rPr lang="en-US" sz="1300" dirty="0"/>
            </a:br>
            <a:r>
              <a:rPr lang="en-US" sz="1300" dirty="0"/>
              <a:t>Winds around the left margin of the heart in the atrioventricular groove. </a:t>
            </a:r>
            <a:br>
              <a:rPr lang="en-US" sz="1300" dirty="0"/>
            </a:br>
            <a:r>
              <a:rPr lang="en-US" sz="1300" dirty="0">
                <a:solidFill>
                  <a:srgbClr val="6666FF"/>
                </a:solidFill>
              </a:rPr>
              <a:t>It give: </a:t>
            </a:r>
            <a:br>
              <a:rPr lang="en-US" sz="1300" dirty="0">
                <a:solidFill>
                  <a:srgbClr val="6666FF"/>
                </a:solidFill>
              </a:rPr>
            </a:br>
            <a:r>
              <a:rPr lang="en-US" sz="1300" b="1" dirty="0">
                <a:solidFill>
                  <a:srgbClr val="6666FF"/>
                </a:solidFill>
              </a:rPr>
              <a:t>1. Left Marginal artery   </a:t>
            </a:r>
            <a:br>
              <a:rPr lang="en-US" sz="1300" b="1" dirty="0">
                <a:solidFill>
                  <a:srgbClr val="6666FF"/>
                </a:solidFill>
              </a:rPr>
            </a:br>
            <a:r>
              <a:rPr lang="en-US" sz="1300" b="1" dirty="0">
                <a:solidFill>
                  <a:srgbClr val="6666FF"/>
                </a:solidFill>
              </a:rPr>
              <a:t>2. Anterior &amp; posterior ventricular branches to the left ventricle</a:t>
            </a:r>
            <a:br>
              <a:rPr lang="en-US" sz="1300" b="1" dirty="0">
                <a:solidFill>
                  <a:srgbClr val="6666FF"/>
                </a:solidFill>
              </a:rPr>
            </a:br>
            <a:r>
              <a:rPr lang="en-US" sz="1300" b="1" dirty="0">
                <a:solidFill>
                  <a:srgbClr val="6666FF"/>
                </a:solidFill>
              </a:rPr>
              <a:t>3. Atrial branches to the left atrium</a:t>
            </a:r>
          </a:p>
          <a:p>
            <a:pPr lvl="0"/>
            <a:endParaRPr lang="en-US" sz="1300" dirty="0"/>
          </a:p>
          <a:p>
            <a:pPr lvl="0"/>
            <a:r>
              <a:rPr lang="en-US" sz="1300" b="1" dirty="0">
                <a:solidFill>
                  <a:srgbClr val="FF00FF"/>
                </a:solidFill>
              </a:rPr>
              <a:t>Left Marginal artery </a:t>
            </a:r>
            <a:br>
              <a:rPr lang="en-US" sz="1300" dirty="0">
                <a:solidFill>
                  <a:srgbClr val="FF00FF"/>
                </a:solidFill>
              </a:rPr>
            </a:br>
            <a:r>
              <a:rPr lang="en-US" sz="1300" dirty="0">
                <a:solidFill>
                  <a:srgbClr val="FF00FF"/>
                </a:solidFill>
              </a:rPr>
              <a:t>Supplies the left margin of the left ventricle down to the apex</a:t>
            </a:r>
            <a:br>
              <a:rPr lang="en-US" sz="1300" dirty="0"/>
            </a:br>
            <a:endParaRPr lang="en-US" sz="1300" dirty="0"/>
          </a:p>
          <a:p>
            <a:pPr algn="l"/>
            <a:endParaRPr lang="en-US" sz="1300" dirty="0"/>
          </a:p>
          <a:p>
            <a:endParaRPr lang="en-US" sz="13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BC220-0BA5-4BAB-8E75-D8FCB247DA59}"/>
              </a:ext>
            </a:extLst>
          </p:cNvPr>
          <p:cNvGrpSpPr/>
          <p:nvPr/>
        </p:nvGrpSpPr>
        <p:grpSpPr>
          <a:xfrm>
            <a:off x="6472831" y="2847935"/>
            <a:ext cx="2026914" cy="1976787"/>
            <a:chOff x="8087106" y="373891"/>
            <a:chExt cx="3513491" cy="2964965"/>
          </a:xfrm>
        </p:grpSpPr>
        <p:pic>
          <p:nvPicPr>
            <p:cNvPr id="9" name="Shape 125" descr="Anterior-View-of-the-Arterial-Supply-to-the-Heart-via-the-Right-and-Left-Coronary-Arteries-1024x568.jpg">
              <a:extLst>
                <a:ext uri="{FF2B5EF4-FFF2-40B4-BE49-F238E27FC236}">
                  <a16:creationId xmlns:a16="http://schemas.microsoft.com/office/drawing/2014/main" id="{7C1DAE91-A3D0-4AAE-B30C-6CEBD9869ED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1860" t="3532" b="7910"/>
            <a:stretch/>
          </p:blipFill>
          <p:spPr>
            <a:xfrm>
              <a:off x="8087106" y="373891"/>
              <a:ext cx="3513491" cy="2964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84D637-DDA9-46F8-8A56-A4826D8968F4}"/>
                </a:ext>
              </a:extLst>
            </p:cNvPr>
            <p:cNvSpPr/>
            <p:nvPr/>
          </p:nvSpPr>
          <p:spPr>
            <a:xfrm>
              <a:off x="10557578" y="1514901"/>
              <a:ext cx="892894" cy="395786"/>
            </a:xfrm>
            <a:prstGeom prst="rect">
              <a:avLst/>
            </a:prstGeom>
            <a:noFill/>
            <a:ln w="19050">
              <a:solidFill>
                <a:srgbClr val="8329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83295F"/>
                </a:solidFill>
              </a:endParaRPr>
            </a:p>
          </p:txBody>
        </p:sp>
      </p:grpSp>
      <p:sp>
        <p:nvSpPr>
          <p:cNvPr id="20" name="Shape 229">
            <a:extLst>
              <a:ext uri="{FF2B5EF4-FFF2-40B4-BE49-F238E27FC236}">
                <a16:creationId xmlns:a16="http://schemas.microsoft.com/office/drawing/2014/main" id="{1AF6FA0D-DE9B-4F5F-9C96-A65E6B0ABB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86953"/>
            <a:ext cx="8520600" cy="573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Branches (Left Coronary Artery)</a:t>
            </a:r>
            <a:endParaRPr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F87220-AD8C-40BC-863C-ADA3AD9EE517}"/>
              </a:ext>
            </a:extLst>
          </p:cNvPr>
          <p:cNvCxnSpPr>
            <a:cxnSpLocks/>
          </p:cNvCxnSpPr>
          <p:nvPr/>
        </p:nvCxnSpPr>
        <p:spPr>
          <a:xfrm>
            <a:off x="593050" y="2969377"/>
            <a:ext cx="1645653" cy="0"/>
          </a:xfrm>
          <a:prstGeom prst="line">
            <a:avLst/>
          </a:prstGeom>
          <a:ln w="19050">
            <a:solidFill>
              <a:srgbClr val="8329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55D42B-2C44-40B3-A02C-BFC419C93A52}"/>
              </a:ext>
            </a:extLst>
          </p:cNvPr>
          <p:cNvCxnSpPr>
            <a:cxnSpLocks/>
          </p:cNvCxnSpPr>
          <p:nvPr/>
        </p:nvCxnSpPr>
        <p:spPr>
          <a:xfrm>
            <a:off x="593050" y="1147621"/>
            <a:ext cx="1560603" cy="0"/>
          </a:xfrm>
          <a:prstGeom prst="line">
            <a:avLst/>
          </a:prstGeom>
          <a:ln w="19050">
            <a:solidFill>
              <a:srgbClr val="49B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68786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806</Words>
  <Application>Microsoft Office PowerPoint</Application>
  <PresentationFormat>On-screen Show (16:9)</PresentationFormat>
  <Paragraphs>159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Arabic Typesetting</vt:lpstr>
      <vt:lpstr>Economica</vt:lpstr>
      <vt:lpstr>Times</vt:lpstr>
      <vt:lpstr>Bree Serif</vt:lpstr>
      <vt:lpstr>Open Sans</vt:lpstr>
      <vt:lpstr>Luxe</vt:lpstr>
      <vt:lpstr>Anatomy of the arterial supply and venous drainage of the heart</vt:lpstr>
      <vt:lpstr>Objectives</vt:lpstr>
      <vt:lpstr>Arterial Supply </vt:lpstr>
      <vt:lpstr>Right Coronary Artery “smaller branch”</vt:lpstr>
      <vt:lpstr>Branches (Right Coronary Artery)</vt:lpstr>
      <vt:lpstr>Branches (Right Coronary Artery)</vt:lpstr>
      <vt:lpstr>Left Coronary Artery</vt:lpstr>
      <vt:lpstr>Branches (Left Coronary Artery)</vt:lpstr>
      <vt:lpstr>Branches (Left Coronary Artery)</vt:lpstr>
      <vt:lpstr>PowerPoint Presentation</vt:lpstr>
      <vt:lpstr>Coronary Anastomoses</vt:lpstr>
      <vt:lpstr>PowerPoint Presentation</vt:lpstr>
      <vt:lpstr>PowerPoint Presentation</vt:lpstr>
      <vt:lpstr>MCQs </vt:lpstr>
      <vt:lpstr>MCQs </vt:lpstr>
      <vt:lpstr>(1)A        (6)D  (2)B        (7)B (3)C        (8)A  (4)B        (9)A  (5)A      (10)A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arterial supply and venous drainage of the heart</dc:title>
  <dc:creator>Rawan</dc:creator>
  <cp:lastModifiedBy>rawan Alharbi.</cp:lastModifiedBy>
  <cp:revision>31</cp:revision>
  <dcterms:modified xsi:type="dcterms:W3CDTF">2018-03-18T03:07:04Z</dcterms:modified>
</cp:coreProperties>
</file>