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8" r:id="rId1"/>
  </p:sldMasterIdLst>
  <p:notesMasterIdLst>
    <p:notesMasterId r:id="rId28"/>
  </p:notesMasterIdLst>
  <p:sldIdLst>
    <p:sldId id="290" r:id="rId2"/>
    <p:sldId id="257" r:id="rId3"/>
    <p:sldId id="293" r:id="rId4"/>
    <p:sldId id="258" r:id="rId5"/>
    <p:sldId id="305" r:id="rId6"/>
    <p:sldId id="261" r:id="rId7"/>
    <p:sldId id="263" r:id="rId8"/>
    <p:sldId id="264" r:id="rId9"/>
    <p:sldId id="265" r:id="rId10"/>
    <p:sldId id="266" r:id="rId11"/>
    <p:sldId id="268" r:id="rId12"/>
    <p:sldId id="301" r:id="rId13"/>
    <p:sldId id="270" r:id="rId14"/>
    <p:sldId id="272" r:id="rId15"/>
    <p:sldId id="275" r:id="rId16"/>
    <p:sldId id="276" r:id="rId17"/>
    <p:sldId id="277" r:id="rId18"/>
    <p:sldId id="279" r:id="rId19"/>
    <p:sldId id="295" r:id="rId20"/>
    <p:sldId id="299" r:id="rId21"/>
    <p:sldId id="297" r:id="rId22"/>
    <p:sldId id="303" r:id="rId23"/>
    <p:sldId id="289" r:id="rId24"/>
    <p:sldId id="306" r:id="rId25"/>
    <p:sldId id="304" r:id="rId26"/>
    <p:sldId id="307" r:id="rId27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مهند الزهراني" initials="مهند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D3D4"/>
    <a:srgbClr val="E6DBDD"/>
    <a:srgbClr val="00203F"/>
    <a:srgbClr val="7AADA2"/>
    <a:srgbClr val="618E87"/>
    <a:srgbClr val="E7E5E5"/>
    <a:srgbClr val="D3E7E1"/>
    <a:srgbClr val="00FF99"/>
    <a:srgbClr val="9393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A756C97-6D7B-430A-97ED-F031B4137404}">
  <a:tblStyle styleId="{FA756C97-6D7B-430A-97ED-F031B4137404}" styleName="Table_0">
    <a:wholeTbl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61" autoAdjust="0"/>
    <p:restoredTop sz="93738" autoAdjust="0"/>
  </p:normalViewPr>
  <p:slideViewPr>
    <p:cSldViewPr snapToGrid="0">
      <p:cViewPr>
        <p:scale>
          <a:sx n="75" d="100"/>
          <a:sy n="75" d="100"/>
        </p:scale>
        <p:origin x="-535" y="-372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A8D505D-617E-41FA-8D3F-84E96C0CA2D0}" type="doc">
      <dgm:prSet loTypeId="urn:microsoft.com/office/officeart/2005/8/layout/cycle2" loCatId="cycle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CB0BFF-F75E-4F31-ABBE-AB453ADE9BCB}">
      <dgm:prSet phldrT="[Text]" custT="1"/>
      <dgm:spPr/>
      <dgm:t>
        <a:bodyPr/>
        <a:lstStyle/>
        <a:p>
          <a:r>
            <a:rPr lang="en-GB" sz="1700" b="1">
              <a:latin typeface="Calibri"/>
              <a:ea typeface="Calibri"/>
              <a:cs typeface="Calibri"/>
              <a:sym typeface="Calibri"/>
            </a:rPr>
            <a:t>Heart primordium </a:t>
          </a:r>
        </a:p>
        <a:p>
          <a:r>
            <a:rPr lang="en-GB" sz="1200" b="1">
              <a:latin typeface="Calibri"/>
              <a:ea typeface="Calibri"/>
              <a:cs typeface="Calibri"/>
              <a:sym typeface="Calibri"/>
            </a:rPr>
            <a:t>Day 18 </a:t>
          </a:r>
          <a:endParaRPr lang="en-US" sz="1200" dirty="0"/>
        </a:p>
      </dgm:t>
    </dgm:pt>
    <dgm:pt modelId="{F7B4EE2F-222C-4FC8-B411-B2356A244652}" type="parTrans" cxnId="{225045A9-BBF2-43B0-BDB0-202D2D25B8A3}">
      <dgm:prSet/>
      <dgm:spPr/>
      <dgm:t>
        <a:bodyPr/>
        <a:lstStyle/>
        <a:p>
          <a:endParaRPr lang="en-US"/>
        </a:p>
      </dgm:t>
    </dgm:pt>
    <dgm:pt modelId="{FA2FCE23-877D-4486-A71E-AACE96711595}" type="sibTrans" cxnId="{225045A9-BBF2-43B0-BDB0-202D2D25B8A3}">
      <dgm:prSet/>
      <dgm:spPr/>
      <dgm:t>
        <a:bodyPr/>
        <a:lstStyle/>
        <a:p>
          <a:endParaRPr lang="en-US"/>
        </a:p>
      </dgm:t>
    </dgm:pt>
    <dgm:pt modelId="{ACF3A5C6-5AFD-4CEC-BCD6-BEB8A29BE458}">
      <dgm:prSet phldrT="[Text]" custT="1"/>
      <dgm:spPr/>
      <dgm:t>
        <a:bodyPr/>
        <a:lstStyle/>
        <a:p>
          <a:r>
            <a:rPr lang="en-US" sz="1200" dirty="0"/>
            <a:t>Blood flows and heart beating </a:t>
          </a:r>
        </a:p>
        <a:p>
          <a:r>
            <a:rPr lang="en-US" sz="1000" dirty="0"/>
            <a:t>Day 22-23</a:t>
          </a:r>
        </a:p>
      </dgm:t>
    </dgm:pt>
    <dgm:pt modelId="{79CC9499-9F85-47A1-B239-EEC858E78E03}" type="parTrans" cxnId="{BD3247FA-E295-4585-95D0-CE4E50F52AF6}">
      <dgm:prSet/>
      <dgm:spPr/>
      <dgm:t>
        <a:bodyPr/>
        <a:lstStyle/>
        <a:p>
          <a:endParaRPr lang="en-US"/>
        </a:p>
      </dgm:t>
    </dgm:pt>
    <dgm:pt modelId="{D4B1EFC7-0864-456C-9CBB-8FB40F11232E}" type="sibTrans" cxnId="{BD3247FA-E295-4585-95D0-CE4E50F52AF6}">
      <dgm:prSet/>
      <dgm:spPr/>
      <dgm:t>
        <a:bodyPr/>
        <a:lstStyle/>
        <a:p>
          <a:endParaRPr lang="en-US"/>
        </a:p>
      </dgm:t>
    </dgm:pt>
    <dgm:pt modelId="{D7205F61-3982-47ED-8ADD-E49260DEA4F2}">
      <dgm:prSet phldrT="[Text]" custT="1"/>
      <dgm:spPr/>
      <dgm:t>
        <a:bodyPr/>
        <a:lstStyle/>
        <a:p>
          <a:r>
            <a:rPr lang="en-US" sz="1200" dirty="0"/>
            <a:t>Partitioning of heart </a:t>
          </a:r>
        </a:p>
        <a:p>
          <a:r>
            <a:rPr lang="en-US" sz="1000" dirty="0"/>
            <a:t>Mid 4</a:t>
          </a:r>
          <a:r>
            <a:rPr lang="en-US" sz="1000" baseline="30000" dirty="0"/>
            <a:t>th</a:t>
          </a:r>
          <a:r>
            <a:rPr lang="en-US" sz="1000" dirty="0"/>
            <a:t> week to 5</a:t>
          </a:r>
        </a:p>
      </dgm:t>
    </dgm:pt>
    <dgm:pt modelId="{EA1613A1-1E9D-4CE4-A6FD-810D8932E8C6}" type="parTrans" cxnId="{964663B9-0E3E-4E8C-BB8B-AD8B9D66E2D5}">
      <dgm:prSet/>
      <dgm:spPr/>
      <dgm:t>
        <a:bodyPr/>
        <a:lstStyle/>
        <a:p>
          <a:endParaRPr lang="en-US"/>
        </a:p>
      </dgm:t>
    </dgm:pt>
    <dgm:pt modelId="{3CAE3404-0FFA-44C8-B04A-ABD80B0F000F}" type="sibTrans" cxnId="{964663B9-0E3E-4E8C-BB8B-AD8B9D66E2D5}">
      <dgm:prSet/>
      <dgm:spPr/>
      <dgm:t>
        <a:bodyPr/>
        <a:lstStyle/>
        <a:p>
          <a:endParaRPr lang="en-US"/>
        </a:p>
      </dgm:t>
    </dgm:pt>
    <dgm:pt modelId="{524E1EF5-0C5A-4E27-8D9B-F66845B614D8}">
      <dgm:prSet/>
      <dgm:spPr/>
      <dgm:t>
        <a:bodyPr/>
        <a:lstStyle/>
        <a:p>
          <a:r>
            <a:rPr lang="en-US" dirty="0"/>
            <a:t>Endocardial cushion </a:t>
          </a:r>
        </a:p>
        <a:p>
          <a:r>
            <a:rPr lang="en-US" dirty="0"/>
            <a:t>Mid 4</a:t>
          </a:r>
          <a:r>
            <a:rPr lang="en-US" baseline="30000" dirty="0"/>
            <a:t>th</a:t>
          </a:r>
          <a:r>
            <a:rPr lang="en-US" dirty="0"/>
            <a:t> week  </a:t>
          </a:r>
        </a:p>
      </dgm:t>
    </dgm:pt>
    <dgm:pt modelId="{1C018166-67FD-4E87-BE72-6FD73C486919}" type="parTrans" cxnId="{C9DA4598-C00B-4538-84CD-7972B9B7E3ED}">
      <dgm:prSet/>
      <dgm:spPr/>
      <dgm:t>
        <a:bodyPr/>
        <a:lstStyle/>
        <a:p>
          <a:endParaRPr lang="en-US"/>
        </a:p>
      </dgm:t>
    </dgm:pt>
    <dgm:pt modelId="{3288FC74-6A36-448D-99E8-D74A1F265952}" type="sibTrans" cxnId="{C9DA4598-C00B-4538-84CD-7972B9B7E3ED}">
      <dgm:prSet/>
      <dgm:spPr/>
      <dgm:t>
        <a:bodyPr/>
        <a:lstStyle/>
        <a:p>
          <a:endParaRPr lang="en-US"/>
        </a:p>
      </dgm:t>
    </dgm:pt>
    <dgm:pt modelId="{98CC2C92-BC0A-4CE7-834F-229F87C716EA}">
      <dgm:prSet/>
      <dgm:spPr/>
      <dgm:t>
        <a:bodyPr/>
        <a:lstStyle/>
        <a:p>
          <a:r>
            <a:rPr lang="en-US" dirty="0"/>
            <a:t>Partitioning of </a:t>
          </a:r>
          <a:r>
            <a:rPr lang="en-US" dirty="0" err="1"/>
            <a:t>truncus</a:t>
          </a:r>
          <a:r>
            <a:rPr lang="en-US" dirty="0"/>
            <a:t> </a:t>
          </a:r>
          <a:r>
            <a:rPr lang="en-US" dirty="0" err="1"/>
            <a:t>arteriosus</a:t>
          </a:r>
          <a:endParaRPr lang="en-US" dirty="0"/>
        </a:p>
        <a:p>
          <a:r>
            <a:rPr lang="en-US" dirty="0"/>
            <a:t>5</a:t>
          </a:r>
          <a:r>
            <a:rPr lang="en-US" baseline="30000" dirty="0"/>
            <a:t>th</a:t>
          </a:r>
          <a:r>
            <a:rPr lang="en-US" dirty="0"/>
            <a:t> week  </a:t>
          </a:r>
        </a:p>
      </dgm:t>
    </dgm:pt>
    <dgm:pt modelId="{E421566B-C822-4692-8B89-AF0FFA0368BE}" type="parTrans" cxnId="{42610F93-D759-42F5-A352-192A8448753C}">
      <dgm:prSet/>
      <dgm:spPr/>
      <dgm:t>
        <a:bodyPr/>
        <a:lstStyle/>
        <a:p>
          <a:endParaRPr lang="en-US"/>
        </a:p>
      </dgm:t>
    </dgm:pt>
    <dgm:pt modelId="{F5E47111-3F6C-4D53-A476-D10914661B29}" type="sibTrans" cxnId="{42610F93-D759-42F5-A352-192A8448753C}">
      <dgm:prSet/>
      <dgm:spPr/>
      <dgm:t>
        <a:bodyPr/>
        <a:lstStyle/>
        <a:p>
          <a:endParaRPr lang="en-US"/>
        </a:p>
      </dgm:t>
    </dgm:pt>
    <dgm:pt modelId="{04C22DFB-FF97-4399-B3A1-AF9C972AA32D}" type="pres">
      <dgm:prSet presAssocID="{6A8D505D-617E-41FA-8D3F-84E96C0CA2D0}" presName="cycle" presStyleCnt="0">
        <dgm:presLayoutVars>
          <dgm:dir/>
          <dgm:resizeHandles val="exact"/>
        </dgm:presLayoutVars>
      </dgm:prSet>
      <dgm:spPr/>
    </dgm:pt>
    <dgm:pt modelId="{7AB20890-2D29-4672-9392-0C6BF5B310AF}" type="pres">
      <dgm:prSet presAssocID="{46CB0BFF-F75E-4F31-ABBE-AB453ADE9BCB}" presName="node" presStyleLbl="node1" presStyleIdx="0" presStyleCnt="5">
        <dgm:presLayoutVars>
          <dgm:bulletEnabled val="1"/>
        </dgm:presLayoutVars>
      </dgm:prSet>
      <dgm:spPr/>
    </dgm:pt>
    <dgm:pt modelId="{50AFBF17-5ACB-4011-ADBC-FBB7F1459101}" type="pres">
      <dgm:prSet presAssocID="{FA2FCE23-877D-4486-A71E-AACE96711595}" presName="sibTrans" presStyleLbl="sibTrans2D1" presStyleIdx="0" presStyleCnt="5"/>
      <dgm:spPr/>
    </dgm:pt>
    <dgm:pt modelId="{99827D3B-CB45-49C9-BB75-20B5A8047BC0}" type="pres">
      <dgm:prSet presAssocID="{FA2FCE23-877D-4486-A71E-AACE96711595}" presName="connectorText" presStyleLbl="sibTrans2D1" presStyleIdx="0" presStyleCnt="5"/>
      <dgm:spPr/>
    </dgm:pt>
    <dgm:pt modelId="{0293C682-4133-4662-B05D-9103BD487E9E}" type="pres">
      <dgm:prSet presAssocID="{ACF3A5C6-5AFD-4CEC-BCD6-BEB8A29BE458}" presName="node" presStyleLbl="node1" presStyleIdx="1" presStyleCnt="5">
        <dgm:presLayoutVars>
          <dgm:bulletEnabled val="1"/>
        </dgm:presLayoutVars>
      </dgm:prSet>
      <dgm:spPr/>
    </dgm:pt>
    <dgm:pt modelId="{3912A09F-553E-4493-8974-29CC5F43707B}" type="pres">
      <dgm:prSet presAssocID="{D4B1EFC7-0864-456C-9CBB-8FB40F11232E}" presName="sibTrans" presStyleLbl="sibTrans2D1" presStyleIdx="1" presStyleCnt="5"/>
      <dgm:spPr/>
    </dgm:pt>
    <dgm:pt modelId="{CD24878C-69B8-4EA5-93A6-040DF518B27D}" type="pres">
      <dgm:prSet presAssocID="{D4B1EFC7-0864-456C-9CBB-8FB40F11232E}" presName="connectorText" presStyleLbl="sibTrans2D1" presStyleIdx="1" presStyleCnt="5"/>
      <dgm:spPr/>
    </dgm:pt>
    <dgm:pt modelId="{1F3BDD54-7FFE-4CFC-9A72-4AF8B10E3C4D}" type="pres">
      <dgm:prSet presAssocID="{524E1EF5-0C5A-4E27-8D9B-F66845B614D8}" presName="node" presStyleLbl="node1" presStyleIdx="2" presStyleCnt="5">
        <dgm:presLayoutVars>
          <dgm:bulletEnabled val="1"/>
        </dgm:presLayoutVars>
      </dgm:prSet>
      <dgm:spPr/>
    </dgm:pt>
    <dgm:pt modelId="{4C66804A-DD8D-47A9-89E1-AF8FF411A9FC}" type="pres">
      <dgm:prSet presAssocID="{3288FC74-6A36-448D-99E8-D74A1F265952}" presName="sibTrans" presStyleLbl="sibTrans2D1" presStyleIdx="2" presStyleCnt="5"/>
      <dgm:spPr/>
    </dgm:pt>
    <dgm:pt modelId="{2A2A158A-E8A3-4B6F-9DF1-AECE29A7F1CC}" type="pres">
      <dgm:prSet presAssocID="{3288FC74-6A36-448D-99E8-D74A1F265952}" presName="connectorText" presStyleLbl="sibTrans2D1" presStyleIdx="2" presStyleCnt="5"/>
      <dgm:spPr/>
    </dgm:pt>
    <dgm:pt modelId="{7E1CDAE4-2B01-4329-86F8-0B08EEA8B29B}" type="pres">
      <dgm:prSet presAssocID="{D7205F61-3982-47ED-8ADD-E49260DEA4F2}" presName="node" presStyleLbl="node1" presStyleIdx="3" presStyleCnt="5" custScaleX="111958">
        <dgm:presLayoutVars>
          <dgm:bulletEnabled val="1"/>
        </dgm:presLayoutVars>
      </dgm:prSet>
      <dgm:spPr/>
    </dgm:pt>
    <dgm:pt modelId="{9A444C40-A539-40A8-B566-C22F34623FE7}" type="pres">
      <dgm:prSet presAssocID="{3CAE3404-0FFA-44C8-B04A-ABD80B0F000F}" presName="sibTrans" presStyleLbl="sibTrans2D1" presStyleIdx="3" presStyleCnt="5"/>
      <dgm:spPr/>
    </dgm:pt>
    <dgm:pt modelId="{051E8440-B7C6-44BA-AA6F-6A662B68B3F2}" type="pres">
      <dgm:prSet presAssocID="{3CAE3404-0FFA-44C8-B04A-ABD80B0F000F}" presName="connectorText" presStyleLbl="sibTrans2D1" presStyleIdx="3" presStyleCnt="5"/>
      <dgm:spPr/>
    </dgm:pt>
    <dgm:pt modelId="{33CE05CF-A141-4E83-892C-C6C3021F6B75}" type="pres">
      <dgm:prSet presAssocID="{98CC2C92-BC0A-4CE7-834F-229F87C716EA}" presName="node" presStyleLbl="node1" presStyleIdx="4" presStyleCnt="5">
        <dgm:presLayoutVars>
          <dgm:bulletEnabled val="1"/>
        </dgm:presLayoutVars>
      </dgm:prSet>
      <dgm:spPr/>
    </dgm:pt>
    <dgm:pt modelId="{2E31D9A4-54FA-4AA5-BD46-CE078BFF9267}" type="pres">
      <dgm:prSet presAssocID="{F5E47111-3F6C-4D53-A476-D10914661B29}" presName="sibTrans" presStyleLbl="sibTrans2D1" presStyleIdx="4" presStyleCnt="5"/>
      <dgm:spPr/>
    </dgm:pt>
    <dgm:pt modelId="{7238C75A-378A-4B88-AD90-6925FE754606}" type="pres">
      <dgm:prSet presAssocID="{F5E47111-3F6C-4D53-A476-D10914661B29}" presName="connectorText" presStyleLbl="sibTrans2D1" presStyleIdx="4" presStyleCnt="5"/>
      <dgm:spPr/>
    </dgm:pt>
  </dgm:ptLst>
  <dgm:cxnLst>
    <dgm:cxn modelId="{FC3F4124-0EE4-4B36-BA16-C5FFDF9E8C25}" type="presOf" srcId="{3288FC74-6A36-448D-99E8-D74A1F265952}" destId="{2A2A158A-E8A3-4B6F-9DF1-AECE29A7F1CC}" srcOrd="1" destOrd="0" presId="urn:microsoft.com/office/officeart/2005/8/layout/cycle2"/>
    <dgm:cxn modelId="{A32C5124-D092-45C2-937C-E343E4DD3DCD}" type="presOf" srcId="{D4B1EFC7-0864-456C-9CBB-8FB40F11232E}" destId="{CD24878C-69B8-4EA5-93A6-040DF518B27D}" srcOrd="1" destOrd="0" presId="urn:microsoft.com/office/officeart/2005/8/layout/cycle2"/>
    <dgm:cxn modelId="{C1F92727-B73E-40F1-A160-891350E7541C}" type="presOf" srcId="{3CAE3404-0FFA-44C8-B04A-ABD80B0F000F}" destId="{9A444C40-A539-40A8-B566-C22F34623FE7}" srcOrd="0" destOrd="0" presId="urn:microsoft.com/office/officeart/2005/8/layout/cycle2"/>
    <dgm:cxn modelId="{281CB742-537A-4135-8007-366BBE98A46F}" type="presOf" srcId="{3288FC74-6A36-448D-99E8-D74A1F265952}" destId="{4C66804A-DD8D-47A9-89E1-AF8FF411A9FC}" srcOrd="0" destOrd="0" presId="urn:microsoft.com/office/officeart/2005/8/layout/cycle2"/>
    <dgm:cxn modelId="{AD7C9D4D-2365-498F-843D-6864A9FB45A6}" type="presOf" srcId="{6A8D505D-617E-41FA-8D3F-84E96C0CA2D0}" destId="{04C22DFB-FF97-4399-B3A1-AF9C972AA32D}" srcOrd="0" destOrd="0" presId="urn:microsoft.com/office/officeart/2005/8/layout/cycle2"/>
    <dgm:cxn modelId="{FFE2286B-EDCC-4035-B82E-4E5C8808898F}" type="presOf" srcId="{F5E47111-3F6C-4D53-A476-D10914661B29}" destId="{7238C75A-378A-4B88-AD90-6925FE754606}" srcOrd="1" destOrd="0" presId="urn:microsoft.com/office/officeart/2005/8/layout/cycle2"/>
    <dgm:cxn modelId="{740BAF6E-C42A-4545-B03C-D45660661F32}" type="presOf" srcId="{FA2FCE23-877D-4486-A71E-AACE96711595}" destId="{99827D3B-CB45-49C9-BB75-20B5A8047BC0}" srcOrd="1" destOrd="0" presId="urn:microsoft.com/office/officeart/2005/8/layout/cycle2"/>
    <dgm:cxn modelId="{90B5657C-7E6A-48EC-9704-1A525FBDAE78}" type="presOf" srcId="{D7205F61-3982-47ED-8ADD-E49260DEA4F2}" destId="{7E1CDAE4-2B01-4329-86F8-0B08EEA8B29B}" srcOrd="0" destOrd="0" presId="urn:microsoft.com/office/officeart/2005/8/layout/cycle2"/>
    <dgm:cxn modelId="{156AD386-B09B-40C9-9F80-F9BB8EA10F08}" type="presOf" srcId="{FA2FCE23-877D-4486-A71E-AACE96711595}" destId="{50AFBF17-5ACB-4011-ADBC-FBB7F1459101}" srcOrd="0" destOrd="0" presId="urn:microsoft.com/office/officeart/2005/8/layout/cycle2"/>
    <dgm:cxn modelId="{42610F93-D759-42F5-A352-192A8448753C}" srcId="{6A8D505D-617E-41FA-8D3F-84E96C0CA2D0}" destId="{98CC2C92-BC0A-4CE7-834F-229F87C716EA}" srcOrd="4" destOrd="0" parTransId="{E421566B-C822-4692-8B89-AF0FFA0368BE}" sibTransId="{F5E47111-3F6C-4D53-A476-D10914661B29}"/>
    <dgm:cxn modelId="{C07AAA95-8CAA-488D-BADE-DCF8C3F92809}" type="presOf" srcId="{46CB0BFF-F75E-4F31-ABBE-AB453ADE9BCB}" destId="{7AB20890-2D29-4672-9392-0C6BF5B310AF}" srcOrd="0" destOrd="0" presId="urn:microsoft.com/office/officeart/2005/8/layout/cycle2"/>
    <dgm:cxn modelId="{C9DA4598-C00B-4538-84CD-7972B9B7E3ED}" srcId="{6A8D505D-617E-41FA-8D3F-84E96C0CA2D0}" destId="{524E1EF5-0C5A-4E27-8D9B-F66845B614D8}" srcOrd="2" destOrd="0" parTransId="{1C018166-67FD-4E87-BE72-6FD73C486919}" sibTransId="{3288FC74-6A36-448D-99E8-D74A1F265952}"/>
    <dgm:cxn modelId="{E7E9A1A6-5B9B-4B08-9E4F-471E7239A4E2}" type="presOf" srcId="{D4B1EFC7-0864-456C-9CBB-8FB40F11232E}" destId="{3912A09F-553E-4493-8974-29CC5F43707B}" srcOrd="0" destOrd="0" presId="urn:microsoft.com/office/officeart/2005/8/layout/cycle2"/>
    <dgm:cxn modelId="{225045A9-BBF2-43B0-BDB0-202D2D25B8A3}" srcId="{6A8D505D-617E-41FA-8D3F-84E96C0CA2D0}" destId="{46CB0BFF-F75E-4F31-ABBE-AB453ADE9BCB}" srcOrd="0" destOrd="0" parTransId="{F7B4EE2F-222C-4FC8-B411-B2356A244652}" sibTransId="{FA2FCE23-877D-4486-A71E-AACE96711595}"/>
    <dgm:cxn modelId="{F5EEA7B7-0DD7-4DB6-ADE4-34CEDB3EA03B}" type="presOf" srcId="{ACF3A5C6-5AFD-4CEC-BCD6-BEB8A29BE458}" destId="{0293C682-4133-4662-B05D-9103BD487E9E}" srcOrd="0" destOrd="0" presId="urn:microsoft.com/office/officeart/2005/8/layout/cycle2"/>
    <dgm:cxn modelId="{964663B9-0E3E-4E8C-BB8B-AD8B9D66E2D5}" srcId="{6A8D505D-617E-41FA-8D3F-84E96C0CA2D0}" destId="{D7205F61-3982-47ED-8ADD-E49260DEA4F2}" srcOrd="3" destOrd="0" parTransId="{EA1613A1-1E9D-4CE4-A6FD-810D8932E8C6}" sibTransId="{3CAE3404-0FFA-44C8-B04A-ABD80B0F000F}"/>
    <dgm:cxn modelId="{5CFC5CBF-62F8-4AE2-8B0A-048A5B8E4FEA}" type="presOf" srcId="{3CAE3404-0FFA-44C8-B04A-ABD80B0F000F}" destId="{051E8440-B7C6-44BA-AA6F-6A662B68B3F2}" srcOrd="1" destOrd="0" presId="urn:microsoft.com/office/officeart/2005/8/layout/cycle2"/>
    <dgm:cxn modelId="{3B5E97C2-9EB8-42F0-8EAE-7B76EE58D404}" type="presOf" srcId="{F5E47111-3F6C-4D53-A476-D10914661B29}" destId="{2E31D9A4-54FA-4AA5-BD46-CE078BFF9267}" srcOrd="0" destOrd="0" presId="urn:microsoft.com/office/officeart/2005/8/layout/cycle2"/>
    <dgm:cxn modelId="{72D233DC-AE33-4F2C-AC4F-556321F63A6F}" type="presOf" srcId="{98CC2C92-BC0A-4CE7-834F-229F87C716EA}" destId="{33CE05CF-A141-4E83-892C-C6C3021F6B75}" srcOrd="0" destOrd="0" presId="urn:microsoft.com/office/officeart/2005/8/layout/cycle2"/>
    <dgm:cxn modelId="{E5D634E0-D86B-499F-B21A-793AA75E74DF}" type="presOf" srcId="{524E1EF5-0C5A-4E27-8D9B-F66845B614D8}" destId="{1F3BDD54-7FFE-4CFC-9A72-4AF8B10E3C4D}" srcOrd="0" destOrd="0" presId="urn:microsoft.com/office/officeart/2005/8/layout/cycle2"/>
    <dgm:cxn modelId="{BD3247FA-E295-4585-95D0-CE4E50F52AF6}" srcId="{6A8D505D-617E-41FA-8D3F-84E96C0CA2D0}" destId="{ACF3A5C6-5AFD-4CEC-BCD6-BEB8A29BE458}" srcOrd="1" destOrd="0" parTransId="{79CC9499-9F85-47A1-B239-EEC858E78E03}" sibTransId="{D4B1EFC7-0864-456C-9CBB-8FB40F11232E}"/>
    <dgm:cxn modelId="{547C7B7F-FCD1-4054-B944-588CBBA951C1}" type="presParOf" srcId="{04C22DFB-FF97-4399-B3A1-AF9C972AA32D}" destId="{7AB20890-2D29-4672-9392-0C6BF5B310AF}" srcOrd="0" destOrd="0" presId="urn:microsoft.com/office/officeart/2005/8/layout/cycle2"/>
    <dgm:cxn modelId="{C798D05A-FF15-4A48-A62B-2FE8AF9182F5}" type="presParOf" srcId="{04C22DFB-FF97-4399-B3A1-AF9C972AA32D}" destId="{50AFBF17-5ACB-4011-ADBC-FBB7F1459101}" srcOrd="1" destOrd="0" presId="urn:microsoft.com/office/officeart/2005/8/layout/cycle2"/>
    <dgm:cxn modelId="{753A856B-9CF8-4B8B-A458-4A6BFE7CE3EB}" type="presParOf" srcId="{50AFBF17-5ACB-4011-ADBC-FBB7F1459101}" destId="{99827D3B-CB45-49C9-BB75-20B5A8047BC0}" srcOrd="0" destOrd="0" presId="urn:microsoft.com/office/officeart/2005/8/layout/cycle2"/>
    <dgm:cxn modelId="{EF56FFE3-ED6E-4DF4-AC07-525671A1E9AC}" type="presParOf" srcId="{04C22DFB-FF97-4399-B3A1-AF9C972AA32D}" destId="{0293C682-4133-4662-B05D-9103BD487E9E}" srcOrd="2" destOrd="0" presId="urn:microsoft.com/office/officeart/2005/8/layout/cycle2"/>
    <dgm:cxn modelId="{82C4223F-8635-467B-8800-3C8DB54B45E5}" type="presParOf" srcId="{04C22DFB-FF97-4399-B3A1-AF9C972AA32D}" destId="{3912A09F-553E-4493-8974-29CC5F43707B}" srcOrd="3" destOrd="0" presId="urn:microsoft.com/office/officeart/2005/8/layout/cycle2"/>
    <dgm:cxn modelId="{1E739314-0631-45BC-A342-50473AADAE2B}" type="presParOf" srcId="{3912A09F-553E-4493-8974-29CC5F43707B}" destId="{CD24878C-69B8-4EA5-93A6-040DF518B27D}" srcOrd="0" destOrd="0" presId="urn:microsoft.com/office/officeart/2005/8/layout/cycle2"/>
    <dgm:cxn modelId="{E2221835-3CFC-4EF1-9DBD-29DA29571C39}" type="presParOf" srcId="{04C22DFB-FF97-4399-B3A1-AF9C972AA32D}" destId="{1F3BDD54-7FFE-4CFC-9A72-4AF8B10E3C4D}" srcOrd="4" destOrd="0" presId="urn:microsoft.com/office/officeart/2005/8/layout/cycle2"/>
    <dgm:cxn modelId="{2936D08C-226D-41DD-A8AC-F8841F62FED7}" type="presParOf" srcId="{04C22DFB-FF97-4399-B3A1-AF9C972AA32D}" destId="{4C66804A-DD8D-47A9-89E1-AF8FF411A9FC}" srcOrd="5" destOrd="0" presId="urn:microsoft.com/office/officeart/2005/8/layout/cycle2"/>
    <dgm:cxn modelId="{93A513E6-E6D4-4696-8DB3-DC426D3CD3AB}" type="presParOf" srcId="{4C66804A-DD8D-47A9-89E1-AF8FF411A9FC}" destId="{2A2A158A-E8A3-4B6F-9DF1-AECE29A7F1CC}" srcOrd="0" destOrd="0" presId="urn:microsoft.com/office/officeart/2005/8/layout/cycle2"/>
    <dgm:cxn modelId="{B8A8A10D-23A6-478C-96F4-41EFE13B8538}" type="presParOf" srcId="{04C22DFB-FF97-4399-B3A1-AF9C972AA32D}" destId="{7E1CDAE4-2B01-4329-86F8-0B08EEA8B29B}" srcOrd="6" destOrd="0" presId="urn:microsoft.com/office/officeart/2005/8/layout/cycle2"/>
    <dgm:cxn modelId="{6358026A-DF15-4277-86AE-031501AF8567}" type="presParOf" srcId="{04C22DFB-FF97-4399-B3A1-AF9C972AA32D}" destId="{9A444C40-A539-40A8-B566-C22F34623FE7}" srcOrd="7" destOrd="0" presId="urn:microsoft.com/office/officeart/2005/8/layout/cycle2"/>
    <dgm:cxn modelId="{350D8072-EC58-48BD-81A1-BEC9191B9AA0}" type="presParOf" srcId="{9A444C40-A539-40A8-B566-C22F34623FE7}" destId="{051E8440-B7C6-44BA-AA6F-6A662B68B3F2}" srcOrd="0" destOrd="0" presId="urn:microsoft.com/office/officeart/2005/8/layout/cycle2"/>
    <dgm:cxn modelId="{08AA9F85-59CC-4B0A-B2D7-DC720E52620A}" type="presParOf" srcId="{04C22DFB-FF97-4399-B3A1-AF9C972AA32D}" destId="{33CE05CF-A141-4E83-892C-C6C3021F6B75}" srcOrd="8" destOrd="0" presId="urn:microsoft.com/office/officeart/2005/8/layout/cycle2"/>
    <dgm:cxn modelId="{27C4866F-6384-42BB-B62D-6D9C1215C427}" type="presParOf" srcId="{04C22DFB-FF97-4399-B3A1-AF9C972AA32D}" destId="{2E31D9A4-54FA-4AA5-BD46-CE078BFF9267}" srcOrd="9" destOrd="0" presId="urn:microsoft.com/office/officeart/2005/8/layout/cycle2"/>
    <dgm:cxn modelId="{D47D4897-A3E2-45E7-AADB-C2A8BBD35BD2}" type="presParOf" srcId="{2E31D9A4-54FA-4AA5-BD46-CE078BFF9267}" destId="{7238C75A-378A-4B88-AD90-6925FE754606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20890-2D29-4672-9392-0C6BF5B310AF}">
      <dsp:nvSpPr>
        <dsp:cNvPr id="0" name=""/>
        <dsp:cNvSpPr/>
      </dsp:nvSpPr>
      <dsp:spPr>
        <a:xfrm>
          <a:off x="1539190" y="1163"/>
          <a:ext cx="1116246" cy="11162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b="1" kern="1200">
              <a:latin typeface="Calibri"/>
              <a:ea typeface="Calibri"/>
              <a:cs typeface="Calibri"/>
              <a:sym typeface="Calibri"/>
            </a:rPr>
            <a:t>Heart primordium 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>
              <a:latin typeface="Calibri"/>
              <a:ea typeface="Calibri"/>
              <a:cs typeface="Calibri"/>
              <a:sym typeface="Calibri"/>
            </a:rPr>
            <a:t>Day 18 </a:t>
          </a:r>
          <a:endParaRPr lang="en-US" sz="1200" kern="1200" dirty="0"/>
        </a:p>
      </dsp:txBody>
      <dsp:txXfrm>
        <a:off x="1702660" y="164633"/>
        <a:ext cx="789306" cy="789306"/>
      </dsp:txXfrm>
    </dsp:sp>
    <dsp:sp modelId="{50AFBF17-5ACB-4011-ADBC-FBB7F1459101}">
      <dsp:nvSpPr>
        <dsp:cNvPr id="0" name=""/>
        <dsp:cNvSpPr/>
      </dsp:nvSpPr>
      <dsp:spPr>
        <a:xfrm rot="2160000">
          <a:off x="2619979" y="858183"/>
          <a:ext cx="295989" cy="3767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628458" y="907433"/>
        <a:ext cx="207192" cy="226039"/>
      </dsp:txXfrm>
    </dsp:sp>
    <dsp:sp modelId="{0293C682-4133-4662-B05D-9103BD487E9E}">
      <dsp:nvSpPr>
        <dsp:cNvPr id="0" name=""/>
        <dsp:cNvSpPr/>
      </dsp:nvSpPr>
      <dsp:spPr>
        <a:xfrm>
          <a:off x="2894065" y="985538"/>
          <a:ext cx="1116246" cy="11162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Blood flows and heart beating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Day 22-23</a:t>
          </a:r>
        </a:p>
      </dsp:txBody>
      <dsp:txXfrm>
        <a:off x="3057535" y="1149008"/>
        <a:ext cx="789306" cy="789306"/>
      </dsp:txXfrm>
    </dsp:sp>
    <dsp:sp modelId="{3912A09F-553E-4493-8974-29CC5F43707B}">
      <dsp:nvSpPr>
        <dsp:cNvPr id="0" name=""/>
        <dsp:cNvSpPr/>
      </dsp:nvSpPr>
      <dsp:spPr>
        <a:xfrm rot="6480000">
          <a:off x="3048024" y="2143702"/>
          <a:ext cx="295989" cy="3767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3106142" y="2176824"/>
        <a:ext cx="207192" cy="226039"/>
      </dsp:txXfrm>
    </dsp:sp>
    <dsp:sp modelId="{1F3BDD54-7FFE-4CFC-9A72-4AF8B10E3C4D}">
      <dsp:nvSpPr>
        <dsp:cNvPr id="0" name=""/>
        <dsp:cNvSpPr/>
      </dsp:nvSpPr>
      <dsp:spPr>
        <a:xfrm>
          <a:off x="2376549" y="2578288"/>
          <a:ext cx="1116246" cy="11162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Endocardial cushion 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Mid 4</a:t>
          </a:r>
          <a:r>
            <a:rPr lang="en-US" sz="1100" kern="1200" baseline="30000" dirty="0"/>
            <a:t>th</a:t>
          </a:r>
          <a:r>
            <a:rPr lang="en-US" sz="1100" kern="1200" dirty="0"/>
            <a:t> week  </a:t>
          </a:r>
        </a:p>
      </dsp:txBody>
      <dsp:txXfrm>
        <a:off x="2540019" y="2741758"/>
        <a:ext cx="789306" cy="789306"/>
      </dsp:txXfrm>
    </dsp:sp>
    <dsp:sp modelId="{4C66804A-DD8D-47A9-89E1-AF8FF411A9FC}">
      <dsp:nvSpPr>
        <dsp:cNvPr id="0" name=""/>
        <dsp:cNvSpPr/>
      </dsp:nvSpPr>
      <dsp:spPr>
        <a:xfrm rot="10800000">
          <a:off x="2007751" y="2948045"/>
          <a:ext cx="260617" cy="3767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2085936" y="3023392"/>
        <a:ext cx="182432" cy="226039"/>
      </dsp:txXfrm>
    </dsp:sp>
    <dsp:sp modelId="{7E1CDAE4-2B01-4329-86F8-0B08EEA8B29B}">
      <dsp:nvSpPr>
        <dsp:cNvPr id="0" name=""/>
        <dsp:cNvSpPr/>
      </dsp:nvSpPr>
      <dsp:spPr>
        <a:xfrm>
          <a:off x="635091" y="2578288"/>
          <a:ext cx="1249726" cy="11162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Partitioning of heart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Mid 4</a:t>
          </a:r>
          <a:r>
            <a:rPr lang="en-US" sz="1000" kern="1200" baseline="30000" dirty="0"/>
            <a:t>th</a:t>
          </a:r>
          <a:r>
            <a:rPr lang="en-US" sz="1000" kern="1200" dirty="0"/>
            <a:t> week to 5</a:t>
          </a:r>
        </a:p>
      </dsp:txBody>
      <dsp:txXfrm>
        <a:off x="818109" y="2741758"/>
        <a:ext cx="883690" cy="789306"/>
      </dsp:txXfrm>
    </dsp:sp>
    <dsp:sp modelId="{9A444C40-A539-40A8-B566-C22F34623FE7}">
      <dsp:nvSpPr>
        <dsp:cNvPr id="0" name=""/>
        <dsp:cNvSpPr/>
      </dsp:nvSpPr>
      <dsp:spPr>
        <a:xfrm rot="15120000">
          <a:off x="856369" y="2156959"/>
          <a:ext cx="293091" cy="3767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 rot="10800000">
        <a:off x="913918" y="2274118"/>
        <a:ext cx="205164" cy="226039"/>
      </dsp:txXfrm>
    </dsp:sp>
    <dsp:sp modelId="{33CE05CF-A141-4E83-892C-C6C3021F6B75}">
      <dsp:nvSpPr>
        <dsp:cNvPr id="0" name=""/>
        <dsp:cNvSpPr/>
      </dsp:nvSpPr>
      <dsp:spPr>
        <a:xfrm>
          <a:off x="184316" y="985538"/>
          <a:ext cx="1116246" cy="1116246"/>
        </a:xfrm>
        <a:prstGeom prst="ellips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Partitioning of </a:t>
          </a:r>
          <a:r>
            <a:rPr lang="en-US" sz="1100" kern="1200" dirty="0" err="1"/>
            <a:t>truncus</a:t>
          </a:r>
          <a:r>
            <a:rPr lang="en-US" sz="1100" kern="1200" dirty="0"/>
            <a:t> </a:t>
          </a:r>
          <a:r>
            <a:rPr lang="en-US" sz="1100" kern="1200" dirty="0" err="1"/>
            <a:t>arteriosus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5</a:t>
          </a:r>
          <a:r>
            <a:rPr lang="en-US" sz="1100" kern="1200" baseline="30000" dirty="0"/>
            <a:t>th</a:t>
          </a:r>
          <a:r>
            <a:rPr lang="en-US" sz="1100" kern="1200" dirty="0"/>
            <a:t> week  </a:t>
          </a:r>
        </a:p>
      </dsp:txBody>
      <dsp:txXfrm>
        <a:off x="347786" y="1149008"/>
        <a:ext cx="789306" cy="789306"/>
      </dsp:txXfrm>
    </dsp:sp>
    <dsp:sp modelId="{2E31D9A4-54FA-4AA5-BD46-CE078BFF9267}">
      <dsp:nvSpPr>
        <dsp:cNvPr id="0" name=""/>
        <dsp:cNvSpPr/>
      </dsp:nvSpPr>
      <dsp:spPr>
        <a:xfrm rot="19440000">
          <a:off x="1265104" y="868031"/>
          <a:ext cx="295989" cy="376733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tint val="6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1273583" y="969475"/>
        <a:ext cx="207192" cy="226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878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399" cy="308609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213297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Shape 124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311915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Shape 34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6" name="Shape 34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498795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083551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Shape 41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17" name="Shape 417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242806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2" name="Shape 43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5684615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Shape 445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46" name="Shape 44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203998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Shape 47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474" name="Shape 47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55310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30063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Shape 611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612" name="Shape 612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80155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0" name="Shape 200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71051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2" name="Shape 232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Shape 233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0890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9" name="Shape 24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89595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64525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Shape 285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GB"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48807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4" name="Shape 31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556881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31" name="Shape 331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49062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371601"/>
            <a:ext cx="104648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3505200"/>
            <a:ext cx="85344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914400" y="3398520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</p:spPr>
        <p:txBody>
          <a:bodyPr vert="eaVert"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15600" y="421233"/>
            <a:ext cx="11360800" cy="1108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15600" y="1633633"/>
            <a:ext cx="11360800" cy="447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897" tIns="121897" rIns="121897" bIns="121897" anchor="ctr" anchorCtr="0">
            <a:noAutofit/>
          </a:bodyPr>
          <a:lstStyle>
            <a:lvl1pPr lvl="0">
              <a:spcBef>
                <a:spcPts val="0"/>
              </a:spcBef>
              <a:buNone/>
              <a:defRPr/>
            </a:lvl1pPr>
            <a:lvl2pPr lvl="1">
              <a:spcBef>
                <a:spcPts val="0"/>
              </a:spcBef>
              <a:buNone/>
              <a:defRPr/>
            </a:lvl2pPr>
            <a:lvl3pPr lvl="2">
              <a:spcBef>
                <a:spcPts val="0"/>
              </a:spcBef>
              <a:buNone/>
              <a:defRPr/>
            </a:lvl3pPr>
            <a:lvl4pPr lvl="3">
              <a:spcBef>
                <a:spcPts val="0"/>
              </a:spcBef>
              <a:buNone/>
              <a:defRPr/>
            </a:lvl4pPr>
            <a:lvl5pPr lvl="4">
              <a:spcBef>
                <a:spcPts val="0"/>
              </a:spcBef>
              <a:buNone/>
              <a:defRPr/>
            </a:lvl5pPr>
            <a:lvl6pPr lvl="5">
              <a:spcBef>
                <a:spcPts val="0"/>
              </a:spcBef>
              <a:buNone/>
              <a:defRPr/>
            </a:lvl6pPr>
            <a:lvl7pPr lvl="6">
              <a:spcBef>
                <a:spcPts val="0"/>
              </a:spcBef>
              <a:buNone/>
              <a:defRPr/>
            </a:lvl7pPr>
            <a:lvl8pPr lvl="7">
              <a:spcBef>
                <a:spcPts val="0"/>
              </a:spcBef>
              <a:buNone/>
              <a:defRPr/>
            </a:lvl8pPr>
            <a:lvl9pPr lvl="8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1035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2362201"/>
            <a:ext cx="103632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4626865"/>
            <a:ext cx="103632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75360" y="4599432"/>
            <a:ext cx="104648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12192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18288"/>
            <a:ext cx="3860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0" y="18288"/>
            <a:ext cx="5486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18288"/>
            <a:ext cx="14224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n-GB" sz="1200" b="0" i="0" u="none" strike="noStrike" cap="none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GB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xPp67XluQA" TargetMode="External"/><Relationship Id="rId2" Type="http://schemas.openxmlformats.org/officeDocument/2006/relationships/hyperlink" Target="https://www.youtube.com/watch?v=5DIUk9IXUaI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ogo&#10;&#10;Description generated with high confidence">
            <a:extLst>
              <a:ext uri="{FF2B5EF4-FFF2-40B4-BE49-F238E27FC236}">
                <a16:creationId xmlns:a16="http://schemas.microsoft.com/office/drawing/2014/main" id="{D992338F-B680-41EE-8F8E-B4EC2FB5F0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76048" y="1631991"/>
            <a:ext cx="3888658" cy="388865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3263" y="3449320"/>
            <a:ext cx="6847114" cy="685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>
                <a:solidFill>
                  <a:srgbClr val="C00000"/>
                </a:solidFill>
                <a:latin typeface="AR CENA" panose="02000000000000000000" pitchFamily="2" charset="0"/>
              </a:rPr>
              <a:t>DEVELPOMENT OF HEART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" y="406400"/>
            <a:ext cx="2275840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220" y="406400"/>
            <a:ext cx="1532352" cy="1440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040" y="5852160"/>
            <a:ext cx="1760220" cy="76944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Dr</a:t>
            </a:r>
            <a:r>
              <a:rPr lang="en-GB" dirty="0"/>
              <a:t>’s slides </a:t>
            </a:r>
          </a:p>
          <a:p>
            <a:r>
              <a:rPr lang="en-GB" dirty="0">
                <a:solidFill>
                  <a:srgbClr val="FF0000"/>
                </a:solidFill>
              </a:rPr>
              <a:t>Important</a:t>
            </a:r>
          </a:p>
          <a:p>
            <a:pPr rtl="1"/>
            <a:r>
              <a:rPr lang="en-GB" sz="16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Extra explanation </a:t>
            </a:r>
            <a:endParaRPr lang="en-US" sz="1600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D05EFA19-6519-4F48-A9CC-565A7FCBF0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4706" y="5011421"/>
            <a:ext cx="2323866" cy="232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4745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Shape 289"/>
          <p:cNvSpPr txBox="1"/>
          <p:nvPr/>
        </p:nvSpPr>
        <p:spPr>
          <a:xfrm>
            <a:off x="153154" y="419329"/>
            <a:ext cx="3579811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40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Right atrium</a:t>
            </a:r>
          </a:p>
        </p:txBody>
      </p:sp>
      <p:sp>
        <p:nvSpPr>
          <p:cNvPr id="294" name="Shape 294"/>
          <p:cNvSpPr txBox="1"/>
          <p:nvPr/>
        </p:nvSpPr>
        <p:spPr>
          <a:xfrm>
            <a:off x="62582" y="1368694"/>
            <a:ext cx="6033419" cy="2817886"/>
          </a:xfrm>
          <a:prstGeom prst="rect">
            <a:avLst/>
          </a:prstGeom>
          <a:noFill/>
          <a:ln>
            <a:noFill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itchFamily="34" charset="0"/>
                <a:sym typeface="Calibri"/>
              </a:rPr>
              <a:t>- The right horn of the sinus venosus forms the  smooth  posterior part of the right atrium.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itchFamily="34" charset="0"/>
                <a:sym typeface="Calibri"/>
              </a:rPr>
              <a:t>- Rough (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itchFamily="34" charset="0"/>
                <a:sym typeface="Calibri"/>
              </a:rPr>
              <a:t>Trabeculated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itchFamily="34" charset="0"/>
                <a:sym typeface="Calibri"/>
              </a:rPr>
              <a:t>)  anterior part (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itchFamily="34" charset="0"/>
                <a:sym typeface="Calibri"/>
              </a:rPr>
              <a:t>musculi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itchFamily="34" charset="0"/>
                <a:sym typeface="Calibri"/>
              </a:rPr>
              <a:t>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itchFamily="34" charset="0"/>
                <a:sym typeface="Calibri"/>
              </a:rPr>
              <a:t>pectinati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itchFamily="34" charset="0"/>
                <a:sym typeface="Calibri"/>
              </a:rPr>
              <a:t>) of the right atrium is  derived from the primordial common atrium.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itchFamily="34" charset="0"/>
                <a:sym typeface="Calibri"/>
              </a:rPr>
              <a:t>- These two parts are demarcated by the crista terminalis internally and sulcus terminalis externally.  </a:t>
            </a:r>
          </a:p>
        </p:txBody>
      </p:sp>
      <p:pic>
        <p:nvPicPr>
          <p:cNvPr id="295" name="Shape 295" descr="C:\Users\galmadani\Desktop\Documents\Documents\Student Gray\3. Thorax\F66122-003-f063.jpg"/>
          <p:cNvPicPr preferRelativeResize="0"/>
          <p:nvPr/>
        </p:nvPicPr>
        <p:blipFill rotWithShape="1">
          <a:blip r:embed="rId3">
            <a:alphaModFix/>
          </a:blip>
          <a:srcRect b="3116"/>
          <a:stretch/>
        </p:blipFill>
        <p:spPr>
          <a:xfrm>
            <a:off x="6102508" y="951330"/>
            <a:ext cx="3013455" cy="2308693"/>
          </a:xfrm>
          <a:prstGeom prst="rect">
            <a:avLst/>
          </a:prstGeom>
          <a:noFill/>
          <a:ln w="1270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" name="Shape 309"/>
          <p:cNvSpPr txBox="1"/>
          <p:nvPr/>
        </p:nvSpPr>
        <p:spPr>
          <a:xfrm>
            <a:off x="153154" y="4577347"/>
            <a:ext cx="5669436" cy="1861324"/>
          </a:xfrm>
          <a:prstGeom prst="rect">
            <a:avLst/>
          </a:prstGeom>
          <a:noFill/>
          <a:ln>
            <a:noFill/>
          </a:ln>
          <a:effectLst>
            <a:outerShdw blurRad="39999" dist="20000" dir="5400000" rotWithShape="0">
              <a:srgbClr val="000000">
                <a:alpha val="37647"/>
              </a:srgbClr>
            </a:outerShdw>
          </a:effectLst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GB" sz="1600" dirty="0">
                <a:solidFill>
                  <a:srgbClr val="00203F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Rough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Trabeculated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 part: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derived from the common primordial atrium.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-The smooth part: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derived from the absorbed part of the Pulmonary Veins*.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3154" y="3858672"/>
            <a:ext cx="21868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buSzPct val="25000"/>
            </a:pPr>
            <a:r>
              <a:rPr lang="en-GB" sz="40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Left atrium</a:t>
            </a:r>
          </a:p>
        </p:txBody>
      </p:sp>
      <p:pic>
        <p:nvPicPr>
          <p:cNvPr id="16" name="Shape 310" descr="F07AD61C"/>
          <p:cNvPicPr preferRelativeResize="0"/>
          <p:nvPr/>
        </p:nvPicPr>
        <p:blipFill rotWithShape="1">
          <a:blip r:embed="rId4">
            <a:alphaModFix/>
          </a:blip>
          <a:srcRect l="57373" t="8076" r="12832" b="33968"/>
          <a:stretch/>
        </p:blipFill>
        <p:spPr>
          <a:xfrm>
            <a:off x="9115963" y="381943"/>
            <a:ext cx="3013455" cy="6411409"/>
          </a:xfrm>
          <a:prstGeom prst="rect">
            <a:avLst/>
          </a:prstGeom>
          <a:noFill/>
          <a:ln w="12700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" name="TextBox 1"/>
          <p:cNvSpPr txBox="1"/>
          <p:nvPr/>
        </p:nvSpPr>
        <p:spPr>
          <a:xfrm>
            <a:off x="5686962" y="5454861"/>
            <a:ext cx="3240505" cy="101566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l" rtl="1"/>
            <a:r>
              <a:rPr lang="en-US" sz="1200" dirty="0">
                <a:solidFill>
                  <a:srgbClr val="618E87"/>
                </a:solidFill>
                <a:latin typeface="Calibri"/>
                <a:ea typeface="Calibri"/>
                <a:cs typeface="Calibri"/>
              </a:rPr>
              <a:t>Pulmonary veins : </a:t>
            </a:r>
          </a:p>
          <a:p>
            <a:pPr algn="l" rtl="1"/>
            <a:r>
              <a:rPr lang="en-US" sz="1200" dirty="0">
                <a:solidFill>
                  <a:srgbClr val="618E87"/>
                </a:solidFill>
                <a:latin typeface="Calibri"/>
                <a:ea typeface="Calibri"/>
                <a:cs typeface="Calibri"/>
              </a:rPr>
              <a:t>Was a single vein </a:t>
            </a:r>
          </a:p>
          <a:p>
            <a:pPr algn="l" rtl="1"/>
            <a:r>
              <a:rPr lang="en-US" sz="1200" dirty="0">
                <a:solidFill>
                  <a:srgbClr val="618E87"/>
                </a:solidFill>
                <a:latin typeface="Calibri"/>
                <a:ea typeface="Calibri"/>
                <a:cs typeface="Calibri"/>
              </a:rPr>
              <a:t>When entered left atrium divided into 2 veins  and then became 4 when embedded deep inside heart , giving smooth part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Shape 318"/>
          <p:cNvSpPr txBox="1"/>
          <p:nvPr/>
        </p:nvSpPr>
        <p:spPr>
          <a:xfrm>
            <a:off x="0" y="415820"/>
            <a:ext cx="6665495" cy="104643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40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Partitioning of primordial heart</a:t>
            </a:r>
          </a:p>
        </p:txBody>
      </p:sp>
      <p:sp>
        <p:nvSpPr>
          <p:cNvPr id="323" name="Shape 323"/>
          <p:cNvSpPr/>
          <p:nvPr/>
        </p:nvSpPr>
        <p:spPr>
          <a:xfrm>
            <a:off x="196339" y="1977586"/>
            <a:ext cx="6155024" cy="32879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Tx/>
              <a:buChar char="-"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Partitioning of heart :-</a:t>
            </a: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1-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Atrioventricular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canal.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2- Common atrium.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3- Common ventricle.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4-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Bulbus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cordis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          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5-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Truncus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Arteriosus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.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Font typeface="Calibri"/>
              <a:buNone/>
            </a:pPr>
            <a:endParaRPr sz="20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Calibri"/>
              <a:buNone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- It begins by the </a:t>
            </a:r>
            <a:r>
              <a:rPr lang="en-GB" sz="2000" i="0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middle of 4</a:t>
            </a:r>
            <a:r>
              <a:rPr lang="en-GB" sz="2000" i="0" strike="noStrike" cap="none" baseline="300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</a:t>
            </a:r>
            <a:r>
              <a:rPr lang="en-GB" sz="2000" i="0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week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completed by the end of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5th week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.</a:t>
            </a:r>
          </a:p>
        </p:txBody>
      </p:sp>
      <p:pic>
        <p:nvPicPr>
          <p:cNvPr id="15" name="Picture 2" descr="E:\New Folder\fe26-012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" b="2940"/>
          <a:stretch>
            <a:fillRect/>
          </a:stretch>
        </p:blipFill>
        <p:spPr>
          <a:xfrm>
            <a:off x="6784697" y="549393"/>
            <a:ext cx="5210964" cy="6144346"/>
          </a:xfrm>
          <a:prstGeom prst="rect">
            <a:avLst/>
          </a:prstGeom>
          <a:ln>
            <a:noFill/>
            <a:miter lim="800000"/>
            <a:headEnd/>
            <a:tailEnd/>
          </a:ln>
        </p:spPr>
      </p:pic>
      <p:sp>
        <p:nvSpPr>
          <p:cNvPr id="5" name="Shape 328">
            <a:extLst>
              <a:ext uri="{FF2B5EF4-FFF2-40B4-BE49-F238E27FC236}">
                <a16:creationId xmlns:a16="http://schemas.microsoft.com/office/drawing/2014/main" id="{DC5E3B87-7E35-4DC1-AED2-21CAE1D848A0}"/>
              </a:ext>
            </a:extLst>
          </p:cNvPr>
          <p:cNvSpPr txBox="1"/>
          <p:nvPr/>
        </p:nvSpPr>
        <p:spPr>
          <a:xfrm>
            <a:off x="962526" y="5653006"/>
            <a:ext cx="3581399" cy="7477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 algn="r" rtl="1">
              <a:spcBef>
                <a:spcPts val="0"/>
              </a:spcBef>
              <a:buNone/>
            </a:pP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ar-SA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أ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ي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مشكلة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تصيب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ال</a:t>
            </a:r>
            <a:r>
              <a:rPr lang="ar-SA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أ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م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في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هذي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الفترة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ممكن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تأثر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على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الجنين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و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تخليه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يُولد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أ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ما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ب ventricle </a:t>
            </a:r>
            <a:r>
              <a:rPr lang="ar-SA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واحد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أ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وatrium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ar-SA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واحد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Shape 339"/>
          <p:cNvSpPr txBox="1"/>
          <p:nvPr/>
        </p:nvSpPr>
        <p:spPr>
          <a:xfrm>
            <a:off x="357987" y="614385"/>
            <a:ext cx="6490418" cy="1046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4400" u="sng" dirty="0">
                <a:solidFill>
                  <a:schemeClr val="tx1"/>
                </a:solidFill>
                <a:latin typeface="AR CENA" pitchFamily="2" charset="0"/>
                <a:ea typeface="Century Gothic"/>
                <a:cs typeface="Century Gothic"/>
                <a:sym typeface="Century Gothic"/>
              </a:rPr>
              <a:t>Endocardial Cushions  </a:t>
            </a:r>
          </a:p>
        </p:txBody>
      </p:sp>
      <p:sp>
        <p:nvSpPr>
          <p:cNvPr id="342" name="Shape 342"/>
          <p:cNvSpPr txBox="1"/>
          <p:nvPr/>
        </p:nvSpPr>
        <p:spPr>
          <a:xfrm>
            <a:off x="402281" y="1577995"/>
            <a:ext cx="6322142" cy="362543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1800" dirty="0">
                <a:solidFill>
                  <a:schemeClr val="tx1"/>
                </a:solidFill>
                <a:latin typeface="Comic Sans MS" pitchFamily="66" charset="0"/>
                <a:ea typeface="Calibri"/>
                <a:cs typeface="Calibri"/>
                <a:sym typeface="Calibri"/>
              </a:rPr>
              <a:t>- They appear around the </a:t>
            </a:r>
            <a:r>
              <a:rPr lang="en-GB" sz="1800" dirty="0">
                <a:solidFill>
                  <a:srgbClr val="FF0000"/>
                </a:solidFill>
                <a:latin typeface="Comic Sans MS" pitchFamily="66" charset="0"/>
                <a:ea typeface="Calibri"/>
                <a:cs typeface="Calibri"/>
                <a:sym typeface="Calibri"/>
              </a:rPr>
              <a:t>middle of the 4th </a:t>
            </a:r>
            <a:r>
              <a:rPr lang="en-GB" sz="1800" dirty="0">
                <a:solidFill>
                  <a:schemeClr val="tx1"/>
                </a:solidFill>
                <a:latin typeface="Comic Sans MS" pitchFamily="66" charset="0"/>
                <a:ea typeface="Calibri"/>
                <a:cs typeface="Calibri"/>
                <a:sym typeface="Calibri"/>
              </a:rPr>
              <a:t>week as Mesenchymal Proliferation</a:t>
            </a:r>
            <a:r>
              <a:rPr lang="ar-SA" sz="1800" dirty="0">
                <a:solidFill>
                  <a:schemeClr val="tx1"/>
                </a:solidFill>
                <a:latin typeface="Comic Sans MS" pitchFamily="66" charset="0"/>
                <a:ea typeface="Calibri"/>
                <a:cs typeface="Calibri"/>
                <a:sym typeface="Calibri"/>
              </a:rPr>
              <a:t>*</a:t>
            </a:r>
            <a:r>
              <a:rPr lang="en-GB" sz="1800" dirty="0">
                <a:solidFill>
                  <a:schemeClr val="tx1"/>
                </a:solidFill>
                <a:latin typeface="Comic Sans MS" pitchFamily="66" charset="0"/>
                <a:ea typeface="Calibri"/>
                <a:cs typeface="Calibri"/>
                <a:sym typeface="Calibri"/>
              </a:rPr>
              <a:t>                                         They participate in formation of: </a:t>
            </a:r>
          </a:p>
          <a:p>
            <a:pPr lvl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1800" dirty="0">
                <a:solidFill>
                  <a:schemeClr val="tx1"/>
                </a:solidFill>
                <a:latin typeface="Comic Sans MS" pitchFamily="66" charset="0"/>
                <a:ea typeface="Calibri"/>
                <a:cs typeface="Calibri"/>
                <a:sym typeface="Calibri"/>
              </a:rPr>
              <a:t>1- A.V canals and valves. </a:t>
            </a:r>
          </a:p>
          <a:p>
            <a:pPr lvl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1800" dirty="0">
                <a:solidFill>
                  <a:schemeClr val="tx1"/>
                </a:solidFill>
                <a:latin typeface="Comic Sans MS" pitchFamily="66" charset="0"/>
                <a:ea typeface="Calibri"/>
                <a:cs typeface="Calibri"/>
                <a:sym typeface="Calibri"/>
              </a:rPr>
              <a:t>2- Atrial septa.</a:t>
            </a:r>
          </a:p>
          <a:p>
            <a:pPr lvl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1800" dirty="0">
                <a:solidFill>
                  <a:schemeClr val="tx1"/>
                </a:solidFill>
                <a:latin typeface="Comic Sans MS" pitchFamily="66" charset="0"/>
                <a:ea typeface="Calibri"/>
                <a:cs typeface="Calibri"/>
                <a:sym typeface="Calibri"/>
              </a:rPr>
              <a:t> 3- Membranous part of Ventricular septum.</a:t>
            </a:r>
          </a:p>
          <a:p>
            <a:pPr lvl="0" rtl="0">
              <a:lnSpc>
                <a:spcPct val="90000"/>
              </a:lnSpc>
              <a:spcBef>
                <a:spcPts val="1000"/>
              </a:spcBef>
              <a:buNone/>
            </a:pPr>
            <a:r>
              <a:rPr lang="en-GB" sz="1800" dirty="0">
                <a:solidFill>
                  <a:schemeClr val="tx1"/>
                </a:solidFill>
                <a:latin typeface="Comic Sans MS" pitchFamily="66" charset="0"/>
                <a:ea typeface="Calibri"/>
                <a:cs typeface="Calibri"/>
                <a:sym typeface="Calibri"/>
              </a:rPr>
              <a:t>4- Aortic and Pulmonary channels (Spiral septum). </a:t>
            </a:r>
          </a:p>
        </p:txBody>
      </p:sp>
      <p:pic>
        <p:nvPicPr>
          <p:cNvPr id="13" name="Picture 12" descr="FE06636C">
            <a:extLst>
              <a:ext uri="{FF2B5EF4-FFF2-40B4-BE49-F238E27FC236}">
                <a16:creationId xmlns:a16="http://schemas.microsoft.com/office/drawing/2014/main" id="{8D8A38FE-CE42-4181-8C86-27940DAA559D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2" t="4608" r="33354" b="77048"/>
          <a:stretch>
            <a:fillRect/>
          </a:stretch>
        </p:blipFill>
        <p:spPr bwMode="auto">
          <a:xfrm>
            <a:off x="8212770" y="1137585"/>
            <a:ext cx="2706034" cy="1562276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54137A44">
            <a:extLst>
              <a:ext uri="{FF2B5EF4-FFF2-40B4-BE49-F238E27FC236}">
                <a16:creationId xmlns:a16="http://schemas.microsoft.com/office/drawing/2014/main" id="{E7CDCE68-72F1-4C0A-B960-67388011C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1" r="4288" b="84673"/>
          <a:stretch>
            <a:fillRect/>
          </a:stretch>
        </p:blipFill>
        <p:spPr bwMode="auto">
          <a:xfrm>
            <a:off x="8212770" y="2924349"/>
            <a:ext cx="2718829" cy="1295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Image result for endocardial cushion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" r="44802" b="73832"/>
          <a:stretch/>
        </p:blipFill>
        <p:spPr bwMode="auto">
          <a:xfrm>
            <a:off x="7825695" y="4672977"/>
            <a:ext cx="3163936" cy="1840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3583" y="5495428"/>
            <a:ext cx="2810517" cy="738664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r" rtl="1"/>
            <a:r>
              <a:rPr lang="ar-SA" dirty="0">
                <a:solidFill>
                  <a:srgbClr val="618E87"/>
                </a:solidFill>
                <a:latin typeface="Calibri"/>
                <a:ea typeface="Calibri"/>
                <a:cs typeface="Calibri"/>
              </a:rPr>
              <a:t>مجموعة خلايا تساعد بشكل كبير في تكون القلب وتكوين ال</a:t>
            </a:r>
            <a:r>
              <a:rPr lang="en-US" dirty="0">
                <a:solidFill>
                  <a:srgbClr val="618E87"/>
                </a:solidFill>
                <a:latin typeface="Calibri"/>
                <a:ea typeface="Calibri"/>
                <a:cs typeface="Calibri"/>
              </a:rPr>
              <a:t>  </a:t>
            </a:r>
            <a:r>
              <a:rPr lang="en-US" dirty="0" err="1">
                <a:solidFill>
                  <a:srgbClr val="618E87"/>
                </a:solidFill>
                <a:latin typeface="Calibri"/>
                <a:ea typeface="Calibri"/>
                <a:cs typeface="Calibri"/>
              </a:rPr>
              <a:t>septae</a:t>
            </a:r>
            <a:r>
              <a:rPr lang="en-US" dirty="0">
                <a:solidFill>
                  <a:srgbClr val="618E87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ar-SA" dirty="0">
                <a:solidFill>
                  <a:srgbClr val="618E87"/>
                </a:solidFill>
                <a:latin typeface="Calibri"/>
                <a:ea typeface="Calibri"/>
                <a:cs typeface="Calibri"/>
              </a:rPr>
              <a:t>أيضا صمامات القلب </a:t>
            </a:r>
            <a:endParaRPr lang="en-US" dirty="0">
              <a:solidFill>
                <a:srgbClr val="618E87"/>
              </a:solidFill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76631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/>
        </p:nvSpPr>
        <p:spPr>
          <a:xfrm>
            <a:off x="121391" y="376660"/>
            <a:ext cx="7680835" cy="5173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Partitioning of </a:t>
            </a:r>
            <a:r>
              <a:rPr lang="en-GB" sz="3200" u="sng" dirty="0" err="1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atrioventricular</a:t>
            </a:r>
            <a:r>
              <a:rPr lang="en-GB" sz="32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 canal</a:t>
            </a:r>
            <a:r>
              <a:rPr lang="en-GB" sz="3200" u="sng" dirty="0">
                <a:solidFill>
                  <a:srgbClr val="00213F"/>
                </a:solidFill>
                <a:latin typeface="AR CENA" panose="02000000000000000000" pitchFamily="2" charset="0"/>
                <a:ea typeface="Calibri"/>
                <a:cs typeface="Times New Roman" pitchFamily="18" charset="0"/>
                <a:sym typeface="Calibri"/>
              </a:rPr>
              <a:t> </a:t>
            </a:r>
          </a:p>
        </p:txBody>
      </p:sp>
      <p:sp>
        <p:nvSpPr>
          <p:cNvPr id="355" name="Shape 355"/>
          <p:cNvSpPr/>
          <p:nvPr/>
        </p:nvSpPr>
        <p:spPr>
          <a:xfrm>
            <a:off x="-1" y="1095769"/>
            <a:ext cx="7587475" cy="273339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23850" marR="0" lvl="0" indent="-28575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itchFamily="34" charset="0"/>
              <a:buChar char="•"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Two dorsal 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Endocardial Cushions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are formed on walls of the AV canal. 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i="0" strike="noStrike" cap="none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342900" marR="0" lvl="0" indent="-3048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AV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endocardial 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cushions approach each other and fuse together to form the septum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intermedium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.</a:t>
            </a:r>
          </a:p>
          <a:p>
            <a:pPr marL="342900" marR="0" lvl="0" indent="-3048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Dividing the AV canal into right  &amp; left canals.</a:t>
            </a:r>
          </a:p>
          <a:p>
            <a:pPr marL="342900" marR="0" lvl="0" indent="-3429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2000" i="0" strike="noStrike" cap="none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342900" marR="0" lvl="0" indent="-30480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Calibri"/>
              <a:buChar char="•"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These canals partially 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separate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the primordial atrium and primordial ventricle.</a:t>
            </a:r>
          </a:p>
          <a:p>
            <a:pPr marL="0" marR="0" lvl="0" indent="0" algn="l" rtl="0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None/>
            </a:pPr>
            <a:endParaRPr sz="1600" dirty="0">
              <a:solidFill>
                <a:srgbClr val="0020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6" name="Shape 35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87475" y="493364"/>
            <a:ext cx="4162406" cy="2733395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</p:pic>
      <p:sp>
        <p:nvSpPr>
          <p:cNvPr id="25" name="Shape 370"/>
          <p:cNvSpPr/>
          <p:nvPr/>
        </p:nvSpPr>
        <p:spPr>
          <a:xfrm>
            <a:off x="121391" y="4498673"/>
            <a:ext cx="7211960" cy="187513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Calibri"/>
              <a:buNone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Septum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Primum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:</a:t>
            </a:r>
            <a:endParaRPr sz="2000" i="0" strike="noStrike" cap="none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342900" lvl="0" indent="-279400">
              <a:spcBef>
                <a:spcPts val="560"/>
              </a:spcBef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 sickle- shaped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s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eptum grows from the roof of the common atrium towards 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</a:t>
            </a:r>
            <a:r>
              <a:rPr lang="ar-SA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fusing	 endocardial cushions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(septum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intermedium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)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.from above downward</a:t>
            </a:r>
            <a:endParaRPr lang="ar-SA" sz="20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342900" marR="0" lvl="0" indent="-279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So 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it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divide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 the common atrium 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into right &amp; left halves.</a:t>
            </a:r>
          </a:p>
        </p:txBody>
      </p:sp>
      <p:sp>
        <p:nvSpPr>
          <p:cNvPr id="26" name="Shape 365"/>
          <p:cNvSpPr txBox="1"/>
          <p:nvPr/>
        </p:nvSpPr>
        <p:spPr>
          <a:xfrm>
            <a:off x="376363" y="3697705"/>
            <a:ext cx="6113293" cy="6842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Partitioning of common atrium</a:t>
            </a:r>
            <a:r>
              <a:rPr lang="en-GB" sz="3200" u="sng" dirty="0">
                <a:solidFill>
                  <a:srgbClr val="00213F"/>
                </a:solidFill>
                <a:latin typeface="AR CENA" panose="02000000000000000000" pitchFamily="2" charset="0"/>
                <a:ea typeface="Calibri"/>
                <a:cs typeface="Times New Roman" pitchFamily="18" charset="0"/>
                <a:sym typeface="Calibri"/>
              </a:rPr>
              <a:t> </a:t>
            </a:r>
          </a:p>
        </p:txBody>
      </p:sp>
      <p:pic>
        <p:nvPicPr>
          <p:cNvPr id="27" name="Shape 3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87475" y="3829163"/>
            <a:ext cx="4162406" cy="28181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 txBox="1"/>
          <p:nvPr/>
        </p:nvSpPr>
        <p:spPr>
          <a:xfrm>
            <a:off x="159853" y="250841"/>
            <a:ext cx="4332634" cy="54077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4000" u="sng" dirty="0" err="1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Ostium</a:t>
            </a:r>
            <a:r>
              <a:rPr lang="en-GB" sz="40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 </a:t>
            </a:r>
            <a:r>
              <a:rPr lang="en-GB" sz="4000" u="sng" dirty="0" err="1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primum</a:t>
            </a:r>
            <a:r>
              <a:rPr lang="en-GB" sz="4000" u="sng" dirty="0">
                <a:solidFill>
                  <a:srgbClr val="00213F"/>
                </a:solidFill>
                <a:latin typeface="AR CENA" panose="02000000000000000000" pitchFamily="2" charset="0"/>
                <a:ea typeface="Calibri"/>
                <a:cs typeface="Times New Roman" pitchFamily="18" charset="0"/>
                <a:sym typeface="Calibri"/>
              </a:rPr>
              <a:t> </a:t>
            </a:r>
          </a:p>
        </p:txBody>
      </p:sp>
      <p:sp>
        <p:nvSpPr>
          <p:cNvPr id="385" name="Shape 385"/>
          <p:cNvSpPr/>
          <p:nvPr/>
        </p:nvSpPr>
        <p:spPr>
          <a:xfrm>
            <a:off x="-2" y="962918"/>
            <a:ext cx="8465574" cy="28912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8100" marR="0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At first the two ends of the septum </a:t>
            </a:r>
            <a:r>
              <a:rPr lang="en-GB" sz="18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primum</a:t>
            </a: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 reach to the growing </a:t>
            </a:r>
            <a:r>
              <a:rPr lang="en-GB" sz="18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subendocardial</a:t>
            </a: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(</a:t>
            </a:r>
            <a:r>
              <a:rPr lang="en-GB" sz="18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endocardial</a:t>
            </a: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)cushions before its central part.</a:t>
            </a:r>
          </a:p>
          <a:p>
            <a:pPr marL="38100" marR="0" lvl="0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now</a:t>
            </a: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the septum </a:t>
            </a:r>
            <a:r>
              <a:rPr lang="en-GB" sz="18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primum</a:t>
            </a: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bounds a foramen called </a:t>
            </a:r>
            <a:r>
              <a:rPr lang="en-GB" sz="18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ostium</a:t>
            </a: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(opening)</a:t>
            </a: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18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primum</a:t>
            </a: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.</a:t>
            </a:r>
          </a:p>
          <a:p>
            <a:pPr marL="38100" lvl="0">
              <a:spcBef>
                <a:spcPts val="480"/>
              </a:spcBef>
              <a:buClr>
                <a:srgbClr val="000000"/>
              </a:buClr>
              <a:buSzPct val="100000"/>
            </a:pP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It serves as a shunt, enabling the oxygenated blood to pass from right atrium to left atrium.</a:t>
            </a:r>
          </a:p>
          <a:p>
            <a:pPr marL="38100" marR="0" lvl="0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ostium primum become smaller and disappears as the septum primum fuses completely with subendocardial cushions (septum intermedium) to form the interatrial septum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(AV septum).</a:t>
            </a:r>
          </a:p>
        </p:txBody>
      </p:sp>
      <p:pic>
        <p:nvPicPr>
          <p:cNvPr id="386" name="Shape 3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65574" y="447229"/>
            <a:ext cx="3676832" cy="2981771"/>
          </a:xfrm>
          <a:prstGeom prst="rect">
            <a:avLst/>
          </a:prstGeom>
          <a:noFill/>
          <a:ln w="9525">
            <a:solidFill>
              <a:srgbClr val="00B0F0"/>
            </a:solidFill>
          </a:ln>
        </p:spPr>
      </p:pic>
      <p:sp>
        <p:nvSpPr>
          <p:cNvPr id="13" name="Shape 399"/>
          <p:cNvSpPr/>
          <p:nvPr/>
        </p:nvSpPr>
        <p:spPr>
          <a:xfrm>
            <a:off x="-1" y="4324623"/>
            <a:ext cx="8465573" cy="237609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355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upper part of septum primum that is attached to the roof of the common atrium shows gradual  resorption forming an opening called ostium </a:t>
            </a:r>
            <a:r>
              <a:rPr lang="en-GB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secundum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Another septum descends on the right side of the septum </a:t>
            </a:r>
            <a:r>
              <a:rPr lang="en-GB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primum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called septum </a:t>
            </a:r>
            <a:r>
              <a:rPr lang="en-GB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secundum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.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It forms an incomplete partition between the two atria.</a:t>
            </a:r>
          </a:p>
          <a:p>
            <a:pPr marL="457200" marR="0" lvl="0" indent="-355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Font typeface="Calibri"/>
              <a:buChar char="●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Consequently a </a:t>
            </a:r>
            <a:r>
              <a:rPr lang="en-GB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valvular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oval foramen forms(foramen </a:t>
            </a:r>
            <a:r>
              <a:rPr lang="en-GB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ovale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).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Font typeface="Arial"/>
              <a:buNone/>
            </a:pPr>
            <a:endParaRPr sz="1800" dirty="0">
              <a:solidFill>
                <a:srgbClr val="0020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Shape 394"/>
          <p:cNvSpPr txBox="1"/>
          <p:nvPr/>
        </p:nvSpPr>
        <p:spPr>
          <a:xfrm>
            <a:off x="0" y="3678292"/>
            <a:ext cx="5566610" cy="6463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40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Septum </a:t>
            </a:r>
            <a:r>
              <a:rPr lang="en-GB" sz="4000" u="sng" dirty="0" err="1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secondum</a:t>
            </a:r>
            <a:endParaRPr lang="en-GB" sz="4000" u="sng" dirty="0">
              <a:solidFill>
                <a:srgbClr val="00213F"/>
              </a:solidFill>
              <a:latin typeface="AR CENA" panose="02000000000000000000" pitchFamily="2" charset="0"/>
              <a:ea typeface="Century Gothic"/>
              <a:cs typeface="Times New Roman" pitchFamily="18" charset="0"/>
              <a:sym typeface="Century Gothic"/>
            </a:endParaRPr>
          </a:p>
        </p:txBody>
      </p:sp>
      <p:pic>
        <p:nvPicPr>
          <p:cNvPr id="15" name="Shape 400"/>
          <p:cNvPicPr preferRelativeResize="0"/>
          <p:nvPr/>
        </p:nvPicPr>
        <p:blipFill rotWithShape="1">
          <a:blip r:embed="rId4">
            <a:alphaModFix/>
          </a:blip>
          <a:srcRect l="7142" t="6465" r="12500" b="12727"/>
          <a:stretch/>
        </p:blipFill>
        <p:spPr>
          <a:xfrm>
            <a:off x="8514293" y="3754231"/>
            <a:ext cx="3676832" cy="2852928"/>
          </a:xfrm>
          <a:prstGeom prst="rect">
            <a:avLst/>
          </a:prstGeom>
          <a:noFill/>
          <a:ln w="19050" cap="flat" cmpd="sng">
            <a:solidFill>
              <a:srgbClr val="00203F"/>
            </a:solidFill>
            <a:prstDash val="solid"/>
            <a:miter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/>
        </p:nvSpPr>
        <p:spPr>
          <a:xfrm>
            <a:off x="505326" y="377104"/>
            <a:ext cx="5566610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40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Fate of foramen </a:t>
            </a:r>
            <a:r>
              <a:rPr lang="en-GB" sz="4000" u="sng" dirty="0" err="1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ovale</a:t>
            </a:r>
            <a:r>
              <a:rPr lang="en-GB" sz="4000" u="sng" dirty="0">
                <a:solidFill>
                  <a:srgbClr val="00213F"/>
                </a:solidFill>
                <a:latin typeface="AR CENA" panose="02000000000000000000" pitchFamily="2" charset="0"/>
                <a:ea typeface="Calibri"/>
                <a:cs typeface="Times New Roman" pitchFamily="18" charset="0"/>
                <a:sym typeface="Calibri"/>
              </a:rPr>
              <a:t> </a:t>
            </a:r>
          </a:p>
        </p:txBody>
      </p:sp>
      <p:sp>
        <p:nvSpPr>
          <p:cNvPr id="426" name="Shape 426"/>
          <p:cNvSpPr txBox="1">
            <a:spLocks noGrp="1"/>
          </p:cNvSpPr>
          <p:nvPr>
            <p:ph idx="1"/>
          </p:nvPr>
        </p:nvSpPr>
        <p:spPr>
          <a:xfrm>
            <a:off x="309283" y="1110382"/>
            <a:ext cx="11573434" cy="28783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At birth when the lungs inflated and pulmonary circulation begins  the pressure in the left atrium increases and exceeds that of the right atrium.</a:t>
            </a:r>
            <a:endParaRPr lang="ar-SA" sz="2000" i="0" strike="noStrike" cap="none" dirty="0">
              <a:solidFill>
                <a:srgbClr val="00203F"/>
              </a:solidFill>
              <a:latin typeface="Comic Sans MS" panose="030F0702030302020204" pitchFamily="66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lang="en-GB" sz="2000" dirty="0">
              <a:solidFill>
                <a:srgbClr val="00203F"/>
              </a:solidFill>
              <a:latin typeface="Comic Sans MS" panose="030F0702030302020204" pitchFamily="66" charset="0"/>
              <a:ea typeface="Times New Roman"/>
              <a:cs typeface="Calibri" panose="020F0502020204030204" pitchFamily="34" charset="0"/>
              <a:sym typeface="Times New Roman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The valve of the foramen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ovale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 is pressed against the septum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secumdum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 and obliterates the foramen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ovale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 , 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So the two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septae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 oppose each other.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Its site is represented by the Fossa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Ovalis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Times New Roman"/>
                <a:cs typeface="Calibri" panose="020F0502020204030204" pitchFamily="34" charset="0"/>
                <a:sym typeface="Times New Roman"/>
              </a:rPr>
              <a:t>.</a:t>
            </a:r>
          </a:p>
          <a:p>
            <a:pPr marL="9525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97619"/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Arial"/>
                <a:cs typeface="Calibri" panose="020F0502020204030204" pitchFamily="34" charset="0"/>
                <a:sym typeface="Arial"/>
              </a:rPr>
              <a:t>The septum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Arial"/>
                <a:cs typeface="Calibri" panose="020F0502020204030204" pitchFamily="34" charset="0"/>
                <a:sym typeface="Arial"/>
              </a:rPr>
              <a:t>primum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Arial"/>
                <a:cs typeface="Calibri" panose="020F0502020204030204" pitchFamily="34" charset="0"/>
                <a:sym typeface="Arial"/>
              </a:rPr>
              <a:t> forms the floor of the fossa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Arial"/>
                <a:cs typeface="Calibri" panose="020F0502020204030204" pitchFamily="34" charset="0"/>
                <a:sym typeface="Arial"/>
              </a:rPr>
              <a:t>ovalis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Arial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Calibri"/>
              </a:rPr>
              <a:t>The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Calibri"/>
              </a:rPr>
              <a:t> septum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Calibri"/>
              </a:rPr>
              <a:t>secondum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Calibri"/>
              </a:rPr>
              <a:t> forms the margin of the fossa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Calibri"/>
              </a:rPr>
              <a:t>ovalis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Calibri"/>
              </a:rPr>
              <a:t> which is called the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Calibri"/>
              </a:rPr>
              <a:t>limbus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Calibri"/>
              </a:rPr>
              <a:t>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Calibri"/>
              </a:rPr>
              <a:t>ovalis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Calibri"/>
              </a:rPr>
              <a:t> or annulus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Calibri"/>
              </a:rPr>
              <a:t>ovalis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  <a:sym typeface="Calibri"/>
              </a:rPr>
              <a:t>.</a:t>
            </a:r>
          </a:p>
          <a:p>
            <a:pPr marL="228600" marR="0" lvl="0" indent="-228600" algn="r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600" i="0" strike="noStrike" cap="none" dirty="0">
              <a:solidFill>
                <a:srgbClr val="0020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27" name="Shape 4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96041" y="4080544"/>
            <a:ext cx="4016768" cy="2601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Shape 4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7576" y="3791840"/>
            <a:ext cx="3303844" cy="3038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/>
          <p:nvPr/>
        </p:nvSpPr>
        <p:spPr>
          <a:xfrm>
            <a:off x="164591" y="434190"/>
            <a:ext cx="9840800" cy="5562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4000" u="sng" dirty="0">
                <a:solidFill>
                  <a:srgbClr val="00213F"/>
                </a:solidFill>
                <a:latin typeface="AR CENA" panose="02000000000000000000" pitchFamily="2" charset="0"/>
                <a:ea typeface="Calibri"/>
                <a:cs typeface="Times New Roman" pitchFamily="18" charset="0"/>
                <a:sym typeface="Calibri"/>
              </a:rPr>
              <a:t>Partitioning of Primordial Ventricle </a:t>
            </a:r>
          </a:p>
        </p:txBody>
      </p:sp>
      <p:sp>
        <p:nvSpPr>
          <p:cNvPr id="441" name="Shape 441"/>
          <p:cNvSpPr txBox="1"/>
          <p:nvPr/>
        </p:nvSpPr>
        <p:spPr>
          <a:xfrm>
            <a:off x="82296" y="1099635"/>
            <a:ext cx="12109704" cy="364934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25000"/>
              <a:buFont typeface="Arial"/>
              <a:buNone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It is a Muscular part of the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interventricular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septum.</a:t>
            </a:r>
          </a:p>
          <a:p>
            <a:pPr marL="228600" marR="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Division of the primordial ventricle is first indicated by a median muscular ridge, the primordial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interventricular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septum.</a:t>
            </a:r>
          </a:p>
          <a:p>
            <a:pPr marL="228600" marR="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endParaRPr lang="en-GB" sz="2000" i="0" strike="noStrike" cap="none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228600" marR="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It is a thick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crescentic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fold which has a concave (</a:t>
            </a:r>
            <a:r>
              <a:rPr lang="en-US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left ventricle)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upper free edge. 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(right ventricle is convex )</a:t>
            </a:r>
            <a:endParaRPr lang="en-GB" sz="2000" i="0" strike="noStrike" cap="none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38100"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</a:pPr>
            <a:endParaRPr lang="en-GB" sz="2000" i="0" strike="noStrike" cap="none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228600" marR="0" lvl="0" indent="-1905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Char char="•"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This septum bounds a temporary connection between the two ventricles called (IVF)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interventricular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foramen.</a:t>
            </a:r>
          </a:p>
        </p:txBody>
      </p:sp>
      <p:pic>
        <p:nvPicPr>
          <p:cNvPr id="442" name="Shape 442"/>
          <p:cNvPicPr preferRelativeResize="0"/>
          <p:nvPr/>
        </p:nvPicPr>
        <p:blipFill rotWithShape="1">
          <a:blip r:embed="rId3">
            <a:alphaModFix/>
          </a:blip>
          <a:srcRect l="6453" t="10588" r="3553" b="6929"/>
          <a:stretch/>
        </p:blipFill>
        <p:spPr>
          <a:xfrm>
            <a:off x="663677" y="4467193"/>
            <a:ext cx="3805084" cy="2390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Shape 443"/>
          <p:cNvPicPr preferRelativeResize="0"/>
          <p:nvPr/>
        </p:nvPicPr>
        <p:blipFill rotWithShape="1">
          <a:blip r:embed="rId4">
            <a:alphaModFix/>
          </a:blip>
          <a:srcRect t="29327" b="17955"/>
          <a:stretch/>
        </p:blipFill>
        <p:spPr>
          <a:xfrm>
            <a:off x="5043949" y="4467192"/>
            <a:ext cx="7148052" cy="2390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Shape 450"/>
          <p:cNvSpPr txBox="1"/>
          <p:nvPr/>
        </p:nvSpPr>
        <p:spPr>
          <a:xfrm>
            <a:off x="105038" y="440650"/>
            <a:ext cx="6627065" cy="7078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30555"/>
              <a:buFont typeface="Arial"/>
              <a:buNone/>
            </a:pPr>
            <a:r>
              <a:rPr lang="en-GB" sz="4000" u="sng" dirty="0">
                <a:solidFill>
                  <a:srgbClr val="00203F"/>
                </a:solidFill>
                <a:latin typeface="AR CENA" panose="02000000000000000000" pitchFamily="2" charset="0"/>
                <a:ea typeface="Century Gothic" charset="0"/>
                <a:cs typeface="Times New Roman" pitchFamily="18" charset="0"/>
                <a:sym typeface="Calibri"/>
              </a:rPr>
              <a:t>Interventricular Septum</a:t>
            </a:r>
          </a:p>
        </p:txBody>
      </p:sp>
      <p:sp>
        <p:nvSpPr>
          <p:cNvPr id="455" name="Shape 455"/>
          <p:cNvSpPr txBox="1"/>
          <p:nvPr/>
        </p:nvSpPr>
        <p:spPr>
          <a:xfrm>
            <a:off x="246528" y="951507"/>
            <a:ext cx="7042244" cy="246425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700"/>
              </a:spcBef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membranous part of the IV septum is derived from:</a:t>
            </a:r>
          </a:p>
          <a:p>
            <a:pPr lvl="0" rtl="0">
              <a:lnSpc>
                <a:spcPct val="115000"/>
              </a:lnSpc>
              <a:spcBef>
                <a:spcPts val="700"/>
              </a:spcBef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1- the right side of the endocardial cushion.</a:t>
            </a:r>
          </a:p>
          <a:p>
            <a:pPr lvl="0" rtl="0">
              <a:lnSpc>
                <a:spcPct val="115000"/>
              </a:lnSpc>
              <a:spcBef>
                <a:spcPts val="700"/>
              </a:spcBef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2- Aorticopulmonary septum.</a:t>
            </a:r>
          </a:p>
          <a:p>
            <a:pPr lvl="0" rtl="0">
              <a:lnSpc>
                <a:spcPct val="115000"/>
              </a:lnSpc>
              <a:spcBef>
                <a:spcPts val="700"/>
              </a:spcBef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3Thick muscular part of the IV septum.</a:t>
            </a:r>
          </a:p>
        </p:txBody>
      </p:sp>
      <p:pic>
        <p:nvPicPr>
          <p:cNvPr id="456" name="Shape 4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1354" y="427398"/>
            <a:ext cx="3902104" cy="3172484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</p:pic>
      <p:sp>
        <p:nvSpPr>
          <p:cNvPr id="13" name="Shape 469"/>
          <p:cNvSpPr txBox="1"/>
          <p:nvPr/>
        </p:nvSpPr>
        <p:spPr>
          <a:xfrm>
            <a:off x="105039" y="4299417"/>
            <a:ext cx="7626315" cy="1931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- A spiral septum develops in the </a:t>
            </a:r>
            <a:r>
              <a:rPr lang="en-GB" sz="2000" dirty="0" err="1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Truncus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arteriosus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dividing it into aorta and pulmonary trunk.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Now the pulmonary artery joins the right ventricle while the aorta joins the left ventricle.</a:t>
            </a:r>
          </a:p>
        </p:txBody>
      </p:sp>
      <p:sp>
        <p:nvSpPr>
          <p:cNvPr id="14" name="Shape 464"/>
          <p:cNvSpPr txBox="1"/>
          <p:nvPr/>
        </p:nvSpPr>
        <p:spPr>
          <a:xfrm>
            <a:off x="174811" y="3415763"/>
            <a:ext cx="7262700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GB" sz="4000" u="sng" dirty="0">
                <a:solidFill>
                  <a:srgbClr val="00203F"/>
                </a:solidFill>
                <a:latin typeface="AR CENA" panose="02000000000000000000" pitchFamily="2" charset="0"/>
                <a:ea typeface="Century Gothic" charset="0"/>
                <a:cs typeface="Times New Roman" pitchFamily="18" charset="0"/>
                <a:sym typeface="Calibri"/>
              </a:rPr>
              <a:t>Spiral Aorticopulmonary Septum</a:t>
            </a:r>
          </a:p>
        </p:txBody>
      </p:sp>
      <p:pic>
        <p:nvPicPr>
          <p:cNvPr id="15" name="Shape 4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11355" y="3816999"/>
            <a:ext cx="3902103" cy="2896134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8" name="مربع نص 1">
            <a:extLst>
              <a:ext uri="{FF2B5EF4-FFF2-40B4-BE49-F238E27FC236}">
                <a16:creationId xmlns:a16="http://schemas.microsoft.com/office/drawing/2014/main" id="{80C30CE4-0ADF-448A-AA32-F26B95E25AA3}"/>
              </a:ext>
            </a:extLst>
          </p:cNvPr>
          <p:cNvSpPr txBox="1"/>
          <p:nvPr/>
        </p:nvSpPr>
        <p:spPr>
          <a:xfrm>
            <a:off x="3917421" y="3107986"/>
            <a:ext cx="3813933" cy="307777"/>
          </a:xfrm>
          <a:prstGeom prst="rect">
            <a:avLst/>
          </a:prstGeom>
          <a:noFill/>
          <a:ln w="22225">
            <a:solidFill>
              <a:srgbClr val="7AADA2"/>
            </a:solidFill>
            <a:prstDash val="sysDash"/>
          </a:ln>
        </p:spPr>
        <p:txBody>
          <a:bodyPr wrap="square" rtlCol="1">
            <a:spAutoFit/>
          </a:bodyPr>
          <a:lstStyle/>
          <a:p>
            <a:pPr algn="r" rtl="1"/>
            <a:r>
              <a:rPr lang="en-US" dirty="0">
                <a:solidFill>
                  <a:srgbClr val="618E87"/>
                </a:solidFill>
                <a:latin typeface="Calibri"/>
                <a:ea typeface="Calibri"/>
                <a:cs typeface="Calibri"/>
              </a:rPr>
              <a:t>Its benefit to close the space between ventricles </a:t>
            </a:r>
            <a:endParaRPr lang="ar-SA" dirty="0">
              <a:solidFill>
                <a:srgbClr val="618E87"/>
              </a:solidFill>
              <a:latin typeface="Calibri"/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4" name="Shape 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6417" y="2102760"/>
            <a:ext cx="4702896" cy="34290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</p:pic>
      <p:sp>
        <p:nvSpPr>
          <p:cNvPr id="478" name="Shape 478"/>
          <p:cNvSpPr txBox="1"/>
          <p:nvPr/>
        </p:nvSpPr>
        <p:spPr>
          <a:xfrm>
            <a:off x="572201" y="662637"/>
            <a:ext cx="5566499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lang="en-GB" sz="5400" u="sng" dirty="0" err="1">
                <a:solidFill>
                  <a:srgbClr val="00203F"/>
                </a:solidFill>
                <a:latin typeface="AR CENA" panose="02000000000000000000" pitchFamily="2" charset="0"/>
                <a:ea typeface="Century Gothic" charset="0"/>
                <a:cs typeface="Times New Roman" pitchFamily="18" charset="0"/>
                <a:sym typeface="Calibri"/>
              </a:rPr>
              <a:t>Bulbus</a:t>
            </a:r>
            <a:r>
              <a:rPr lang="en-GB" sz="5400" u="sng" dirty="0">
                <a:solidFill>
                  <a:srgbClr val="00203F"/>
                </a:solidFill>
                <a:latin typeface="AR CENA" panose="02000000000000000000" pitchFamily="2" charset="0"/>
                <a:ea typeface="Century Gothic" charset="0"/>
                <a:cs typeface="Times New Roman" pitchFamily="18" charset="0"/>
                <a:sym typeface="Calibri"/>
              </a:rPr>
              <a:t> </a:t>
            </a:r>
            <a:r>
              <a:rPr lang="en-GB" sz="5400" u="sng" dirty="0" err="1">
                <a:solidFill>
                  <a:srgbClr val="00203F"/>
                </a:solidFill>
                <a:latin typeface="AR CENA" panose="02000000000000000000" pitchFamily="2" charset="0"/>
                <a:ea typeface="Century Gothic" charset="0"/>
                <a:cs typeface="Times New Roman" pitchFamily="18" charset="0"/>
                <a:sym typeface="Calibri"/>
              </a:rPr>
              <a:t>Cordis</a:t>
            </a:r>
            <a:endParaRPr lang="en-GB" sz="5400" u="sng" dirty="0">
              <a:solidFill>
                <a:srgbClr val="00203F"/>
              </a:solidFill>
              <a:latin typeface="AR CENA" panose="02000000000000000000" pitchFamily="2" charset="0"/>
              <a:ea typeface="Century Gothic" charset="0"/>
              <a:cs typeface="Times New Roman" pitchFamily="18" charset="0"/>
              <a:sym typeface="Calibri"/>
            </a:endParaRPr>
          </a:p>
        </p:txBody>
      </p:sp>
      <p:sp>
        <p:nvSpPr>
          <p:cNvPr id="483" name="Shape 483"/>
          <p:cNvSpPr txBox="1"/>
          <p:nvPr/>
        </p:nvSpPr>
        <p:spPr>
          <a:xfrm>
            <a:off x="572201" y="2451971"/>
            <a:ext cx="5144201" cy="3075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•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The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bulbus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cordis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 forms </a:t>
            </a:r>
            <a:r>
              <a:rPr lang="en-GB" sz="2000" u="sng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the smooth upper part 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of the two ventricles.</a:t>
            </a:r>
          </a:p>
          <a:p>
            <a:pPr marL="342900" lvl="0" indent="-342900" rtl="0">
              <a:lnSpc>
                <a:spcPct val="115000"/>
              </a:lnSpc>
              <a:spcBef>
                <a:spcPts val="600"/>
              </a:spcBef>
              <a:buFont typeface="Wingdings" pitchFamily="2" charset="2"/>
              <a:buChar char="v"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In 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Right Ventricle: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Conus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Arteriosus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 or (Infundibulum): which leads to the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pulmonary trunk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  <a:p>
            <a:pPr marL="342900" lvl="0" indent="-342900" rtl="0">
              <a:lnSpc>
                <a:spcPct val="115000"/>
              </a:lnSpc>
              <a:spcBef>
                <a:spcPts val="600"/>
              </a:spcBef>
              <a:buFont typeface="Wingdings" pitchFamily="2" charset="2"/>
              <a:buChar char="v"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cs typeface="Calibri" panose="020F0502020204030204" pitchFamily="34" charset="0"/>
              </a:rPr>
              <a:t>In 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Left ventricle:</a:t>
            </a:r>
          </a:p>
          <a:p>
            <a:pPr lvl="0" rtl="0">
              <a:lnSpc>
                <a:spcPct val="115000"/>
              </a:lnSpc>
              <a:spcBef>
                <a:spcPts val="600"/>
              </a:spcBef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Aortic Vestibule: leading to 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 panose="020F0502020204030204" pitchFamily="34" charset="0"/>
                <a:sym typeface="Calibri"/>
              </a:rPr>
              <a:t>ascending aorta</a:t>
            </a:r>
            <a:r>
              <a:rPr lang="en-GB" sz="1600" dirty="0">
                <a:solidFill>
                  <a:srgbClr val="FF0000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.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155B6C1C">
            <a:extLst>
              <a:ext uri="{FF2B5EF4-FFF2-40B4-BE49-F238E27FC236}">
                <a16:creationId xmlns:a16="http://schemas.microsoft.com/office/drawing/2014/main" id="{E8E83868-15CC-4201-BF28-E49F996BA8FB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0" r="3287" b="47775"/>
          <a:stretch>
            <a:fillRect/>
          </a:stretch>
        </p:blipFill>
        <p:spPr bwMode="auto">
          <a:xfrm>
            <a:off x="7655997" y="1550160"/>
            <a:ext cx="4419600" cy="472440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Shape 6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r>
              <a:rPr lang="en" dirty="0">
                <a:latin typeface="AR CENA" pitchFamily="2" charset="0"/>
              </a:rPr>
              <a:t>Partition of Truncus Arteriosus</a:t>
            </a:r>
            <a:endParaRPr dirty="0">
              <a:latin typeface="AR CENA" pitchFamily="2" charset="0"/>
            </a:endParaRPr>
          </a:p>
        </p:txBody>
      </p:sp>
      <p:sp>
        <p:nvSpPr>
          <p:cNvPr id="70" name="Shape 70"/>
          <p:cNvSpPr txBox="1"/>
          <p:nvPr/>
        </p:nvSpPr>
        <p:spPr>
          <a:xfrm>
            <a:off x="415600" y="1654600"/>
            <a:ext cx="7107880" cy="418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1800" dirty="0">
                <a:latin typeface="Comic Sans MS" pitchFamily="66" charset="0"/>
              </a:rPr>
              <a:t>In the </a:t>
            </a:r>
            <a:r>
              <a:rPr lang="en" sz="1800" dirty="0">
                <a:solidFill>
                  <a:srgbClr val="CC0000"/>
                </a:solidFill>
                <a:latin typeface="Comic Sans MS" pitchFamily="66" charset="0"/>
              </a:rPr>
              <a:t>5th week</a:t>
            </a:r>
            <a:r>
              <a:rPr lang="en" sz="1800" dirty="0">
                <a:latin typeface="Comic Sans MS" pitchFamily="66" charset="0"/>
              </a:rPr>
              <a:t>, proliferation of mesenchymal cells</a:t>
            </a:r>
            <a:r>
              <a:rPr lang="en" sz="1800" dirty="0">
                <a:solidFill>
                  <a:schemeClr val="accent5"/>
                </a:solidFill>
                <a:latin typeface="Comic Sans MS" pitchFamily="66" charset="0"/>
              </a:rPr>
              <a:t> (Endocardial Cushions)  </a:t>
            </a:r>
            <a:r>
              <a:rPr lang="en" sz="1800" dirty="0">
                <a:latin typeface="Comic Sans MS" pitchFamily="66" charset="0"/>
              </a:rPr>
              <a:t>appear in the wall of the truncus arteriosus ,they form </a:t>
            </a:r>
            <a:r>
              <a:rPr lang="en" sz="1800" b="1" dirty="0">
                <a:latin typeface="Comic Sans MS" pitchFamily="66" charset="0"/>
              </a:rPr>
              <a:t>a Spiral Septum</a:t>
            </a:r>
            <a:r>
              <a:rPr lang="en" sz="1800" dirty="0">
                <a:latin typeface="Comic Sans MS" pitchFamily="66" charset="0"/>
              </a:rPr>
              <a:t>:</a:t>
            </a:r>
            <a:endParaRPr sz="1800" dirty="0">
              <a:latin typeface="Comic Sans MS" pitchFamily="66" charset="0"/>
            </a:endParaRPr>
          </a:p>
          <a:p>
            <a:pPr marL="609585" indent="-423323">
              <a:buSzPts val="1400"/>
              <a:buChar char="●"/>
            </a:pPr>
            <a:r>
              <a:rPr lang="en" sz="1800" dirty="0">
                <a:latin typeface="Comic Sans MS" pitchFamily="66" charset="0"/>
              </a:rPr>
              <a:t>It divides the </a:t>
            </a:r>
            <a:r>
              <a:rPr lang="en" sz="1800" b="1" dirty="0">
                <a:solidFill>
                  <a:srgbClr val="1155CC"/>
                </a:solidFill>
                <a:latin typeface="Comic Sans MS" pitchFamily="66" charset="0"/>
              </a:rPr>
              <a:t>Lower part</a:t>
            </a:r>
            <a:r>
              <a:rPr lang="en" sz="1800" dirty="0">
                <a:solidFill>
                  <a:srgbClr val="1155CC"/>
                </a:solidFill>
                <a:latin typeface="Comic Sans MS" pitchFamily="66" charset="0"/>
              </a:rPr>
              <a:t> </a:t>
            </a:r>
            <a:r>
              <a:rPr lang="en" sz="1800" dirty="0">
                <a:latin typeface="Comic Sans MS" pitchFamily="66" charset="0"/>
              </a:rPr>
              <a:t>of the TA into </a:t>
            </a:r>
            <a:r>
              <a:rPr lang="en" sz="1800" dirty="0">
                <a:solidFill>
                  <a:srgbClr val="3C78D8"/>
                </a:solidFill>
                <a:latin typeface="Comic Sans MS" pitchFamily="66" charset="0"/>
              </a:rPr>
              <a:t>Right &amp;Left parts </a:t>
            </a:r>
            <a:endParaRPr sz="1800" dirty="0">
              <a:solidFill>
                <a:srgbClr val="3C78D8"/>
              </a:solidFill>
              <a:latin typeface="Comic Sans MS" pitchFamily="66" charset="0"/>
            </a:endParaRPr>
          </a:p>
          <a:p>
            <a:pPr marL="609585" indent="-423323">
              <a:buSzPts val="1400"/>
              <a:buChar char="●"/>
            </a:pPr>
            <a:r>
              <a:rPr lang="en" sz="1800" dirty="0">
                <a:latin typeface="Comic Sans MS" pitchFamily="66" charset="0"/>
              </a:rPr>
              <a:t>It divides the </a:t>
            </a:r>
            <a:r>
              <a:rPr lang="en" sz="1800" b="1" dirty="0">
                <a:solidFill>
                  <a:srgbClr val="6AA84F"/>
                </a:solidFill>
                <a:latin typeface="Comic Sans MS" pitchFamily="66" charset="0"/>
              </a:rPr>
              <a:t>Middle part </a:t>
            </a:r>
            <a:r>
              <a:rPr lang="en" sz="1800" dirty="0">
                <a:latin typeface="Comic Sans MS" pitchFamily="66" charset="0"/>
              </a:rPr>
              <a:t>of TA into </a:t>
            </a:r>
            <a:r>
              <a:rPr lang="en" sz="1800" dirty="0">
                <a:solidFill>
                  <a:srgbClr val="6AA84F"/>
                </a:solidFill>
                <a:latin typeface="Comic Sans MS" pitchFamily="66" charset="0"/>
              </a:rPr>
              <a:t>Anterior &amp; Posterior parts.</a:t>
            </a:r>
            <a:endParaRPr sz="1800" dirty="0">
              <a:solidFill>
                <a:srgbClr val="6AA84F"/>
              </a:solidFill>
              <a:latin typeface="Comic Sans MS" pitchFamily="66" charset="0"/>
            </a:endParaRPr>
          </a:p>
          <a:p>
            <a:pPr marL="609585" indent="-423323">
              <a:buSzPts val="1400"/>
              <a:buChar char="●"/>
            </a:pPr>
            <a:r>
              <a:rPr lang="en" sz="1800" dirty="0">
                <a:latin typeface="Comic Sans MS" pitchFamily="66" charset="0"/>
              </a:rPr>
              <a:t>It divides the </a:t>
            </a:r>
            <a:r>
              <a:rPr lang="en" sz="1800" b="1" dirty="0">
                <a:solidFill>
                  <a:srgbClr val="E69138"/>
                </a:solidFill>
                <a:latin typeface="Comic Sans MS" pitchFamily="66" charset="0"/>
              </a:rPr>
              <a:t>Upper part </a:t>
            </a:r>
            <a:r>
              <a:rPr lang="en" sz="1800" dirty="0">
                <a:latin typeface="Comic Sans MS" pitchFamily="66" charset="0"/>
              </a:rPr>
              <a:t>of the TA into </a:t>
            </a:r>
            <a:r>
              <a:rPr lang="en" sz="1800" dirty="0">
                <a:solidFill>
                  <a:srgbClr val="E69138"/>
                </a:solidFill>
                <a:latin typeface="Comic Sans MS" pitchFamily="66" charset="0"/>
              </a:rPr>
              <a:t>Left &amp; Right parts.</a:t>
            </a:r>
            <a:endParaRPr sz="1800" dirty="0">
              <a:solidFill>
                <a:srgbClr val="E69138"/>
              </a:solidFill>
              <a:latin typeface="Comic Sans MS" pitchFamily="66" charset="0"/>
            </a:endParaRPr>
          </a:p>
          <a:p>
            <a:pPr marL="609585" indent="-423323">
              <a:buSzPts val="1400"/>
              <a:buChar char="●"/>
            </a:pPr>
            <a:endParaRPr lang="en" sz="1800" dirty="0">
              <a:latin typeface="Comic Sans MS" pitchFamily="66" charset="0"/>
            </a:endParaRPr>
          </a:p>
          <a:p>
            <a:pPr marL="609585" indent="-423323">
              <a:buSzPts val="1400"/>
              <a:buChar char="●"/>
            </a:pPr>
            <a:r>
              <a:rPr lang="en" sz="1800" dirty="0">
                <a:latin typeface="Comic Sans MS" pitchFamily="66" charset="0"/>
              </a:rPr>
              <a:t>This explains the origin of pulmonary trunk from Right ventricle &amp; ascending aorta from Left ventricle &amp; their position to each other.</a:t>
            </a:r>
            <a:br>
              <a:rPr lang="en" sz="1800" dirty="0">
                <a:latin typeface="Comic Sans MS" pitchFamily="66" charset="0"/>
              </a:rPr>
            </a:br>
            <a:endParaRPr sz="1800" dirty="0">
              <a:latin typeface="Comic Sans MS" pitchFamily="66" charset="0"/>
            </a:endParaRPr>
          </a:p>
        </p:txBody>
      </p:sp>
      <p:sp>
        <p:nvSpPr>
          <p:cNvPr id="72" name="Shape 72"/>
          <p:cNvSpPr/>
          <p:nvPr/>
        </p:nvSpPr>
        <p:spPr>
          <a:xfrm flipH="1">
            <a:off x="8095039" y="3720960"/>
            <a:ext cx="415600" cy="382800"/>
          </a:xfrm>
          <a:prstGeom prst="ellipse">
            <a:avLst/>
          </a:prstGeom>
          <a:noFill/>
          <a:ln w="4762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73" name="Shape 73"/>
          <p:cNvSpPr/>
          <p:nvPr/>
        </p:nvSpPr>
        <p:spPr>
          <a:xfrm flipH="1">
            <a:off x="10330239" y="3720960"/>
            <a:ext cx="415600" cy="382800"/>
          </a:xfrm>
          <a:prstGeom prst="ellipse">
            <a:avLst/>
          </a:prstGeom>
          <a:noFill/>
          <a:ln w="4762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74" name="Shape 74"/>
          <p:cNvSpPr/>
          <p:nvPr/>
        </p:nvSpPr>
        <p:spPr>
          <a:xfrm flipH="1">
            <a:off x="9212639" y="5854560"/>
            <a:ext cx="415600" cy="382800"/>
          </a:xfrm>
          <a:prstGeom prst="ellipse">
            <a:avLst/>
          </a:prstGeom>
          <a:noFill/>
          <a:ln w="4762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18359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/>
          <p:nvPr/>
        </p:nvSpPr>
        <p:spPr>
          <a:xfrm>
            <a:off x="-1" y="1077594"/>
            <a:ext cx="3723861" cy="121626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n-GB" sz="4000" u="sng" dirty="0">
                <a:solidFill>
                  <a:srgbClr val="0020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OBJECTIVES</a:t>
            </a:r>
            <a:r>
              <a:rPr lang="en-GB" sz="4000" u="sng" dirty="0">
                <a:solidFill>
                  <a:srgbClr val="00203F"/>
                </a:solidFill>
                <a:latin typeface="Times New Roman" pitchFamily="18" charset="0"/>
                <a:ea typeface="Century Gothic"/>
                <a:cs typeface="Times New Roman" pitchFamily="18" charset="0"/>
                <a:sym typeface="Century Gothic"/>
              </a:rPr>
              <a:t> </a:t>
            </a:r>
          </a:p>
        </p:txBody>
      </p:sp>
      <p:sp>
        <p:nvSpPr>
          <p:cNvPr id="132" name="Shape 132"/>
          <p:cNvSpPr txBox="1"/>
          <p:nvPr/>
        </p:nvSpPr>
        <p:spPr>
          <a:xfrm>
            <a:off x="205772" y="2515837"/>
            <a:ext cx="11780456" cy="307380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85750" marR="0" lvl="0" indent="-285750" algn="l" rtl="0">
              <a:spcBef>
                <a:spcPts val="0"/>
              </a:spcBef>
              <a:buClr>
                <a:srgbClr val="3A3838"/>
              </a:buClr>
              <a:buSzPct val="100000"/>
              <a:buFont typeface="Arial"/>
              <a:buChar char="•"/>
            </a:pPr>
            <a:r>
              <a:rPr lang="en-GB" sz="2400" dirty="0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Describe the site, formation, union, and division of the of the heart tube.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A3838"/>
              </a:buClr>
              <a:buSzPct val="100000"/>
              <a:buFont typeface="Arial"/>
              <a:buChar char="•"/>
            </a:pPr>
            <a:r>
              <a:rPr lang="en-GB" sz="2400" dirty="0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Describe the formation and fate  of the sinus venosus.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A3838"/>
              </a:buClr>
              <a:buSzPct val="100000"/>
              <a:buFont typeface="Arial"/>
              <a:buChar char="•"/>
            </a:pPr>
            <a:r>
              <a:rPr lang="en-GB" sz="2400" dirty="0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Describe the formation of the </a:t>
            </a:r>
            <a:r>
              <a:rPr lang="en-GB" sz="2400" dirty="0" err="1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interatrial</a:t>
            </a:r>
            <a:r>
              <a:rPr lang="en-GB" sz="2400" dirty="0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 and the </a:t>
            </a:r>
            <a:r>
              <a:rPr lang="en-GB" sz="2400" dirty="0" err="1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interventricular</a:t>
            </a:r>
            <a:r>
              <a:rPr lang="en-GB" sz="2400" dirty="0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400" dirty="0" err="1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septae</a:t>
            </a:r>
            <a:r>
              <a:rPr lang="en-GB" sz="2400" dirty="0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A3838"/>
              </a:buClr>
              <a:buSzPct val="100000"/>
              <a:buFont typeface="Arial"/>
              <a:buChar char="•"/>
            </a:pPr>
            <a:r>
              <a:rPr lang="en-GB" sz="2400" dirty="0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Describe the formation of the two atria and the two  ventricles.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A3838"/>
              </a:buClr>
              <a:buSzPct val="100000"/>
              <a:buFont typeface="Arial"/>
              <a:buChar char="•"/>
            </a:pPr>
            <a:r>
              <a:rPr lang="en-GB" sz="2400" dirty="0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Describe the partitioning of the </a:t>
            </a:r>
            <a:r>
              <a:rPr lang="en-GB" sz="2400" dirty="0" err="1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truncus</a:t>
            </a:r>
            <a:r>
              <a:rPr lang="en-GB" sz="2400" dirty="0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 </a:t>
            </a:r>
            <a:r>
              <a:rPr lang="en-GB" sz="2400" dirty="0" err="1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arteriosus</a:t>
            </a:r>
            <a:r>
              <a:rPr lang="en-GB" sz="2400" dirty="0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 and formation of the aorta and pulmonary trunk.</a:t>
            </a:r>
          </a:p>
          <a:p>
            <a:pPr marL="285750" marR="0" lvl="0" indent="-285750" algn="l" rtl="0">
              <a:spcBef>
                <a:spcPts val="0"/>
              </a:spcBef>
              <a:buClr>
                <a:srgbClr val="3A3838"/>
              </a:buClr>
              <a:buSzPct val="100000"/>
              <a:buFont typeface="Arial"/>
              <a:buChar char="•"/>
            </a:pPr>
            <a:r>
              <a:rPr lang="en-GB" sz="2400" dirty="0">
                <a:solidFill>
                  <a:srgbClr val="3A3838"/>
                </a:solidFill>
                <a:latin typeface="Comic Sans MS" panose="030F0702030302020204" pitchFamily="66" charset="0"/>
                <a:ea typeface="Times New Roman"/>
                <a:cs typeface="Times New Roman"/>
                <a:sym typeface="Times New Roman"/>
              </a:rPr>
              <a:t>List the most common cardiac anomalies.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000" dirty="0">
              <a:solidFill>
                <a:srgbClr val="3A3838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 rot="5400000">
            <a:off x="5558967" y="2487233"/>
            <a:ext cx="467200" cy="3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80" name="Shape 80"/>
          <p:cNvSpPr/>
          <p:nvPr/>
        </p:nvSpPr>
        <p:spPr>
          <a:xfrm rot="5400000">
            <a:off x="1088567" y="2487233"/>
            <a:ext cx="467200" cy="3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81" name="Shape 81"/>
          <p:cNvSpPr/>
          <p:nvPr/>
        </p:nvSpPr>
        <p:spPr>
          <a:xfrm rot="5400000">
            <a:off x="3323767" y="2487233"/>
            <a:ext cx="467200" cy="386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FF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sp>
        <p:nvSpPr>
          <p:cNvPr id="82" name="Shape 82"/>
          <p:cNvSpPr/>
          <p:nvPr/>
        </p:nvSpPr>
        <p:spPr>
          <a:xfrm rot="5400000" flipH="1">
            <a:off x="5541800" y="2084967"/>
            <a:ext cx="160400" cy="5372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pic>
        <p:nvPicPr>
          <p:cNvPr id="83" name="Shape 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34063" y="1822809"/>
            <a:ext cx="3479901" cy="586612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4" name="Shape 84"/>
          <p:cNvSpPr/>
          <p:nvPr/>
        </p:nvSpPr>
        <p:spPr>
          <a:xfrm>
            <a:off x="422177" y="3065200"/>
            <a:ext cx="1978400" cy="1456000"/>
          </a:xfrm>
          <a:prstGeom prst="rect">
            <a:avLst/>
          </a:prstGeom>
          <a:noFill/>
          <a:ln w="2857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1500" dirty="0">
                <a:latin typeface="Comic Sans MS" pitchFamily="66" charset="0"/>
              </a:rPr>
              <a:t>Absence of septum primum and septum secundum, leads to </a:t>
            </a:r>
            <a:r>
              <a:rPr lang="en" sz="1500" b="1" dirty="0">
                <a:solidFill>
                  <a:srgbClr val="CC0000"/>
                </a:solidFill>
                <a:latin typeface="Comic Sans MS" pitchFamily="66" charset="0"/>
              </a:rPr>
              <a:t>common atrium.</a:t>
            </a:r>
            <a:endParaRPr sz="1500" b="1" dirty="0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85" name="Shape 85"/>
          <p:cNvSpPr/>
          <p:nvPr/>
        </p:nvSpPr>
        <p:spPr>
          <a:xfrm>
            <a:off x="2644767" y="3065200"/>
            <a:ext cx="1978400" cy="1456000"/>
          </a:xfrm>
          <a:prstGeom prst="rect">
            <a:avLst/>
          </a:prstGeom>
          <a:noFill/>
          <a:ln w="2857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1500" dirty="0">
                <a:latin typeface="Comic Sans MS" pitchFamily="66" charset="0"/>
              </a:rPr>
              <a:t>Absence of Septum Secundum</a:t>
            </a:r>
            <a:endParaRPr sz="1500" b="1" dirty="0">
              <a:solidFill>
                <a:srgbClr val="CC0000"/>
              </a:solidFill>
              <a:latin typeface="Comic Sans MS" pitchFamily="66" charset="0"/>
            </a:endParaRPr>
          </a:p>
        </p:txBody>
      </p:sp>
      <p:sp>
        <p:nvSpPr>
          <p:cNvPr id="86" name="Shape 86"/>
          <p:cNvSpPr/>
          <p:nvPr/>
        </p:nvSpPr>
        <p:spPr>
          <a:xfrm>
            <a:off x="4867366" y="3012000"/>
            <a:ext cx="2352467" cy="1456000"/>
          </a:xfrm>
          <a:prstGeom prst="rect">
            <a:avLst/>
          </a:prstGeom>
          <a:noFill/>
          <a:ln w="2857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r>
              <a:rPr lang="en" sz="1500" dirty="0">
                <a:latin typeface="Comic Sans MS" pitchFamily="66" charset="0"/>
              </a:rPr>
              <a:t>-Large(Patent) foramen ovale </a:t>
            </a:r>
            <a:r>
              <a:rPr lang="ar-SA" sz="1500" dirty="0">
                <a:latin typeface="Comic Sans MS" pitchFamily="66" charset="0"/>
              </a:rPr>
              <a:t>(فتحة تكون أكبر من اللازم) </a:t>
            </a:r>
            <a:r>
              <a:rPr lang="en" sz="1500" dirty="0">
                <a:latin typeface="Comic Sans MS" pitchFamily="66" charset="0"/>
              </a:rPr>
              <a:t>                              -Excessive resorption of septum primum</a:t>
            </a:r>
            <a:endParaRPr sz="1500" b="1" dirty="0">
              <a:solidFill>
                <a:srgbClr val="CC0000"/>
              </a:solidFill>
              <a:latin typeface="Comic Sans MS" pitchFamily="66" charset="0"/>
            </a:endParaRPr>
          </a:p>
        </p:txBody>
      </p:sp>
      <p:pic>
        <p:nvPicPr>
          <p:cNvPr id="87" name="Shape 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2243" y="4757833"/>
            <a:ext cx="1978251" cy="1750000"/>
          </a:xfrm>
          <a:prstGeom prst="rect">
            <a:avLst/>
          </a:prstGeom>
          <a:noFill/>
          <a:ln w="66675" cap="flat" cmpd="sng">
            <a:solidFill>
              <a:srgbClr val="E6913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8" name="Shape 88"/>
          <p:cNvSpPr txBox="1">
            <a:spLocks noGrp="1"/>
          </p:cNvSpPr>
          <p:nvPr>
            <p:ph type="title"/>
          </p:nvPr>
        </p:nvSpPr>
        <p:spPr>
          <a:xfrm>
            <a:off x="-4630" y="213401"/>
            <a:ext cx="7123993" cy="1108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r>
              <a:rPr lang="en" sz="4900" dirty="0">
                <a:latin typeface="AR CENA" pitchFamily="2" charset="0"/>
              </a:rPr>
              <a:t>MAJOR CARDIAC ANOMALIES</a:t>
            </a:r>
            <a:endParaRPr sz="4900" dirty="0">
              <a:latin typeface="AR CENA" pitchFamily="2" charset="0"/>
            </a:endParaRPr>
          </a:p>
        </p:txBody>
      </p:sp>
      <p:pic>
        <p:nvPicPr>
          <p:cNvPr id="89" name="Shape 8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53747" y="4757869"/>
            <a:ext cx="1978233" cy="1749940"/>
          </a:xfrm>
          <a:prstGeom prst="rect">
            <a:avLst/>
          </a:prstGeom>
          <a:noFill/>
          <a:ln w="66675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0" name="Shape 9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07579" y="4710363"/>
            <a:ext cx="1978267" cy="1820005"/>
          </a:xfrm>
          <a:prstGeom prst="rect">
            <a:avLst/>
          </a:prstGeom>
          <a:noFill/>
          <a:ln w="66675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1" name="Shape 91"/>
          <p:cNvSpPr/>
          <p:nvPr/>
        </p:nvSpPr>
        <p:spPr>
          <a:xfrm rot="5400000" flipH="1">
            <a:off x="1446200" y="2053367"/>
            <a:ext cx="160400" cy="600400"/>
          </a:xfrm>
          <a:prstGeom prst="rect">
            <a:avLst/>
          </a:prstGeom>
          <a:solidFill>
            <a:srgbClr val="FFFF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897" tIns="121897" rIns="121897" bIns="121897" anchor="ctr" anchorCtr="0">
            <a:noAutofit/>
          </a:bodyPr>
          <a:lstStyle/>
          <a:p>
            <a:endParaRPr/>
          </a:p>
        </p:txBody>
      </p:sp>
      <p:cxnSp>
        <p:nvCxnSpPr>
          <p:cNvPr id="92" name="Shape 92"/>
          <p:cNvCxnSpPr/>
          <p:nvPr/>
        </p:nvCxnSpPr>
        <p:spPr>
          <a:xfrm flipH="1">
            <a:off x="7366644" y="1056001"/>
            <a:ext cx="39600" cy="5474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</p:cxnSp>
      <p:pic>
        <p:nvPicPr>
          <p:cNvPr id="93" name="Shape 9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887042" y="1028484"/>
            <a:ext cx="3764229" cy="586633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4" name="Shape 94"/>
          <p:cNvSpPr txBox="1"/>
          <p:nvPr/>
        </p:nvSpPr>
        <p:spPr>
          <a:xfrm>
            <a:off x="7887042" y="1689832"/>
            <a:ext cx="3944278" cy="2176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r>
              <a:rPr lang="en" dirty="0">
                <a:latin typeface="Comic Sans MS" pitchFamily="66" charset="0"/>
              </a:rPr>
              <a:t>Roger’s disease:</a:t>
            </a:r>
            <a:endParaRPr dirty="0">
              <a:latin typeface="Comic Sans MS" pitchFamily="66" charset="0"/>
            </a:endParaRPr>
          </a:p>
          <a:p>
            <a:pPr marL="609585" indent="-423323">
              <a:buSzPts val="1400"/>
              <a:buChar char="-"/>
            </a:pPr>
            <a:r>
              <a:rPr lang="en" dirty="0">
                <a:latin typeface="Comic Sans MS" pitchFamily="66" charset="0"/>
              </a:rPr>
              <a:t>Absence of the membranous part of interventricular septum (presistent IV formen)</a:t>
            </a:r>
          </a:p>
          <a:p>
            <a:pPr lvl="0">
              <a:spcBef>
                <a:spcPts val="560"/>
              </a:spcBef>
              <a:buClr>
                <a:schemeClr val="dk1"/>
              </a:buClr>
              <a:buSzPct val="100000"/>
            </a:pPr>
            <a:r>
              <a:rPr lang="en-US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(There is a space between 2 ventricles , so it leads to mix of Venus and arterial blood )</a:t>
            </a:r>
          </a:p>
          <a:p>
            <a:pPr marL="609585" indent="-423323">
              <a:buSzPts val="1400"/>
              <a:buChar char="-"/>
            </a:pPr>
            <a:endParaRPr dirty="0">
              <a:latin typeface="Comic Sans MS" pitchFamily="66" charset="0"/>
            </a:endParaRPr>
          </a:p>
          <a:p>
            <a:pPr marL="609585" indent="-423323">
              <a:buSzPts val="1400"/>
              <a:buChar char="-"/>
            </a:pPr>
            <a:r>
              <a:rPr lang="en" dirty="0">
                <a:latin typeface="Comic Sans MS" pitchFamily="66" charset="0"/>
              </a:rPr>
              <a:t>Usually accompanied by other	cardiac defects.	</a:t>
            </a:r>
            <a:br>
              <a:rPr lang="en" dirty="0">
                <a:latin typeface="Comic Sans MS" pitchFamily="66" charset="0"/>
              </a:rPr>
            </a:br>
            <a:endParaRPr dirty="0">
              <a:latin typeface="Comic Sans MS" pitchFamily="66" charset="0"/>
            </a:endParaRPr>
          </a:p>
        </p:txBody>
      </p:sp>
      <p:pic>
        <p:nvPicPr>
          <p:cNvPr id="95" name="Shape 9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191834" y="4029701"/>
            <a:ext cx="3324913" cy="2500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594508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71067" y="4526973"/>
            <a:ext cx="3420933" cy="2225633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>
            <a:spLocks noGrp="1"/>
          </p:cNvSpPr>
          <p:nvPr>
            <p:ph type="title"/>
          </p:nvPr>
        </p:nvSpPr>
        <p:spPr>
          <a:xfrm>
            <a:off x="168116" y="376285"/>
            <a:ext cx="8330835" cy="1108400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r>
              <a:rPr lang="en" sz="4800" dirty="0">
                <a:latin typeface="AR CENA" pitchFamily="2" charset="0"/>
              </a:rPr>
              <a:t>1-TETRALOGY OF FALLOT</a:t>
            </a:r>
            <a:endParaRPr sz="4800" dirty="0">
              <a:latin typeface="AR CENA" pitchFamily="2" charset="0"/>
            </a:endParaRPr>
          </a:p>
        </p:txBody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283077" y="1312848"/>
            <a:ext cx="7772360" cy="4472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0" indent="0">
              <a:buNone/>
            </a:pPr>
            <a:r>
              <a:rPr lang="en-US" sz="2000" dirty="0">
                <a:latin typeface="Comic Sans MS" pitchFamily="66" charset="0"/>
              </a:rPr>
              <a:t>I</a:t>
            </a:r>
            <a:r>
              <a:rPr lang="en" sz="2000" dirty="0">
                <a:latin typeface="Comic Sans MS" pitchFamily="66" charset="0"/>
              </a:rPr>
              <a:t>ncludeds </a:t>
            </a:r>
            <a:r>
              <a:rPr lang="en" sz="2000" b="1" dirty="0">
                <a:solidFill>
                  <a:srgbClr val="CC0000"/>
                </a:solidFill>
                <a:latin typeface="Comic Sans MS" pitchFamily="66" charset="0"/>
              </a:rPr>
              <a:t>four</a:t>
            </a:r>
            <a:r>
              <a:rPr lang="en" sz="2000" dirty="0">
                <a:latin typeface="Comic Sans MS" pitchFamily="66" charset="0"/>
              </a:rPr>
              <a:t> heart malformations present together:</a:t>
            </a:r>
            <a:endParaRPr sz="2000" dirty="0">
              <a:latin typeface="Comic Sans MS" pitchFamily="66" charset="0"/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n" sz="2000" dirty="0">
                <a:latin typeface="Comic Sans MS" pitchFamily="66" charset="0"/>
              </a:rPr>
              <a:t>1-</a:t>
            </a:r>
            <a:r>
              <a:rPr lang="en" sz="2000" u="sng" dirty="0">
                <a:solidFill>
                  <a:srgbClr val="000000"/>
                </a:solidFill>
                <a:highlight>
                  <a:srgbClr val="F6B26B"/>
                </a:highlight>
                <a:latin typeface="Comic Sans MS" pitchFamily="66" charset="0"/>
              </a:rPr>
              <a:t>Ventricular Septal Defect </a:t>
            </a:r>
            <a:r>
              <a:rPr lang="en" sz="2000" dirty="0">
                <a:latin typeface="Comic Sans MS" pitchFamily="66" charset="0"/>
              </a:rPr>
              <a:t>(VSD)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Absence of the membranous part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2000" dirty="0">
              <a:latin typeface="Comic Sans MS" pitchFamily="66" charset="0"/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n" sz="2000" dirty="0">
                <a:latin typeface="Comic Sans MS" pitchFamily="66" charset="0"/>
              </a:rPr>
              <a:t>2-</a:t>
            </a:r>
            <a:r>
              <a:rPr lang="en" sz="2000" dirty="0">
                <a:highlight>
                  <a:srgbClr val="FFFF00"/>
                </a:highlight>
                <a:latin typeface="Comic Sans MS" pitchFamily="66" charset="0"/>
              </a:rPr>
              <a:t>Pulmonary stenosis </a:t>
            </a: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narrowing of pulmonary valves , so the aorta will be larger than pulmonary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) </a:t>
            </a:r>
            <a:endParaRPr lang="en-GB" sz="2000" dirty="0">
              <a:solidFill>
                <a:schemeClr val="bg1">
                  <a:lumMod val="50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2133"/>
              </a:spcBef>
              <a:buNone/>
            </a:pPr>
            <a:r>
              <a:rPr lang="en" sz="2000" dirty="0">
                <a:latin typeface="Comic Sans MS" pitchFamily="66" charset="0"/>
              </a:rPr>
              <a:t>3- </a:t>
            </a:r>
            <a:r>
              <a:rPr lang="en" sz="2000" dirty="0">
                <a:highlight>
                  <a:srgbClr val="A4C2F4"/>
                </a:highlight>
                <a:latin typeface="Comic Sans MS" pitchFamily="66" charset="0"/>
              </a:rPr>
              <a:t>Right ventricular hypertrophy</a:t>
            </a:r>
            <a:r>
              <a:rPr lang="en" sz="2000" dirty="0">
                <a:latin typeface="Comic Sans MS" pitchFamily="66" charset="0"/>
              </a:rPr>
              <a:t>	</a:t>
            </a:r>
            <a:endParaRPr sz="2000" dirty="0">
              <a:latin typeface="Comic Sans MS" pitchFamily="66" charset="0"/>
            </a:endParaRPr>
          </a:p>
          <a:p>
            <a:pPr marL="0" indent="0">
              <a:spcBef>
                <a:spcPts val="2133"/>
              </a:spcBef>
              <a:spcAft>
                <a:spcPts val="2133"/>
              </a:spcAft>
              <a:buNone/>
            </a:pPr>
            <a:r>
              <a:rPr lang="en" sz="2000" dirty="0">
                <a:latin typeface="Comic Sans MS" pitchFamily="66" charset="0"/>
              </a:rPr>
              <a:t>4-</a:t>
            </a:r>
            <a:r>
              <a:rPr lang="en" sz="2000" dirty="0">
                <a:highlight>
                  <a:srgbClr val="93C47D"/>
                </a:highlight>
                <a:latin typeface="Comic Sans MS" pitchFamily="66" charset="0"/>
              </a:rPr>
              <a:t>overriding of aorta </a:t>
            </a:r>
            <a:r>
              <a:rPr lang="en-GB" sz="20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6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blood enters the aorta from both ventricles).</a:t>
            </a:r>
            <a:endParaRPr sz="1600" dirty="0">
              <a:latin typeface="Comic Sans MS" pitchFamily="66" charset="0"/>
            </a:endParaRPr>
          </a:p>
        </p:txBody>
      </p:sp>
      <p:pic>
        <p:nvPicPr>
          <p:cNvPr id="103" name="Shape 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237737" y="376285"/>
            <a:ext cx="3954263" cy="44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Shape 104"/>
          <p:cNvSpPr txBox="1"/>
          <p:nvPr/>
        </p:nvSpPr>
        <p:spPr>
          <a:xfrm>
            <a:off x="9437668" y="4359233"/>
            <a:ext cx="1554400" cy="5520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algn="ctr"/>
            <a:r>
              <a:rPr lang="en" sz="2100" b="1" dirty="0">
                <a:solidFill>
                  <a:srgbClr val="FFFFFF"/>
                </a:solidFill>
              </a:rPr>
              <a:t>Blue baby </a:t>
            </a:r>
            <a:endParaRPr sz="2100" b="1" dirty="0">
              <a:solidFill>
                <a:srgbClr val="FFFFFF"/>
              </a:solidFill>
            </a:endParaRPr>
          </a:p>
        </p:txBody>
      </p:sp>
      <p:pic>
        <p:nvPicPr>
          <p:cNvPr id="7" name="صورة 3">
            <a:extLst>
              <a:ext uri="{FF2B5EF4-FFF2-40B4-BE49-F238E27FC236}">
                <a16:creationId xmlns:a16="http://schemas.microsoft.com/office/drawing/2014/main" id="{1760E479-9924-41B7-8783-B5583C55E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564" y="5175085"/>
            <a:ext cx="1926503" cy="920576"/>
          </a:xfrm>
          <a:prstGeom prst="rect">
            <a:avLst/>
          </a:prstGeom>
          <a:ln w="19050">
            <a:solidFill>
              <a:srgbClr val="7AADA2"/>
            </a:solidFill>
            <a:prstDash val="dash"/>
          </a:ln>
        </p:spPr>
      </p:pic>
    </p:spTree>
    <p:extLst>
      <p:ext uri="{BB962C8B-B14F-4D97-AF65-F5344CB8AC3E}">
        <p14:creationId xmlns:p14="http://schemas.microsoft.com/office/powerpoint/2010/main" val="1377602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title"/>
          </p:nvPr>
        </p:nvSpPr>
        <p:spPr>
          <a:xfrm>
            <a:off x="0" y="-448786"/>
            <a:ext cx="10177670" cy="1597805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r>
              <a:rPr lang="en" dirty="0">
                <a:latin typeface="AR CENA" pitchFamily="2" charset="0"/>
              </a:rPr>
              <a:t>2- Transposition of great arteries(TGA)</a:t>
            </a:r>
            <a:endParaRPr dirty="0">
              <a:latin typeface="AR CENA" pitchFamily="2" charset="0"/>
            </a:endParaRPr>
          </a:p>
        </p:txBody>
      </p:sp>
      <p:sp>
        <p:nvSpPr>
          <p:cNvPr id="110" name="Shape 110"/>
          <p:cNvSpPr txBox="1">
            <a:spLocks noGrp="1"/>
          </p:cNvSpPr>
          <p:nvPr>
            <p:ph type="body" idx="1"/>
          </p:nvPr>
        </p:nvSpPr>
        <p:spPr>
          <a:xfrm>
            <a:off x="-1" y="1042433"/>
            <a:ext cx="9418881" cy="2198000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indent="-440256">
              <a:buSzPts val="1600"/>
              <a:buChar char="-"/>
            </a:pPr>
            <a:r>
              <a:rPr lang="en" sz="1700" dirty="0">
                <a:latin typeface="Comic Sans MS" pitchFamily="66" charset="0"/>
              </a:rPr>
              <a:t>TGA is due to </a:t>
            </a:r>
            <a:r>
              <a:rPr lang="en" sz="1700" b="1" dirty="0">
                <a:solidFill>
                  <a:srgbClr val="CC0000"/>
                </a:solidFill>
                <a:latin typeface="Comic Sans MS" pitchFamily="66" charset="0"/>
              </a:rPr>
              <a:t>abnormal rotation or malformation</a:t>
            </a:r>
            <a:r>
              <a:rPr lang="en" sz="1700" dirty="0">
                <a:latin typeface="Comic Sans MS" pitchFamily="66" charset="0"/>
              </a:rPr>
              <a:t> of the aorticopulmonary septum,so the right ventricl  joins the aorta, while the left ventricle joins the pulmonary artery.</a:t>
            </a:r>
            <a:endParaRPr sz="1700" dirty="0">
              <a:latin typeface="Comic Sans MS" pitchFamily="66" charset="0"/>
            </a:endParaRPr>
          </a:p>
          <a:p>
            <a:pPr indent="-414856">
              <a:buSzPts val="1300"/>
              <a:buChar char="-"/>
            </a:pPr>
            <a:r>
              <a:rPr lang="en" sz="1700" dirty="0">
                <a:latin typeface="Comic Sans MS" pitchFamily="66" charset="0"/>
              </a:rPr>
              <a:t> One of the most common cause of </a:t>
            </a:r>
            <a:r>
              <a:rPr lang="en" sz="1700" dirty="0">
                <a:solidFill>
                  <a:srgbClr val="CC0000"/>
                </a:solidFill>
                <a:latin typeface="Comic Sans MS" pitchFamily="66" charset="0"/>
              </a:rPr>
              <a:t>cyanotic heart disease </a:t>
            </a:r>
            <a:r>
              <a:rPr lang="en" sz="1700" dirty="0">
                <a:latin typeface="Comic Sans MS" pitchFamily="66" charset="0"/>
              </a:rPr>
              <a:t>in the newborn.           </a:t>
            </a:r>
            <a:r>
              <a:rPr lang="en" sz="1700" dirty="0">
                <a:highlight>
                  <a:srgbClr val="6D9EEB"/>
                </a:highlight>
                <a:latin typeface="Comic Sans MS" pitchFamily="66" charset="0"/>
              </a:rPr>
              <a:t>(blue baby).</a:t>
            </a:r>
            <a:endParaRPr sz="1700" dirty="0">
              <a:highlight>
                <a:srgbClr val="6D9EEB"/>
              </a:highlight>
              <a:latin typeface="Comic Sans MS" pitchFamily="66" charset="0"/>
            </a:endParaRPr>
          </a:p>
          <a:p>
            <a:pPr indent="-414856">
              <a:buSzPts val="1300"/>
              <a:buChar char="-"/>
            </a:pPr>
            <a:r>
              <a:rPr lang="en" sz="1700" dirty="0">
                <a:latin typeface="Comic Sans MS" pitchFamily="66" charset="0"/>
              </a:rPr>
              <a:t>Often associated with  ASD(atrial septal defect) or VSD(ventricular septal defect).</a:t>
            </a:r>
            <a:br>
              <a:rPr lang="en" sz="1700" dirty="0">
                <a:latin typeface="Comic Sans MS" pitchFamily="66" charset="0"/>
              </a:rPr>
            </a:br>
            <a:endParaRPr sz="1700" dirty="0">
              <a:latin typeface="Comic Sans MS" pitchFamily="66" charset="0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title" idx="4294967295"/>
          </p:nvPr>
        </p:nvSpPr>
        <p:spPr>
          <a:xfrm>
            <a:off x="1" y="2995643"/>
            <a:ext cx="7618799" cy="1330826"/>
          </a:xfrm>
          <a:prstGeom prst="rect">
            <a:avLst/>
          </a:prstGeom>
        </p:spPr>
        <p:txBody>
          <a:bodyPr spcFirstLastPara="1" wrap="square" lIns="121897" tIns="121897" rIns="121897" bIns="121897" anchor="b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>
                <a:latin typeface="AR CENA" pitchFamily="2" charset="0"/>
              </a:rPr>
              <a:t>3- Persistent truncus arteriosus</a:t>
            </a:r>
            <a:endParaRPr dirty="0">
              <a:latin typeface="AR CENA" pitchFamily="2" charset="0"/>
            </a:endParaRPr>
          </a:p>
        </p:txBody>
      </p:sp>
      <p:sp>
        <p:nvSpPr>
          <p:cNvPr id="114" name="Shape 114"/>
          <p:cNvSpPr txBox="1">
            <a:spLocks noGrp="1"/>
          </p:cNvSpPr>
          <p:nvPr>
            <p:ph type="body" idx="4294967295"/>
          </p:nvPr>
        </p:nvSpPr>
        <p:spPr>
          <a:xfrm>
            <a:off x="-119270" y="4221877"/>
            <a:ext cx="7414684" cy="2199217"/>
          </a:xfrm>
          <a:prstGeom prst="rect">
            <a:avLst/>
          </a:prstGeom>
        </p:spPr>
        <p:txBody>
          <a:bodyPr spcFirstLastPara="1" wrap="square" lIns="121897" tIns="121897" rIns="121897" bIns="121897" anchor="t" anchorCtr="0">
            <a:noAutofit/>
          </a:bodyPr>
          <a:lstStyle/>
          <a:p>
            <a:pPr marL="609585" indent="-440256">
              <a:spcBef>
                <a:spcPts val="0"/>
              </a:spcBef>
              <a:buSzPts val="1600"/>
              <a:buChar char="-"/>
            </a:pPr>
            <a:r>
              <a:rPr lang="en" sz="1700" dirty="0">
                <a:latin typeface="Comic Sans MS" pitchFamily="66" charset="0"/>
              </a:rPr>
              <a:t>It is due to </a:t>
            </a:r>
            <a:r>
              <a:rPr lang="en" sz="1700" dirty="0">
                <a:solidFill>
                  <a:srgbClr val="CC0000"/>
                </a:solidFill>
                <a:latin typeface="Comic Sans MS" pitchFamily="66" charset="0"/>
              </a:rPr>
              <a:t>failure of the development of the aorticopulmonary (spiral) septum. </a:t>
            </a:r>
            <a:endParaRPr sz="1700" dirty="0">
              <a:solidFill>
                <a:srgbClr val="CC0000"/>
              </a:solidFill>
              <a:latin typeface="Comic Sans MS" pitchFamily="66" charset="0"/>
            </a:endParaRPr>
          </a:p>
          <a:p>
            <a:pPr marL="609585" indent="-414856">
              <a:spcBef>
                <a:spcPts val="0"/>
              </a:spcBef>
              <a:buSzPts val="1300"/>
              <a:buChar char="-"/>
            </a:pPr>
            <a:r>
              <a:rPr lang="en" sz="1700" dirty="0">
                <a:latin typeface="Comic Sans MS" pitchFamily="66" charset="0"/>
              </a:rPr>
              <a:t> It is usually accompanied with Ventricular septal defect (VSD). It forms a single arterial  trunk arising from the heart and supplies  the systemic ,pulmonary and coronary circulations</a:t>
            </a:r>
            <a:br>
              <a:rPr lang="en" sz="1700" dirty="0">
                <a:latin typeface="Comic Sans MS" pitchFamily="66" charset="0"/>
              </a:rPr>
            </a:br>
            <a:endParaRPr sz="1700" dirty="0">
              <a:latin typeface="Comic Sans MS" pitchFamily="66" charset="0"/>
            </a:endParaRPr>
          </a:p>
        </p:txBody>
      </p:sp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07934" y="678133"/>
            <a:ext cx="2759732" cy="2475435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12" name="Shape 112"/>
          <p:cNvCxnSpPr/>
          <p:nvPr/>
        </p:nvCxnSpPr>
        <p:spPr>
          <a:xfrm rot="10800000" flipH="1">
            <a:off x="415585" y="3496613"/>
            <a:ext cx="10872400" cy="26400"/>
          </a:xfrm>
          <a:prstGeom prst="straightConnector1">
            <a:avLst/>
          </a:prstGeom>
          <a:noFill/>
          <a:ln w="28575" cap="flat" cmpd="sng">
            <a:solidFill>
              <a:srgbClr val="000000"/>
            </a:solidFill>
            <a:prstDash val="dashDot"/>
            <a:round/>
            <a:headEnd type="none" w="med" len="med"/>
            <a:tailEnd type="none" w="med" len="med"/>
          </a:ln>
        </p:spPr>
      </p:cxnSp>
      <p:pic>
        <p:nvPicPr>
          <p:cNvPr id="115" name="Shape 1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18801" y="3726213"/>
            <a:ext cx="4370001" cy="262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مربع نص 1">
            <a:extLst>
              <a:ext uri="{FF2B5EF4-FFF2-40B4-BE49-F238E27FC236}">
                <a16:creationId xmlns:a16="http://schemas.microsoft.com/office/drawing/2014/main" id="{EEFDD629-4919-4431-97A5-12001A79DE26}"/>
              </a:ext>
            </a:extLst>
          </p:cNvPr>
          <p:cNvSpPr txBox="1"/>
          <p:nvPr/>
        </p:nvSpPr>
        <p:spPr>
          <a:xfrm>
            <a:off x="1219607" y="5701882"/>
            <a:ext cx="6075807" cy="129266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 rtl="1"/>
            <a:r>
              <a:rPr lang="ar-SA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ar-SA" sz="160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ماتكونت</a:t>
            </a:r>
            <a:r>
              <a:rPr lang="ar-SA" sz="16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عندي أساسا </a:t>
            </a:r>
            <a:r>
              <a:rPr lang="ar-SA" sz="160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سبايرال</a:t>
            </a:r>
            <a:r>
              <a:rPr lang="ar-SA" sz="16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60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سبتمز</a:t>
            </a:r>
            <a:r>
              <a:rPr lang="ar-SA" sz="16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 rtl="1"/>
            <a:r>
              <a:rPr lang="ar-SA" sz="160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بيطلع</a:t>
            </a:r>
            <a:r>
              <a:rPr lang="ar-SA" sz="16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SA" sz="160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فيسلز</a:t>
            </a:r>
            <a:r>
              <a:rPr lang="ar-SA" sz="16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واحد فقط (</a:t>
            </a:r>
            <a:r>
              <a:rPr lang="ar-SA" sz="1600" dirty="0" err="1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أرتري</a:t>
            </a:r>
            <a:r>
              <a:rPr lang="ar-SA" sz="16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pPr algn="ctr" rtl="1"/>
            <a:r>
              <a:rPr lang="ar-SA" sz="16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 البلود سيركيوليشن رح تجي من هذا الفيسل الواحد</a:t>
            </a:r>
          </a:p>
          <a:p>
            <a:pPr algn="ctr" rtl="1"/>
            <a:r>
              <a:rPr lang="en-US" sz="1600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has mixed blood, so it is ( very Difficult to treat)</a:t>
            </a:r>
            <a:endParaRPr lang="ar-SA" sz="1600" dirty="0">
              <a:solidFill>
                <a:srgbClr val="618E8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 rtl="1"/>
            <a:r>
              <a:rPr lang="ar-SA" dirty="0">
                <a:solidFill>
                  <a:srgbClr val="618E8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743734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Shape 616"/>
          <p:cNvSpPr txBox="1"/>
          <p:nvPr/>
        </p:nvSpPr>
        <p:spPr>
          <a:xfrm>
            <a:off x="89090" y="303915"/>
            <a:ext cx="5566499" cy="708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4000" dirty="0">
                <a:solidFill>
                  <a:schemeClr val="tx1"/>
                </a:solidFill>
                <a:latin typeface="AR CENA" panose="02000000000000000000" pitchFamily="2" charset="0"/>
                <a:ea typeface="Century Gothic"/>
                <a:cs typeface="Calibri" pitchFamily="34" charset="0"/>
                <a:sym typeface="Century Gothic"/>
              </a:rPr>
              <a:t>Summary :</a:t>
            </a:r>
          </a:p>
        </p:txBody>
      </p:sp>
      <p:graphicFrame>
        <p:nvGraphicFramePr>
          <p:cNvPr id="621" name="Shape 621"/>
          <p:cNvGraphicFramePr/>
          <p:nvPr>
            <p:extLst>
              <p:ext uri="{D42A27DB-BD31-4B8C-83A1-F6EECF244321}">
                <p14:modId xmlns:p14="http://schemas.microsoft.com/office/powerpoint/2010/main" val="3964874679"/>
              </p:ext>
            </p:extLst>
          </p:nvPr>
        </p:nvGraphicFramePr>
        <p:xfrm>
          <a:off x="5089071" y="657915"/>
          <a:ext cx="6265758" cy="5906794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2762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28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0272">
                <a:tc>
                  <a:txBody>
                    <a:bodyPr/>
                    <a:lstStyle/>
                    <a:p>
                      <a:pPr lvl="0" algn="ctr">
                        <a:spcBef>
                          <a:spcPts val="0"/>
                        </a:spcBef>
                        <a:buNone/>
                      </a:pPr>
                      <a:r>
                        <a:rPr lang="en-GB" sz="1600" u="none" dirty="0"/>
                        <a:t>Anomalies</a:t>
                      </a:r>
                      <a:endParaRPr lang="en-GB" sz="1600" b="1" u="none" dirty="0">
                        <a:solidFill>
                          <a:srgbClr val="FFFFF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u="none" dirty="0">
                          <a:sym typeface="Calibri"/>
                        </a:rPr>
                        <a:t>description</a:t>
                      </a:r>
                      <a:endParaRPr lang="en-US" sz="1600" b="1" i="0" u="none" strike="noStrike" cap="none" dirty="0">
                        <a:solidFill>
                          <a:srgbClr val="00203F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41744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>
                          <a:sym typeface="Calibri"/>
                        </a:rPr>
                        <a:t>Atrial septal defects (ASD)</a:t>
                      </a:r>
                      <a:endParaRPr lang="en-GB" sz="1200" b="1" dirty="0">
                        <a:solidFill>
                          <a:srgbClr val="618E87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/>
                        <a:t>1)</a:t>
                      </a:r>
                      <a:r>
                        <a:rPr lang="en-GB" sz="1200" dirty="0">
                          <a:sym typeface="Calibri"/>
                        </a:rPr>
                        <a:t>Excessive </a:t>
                      </a:r>
                      <a:r>
                        <a:rPr lang="en-GB" sz="1200" dirty="0" err="1">
                          <a:sym typeface="Calibri"/>
                        </a:rPr>
                        <a:t>resorption</a:t>
                      </a:r>
                      <a:r>
                        <a:rPr lang="en-GB" sz="1200" dirty="0">
                          <a:sym typeface="Calibri"/>
                        </a:rPr>
                        <a:t> of septum </a:t>
                      </a:r>
                      <a:r>
                        <a:rPr lang="en-GB" sz="1200" dirty="0" err="1">
                          <a:sym typeface="Calibri"/>
                        </a:rPr>
                        <a:t>primum</a:t>
                      </a:r>
                      <a:endParaRPr lang="en-GB" sz="1200" dirty="0">
                        <a:sym typeface="Calibri"/>
                      </a:endParaRP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/>
                        <a:t>2)</a:t>
                      </a:r>
                      <a:r>
                        <a:rPr lang="en-GB" sz="1200" dirty="0">
                          <a:sym typeface="Calibri"/>
                        </a:rPr>
                        <a:t>Patent foramen </a:t>
                      </a:r>
                      <a:r>
                        <a:rPr lang="en-GB" sz="1200" dirty="0" err="1">
                          <a:sym typeface="Calibri"/>
                        </a:rPr>
                        <a:t>ovale</a:t>
                      </a:r>
                      <a:endParaRPr lang="en-GB" sz="1200" dirty="0">
                        <a:sym typeface="Calibri"/>
                      </a:endParaRP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>
                          <a:sym typeface="Calibri"/>
                        </a:rPr>
                        <a:t> 3)  Absence of septum </a:t>
                      </a:r>
                      <a:r>
                        <a:rPr lang="en-GB" sz="1200" dirty="0" err="1">
                          <a:sym typeface="Calibri"/>
                        </a:rPr>
                        <a:t>secundum</a:t>
                      </a:r>
                      <a:endParaRPr lang="en-GB" sz="1200" dirty="0">
                        <a:sym typeface="Calibri"/>
                      </a:endParaRP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200" dirty="0">
                          <a:sym typeface="Calibri"/>
                        </a:rPr>
                        <a:t>4) Absence of septum </a:t>
                      </a:r>
                      <a:r>
                        <a:rPr lang="en-GB" sz="1200" dirty="0" err="1">
                          <a:sym typeface="Calibri"/>
                        </a:rPr>
                        <a:t>primum</a:t>
                      </a:r>
                      <a:r>
                        <a:rPr lang="en-GB" sz="1200" dirty="0">
                          <a:sym typeface="Calibri"/>
                        </a:rPr>
                        <a:t> and septum </a:t>
                      </a:r>
                      <a:r>
                        <a:rPr lang="en-GB" sz="1200" dirty="0" err="1">
                          <a:sym typeface="Calibri"/>
                        </a:rPr>
                        <a:t>secundum</a:t>
                      </a:r>
                      <a:r>
                        <a:rPr lang="en-GB" sz="1200" dirty="0">
                          <a:sym typeface="Calibri"/>
                        </a:rPr>
                        <a:t> lead to common atrium</a:t>
                      </a:r>
                      <a:endParaRPr lang="en-GB" sz="1200" b="1" dirty="0">
                        <a:solidFill>
                          <a:srgbClr val="EE9AB6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  <a:sym typeface="Calibri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6623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>
                          <a:sym typeface="Calibri"/>
                        </a:rPr>
                        <a:t>VENTRICULAR SEPTAL DEFECT (VSD)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 b="1" dirty="0">
                        <a:solidFill>
                          <a:srgbClr val="618E87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>
                          <a:sym typeface="Calibri"/>
                        </a:rPr>
                        <a:t>-Roger’s disease 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>
                          <a:sym typeface="Calibri"/>
                        </a:rPr>
                        <a:t>-Absence of the membranous part of </a:t>
                      </a:r>
                      <a:r>
                        <a:rPr lang="ar-SA" sz="1200" dirty="0">
                          <a:sym typeface="Calibri"/>
                        </a:rPr>
                        <a:t> </a:t>
                      </a:r>
                      <a:r>
                        <a:rPr lang="en-GB" sz="1200" dirty="0" err="1">
                          <a:sym typeface="Calibri"/>
                        </a:rPr>
                        <a:t>interventricular</a:t>
                      </a:r>
                      <a:r>
                        <a:rPr lang="en-GB" sz="1200" dirty="0">
                          <a:sym typeface="Calibri"/>
                        </a:rPr>
                        <a:t> septum. 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66520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>
                          <a:sym typeface="Calibri"/>
                        </a:rPr>
                        <a:t>TETRALOGY OF FALLOT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/>
                        <a:t>1.</a:t>
                      </a:r>
                      <a:r>
                        <a:rPr lang="en-GB" sz="1200" dirty="0">
                          <a:sym typeface="Calibri"/>
                        </a:rPr>
                        <a:t>Pulmonary stenosis.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/>
                        <a:t>2.</a:t>
                      </a:r>
                      <a:r>
                        <a:rPr lang="en-GB" sz="1200" dirty="0">
                          <a:sym typeface="Calibri"/>
                        </a:rPr>
                        <a:t>Right ventricular hypertrophy.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/>
                        <a:t>3.</a:t>
                      </a:r>
                      <a:r>
                        <a:rPr lang="en-GB" sz="1200" dirty="0">
                          <a:sym typeface="Calibri"/>
                        </a:rPr>
                        <a:t>VSD (absent of membrane IV septum)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/>
                        <a:t>4.</a:t>
                      </a:r>
                      <a:r>
                        <a:rPr lang="en-GB" sz="1200" dirty="0">
                          <a:sym typeface="Calibri"/>
                        </a:rPr>
                        <a:t>Overriding of the aorta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6572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>
                          <a:sym typeface="Calibri"/>
                        </a:rPr>
                        <a:t>(TGA) OR TRANSPOSITION OF GREAT ARTERIES</a:t>
                      </a:r>
                    </a:p>
                    <a:p>
                      <a:pPr lvl="0" rtl="1">
                        <a:spcBef>
                          <a:spcPts val="0"/>
                        </a:spcBef>
                        <a:buNone/>
                      </a:pPr>
                      <a:endParaRPr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>
                          <a:sym typeface="Calibri"/>
                        </a:rPr>
                        <a:t>-TGA is due to abnormal rotation or </a:t>
                      </a:r>
                      <a:r>
                        <a:rPr lang="en-GB" sz="1200" baseline="0" dirty="0">
                          <a:sym typeface="Calibri"/>
                        </a:rPr>
                        <a:t> </a:t>
                      </a:r>
                      <a:r>
                        <a:rPr lang="en-GB" sz="1200" dirty="0">
                          <a:sym typeface="Calibri"/>
                        </a:rPr>
                        <a:t>malformation of the aorticopulmonary septum.</a:t>
                      </a:r>
                    </a:p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>
                          <a:sym typeface="Calibri"/>
                        </a:rPr>
                        <a:t>-It is one of the most common cause of cyanotic heart disease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6623"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>
                          <a:sym typeface="Calibri"/>
                        </a:rPr>
                        <a:t>Persistent </a:t>
                      </a:r>
                      <a:r>
                        <a:rPr lang="en-GB" sz="1200" dirty="0" err="1">
                          <a:sym typeface="Calibri"/>
                        </a:rPr>
                        <a:t>Truncus</a:t>
                      </a:r>
                      <a:r>
                        <a:rPr lang="en-GB" sz="1200" dirty="0">
                          <a:sym typeface="Calibri"/>
                        </a:rPr>
                        <a:t> </a:t>
                      </a:r>
                      <a:r>
                        <a:rPr lang="ar-SA" sz="1200" dirty="0">
                          <a:sym typeface="Calibri"/>
                        </a:rPr>
                        <a:t> </a:t>
                      </a:r>
                      <a:r>
                        <a:rPr lang="en-GB" sz="1200" dirty="0" err="1">
                          <a:sym typeface="Calibri"/>
                        </a:rPr>
                        <a:t>Arteriosus</a:t>
                      </a:r>
                      <a:endParaRPr lang="en-GB" sz="1200" dirty="0">
                        <a:sym typeface="Calibri"/>
                      </a:endParaRP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 rtl="0">
                        <a:lnSpc>
                          <a:spcPct val="115000"/>
                        </a:lnSpc>
                        <a:spcBef>
                          <a:spcPts val="0"/>
                        </a:spcBef>
                        <a:buClr>
                          <a:schemeClr val="dk1"/>
                        </a:buClr>
                        <a:buSzPct val="61111"/>
                        <a:buFont typeface="Arial"/>
                        <a:buNone/>
                      </a:pPr>
                      <a:r>
                        <a:rPr lang="en-GB" sz="1200" dirty="0">
                          <a:sym typeface="Calibri"/>
                        </a:rPr>
                        <a:t>due to failure of the development of the </a:t>
                      </a:r>
                      <a:r>
                        <a:rPr lang="ar-SA" sz="1200" dirty="0">
                          <a:sym typeface="Calibri"/>
                        </a:rPr>
                        <a:t> </a:t>
                      </a:r>
                      <a:r>
                        <a:rPr lang="en-GB" sz="1200" dirty="0">
                          <a:sym typeface="Calibri"/>
                        </a:rPr>
                        <a:t>aorticopulmonary (spiral) septum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sz="12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10" name="Diagram 9"/>
          <p:cNvGraphicFramePr/>
          <p:nvPr>
            <p:extLst>
              <p:ext uri="{D42A27DB-BD31-4B8C-83A1-F6EECF244321}">
                <p14:modId xmlns:p14="http://schemas.microsoft.com/office/powerpoint/2010/main" val="3040819170"/>
              </p:ext>
            </p:extLst>
          </p:nvPr>
        </p:nvGraphicFramePr>
        <p:xfrm>
          <a:off x="241301" y="1845129"/>
          <a:ext cx="4194628" cy="36956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93" r="1244"/>
          <a:stretch/>
        </p:blipFill>
        <p:spPr bwMode="auto">
          <a:xfrm>
            <a:off x="553720" y="1392396"/>
            <a:ext cx="4841240" cy="48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200" y="1412716"/>
            <a:ext cx="4846320" cy="4805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69160" y="484088"/>
            <a:ext cx="7467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C00000"/>
                </a:solidFill>
                <a:latin typeface="AR CENA" pitchFamily="2" charset="0"/>
              </a:rPr>
              <a:t>Summuary</a:t>
            </a:r>
            <a:r>
              <a:rPr lang="en-US" sz="2800" dirty="0">
                <a:solidFill>
                  <a:srgbClr val="C00000"/>
                </a:solidFill>
                <a:latin typeface="AR CENA" pitchFamily="2" charset="0"/>
              </a:rPr>
              <a:t> of events in partitioning of atria and ventricles </a:t>
            </a:r>
          </a:p>
        </p:txBody>
      </p:sp>
    </p:spTree>
    <p:extLst>
      <p:ext uri="{BB962C8B-B14F-4D97-AF65-F5344CB8AC3E}">
        <p14:creationId xmlns:p14="http://schemas.microsoft.com/office/powerpoint/2010/main" val="15273170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800" dirty="0">
                <a:latin typeface="AR CENA" pitchFamily="2" charset="0"/>
              </a:rPr>
              <a:t>Quiz and Videos :</a:t>
            </a:r>
            <a:br>
              <a:rPr lang="en-US" sz="4800" dirty="0">
                <a:latin typeface="AR CENA" pitchFamily="2" charset="0"/>
              </a:rPr>
            </a:br>
            <a:endParaRPr lang="en-US" sz="4800" dirty="0">
              <a:latin typeface="AR CENA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93963" y="5772500"/>
            <a:ext cx="6311043" cy="7386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hlinkClick r:id="rId2"/>
              </a:rPr>
              <a:t>https://www.youtube.com/watch?v=5DIUk9IXUaI</a:t>
            </a:r>
            <a:r>
              <a:rPr lang="en-US" dirty="0">
                <a:solidFill>
                  <a:srgbClr val="C00000"/>
                </a:solidFill>
              </a:rPr>
              <a:t>  (Explanation)</a:t>
            </a:r>
          </a:p>
          <a:p>
            <a:r>
              <a:rPr lang="en-US" dirty="0">
                <a:solidFill>
                  <a:srgbClr val="C00000"/>
                </a:solidFill>
                <a:hlinkClick r:id="rId3"/>
              </a:rPr>
              <a:t>https://www.youtube.com/watch?v=YxPp67XluQA</a:t>
            </a:r>
            <a:r>
              <a:rPr lang="en-US" dirty="0">
                <a:solidFill>
                  <a:srgbClr val="C00000"/>
                </a:solidFill>
              </a:rPr>
              <a:t> (</a:t>
            </a:r>
            <a:r>
              <a:rPr lang="en-US" dirty="0" err="1">
                <a:solidFill>
                  <a:srgbClr val="C00000"/>
                </a:solidFill>
              </a:rPr>
              <a:t>pneumonics</a:t>
            </a:r>
            <a:r>
              <a:rPr lang="en-US" dirty="0">
                <a:solidFill>
                  <a:srgbClr val="C00000"/>
                </a:solidFill>
              </a:rPr>
              <a:t> )</a:t>
            </a:r>
          </a:p>
          <a:p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" y="1468120"/>
            <a:ext cx="1177036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latin typeface="Comic Sans MS" pitchFamily="66" charset="0"/>
              </a:rPr>
              <a:t>1- which mesodermal layer give rise to endocardial heart tubes :</a:t>
            </a:r>
          </a:p>
          <a:p>
            <a:r>
              <a:rPr lang="en-GB" sz="1500" dirty="0">
                <a:latin typeface="Comic Sans MS" pitchFamily="66" charset="0"/>
              </a:rPr>
              <a:t>A- Paraxial mesoderm          B- Somatic Mesoderm        C- Intermediate Mesoderm      D- Splanchnic Mesoderm</a:t>
            </a:r>
          </a:p>
          <a:p>
            <a:endParaRPr lang="en-GB" sz="1500" dirty="0">
              <a:latin typeface="Comic Sans MS" pitchFamily="66" charset="0"/>
            </a:endParaRPr>
          </a:p>
          <a:p>
            <a:r>
              <a:rPr lang="en-GB" sz="1500" dirty="0">
                <a:latin typeface="Comic Sans MS" pitchFamily="66" charset="0"/>
              </a:rPr>
              <a:t>2- the embryo cardinal venous vessels which drain into the sinus venosus are :</a:t>
            </a:r>
          </a:p>
          <a:p>
            <a:r>
              <a:rPr lang="en-GB" sz="1500" dirty="0">
                <a:latin typeface="Comic Sans MS" pitchFamily="66" charset="0"/>
              </a:rPr>
              <a:t>A- anterior cardinal veins     B-posterior cardinal veins    C-common cardinal veins        D- superior cardinal veins </a:t>
            </a:r>
          </a:p>
          <a:p>
            <a:endParaRPr lang="en-GB" sz="1500" dirty="0">
              <a:latin typeface="Comic Sans MS" pitchFamily="66" charset="0"/>
            </a:endParaRPr>
          </a:p>
          <a:p>
            <a:r>
              <a:rPr lang="en-GB" sz="1500" dirty="0">
                <a:latin typeface="Comic Sans MS" pitchFamily="66" charset="0"/>
              </a:rPr>
              <a:t>3 -which part of the primitive heart tube gives rise to the pulmonary artery and aorta :</a:t>
            </a:r>
          </a:p>
          <a:p>
            <a:r>
              <a:rPr lang="en-GB" sz="1500" dirty="0">
                <a:latin typeface="Comic Sans MS" pitchFamily="66" charset="0"/>
              </a:rPr>
              <a:t>A-</a:t>
            </a:r>
            <a:r>
              <a:rPr lang="en-GB" sz="1500" dirty="0" err="1">
                <a:latin typeface="Comic Sans MS" pitchFamily="66" charset="0"/>
              </a:rPr>
              <a:t>bulbus</a:t>
            </a:r>
            <a:r>
              <a:rPr lang="en-GB" sz="1500" dirty="0">
                <a:latin typeface="Comic Sans MS" pitchFamily="66" charset="0"/>
              </a:rPr>
              <a:t> </a:t>
            </a:r>
            <a:r>
              <a:rPr lang="en-GB" sz="1500" dirty="0" err="1">
                <a:latin typeface="Comic Sans MS" pitchFamily="66" charset="0"/>
              </a:rPr>
              <a:t>cordis</a:t>
            </a:r>
            <a:r>
              <a:rPr lang="en-GB" sz="1500" dirty="0">
                <a:latin typeface="Comic Sans MS" pitchFamily="66" charset="0"/>
              </a:rPr>
              <a:t>                   B- </a:t>
            </a:r>
            <a:r>
              <a:rPr lang="en-GB" sz="1500" dirty="0" err="1">
                <a:latin typeface="Comic Sans MS" pitchFamily="66" charset="0"/>
              </a:rPr>
              <a:t>trancus</a:t>
            </a:r>
            <a:r>
              <a:rPr lang="en-GB" sz="1500" dirty="0">
                <a:latin typeface="Comic Sans MS" pitchFamily="66" charset="0"/>
              </a:rPr>
              <a:t> </a:t>
            </a:r>
            <a:r>
              <a:rPr lang="en-GB" sz="1500" dirty="0" err="1">
                <a:latin typeface="Comic Sans MS" pitchFamily="66" charset="0"/>
              </a:rPr>
              <a:t>arteriosus</a:t>
            </a:r>
            <a:r>
              <a:rPr lang="en-GB" sz="1500" dirty="0">
                <a:latin typeface="Comic Sans MS" pitchFamily="66" charset="0"/>
              </a:rPr>
              <a:t>           C- primitive ventricle                 D- sinus venosus </a:t>
            </a:r>
          </a:p>
          <a:p>
            <a:endParaRPr lang="en-GB" sz="1500" dirty="0">
              <a:latin typeface="Comic Sans MS" pitchFamily="66" charset="0"/>
            </a:endParaRPr>
          </a:p>
          <a:p>
            <a:r>
              <a:rPr lang="en-GB" sz="1500" dirty="0">
                <a:latin typeface="Comic Sans MS" pitchFamily="66" charset="0"/>
              </a:rPr>
              <a:t>4- what cardiac malformation causes the aorta to arise from right ventricle and the pulmonary trunk to arise from left ventricle:</a:t>
            </a:r>
          </a:p>
          <a:p>
            <a:r>
              <a:rPr lang="en-GB" sz="1500" dirty="0">
                <a:latin typeface="Comic Sans MS" pitchFamily="66" charset="0"/>
              </a:rPr>
              <a:t>A-transposition of the great vessels     B- persistent </a:t>
            </a:r>
            <a:r>
              <a:rPr lang="en-GB" sz="1500" dirty="0" err="1">
                <a:latin typeface="Comic Sans MS" pitchFamily="66" charset="0"/>
              </a:rPr>
              <a:t>truncus</a:t>
            </a:r>
            <a:r>
              <a:rPr lang="en-GB" sz="1500" dirty="0">
                <a:latin typeface="Comic Sans MS" pitchFamily="66" charset="0"/>
              </a:rPr>
              <a:t> </a:t>
            </a:r>
            <a:r>
              <a:rPr lang="en-GB" sz="1500" dirty="0" err="1">
                <a:latin typeface="Comic Sans MS" pitchFamily="66" charset="0"/>
              </a:rPr>
              <a:t>arteriosus</a:t>
            </a:r>
            <a:r>
              <a:rPr lang="en-GB" sz="1500" dirty="0">
                <a:latin typeface="Comic Sans MS" pitchFamily="66" charset="0"/>
              </a:rPr>
              <a:t>     C- ventricular septal defect      D- atrial septal defect</a:t>
            </a:r>
          </a:p>
          <a:p>
            <a:endParaRPr lang="en-GB" sz="1500" dirty="0">
              <a:latin typeface="Comic Sans MS" pitchFamily="66" charset="0"/>
            </a:endParaRPr>
          </a:p>
          <a:p>
            <a:r>
              <a:rPr lang="en-GB" sz="1500" dirty="0">
                <a:latin typeface="Comic Sans MS" pitchFamily="66" charset="0"/>
              </a:rPr>
              <a:t>5- which heart chamber does the right horn of the sinus venosus contribute to during development of the heart :</a:t>
            </a:r>
          </a:p>
          <a:p>
            <a:r>
              <a:rPr lang="en-GB" sz="1500" dirty="0">
                <a:latin typeface="Comic Sans MS" pitchFamily="66" charset="0"/>
              </a:rPr>
              <a:t>A- left atrium                      B- left ventricle                      C- right ventricle                        D- right atrium      </a:t>
            </a:r>
            <a:endParaRPr lang="en-US" sz="1500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10800000">
            <a:off x="523240" y="5557056"/>
            <a:ext cx="523240" cy="116955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1-D</a:t>
            </a:r>
          </a:p>
          <a:p>
            <a:r>
              <a:rPr lang="en-GB" dirty="0"/>
              <a:t>2-C</a:t>
            </a:r>
          </a:p>
          <a:p>
            <a:r>
              <a:rPr lang="en-GB" dirty="0"/>
              <a:t>3-C</a:t>
            </a:r>
          </a:p>
          <a:p>
            <a:r>
              <a:rPr lang="en-GB" dirty="0"/>
              <a:t>4-A</a:t>
            </a:r>
          </a:p>
          <a:p>
            <a:r>
              <a:rPr lang="en-GB" dirty="0"/>
              <a:t>5-D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8100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80" y="1224280"/>
            <a:ext cx="3286760" cy="2727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8040" y="2092960"/>
            <a:ext cx="5156200" cy="4124206"/>
          </a:xfrm>
          <a:prstGeom prst="rect">
            <a:avLst/>
          </a:prstGeom>
          <a:noFill/>
          <a:ln>
            <a:solidFill>
              <a:srgbClr val="C00000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 rtl="1"/>
            <a:r>
              <a:rPr lang="ar-SA" sz="4000" dirty="0">
                <a:cs typeface="DecoType Naskh Extensions" pitchFamily="2" charset="-78"/>
              </a:rPr>
              <a:t>القادة</a:t>
            </a:r>
          </a:p>
          <a:p>
            <a:pPr algn="r" rtl="1"/>
            <a:endParaRPr lang="ar-SA" dirty="0"/>
          </a:p>
          <a:p>
            <a:pPr algn="ctr" rtl="1"/>
            <a:r>
              <a:rPr lang="ar-SA" sz="2400" dirty="0">
                <a:cs typeface="DecoType Naskh Extensions" pitchFamily="2" charset="-78"/>
              </a:rPr>
              <a:t>محمد ثامر الزهراني   –   آلاء الصويغ </a:t>
            </a:r>
          </a:p>
          <a:p>
            <a:pPr algn="ctr" rtl="1"/>
            <a:endParaRPr lang="ar-SA" sz="2400" dirty="0">
              <a:cs typeface="DecoType Naskh Extensions" pitchFamily="2" charset="-78"/>
            </a:endParaRPr>
          </a:p>
          <a:p>
            <a:pPr algn="ctr" rtl="1"/>
            <a:r>
              <a:rPr lang="ar-SA" sz="3600" dirty="0">
                <a:cs typeface="DecoType Naskh Extensions" pitchFamily="2" charset="-78"/>
              </a:rPr>
              <a:t>الأعضاء </a:t>
            </a:r>
            <a:endParaRPr lang="ar-SA" sz="2400" dirty="0">
              <a:cs typeface="DecoType Naskh Extensions" pitchFamily="2" charset="-78"/>
            </a:endParaRPr>
          </a:p>
          <a:p>
            <a:pPr algn="r" rtl="1"/>
            <a:r>
              <a:rPr lang="ar-SA" sz="2400" dirty="0">
                <a:cs typeface="DecoType Naskh Extensions" pitchFamily="2" charset="-78"/>
              </a:rPr>
              <a:t>مها النهدي                                                                       وائل مبيريك </a:t>
            </a:r>
          </a:p>
          <a:p>
            <a:pPr algn="r" rtl="1"/>
            <a:r>
              <a:rPr lang="ar-SA" sz="2400" dirty="0">
                <a:cs typeface="DecoType Naskh Extensions" pitchFamily="2" charset="-78"/>
              </a:rPr>
              <a:t>سارة البليهد                                                                            عمر سعد اليابس </a:t>
            </a:r>
          </a:p>
          <a:p>
            <a:pPr algn="r" rtl="1"/>
            <a:r>
              <a:rPr lang="ar-SA" sz="2400" dirty="0">
                <a:cs typeface="DecoType Naskh Extensions" pitchFamily="2" charset="-78"/>
              </a:rPr>
              <a:t>ميعاد النفيع </a:t>
            </a:r>
          </a:p>
          <a:p>
            <a:pPr algn="r" rtl="1"/>
            <a:r>
              <a:rPr lang="ar-SA" sz="2400" dirty="0">
                <a:cs typeface="DecoType Naskh Extensions" pitchFamily="2" charset="-78"/>
              </a:rPr>
              <a:t>عهد القرين </a:t>
            </a:r>
          </a:p>
          <a:p>
            <a:pPr algn="ctr" rtl="1"/>
            <a:endParaRPr lang="en-US" sz="2400" dirty="0">
              <a:cs typeface="DecoType Naskh Extensions" pitchFamily="2" charset="-78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940" y="4891177"/>
            <a:ext cx="5219700" cy="1323439"/>
          </a:xfrm>
          <a:prstGeom prst="rect">
            <a:avLst/>
          </a:prstGeom>
          <a:noFill/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omic Sans MS" pitchFamily="66" charset="0"/>
              </a:rPr>
              <a:t>contact us on: embryology437@gmail.com</a:t>
            </a:r>
          </a:p>
          <a:p>
            <a:endParaRPr lang="en-US" sz="2000" dirty="0">
              <a:latin typeface="Comic Sans MS" pitchFamily="66" charset="0"/>
            </a:endParaRPr>
          </a:p>
          <a:p>
            <a:r>
              <a:rPr lang="en-US" sz="2000" dirty="0">
                <a:latin typeface="Comic Sans MS" pitchFamily="66" charset="0"/>
              </a:rPr>
              <a:t>Wish all the best :)</a:t>
            </a:r>
          </a:p>
          <a:p>
            <a:r>
              <a:rPr lang="en-GB" sz="2000" dirty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415656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Content Placeholder 3" descr="es.jpg"/>
          <p:cNvPicPr>
            <a:picLocks noGrp="1" noChangeAspect="1"/>
          </p:cNvPicPr>
          <p:nvPr>
            <p:ph idx="4294967295"/>
          </p:nvPr>
        </p:nvPicPr>
        <p:blipFill>
          <a:blip r:embed="rId2" cstate="print"/>
          <a:stretch>
            <a:fillRect/>
          </a:stretch>
        </p:blipFill>
        <p:spPr>
          <a:xfrm>
            <a:off x="67320" y="471225"/>
            <a:ext cx="5813710" cy="62596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عنصر نائب للمحتوى 2"/>
          <p:cNvSpPr>
            <a:spLocks noGrp="1"/>
          </p:cNvSpPr>
          <p:nvPr>
            <p:ph idx="1"/>
          </p:nvPr>
        </p:nvSpPr>
        <p:spPr>
          <a:xfrm>
            <a:off x="9865103" y="1351139"/>
            <a:ext cx="4156312" cy="4525963"/>
          </a:xfrm>
        </p:spPr>
        <p:txBody>
          <a:bodyPr>
            <a:normAutofit/>
          </a:bodyPr>
          <a:lstStyle/>
          <a:p>
            <a:pPr algn="l">
              <a:buNone/>
            </a:pPr>
            <a:endParaRPr lang="en-US" b="1" dirty="0">
              <a:solidFill>
                <a:srgbClr val="0070C0"/>
              </a:solidFill>
            </a:endParaRPr>
          </a:p>
          <a:p>
            <a:pPr marL="0" indent="0" algn="l">
              <a:buNone/>
            </a:pPr>
            <a:endParaRPr lang="ar-SA" dirty="0"/>
          </a:p>
        </p:txBody>
      </p:sp>
      <p:cxnSp>
        <p:nvCxnSpPr>
          <p:cNvPr id="23" name="Straight Arrow Connector 13"/>
          <p:cNvCxnSpPr/>
          <p:nvPr/>
        </p:nvCxnSpPr>
        <p:spPr>
          <a:xfrm flipH="1">
            <a:off x="4836972" y="5661249"/>
            <a:ext cx="596817" cy="420883"/>
          </a:xfrm>
          <a:prstGeom prst="straightConnector1">
            <a:avLst/>
          </a:prstGeom>
          <a:ln w="190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15"/>
          <p:cNvCxnSpPr/>
          <p:nvPr/>
        </p:nvCxnSpPr>
        <p:spPr>
          <a:xfrm flipH="1" flipV="1">
            <a:off x="4248654" y="3834014"/>
            <a:ext cx="2290709" cy="4217"/>
          </a:xfrm>
          <a:prstGeom prst="straightConnector1">
            <a:avLst/>
          </a:prstGeom>
          <a:ln w="190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Arrow Connector 21"/>
          <p:cNvCxnSpPr/>
          <p:nvPr/>
        </p:nvCxnSpPr>
        <p:spPr>
          <a:xfrm flipH="1" flipV="1">
            <a:off x="4834809" y="6198384"/>
            <a:ext cx="1113403" cy="254952"/>
          </a:xfrm>
          <a:prstGeom prst="straightConnector1">
            <a:avLst/>
          </a:prstGeom>
          <a:ln w="19050"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3" name="TextBox 8"/>
          <p:cNvSpPr txBox="1"/>
          <p:nvPr/>
        </p:nvSpPr>
        <p:spPr>
          <a:xfrm>
            <a:off x="6532779" y="3368805"/>
            <a:ext cx="5400834" cy="89255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Notochord: </a:t>
            </a:r>
          </a:p>
          <a:p>
            <a:pPr algn="l"/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stimulates neural tube formation (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where CNS will be formed 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44" name="TextBox 9"/>
          <p:cNvSpPr txBox="1"/>
          <p:nvPr/>
        </p:nvSpPr>
        <p:spPr>
          <a:xfrm>
            <a:off x="5391511" y="5229061"/>
            <a:ext cx="1267342" cy="523220"/>
          </a:xfrm>
          <a:prstGeom prst="rect">
            <a:avLst/>
          </a:prstGeom>
          <a:noFill/>
          <a:ln w="19050"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Somatic mesoderm</a:t>
            </a:r>
          </a:p>
        </p:txBody>
      </p:sp>
      <p:sp>
        <p:nvSpPr>
          <p:cNvPr id="45" name="TextBox 11"/>
          <p:cNvSpPr txBox="1"/>
          <p:nvPr/>
        </p:nvSpPr>
        <p:spPr>
          <a:xfrm>
            <a:off x="5680854" y="6585514"/>
            <a:ext cx="1717017" cy="26161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Splanchnic mesoderm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3349364" y="1229400"/>
            <a:ext cx="517257" cy="0"/>
          </a:xfrm>
          <a:prstGeom prst="line">
            <a:avLst/>
          </a:prstGeom>
          <a:ln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4026972" y="1190130"/>
            <a:ext cx="443363" cy="0"/>
          </a:xfrm>
          <a:prstGeom prst="line">
            <a:avLst/>
          </a:prstGeom>
          <a:ln w="190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3144890" y="2219762"/>
            <a:ext cx="721731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39363" y="716503"/>
            <a:ext cx="3251329" cy="132343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Mesoderm divided into :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en-US" sz="1600" dirty="0">
                <a:solidFill>
                  <a:srgbClr val="0070C0"/>
                </a:solidFill>
              </a:rPr>
              <a:t>Paraxial Mesoderm </a:t>
            </a:r>
          </a:p>
          <a:p>
            <a:pPr marL="342900" indent="-342900" algn="l" rtl="0">
              <a:buFont typeface="+mj-lt"/>
              <a:buAutoNum type="arabicPeriod"/>
            </a:pPr>
            <a:r>
              <a:rPr lang="en-US" sz="1600" dirty="0">
                <a:solidFill>
                  <a:schemeClr val="accent6">
                    <a:lumMod val="75000"/>
                  </a:schemeClr>
                </a:solidFill>
              </a:rPr>
              <a:t>Intermediate </a:t>
            </a:r>
            <a:r>
              <a:rPr lang="en-US" sz="1600" dirty="0" err="1">
                <a:solidFill>
                  <a:schemeClr val="accent6">
                    <a:lumMod val="75000"/>
                  </a:schemeClr>
                </a:solidFill>
              </a:rPr>
              <a:t>medsoderm</a:t>
            </a:r>
            <a:endParaRPr lang="en-US" sz="1600" dirty="0">
              <a:solidFill>
                <a:schemeClr val="accent6">
                  <a:lumMod val="75000"/>
                </a:schemeClr>
              </a:solidFill>
            </a:endParaRPr>
          </a:p>
          <a:p>
            <a:pPr marL="342900" indent="-342900" algn="l" rtl="0">
              <a:buFont typeface="+mj-lt"/>
              <a:buAutoNum type="arabicPeriod"/>
            </a:pPr>
            <a:r>
              <a:rPr lang="en-US" sz="1600" dirty="0">
                <a:solidFill>
                  <a:schemeClr val="accent2">
                    <a:lumMod val="75000"/>
                  </a:schemeClr>
                </a:solidFill>
              </a:rPr>
              <a:t>Lateral mesoderm </a:t>
            </a:r>
          </a:p>
          <a:p>
            <a:pPr algn="l" rtl="0"/>
            <a:endParaRPr lang="en-US" sz="16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1981" y="5197276"/>
            <a:ext cx="3957421" cy="1354217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l" rtl="0"/>
            <a:r>
              <a:rPr lang="en-US" dirty="0"/>
              <a:t>Lateral mesoderm contains </a:t>
            </a:r>
            <a:r>
              <a:rPr lang="en-US" dirty="0" err="1"/>
              <a:t>intraembryonic</a:t>
            </a:r>
            <a:r>
              <a:rPr lang="en-US" dirty="0"/>
              <a:t> </a:t>
            </a:r>
            <a:r>
              <a:rPr lang="en-US" dirty="0" err="1"/>
              <a:t>coelem</a:t>
            </a:r>
            <a:r>
              <a:rPr lang="en-US" dirty="0"/>
              <a:t> into :</a:t>
            </a: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dirty="0"/>
              <a:t>Somatic Mesoderm 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b="1" dirty="0">
              <a:solidFill>
                <a:schemeClr val="bg1">
                  <a:lumMod val="50000"/>
                </a:schemeClr>
              </a:solidFill>
            </a:endParaRPr>
          </a:p>
          <a:p>
            <a:pPr marL="285750" indent="-285750" algn="l" rtl="0">
              <a:buFont typeface="Arial" pitchFamily="34" charset="0"/>
              <a:buChar char="•"/>
            </a:pPr>
            <a:r>
              <a:rPr lang="en-US" sz="2000" dirty="0" err="1">
                <a:solidFill>
                  <a:srgbClr val="FF0000"/>
                </a:solidFill>
              </a:rPr>
              <a:t>Splanchic</a:t>
            </a:r>
            <a:r>
              <a:rPr lang="en-US" sz="2000" dirty="0">
                <a:solidFill>
                  <a:srgbClr val="FF0000"/>
                </a:solidFill>
              </a:rPr>
              <a:t> Mesoderm : formation of heart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45782" y="4694"/>
            <a:ext cx="52002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REVIEW OF THE 3  LAYERS OF ORIGIN </a:t>
            </a:r>
          </a:p>
        </p:txBody>
      </p:sp>
    </p:spTree>
    <p:extLst>
      <p:ext uri="{BB962C8B-B14F-4D97-AF65-F5344CB8AC3E}">
        <p14:creationId xmlns:p14="http://schemas.microsoft.com/office/powerpoint/2010/main" val="1286029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 txBox="1"/>
          <p:nvPr/>
        </p:nvSpPr>
        <p:spPr>
          <a:xfrm>
            <a:off x="-1" y="428730"/>
            <a:ext cx="7442873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Formation of the heart tube</a:t>
            </a:r>
          </a:p>
        </p:txBody>
      </p:sp>
      <p:sp>
        <p:nvSpPr>
          <p:cNvPr id="144" name="Shape 144"/>
          <p:cNvSpPr txBox="1"/>
          <p:nvPr/>
        </p:nvSpPr>
        <p:spPr>
          <a:xfrm>
            <a:off x="64516" y="998117"/>
            <a:ext cx="8091947" cy="585988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</a:t>
            </a:r>
            <a:r>
              <a:rPr lang="en-GB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cvs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(heart) is the first functional major organ to develop, It begins to beat at  22  to 23 days.  (from fertilization)</a:t>
            </a:r>
            <a:r>
              <a:rPr lang="ar-SA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  </a:t>
            </a:r>
            <a:r>
              <a:rPr lang="en-US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ar-SA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لما تروح الحامل تسوي </a:t>
            </a:r>
            <a:r>
              <a:rPr lang="ar-SA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الالتراساوند</a:t>
            </a:r>
            <a:r>
              <a:rPr lang="ar-SA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أول شيء ينسمع هو دقات قلب الجنين</a:t>
            </a:r>
            <a:endParaRPr lang="en-GB" sz="18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685800" indent="-685800">
              <a:buSzPct val="100000"/>
              <a:buFont typeface="Arial" pitchFamily="34" charset="0"/>
              <a:buChar char="•"/>
            </a:pPr>
            <a:endParaRPr lang="ar-SA" sz="18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685800" indent="-685800">
              <a:buSzPct val="100000"/>
              <a:buFont typeface="Arial" pitchFamily="34" charset="0"/>
              <a:buChar char="•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It develops from </a:t>
            </a:r>
            <a:r>
              <a:rPr lang="en-GB" sz="1800" u="sng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splanchnic mesoderm   </a:t>
            </a:r>
          </a:p>
          <a:p>
            <a:pPr marL="685800" indent="-685800">
              <a:buSzPct val="100000"/>
              <a:buFont typeface="Arial" pitchFamily="34" charset="0"/>
              <a:buChar char="•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origin of the heart  in the wall of the yolk sac (cardiogenic area)</a:t>
            </a:r>
            <a:endParaRPr lang="en-US" sz="18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en-US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Anatomical description 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(picture A) </a:t>
            </a:r>
            <a:r>
              <a:rPr lang="en-US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: </a:t>
            </a:r>
          </a:p>
          <a:p>
            <a:pPr lvl="0">
              <a:buSzPct val="31000"/>
            </a:pPr>
            <a:r>
              <a:rPr lang="en-US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-cranial to the developing mouth and nervous system .</a:t>
            </a:r>
          </a:p>
          <a:p>
            <a:pPr lvl="0">
              <a:buSzPct val="25000"/>
            </a:pPr>
            <a:r>
              <a:rPr lang="en-US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-ventral to the developing  pericardial sac.</a:t>
            </a:r>
            <a:endParaRPr lang="en-US" sz="1800" b="1" dirty="0">
              <a:solidFill>
                <a:schemeClr val="dk1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-The heart </a:t>
            </a:r>
            <a:r>
              <a:rPr lang="en-GB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primordium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is first evident at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18 days 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(as an </a:t>
            </a:r>
            <a:r>
              <a:rPr lang="en-GB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angioplastic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cords which soon canalize to form the 2 heart tubes).</a:t>
            </a:r>
          </a:p>
          <a:p>
            <a:pPr lvl="0">
              <a:buSzPct val="25000"/>
            </a:pPr>
            <a:endParaRPr lang="en-GB" sz="18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After completion of the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head fold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, the developing heart tubes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change their position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and  become lie in the ventral aspect of the embryo and dorsal to the developing pericardial sac.(picture C)</a:t>
            </a:r>
          </a:p>
          <a:p>
            <a:pPr lvl="0">
              <a:buSzPct val="25000"/>
            </a:pPr>
            <a:endParaRPr lang="en-GB" sz="18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>
              <a:buSzPct val="25000"/>
            </a:pPr>
            <a:r>
              <a:rPr lang="ar-SA" sz="1800" dirty="0"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ar-SA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- 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After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lateral folding 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of the embryo, the 2 heart tubes approach each other and 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fuse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in a craniocaudal  direction to form a single  endocardial heart tube within the pericardial sac.</a:t>
            </a:r>
            <a:r>
              <a:rPr lang="ar-SA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  </a:t>
            </a:r>
          </a:p>
          <a:p>
            <a:pPr>
              <a:buSzPct val="25000"/>
            </a:pPr>
            <a:r>
              <a:rPr lang="en-US" sz="1200" dirty="0" err="1"/>
              <a:t>Angioplastic</a:t>
            </a:r>
            <a:r>
              <a:rPr lang="en-US" sz="1200" dirty="0"/>
              <a:t> : giving rise of blood vessel</a:t>
            </a:r>
            <a:r>
              <a:rPr lang="ar-SA" sz="1200" dirty="0"/>
              <a:t> </a:t>
            </a:r>
            <a:endParaRPr lang="en-GB" sz="12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endParaRPr lang="en-GB" sz="1600" dirty="0">
              <a:solidFill>
                <a:srgbClr val="0020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b="1" i="1" dirty="0">
              <a:solidFill>
                <a:srgbClr val="6AA84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R="0" lvl="0" algn="l" rtl="0">
              <a:spcBef>
                <a:spcPts val="0"/>
              </a:spcBef>
              <a:buNone/>
            </a:pPr>
            <a:r>
              <a:rPr lang="en-GB" sz="1600" dirty="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dirty="0">
              <a:solidFill>
                <a:srgbClr val="0021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516455" y="5365859"/>
            <a:ext cx="5680939" cy="1624800"/>
          </a:xfrm>
          <a:prstGeom prst="rect">
            <a:avLst/>
          </a:prstGeom>
          <a:noFill/>
          <a:ln w="9525" cap="flat" cmpd="sng">
            <a:solidFill>
              <a:srgbClr val="7AADA2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6" name="Shape 146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 l="4081" t="4546" b="9091"/>
          <a:stretch/>
        </p:blipFill>
        <p:spPr>
          <a:xfrm>
            <a:off x="8244781" y="553525"/>
            <a:ext cx="3727303" cy="1928700"/>
          </a:xfrm>
          <a:prstGeom prst="rect">
            <a:avLst/>
          </a:prstGeom>
          <a:noFill/>
          <a:ln w="19050" cap="flat" cmpd="sng">
            <a:solidFill>
              <a:srgbClr val="00203F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147" name="Shape 147"/>
          <p:cNvSpPr/>
          <p:nvPr/>
        </p:nvSpPr>
        <p:spPr>
          <a:xfrm>
            <a:off x="661494" y="4161374"/>
            <a:ext cx="5842191" cy="2586559"/>
          </a:xfrm>
          <a:prstGeom prst="rect">
            <a:avLst/>
          </a:prstGeom>
          <a:noFill/>
          <a:ln w="9525" cap="flat" cmpd="sng">
            <a:solidFill>
              <a:srgbClr val="6AA84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R="0" lvl="0" algn="l" rtl="0">
              <a:spcBef>
                <a:spcPts val="0"/>
              </a:spcBef>
              <a:buSzPct val="25000"/>
            </a:pPr>
            <a:endParaRPr lang="en-GB" sz="1800" dirty="0">
              <a:solidFill>
                <a:srgbClr val="0020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8" name="Shape 148"/>
          <p:cNvPicPr preferRelativeResize="0"/>
          <p:nvPr/>
        </p:nvPicPr>
        <p:blipFill rotWithShape="1">
          <a:blip r:embed="rId4">
            <a:alphaModFix/>
          </a:blip>
          <a:srcRect l="2222" t="6667" r="4443" b="10001"/>
          <a:stretch/>
        </p:blipFill>
        <p:spPr>
          <a:xfrm>
            <a:off x="8244781" y="2625596"/>
            <a:ext cx="3738283" cy="1847137"/>
          </a:xfrm>
          <a:prstGeom prst="rect">
            <a:avLst/>
          </a:prstGeom>
          <a:noFill/>
          <a:ln w="19050" cap="flat" cmpd="sng">
            <a:solidFill>
              <a:srgbClr val="00203F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6" name="Shape 212" descr="fusion2"/>
          <p:cNvPicPr preferRelativeResize="0">
            <a:picLocks/>
          </p:cNvPicPr>
          <p:nvPr/>
        </p:nvPicPr>
        <p:blipFill rotWithShape="1">
          <a:blip r:embed="rId5">
            <a:alphaModFix/>
          </a:blip>
          <a:stretch/>
        </p:blipFill>
        <p:spPr>
          <a:xfrm>
            <a:off x="7442873" y="4844948"/>
            <a:ext cx="2732379" cy="1768310"/>
          </a:xfrm>
          <a:prstGeom prst="rect">
            <a:avLst/>
          </a:prstGeom>
          <a:noFill/>
          <a:ln w="9525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17" name="Picture 7" descr="Image result for heart developement 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18" t="4954" r="28311" b="71067"/>
          <a:stretch/>
        </p:blipFill>
        <p:spPr bwMode="auto">
          <a:xfrm>
            <a:off x="10263570" y="4710274"/>
            <a:ext cx="1781802" cy="2037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329124" y="5505653"/>
            <a:ext cx="1082695" cy="26161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1100" dirty="0"/>
              <a:t>Lateral folding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7D81-C0AB-4D28-88DF-4EEFCC9A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77" y="347870"/>
            <a:ext cx="10972800" cy="990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666666"/>
                </a:solidFill>
              </a:rPr>
              <a:t>Extra explanation “team 436”:</a:t>
            </a:r>
            <a:endParaRPr lang="ar-SA" dirty="0"/>
          </a:p>
        </p:txBody>
      </p:sp>
      <p:sp>
        <p:nvSpPr>
          <p:cNvPr id="5" name="Shape 160">
            <a:extLst>
              <a:ext uri="{FF2B5EF4-FFF2-40B4-BE49-F238E27FC236}">
                <a16:creationId xmlns:a16="http://schemas.microsoft.com/office/drawing/2014/main" id="{62333E6F-8457-40A6-B0DB-B8754F85BE73}"/>
              </a:ext>
            </a:extLst>
          </p:cNvPr>
          <p:cNvSpPr txBox="1"/>
          <p:nvPr/>
        </p:nvSpPr>
        <p:spPr>
          <a:xfrm>
            <a:off x="445200" y="1338469"/>
            <a:ext cx="4352087" cy="259742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dirty="0">
                <a:solidFill>
                  <a:srgbClr val="980000"/>
                </a:solidFill>
              </a:rPr>
              <a:t>Notochord</a:t>
            </a:r>
            <a:r>
              <a:rPr lang="en-GB" dirty="0">
                <a:solidFill>
                  <a:srgbClr val="666666"/>
                </a:solidFill>
              </a:rPr>
              <a:t>: this line is the axis of the embryo, it divide the body into right and left sides, </a:t>
            </a:r>
            <a:r>
              <a:rPr lang="en-GB" b="1" dirty="0">
                <a:solidFill>
                  <a:srgbClr val="666666"/>
                </a:solidFill>
              </a:rPr>
              <a:t>each side </a:t>
            </a:r>
            <a:r>
              <a:rPr lang="en-GB" dirty="0">
                <a:solidFill>
                  <a:srgbClr val="666666"/>
                </a:solidFill>
              </a:rPr>
              <a:t>has: 1- endoderm,  </a:t>
            </a:r>
            <a:r>
              <a:rPr lang="en-GB" dirty="0">
                <a:solidFill>
                  <a:srgbClr val="0000FF"/>
                </a:solidFill>
              </a:rPr>
              <a:t>2- mesoderm ( intraembryonic mesoderm )</a:t>
            </a:r>
            <a:r>
              <a:rPr lang="en-GB" dirty="0">
                <a:solidFill>
                  <a:srgbClr val="666666"/>
                </a:solidFill>
              </a:rPr>
              <a:t>, 3- ectoderm</a:t>
            </a:r>
          </a:p>
          <a:p>
            <a:pPr lvl="0">
              <a:spcBef>
                <a:spcPts val="0"/>
              </a:spcBef>
              <a:buNone/>
            </a:pPr>
            <a:endParaRPr dirty="0">
              <a:solidFill>
                <a:srgbClr val="666666"/>
              </a:solidFill>
            </a:endParaRPr>
          </a:p>
          <a:p>
            <a:pPr lvl="0">
              <a:spcBef>
                <a:spcPts val="0"/>
              </a:spcBef>
              <a:buNone/>
            </a:pPr>
            <a:r>
              <a:rPr lang="en-GB" dirty="0">
                <a:solidFill>
                  <a:srgbClr val="666666"/>
                </a:solidFill>
              </a:rPr>
              <a:t>The mesoderm is divided into somatic(from paraxial), intermediate and </a:t>
            </a:r>
            <a:r>
              <a:rPr lang="en-GB" dirty="0">
                <a:solidFill>
                  <a:srgbClr val="FF0000"/>
                </a:solidFill>
              </a:rPr>
              <a:t>lateral</a:t>
            </a:r>
            <a:r>
              <a:rPr lang="en-GB" dirty="0">
                <a:solidFill>
                  <a:srgbClr val="666666"/>
                </a:solidFill>
              </a:rPr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lang="en-GB" dirty="0">
                <a:solidFill>
                  <a:srgbClr val="666666"/>
                </a:solidFill>
              </a:rPr>
              <a:t>Within lateral mesoderm appears a </a:t>
            </a:r>
            <a:r>
              <a:rPr lang="en-GB" dirty="0">
                <a:solidFill>
                  <a:srgbClr val="9900FF"/>
                </a:solidFill>
              </a:rPr>
              <a:t>cavity</a:t>
            </a:r>
            <a:r>
              <a:rPr lang="en-GB" dirty="0">
                <a:solidFill>
                  <a:srgbClr val="666666"/>
                </a:solidFill>
              </a:rPr>
              <a:t> divide it into 1- somatic mesoderm (nearer to the ectoderm ), </a:t>
            </a:r>
            <a:r>
              <a:rPr lang="en-GB" b="1" dirty="0">
                <a:solidFill>
                  <a:srgbClr val="F1C232"/>
                </a:solidFill>
              </a:rPr>
              <a:t>2- splanchnic mesoderm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dirty="0">
                <a:solidFill>
                  <a:srgbClr val="666666"/>
                </a:solidFill>
              </a:rPr>
              <a:t>(</a:t>
            </a:r>
            <a:r>
              <a:rPr lang="en-GB" dirty="0">
                <a:solidFill>
                  <a:srgbClr val="FF0000"/>
                </a:solidFill>
              </a:rPr>
              <a:t>nearer to the endoderm</a:t>
            </a:r>
            <a:r>
              <a:rPr lang="en-GB" dirty="0">
                <a:solidFill>
                  <a:srgbClr val="666666"/>
                </a:solidFill>
              </a:rPr>
              <a:t>). </a:t>
            </a:r>
            <a:r>
              <a:rPr lang="en-GB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6" name="Shape 176">
            <a:extLst>
              <a:ext uri="{FF2B5EF4-FFF2-40B4-BE49-F238E27FC236}">
                <a16:creationId xmlns:a16="http://schemas.microsoft.com/office/drawing/2014/main" id="{CAE42E99-4403-45EB-AD69-ECCA6963F6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3846290"/>
              </p:ext>
            </p:extLst>
          </p:nvPr>
        </p:nvGraphicFramePr>
        <p:xfrm>
          <a:off x="5215046" y="1338470"/>
          <a:ext cx="6788987" cy="5320350"/>
        </p:xfrm>
        <a:graphic>
          <a:graphicData uri="http://schemas.openxmlformats.org/drawingml/2006/table">
            <a:tbl>
              <a:tblPr>
                <a:noFill/>
                <a:tableStyleId>{FA756C97-6D7B-430A-97ED-F031B4137404}</a:tableStyleId>
              </a:tblPr>
              <a:tblGrid>
                <a:gridCol w="3601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87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6975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In this phase the embryo is </a:t>
                      </a:r>
                      <a:r>
                        <a:rPr lang="en-GB" sz="1600" b="1" u="sng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flat</a:t>
                      </a: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 has a cranial end (</a:t>
                      </a:r>
                      <a:r>
                        <a:rPr lang="ar-SA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فوق</a:t>
                      </a: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) and caudal end (</a:t>
                      </a:r>
                      <a:r>
                        <a:rPr lang="ar-SA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تحت</a:t>
                      </a: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). We can see the developing brain and cranial to it the  </a:t>
                      </a:r>
                      <a:r>
                        <a:rPr lang="en-GB" sz="1600" dirty="0" err="1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</a:t>
                      </a: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developing mouth.</a:t>
                      </a:r>
                      <a:r>
                        <a:rPr lang="ar-SA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 يعني على مستوى أعلى منه بس كلهم في خط مستقيم واحد </a:t>
                      </a:r>
                      <a:endParaRPr lang="en-GB" sz="1600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More</a:t>
                      </a: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cranial</a:t>
                      </a: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to the developing mouth will appear</a:t>
                      </a:r>
                      <a:r>
                        <a:rPr lang="en-GB" sz="1600" b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two tubes </a:t>
                      </a: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made of splanchnic mesoderm. This area is called cardiogenic area. 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Behind the the tubes will appear the pericardial cavity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lang="en-GB" sz="16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lvl="0" rtl="0">
                        <a:spcBef>
                          <a:spcPts val="0"/>
                        </a:spcBef>
                        <a:buNone/>
                      </a:pPr>
                      <a:r>
                        <a:rPr lang="en-GB" sz="1600" b="1" dirty="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This all appear in the 18th day of pregnancy. </a:t>
                      </a:r>
                      <a:r>
                        <a:rPr lang="en-GB" sz="1600" b="1" dirty="0">
                          <a:solidFill>
                            <a:srgbClr val="666666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embryo’s developing head will fold (head fold), 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The heart tubes will change: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1- canalization of the tubes after they were close.</a:t>
                      </a:r>
                    </a:p>
                    <a:p>
                      <a:pPr lvl="0">
                        <a:spcBef>
                          <a:spcPts val="0"/>
                        </a:spcBef>
                        <a:buNone/>
                      </a:pPr>
                      <a:r>
                        <a:rPr lang="en-GB" sz="1600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2- they will be ventral to the developing brain and mouth, and dorsal to the pericardial cavity.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79900"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lvl="0">
                        <a:spcBef>
                          <a:spcPts val="0"/>
                        </a:spcBef>
                        <a:buNone/>
                      </a:pPr>
                      <a:endParaRPr dirty="0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7" name="Shape 177">
            <a:extLst>
              <a:ext uri="{FF2B5EF4-FFF2-40B4-BE49-F238E27FC236}">
                <a16:creationId xmlns:a16="http://schemas.microsoft.com/office/drawing/2014/main" id="{07DC1A0C-5879-47ED-B31C-40A03F97FF62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l="4085" t="4542" b="9094"/>
          <a:stretch/>
        </p:blipFill>
        <p:spPr>
          <a:xfrm>
            <a:off x="5215046" y="5168950"/>
            <a:ext cx="3582462" cy="148987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8" name="Shape 178">
            <a:extLst>
              <a:ext uri="{FF2B5EF4-FFF2-40B4-BE49-F238E27FC236}">
                <a16:creationId xmlns:a16="http://schemas.microsoft.com/office/drawing/2014/main" id="{89736B49-F9B8-4D0E-9D36-60EE69E26AB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221" t="6666" r="4442" b="10000"/>
          <a:stretch/>
        </p:blipFill>
        <p:spPr>
          <a:xfrm>
            <a:off x="8797508" y="5168950"/>
            <a:ext cx="3206525" cy="148987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miter/>
            <a:headEnd type="none" w="med" len="med"/>
            <a:tailEnd type="none" w="med" len="med"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8C131D-B60D-4B24-BFB3-698AF186E003}"/>
              </a:ext>
            </a:extLst>
          </p:cNvPr>
          <p:cNvSpPr txBox="1"/>
          <p:nvPr/>
        </p:nvSpPr>
        <p:spPr>
          <a:xfrm>
            <a:off x="169590" y="3537734"/>
            <a:ext cx="4903305" cy="32624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rtl="1">
              <a:buClr>
                <a:srgbClr val="7F7F7F"/>
              </a:buClr>
              <a:buSzPct val="25000"/>
            </a:pP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بإختصار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:</a:t>
            </a:r>
            <a:b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أ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ول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عضو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يتطور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القلب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b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يجي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من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splanchnic mesoderm</a:t>
            </a:r>
          </a:p>
          <a:p>
            <a:pPr lvl="0" algn="ctr" rtl="1">
              <a:buClr>
                <a:srgbClr val="7F7F7F"/>
              </a:buClr>
              <a:buSzPct val="25000"/>
            </a:pP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أ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ول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مرحلة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يكون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القلب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فوق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الفم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و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النيرف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(أ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قرب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للر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أ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س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b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ويكون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القلب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فنترال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أ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مام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) 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البريكارديال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ساك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b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ثم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يبد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أ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الانطواء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b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.بعد18 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يوم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القلب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نقدر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نشوفه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b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بعد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اتمام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طوية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الر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أ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س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المرحلة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2، ا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لتيوب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حق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القلب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تصير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أم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امي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ة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بنسب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ة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ar-SA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لل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امبريو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وتكون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خلفي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ة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بالنسب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ة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للبردي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كارديال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ساك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.</a:t>
            </a:r>
            <a:b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بعدين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طوي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جانبي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للامبريو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الانبوبين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يلتحمان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ويكونون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ar-SA" sz="16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 algn="ctr" rtl="1">
              <a:buClr>
                <a:srgbClr val="7F7F7F"/>
              </a:buClr>
              <a:buSzPct val="25000"/>
            </a:pP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single endocardial heart tube .</a:t>
            </a:r>
            <a:b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يبد</a:t>
            </a:r>
            <a:r>
              <a:rPr lang="ar-SA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أ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النبض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في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GB" sz="16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اليوم</a:t>
            </a:r>
            <a:r>
              <a:rPr lang="en-GB" sz="16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22-23</a:t>
            </a:r>
          </a:p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538674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 txBox="1"/>
          <p:nvPr/>
        </p:nvSpPr>
        <p:spPr>
          <a:xfrm>
            <a:off x="221843" y="351710"/>
            <a:ext cx="6139199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2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blood flow and fate of heart</a:t>
            </a:r>
            <a:r>
              <a:rPr lang="en-GB" sz="3200" u="sng" dirty="0">
                <a:solidFill>
                  <a:srgbClr val="00213F"/>
                </a:solidFill>
                <a:latin typeface="AR CENA" panose="02000000000000000000" pitchFamily="2" charset="0"/>
                <a:ea typeface="Calibri"/>
                <a:cs typeface="Times New Roman" pitchFamily="18" charset="0"/>
                <a:sym typeface="Calibri"/>
              </a:rPr>
              <a:t>  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0" y="1066618"/>
            <a:ext cx="7193572" cy="165652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tx1"/>
              </a:buClr>
              <a:buSzPct val="80000"/>
              <a:buFontTx/>
              <a:buChar char="-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Blood flow begins during the beginning of the fourth week (</a:t>
            </a: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22-23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) days after fertilization and start beating and can be visualized by Ultrasound Doppler.</a:t>
            </a:r>
          </a:p>
        </p:txBody>
      </p:sp>
      <p:pic>
        <p:nvPicPr>
          <p:cNvPr id="210" name="Shape 2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9253" y="592339"/>
            <a:ext cx="4122107" cy="2836661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Shape 213"/>
          <p:cNvSpPr txBox="1"/>
          <p:nvPr/>
        </p:nvSpPr>
        <p:spPr>
          <a:xfrm>
            <a:off x="221843" y="2250521"/>
            <a:ext cx="6524136" cy="431283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dk1"/>
              </a:buClr>
              <a:buSzPct val="25000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- The heart tube (vertical) </a:t>
            </a:r>
            <a:r>
              <a:rPr lang="en-GB" sz="1800" dirty="0">
                <a:solidFill>
                  <a:srgbClr val="00203F"/>
                </a:solidFill>
                <a:uFill>
                  <a:solidFill>
                    <a:srgbClr val="FF0000"/>
                  </a:solidFill>
                </a:u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grows faster 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than the pericardial sac, so it shows 5 alternate dilations separated by constrictions</a:t>
            </a:r>
            <a:r>
              <a:rPr lang="ar-SA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(</a:t>
            </a:r>
            <a:r>
              <a:rPr lang="ar-SA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تضيقات</a:t>
            </a:r>
            <a:r>
              <a:rPr lang="ar-SA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)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.</a:t>
            </a:r>
          </a:p>
          <a:p>
            <a:pPr lv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These are</a:t>
            </a:r>
            <a:r>
              <a:rPr lang="ar-SA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:</a:t>
            </a:r>
          </a:p>
          <a:p>
            <a:pPr marL="914400" lvl="1" indent="-419100">
              <a:lnSpc>
                <a:spcPct val="90000"/>
              </a:lnSpc>
              <a:spcBef>
                <a:spcPts val="500"/>
              </a:spcBef>
              <a:buClr>
                <a:srgbClr val="1E4E79"/>
              </a:buClr>
              <a:buSzPct val="100000"/>
              <a:buFont typeface="Calibri"/>
              <a:buAutoNum type="arabicPeriod"/>
            </a:pPr>
            <a:r>
              <a:rPr lang="en-GB" sz="1800" dirty="0">
                <a:solidFill>
                  <a:srgbClr val="0070C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Sinus Venosus</a:t>
            </a:r>
            <a:r>
              <a:rPr lang="ar-SA" sz="1800" dirty="0">
                <a:solidFill>
                  <a:srgbClr val="0070C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ar-SA" sz="1800" dirty="0">
                <a:solidFill>
                  <a:srgbClr val="999999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Two tubes because as we mentioned it is the last part to get fused</a:t>
            </a:r>
            <a:r>
              <a:rPr lang="ar-SA" sz="18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</a:t>
            </a:r>
            <a:r>
              <a:rPr lang="en-GB" sz="1800" dirty="0">
                <a:solidFill>
                  <a:schemeClr val="bg1">
                    <a:lumMod val="50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GB" sz="1800" dirty="0">
              <a:solidFill>
                <a:srgbClr val="0070C0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914400" lvl="1" indent="-419100">
              <a:lnSpc>
                <a:spcPct val="90000"/>
              </a:lnSpc>
              <a:spcBef>
                <a:spcPts val="500"/>
              </a:spcBef>
              <a:buClr>
                <a:srgbClr val="1E4E79"/>
              </a:buClr>
              <a:buSzPct val="100000"/>
              <a:buFont typeface="Calibri"/>
              <a:buAutoNum type="arabicPeriod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1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Truncus</a:t>
            </a:r>
            <a:r>
              <a:rPr lang="en-GB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 </a:t>
            </a:r>
            <a:r>
              <a:rPr lang="en-GB" sz="1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Arteriosus</a:t>
            </a:r>
            <a:r>
              <a:rPr lang="en-GB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. </a:t>
            </a:r>
          </a:p>
          <a:p>
            <a:pPr marL="914400" lvl="1" indent="-4191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GB" sz="1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Bulbus</a:t>
            </a:r>
            <a:r>
              <a:rPr lang="en-GB" sz="1800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18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Cordis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.  </a:t>
            </a:r>
          </a:p>
          <a:p>
            <a:pPr marL="914400" lvl="1" indent="-4191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GB" sz="1800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Common Ventricle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.</a:t>
            </a:r>
          </a:p>
          <a:p>
            <a:pPr marL="914400" lvl="1" indent="-41910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Calibri"/>
              <a:buAutoNum type="arabicPeriod"/>
            </a:pPr>
            <a:r>
              <a:rPr lang="en-GB" sz="1800" dirty="0">
                <a:solidFill>
                  <a:srgbClr val="0070C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Common Atrium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.</a:t>
            </a:r>
          </a:p>
          <a:p>
            <a:pPr marL="57150" lvl="0" indent="-635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25000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endocardial heart tube has 2 ends:</a:t>
            </a:r>
          </a:p>
          <a:p>
            <a:pPr marL="457200" lvl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25000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1. Venous end : Sinus Venosus.</a:t>
            </a:r>
          </a:p>
          <a:p>
            <a:pPr marL="457200" lvl="1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25000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2. Arterial end : </a:t>
            </a:r>
            <a:r>
              <a:rPr lang="en-GB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Truncus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arteriosus</a:t>
            </a:r>
            <a:endParaRPr sz="1800" dirty="0">
              <a:solidFill>
                <a:srgbClr val="38761D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</p:txBody>
      </p:sp>
      <p:pic>
        <p:nvPicPr>
          <p:cNvPr id="20" name="Picture 9" descr="https://upload.wikimedia.org/wikipedia/commons/thumb/7/74/2037_Embryonic_Development_of_Heart.jpg/1200px-2037_Embryonic_Development_of_Hear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4" t="34327" r="48412" b="41483"/>
          <a:stretch/>
        </p:blipFill>
        <p:spPr bwMode="auto">
          <a:xfrm>
            <a:off x="7329254" y="3859725"/>
            <a:ext cx="4122107" cy="2820099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Shape 246"/>
          <p:cNvPicPr preferRelativeResize="0"/>
          <p:nvPr/>
        </p:nvPicPr>
        <p:blipFill rotWithShape="1">
          <a:blip r:embed="rId3">
            <a:alphaModFix/>
          </a:blip>
          <a:srcRect l="909" r="909"/>
          <a:stretch/>
        </p:blipFill>
        <p:spPr>
          <a:xfrm>
            <a:off x="6253316" y="3746091"/>
            <a:ext cx="5938685" cy="2976488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pic>
        <p:nvPicPr>
          <p:cNvPr id="243" name="Shape 243" descr="Tube00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9351" y="613234"/>
            <a:ext cx="5295632" cy="2858505"/>
          </a:xfrm>
          <a:prstGeom prst="rect">
            <a:avLst/>
          </a:prstGeom>
          <a:noFill/>
          <a:ln w="19050" cap="flat" cmpd="sng">
            <a:noFill/>
            <a:prstDash val="solid"/>
            <a:miter/>
            <a:headEnd type="none" w="med" len="med"/>
            <a:tailEnd type="none" w="med" len="med"/>
          </a:ln>
        </p:spPr>
      </p:pic>
      <p:sp>
        <p:nvSpPr>
          <p:cNvPr id="237" name="Shape 237"/>
          <p:cNvSpPr txBox="1"/>
          <p:nvPr/>
        </p:nvSpPr>
        <p:spPr>
          <a:xfrm>
            <a:off x="135239" y="275529"/>
            <a:ext cx="5576448" cy="67540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40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U shaped heart tube</a:t>
            </a:r>
            <a:r>
              <a:rPr lang="en-GB" sz="4000" u="sng" dirty="0">
                <a:solidFill>
                  <a:srgbClr val="00213F"/>
                </a:solidFill>
                <a:latin typeface="AR CENA" panose="02000000000000000000" pitchFamily="2" charset="0"/>
                <a:ea typeface="Calibri"/>
                <a:cs typeface="Times New Roman" pitchFamily="18" charset="0"/>
                <a:sym typeface="Calibri"/>
              </a:rPr>
              <a:t> </a:t>
            </a:r>
          </a:p>
        </p:txBody>
      </p:sp>
      <p:sp>
        <p:nvSpPr>
          <p:cNvPr id="242" name="Shape 242"/>
          <p:cNvSpPr txBox="1">
            <a:spLocks noGrp="1"/>
          </p:cNvSpPr>
          <p:nvPr>
            <p:ph idx="1"/>
          </p:nvPr>
        </p:nvSpPr>
        <p:spPr>
          <a:xfrm>
            <a:off x="0" y="1138067"/>
            <a:ext cx="7413831" cy="141088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- </a:t>
            </a:r>
            <a:r>
              <a:rPr lang="en-GB" sz="2000" i="0" strike="noStrike" cap="none" dirty="0" err="1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Bulbus</a:t>
            </a:r>
            <a:r>
              <a:rPr lang="en-GB" sz="2000" i="0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2000" i="0" strike="noStrike" cap="none" dirty="0" err="1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cordis</a:t>
            </a:r>
            <a:r>
              <a:rPr lang="en-GB" sz="2000" i="0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and </a:t>
            </a:r>
            <a:r>
              <a:rPr lang="en-GB" sz="2000" i="0" strike="noStrike" cap="none" dirty="0">
                <a:solidFill>
                  <a:srgbClr val="FF0000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ventricle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grow faster than the other chambers.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So the heart bends upon itself </a:t>
            </a:r>
            <a:r>
              <a:rPr lang="ar-SA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(القلب ينحني على نفسه)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,forming what is called: </a:t>
            </a: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U-shaped  heart tube or </a:t>
            </a:r>
            <a:r>
              <a:rPr lang="en-GB" sz="2000" i="0" strike="noStrike" cap="none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Bulboventricular</a:t>
            </a:r>
            <a:r>
              <a:rPr lang="en-GB" sz="20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loop.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600" i="0" strike="noStrike" cap="none" dirty="0">
              <a:solidFill>
                <a:srgbClr val="0020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Shape 244"/>
          <p:cNvSpPr txBox="1"/>
          <p:nvPr/>
        </p:nvSpPr>
        <p:spPr>
          <a:xfrm>
            <a:off x="135239" y="2654973"/>
            <a:ext cx="5093100" cy="685800"/>
          </a:xfrm>
          <a:prstGeom prst="rect">
            <a:avLst/>
          </a:prstGeom>
          <a:noFill/>
          <a:ln w="38100" cap="flat" cmpd="sng">
            <a:noFill/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lvl="0">
              <a:buSzPct val="25000"/>
            </a:pPr>
            <a:r>
              <a:rPr lang="en-GB" sz="40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S shaped heart tube</a:t>
            </a:r>
            <a:r>
              <a:rPr lang="en-GB" sz="4000" u="sng" dirty="0">
                <a:solidFill>
                  <a:srgbClr val="00213F"/>
                </a:solidFill>
                <a:latin typeface="AR CENA" panose="02000000000000000000" pitchFamily="2" charset="0"/>
                <a:ea typeface="Calibri"/>
                <a:cs typeface="Times New Roman" pitchFamily="18" charset="0"/>
                <a:sym typeface="Calibri"/>
              </a:rPr>
              <a:t> </a:t>
            </a:r>
          </a:p>
        </p:txBody>
      </p:sp>
      <p:sp>
        <p:nvSpPr>
          <p:cNvPr id="245" name="Shape 245"/>
          <p:cNvSpPr txBox="1"/>
          <p:nvPr/>
        </p:nvSpPr>
        <p:spPr>
          <a:xfrm>
            <a:off x="34708" y="3408513"/>
            <a:ext cx="6509936" cy="318296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As the heart keeps developing , it bends upon itself forming what is called S shaped heart tube .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GB" sz="20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the atrium and sinus venosus become dorsal to the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truncus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arteriosus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,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bulbus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  <a:r>
              <a:rPr lang="en-GB" sz="20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cordis</a:t>
            </a: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, and ventricle.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GB" sz="20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By this stage the sinus venosus opens in the dorsal wall of the atrium and  has developed 2 lateral expansions (ends) called the 2 horns ( right and left horns) and a body.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dirty="0">
              <a:solidFill>
                <a:srgbClr val="00203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1600" dirty="0">
              <a:solidFill>
                <a:srgbClr val="0020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23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Shape 2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66272" y="693174"/>
            <a:ext cx="5278524" cy="3622042"/>
          </a:xfrm>
          <a:prstGeom prst="rect">
            <a:avLst/>
          </a:prstGeom>
          <a:noFill/>
          <a:ln w="19050">
            <a:noFill/>
          </a:ln>
        </p:spPr>
      </p:pic>
      <p:sp>
        <p:nvSpPr>
          <p:cNvPr id="253" name="Shape 253"/>
          <p:cNvSpPr txBox="1"/>
          <p:nvPr/>
        </p:nvSpPr>
        <p:spPr>
          <a:xfrm>
            <a:off x="60440" y="248467"/>
            <a:ext cx="8242632" cy="74721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3600" u="sng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Times New Roman" pitchFamily="18" charset="0"/>
                <a:sym typeface="Century Gothic"/>
              </a:rPr>
              <a:t>Veins associated with heart development</a:t>
            </a:r>
            <a:r>
              <a:rPr lang="en-GB" sz="3600" u="sng" dirty="0">
                <a:solidFill>
                  <a:schemeClr val="dk1"/>
                </a:solidFill>
                <a:latin typeface="AR CENA" panose="02000000000000000000" pitchFamily="2" charset="0"/>
                <a:ea typeface="Calibri"/>
                <a:cs typeface="Times New Roman" pitchFamily="18" charset="0"/>
                <a:sym typeface="Calibri"/>
              </a:rPr>
              <a:t> </a:t>
            </a:r>
          </a:p>
        </p:txBody>
      </p:sp>
      <p:sp>
        <p:nvSpPr>
          <p:cNvPr id="259" name="Shape 259"/>
          <p:cNvSpPr txBox="1"/>
          <p:nvPr/>
        </p:nvSpPr>
        <p:spPr>
          <a:xfrm>
            <a:off x="60440" y="927652"/>
            <a:ext cx="6035560" cy="2800500"/>
          </a:xfrm>
          <a:prstGeom prst="rect">
            <a:avLst/>
          </a:prstGeom>
          <a:noFill/>
          <a:ln w="9525" cap="flat" cmpd="sng">
            <a:solidFill>
              <a:srgbClr val="6AA84F">
                <a:alpha val="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buSzPct val="25000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Each horn of the sinus venosus (opens in the dorsal wall of the atrium) receives 3 main veins :</a:t>
            </a:r>
            <a:endParaRPr lang="ar-SA" sz="18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endParaRPr lang="ar-SA" sz="18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</a:p>
          <a:p>
            <a:pPr marL="285750" lvl="0" indent="-285750">
              <a:buSzPct val="25000"/>
              <a:buFontTx/>
              <a:buChar char="-"/>
            </a:pPr>
            <a:endParaRPr lang="en-GB" sz="18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1- Common Cardinal vein from the </a:t>
            </a:r>
            <a:r>
              <a:rPr lang="en-GB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fetal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body</a:t>
            </a:r>
            <a:endParaRPr lang="ar-SA" sz="1800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Calibri"/>
              <a:sym typeface="Calibri"/>
            </a:endParaRPr>
          </a:p>
          <a:p>
            <a:pPr lvl="0">
              <a:buSzPct val="25000"/>
            </a:pPr>
            <a:r>
              <a:rPr lang="en-GB" sz="18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it’s fuse of posterior&amp; Anterior cardinal vein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2- </a:t>
            </a:r>
            <a:r>
              <a:rPr lang="en-GB" sz="1800" dirty="0" err="1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Vitelline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from the yolk sac.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3- Umbilical from the placenta.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en-GB" sz="20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0020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60" name="Shape 2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273" y="4036124"/>
            <a:ext cx="7885273" cy="2821876"/>
          </a:xfrm>
          <a:prstGeom prst="rect">
            <a:avLst/>
          </a:prstGeom>
          <a:noFill/>
          <a:ln>
            <a:noFill/>
          </a:ln>
        </p:spPr>
      </p:pic>
      <p:sp>
        <p:nvSpPr>
          <p:cNvPr id="261" name="Shape 261"/>
          <p:cNvSpPr txBox="1"/>
          <p:nvPr/>
        </p:nvSpPr>
        <p:spPr>
          <a:xfrm>
            <a:off x="1641999" y="3649437"/>
            <a:ext cx="3475199" cy="35052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1600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Calibri"/>
                <a:sym typeface="Calibri"/>
              </a:rPr>
              <a:t>Each vessel is paired at this stage</a:t>
            </a:r>
          </a:p>
        </p:txBody>
      </p:sp>
      <p:cxnSp>
        <p:nvCxnSpPr>
          <p:cNvPr id="262" name="Shape 262"/>
          <p:cNvCxnSpPr>
            <a:cxnSpLocks/>
          </p:cNvCxnSpPr>
          <p:nvPr/>
        </p:nvCxnSpPr>
        <p:spPr>
          <a:xfrm>
            <a:off x="3379598" y="3999964"/>
            <a:ext cx="420088" cy="393968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miter/>
            <a:headEnd type="none" w="med" len="med"/>
            <a:tailEnd type="triangle" w="lg" len="lg"/>
          </a:ln>
        </p:spPr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3A3F4A6-10F5-44E1-B8A1-79594B31F58E}"/>
              </a:ext>
            </a:extLst>
          </p:cNvPr>
          <p:cNvGrpSpPr/>
          <p:nvPr/>
        </p:nvGrpSpPr>
        <p:grpSpPr>
          <a:xfrm>
            <a:off x="623692" y="1579756"/>
            <a:ext cx="3838296" cy="748146"/>
            <a:chOff x="519545" y="2524991"/>
            <a:chExt cx="3838296" cy="748146"/>
          </a:xfrm>
        </p:grpSpPr>
        <p:sp>
          <p:nvSpPr>
            <p:cNvPr id="9" name="مربع نص 1">
              <a:extLst>
                <a:ext uri="{FF2B5EF4-FFF2-40B4-BE49-F238E27FC236}">
                  <a16:creationId xmlns:a16="http://schemas.microsoft.com/office/drawing/2014/main" id="{D2F8EE34-B207-46F9-86A1-CEDDFE5C2FAB}"/>
                </a:ext>
              </a:extLst>
            </p:cNvPr>
            <p:cNvSpPr txBox="1"/>
            <p:nvPr/>
          </p:nvSpPr>
          <p:spPr>
            <a:xfrm>
              <a:off x="624816" y="2596425"/>
              <a:ext cx="3733025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                           Sinus ) </a:t>
              </a:r>
            </a:p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2ends </a:t>
              </a:r>
            </a:p>
            <a:p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</a:rPr>
                <a:t>2horn (left and right ) each one has three veins. )</a:t>
              </a:r>
              <a:endParaRPr lang="ar-SA" sz="1200" b="1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2A95EE8-48A3-4917-BC7A-D0A9D3505645}"/>
                </a:ext>
              </a:extLst>
            </p:cNvPr>
            <p:cNvSpPr txBox="1"/>
            <p:nvPr/>
          </p:nvSpPr>
          <p:spPr>
            <a:xfrm>
              <a:off x="519545" y="2597727"/>
              <a:ext cx="142355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rtl="1"/>
              <a:r>
                <a:rPr lang="en-US" sz="1100" b="1" dirty="0">
                  <a:solidFill>
                    <a:schemeClr val="bg1">
                      <a:lumMod val="50000"/>
                    </a:schemeClr>
                  </a:solidFill>
                </a:rPr>
                <a:t>(</a:t>
              </a:r>
              <a:r>
                <a:rPr lang="ar-SA" sz="1100" b="1" dirty="0">
                  <a:solidFill>
                    <a:schemeClr val="bg1">
                      <a:lumMod val="50000"/>
                    </a:schemeClr>
                  </a:solidFill>
                </a:rPr>
                <a:t>هو عبارة عن جيب عنده</a:t>
              </a:r>
              <a:endParaRPr lang="en-GB" sz="11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0B4C2FD-80AE-404C-8AD3-903F8C074962}"/>
                </a:ext>
              </a:extLst>
            </p:cNvPr>
            <p:cNvSpPr txBox="1"/>
            <p:nvPr/>
          </p:nvSpPr>
          <p:spPr>
            <a:xfrm>
              <a:off x="1080651" y="2774373"/>
              <a:ext cx="45720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r" rtl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-SA" b="1" dirty="0">
                  <a:solidFill>
                    <a:schemeClr val="bg1">
                      <a:lumMod val="50000"/>
                    </a:schemeClr>
                  </a:solidFill>
                </a:rPr>
                <a:t>تمثل</a:t>
              </a:r>
              <a:endParaRPr lang="en-GB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916576E-07FA-462B-9ECB-EA26671E3CF5}"/>
                </a:ext>
              </a:extLst>
            </p:cNvPr>
            <p:cNvSpPr/>
            <p:nvPr/>
          </p:nvSpPr>
          <p:spPr>
            <a:xfrm>
              <a:off x="633845" y="2524991"/>
              <a:ext cx="3699164" cy="748146"/>
            </a:xfrm>
            <a:prstGeom prst="rect">
              <a:avLst/>
            </a:prstGeom>
            <a:noFill/>
            <a:ln>
              <a:solidFill>
                <a:srgbClr val="618E87">
                  <a:alpha val="98000"/>
                </a:srgb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" name="Shape 266">
            <a:extLst>
              <a:ext uri="{FF2B5EF4-FFF2-40B4-BE49-F238E27FC236}">
                <a16:creationId xmlns:a16="http://schemas.microsoft.com/office/drawing/2014/main" id="{CACE40C2-8CBD-4B8C-B222-E7F0A5E24681}"/>
              </a:ext>
            </a:extLst>
          </p:cNvPr>
          <p:cNvSpPr txBox="1"/>
          <p:nvPr/>
        </p:nvSpPr>
        <p:spPr>
          <a:xfrm>
            <a:off x="8451032" y="4783952"/>
            <a:ext cx="3537880" cy="16896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20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Common Cardinal vein and </a:t>
            </a:r>
            <a:r>
              <a:rPr lang="en-GB" dirty="0" err="1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Vitelline</a:t>
            </a: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 carry venous blood (deoxygenated) while Umbilical carries oxygenated blood.</a:t>
            </a:r>
          </a:p>
          <a:p>
            <a:pPr lvl="0">
              <a:spcBef>
                <a:spcPts val="0"/>
              </a:spcBef>
              <a:buNone/>
            </a:pPr>
            <a:r>
              <a:rPr lang="en-GB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and they all open in sinus venosus so it has mixed blood.</a:t>
            </a:r>
          </a:p>
          <a:p>
            <a:pPr lvl="0">
              <a:spcBef>
                <a:spcPts val="0"/>
              </a:spcBef>
              <a:buNone/>
            </a:pPr>
            <a:r>
              <a:rPr lang="en-GB" dirty="0">
                <a:solidFill>
                  <a:srgbClr val="1E4E79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2" name="Shape 272"/>
          <p:cNvCxnSpPr/>
          <p:nvPr/>
        </p:nvCxnSpPr>
        <p:spPr>
          <a:xfrm>
            <a:off x="809552" y="1022630"/>
            <a:ext cx="3956601" cy="0"/>
          </a:xfrm>
          <a:prstGeom prst="straightConnector1">
            <a:avLst/>
          </a:prstGeom>
          <a:noFill/>
          <a:ln w="38100" cap="rnd" cmpd="sng">
            <a:solidFill>
              <a:srgbClr val="00213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3" name="Shape 273"/>
          <p:cNvSpPr txBox="1"/>
          <p:nvPr/>
        </p:nvSpPr>
        <p:spPr>
          <a:xfrm>
            <a:off x="706576" y="453243"/>
            <a:ext cx="5566610" cy="5693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n-GB" sz="4000" dirty="0">
                <a:solidFill>
                  <a:srgbClr val="00213F"/>
                </a:solidFill>
                <a:latin typeface="AR CENA" panose="02000000000000000000" pitchFamily="2" charset="0"/>
                <a:ea typeface="Century Gothic"/>
                <a:cs typeface="Century Gothic"/>
                <a:sym typeface="Century Gothic"/>
              </a:rPr>
              <a:t>Fate of sinus venosus</a:t>
            </a:r>
            <a:r>
              <a:rPr lang="en-GB" sz="4000" dirty="0">
                <a:solidFill>
                  <a:srgbClr val="00213F"/>
                </a:solidFill>
                <a:latin typeface="AR CENA" panose="02000000000000000000" pitchFamily="2" charset="0"/>
                <a:ea typeface="Calibri"/>
                <a:cs typeface="Calibri"/>
                <a:sym typeface="Calibri"/>
              </a:rPr>
              <a:t> </a:t>
            </a:r>
          </a:p>
        </p:txBody>
      </p:sp>
      <p:sp>
        <p:nvSpPr>
          <p:cNvPr id="278" name="Shape 278"/>
          <p:cNvSpPr txBox="1">
            <a:spLocks noGrp="1"/>
          </p:cNvSpPr>
          <p:nvPr>
            <p:ph idx="1"/>
          </p:nvPr>
        </p:nvSpPr>
        <p:spPr>
          <a:xfrm>
            <a:off x="94933" y="1242677"/>
            <a:ext cx="8768848" cy="1825472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Times New Roman" pitchFamily="18" charset="0"/>
                <a:sym typeface="Calibri"/>
              </a:rPr>
              <a:t>- The right horn of the sinus venosus forms the smooth posterior wall of the right atrium.</a:t>
            </a:r>
            <a:endParaRPr sz="1800" i="0" strike="noStrike" cap="none" dirty="0">
              <a:solidFill>
                <a:srgbClr val="00203F"/>
              </a:solidFill>
              <a:latin typeface="Comic Sans MS" panose="030F0702030302020204" pitchFamily="66" charset="0"/>
              <a:ea typeface="Calibri"/>
              <a:cs typeface="Times New Roman" pitchFamily="18" charset="0"/>
              <a:sym typeface="Calibri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Times New Roman" pitchFamily="18" charset="0"/>
                <a:sym typeface="Calibri"/>
              </a:rPr>
              <a:t>-The left horn and the body of the sinus venosus atrophy and form the </a:t>
            </a: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cs typeface="Times New Roman" pitchFamily="18" charset="0"/>
                <a:sym typeface="Calibri"/>
              </a:rPr>
              <a:t>coronary sinus</a:t>
            </a:r>
            <a:r>
              <a:rPr lang="ar-SA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cs typeface="Times New Roman" pitchFamily="18" charset="0"/>
                <a:sym typeface="Calibri"/>
              </a:rPr>
              <a:t> </a:t>
            </a:r>
            <a:r>
              <a:rPr lang="en-US" sz="1800" dirty="0">
                <a:solidFill>
                  <a:srgbClr val="00203F"/>
                </a:solidFill>
                <a:latin typeface="Comic Sans MS" panose="030F0702030302020204" pitchFamily="66" charset="0"/>
                <a:cs typeface="Times New Roman" pitchFamily="18" charset="0"/>
                <a:sym typeface="Calibri"/>
              </a:rPr>
              <a:t>, will open directly to the right atrium </a:t>
            </a:r>
            <a:endParaRPr lang="en-GB" sz="1800" dirty="0">
              <a:solidFill>
                <a:srgbClr val="00203F"/>
              </a:solidFill>
              <a:latin typeface="Comic Sans MS" panose="030F0702030302020204" pitchFamily="66" charset="0"/>
              <a:cs typeface="Times New Roman" pitchFamily="18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25000"/>
              <a:buNone/>
            </a:pP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ea typeface="Calibri"/>
                <a:cs typeface="Times New Roman" pitchFamily="18" charset="0"/>
                <a:sym typeface="Calibri"/>
              </a:rPr>
              <a:t>-The left common cardinal vein forms the </a:t>
            </a:r>
            <a:r>
              <a:rPr lang="en-GB" sz="1800" i="0" strike="noStrike" cap="none" dirty="0">
                <a:solidFill>
                  <a:srgbClr val="FF0000"/>
                </a:solidFill>
                <a:latin typeface="Comic Sans MS" panose="030F0702030302020204" pitchFamily="66" charset="0"/>
                <a:cs typeface="Times New Roman" pitchFamily="18" charset="0"/>
                <a:sym typeface="Calibri"/>
              </a:rPr>
              <a:t>oblique vein</a:t>
            </a:r>
            <a:r>
              <a:rPr lang="en-GB" sz="1800" i="0" strike="noStrike" cap="none" dirty="0">
                <a:solidFill>
                  <a:srgbClr val="00203F"/>
                </a:solidFill>
                <a:latin typeface="Comic Sans MS" panose="030F0702030302020204" pitchFamily="66" charset="0"/>
                <a:cs typeface="Times New Roman" pitchFamily="18" charset="0"/>
                <a:sym typeface="Calibri"/>
              </a:rPr>
              <a:t> of the left atrium</a:t>
            </a:r>
            <a:r>
              <a:rPr lang="en-GB" sz="1800" dirty="0">
                <a:solidFill>
                  <a:srgbClr val="00203F"/>
                </a:solidFill>
                <a:latin typeface="Comic Sans MS" panose="030F0702030302020204" pitchFamily="66" charset="0"/>
                <a:cs typeface="Times New Roman" pitchFamily="18" charset="0"/>
              </a:rPr>
              <a:t> in the coronary sinus. </a:t>
            </a: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None/>
            </a:pPr>
            <a:endParaRPr sz="1600" i="0" strike="noStrike" cap="none" dirty="0">
              <a:solidFill>
                <a:srgbClr val="00203F"/>
              </a:solidFill>
              <a:latin typeface="Times New Roman" pitchFamily="18" charset="0"/>
              <a:ea typeface="Calibri"/>
              <a:cs typeface="Times New Roman" pitchFamily="18" charset="0"/>
              <a:sym typeface="Calibri"/>
            </a:endParaRPr>
          </a:p>
        </p:txBody>
      </p:sp>
      <p:pic>
        <p:nvPicPr>
          <p:cNvPr id="279" name="Shape 279" descr="841A56C2"/>
          <p:cNvPicPr preferRelativeResize="0"/>
          <p:nvPr/>
        </p:nvPicPr>
        <p:blipFill rotWithShape="1">
          <a:blip r:embed="rId3">
            <a:alphaModFix/>
          </a:blip>
          <a:srcRect l="5814" t="65590" r="29378" b="7498"/>
          <a:stretch/>
        </p:blipFill>
        <p:spPr>
          <a:xfrm>
            <a:off x="4766153" y="4328984"/>
            <a:ext cx="3677161" cy="25092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Shape 280" descr="151A6420"/>
          <p:cNvPicPr preferRelativeResize="0"/>
          <p:nvPr/>
        </p:nvPicPr>
        <p:blipFill rotWithShape="1">
          <a:blip r:embed="rId4">
            <a:alphaModFix/>
          </a:blip>
          <a:srcRect l="33966" t="9354" r="6223" b="67870"/>
          <a:stretch/>
        </p:blipFill>
        <p:spPr>
          <a:xfrm>
            <a:off x="424747" y="4279961"/>
            <a:ext cx="3515224" cy="250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7" descr="Image result for sinus venosus 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35" t="5541" b="4514"/>
          <a:stretch/>
        </p:blipFill>
        <p:spPr bwMode="auto">
          <a:xfrm>
            <a:off x="8936437" y="453243"/>
            <a:ext cx="3160630" cy="6283003"/>
          </a:xfrm>
          <a:prstGeom prst="rect">
            <a:avLst/>
          </a:prstGeom>
          <a:noFill/>
          <a:ln w="127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hape 281">
            <a:extLst>
              <a:ext uri="{FF2B5EF4-FFF2-40B4-BE49-F238E27FC236}">
                <a16:creationId xmlns:a16="http://schemas.microsoft.com/office/drawing/2014/main" id="{17C24C15-C1C9-402A-AF1C-ADE77DDE9440}"/>
              </a:ext>
            </a:extLst>
          </p:cNvPr>
          <p:cNvSpPr txBox="1"/>
          <p:nvPr/>
        </p:nvSpPr>
        <p:spPr>
          <a:xfrm>
            <a:off x="52137" y="3068148"/>
            <a:ext cx="3160630" cy="104264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GB" sz="12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*All veins will degrade except Umbilical vein will form al ligament , and the </a:t>
            </a:r>
            <a:r>
              <a:rPr lang="en-GB" sz="1200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left common cardinal vein </a:t>
            </a:r>
            <a:r>
              <a:rPr lang="en-GB" sz="1200" dirty="0">
                <a:solidFill>
                  <a:srgbClr val="618E87"/>
                </a:solidFill>
                <a:latin typeface="Calibri"/>
                <a:ea typeface="Calibri"/>
                <a:cs typeface="Calibri"/>
                <a:sym typeface="Calibri"/>
              </a:rPr>
              <a:t>which is the only vein that remains as a vein</a:t>
            </a:r>
            <a:r>
              <a:rPr lang="en-GB" sz="1200" dirty="0">
                <a:solidFill>
                  <a:schemeClr val="accent6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7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Red">
    <a:dk1>
      <a:sysClr val="windowText" lastClr="000000"/>
    </a:dk1>
    <a:lt1>
      <a:sysClr val="window" lastClr="FFFFFF"/>
    </a:lt1>
    <a:dk2>
      <a:srgbClr val="323232"/>
    </a:dk2>
    <a:lt2>
      <a:srgbClr val="E5C243"/>
    </a:lt2>
    <a:accent1>
      <a:srgbClr val="A5300F"/>
    </a:accent1>
    <a:accent2>
      <a:srgbClr val="D55816"/>
    </a:accent2>
    <a:accent3>
      <a:srgbClr val="E19825"/>
    </a:accent3>
    <a:accent4>
      <a:srgbClr val="B19C7D"/>
    </a:accent4>
    <a:accent5>
      <a:srgbClr val="7F5F52"/>
    </a:accent5>
    <a:accent6>
      <a:srgbClr val="B27D49"/>
    </a:accent6>
    <a:hlink>
      <a:srgbClr val="6B9F25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3529</TotalTime>
  <Words>2510</Words>
  <Application>Microsoft Office PowerPoint</Application>
  <PresentationFormat>Widescreen</PresentationFormat>
  <Paragraphs>288</Paragraphs>
  <Slides>26</Slides>
  <Notes>20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Clarity</vt:lpstr>
      <vt:lpstr>PowerPoint Presentation</vt:lpstr>
      <vt:lpstr>PowerPoint Presentation</vt:lpstr>
      <vt:lpstr>PowerPoint Presentation</vt:lpstr>
      <vt:lpstr>PowerPoint Presentation</vt:lpstr>
      <vt:lpstr>Extra explanation “team 436”: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Partition of Truncus Arteriosus</vt:lpstr>
      <vt:lpstr>MAJOR CARDIAC ANOMALIES</vt:lpstr>
      <vt:lpstr>1-TETRALOGY OF FALLOT</vt:lpstr>
      <vt:lpstr>2- Transposition of great arteries(TGA)</vt:lpstr>
      <vt:lpstr>PowerPoint Presentation</vt:lpstr>
      <vt:lpstr>PowerPoint Presentation</vt:lpstr>
      <vt:lpstr>Quiz and Videos :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ASUS</dc:creator>
  <cp:lastModifiedBy>moh</cp:lastModifiedBy>
  <cp:revision>163</cp:revision>
  <dcterms:modified xsi:type="dcterms:W3CDTF">2018-03-10T18:59:04Z</dcterms:modified>
</cp:coreProperties>
</file>