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69" r:id="rId15"/>
    <p:sldId id="270" r:id="rId16"/>
    <p:sldId id="271" r:id="rId17"/>
    <p:sldId id="272" r:id="rId18"/>
  </p:sldIdLst>
  <p:sldSz cx="7200900" cy="9145588"/>
  <p:notesSz cx="6858000" cy="9144000"/>
  <p:defaultTextStyle>
    <a:defPPr>
      <a:defRPr lang="en-US">
        <a:uFillTx/>
      </a:defRPr>
    </a:defPPr>
    <a:lvl1pPr marL="0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1pPr>
    <a:lvl2pPr marL="262054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2pPr>
    <a:lvl3pPr marL="524110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3pPr>
    <a:lvl4pPr marL="786166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048223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5pPr>
    <a:lvl6pPr marL="1310277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6pPr>
    <a:lvl7pPr marL="1572333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7pPr>
    <a:lvl8pPr marL="1834387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8pPr>
    <a:lvl9pPr marL="2096444" algn="l" defTabSz="262054" rtl="0" eaLnBrk="1" latinLnBrk="0" hangingPunct="1">
      <a:defRPr sz="10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سعد" initials="سعد" lastIdx="0" clrIdx="0"/>
  <p:cmAuthor id="1" name="mansour.alobrah@gmail.com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02" autoAdjust="0"/>
    <p:restoredTop sz="94261" autoAdjust="0"/>
  </p:normalViewPr>
  <p:slideViewPr>
    <p:cSldViewPr snapToGrid="0">
      <p:cViewPr varScale="1">
        <p:scale>
          <a:sx n="53" d="100"/>
          <a:sy n="53" d="100"/>
        </p:scale>
        <p:origin x="1776" y="-24"/>
      </p:cViewPr>
      <p:guideLst>
        <p:guide orient="horz" pos="2882"/>
        <p:guide pos="2269"/>
      </p:guideLst>
    </p:cSldViewPr>
  </p:slideViewPr>
  <p:outlineViewPr>
    <p:cViewPr>
      <p:scale>
        <a:sx n="33" d="100"/>
        <a:sy n="33" d="100"/>
      </p:scale>
      <p:origin x="42" y="24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9D9EC-DB83-3642-9C02-170EA7D5D64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DEA3094-2E06-8241-81AC-C02B6759B26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antibodies against M protein</a:t>
          </a:r>
        </a:p>
      </dgm:t>
    </dgm:pt>
    <dgm:pt modelId="{FA102EC7-4577-FE42-A14A-2C6B9097FFCF}" type="parTrans" cxnId="{BAB78AEF-E37D-CC44-B8CB-E3C0C2E4F292}">
      <dgm:prSet/>
      <dgm:spPr/>
      <dgm:t>
        <a:bodyPr/>
        <a:lstStyle/>
        <a:p>
          <a:endParaRPr lang="en-US"/>
        </a:p>
      </dgm:t>
    </dgm:pt>
    <dgm:pt modelId="{48C14D3F-29EC-DC46-B8E4-5756AE36AD9B}" type="sibTrans" cxnId="{BAB78AEF-E37D-CC44-B8CB-E3C0C2E4F292}">
      <dgm:prSet/>
      <dgm:spPr/>
      <dgm:t>
        <a:bodyPr/>
        <a:lstStyle/>
        <a:p>
          <a:endParaRPr lang="en-US"/>
        </a:p>
      </dgm:t>
    </dgm:pt>
    <dgm:pt modelId="{1B79B83B-D5A4-3747-A553-FDDDF1A2D77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activation of complement and T cells</a:t>
          </a:r>
        </a:p>
      </dgm:t>
    </dgm:pt>
    <dgm:pt modelId="{70EBC363-9695-464C-97C5-B8D0DCF02142}" type="parTrans" cxnId="{9F872162-26FA-044D-9CA9-4D944DE0A8D1}">
      <dgm:prSet/>
      <dgm:spPr/>
      <dgm:t>
        <a:bodyPr/>
        <a:lstStyle/>
        <a:p>
          <a:endParaRPr lang="en-US"/>
        </a:p>
      </dgm:t>
    </dgm:pt>
    <dgm:pt modelId="{91789568-2DAE-CA41-9737-F7CFA99B4743}" type="sibTrans" cxnId="{9F872162-26FA-044D-9CA9-4D944DE0A8D1}">
      <dgm:prSet/>
      <dgm:spPr/>
      <dgm:t>
        <a:bodyPr/>
        <a:lstStyle/>
        <a:p>
          <a:endParaRPr lang="en-US"/>
        </a:p>
      </dgm:t>
    </dgm:pt>
    <dgm:pt modelId="{D042E534-E6A6-6347-889E-FD361970CA0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Inflammation occurs</a:t>
          </a:r>
        </a:p>
      </dgm:t>
    </dgm:pt>
    <dgm:pt modelId="{E45DFECB-0086-7241-B60D-397494CD29EF}" type="parTrans" cxnId="{A6EBCFC3-CE22-D740-A1E2-310D1FC91932}">
      <dgm:prSet/>
      <dgm:spPr/>
      <dgm:t>
        <a:bodyPr/>
        <a:lstStyle/>
        <a:p>
          <a:endParaRPr lang="en-US"/>
        </a:p>
      </dgm:t>
    </dgm:pt>
    <dgm:pt modelId="{67826270-5D84-5A4C-A9F9-7E80222CABCA}" type="sibTrans" cxnId="{A6EBCFC3-CE22-D740-A1E2-310D1FC91932}">
      <dgm:prSet/>
      <dgm:spPr/>
      <dgm:t>
        <a:bodyPr/>
        <a:lstStyle/>
        <a:p>
          <a:pPr rtl="0"/>
          <a:endParaRPr lang="en-US"/>
        </a:p>
      </dgm:t>
    </dgm:pt>
    <dgm:pt modelId="{B9CFC85F-5E05-CA4F-B87F-3F59A8CD645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cross reaction with host proteins</a:t>
          </a:r>
        </a:p>
      </dgm:t>
    </dgm:pt>
    <dgm:pt modelId="{CEEFB0EA-2F29-304E-A101-1DA6F45B196C}" type="parTrans" cxnId="{B288B740-534A-5748-B290-B62FE266BA75}">
      <dgm:prSet/>
      <dgm:spPr/>
      <dgm:t>
        <a:bodyPr/>
        <a:lstStyle/>
        <a:p>
          <a:endParaRPr lang="en-US"/>
        </a:p>
      </dgm:t>
    </dgm:pt>
    <dgm:pt modelId="{9590CB7A-8503-D644-8D3C-FCC75D9E959D}" type="sibTrans" cxnId="{B288B740-534A-5748-B290-B62FE266BA75}">
      <dgm:prSet/>
      <dgm:spPr/>
      <dgm:t>
        <a:bodyPr/>
        <a:lstStyle/>
        <a:p>
          <a:endParaRPr lang="en-US"/>
        </a:p>
      </dgm:t>
    </dgm:pt>
    <dgm:pt modelId="{6F45341B-59A6-244C-9A1A-387710C3A63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2-3 weeks till symptoms appear</a:t>
          </a:r>
        </a:p>
      </dgm:t>
    </dgm:pt>
    <dgm:pt modelId="{BA19F661-26B9-B84B-AEAD-C6956C772C9E}" type="parTrans" cxnId="{B2298C33-8584-FC43-A28B-AC2B10330CE2}">
      <dgm:prSet/>
      <dgm:spPr/>
      <dgm:t>
        <a:bodyPr/>
        <a:lstStyle/>
        <a:p>
          <a:endParaRPr lang="en-US"/>
        </a:p>
      </dgm:t>
    </dgm:pt>
    <dgm:pt modelId="{CD018C07-3A84-244A-9347-0DC2297AC51C}" type="sibTrans" cxnId="{B2298C33-8584-FC43-A28B-AC2B10330CE2}">
      <dgm:prSet/>
      <dgm:spPr/>
      <dgm:t>
        <a:bodyPr/>
        <a:lstStyle/>
        <a:p>
          <a:endParaRPr lang="en-US"/>
        </a:p>
      </dgm:t>
    </dgm:pt>
    <dgm:pt modelId="{FE2D7D9C-34A2-3044-BB72-865F98B3D457}" type="pres">
      <dgm:prSet presAssocID="{B4C9D9EC-DB83-3642-9C02-170EA7D5D643}" presName="Name0" presStyleCnt="0">
        <dgm:presLayoutVars>
          <dgm:dir/>
          <dgm:resizeHandles val="exact"/>
        </dgm:presLayoutVars>
      </dgm:prSet>
      <dgm:spPr/>
    </dgm:pt>
    <dgm:pt modelId="{0A56CE9E-9D44-5F42-8026-43E7415C1578}" type="pres">
      <dgm:prSet presAssocID="{4DEA3094-2E06-8241-81AC-C02B6759B2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1D0E7-D391-944A-AD11-8B2152FBFAB3}" type="pres">
      <dgm:prSet presAssocID="{48C14D3F-29EC-DC46-B8E4-5756AE36AD9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9AD953B-6AE3-5342-BCA4-9640E88803B8}" type="pres">
      <dgm:prSet presAssocID="{48C14D3F-29EC-DC46-B8E4-5756AE36AD9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90BD82F-1AD9-9149-B1C9-CBCCE05C69CD}" type="pres">
      <dgm:prSet presAssocID="{B9CFC85F-5E05-CA4F-B87F-3F59A8CD64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050EB-D10D-1E4C-9373-C2358B2E6F11}" type="pres">
      <dgm:prSet presAssocID="{9590CB7A-8503-D644-8D3C-FCC75D9E959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1CB3AE0-EAAE-7641-AC1A-E1506D3A3AEA}" type="pres">
      <dgm:prSet presAssocID="{9590CB7A-8503-D644-8D3C-FCC75D9E959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CF93504-8E09-7943-8903-37ED151BBBF8}" type="pres">
      <dgm:prSet presAssocID="{1B79B83B-D5A4-3747-A553-FDDDF1A2D7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38049-0BCD-9345-A023-BE9082EE5305}" type="pres">
      <dgm:prSet presAssocID="{91789568-2DAE-CA41-9737-F7CFA99B474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D7ECEDA-2C08-AE45-951C-1BF6DE8BF927}" type="pres">
      <dgm:prSet presAssocID="{91789568-2DAE-CA41-9737-F7CFA99B474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5340F57-3339-D84D-AF59-54D6896B1FB4}" type="pres">
      <dgm:prSet presAssocID="{D042E534-E6A6-6347-889E-FD361970CA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7CF8F-E1DF-FF49-B206-A8A1FD0D103A}" type="pres">
      <dgm:prSet presAssocID="{67826270-5D84-5A4C-A9F9-7E80222CABC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74E8E73-45AE-5944-AE82-5B1681CE42BD}" type="pres">
      <dgm:prSet presAssocID="{67826270-5D84-5A4C-A9F9-7E80222CABC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3AF7EC-4E13-1F40-B8C0-3456ABB87320}" type="pres">
      <dgm:prSet presAssocID="{6F45341B-59A6-244C-9A1A-387710C3A6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DB979-0CFF-A64A-B3FD-AA8A8B8840EC}" type="presOf" srcId="{9590CB7A-8503-D644-8D3C-FCC75D9E959D}" destId="{C1CB3AE0-EAAE-7641-AC1A-E1506D3A3AEA}" srcOrd="1" destOrd="0" presId="urn:microsoft.com/office/officeart/2005/8/layout/process1"/>
    <dgm:cxn modelId="{823AB53A-1872-A64C-8680-A9EFF9528DC1}" type="presOf" srcId="{48C14D3F-29EC-DC46-B8E4-5756AE36AD9B}" destId="{CF61D0E7-D391-944A-AD11-8B2152FBFAB3}" srcOrd="0" destOrd="0" presId="urn:microsoft.com/office/officeart/2005/8/layout/process1"/>
    <dgm:cxn modelId="{775F260D-0301-AB4E-B49E-E0A1167FAFE7}" type="presOf" srcId="{1B79B83B-D5A4-3747-A553-FDDDF1A2D77E}" destId="{7CF93504-8E09-7943-8903-37ED151BBBF8}" srcOrd="0" destOrd="0" presId="urn:microsoft.com/office/officeart/2005/8/layout/process1"/>
    <dgm:cxn modelId="{74FAFC0D-34E6-924B-B21A-8FA3D3E726A8}" type="presOf" srcId="{6F45341B-59A6-244C-9A1A-387710C3A63B}" destId="{973AF7EC-4E13-1F40-B8C0-3456ABB87320}" srcOrd="0" destOrd="0" presId="urn:microsoft.com/office/officeart/2005/8/layout/process1"/>
    <dgm:cxn modelId="{DF22C6FD-50BC-1E43-A4D1-4DD22E4D1A77}" type="presOf" srcId="{91789568-2DAE-CA41-9737-F7CFA99B4743}" destId="{5D7ECEDA-2C08-AE45-951C-1BF6DE8BF927}" srcOrd="1" destOrd="0" presId="urn:microsoft.com/office/officeart/2005/8/layout/process1"/>
    <dgm:cxn modelId="{8783AE11-72A3-854D-8A7C-D534CA530964}" type="presOf" srcId="{48C14D3F-29EC-DC46-B8E4-5756AE36AD9B}" destId="{49AD953B-6AE3-5342-BCA4-9640E88803B8}" srcOrd="1" destOrd="0" presId="urn:microsoft.com/office/officeart/2005/8/layout/process1"/>
    <dgm:cxn modelId="{B2298C33-8584-FC43-A28B-AC2B10330CE2}" srcId="{B4C9D9EC-DB83-3642-9C02-170EA7D5D643}" destId="{6F45341B-59A6-244C-9A1A-387710C3A63B}" srcOrd="4" destOrd="0" parTransId="{BA19F661-26B9-B84B-AEAD-C6956C772C9E}" sibTransId="{CD018C07-3A84-244A-9347-0DC2297AC51C}"/>
    <dgm:cxn modelId="{1677D005-18A1-B94F-A9AD-FFEBDE77340F}" type="presOf" srcId="{4DEA3094-2E06-8241-81AC-C02B6759B260}" destId="{0A56CE9E-9D44-5F42-8026-43E7415C1578}" srcOrd="0" destOrd="0" presId="urn:microsoft.com/office/officeart/2005/8/layout/process1"/>
    <dgm:cxn modelId="{523DA49F-8BD1-AF4D-8AE3-1CA3F639A9D3}" type="presOf" srcId="{B9CFC85F-5E05-CA4F-B87F-3F59A8CD6454}" destId="{790BD82F-1AD9-9149-B1C9-CBCCE05C69CD}" srcOrd="0" destOrd="0" presId="urn:microsoft.com/office/officeart/2005/8/layout/process1"/>
    <dgm:cxn modelId="{B288B740-534A-5748-B290-B62FE266BA75}" srcId="{B4C9D9EC-DB83-3642-9C02-170EA7D5D643}" destId="{B9CFC85F-5E05-CA4F-B87F-3F59A8CD6454}" srcOrd="1" destOrd="0" parTransId="{CEEFB0EA-2F29-304E-A101-1DA6F45B196C}" sibTransId="{9590CB7A-8503-D644-8D3C-FCC75D9E959D}"/>
    <dgm:cxn modelId="{BAB78AEF-E37D-CC44-B8CB-E3C0C2E4F292}" srcId="{B4C9D9EC-DB83-3642-9C02-170EA7D5D643}" destId="{4DEA3094-2E06-8241-81AC-C02B6759B260}" srcOrd="0" destOrd="0" parTransId="{FA102EC7-4577-FE42-A14A-2C6B9097FFCF}" sibTransId="{48C14D3F-29EC-DC46-B8E4-5756AE36AD9B}"/>
    <dgm:cxn modelId="{2C0958B3-ACBD-F64F-B5A1-6B0D424ECB95}" type="presOf" srcId="{D042E534-E6A6-6347-889E-FD361970CA09}" destId="{F5340F57-3339-D84D-AF59-54D6896B1FB4}" srcOrd="0" destOrd="0" presId="urn:microsoft.com/office/officeart/2005/8/layout/process1"/>
    <dgm:cxn modelId="{9F872162-26FA-044D-9CA9-4D944DE0A8D1}" srcId="{B4C9D9EC-DB83-3642-9C02-170EA7D5D643}" destId="{1B79B83B-D5A4-3747-A553-FDDDF1A2D77E}" srcOrd="2" destOrd="0" parTransId="{70EBC363-9695-464C-97C5-B8D0DCF02142}" sibTransId="{91789568-2DAE-CA41-9737-F7CFA99B4743}"/>
    <dgm:cxn modelId="{C2A3A794-F0EA-EB4B-AE2A-3C7EF1044EB6}" type="presOf" srcId="{67826270-5D84-5A4C-A9F9-7E80222CABCA}" destId="{47F7CF8F-E1DF-FF49-B206-A8A1FD0D103A}" srcOrd="0" destOrd="0" presId="urn:microsoft.com/office/officeart/2005/8/layout/process1"/>
    <dgm:cxn modelId="{6CAE5546-ED59-3249-91F5-5B1446D2A006}" type="presOf" srcId="{91789568-2DAE-CA41-9737-F7CFA99B4743}" destId="{11D38049-0BCD-9345-A023-BE9082EE5305}" srcOrd="0" destOrd="0" presId="urn:microsoft.com/office/officeart/2005/8/layout/process1"/>
    <dgm:cxn modelId="{01F07050-4D92-3C4D-919C-1ED97382C1F8}" type="presOf" srcId="{B4C9D9EC-DB83-3642-9C02-170EA7D5D643}" destId="{FE2D7D9C-34A2-3044-BB72-865F98B3D457}" srcOrd="0" destOrd="0" presId="urn:microsoft.com/office/officeart/2005/8/layout/process1"/>
    <dgm:cxn modelId="{6C32FD03-4607-CE4E-87CB-DFC512CF1E69}" type="presOf" srcId="{67826270-5D84-5A4C-A9F9-7E80222CABCA}" destId="{574E8E73-45AE-5944-AE82-5B1681CE42BD}" srcOrd="1" destOrd="0" presId="urn:microsoft.com/office/officeart/2005/8/layout/process1"/>
    <dgm:cxn modelId="{A6EBCFC3-CE22-D740-A1E2-310D1FC91932}" srcId="{B4C9D9EC-DB83-3642-9C02-170EA7D5D643}" destId="{D042E534-E6A6-6347-889E-FD361970CA09}" srcOrd="3" destOrd="0" parTransId="{E45DFECB-0086-7241-B60D-397494CD29EF}" sibTransId="{67826270-5D84-5A4C-A9F9-7E80222CABCA}"/>
    <dgm:cxn modelId="{8AB3F40D-15A7-7742-8B3C-13FF1CC2AEBE}" type="presOf" srcId="{9590CB7A-8503-D644-8D3C-FCC75D9E959D}" destId="{D70050EB-D10D-1E4C-9373-C2358B2E6F11}" srcOrd="0" destOrd="0" presId="urn:microsoft.com/office/officeart/2005/8/layout/process1"/>
    <dgm:cxn modelId="{021A139F-D1FD-C14D-946A-AB9F81D1D895}" type="presParOf" srcId="{FE2D7D9C-34A2-3044-BB72-865F98B3D457}" destId="{0A56CE9E-9D44-5F42-8026-43E7415C1578}" srcOrd="0" destOrd="0" presId="urn:microsoft.com/office/officeart/2005/8/layout/process1"/>
    <dgm:cxn modelId="{5C28E831-0942-9D4B-8BA4-6472EB63B2E7}" type="presParOf" srcId="{FE2D7D9C-34A2-3044-BB72-865F98B3D457}" destId="{CF61D0E7-D391-944A-AD11-8B2152FBFAB3}" srcOrd="1" destOrd="0" presId="urn:microsoft.com/office/officeart/2005/8/layout/process1"/>
    <dgm:cxn modelId="{B6FC52EE-23B2-1847-946E-C7156C126597}" type="presParOf" srcId="{CF61D0E7-D391-944A-AD11-8B2152FBFAB3}" destId="{49AD953B-6AE3-5342-BCA4-9640E88803B8}" srcOrd="0" destOrd="0" presId="urn:microsoft.com/office/officeart/2005/8/layout/process1"/>
    <dgm:cxn modelId="{F4292D33-DFDF-4043-A53A-4EC2A0936973}" type="presParOf" srcId="{FE2D7D9C-34A2-3044-BB72-865F98B3D457}" destId="{790BD82F-1AD9-9149-B1C9-CBCCE05C69CD}" srcOrd="2" destOrd="0" presId="urn:microsoft.com/office/officeart/2005/8/layout/process1"/>
    <dgm:cxn modelId="{6703B4DE-7FFF-BE45-8C14-CDFE0E1B6598}" type="presParOf" srcId="{FE2D7D9C-34A2-3044-BB72-865F98B3D457}" destId="{D70050EB-D10D-1E4C-9373-C2358B2E6F11}" srcOrd="3" destOrd="0" presId="urn:microsoft.com/office/officeart/2005/8/layout/process1"/>
    <dgm:cxn modelId="{B5693A73-E94D-FE48-8D45-3940EEEA6CFA}" type="presParOf" srcId="{D70050EB-D10D-1E4C-9373-C2358B2E6F11}" destId="{C1CB3AE0-EAAE-7641-AC1A-E1506D3A3AEA}" srcOrd="0" destOrd="0" presId="urn:microsoft.com/office/officeart/2005/8/layout/process1"/>
    <dgm:cxn modelId="{FA70EEB6-A65C-9345-8D08-B9D6D4A5BA1C}" type="presParOf" srcId="{FE2D7D9C-34A2-3044-BB72-865F98B3D457}" destId="{7CF93504-8E09-7943-8903-37ED151BBBF8}" srcOrd="4" destOrd="0" presId="urn:microsoft.com/office/officeart/2005/8/layout/process1"/>
    <dgm:cxn modelId="{F9CDEA0A-35E2-7D4D-A403-E7047D6CC211}" type="presParOf" srcId="{FE2D7D9C-34A2-3044-BB72-865F98B3D457}" destId="{11D38049-0BCD-9345-A023-BE9082EE5305}" srcOrd="5" destOrd="0" presId="urn:microsoft.com/office/officeart/2005/8/layout/process1"/>
    <dgm:cxn modelId="{C59F2B06-0763-8C4E-B673-FA03174E4016}" type="presParOf" srcId="{11D38049-0BCD-9345-A023-BE9082EE5305}" destId="{5D7ECEDA-2C08-AE45-951C-1BF6DE8BF927}" srcOrd="0" destOrd="0" presId="urn:microsoft.com/office/officeart/2005/8/layout/process1"/>
    <dgm:cxn modelId="{81A4DCC1-2411-994E-9D5C-C86679D0D24A}" type="presParOf" srcId="{FE2D7D9C-34A2-3044-BB72-865F98B3D457}" destId="{F5340F57-3339-D84D-AF59-54D6896B1FB4}" srcOrd="6" destOrd="0" presId="urn:microsoft.com/office/officeart/2005/8/layout/process1"/>
    <dgm:cxn modelId="{91C738E6-B324-1D48-AF1C-1C0A08D68C9A}" type="presParOf" srcId="{FE2D7D9C-34A2-3044-BB72-865F98B3D457}" destId="{47F7CF8F-E1DF-FF49-B206-A8A1FD0D103A}" srcOrd="7" destOrd="0" presId="urn:microsoft.com/office/officeart/2005/8/layout/process1"/>
    <dgm:cxn modelId="{675D64B9-9393-E54D-B30C-3B63BA4E5643}" type="presParOf" srcId="{47F7CF8F-E1DF-FF49-B206-A8A1FD0D103A}" destId="{574E8E73-45AE-5944-AE82-5B1681CE42BD}" srcOrd="0" destOrd="0" presId="urn:microsoft.com/office/officeart/2005/8/layout/process1"/>
    <dgm:cxn modelId="{6395C9A7-6D9E-7145-BA77-F4E20AE45A82}" type="presParOf" srcId="{FE2D7D9C-34A2-3044-BB72-865F98B3D457}" destId="{973AF7EC-4E13-1F40-B8C0-3456ABB8732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D1E577A1-0D26-44E8-BCAF-6F7A7AC8D83B}" type="datetimeFigureOut">
              <a:rPr lang="en-US" smtClean="0">
                <a:uFillTx/>
              </a:rPr>
              <a:t>3/5/2018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ED6FA809-C403-4BC3-AC6A-2AC827A01B5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91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EE4BB113-B9E0-4B15-AEAA-421EE68A891D}" type="datetimeFigureOut">
              <a:rPr lang="en-US" smtClean="0">
                <a:uFillTx/>
              </a:rPr>
              <a:t>3/5/2018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143000"/>
            <a:ext cx="2428875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FC11116A-7AC0-4FE7-B4E6-C091D7F94BA7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13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9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>
                <a:uFillTx/>
              </a:rPr>
              <a:t>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541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>
                <a:uFillTx/>
              </a:rPr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7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>
            <a:off x="2100875" y="841418"/>
            <a:ext cx="3092261" cy="697351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012" y="1464786"/>
            <a:ext cx="6094314" cy="5861001"/>
          </a:xfrm>
        </p:spPr>
        <p:txBody>
          <a:bodyPr anchor="ctr">
            <a:noAutofit/>
          </a:bodyPr>
          <a:lstStyle>
            <a:lvl1pPr algn="ctr">
              <a:defRPr sz="5800" spc="459" baseline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271" y="7973658"/>
            <a:ext cx="4751797" cy="98987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i="0" cap="all" spc="229" baseline="0">
                <a:solidFill>
                  <a:schemeClr val="tx2"/>
                </a:solidFill>
                <a:uFillTx/>
              </a:defRPr>
            </a:lvl1pPr>
            <a:lvl2pPr marL="262054" indent="0" algn="ctr">
              <a:buNone/>
              <a:defRPr sz="1200">
                <a:uFillTx/>
              </a:defRPr>
            </a:lvl2pPr>
            <a:lvl3pPr marL="524110" indent="0" algn="ctr">
              <a:buNone/>
              <a:defRPr sz="1000">
                <a:uFillTx/>
              </a:defRPr>
            </a:lvl3pPr>
            <a:lvl4pPr marL="786166" indent="0" algn="ctr">
              <a:buNone/>
              <a:defRPr sz="1000">
                <a:uFillTx/>
              </a:defRPr>
            </a:lvl4pPr>
            <a:lvl5pPr marL="1048223" indent="0" algn="ctr">
              <a:buNone/>
              <a:defRPr sz="1000">
                <a:uFillTx/>
              </a:defRPr>
            </a:lvl5pPr>
            <a:lvl6pPr marL="1310277" indent="0" algn="ctr">
              <a:buNone/>
              <a:defRPr sz="1000">
                <a:uFillTx/>
              </a:defRPr>
            </a:lvl6pPr>
            <a:lvl7pPr marL="1572333" indent="0" algn="ctr">
              <a:buNone/>
              <a:defRPr sz="1000">
                <a:uFillTx/>
              </a:defRPr>
            </a:lvl7pPr>
            <a:lvl8pPr marL="1834387" indent="0" algn="ctr">
              <a:buNone/>
              <a:defRPr sz="1000">
                <a:uFillTx/>
              </a:defRPr>
            </a:lvl8pPr>
            <a:lvl9pPr marL="2096444" indent="0" algn="ctr">
              <a:buNone/>
              <a:defRPr sz="10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7018" y="8502392"/>
            <a:ext cx="1375993" cy="46469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9334D819-9F07-4261-B09B-9E467E5D9002}" type="datetimeFigureOut">
              <a:rPr lang="en-US" dirty="0">
                <a:uFillTx/>
              </a:rPr>
              <a:pPr/>
              <a:t>3/5/2018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9017" y="8502396"/>
            <a:ext cx="2430304" cy="46114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5340" y="8502396"/>
            <a:ext cx="1375993" cy="46114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71766878-3199-4EAB-94E7-2D6D11070E14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2" y="10"/>
            <a:ext cx="167423" cy="9145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5431" y="509944"/>
            <a:ext cx="881291" cy="7468504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608" y="509948"/>
            <a:ext cx="4956871" cy="7468504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369" y="1432126"/>
            <a:ext cx="4835489" cy="5420444"/>
          </a:xfrm>
        </p:spPr>
        <p:txBody>
          <a:bodyPr anchor="b">
            <a:normAutofit/>
          </a:bodyPr>
          <a:lstStyle>
            <a:lvl1pPr>
              <a:defRPr sz="4800" spc="459" baseline="0">
                <a:solidFill>
                  <a:schemeClr val="tx2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5366" y="6880919"/>
            <a:ext cx="4144705" cy="1268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1" i="0" cap="all" spc="229" baseline="0">
                <a:solidFill>
                  <a:schemeClr val="accent1"/>
                </a:solidFill>
                <a:uFillTx/>
              </a:defRPr>
            </a:lvl1pPr>
            <a:lvl2pPr marL="262054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524110" indent="0">
              <a:buNone/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786166" indent="0">
              <a:buNone/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048223" indent="0">
              <a:buNone/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310277" indent="0">
              <a:buNone/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1572333" indent="0">
              <a:buNone/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1834387" indent="0">
              <a:buNone/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096444" indent="0">
              <a:buNone/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1596" y="8502392"/>
            <a:ext cx="882362" cy="46469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uFillTx/>
              </a:defRPr>
            </a:lvl1pPr>
          </a:lstStyle>
          <a:p>
            <a:fld id="{9334D819-9F07-4261-B09B-9E467E5D9002}" type="datetimeFigureOut">
              <a:rPr lang="en-US" dirty="0">
                <a:uFillTx/>
              </a:rPr>
              <a:pPr/>
              <a:t>3/5/2018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7958" y="8502396"/>
            <a:ext cx="2430304" cy="46114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2253" y="8502396"/>
            <a:ext cx="878594" cy="46114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uFillTx/>
              </a:defRPr>
            </a:lvl1pPr>
          </a:lstStyle>
          <a:p>
            <a:fld id="{71766878-3199-4EAB-94E7-2D6D11070E14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" y="10"/>
            <a:ext cx="1662396" cy="9145588"/>
            <a:chOff x="0" y="0"/>
            <a:chExt cx="2814638" cy="6858000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605" y="3048544"/>
            <a:ext cx="2835354" cy="48268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6366" y="3048544"/>
            <a:ext cx="2835354" cy="48268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00" y="508117"/>
            <a:ext cx="6008251" cy="19917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281" y="2933379"/>
            <a:ext cx="2835354" cy="8435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 cap="all" spc="115" baseline="0">
                <a:solidFill>
                  <a:schemeClr val="tx2"/>
                </a:solidFill>
                <a:uFillTx/>
              </a:defRPr>
            </a:lvl1pPr>
            <a:lvl2pPr marL="262054" indent="0">
              <a:buNone/>
              <a:defRPr sz="1200" b="1">
                <a:uFillTx/>
              </a:defRPr>
            </a:lvl2pPr>
            <a:lvl3pPr marL="524110" indent="0">
              <a:buNone/>
              <a:defRPr sz="1000" b="1">
                <a:uFillTx/>
              </a:defRPr>
            </a:lvl3pPr>
            <a:lvl4pPr marL="786166" indent="0">
              <a:buNone/>
              <a:defRPr sz="1000" b="1">
                <a:uFillTx/>
              </a:defRPr>
            </a:lvl4pPr>
            <a:lvl5pPr marL="1048223" indent="0">
              <a:buNone/>
              <a:defRPr sz="1000" b="1">
                <a:uFillTx/>
              </a:defRPr>
            </a:lvl5pPr>
            <a:lvl6pPr marL="1310277" indent="0">
              <a:buNone/>
              <a:defRPr sz="1000" b="1">
                <a:uFillTx/>
              </a:defRPr>
            </a:lvl6pPr>
            <a:lvl7pPr marL="1572333" indent="0">
              <a:buNone/>
              <a:defRPr sz="1000" b="1">
                <a:uFillTx/>
              </a:defRPr>
            </a:lvl7pPr>
            <a:lvl8pPr marL="1834387" indent="0">
              <a:buNone/>
              <a:defRPr sz="1000" b="1">
                <a:uFillTx/>
              </a:defRPr>
            </a:lvl8pPr>
            <a:lvl9pPr marL="2096444" indent="0">
              <a:buNone/>
              <a:defRPr sz="10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605" y="3879490"/>
            <a:ext cx="2835354" cy="399589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135" y="2933379"/>
            <a:ext cx="2835354" cy="8435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 cap="all" spc="115" baseline="0">
                <a:solidFill>
                  <a:schemeClr val="tx2"/>
                </a:solidFill>
                <a:uFillTx/>
              </a:defRPr>
            </a:lvl1pPr>
            <a:lvl2pPr marL="262054" indent="0">
              <a:buNone/>
              <a:defRPr sz="1200" b="1">
                <a:uFillTx/>
              </a:defRPr>
            </a:lvl2pPr>
            <a:lvl3pPr marL="524110" indent="0">
              <a:buNone/>
              <a:defRPr sz="1000" b="1">
                <a:uFillTx/>
              </a:defRPr>
            </a:lvl3pPr>
            <a:lvl4pPr marL="786166" indent="0">
              <a:buNone/>
              <a:defRPr sz="1000" b="1">
                <a:uFillTx/>
              </a:defRPr>
            </a:lvl4pPr>
            <a:lvl5pPr marL="1048223" indent="0">
              <a:buNone/>
              <a:defRPr sz="1000" b="1">
                <a:uFillTx/>
              </a:defRPr>
            </a:lvl5pPr>
            <a:lvl6pPr marL="1310277" indent="0">
              <a:buNone/>
              <a:defRPr sz="1000" b="1">
                <a:uFillTx/>
              </a:defRPr>
            </a:lvl6pPr>
            <a:lvl7pPr marL="1572333" indent="0">
              <a:buNone/>
              <a:defRPr sz="1000" b="1">
                <a:uFillTx/>
              </a:defRPr>
            </a:lvl7pPr>
            <a:lvl8pPr marL="1834387" indent="0">
              <a:buNone/>
              <a:defRPr sz="1000" b="1">
                <a:uFillTx/>
              </a:defRPr>
            </a:lvl8pPr>
            <a:lvl9pPr marL="2096444" indent="0">
              <a:buNone/>
              <a:defRPr sz="10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135" y="3879490"/>
            <a:ext cx="2835354" cy="3995893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>
            <a:spLocks/>
          </p:cNvSpPr>
          <p:nvPr/>
        </p:nvSpPr>
        <p:spPr bwMode="auto">
          <a:xfrm>
            <a:off x="4364623" y="10"/>
            <a:ext cx="2836292" cy="9145588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572" y="609730"/>
            <a:ext cx="1826282" cy="159583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200" b="1" i="0" cap="all" spc="172" baseline="0">
                <a:solidFill>
                  <a:schemeClr val="accent1"/>
                </a:solidFill>
                <a:uFillTx/>
                <a:latin typeface="+mn-lt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70" y="1227394"/>
            <a:ext cx="3637316" cy="6647987"/>
          </a:xfrm>
        </p:spPr>
        <p:txBody>
          <a:bodyPr/>
          <a:lstStyle>
            <a:lvl1pPr>
              <a:defRPr sz="1800">
                <a:uFillTx/>
              </a:defRPr>
            </a:lvl1pPr>
            <a:lvl2pPr>
              <a:defRPr sz="1500">
                <a:uFillTx/>
              </a:defRPr>
            </a:lvl2pPr>
            <a:lvl3pPr>
              <a:defRPr sz="1400">
                <a:uFillTx/>
              </a:defRPr>
            </a:lvl3pPr>
            <a:lvl4pPr>
              <a:defRPr sz="1200">
                <a:uFillTx/>
              </a:defRPr>
            </a:lvl4pPr>
            <a:lvl5pPr>
              <a:defRPr sz="1200">
                <a:uFillTx/>
              </a:defRPr>
            </a:lvl5pPr>
            <a:lvl6pPr>
              <a:defRPr sz="1200">
                <a:uFillTx/>
              </a:defRPr>
            </a:lvl6pPr>
            <a:lvl7pPr>
              <a:defRPr sz="1200">
                <a:uFillTx/>
              </a:defRPr>
            </a:lvl7pPr>
            <a:lvl8pPr>
              <a:defRPr sz="1200">
                <a:uFillTx/>
              </a:defRPr>
            </a:lvl8pPr>
            <a:lvl9pPr>
              <a:defRPr sz="12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4572" y="2322197"/>
            <a:ext cx="1826282" cy="555318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87"/>
              </a:spcBef>
              <a:buNone/>
              <a:defRPr sz="1000" baseline="0">
                <a:solidFill>
                  <a:schemeClr val="bg2"/>
                </a:solidFill>
                <a:uFillTx/>
              </a:defRPr>
            </a:lvl1pPr>
            <a:lvl2pPr marL="262054" indent="0">
              <a:buNone/>
              <a:defRPr sz="800">
                <a:uFillTx/>
              </a:defRPr>
            </a:lvl2pPr>
            <a:lvl3pPr marL="524110" indent="0">
              <a:buNone/>
              <a:defRPr sz="700">
                <a:uFillTx/>
              </a:defRPr>
            </a:lvl3pPr>
            <a:lvl4pPr marL="786166" indent="0">
              <a:buNone/>
              <a:defRPr sz="600">
                <a:uFillTx/>
              </a:defRPr>
            </a:lvl4pPr>
            <a:lvl5pPr marL="1048223" indent="0">
              <a:buNone/>
              <a:defRPr sz="600">
                <a:uFillTx/>
              </a:defRPr>
            </a:lvl5pPr>
            <a:lvl6pPr marL="1310277" indent="0">
              <a:buNone/>
              <a:defRPr sz="600">
                <a:uFillTx/>
              </a:defRPr>
            </a:lvl6pPr>
            <a:lvl7pPr marL="1572333" indent="0">
              <a:buNone/>
              <a:defRPr sz="600">
                <a:uFillTx/>
              </a:defRPr>
            </a:lvl7pPr>
            <a:lvl8pPr marL="1834387" indent="0">
              <a:buNone/>
              <a:defRPr sz="600">
                <a:uFillTx/>
              </a:defRPr>
            </a:lvl8pPr>
            <a:lvl9pPr marL="2096444" indent="0">
              <a:buNone/>
              <a:defRPr sz="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1873" y="8502392"/>
            <a:ext cx="728449" cy="464697"/>
          </a:xfrm>
        </p:spPr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462" y="8502396"/>
            <a:ext cx="2056663" cy="461141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61261" y="8502396"/>
            <a:ext cx="727920" cy="461141"/>
          </a:xfrm>
        </p:spPr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2" y="10"/>
            <a:ext cx="167423" cy="91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427" y="16"/>
            <a:ext cx="4344394" cy="9145586"/>
          </a:xfrm>
        </p:spPr>
        <p:txBody>
          <a:bodyPr anchor="t"/>
          <a:lstStyle>
            <a:lvl1pPr marL="0" indent="0">
              <a:buNone/>
              <a:defRPr sz="1800">
                <a:uFillTx/>
              </a:defRPr>
            </a:lvl1pPr>
            <a:lvl2pPr marL="262054" indent="0">
              <a:buNone/>
              <a:defRPr sz="1500">
                <a:uFillTx/>
              </a:defRPr>
            </a:lvl2pPr>
            <a:lvl3pPr marL="524110" indent="0">
              <a:buNone/>
              <a:defRPr sz="1400">
                <a:uFillTx/>
              </a:defRPr>
            </a:lvl3pPr>
            <a:lvl4pPr marL="786166" indent="0">
              <a:buNone/>
              <a:defRPr sz="1200">
                <a:uFillTx/>
              </a:defRPr>
            </a:lvl4pPr>
            <a:lvl5pPr marL="1048223" indent="0">
              <a:buNone/>
              <a:defRPr sz="1200">
                <a:uFillTx/>
              </a:defRPr>
            </a:lvl5pPr>
            <a:lvl6pPr marL="1310277" indent="0">
              <a:buNone/>
              <a:defRPr sz="1200">
                <a:uFillTx/>
              </a:defRPr>
            </a:lvl6pPr>
            <a:lvl7pPr marL="1572333" indent="0">
              <a:buNone/>
              <a:defRPr sz="1200">
                <a:uFillTx/>
              </a:defRPr>
            </a:lvl7pPr>
            <a:lvl8pPr marL="1834387" indent="0">
              <a:buNone/>
              <a:defRPr sz="1200">
                <a:uFillTx/>
              </a:defRPr>
            </a:lvl8pPr>
            <a:lvl9pPr marL="2096444" indent="0">
              <a:buNone/>
              <a:defRPr sz="12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364623" y="10"/>
            <a:ext cx="2836292" cy="9145588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>
            <a:spLocks/>
          </p:cNvSpPr>
          <p:nvPr/>
        </p:nvSpPr>
        <p:spPr>
          <a:xfrm>
            <a:off x="12" y="10"/>
            <a:ext cx="167423" cy="91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574" y="609716"/>
            <a:ext cx="1826282" cy="159583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200" b="1" i="0" spc="172" baseline="0">
                <a:solidFill>
                  <a:schemeClr val="accent1"/>
                </a:solidFill>
                <a:uFillTx/>
                <a:latin typeface="+mn-lt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4574" y="2322197"/>
            <a:ext cx="1826282" cy="555318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87"/>
              </a:spcBef>
              <a:buNone/>
              <a:defRPr sz="1000" baseline="0">
                <a:solidFill>
                  <a:schemeClr val="bg2"/>
                </a:solidFill>
                <a:uFillTx/>
              </a:defRPr>
            </a:lvl1pPr>
            <a:lvl2pPr marL="262054" indent="0">
              <a:buNone/>
              <a:defRPr sz="800">
                <a:uFillTx/>
              </a:defRPr>
            </a:lvl2pPr>
            <a:lvl3pPr marL="524110" indent="0">
              <a:buNone/>
              <a:defRPr sz="700">
                <a:uFillTx/>
              </a:defRPr>
            </a:lvl3pPr>
            <a:lvl4pPr marL="786166" indent="0">
              <a:buNone/>
              <a:defRPr sz="600">
                <a:uFillTx/>
              </a:defRPr>
            </a:lvl4pPr>
            <a:lvl5pPr marL="1048223" indent="0">
              <a:buNone/>
              <a:defRPr sz="600">
                <a:uFillTx/>
              </a:defRPr>
            </a:lvl5pPr>
            <a:lvl6pPr marL="1310277" indent="0">
              <a:buNone/>
              <a:defRPr sz="600">
                <a:uFillTx/>
              </a:defRPr>
            </a:lvl6pPr>
            <a:lvl7pPr marL="1572333" indent="0">
              <a:buNone/>
              <a:defRPr sz="600">
                <a:uFillTx/>
              </a:defRPr>
            </a:lvl7pPr>
            <a:lvl8pPr marL="1834387" indent="0">
              <a:buNone/>
              <a:defRPr sz="600">
                <a:uFillTx/>
              </a:defRPr>
            </a:lvl8pPr>
            <a:lvl9pPr marL="2096444" indent="0">
              <a:buNone/>
              <a:defRPr sz="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97" y="8502392"/>
            <a:ext cx="727920" cy="464697"/>
          </a:xfrm>
        </p:spPr>
        <p:txBody>
          <a:bodyPr/>
          <a:lstStyle/>
          <a:p>
            <a:fld id="{9334D819-9F07-4261-B09B-9E467E5D9002}" type="datetimeFigureOut">
              <a:rPr lang="en-US" dirty="0">
                <a:uFillTx/>
              </a:rPr>
              <a:t>3/5/2018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462" y="8502396"/>
            <a:ext cx="2056663" cy="461141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9231" y="8502396"/>
            <a:ext cx="729091" cy="461141"/>
          </a:xfrm>
        </p:spPr>
        <p:txBody>
          <a:bodyPr/>
          <a:lstStyle/>
          <a:p>
            <a:fld id="{71766878-3199-4EAB-94E7-2D6D11070E14}" type="slidenum">
              <a:rPr lang="en-US" dirty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281" y="509951"/>
            <a:ext cx="6011573" cy="1989854"/>
          </a:xfrm>
          <a:prstGeom prst="rect">
            <a:avLst/>
          </a:prstGeom>
        </p:spPr>
        <p:txBody>
          <a:bodyPr vert="horz" lIns="52411" tIns="26207" rIns="52411" bIns="26207" rtlCol="0" anchor="t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281" y="3048546"/>
            <a:ext cx="6011573" cy="4792285"/>
          </a:xfrm>
          <a:prstGeom prst="rect">
            <a:avLst/>
          </a:prstGeom>
        </p:spPr>
        <p:txBody>
          <a:bodyPr vert="horz" lIns="52411" tIns="26207" rIns="52411" bIns="26207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289" y="8502392"/>
            <a:ext cx="1375993" cy="464697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l">
              <a:defRPr sz="7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fld id="{9334D819-9F07-4261-B09B-9E467E5D9002}" type="datetimeFigureOut">
              <a:rPr lang="en-US" dirty="0">
                <a:uFillTx/>
              </a:rPr>
              <a:pPr/>
              <a:t>3/5/2018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5306" y="8502396"/>
            <a:ext cx="2430304" cy="461141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ctr">
              <a:defRPr sz="7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5652" y="8502396"/>
            <a:ext cx="1665207" cy="461141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r">
              <a:defRPr sz="7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fld id="{71766878-3199-4EAB-94E7-2D6D11070E14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9" y="10"/>
            <a:ext cx="523193" cy="9145588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>
            <a:spLocks/>
          </p:cNvSpPr>
          <p:nvPr/>
        </p:nvSpPr>
        <p:spPr>
          <a:xfrm>
            <a:off x="7033491" y="10"/>
            <a:ext cx="167423" cy="91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24110" rtl="0" eaLnBrk="1" latinLnBrk="0" hangingPunct="1">
        <a:lnSpc>
          <a:spcPct val="90000"/>
        </a:lnSpc>
        <a:spcBef>
          <a:spcPct val="0"/>
        </a:spcBef>
        <a:buNone/>
        <a:defRPr sz="3000" kern="1200" cap="all" spc="115" baseline="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>
      <a:lvl1pPr marL="131028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393084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10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5513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17195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6pPr>
      <a:lvl7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7pPr>
      <a:lvl8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8pPr>
      <a:lvl9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262054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524110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786166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048223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310277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1572333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1834387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096444" algn="l" defTabSz="524110" rtl="0" eaLnBrk="1" latinLnBrk="0" hangingPunct="1"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rzS7sozoC4WQp8VNn0x74N3A3XYD56sNNad2RqnQJA4/edit?usp=sharing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070000" y="5226500"/>
            <a:ext cx="5010150" cy="9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/>
          </p:cNvSpPr>
          <p:nvPr/>
        </p:nvSpPr>
        <p:spPr>
          <a:xfrm>
            <a:off x="2450974" y="4255932"/>
            <a:ext cx="3810000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algn="l" rotWithShape="0">
              <a:srgbClr val="000000">
                <a:alpha val="40000"/>
              </a:srgb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DBDD5"/>
                </a:solidFill>
                <a:uFillTx/>
                <a:latin typeface="Battallion Script Demo" pitchFamily="2" charset="0"/>
              </a:rPr>
              <a:t>Pathology</a:t>
            </a:r>
            <a:endParaRPr lang="en-US" sz="4800" b="1" dirty="0">
              <a:solidFill>
                <a:srgbClr val="8DBDD5"/>
              </a:solidFill>
              <a:uFillTx/>
              <a:latin typeface="Battallion Script Demo" pitchFamily="2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629532" y="4677265"/>
            <a:ext cx="212407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90000"/>
                  </a:schemeClr>
                </a:solidFill>
                <a:uFillTx/>
                <a:latin typeface="+mj-lt"/>
              </a:rPr>
              <a:t>teamwork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60425" y="5887542"/>
            <a:ext cx="5829300" cy="461665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90000"/>
                  </a:schemeClr>
                </a:solidFill>
                <a:uFillTx/>
                <a:latin typeface="Battallion Script Demo" pitchFamily="2" charset="0"/>
              </a:rPr>
              <a:t>Lecture (1) :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780" y="-192235"/>
            <a:ext cx="1116429" cy="99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788" y="119529"/>
            <a:ext cx="675580" cy="606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/>
          </p:cNvSpPr>
          <p:nvPr/>
        </p:nvSpPr>
        <p:spPr>
          <a:xfrm>
            <a:off x="660425" y="6379984"/>
            <a:ext cx="610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  <a:t>Rheumatic fever, endocarditis and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  <a:t>heart valves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uFillTx/>
              <a:latin typeface="+mj-lt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757773" y="8899367"/>
            <a:ext cx="4609985" cy="24622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rtl="1"/>
            <a:r>
              <a:rPr lang="en-US" dirty="0">
                <a:uFillTx/>
                <a:latin typeface="Copperplate Gothic Bold" charset="0"/>
                <a:ea typeface="Copperplate Gothic Bold" charset="0"/>
                <a:cs typeface="Copperplate Gothic Bold" charset="0"/>
              </a:rPr>
              <a:t>* Who you are tomorrow </a:t>
            </a:r>
            <a:r>
              <a:rPr lang="en-US" dirty="0" smtClean="0">
                <a:uFillTx/>
                <a:latin typeface="Copperplate Gothic Bold" charset="0"/>
                <a:ea typeface="Copperplate Gothic Bold" charset="0"/>
                <a:cs typeface="Copperplate Gothic Bold" charset="0"/>
              </a:rPr>
              <a:t>begins with </a:t>
            </a:r>
            <a:r>
              <a:rPr lang="en-US" dirty="0">
                <a:uFillTx/>
                <a:latin typeface="Copperplate Gothic Bold" charset="0"/>
                <a:ea typeface="Copperplate Gothic Bold" charset="0"/>
                <a:cs typeface="Copperplate Gothic Bold" charset="0"/>
              </a:rPr>
              <a:t>what you do today </a:t>
            </a:r>
            <a:r>
              <a:rPr lang="en-US" dirty="0" smtClean="0">
                <a:uFillTx/>
                <a:latin typeface="Copperplate Gothic Bold" charset="0"/>
                <a:ea typeface="Copperplate Gothic Bold" charset="0"/>
                <a:cs typeface="Copperplate Gothic Bold" charset="0"/>
              </a:rPr>
              <a:t>..</a:t>
            </a:r>
            <a:endParaRPr lang="ar-SA" b="1" dirty="0">
              <a:uFillTx/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1" name="TextBox 4"/>
          <p:cNvSpPr txBox="1">
            <a:spLocks/>
          </p:cNvSpPr>
          <p:nvPr/>
        </p:nvSpPr>
        <p:spPr>
          <a:xfrm>
            <a:off x="605091" y="8108295"/>
            <a:ext cx="2024441" cy="1258428"/>
          </a:xfrm>
          <a:prstGeom prst="rect">
            <a:avLst/>
          </a:prstGeom>
          <a:ln w="12700">
            <a:miter lim="400000"/>
          </a:ln>
        </p:spPr>
        <p:txBody>
          <a:bodyPr lIns="24959" tIns="24959" rIns="24959" bIns="24959">
            <a:spAutoFit/>
          </a:bodyPr>
          <a:lstStyle/>
          <a:p>
            <a:r>
              <a:rPr lang="en-US" sz="1100" b="1" u="sng" dirty="0">
                <a:solidFill>
                  <a:schemeClr val="accent1">
                    <a:lumMod val="90000"/>
                  </a:schemeClr>
                </a:solidFill>
                <a:uFillTx/>
                <a:latin typeface="Battallion Script Demo" pitchFamily="2" charset="0"/>
              </a:rPr>
              <a:t>Color Index :-</a:t>
            </a:r>
          </a:p>
          <a:p>
            <a:endParaRPr sz="1050" u="sng" dirty="0">
              <a:uFillTx/>
            </a:endParaRPr>
          </a:p>
          <a:p>
            <a:pPr defTabSz="249579">
              <a:buSzPct val="100000"/>
              <a:buChar char="▪"/>
              <a:defRPr sz="800" b="1">
                <a:solidFill>
                  <a:srgbClr val="FF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>
                <a:uFillTx/>
              </a:rPr>
              <a:t>VERY IMPORTANT</a:t>
            </a:r>
          </a:p>
          <a:p>
            <a:pPr defTabSz="249579">
              <a:buSzPct val="100000"/>
              <a:buChar char="▪"/>
              <a:defRPr sz="800" b="1">
                <a:solidFill>
                  <a:schemeClr val="accent6">
                    <a:lumOff val="34901"/>
                  </a:schemeClr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>
                <a:uFillTx/>
              </a:rPr>
              <a:t>Extra explanation </a:t>
            </a:r>
          </a:p>
          <a:p>
            <a:pPr defTabSz="249579">
              <a:buSzPct val="100000"/>
              <a:buChar char="▪"/>
              <a:defRPr sz="800" b="1">
                <a:solidFill>
                  <a:srgbClr val="47927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>
                <a:uFillTx/>
              </a:rPr>
              <a:t>Examples</a:t>
            </a:r>
          </a:p>
          <a:p>
            <a:pPr defTabSz="249579">
              <a:buSzPct val="100000"/>
              <a:buChar char="▪"/>
              <a:defRPr sz="800" b="1" u="sng">
                <a:uFillTx/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>
                <a:uFillTx/>
              </a:rPr>
              <a:t>Diseases names: Underlined</a:t>
            </a:r>
          </a:p>
          <a:p>
            <a:pPr defTabSz="249579">
              <a:buSzPct val="100000"/>
              <a:buChar char="▪"/>
              <a:defRPr sz="800" b="1">
                <a:solidFill>
                  <a:srgbClr val="0070C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>
                <a:solidFill>
                  <a:schemeClr val="tx2">
                    <a:lumMod val="50000"/>
                  </a:schemeClr>
                </a:solidFill>
                <a:uFillTx/>
              </a:rPr>
              <a:t>Definitions </a:t>
            </a:r>
          </a:p>
          <a:p>
            <a:pPr defTabSz="249579">
              <a:defRPr sz="700" b="1">
                <a:solidFill>
                  <a:srgbClr val="66CCFF"/>
                </a:solidFill>
                <a:uFillTx/>
              </a:defRPr>
            </a:pPr>
            <a:r>
              <a:rPr sz="800" dirty="0">
                <a:uFillTx/>
              </a:rPr>
              <a:t> </a:t>
            </a:r>
            <a:endParaRPr sz="800" dirty="0">
              <a:solidFill>
                <a:srgbClr val="7030A0"/>
              </a:solidFill>
              <a:uFillTx/>
            </a:endParaRPr>
          </a:p>
          <a:p>
            <a:pPr defTabSz="249579">
              <a:defRPr sz="900" b="1">
                <a:uFillTx/>
              </a:defRPr>
            </a:pPr>
            <a:endParaRPr dirty="0">
              <a:solidFill>
                <a:srgbClr val="7030A0"/>
              </a:solidFill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372" y="741139"/>
            <a:ext cx="2742394" cy="3493569"/>
          </a:xfrm>
          <a:prstGeom prst="rect">
            <a:avLst/>
          </a:prstGeom>
        </p:spPr>
      </p:pic>
      <p:sp>
        <p:nvSpPr>
          <p:cNvPr id="13" name="TextBox 12"/>
          <p:cNvSpPr txBox="1">
            <a:spLocks/>
          </p:cNvSpPr>
          <p:nvPr/>
        </p:nvSpPr>
        <p:spPr>
          <a:xfrm>
            <a:off x="2608100" y="7446575"/>
            <a:ext cx="22047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hlinkClick r:id="rId6"/>
              </a:rPr>
              <a:t>Editing File</a:t>
            </a:r>
            <a:endParaRPr lang="en-US" sz="24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9" y="6910236"/>
            <a:ext cx="1072677" cy="10726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743261" y="5063174"/>
            <a:ext cx="6097784" cy="23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521881" y="148515"/>
            <a:ext cx="61533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uFillTx/>
                <a:latin typeface="Georgia" panose="02040502050405020303" pitchFamily="18" charset="0"/>
              </a:rPr>
              <a:t>Other types of NON-infective endocarditis: </a:t>
            </a:r>
            <a:r>
              <a:rPr lang="en-US" sz="1200" b="1" dirty="0" smtClean="0">
                <a:uFillTx/>
                <a:latin typeface="Georgia" panose="02040502050405020303" pitchFamily="18" charset="0"/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  <a:uFillTx/>
                <a:latin typeface="Georgia" panose="02040502050405020303" pitchFamily="18" charset="0"/>
              </a:rPr>
              <a:t>very </a:t>
            </a:r>
            <a:r>
              <a:rPr lang="en-US" sz="1200" b="1" dirty="0">
                <a:solidFill>
                  <a:srgbClr val="FF0000"/>
                </a:solidFill>
                <a:uFillTx/>
                <a:latin typeface="Georgia" panose="02040502050405020303" pitchFamily="18" charset="0"/>
              </a:rPr>
              <a:t>important in </a:t>
            </a:r>
            <a:r>
              <a:rPr lang="en-US" sz="1200" b="1" dirty="0" smtClean="0">
                <a:solidFill>
                  <a:srgbClr val="FF0000"/>
                </a:solidFill>
                <a:uFillTx/>
                <a:latin typeface="Georgia" panose="02040502050405020303" pitchFamily="18" charset="0"/>
              </a:rPr>
              <a:t>MCQs</a:t>
            </a:r>
            <a:r>
              <a:rPr lang="en-US" sz="1200" b="1" dirty="0" smtClean="0">
                <a:uFillTx/>
                <a:latin typeface="Georgia" panose="02040502050405020303" pitchFamily="18" charset="0"/>
              </a:rPr>
              <a:t>)</a:t>
            </a:r>
            <a:endParaRPr lang="en-US" sz="1200" b="1" dirty="0">
              <a:uFillTx/>
              <a:latin typeface="Georgia" panose="02040502050405020303" pitchFamily="18" charset="0"/>
            </a:endParaRPr>
          </a:p>
          <a:p>
            <a:pPr algn="l"/>
            <a:endParaRPr lang="en-US" sz="1200" b="1" dirty="0">
              <a:uFillTx/>
              <a:latin typeface="Georgia" panose="02040502050405020303" pitchFamily="18" charset="0"/>
            </a:endParaRPr>
          </a:p>
          <a:p>
            <a:pPr marL="171450" indent="-171450" algn="l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uFillTx/>
              </a:rPr>
              <a:t>Libman-Sacks endocarditis</a:t>
            </a:r>
            <a:r>
              <a:rPr lang="en-US" sz="1200" dirty="0">
                <a:solidFill>
                  <a:srgbClr val="7030A0"/>
                </a:solidFill>
                <a:uFillTx/>
              </a:rPr>
              <a:t>:</a:t>
            </a:r>
            <a:r>
              <a:rPr lang="en-US" sz="1200" dirty="0">
                <a:uFillTx/>
              </a:rPr>
              <a:t> Less common, non-infective, associated with elevated levels of circulating immune complexes. Seen in patients with </a:t>
            </a:r>
            <a:r>
              <a:rPr lang="en-US" sz="1200" dirty="0">
                <a:solidFill>
                  <a:srgbClr val="FF0000"/>
                </a:solidFill>
                <a:uFillTx/>
              </a:rPr>
              <a:t>systemic lupus erythematosus (SLE).</a:t>
            </a:r>
          </a:p>
          <a:p>
            <a:pPr marL="171450" indent="-171450" algn="l">
              <a:buFont typeface="Wingdings" pitchFamily="2" charset="2"/>
              <a:buChar char="q"/>
            </a:pPr>
            <a:endParaRPr lang="en-US" sz="1200" dirty="0">
              <a:uFillTx/>
            </a:endParaRPr>
          </a:p>
          <a:p>
            <a:pPr marL="171450" indent="-171450" algn="l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uFillTx/>
              </a:rPr>
              <a:t>Endocarditis of carcinoid syndrome:</a:t>
            </a:r>
            <a:r>
              <a:rPr lang="en-US" sz="1200" dirty="0">
                <a:uFillTx/>
              </a:rPr>
              <a:t> Secretory products of carcinoid syndrome, especially </a:t>
            </a:r>
            <a:r>
              <a:rPr lang="en-US" sz="1200" dirty="0">
                <a:solidFill>
                  <a:srgbClr val="FF0000"/>
                </a:solidFill>
                <a:uFillTx/>
              </a:rPr>
              <a:t>serotonin (5-hydroxytryptamine) </a:t>
            </a:r>
            <a:r>
              <a:rPr lang="en-US" sz="1200" dirty="0">
                <a:uFillTx/>
              </a:rPr>
              <a:t>and histamine can cause endocarditis. The endocardial plaques are seen in the right side of the heart.</a:t>
            </a:r>
          </a:p>
          <a:p>
            <a:pPr marL="171450" indent="-171450" algn="l">
              <a:buFont typeface="Wingdings" pitchFamily="2" charset="2"/>
              <a:buChar char="q"/>
            </a:pPr>
            <a:endParaRPr lang="en-US" sz="1200" dirty="0">
              <a:uFillTx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uFillTx/>
              </a:rPr>
              <a:t>Nonbacterial thrombotic endocarditis (NBTE) </a:t>
            </a:r>
            <a:r>
              <a:rPr lang="en-US" sz="1200" dirty="0">
                <a:uFillTx/>
              </a:rPr>
              <a:t>(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uFillTx/>
              </a:rPr>
              <a:t>marantic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uFillTx/>
              </a:rPr>
              <a:t> endocarditis</a:t>
            </a:r>
            <a:r>
              <a:rPr lang="en-US" sz="1200" dirty="0">
                <a:uFillTx/>
              </a:rPr>
              <a:t>)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uFillTx/>
              </a:rPr>
              <a:t>: </a:t>
            </a:r>
            <a:r>
              <a:rPr lang="en-US" sz="1200" dirty="0">
                <a:uFillTx/>
              </a:rPr>
              <a:t>It is associated with </a:t>
            </a:r>
            <a:r>
              <a:rPr lang="en-US" sz="1200" b="1" dirty="0">
                <a:uFillTx/>
              </a:rPr>
              <a:t>terminally ill people</a:t>
            </a:r>
            <a:r>
              <a:rPr lang="en-US" sz="1200" dirty="0">
                <a:uFillTx/>
              </a:rPr>
              <a:t>, such as metastatic cancer. Characterized by </a:t>
            </a:r>
            <a:r>
              <a:rPr lang="en-US" sz="1200" dirty="0">
                <a:solidFill>
                  <a:srgbClr val="FF0000"/>
                </a:solidFill>
                <a:uFillTx/>
              </a:rPr>
              <a:t>sterile </a:t>
            </a:r>
            <a:r>
              <a:rPr lang="en-US" sz="1200" dirty="0" err="1">
                <a:solidFill>
                  <a:srgbClr val="FF0000"/>
                </a:solidFill>
                <a:uFillTx/>
              </a:rPr>
              <a:t>vegetations</a:t>
            </a:r>
            <a:r>
              <a:rPr lang="en-US" sz="1200" dirty="0">
                <a:uFillTx/>
              </a:rPr>
              <a:t> (</a:t>
            </a:r>
            <a:r>
              <a:rPr lang="en-US" sz="1200" u="sng" dirty="0">
                <a:uFillTx/>
              </a:rPr>
              <a:t>small masses</a:t>
            </a:r>
            <a:r>
              <a:rPr lang="en-US" sz="1200" dirty="0">
                <a:uFillTx/>
              </a:rPr>
              <a:t> of fibrin, platelets, and other blood components) on the leaflets of the cardiac valves. There is no infective organism, it is aseptic. In contrast with IE, lesions of NBTE are </a:t>
            </a:r>
            <a:r>
              <a:rPr lang="en-US" sz="1200" dirty="0">
                <a:solidFill>
                  <a:srgbClr val="FF0000"/>
                </a:solidFill>
                <a:uFillTx/>
              </a:rPr>
              <a:t>nondestructive</a:t>
            </a:r>
            <a:r>
              <a:rPr lang="en-US" sz="1200" dirty="0">
                <a:uFillTx/>
              </a:rPr>
              <a:t>. </a:t>
            </a:r>
          </a:p>
          <a:p>
            <a:pPr marL="171450" indent="-171450" algn="l">
              <a:buFont typeface="Wingdings" pitchFamily="2" charset="2"/>
              <a:buChar char="q"/>
            </a:pPr>
            <a:endParaRPr lang="en-US" sz="1400" dirty="0">
              <a:uFillTx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31" y="3030402"/>
            <a:ext cx="4222664" cy="186967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58728" y="5210288"/>
            <a:ext cx="6235441" cy="380612"/>
          </a:xfrm>
          <a:prstGeom prst="rect">
            <a:avLst/>
          </a:prstGeom>
        </p:spPr>
        <p:txBody>
          <a:bodyPr vert="horz" lIns="52411" tIns="26207" rIns="52411" bIns="26207" rtlCol="0" anchor="t">
            <a:normAutofit fontScale="92500" lnSpcReduction="20000"/>
          </a:bodyPr>
          <a:lstStyle>
            <a:lvl1pPr algn="l" defTabSz="5241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115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>
                <a:uFillTx/>
                <a:latin typeface="Impact" charset="0"/>
              </a:rPr>
              <a:t>DIFFIRENT VALVULAR DISEASES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9787" y="5723540"/>
            <a:ext cx="6362122" cy="3112979"/>
          </a:xfrm>
          <a:prstGeom prst="rect">
            <a:avLst/>
          </a:prstGeom>
        </p:spPr>
        <p:txBody>
          <a:bodyPr vert="horz" lIns="52411" tIns="26207" rIns="52411" bIns="26207" rtlCol="0">
            <a:normAutofit/>
          </a:bodyPr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uFillTx/>
                <a:latin typeface="Georgia" panose="02040502050405020303" pitchFamily="18" charset="0"/>
              </a:rPr>
              <a:t>Mitral Valve Prolapse:</a:t>
            </a:r>
          </a:p>
          <a:p>
            <a:r>
              <a:rPr lang="en-US" sz="1200" b="1" dirty="0" err="1">
                <a:solidFill>
                  <a:schemeClr val="tx1"/>
                </a:solidFill>
                <a:uFillTx/>
              </a:rPr>
              <a:t>Myxomatous</a:t>
            </a:r>
            <a:r>
              <a:rPr lang="en-US" sz="1200" dirty="0">
                <a:solidFill>
                  <a:schemeClr val="tx1"/>
                </a:solidFill>
                <a:uFillTx/>
              </a:rPr>
              <a:t> degeneration of the mitral valve, also called </a:t>
            </a:r>
            <a:r>
              <a:rPr lang="en-US" sz="1200" b="1" dirty="0">
                <a:solidFill>
                  <a:schemeClr val="tx1"/>
                </a:solidFill>
                <a:uFillTx/>
              </a:rPr>
              <a:t>floppy </a:t>
            </a:r>
            <a:r>
              <a:rPr lang="en-US" sz="1200" dirty="0">
                <a:solidFill>
                  <a:schemeClr val="tx1"/>
                </a:solidFill>
                <a:uFillTx/>
              </a:rPr>
              <a:t>mitral valve.  </a:t>
            </a:r>
          </a:p>
          <a:p>
            <a:r>
              <a:rPr lang="en-US" sz="1200" dirty="0">
                <a:solidFill>
                  <a:schemeClr val="tx1"/>
                </a:solidFill>
                <a:uFillTx/>
              </a:rPr>
              <a:t>There is </a:t>
            </a:r>
            <a:r>
              <a:rPr lang="en-US" sz="1200" b="1" dirty="0">
                <a:solidFill>
                  <a:srgbClr val="FF0000"/>
                </a:solidFill>
                <a:uFillTx/>
              </a:rPr>
              <a:t>myxoid/mucoid</a:t>
            </a:r>
            <a:r>
              <a:rPr lang="en-US" sz="1200" b="1" dirty="0">
                <a:solidFill>
                  <a:schemeClr val="tx1"/>
                </a:solidFill>
                <a:uFillTx/>
              </a:rPr>
              <a:t> </a:t>
            </a:r>
            <a:r>
              <a:rPr lang="en-US" sz="1200" dirty="0">
                <a:solidFill>
                  <a:schemeClr val="tx1"/>
                </a:solidFill>
                <a:uFillTx/>
              </a:rPr>
              <a:t>degeneration of the valve which causes </a:t>
            </a:r>
            <a:r>
              <a:rPr lang="en-US" sz="1200" u="sng" dirty="0">
                <a:solidFill>
                  <a:schemeClr val="tx1"/>
                </a:solidFill>
                <a:uFillTx/>
              </a:rPr>
              <a:t>ballooning of mitral valves </a:t>
            </a:r>
            <a:r>
              <a:rPr lang="en-US" sz="1200" dirty="0">
                <a:solidFill>
                  <a:schemeClr val="tx1"/>
                </a:solidFill>
                <a:uFillTx/>
              </a:rPr>
              <a:t>(floppy cusp), results in stretching of the mitral valve, producing a </a:t>
            </a:r>
            <a:r>
              <a:rPr lang="en-US" sz="1200" b="1" dirty="0">
                <a:solidFill>
                  <a:srgbClr val="FF0000"/>
                </a:solidFill>
                <a:uFillTx/>
              </a:rPr>
              <a:t>parachute deformity </a:t>
            </a:r>
            <a:r>
              <a:rPr lang="en-US" sz="1200" dirty="0">
                <a:solidFill>
                  <a:schemeClr val="tx1"/>
                </a:solidFill>
                <a:uFillTx/>
              </a:rPr>
              <a:t>of the cusp with prolapse of the cusp into the atrium during systole. These changes produce a characteristics systolic </a:t>
            </a:r>
            <a:r>
              <a:rPr lang="en-US" sz="1200" b="1" dirty="0">
                <a:solidFill>
                  <a:schemeClr val="tx1"/>
                </a:solidFill>
                <a:uFillTx/>
              </a:rPr>
              <a:t>murmur</a:t>
            </a:r>
            <a:r>
              <a:rPr lang="en-US" sz="1200" dirty="0">
                <a:solidFill>
                  <a:schemeClr val="tx1"/>
                </a:solidFill>
                <a:uFillTx/>
              </a:rPr>
              <a:t>.</a:t>
            </a:r>
          </a:p>
          <a:p>
            <a:r>
              <a:rPr lang="en-US" sz="1200" dirty="0">
                <a:solidFill>
                  <a:schemeClr val="tx1"/>
                </a:solidFill>
                <a:uFillTx/>
              </a:rPr>
              <a:t>Pathogenesis is unknown.</a:t>
            </a:r>
          </a:p>
          <a:p>
            <a:r>
              <a:rPr lang="en-US" sz="1200" dirty="0">
                <a:solidFill>
                  <a:schemeClr val="tx1"/>
                </a:solidFill>
                <a:uFillTx/>
              </a:rPr>
              <a:t>Unlike rheumatic fever, chordae </a:t>
            </a:r>
            <a:r>
              <a:rPr lang="en-US" sz="1200" dirty="0" err="1">
                <a:solidFill>
                  <a:schemeClr val="tx1"/>
                </a:solidFill>
                <a:uFillTx/>
              </a:rPr>
              <a:t>tendineae</a:t>
            </a:r>
            <a:r>
              <a:rPr lang="en-US" sz="1200" dirty="0">
                <a:solidFill>
                  <a:schemeClr val="tx1"/>
                </a:solidFill>
                <a:uFillTx/>
              </a:rPr>
              <a:t> here are </a:t>
            </a:r>
            <a:r>
              <a:rPr lang="en-US" sz="1200" b="1" dirty="0">
                <a:solidFill>
                  <a:srgbClr val="FF0000"/>
                </a:solidFill>
                <a:uFillTx/>
              </a:rPr>
              <a:t>elongated</a:t>
            </a:r>
            <a:r>
              <a:rPr lang="en-US" sz="1200" b="1" dirty="0">
                <a:solidFill>
                  <a:schemeClr val="tx1"/>
                </a:solidFill>
                <a:uFillTx/>
              </a:rPr>
              <a:t>.</a:t>
            </a:r>
          </a:p>
          <a:p>
            <a:r>
              <a:rPr lang="en-US" sz="1200" dirty="0">
                <a:solidFill>
                  <a:schemeClr val="tx1"/>
                </a:solidFill>
                <a:uFillTx/>
              </a:rPr>
              <a:t>Most patients are </a:t>
            </a:r>
            <a:r>
              <a:rPr lang="en-US" sz="1200" b="1" dirty="0">
                <a:solidFill>
                  <a:schemeClr val="tx1"/>
                </a:solidFill>
                <a:uFillTx/>
              </a:rPr>
              <a:t>asymptomatic.</a:t>
            </a:r>
          </a:p>
          <a:p>
            <a:r>
              <a:rPr lang="en-US" sz="1200" b="1" dirty="0">
                <a:solidFill>
                  <a:schemeClr val="tx1"/>
                </a:solidFill>
                <a:uFillTx/>
              </a:rPr>
              <a:t>Seen in young </a:t>
            </a:r>
            <a:r>
              <a:rPr lang="en-US" sz="1200" b="1" dirty="0" smtClean="0">
                <a:solidFill>
                  <a:schemeClr val="tx1"/>
                </a:solidFill>
                <a:uFillTx/>
              </a:rPr>
              <a:t>women</a:t>
            </a:r>
            <a:r>
              <a:rPr lang="en-US" sz="1200" b="1" dirty="0">
                <a:solidFill>
                  <a:schemeClr val="tx1"/>
                </a:solidFill>
                <a:uFillTx/>
              </a:rPr>
              <a:t>.</a:t>
            </a:r>
          </a:p>
          <a:p>
            <a:r>
              <a:rPr lang="en-US" sz="1200" b="1" dirty="0">
                <a:solidFill>
                  <a:schemeClr val="tx1"/>
                </a:solidFill>
                <a:uFillTx/>
              </a:rPr>
              <a:t>Can be component of </a:t>
            </a:r>
            <a:r>
              <a:rPr lang="en-US" sz="1200" b="1" dirty="0">
                <a:solidFill>
                  <a:srgbClr val="FF0000"/>
                </a:solidFill>
                <a:uFillTx/>
              </a:rPr>
              <a:t>Marfan syndrome.</a:t>
            </a:r>
          </a:p>
          <a:p>
            <a:r>
              <a:rPr lang="en-US" sz="1200" b="0" dirty="0">
                <a:solidFill>
                  <a:schemeClr val="tx1"/>
                </a:solidFill>
                <a:uFillTx/>
              </a:rPr>
              <a:t>Patients are predisposed to infective endocarditis</a:t>
            </a:r>
            <a:r>
              <a:rPr lang="en-US" sz="1200" b="0" dirty="0" smtClean="0">
                <a:solidFill>
                  <a:schemeClr val="tx1"/>
                </a:solidFill>
                <a:uFillTx/>
              </a:rPr>
              <a:t>.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which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type of infective endocarditis? Subacute because it is already damaged </a:t>
            </a:r>
            <a:endParaRPr lang="en-US" sz="1200" dirty="0">
              <a:solidFill>
                <a:schemeClr val="bg2">
                  <a:lumMod val="75000"/>
                </a:schemeClr>
              </a:solidFill>
              <a:uFillTx/>
            </a:endParaRPr>
          </a:p>
          <a:p>
            <a:endParaRPr lang="en-US" sz="1200" b="1" dirty="0">
              <a:solidFill>
                <a:schemeClr val="tx1"/>
              </a:solidFill>
              <a:uFillTx/>
            </a:endParaRPr>
          </a:p>
          <a:p>
            <a:endParaRPr lang="en-US" sz="1200" dirty="0">
              <a:solidFill>
                <a:schemeClr val="tx1"/>
              </a:solidFill>
              <a:uFillTx/>
              <a:latin typeface="Georgia" panose="02040502050405020303" pitchFamily="18" charset="0"/>
            </a:endParaRPr>
          </a:p>
          <a:p>
            <a:endParaRPr lang="en-US" sz="1300" dirty="0">
              <a:solidFill>
                <a:schemeClr val="tx1"/>
              </a:solidFill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B3C5F6A-CF28-4011-83FA-7BFC7234BB97}"/>
              </a:ext>
            </a:extLst>
          </p:cNvPr>
          <p:cNvSpPr txBox="1">
            <a:spLocks/>
          </p:cNvSpPr>
          <p:nvPr/>
        </p:nvSpPr>
        <p:spPr>
          <a:xfrm>
            <a:off x="616613" y="151930"/>
            <a:ext cx="6282951" cy="8726064"/>
          </a:xfrm>
          <a:prstGeom prst="rect">
            <a:avLst/>
          </a:prstGeom>
        </p:spPr>
        <p:txBody>
          <a:bodyPr vert="horz" lIns="52411" tIns="26207" rIns="52411" bIns="26207" rtlCol="0">
            <a:normAutofit lnSpcReduction="10000"/>
          </a:bodyPr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Mitral Stenosis:</a:t>
            </a:r>
          </a:p>
          <a:p>
            <a:pPr marL="0" indent="0" defTabSz="262054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Mitral Regurgitation:</a:t>
            </a:r>
            <a:endParaRPr lang="en-US" sz="1300" b="1" dirty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300" dirty="0">
                <a:solidFill>
                  <a:schemeClr val="tx1"/>
                </a:solidFill>
              </a:rPr>
              <a:t>Is usually due to rheumatic heart disease .</a:t>
            </a:r>
          </a:p>
          <a:p>
            <a:r>
              <a:rPr lang="en-US" sz="1300" dirty="0">
                <a:solidFill>
                  <a:schemeClr val="tx1"/>
                </a:solidFill>
              </a:rPr>
              <a:t>Can be due also to mitral valve prolapse, infective </a:t>
            </a:r>
            <a:r>
              <a:rPr lang="en-US" sz="1300" dirty="0" err="1">
                <a:solidFill>
                  <a:schemeClr val="tx1"/>
                </a:solidFill>
              </a:rPr>
              <a:t>endocarditis,papillary</a:t>
            </a:r>
            <a:r>
              <a:rPr lang="en-US" sz="1300" dirty="0">
                <a:solidFill>
                  <a:schemeClr val="tx1"/>
                </a:solidFill>
              </a:rPr>
              <a:t> muscle injury in myocardial infarction.</a:t>
            </a:r>
          </a:p>
          <a:p>
            <a:r>
              <a:rPr lang="en-US" sz="1300" dirty="0">
                <a:solidFill>
                  <a:schemeClr val="tx1"/>
                </a:solidFill>
              </a:rPr>
              <a:t>Leads to left ventricle hypertrophy and </a:t>
            </a:r>
            <a:r>
              <a:rPr lang="en-US" sz="1300" dirty="0" err="1">
                <a:solidFill>
                  <a:schemeClr val="tx1"/>
                </a:solidFill>
              </a:rPr>
              <a:t>dilataion</a:t>
            </a:r>
            <a:r>
              <a:rPr lang="en-US" sz="1300" dirty="0">
                <a:solidFill>
                  <a:schemeClr val="tx1"/>
                </a:solidFill>
              </a:rPr>
              <a:t>.</a:t>
            </a:r>
          </a:p>
          <a:p>
            <a:pPr marL="0" lvl="0" indent="0" defTabSz="262054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3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300" b="1" dirty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Aortic Stenosis:</a:t>
            </a:r>
            <a:endParaRPr lang="en-US" sz="1300" b="1" dirty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altLang="en-US" sz="130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Commonly </a:t>
            </a:r>
            <a:r>
              <a:rPr lang="en-US" altLang="en-US" sz="13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caused by </a:t>
            </a:r>
            <a:r>
              <a:rPr lang="en-US" altLang="en-US" sz="13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calcification </a:t>
            </a:r>
            <a:r>
              <a:rPr lang="en-US" altLang="en-US" sz="13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and is called as </a:t>
            </a:r>
            <a:r>
              <a:rPr lang="en-US" altLang="en-US" sz="1300" b="1" u="sng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calcific aortic stenosis</a:t>
            </a:r>
            <a:r>
              <a:rPr lang="en-US" altLang="en-US" sz="130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en-US" altLang="en-US" sz="130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It is associated with </a:t>
            </a:r>
            <a:r>
              <a:rPr lang="en-US" altLang="en-US" sz="1300" b="1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age</a:t>
            </a:r>
            <a:r>
              <a:rPr lang="en-US" altLang="en-US" sz="130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en-US" altLang="en-US" sz="1300" b="1" i="1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‘Wear and tear’ </a:t>
            </a:r>
            <a:r>
              <a:rPr lang="en-US" altLang="en-US" sz="130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mechanism.  </a:t>
            </a:r>
          </a:p>
          <a:p>
            <a:pPr marL="0" indent="0">
              <a:buNone/>
            </a:pPr>
            <a:endParaRPr lang="en-US" altLang="en-US" sz="1300" dirty="0" smtClean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endParaRPr lang="en-US" sz="1300" dirty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262054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Aortic Regurgitation:</a:t>
            </a:r>
          </a:p>
          <a:p>
            <a:pPr marL="0" indent="0">
              <a:buNone/>
            </a:pPr>
            <a:r>
              <a:rPr lang="en-US" altLang="en-US" sz="1300" dirty="0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Can be caused by aortic aneurysm, RHD, IE and syphilitic </a:t>
            </a:r>
            <a:r>
              <a:rPr lang="en-US" altLang="en-US" sz="1300" dirty="0" err="1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aortitis</a:t>
            </a:r>
            <a:r>
              <a:rPr lang="en-US" altLang="en-US" sz="1300" dirty="0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 </a:t>
            </a:r>
            <a:r>
              <a:rPr lang="en-US" altLang="en-US" sz="1300" dirty="0" smtClean="0">
                <a:solidFill>
                  <a:schemeClr val="bg2">
                    <a:lumMod val="75000"/>
                  </a:schemeClr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(rare)</a:t>
            </a:r>
            <a:r>
              <a:rPr lang="en-US" altLang="en-US" sz="1300" dirty="0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.</a:t>
            </a:r>
            <a:endParaRPr lang="en-US" altLang="en-US" sz="1300" dirty="0" smtClean="0">
              <a:solidFill>
                <a:schemeClr val="bg2">
                  <a:lumMod val="75000"/>
                </a:schemeClr>
              </a:solidFill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1300" dirty="0">
              <a:solidFill>
                <a:schemeClr val="tx2">
                  <a:lumMod val="50000"/>
                </a:schemeClr>
              </a:solidFill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>
              <a:buFont typeface="Wingdings" charset="2"/>
              <a:buChar char="Ø"/>
            </a:pPr>
            <a:r>
              <a:rPr lang="en-US" altLang="en-US" sz="13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  <a:sym typeface="Wingdings" panose="05000000000000000000" pitchFamily="2" charset="2"/>
              </a:rPr>
              <a:t>Bicuspid Aortic Valve</a:t>
            </a:r>
            <a:r>
              <a:rPr lang="en-US" altLang="en-US" sz="1300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en-US" altLang="en-US" sz="1300" dirty="0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It occurs when there is deformity in the aortic valve, it has two cusps instead of three. Characterized by adhesions and fibrosis. </a:t>
            </a:r>
          </a:p>
          <a:p>
            <a:pPr marL="0" indent="0">
              <a:buNone/>
            </a:pPr>
            <a:endParaRPr lang="en-US" altLang="en-US" sz="1300" dirty="0">
              <a:solidFill>
                <a:schemeClr val="tx2">
                  <a:lumMod val="50000"/>
                </a:schemeClr>
              </a:solidFill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>
              <a:buFont typeface="Wingdings" charset="2"/>
              <a:buChar char="Ø"/>
            </a:pPr>
            <a:endParaRPr lang="en-US" altLang="en-US" sz="13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>
              <a:buFont typeface="Wingdings" charset="2"/>
              <a:buChar char="Ø"/>
            </a:pPr>
            <a:endParaRPr lang="en-US" altLang="en-US" sz="1300" b="1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>
              <a:buFont typeface="Wingdings" charset="2"/>
              <a:buChar char="Ø"/>
            </a:pPr>
            <a:r>
              <a:rPr lang="en-US" altLang="en-US" sz="13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  <a:sym typeface="Wingdings" panose="05000000000000000000" pitchFamily="2" charset="2"/>
              </a:rPr>
              <a:t>Tricuspid valve</a:t>
            </a:r>
            <a:r>
              <a:rPr lang="en-US" altLang="en-US" sz="1300" b="1" dirty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  <a:sym typeface="Wingdings" panose="05000000000000000000" pitchFamily="2" charset="2"/>
              </a:rPr>
              <a:t>:</a:t>
            </a:r>
          </a:p>
          <a:p>
            <a:pPr marL="0" lvl="1" indent="0">
              <a:buNone/>
            </a:pPr>
            <a:r>
              <a:rPr lang="en-US" altLang="en-US" sz="1300" dirty="0">
                <a:solidFill>
                  <a:schemeClr val="tx1"/>
                </a:solidFill>
              </a:rPr>
              <a:t>Rarely involved in rheumatic heart </a:t>
            </a:r>
            <a:r>
              <a:rPr lang="en-US" altLang="en-US" sz="1300" dirty="0" smtClean="0">
                <a:solidFill>
                  <a:schemeClr val="tx1"/>
                </a:solidFill>
              </a:rPr>
              <a:t>disease</a:t>
            </a:r>
            <a:r>
              <a:rPr lang="en-US" altLang="en-US" sz="1300" dirty="0">
                <a:solidFill>
                  <a:schemeClr val="tx1"/>
                </a:solidFill>
              </a:rPr>
              <a:t>,</a:t>
            </a:r>
            <a:r>
              <a:rPr lang="en-US" altLang="en-US" sz="1300" dirty="0" smtClean="0">
                <a:solidFill>
                  <a:schemeClr val="tx1"/>
                </a:solidFill>
              </a:rPr>
              <a:t> when </a:t>
            </a:r>
            <a:r>
              <a:rPr lang="en-US" altLang="en-US" sz="1300" dirty="0">
                <a:solidFill>
                  <a:schemeClr val="tx1"/>
                </a:solidFill>
              </a:rPr>
              <a:t>involved it is along with the mitral and aortic valves (not alone).</a:t>
            </a:r>
          </a:p>
          <a:p>
            <a:pPr>
              <a:buFont typeface="Wingdings" charset="2"/>
              <a:buChar char="Ø"/>
            </a:pPr>
            <a:endParaRPr lang="en-US" altLang="en-US" sz="1300" b="1" dirty="0">
              <a:solidFill>
                <a:schemeClr val="tx2">
                  <a:lumMod val="50000"/>
                </a:schemeClr>
              </a:solidFill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>
              <a:buFont typeface="Wingdings" charset="2"/>
              <a:buChar char="Ø"/>
            </a:pPr>
            <a:r>
              <a:rPr lang="en-US" altLang="en-US" sz="13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  <a:sym typeface="Wingdings" panose="05000000000000000000" pitchFamily="2" charset="2"/>
              </a:rPr>
              <a:t>Pulmonary valve:</a:t>
            </a:r>
          </a:p>
          <a:p>
            <a:pPr marL="0" indent="0">
              <a:buNone/>
            </a:pPr>
            <a:r>
              <a:rPr lang="en-US" altLang="en-US" sz="1300" dirty="0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Can be affected in congenital malformations like </a:t>
            </a:r>
            <a:r>
              <a:rPr lang="en-US" altLang="en-US" sz="1300" b="1" dirty="0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tetralogy of </a:t>
            </a:r>
            <a:r>
              <a:rPr lang="en-US" altLang="en-US" sz="1300" b="1" dirty="0" err="1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fallot</a:t>
            </a:r>
            <a:r>
              <a:rPr lang="en-US" altLang="en-US" sz="1300" dirty="0" smtClean="0">
                <a:solidFill>
                  <a:schemeClr val="tx1"/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.  </a:t>
            </a:r>
          </a:p>
          <a:p>
            <a:pPr marL="0" indent="0">
              <a:buNone/>
            </a:pPr>
            <a:endParaRPr lang="en-US" altLang="en-US" sz="1400" dirty="0">
              <a:solidFill>
                <a:schemeClr val="tx1"/>
              </a:solidFill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1600" b="1" dirty="0" smtClean="0">
              <a:solidFill>
                <a:schemeClr val="tx2">
                  <a:lumMod val="50000"/>
                </a:schemeClr>
              </a:solidFill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1400" dirty="0" smtClean="0">
              <a:solidFill>
                <a:schemeClr val="tx1"/>
              </a:solidFill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>
              <a:buFont typeface="Wingdings" charset="2"/>
              <a:buChar char="v"/>
            </a:pPr>
            <a:endParaRPr lang="en-US" altLang="en-US" sz="1400" dirty="0" smtClean="0">
              <a:solidFill>
                <a:schemeClr val="tx2">
                  <a:lumMod val="50000"/>
                </a:schemeClr>
              </a:solidFill>
              <a:latin typeface="Georgia" charset="0"/>
              <a:ea typeface="Georgia" charset="0"/>
              <a:cs typeface="Georgia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1400" dirty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1400" dirty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1300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charset="2"/>
              <a:buChar char="v"/>
            </a:pPr>
            <a:endParaRPr lang="en-US" altLang="en-US" sz="13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sz="13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1617FF-0D6E-B448-8491-701551D9F5FC}"/>
              </a:ext>
            </a:extLst>
          </p:cNvPr>
          <p:cNvSpPr txBox="1"/>
          <p:nvPr/>
        </p:nvSpPr>
        <p:spPr>
          <a:xfrm>
            <a:off x="616613" y="383424"/>
            <a:ext cx="43987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/>
              <a:t>Stenosis is more common than regurgitation. Mitral stenosis is most commonly due to </a:t>
            </a:r>
            <a:r>
              <a:rPr lang="en-US" sz="1200" dirty="0" smtClean="0">
                <a:solidFill>
                  <a:srgbClr val="FF0000"/>
                </a:solidFill>
              </a:rPr>
              <a:t>rheumatic heart disease.</a:t>
            </a:r>
          </a:p>
          <a:p>
            <a:r>
              <a:rPr lang="en-US" sz="1200" dirty="0" smtClean="0"/>
              <a:t>In mitral stenosis (picture):</a:t>
            </a:r>
          </a:p>
          <a:p>
            <a:r>
              <a:rPr lang="en-US" sz="1200" dirty="0" smtClean="0"/>
              <a:t>Leaflets are thickened, fibrotic and fused leading to fish-mouth/button hole deformity (</a:t>
            </a:r>
            <a:r>
              <a:rPr lang="en-US" sz="1200" dirty="0" err="1" smtClean="0"/>
              <a:t>stenosed</a:t>
            </a:r>
            <a:r>
              <a:rPr lang="en-US" sz="1200" dirty="0" smtClean="0"/>
              <a:t> valve looks like fish's-mouth or button hole Increased pressure, dilatation and hypertrophy of left atrium. Secondary deposition of Ca++ Pulmonary hypertension and lungs are firm and heavy(chronic passive congestion).</a:t>
            </a:r>
          </a:p>
          <a:p>
            <a:r>
              <a:rPr lang="en-US" sz="1200" dirty="0" smtClean="0"/>
              <a:t>Right heart may be affected later (right ventricular-hypertrophy).</a:t>
            </a:r>
            <a:endParaRPr lang="en-US" sz="1200" dirty="0"/>
          </a:p>
        </p:txBody>
      </p:sp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E5E0FA87-0692-CF43-B951-EAFAC84C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939" y="464825"/>
            <a:ext cx="1777625" cy="1672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6613" y="6664870"/>
            <a:ext cx="628295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90000"/>
                  </a:schemeClr>
                </a:solidFill>
                <a:latin typeface="+mj-lt"/>
              </a:rPr>
              <a:t>Right side of the heart:</a:t>
            </a:r>
            <a:endParaRPr lang="en-US" sz="1800" dirty="0">
              <a:solidFill>
                <a:schemeClr val="accent2">
                  <a:lumMod val="90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2904" y="6480204"/>
            <a:ext cx="6190367" cy="23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39108"/>
              </p:ext>
            </p:extLst>
          </p:nvPr>
        </p:nvGraphicFramePr>
        <p:xfrm>
          <a:off x="652991" y="778470"/>
          <a:ext cx="6141375" cy="55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25"/>
                <a:gridCol w="2047125"/>
                <a:gridCol w="2047125"/>
              </a:tblGrid>
              <a:tr h="359011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Endocarditis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Acute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Subacute</a:t>
                      </a:r>
                      <a:endParaRPr lang="en-US" b="1" dirty="0"/>
                    </a:p>
                  </a:txBody>
                  <a:tcPr/>
                </a:tc>
              </a:tr>
              <a:tr h="628269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Causative organism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Staphylococcus aureus</a:t>
                      </a:r>
                      <a:endParaRPr lang="en-US" sz="1200" baseline="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Streptococcus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viridans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streptococcus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bovis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98351"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Common valves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Healthy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valves, mostly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Tricuspid valves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Abnormal valves.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Mitral valves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followed by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aortic valves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82652"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Risk factors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 addiction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 Congenital heart disease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Persistent foramen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ovale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 Rheumatic valve disease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 Drug addicts 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5- Artificial valves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6- Septicemia (rare)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36867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Investigations 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 ECG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X-ray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 Echocardiography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 ESR (very high)</a:t>
                      </a: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5- Anti-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streptolysin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7857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Prognosis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Very bad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could lead to death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 patients recover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 appropriate antibiotic therapy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98351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Complications 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 glomerulonephritis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septic emboli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2991" y="301416"/>
            <a:ext cx="360045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ea typeface="Georgia" charset="0"/>
                <a:cs typeface="Georgia" charset="0"/>
                <a:sym typeface="Wingdings" panose="05000000000000000000" pitchFamily="2" charset="2"/>
              </a:rPr>
              <a:t>Summary of Infective Endocarditis:</a:t>
            </a:r>
          </a:p>
          <a:p>
            <a:endParaRPr lang="en-US" altLang="en-US" sz="900" dirty="0">
              <a:ea typeface="Georgia" charset="0"/>
              <a:cs typeface="Georgia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987" y="6410699"/>
            <a:ext cx="3304458" cy="24622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00987" y="6410699"/>
            <a:ext cx="4758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 beautiful comparison by Mr. </a:t>
            </a:r>
            <a:r>
              <a:rPr lang="en-US" dirty="0" err="1" smtClean="0"/>
              <a:t>Tareq</a:t>
            </a:r>
            <a:r>
              <a:rPr lang="en-US" dirty="0" smtClean="0"/>
              <a:t>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4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81" y="110706"/>
            <a:ext cx="6011573" cy="687784"/>
          </a:xfrm>
        </p:spPr>
        <p:txBody>
          <a:bodyPr/>
          <a:lstStyle/>
          <a:p>
            <a:r>
              <a:rPr lang="en-US">
                <a:uFillTx/>
              </a:rPr>
              <a:t>questions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8514" y="318431"/>
            <a:ext cx="6011573" cy="82298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chemeClr val="tx1"/>
              </a:solidFill>
              <a:uFillTx/>
              <a:latin typeface="Gill Sans MT" charset="0"/>
            </a:endParaRPr>
          </a:p>
          <a:p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Q1) </a:t>
            </a:r>
            <a:r>
              <a:rPr lang="en-US" sz="1300" dirty="0" err="1">
                <a:solidFill>
                  <a:schemeClr val="tx1"/>
                </a:solidFill>
                <a:uFillTx/>
                <a:latin typeface="Gill Sans MT" charset="0"/>
              </a:rPr>
              <a:t>Aschoff</a:t>
            </a:r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 bodies are usually found in large numbers within?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A) Epicardium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B) Subendothelial epicardium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C) Myocardium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D) Pericardium</a:t>
            </a:r>
          </a:p>
          <a:p>
            <a:endParaRPr lang="en-US" sz="1300" dirty="0">
              <a:solidFill>
                <a:schemeClr val="tx1"/>
              </a:solidFill>
              <a:uFillTx/>
              <a:latin typeface="Gill Sans MT" charset="0"/>
            </a:endParaRPr>
          </a:p>
          <a:p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Q2) In case of Rheumatic Fever the immune system would develop antibodies against?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A) Exotoxin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B) Lipopolysaccharides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C) Capsule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D) M protein</a:t>
            </a:r>
          </a:p>
          <a:p>
            <a:endParaRPr lang="en-US" sz="1300" dirty="0">
              <a:solidFill>
                <a:schemeClr val="tx1"/>
              </a:solidFill>
              <a:uFillTx/>
              <a:latin typeface="Gill Sans MT" charset="0"/>
            </a:endParaRPr>
          </a:p>
          <a:p>
            <a:r>
              <a:rPr lang="en-GB" sz="1300" dirty="0">
                <a:solidFill>
                  <a:schemeClr val="tx1"/>
                </a:solidFill>
                <a:uFillTx/>
                <a:latin typeface="Gill Sans MT" charset="0"/>
              </a:rPr>
              <a:t>Q3) The diagnosis of acute rheumatic fever is made based on?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A) Serological evidence of previous streptococcal infection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B) Jones Criteria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C) Both A&amp;B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D) None of the above </a:t>
            </a:r>
          </a:p>
          <a:p>
            <a:endParaRPr lang="en-US" sz="1300" dirty="0">
              <a:solidFill>
                <a:schemeClr val="tx1"/>
              </a:solidFill>
              <a:uFillTx/>
              <a:latin typeface="Gill Sans MT" charset="0"/>
            </a:endParaRPr>
          </a:p>
          <a:p>
            <a:r>
              <a:rPr lang="en-US" sz="1300" dirty="0">
                <a:solidFill>
                  <a:schemeClr val="tx1"/>
                </a:solidFill>
                <a:uFillTx/>
                <a:latin typeface="Gill Sans MT" charset="0"/>
              </a:rPr>
              <a:t>Q4) The most common organism of subacute endocarditis?</a:t>
            </a:r>
          </a:p>
          <a:p>
            <a:pPr lvl="1"/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A) streptococcus </a:t>
            </a:r>
            <a:r>
              <a:rPr lang="fr-FR" sz="1300" dirty="0" err="1">
                <a:solidFill>
                  <a:schemeClr val="tx1"/>
                </a:solidFill>
                <a:uFillTx/>
                <a:latin typeface="Gill Sans MT" charset="0"/>
              </a:rPr>
              <a:t>viridians</a:t>
            </a:r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 </a:t>
            </a:r>
          </a:p>
          <a:p>
            <a:pPr lvl="1"/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B) streptococcus </a:t>
            </a:r>
            <a:r>
              <a:rPr lang="fr-FR" sz="1300" dirty="0" err="1">
                <a:solidFill>
                  <a:schemeClr val="tx1"/>
                </a:solidFill>
                <a:uFillTx/>
                <a:latin typeface="Gill Sans MT" charset="0"/>
              </a:rPr>
              <a:t>pnuemoniae</a:t>
            </a:r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 </a:t>
            </a:r>
          </a:p>
          <a:p>
            <a:pPr lvl="1"/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C) </a:t>
            </a:r>
            <a:r>
              <a:rPr lang="fr-FR" sz="1300" dirty="0" err="1">
                <a:solidFill>
                  <a:schemeClr val="tx1"/>
                </a:solidFill>
                <a:uFillTx/>
                <a:latin typeface="Gill Sans MT" charset="0"/>
              </a:rPr>
              <a:t>Staph</a:t>
            </a:r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 aureus  </a:t>
            </a:r>
          </a:p>
          <a:p>
            <a:pPr lvl="1"/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D) streptococcus </a:t>
            </a:r>
            <a:r>
              <a:rPr lang="fr-FR" sz="1300" dirty="0" err="1">
                <a:solidFill>
                  <a:schemeClr val="tx1"/>
                </a:solidFill>
                <a:uFillTx/>
                <a:latin typeface="Gill Sans MT" charset="0"/>
              </a:rPr>
              <a:t>pyogens</a:t>
            </a:r>
            <a:r>
              <a:rPr lang="fr-FR" sz="1300" dirty="0">
                <a:solidFill>
                  <a:schemeClr val="tx1"/>
                </a:solidFill>
                <a:uFillTx/>
                <a:latin typeface="Gill Sans MT" charset="0"/>
              </a:rPr>
              <a:t>  </a:t>
            </a:r>
          </a:p>
          <a:p>
            <a:pPr lvl="1"/>
            <a:endParaRPr lang="en-US" sz="1300" dirty="0">
              <a:solidFill>
                <a:schemeClr val="tx1"/>
              </a:solidFill>
              <a:uFillTx/>
              <a:latin typeface="Gill Sans MT" charset="0"/>
            </a:endParaRPr>
          </a:p>
          <a:p>
            <a:r>
              <a:rPr lang="en-GB" sz="1300" dirty="0">
                <a:solidFill>
                  <a:schemeClr val="tx1"/>
                </a:solidFill>
                <a:uFillTx/>
                <a:latin typeface="Gill Sans MT" charset="0"/>
              </a:rPr>
              <a:t>Q5) In diagnosis of acute rheumatic fever the Jones criteria can be helpful. Which of the following is </a:t>
            </a:r>
            <a:r>
              <a:rPr lang="en-GB" sz="1300" b="1" dirty="0">
                <a:solidFill>
                  <a:schemeClr val="tx1"/>
                </a:solidFill>
                <a:uFillTx/>
                <a:latin typeface="Gill Sans MT" charset="0"/>
              </a:rPr>
              <a:t>NOT</a:t>
            </a:r>
            <a:r>
              <a:rPr lang="en-GB" sz="1300" dirty="0">
                <a:solidFill>
                  <a:schemeClr val="tx1"/>
                </a:solidFill>
                <a:uFillTx/>
                <a:latin typeface="Gill Sans MT" charset="0"/>
              </a:rPr>
              <a:t> considered as a major criteria?</a:t>
            </a:r>
          </a:p>
          <a:p>
            <a:pPr lvl="1"/>
            <a:r>
              <a:rPr lang="en-GB" sz="1300" dirty="0">
                <a:solidFill>
                  <a:schemeClr val="tx1"/>
                </a:solidFill>
                <a:uFillTx/>
                <a:latin typeface="Gill Sans MT" charset="0"/>
              </a:rPr>
              <a:t>A) Erythema marginatum</a:t>
            </a:r>
          </a:p>
          <a:p>
            <a:pPr lvl="1"/>
            <a:r>
              <a:rPr lang="en-GB" sz="1300" dirty="0">
                <a:solidFill>
                  <a:schemeClr val="tx1"/>
                </a:solidFill>
                <a:uFillTx/>
                <a:latin typeface="Gill Sans MT" charset="0"/>
              </a:rPr>
              <a:t>B) </a:t>
            </a:r>
            <a:r>
              <a:rPr lang="en-GB" sz="1300" dirty="0" err="1">
                <a:solidFill>
                  <a:schemeClr val="tx1"/>
                </a:solidFill>
                <a:uFillTx/>
                <a:latin typeface="Gill Sans MT" charset="0"/>
              </a:rPr>
              <a:t>Carditis</a:t>
            </a:r>
          </a:p>
          <a:p>
            <a:pPr lvl="1"/>
            <a:r>
              <a:rPr lang="en-GB" sz="1300" dirty="0">
                <a:solidFill>
                  <a:schemeClr val="tx1"/>
                </a:solidFill>
                <a:uFillTx/>
                <a:latin typeface="Gill Sans MT" charset="0"/>
              </a:rPr>
              <a:t>C) Polyarthritis</a:t>
            </a:r>
          </a:p>
          <a:p>
            <a:pPr lvl="1"/>
            <a:r>
              <a:rPr lang="en-GB" sz="1300" dirty="0">
                <a:solidFill>
                  <a:schemeClr val="tx1"/>
                </a:solidFill>
                <a:uFillTx/>
                <a:latin typeface="Gill Sans MT" charset="0"/>
              </a:rPr>
              <a:t>D) Fever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81" y="218941"/>
            <a:ext cx="6011573" cy="8757633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chemeClr val="tx1"/>
                </a:solidFill>
                <a:uFillTx/>
              </a:rPr>
              <a:t>Q6) In case of </a:t>
            </a:r>
            <a:r>
              <a:rPr lang="en-US" sz="1400" dirty="0" smtClean="0">
                <a:solidFill>
                  <a:schemeClr val="tx1"/>
                </a:solidFill>
                <a:uFillTx/>
              </a:rPr>
              <a:t>rheumatic fever, which </a:t>
            </a:r>
            <a:r>
              <a:rPr lang="en-US" sz="1400" dirty="0">
                <a:solidFill>
                  <a:schemeClr val="tx1"/>
                </a:solidFill>
                <a:uFillTx/>
              </a:rPr>
              <a:t>of these gets irreversibly damaged </a:t>
            </a:r>
            <a:r>
              <a:rPr lang="en-US" sz="1400" dirty="0" smtClean="0">
                <a:solidFill>
                  <a:schemeClr val="tx1"/>
                </a:solidFill>
                <a:uFillTx/>
              </a:rPr>
              <a:t>(fibrosis) </a:t>
            </a:r>
            <a:r>
              <a:rPr lang="en-US" sz="1400" dirty="0">
                <a:solidFill>
                  <a:schemeClr val="tx1"/>
                </a:solidFill>
                <a:uFillTx/>
              </a:rPr>
              <a:t>?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A- Pericardium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B- Myocardium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C- Valves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D- Chordae </a:t>
            </a:r>
            <a:r>
              <a:rPr lang="en-US" sz="1400" dirty="0" err="1">
                <a:solidFill>
                  <a:schemeClr val="tx1"/>
                </a:solidFill>
                <a:uFillTx/>
              </a:rPr>
              <a:t>tendineae</a:t>
            </a:r>
            <a:endParaRPr lang="en-US" sz="1400" dirty="0">
              <a:solidFill>
                <a:schemeClr val="tx1"/>
              </a:solidFill>
              <a:uFillTx/>
            </a:endParaRP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E- C&amp;D </a:t>
            </a:r>
          </a:p>
          <a:p>
            <a:endParaRPr lang="en-US" dirty="0">
              <a:uFillTx/>
            </a:endParaRPr>
          </a:p>
          <a:p>
            <a:r>
              <a:rPr lang="en-US" sz="1400" dirty="0">
                <a:solidFill>
                  <a:schemeClr val="tx1"/>
                </a:solidFill>
                <a:uFillTx/>
              </a:rPr>
              <a:t>Q7) which valve is least likely to be affected in rheumatic fever ?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A- Bicuspid valve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B- Aortic valve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C- Tricuspid valve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D- Pulmonary valve</a:t>
            </a:r>
          </a:p>
          <a:p>
            <a:pPr>
              <a:buFont typeface="Wingdings" charset="2"/>
              <a:buChar char="ü"/>
            </a:pPr>
            <a:endParaRPr lang="en-US" sz="1400" dirty="0">
              <a:solidFill>
                <a:schemeClr val="tx1"/>
              </a:solidFill>
              <a:uFillTx/>
            </a:endParaRPr>
          </a:p>
          <a:p>
            <a:r>
              <a:rPr lang="en-US" sz="1400" dirty="0">
                <a:solidFill>
                  <a:schemeClr val="tx1"/>
                </a:solidFill>
                <a:uFillTx/>
              </a:rPr>
              <a:t>Q8) Patient with cancer came to the hospital complaining about his heart and you suspect endocarditis, the laboratory findings have shown a non-bacterial thrombi, </a:t>
            </a:r>
            <a:r>
              <a:rPr lang="en-US" sz="1400" dirty="0" smtClean="0">
                <a:solidFill>
                  <a:schemeClr val="tx1"/>
                </a:solidFill>
                <a:uFillTx/>
              </a:rPr>
              <a:t>which type </a:t>
            </a:r>
            <a:r>
              <a:rPr lang="en-US" sz="1400" dirty="0">
                <a:solidFill>
                  <a:schemeClr val="tx1"/>
                </a:solidFill>
                <a:uFillTx/>
              </a:rPr>
              <a:t>of endocarditis the patient most likely has ?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A– </a:t>
            </a:r>
            <a:r>
              <a:rPr lang="en-US" sz="1400" dirty="0" err="1">
                <a:solidFill>
                  <a:schemeClr val="tx1"/>
                </a:solidFill>
                <a:uFillTx/>
              </a:rPr>
              <a:t>Marantic</a:t>
            </a:r>
            <a:r>
              <a:rPr lang="en-US" sz="1400" dirty="0">
                <a:solidFill>
                  <a:schemeClr val="tx1"/>
                </a:solidFill>
                <a:uFillTx/>
              </a:rPr>
              <a:t> endocarditis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B– </a:t>
            </a:r>
            <a:r>
              <a:rPr lang="en-US" sz="1400" dirty="0" err="1">
                <a:solidFill>
                  <a:schemeClr val="tx1"/>
                </a:solidFill>
                <a:uFillTx/>
              </a:rPr>
              <a:t>Libman</a:t>
            </a:r>
            <a:r>
              <a:rPr lang="en-US" sz="1400" dirty="0">
                <a:solidFill>
                  <a:schemeClr val="tx1"/>
                </a:solidFill>
                <a:uFillTx/>
              </a:rPr>
              <a:t> sacks endocarditis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C– Carcinoid syndrome endocarditis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D– A&amp;B</a:t>
            </a:r>
          </a:p>
          <a:p>
            <a:pPr marL="0" indent="0">
              <a:buNone/>
            </a:pPr>
            <a:endParaRPr lang="en-US" dirty="0">
              <a:uFillTx/>
            </a:endParaRPr>
          </a:p>
          <a:p>
            <a:r>
              <a:rPr lang="en-US" sz="1400" dirty="0">
                <a:solidFill>
                  <a:schemeClr val="tx1"/>
                </a:solidFill>
                <a:uFillTx/>
              </a:rPr>
              <a:t>Q9) The cause of aortic valve stenosis is ?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A– Dystrophic calcification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B– Inflammation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C– Hemodynamics </a:t>
            </a:r>
          </a:p>
          <a:p>
            <a:pPr>
              <a:buFont typeface="Wingdings" charset="2"/>
              <a:buChar char="ü"/>
            </a:pPr>
            <a:endParaRPr lang="en-US" sz="1400" dirty="0">
              <a:solidFill>
                <a:schemeClr val="tx1"/>
              </a:solidFill>
              <a:uFillTx/>
            </a:endParaRPr>
          </a:p>
          <a:p>
            <a:r>
              <a:rPr lang="en-US" sz="1400" dirty="0">
                <a:solidFill>
                  <a:schemeClr val="tx1"/>
                </a:solidFill>
                <a:uFillTx/>
              </a:rPr>
              <a:t>Q10) Complications of Chronic rheumatic fever include;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A– Bacterial infective endocarditis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B – Mural thrombi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C– Congestive heart failure 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solidFill>
                  <a:schemeClr val="tx1"/>
                </a:solidFill>
                <a:uFillTx/>
              </a:rPr>
              <a:t>D– All of the above </a:t>
            </a:r>
          </a:p>
          <a:p>
            <a:pPr>
              <a:buFont typeface="Wingdings" charset="2"/>
              <a:buChar char="ü"/>
            </a:pPr>
            <a:endParaRPr lang="en-US" sz="14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6197414" y="7122089"/>
            <a:ext cx="82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uFillTx/>
              </a:rPr>
              <a:t>Answers: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C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D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C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A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D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E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D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A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A</a:t>
            </a:r>
          </a:p>
          <a:p>
            <a:pPr marL="228600" indent="-228600">
              <a:buAutoNum type="arabicPeriod"/>
            </a:pPr>
            <a:r>
              <a:rPr lang="en-US" b="1" dirty="0">
                <a:uFillTx/>
              </a:rPr>
              <a:t>D</a:t>
            </a:r>
          </a:p>
          <a:p>
            <a:endParaRPr lang="en-US" dirty="0">
              <a:uFillTx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6197414" y="7122089"/>
            <a:ext cx="695459" cy="178510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81" y="181339"/>
            <a:ext cx="6011573" cy="433024"/>
          </a:xfrm>
        </p:spPr>
        <p:txBody>
          <a:bodyPr>
            <a:noAutofit/>
          </a:bodyPr>
          <a:lstStyle/>
          <a:p>
            <a:r>
              <a:rPr lang="en-US" dirty="0">
                <a:uFillTx/>
              </a:rPr>
              <a:t>case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739281" y="614363"/>
            <a:ext cx="6161582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uFillTx/>
            </a:endParaRPr>
          </a:p>
          <a:p>
            <a:r>
              <a:rPr lang="en-GB" sz="1400" dirty="0">
                <a:uFillTx/>
              </a:rPr>
              <a:t>A 7 year old girl is brought to the clinic because she has a rash and joint pains that  bother her. Her past medical history is unremarkable other then</a:t>
            </a:r>
            <a:r>
              <a:rPr lang="en-GB" sz="1400" b="1" dirty="0">
                <a:uFillTx/>
              </a:rPr>
              <a:t> </a:t>
            </a:r>
            <a:r>
              <a:rPr lang="en-GB" sz="1400" dirty="0">
                <a:uFillTx/>
              </a:rPr>
              <a:t>a sore throat that</a:t>
            </a:r>
            <a:r>
              <a:rPr lang="en-GB" sz="1400" b="1" dirty="0">
                <a:uFillTx/>
              </a:rPr>
              <a:t> </a:t>
            </a:r>
            <a:r>
              <a:rPr lang="en-GB" sz="1400" dirty="0">
                <a:uFillTx/>
              </a:rPr>
              <a:t>resolved on its own about 2 weeks ago. Last week the patient noticed pain in her knees. This pain resolved after a few days, however now she complains of pain in her wrists and ankles</a:t>
            </a:r>
            <a:r>
              <a:rPr lang="en-GB" sz="1400" b="1" dirty="0">
                <a:uFillTx/>
              </a:rPr>
              <a:t>.</a:t>
            </a:r>
            <a:r>
              <a:rPr lang="en-GB" sz="1400" dirty="0">
                <a:uFillTx/>
              </a:rPr>
              <a:t> The patient has also developed a pink rash on her back. Her temperate is 101.2°F, pulse is 87/min, and respirations are 18/min. A physical exam reveals both pain and stiffness in the wrists and ankles.</a:t>
            </a:r>
            <a:r>
              <a:rPr lang="en-GB" sz="1400" b="1" dirty="0">
                <a:uFillTx/>
              </a:rPr>
              <a:t> </a:t>
            </a:r>
            <a:r>
              <a:rPr lang="en-GB" sz="1400" dirty="0">
                <a:uFillTx/>
              </a:rPr>
              <a:t>A fait, erythematous rash with sharp borders is present on her trunk and proximal lines. The rest of her exam is non-contributory. Lab results are collected and are as follows:</a:t>
            </a:r>
          </a:p>
          <a:p>
            <a:pPr lvl="1"/>
            <a:r>
              <a:rPr lang="en-GB" sz="1400" b="1" dirty="0">
                <a:uFillTx/>
              </a:rPr>
              <a:t>Leukocytes</a:t>
            </a:r>
            <a:r>
              <a:rPr lang="en-GB" sz="1400" dirty="0">
                <a:uFillTx/>
              </a:rPr>
              <a:t>: 7,500/µL</a:t>
            </a:r>
          </a:p>
          <a:p>
            <a:pPr lvl="1"/>
            <a:r>
              <a:rPr lang="en-GB" sz="1400" b="1" dirty="0">
                <a:uFillTx/>
              </a:rPr>
              <a:t>Haemoglobin: </a:t>
            </a:r>
            <a:r>
              <a:rPr lang="en-GB" sz="1400" dirty="0">
                <a:uFillTx/>
              </a:rPr>
              <a:t>12.9 g/</a:t>
            </a:r>
            <a:r>
              <a:rPr lang="en-GB" sz="1400" dirty="0" err="1">
                <a:uFillTx/>
              </a:rPr>
              <a:t>dL</a:t>
            </a:r>
            <a:endParaRPr lang="en-GB" sz="1400" dirty="0">
              <a:uFillTx/>
            </a:endParaRPr>
          </a:p>
          <a:p>
            <a:pPr lvl="1"/>
            <a:r>
              <a:rPr lang="en-GB" sz="1400" b="1" dirty="0">
                <a:uFillTx/>
              </a:rPr>
              <a:t>platelets: </a:t>
            </a:r>
            <a:r>
              <a:rPr lang="en-GB" sz="1400" dirty="0">
                <a:uFillTx/>
              </a:rPr>
              <a:t>220,000/µL</a:t>
            </a:r>
          </a:p>
          <a:p>
            <a:pPr lvl="1"/>
            <a:r>
              <a:rPr lang="en-GB" sz="1400" b="1" dirty="0">
                <a:uFillTx/>
              </a:rPr>
              <a:t>CRP</a:t>
            </a:r>
            <a:r>
              <a:rPr lang="en-GB" sz="1400" dirty="0">
                <a:uFillTx/>
              </a:rPr>
              <a:t>: 38 mg/</a:t>
            </a:r>
            <a:r>
              <a:rPr lang="en-GB" sz="1400" dirty="0" err="1">
                <a:uFillTx/>
              </a:rPr>
              <a:t>dL</a:t>
            </a:r>
            <a:r>
              <a:rPr lang="en-GB" sz="1400" dirty="0">
                <a:uFillTx/>
              </a:rPr>
              <a:t> **</a:t>
            </a:r>
          </a:p>
          <a:p>
            <a:pPr lvl="1"/>
            <a:r>
              <a:rPr lang="en-GB" sz="1400" b="1" dirty="0">
                <a:uFillTx/>
              </a:rPr>
              <a:t>ESR</a:t>
            </a:r>
            <a:r>
              <a:rPr lang="en-GB" sz="1400" dirty="0">
                <a:uFillTx/>
              </a:rPr>
              <a:t>: 40 m/hr **</a:t>
            </a:r>
          </a:p>
          <a:p>
            <a:endParaRPr lang="en-GB" sz="1400" b="1" dirty="0">
              <a:uFillTx/>
            </a:endParaRPr>
          </a:p>
          <a:p>
            <a:r>
              <a:rPr lang="en-GB" sz="1400" b="1" dirty="0">
                <a:uFillTx/>
              </a:rPr>
              <a:t>1) What diagnosis could explain this presentation?</a:t>
            </a:r>
          </a:p>
          <a:p>
            <a:endParaRPr lang="en-GB" sz="1400" b="1" dirty="0">
              <a:uFillTx/>
            </a:endParaRPr>
          </a:p>
          <a:p>
            <a:r>
              <a:rPr lang="en-GB" sz="1400" b="1" dirty="0">
                <a:uFillTx/>
              </a:rPr>
              <a:t>2) What type of hypersensitivity reaction? </a:t>
            </a:r>
            <a:endParaRPr lang="en-GB" sz="1400" dirty="0">
              <a:uFillTx/>
            </a:endParaRPr>
          </a:p>
          <a:p>
            <a:endParaRPr lang="en-GB" sz="1400" b="1" dirty="0">
              <a:uFillTx/>
            </a:endParaRPr>
          </a:p>
          <a:p>
            <a:r>
              <a:rPr lang="en-GB" sz="1400" b="1" dirty="0">
                <a:uFillTx/>
              </a:rPr>
              <a:t>3) Bacterial virulence factor responsible: </a:t>
            </a:r>
          </a:p>
          <a:p>
            <a:endParaRPr lang="en-GB" sz="1400" b="1" dirty="0">
              <a:uFillTx/>
            </a:endParaRPr>
          </a:p>
          <a:p>
            <a:r>
              <a:rPr lang="en-GB" sz="1400" b="1" dirty="0">
                <a:uFillTx/>
              </a:rPr>
              <a:t>4) Name one complication: </a:t>
            </a: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r>
              <a:rPr lang="en-GB" sz="1400" dirty="0">
                <a:uFillTx/>
              </a:rPr>
              <a:t> </a:t>
            </a:r>
          </a:p>
          <a:p>
            <a:endParaRPr lang="en-GB" sz="1400" dirty="0">
              <a:uFillTx/>
            </a:endParaRPr>
          </a:p>
          <a:p>
            <a:r>
              <a:rPr lang="en-GB" sz="1400" b="1" dirty="0">
                <a:uFillTx/>
              </a:rPr>
              <a:t>Answers: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uFillTx/>
              </a:rPr>
              <a:t>Acute rheumatic fever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uFillTx/>
              </a:rPr>
              <a:t>Type II hypersensitivity reaction</a:t>
            </a:r>
            <a:endParaRPr lang="en-GB" sz="1400" b="1" dirty="0">
              <a:uFillTx/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uFillTx/>
              </a:rPr>
              <a:t>M protein</a:t>
            </a:r>
            <a:endParaRPr lang="en-GB" sz="1400" b="1" dirty="0">
              <a:uFillTx/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uFillTx/>
              </a:rPr>
              <a:t>Atrial fibrillation</a:t>
            </a:r>
            <a:endParaRPr lang="en-GB" sz="1400" b="1" dirty="0">
              <a:uFillTx/>
              <a:latin typeface="Georgia" panose="02040502050405020303" pitchFamily="18" charset="0"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b="1" dirty="0">
              <a:uFillTx/>
            </a:endParaRPr>
          </a:p>
          <a:p>
            <a:endParaRPr lang="en-GB" sz="1400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739280" y="6319201"/>
            <a:ext cx="3197099" cy="132343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/>
          </p:cNvSpPr>
          <p:nvPr/>
        </p:nvSpPr>
        <p:spPr>
          <a:xfrm>
            <a:off x="1937862" y="1051939"/>
            <a:ext cx="2569275" cy="5060792"/>
          </a:xfrm>
          <a:prstGeom prst="rect">
            <a:avLst/>
          </a:prstGeom>
          <a:ln w="19050">
            <a:solidFill>
              <a:schemeClr val="tx2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9424" tIns="29424" rIns="29424" bIns="29424">
            <a:spAutoFit/>
          </a:bodyPr>
          <a:lstStyle/>
          <a:p>
            <a:pPr algn="ctr" defTabSz="249579">
              <a:defRPr sz="19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Females:</a:t>
            </a:r>
          </a:p>
          <a:p>
            <a:pPr algn="ctr" defTabSz="249579">
              <a:defRPr sz="17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-Leader : 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ea typeface="Aldhabi"/>
                <a:cs typeface="Arial" panose="020B0604020202020204" pitchFamily="34" charset="0"/>
                <a:sym typeface="Aldhabi"/>
              </a:rPr>
              <a:t>فاطمة بالشرف</a:t>
            </a:r>
          </a:p>
          <a:p>
            <a:pPr algn="ctr" defTabSz="249579">
              <a:defRPr sz="17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sz="1700" b="0" i="0" u="none" strike="noStrike" baseline="0" dirty="0">
                <a:solidFill>
                  <a:srgbClr val="FFFFFF"/>
                </a:solidFill>
                <a:uFillTx/>
                <a:latin typeface="Arial" charset="0"/>
              </a:rPr>
              <a:t>الغريبي </a:t>
            </a:r>
            <a:r>
              <a:rPr lang="ar-SA" dirty="0" err="1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ea typeface="Aldhabi"/>
                <a:cs typeface="Arial" panose="020B0604020202020204" pitchFamily="34" charset="0"/>
                <a:sym typeface="Aldhabi"/>
              </a:rPr>
              <a:t>ريناد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ea typeface="Aldhabi"/>
                <a:cs typeface="Arial" panose="020B0604020202020204" pitchFamily="34" charset="0"/>
                <a:sym typeface="Aldhabi"/>
              </a:rPr>
              <a:t> </a:t>
            </a:r>
            <a:endParaRPr lang="ar-SA" dirty="0">
              <a:solidFill>
                <a:schemeClr val="accent1">
                  <a:hueOff val="-7650000"/>
                  <a:satOff val="-32000"/>
                  <a:lumOff val="9803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منيرة المسعد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شوق القحطاني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رزان الزهراني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sz="1700" b="0" i="0" u="none" strike="noStrike" baseline="0" dirty="0">
                <a:solidFill>
                  <a:srgbClr val="FFFFFF"/>
                </a:solidFill>
                <a:uFillTx/>
                <a:latin typeface="Arial" charset="0"/>
              </a:rPr>
              <a:t>الرحيمي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بتول 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فاطمة الديحان </a:t>
            </a:r>
            <a:endParaRPr lang="ar-SA" dirty="0">
              <a:solidFill>
                <a:schemeClr val="accent1">
                  <a:hueOff val="-7650000"/>
                  <a:satOff val="-32000"/>
                  <a:lumOff val="9803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الجوهرة </a:t>
            </a:r>
            <a:r>
              <a:rPr lang="ar-SA" dirty="0" err="1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الشنيفي</a:t>
            </a:r>
            <a:endParaRPr lang="ar-SA" dirty="0">
              <a:solidFill>
                <a:schemeClr val="accent1">
                  <a:hueOff val="-7650000"/>
                  <a:satOff val="-32000"/>
                  <a:lumOff val="9803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نورة القاضي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غادة الحيدري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مها العمري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غرام الجليدان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آلاء الصويغ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 فهدة السليم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شيرين حمادي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رناد الفرم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نورة الحربي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en-US" sz="1700" dirty="0" smtClean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ar-SA" sz="1700" dirty="0" smtClean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ميعاد </a:t>
            </a:r>
            <a:r>
              <a:rPr lang="ar-SA" sz="1700" dirty="0" err="1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النفيعي</a:t>
            </a:r>
            <a:r>
              <a:rPr lang="ar-SA" sz="17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91C5B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/>
          <p:cNvSpPr txBox="1">
            <a:spLocks/>
          </p:cNvSpPr>
          <p:nvPr/>
        </p:nvSpPr>
        <p:spPr>
          <a:xfrm>
            <a:off x="4701020" y="1051939"/>
            <a:ext cx="2330423" cy="6030288"/>
          </a:xfrm>
          <a:prstGeom prst="rect">
            <a:avLst/>
          </a:prstGeom>
          <a:ln w="19050">
            <a:solidFill>
              <a:schemeClr val="tx2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9424" tIns="29424" rIns="29424" bIns="29424">
            <a:spAutoFit/>
          </a:bodyPr>
          <a:lstStyle/>
          <a:p>
            <a:pPr algn="ctr" defTabSz="249579">
              <a:defRPr sz="19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</a:rPr>
              <a:t>Males:</a:t>
            </a:r>
          </a:p>
          <a:p>
            <a:pPr algn="ctr" defTabSz="249579">
              <a:defRPr sz="19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</a:rPr>
              <a:t>-</a:t>
            </a:r>
            <a:r>
              <a:rPr sz="1700" dirty="0">
                <a:solidFill>
                  <a:schemeClr val="bg2">
                    <a:lumMod val="75000"/>
                  </a:schemeClr>
                </a:solidFill>
                <a:uFillTx/>
              </a:rPr>
              <a:t>Leader :</a:t>
            </a:r>
            <a:r>
              <a:rPr lang="ar-SA" sz="1700" dirty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منصور العبرة </a:t>
            </a:r>
            <a:endParaRPr dirty="0">
              <a:solidFill>
                <a:schemeClr val="tx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خالد العقيلي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عبدالجبار اليماني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بندر الجماز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محمد المحيميد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راكان الغنيم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سليمان الزميع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طارق العلوان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أحمد الصبي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أنس السيف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تركي آل بنهار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خالد المطيري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سعد الفوزان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سعود الأحمري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سيف المشاري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عبدالعزيز العبدالكريم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عبدالله العبيدان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عبدالله السرجاني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فهد الفايز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محمد </a:t>
            </a:r>
            <a:r>
              <a:rPr lang="ar-SA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الأصقه</a:t>
            </a:r>
            <a:endParaRPr lang="ar-SA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en-US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محمد </a:t>
            </a: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بن </a:t>
            </a:r>
            <a:r>
              <a:rPr lang="ar-SA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معيوف</a:t>
            </a:r>
            <a:r>
              <a:rPr dirty="0" smtClean="0">
                <a:uFillTx/>
              </a:rPr>
              <a:t> </a:t>
            </a:r>
            <a:endParaRPr dirty="0">
              <a:solidFill>
                <a:srgbClr val="91C5B0"/>
              </a:solidFill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3350"/>
            <a:ext cx="2990849" cy="1684078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476376" y="2199618"/>
            <a:ext cx="3628573" cy="11276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Dot"/>
          </a:ln>
        </p:spPr>
        <p:txBody>
          <a:bodyPr lIns="24959" tIns="24959" rIns="24959" bIns="24959">
            <a:spAutoFit/>
          </a:bodyPr>
          <a:lstStyle/>
          <a:p>
            <a:pPr defTabSz="249579">
              <a:defRPr sz="19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Impact"/>
                <a:ea typeface="Impact"/>
                <a:cs typeface="Impact"/>
                <a:sym typeface="Impact"/>
              </a:defRPr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uFillTx/>
              </a:rPr>
              <a:t>Kindly contact us if you have any questions/comments and suggestions:</a:t>
            </a:r>
          </a:p>
          <a:p>
            <a:pPr defTabSz="249579">
              <a:defRPr sz="13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Impact"/>
                <a:ea typeface="Impact"/>
                <a:cs typeface="Impact"/>
                <a:sym typeface="Impact"/>
              </a:defRPr>
            </a:pPr>
            <a:endParaRPr sz="1400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defTabSz="249579">
              <a:defRPr sz="13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Impact"/>
                <a:ea typeface="Impact"/>
                <a:cs typeface="Impact"/>
                <a:sym typeface="Impact"/>
              </a:defRPr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uFillTx/>
              </a:rPr>
              <a:t>* EMAIL:  pathology437@gmail.com</a:t>
            </a:r>
          </a:p>
          <a:p>
            <a:pPr defTabSz="249579">
              <a:defRPr sz="13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Impact"/>
                <a:ea typeface="Impact"/>
                <a:cs typeface="Impact"/>
                <a:sym typeface="Impact"/>
              </a:defRPr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uFillTx/>
              </a:rPr>
              <a:t>* TWITTER :  @pathology437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04238" y="8176159"/>
            <a:ext cx="3900712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algn="l" rotWithShape="0">
              <a:srgbClr val="000000">
                <a:alpha val="40000"/>
              </a:srgb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DBDD5"/>
                </a:solidFill>
                <a:uFillTx/>
                <a:latin typeface="Battallion Script Demo" pitchFamily="2" charset="0"/>
              </a:rPr>
              <a:t>Pathology</a:t>
            </a:r>
            <a:endParaRPr lang="en-US" sz="4800" b="1" dirty="0">
              <a:solidFill>
                <a:srgbClr val="8DBDD5"/>
              </a:solidFill>
              <a:uFillTx/>
              <a:latin typeface="Battallion Script Demo" pitchFamily="2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400501" y="8635823"/>
            <a:ext cx="212407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90000"/>
                  </a:schemeClr>
                </a:solidFill>
                <a:uFillTx/>
                <a:latin typeface="+mj-lt"/>
              </a:rPr>
              <a:t>teamwork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909540" y="3780221"/>
            <a:ext cx="3230072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Battallion Script Demo" pitchFamily="2" charset="0"/>
              </a:rPr>
              <a:t>GOOD LUCK !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Battallion Script Demo" pitchFamily="2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uFillTx/>
              <a:latin typeface="Battallion Script Demo" pitchFamily="2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307" y="-211286"/>
            <a:ext cx="1415415" cy="1259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4480686" y="7897159"/>
            <a:ext cx="262877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uFillTx/>
                <a:latin typeface="Battallion Script Demo" pitchFamily="2" charset="0"/>
              </a:rPr>
              <a:t>*references:</a:t>
            </a:r>
          </a:p>
          <a:p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uFillTx/>
                <a:latin typeface="Georgia" panose="02040502050405020303" pitchFamily="18" charset="0"/>
              </a:rPr>
              <a:t>- Robbins Basic Pathology</a:t>
            </a:r>
          </a:p>
          <a:p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uFillTx/>
                <a:latin typeface="Georgia" panose="02040502050405020303" pitchFamily="18" charset="0"/>
              </a:rPr>
              <a:t>- Slides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1962150" y="466725"/>
            <a:ext cx="151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uFillTx/>
                <a:latin typeface="Batta"/>
              </a:rPr>
              <a:t>\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 rot="5400000">
            <a:off x="-2341989" y="4177099"/>
            <a:ext cx="551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uFillTx/>
                <a:latin typeface="Battallion Script Demo" pitchFamily="2" charset="0"/>
              </a:rPr>
              <a:t>Objectives :</a:t>
            </a:r>
            <a:endParaRPr lang="en-US" sz="4000" b="1" dirty="0">
              <a:solidFill>
                <a:schemeClr val="bg2"/>
              </a:solidFill>
              <a:uFillTx/>
              <a:latin typeface="Battallion Script Demo" pitchFamily="2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540042" y="979110"/>
            <a:ext cx="539014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uFillTx/>
                <a:latin typeface="Georgia" charset="0"/>
                <a:ea typeface="Georgia" charset="0"/>
                <a:cs typeface="Georgia" charset="0"/>
              </a:rPr>
              <a:t>Understand the clinicopathological features of rheumatic heart disease which is a major cause of acquired mitral and aortic valve diseases in the Kingdom of Saudi Arabia.</a:t>
            </a:r>
          </a:p>
          <a:p>
            <a:pPr marL="171450" indent="-1714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uFillTx/>
                <a:latin typeface="Georgia" charset="0"/>
                <a:ea typeface="Georgia" charset="0"/>
                <a:cs typeface="Georgia" charset="0"/>
              </a:rPr>
              <a:t>Know the pathological causes and pathophysiological consequences of stenosis and incompetence of all the cardiac valves but particularly the mitral and aortic valves.</a:t>
            </a:r>
          </a:p>
          <a:p>
            <a:pPr marL="171450" indent="-1714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uFillTx/>
                <a:latin typeface="Georgia" charset="0"/>
                <a:ea typeface="Georgia" charset="0"/>
                <a:cs typeface="Georgia" charset="0"/>
              </a:rPr>
              <a:t>Understand the pathology of infective endocarditis so as to be able to identify patients at risk and when appropriate ensure prophylactic treatment is given.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81" y="233726"/>
            <a:ext cx="6011573" cy="669523"/>
          </a:xfrm>
        </p:spPr>
        <p:txBody>
          <a:bodyPr/>
          <a:lstStyle/>
          <a:p>
            <a:r>
              <a:rPr lang="en-US" dirty="0">
                <a:uFillTx/>
              </a:rPr>
              <a:t>introduction</a:t>
            </a:r>
            <a:endParaRPr lang="en-US" dirty="0">
              <a:solidFill>
                <a:schemeClr val="tx2">
                  <a:lumMod val="75000"/>
                </a:schemeClr>
              </a:solidFill>
              <a:uFillTx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739280" y="903248"/>
            <a:ext cx="2717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uFillTx/>
              </a:rPr>
              <a:t>The heart is composed of </a:t>
            </a:r>
            <a:r>
              <a:rPr lang="en-US" sz="1400" i="1" dirty="0">
                <a:solidFill>
                  <a:srgbClr val="FF0000"/>
                </a:solidFill>
                <a:uFillTx/>
              </a:rPr>
              <a:t>3 layers</a:t>
            </a:r>
            <a:r>
              <a:rPr lang="en-US" sz="1400" dirty="0">
                <a:solidFill>
                  <a:srgbClr val="FF0000"/>
                </a:solidFill>
                <a:uFillTx/>
              </a:rPr>
              <a:t>; </a:t>
            </a:r>
            <a:r>
              <a:rPr lang="en-US" sz="1400" dirty="0">
                <a:uFillTx/>
              </a:rPr>
              <a:t>the epicardium, myocardium and the endocardium. 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3745067" y="896516"/>
            <a:ext cx="3096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uFillTx/>
              </a:rPr>
              <a:t>and it contains two groups of valves; the </a:t>
            </a:r>
            <a:r>
              <a:rPr lang="en-US" sz="1400" dirty="0">
                <a:solidFill>
                  <a:srgbClr val="FF0000"/>
                </a:solidFill>
                <a:uFillTx/>
              </a:rPr>
              <a:t>atrioventricular valves and the semilunar valves: 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solidFill>
                <a:srgbClr val="FF0000"/>
              </a:solidFill>
              <a:uFillTx/>
            </a:endParaRPr>
          </a:p>
          <a:p>
            <a:endParaRPr lang="en-US" sz="1800" dirty="0">
              <a:uFillTx/>
            </a:endParaRPr>
          </a:p>
          <a:p>
            <a:endParaRPr lang="en-US" sz="1800" dirty="0"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067" y="2372155"/>
            <a:ext cx="2890441" cy="2258157"/>
          </a:xfrm>
          <a:prstGeom prst="rect">
            <a:avLst/>
          </a:prstGeom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745067" y="1633491"/>
            <a:ext cx="3323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uFillTx/>
              </a:rPr>
              <a:t>AV valves: tricuspid and mitral.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uFillTx/>
              </a:rPr>
              <a:t>Semilunar valves: aortic and pulmonary.</a:t>
            </a:r>
          </a:p>
          <a:p>
            <a:endParaRPr lang="en-US" sz="1400" dirty="0"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9" y="1926500"/>
            <a:ext cx="2893985" cy="270112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35620" y="4914900"/>
            <a:ext cx="6206186" cy="3624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635620" y="5119360"/>
            <a:ext cx="4400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</a:rPr>
              <a:t>Valvular Heart Disease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uFillTx/>
              <a:latin typeface="+mj-lt"/>
            </a:endParaRP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712252" y="5653294"/>
            <a:ext cx="58962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uFillTx/>
                <a:latin typeface="Gill Sans MT" charset="0"/>
              </a:rPr>
              <a:t>Valvular</a:t>
            </a:r>
            <a:r>
              <a:rPr lang="en-US" sz="1200" dirty="0">
                <a:uFillTx/>
                <a:latin typeface="Gill Sans MT" charset="0"/>
              </a:rPr>
              <a:t> disease results in </a:t>
            </a:r>
            <a:r>
              <a:rPr lang="en-US" sz="1200" b="1" dirty="0">
                <a:uFillTx/>
                <a:latin typeface="Gill Sans MT" charset="0"/>
              </a:rPr>
              <a:t>regurgitation/insufficiency/incompetence </a:t>
            </a:r>
            <a:r>
              <a:rPr lang="en-US" sz="1200" dirty="0">
                <a:uFillTx/>
                <a:latin typeface="Gill Sans MT" charset="0"/>
              </a:rPr>
              <a:t>or </a:t>
            </a:r>
            <a:r>
              <a:rPr lang="en-US" sz="1200" b="1" dirty="0">
                <a:uFillTx/>
                <a:latin typeface="Gill Sans MT" charset="0"/>
              </a:rPr>
              <a:t>stenosis</a:t>
            </a:r>
            <a:r>
              <a:rPr lang="en-US" sz="1200" dirty="0">
                <a:uFillTx/>
                <a:latin typeface="Gill Sans MT" charset="0"/>
              </a:rPr>
              <a:t>, or both.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solidFill>
                  <a:srgbClr val="FF0000"/>
                </a:solidFill>
                <a:uFillTx/>
                <a:latin typeface="Gill Sans MT" charset="0"/>
              </a:rPr>
              <a:t>Stenosis </a:t>
            </a:r>
            <a:r>
              <a:rPr lang="en-US" sz="1200" dirty="0">
                <a:uFillTx/>
                <a:latin typeface="Gill Sans MT" charset="0"/>
              </a:rPr>
              <a:t>is the failure of a valve to open completely, obstructing forward flow. 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>
              <a:solidFill>
                <a:srgbClr val="FF0000"/>
              </a:solidFill>
              <a:uFillTx/>
              <a:latin typeface="Gill Sans 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solidFill>
                  <a:srgbClr val="FF0000"/>
                </a:solidFill>
                <a:uFillTx/>
                <a:latin typeface="Gill Sans MT" charset="0"/>
              </a:rPr>
              <a:t>Regurgitation </a:t>
            </a:r>
            <a:r>
              <a:rPr lang="en-US" sz="1200" dirty="0">
                <a:uFillTx/>
                <a:latin typeface="Gill Sans MT" charset="0"/>
              </a:rPr>
              <a:t>is the failure of a valve to close completely, allowing backflow of blood.</a:t>
            </a:r>
          </a:p>
          <a:p>
            <a:endParaRPr lang="en-US" sz="1200" dirty="0" smtClean="0">
              <a:uFillTx/>
              <a:latin typeface="Gill Sans MT" charset="0"/>
            </a:endParaRPr>
          </a:p>
          <a:p>
            <a:r>
              <a:rPr lang="en-US" sz="1200" dirty="0" smtClean="0">
                <a:uFillTx/>
                <a:latin typeface="Gill Sans MT" charset="0"/>
              </a:rPr>
              <a:t>Any </a:t>
            </a:r>
            <a:r>
              <a:rPr lang="en-US" sz="1200" dirty="0">
                <a:uFillTx/>
                <a:latin typeface="Gill Sans MT" charset="0"/>
              </a:rPr>
              <a:t>abnormal blood flow through a diseased valve produces an abnormal sound called a </a:t>
            </a:r>
            <a:r>
              <a:rPr lang="en-US" sz="1200" b="1" dirty="0">
                <a:uFillTx/>
                <a:latin typeface="Gill Sans MT" charset="0"/>
              </a:rPr>
              <a:t>murmur</a:t>
            </a:r>
            <a:r>
              <a:rPr lang="en-US" sz="1200" dirty="0">
                <a:uFillTx/>
                <a:latin typeface="Gill Sans MT" charset="0"/>
              </a:rPr>
              <a:t>.</a:t>
            </a:r>
          </a:p>
          <a:p>
            <a:r>
              <a:rPr lang="en-US" sz="1200" b="1" dirty="0">
                <a:solidFill>
                  <a:srgbClr val="FF0000"/>
                </a:solidFill>
                <a:uFillTx/>
                <a:latin typeface="Gill Sans MT" charset="0"/>
              </a:rPr>
              <a:t> </a:t>
            </a:r>
          </a:p>
          <a:p>
            <a:r>
              <a:rPr lang="en-US" sz="1200" b="1" dirty="0">
                <a:solidFill>
                  <a:srgbClr val="000000"/>
                </a:solidFill>
                <a:uFillTx/>
                <a:latin typeface="Gill Sans MT" charset="0"/>
              </a:rPr>
              <a:t>Causes:</a:t>
            </a:r>
            <a:endParaRPr lang="en-US" sz="1200" b="1" dirty="0">
              <a:solidFill>
                <a:srgbClr val="FF0000"/>
              </a:solidFill>
              <a:uFillTx/>
              <a:latin typeface="Gill Sans MT" charset="0"/>
            </a:endParaRPr>
          </a:p>
          <a:p>
            <a:pPr marL="457200" indent="-457200">
              <a:buAutoNum type="arabicPeriod"/>
            </a:pPr>
            <a:r>
              <a:rPr lang="en-US" sz="1200" b="0" dirty="0">
                <a:solidFill>
                  <a:srgbClr val="000000"/>
                </a:solidFill>
                <a:uFillTx/>
                <a:latin typeface="Gill Sans MT" charset="0"/>
              </a:rPr>
              <a:t>Most common cause of aquired valvular heart disease is post inflammatory scarring.</a:t>
            </a:r>
            <a:endParaRPr lang="en-US" sz="1200" b="1" dirty="0">
              <a:solidFill>
                <a:srgbClr val="000000"/>
              </a:solidFill>
              <a:uFillTx/>
              <a:latin typeface="Gill Sans MT" charset="0"/>
            </a:endParaRPr>
          </a:p>
          <a:p>
            <a:pPr marL="457200" indent="-457200">
              <a:buAutoNum type="arabicPeriod"/>
            </a:pPr>
            <a:r>
              <a:rPr lang="en-US" sz="1200" b="0" dirty="0">
                <a:solidFill>
                  <a:srgbClr val="000000"/>
                </a:solidFill>
                <a:uFillTx/>
                <a:latin typeface="Gill Sans MT" charset="0"/>
              </a:rPr>
              <a:t>May be congenital.</a:t>
            </a:r>
          </a:p>
          <a:p>
            <a:pPr marL="457200" indent="-457200">
              <a:buAutoNum type="arabicPeriod"/>
            </a:pPr>
            <a:r>
              <a:rPr lang="en-US" sz="1200" b="0" dirty="0">
                <a:solidFill>
                  <a:srgbClr val="000000"/>
                </a:solidFill>
                <a:uFillTx/>
                <a:latin typeface="Gill Sans MT" charset="0"/>
              </a:rPr>
              <a:t>Can occur even with prosthetic heart valves.</a:t>
            </a:r>
          </a:p>
          <a:p>
            <a:pPr marL="457200" indent="-457200">
              <a:buAutoNum type="arabicPeriod"/>
            </a:pPr>
            <a:r>
              <a:rPr lang="en-US" sz="1200" b="0" dirty="0">
                <a:solidFill>
                  <a:srgbClr val="000000"/>
                </a:solidFill>
                <a:uFillTx/>
                <a:latin typeface="Gill Sans MT" charset="0"/>
              </a:rPr>
              <a:t>Secondary to thrombus formation or infectious endocarditis.</a:t>
            </a:r>
          </a:p>
          <a:p>
            <a:endParaRPr lang="en-US" sz="1200" b="1" dirty="0">
              <a:uFillTx/>
              <a:latin typeface="Gill Sans MT" charset="0"/>
            </a:endParaRPr>
          </a:p>
          <a:p>
            <a:endParaRPr lang="en-US" sz="1200" b="1" dirty="0">
              <a:uFillTx/>
              <a:latin typeface="Gill Sans MT" charset="0"/>
            </a:endParaRPr>
          </a:p>
          <a:p>
            <a:r>
              <a:rPr lang="en-US" sz="1200" b="1" dirty="0">
                <a:uFillTx/>
                <a:latin typeface="Gill Sans MT" charset="0"/>
              </a:rPr>
              <a:t> </a:t>
            </a:r>
            <a:r>
              <a:rPr lang="en-US" sz="1200" dirty="0">
                <a:uFillTx/>
                <a:latin typeface="Gill Sans MT" charset="0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81" y="509951"/>
            <a:ext cx="6011573" cy="449054"/>
          </a:xfrm>
        </p:spPr>
        <p:txBody>
          <a:bodyPr>
            <a:noAutofit/>
          </a:bodyPr>
          <a:lstStyle/>
          <a:p>
            <a:r>
              <a:rPr lang="en-US" dirty="0">
                <a:uFillTx/>
              </a:rPr>
              <a:t>Rheumatic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81" y="1065023"/>
            <a:ext cx="6011573" cy="2221516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>
                <a:solidFill>
                  <a:schemeClr val="tx1"/>
                </a:solidFill>
                <a:uFillTx/>
              </a:rPr>
              <a:t>Rheumatic fever is an acute, immunologically mediated, multisystem inflammatory disease that occurs after </a:t>
            </a:r>
            <a:r>
              <a:rPr lang="en-US" sz="1500" b="1" dirty="0">
                <a:solidFill>
                  <a:srgbClr val="FF0000"/>
                </a:solidFill>
                <a:uFillTx/>
              </a:rPr>
              <a:t>group A beta-hemolytic streptococcal </a:t>
            </a:r>
            <a:r>
              <a:rPr lang="en-US" sz="1500" dirty="0">
                <a:solidFill>
                  <a:schemeClr val="tx1"/>
                </a:solidFill>
                <a:uFillTx/>
              </a:rPr>
              <a:t>infection,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uFillTx/>
              </a:rPr>
              <a:t>(pharyngitis, tonsillitis)</a:t>
            </a:r>
            <a:r>
              <a:rPr lang="en-US" sz="1500" dirty="0">
                <a:solidFill>
                  <a:schemeClr val="tx1"/>
                </a:solidFill>
                <a:uFillTx/>
              </a:rPr>
              <a:t>. </a:t>
            </a:r>
          </a:p>
          <a:p>
            <a:r>
              <a:rPr lang="en-US" sz="1500" dirty="0">
                <a:solidFill>
                  <a:schemeClr val="tx1"/>
                </a:solidFill>
                <a:uFillTx/>
              </a:rPr>
              <a:t>Inflammation is mainly seen in the heart, joints, skin, and central nervous system.</a:t>
            </a:r>
          </a:p>
          <a:p>
            <a:pPr marL="131028" lvl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Occurs in only 3% of patients with group A streptococcal recurrent pharyngitis.</a:t>
            </a:r>
          </a:p>
          <a:p>
            <a:pPr marL="131028" lvl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uFillTx/>
              </a:rPr>
              <a:t>It mainly occurs in children, 5 to 15 years of age.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/>
                </a:solidFill>
                <a:uFillTx/>
              </a:rPr>
              <a:t>Rheumatic Heart Disease (RHD) </a:t>
            </a:r>
            <a:r>
              <a:rPr lang="en-US" sz="1500" dirty="0">
                <a:solidFill>
                  <a:schemeClr val="tx1"/>
                </a:solidFill>
                <a:uFillTx/>
              </a:rPr>
              <a:t>is the cardiac manifestation of rheumatic fever, which mainly affects the valves. It is the only cause of acquired mitral stenosis.</a:t>
            </a:r>
          </a:p>
          <a:p>
            <a:endParaRPr lang="en-US" sz="14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75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718849" y="4117256"/>
            <a:ext cx="60320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Pathogenesis:</a:t>
            </a: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uFillTx/>
              <a:ea typeface="Georgia" charset="0"/>
              <a:cs typeface="Georgia" charset="0"/>
            </a:endParaRPr>
          </a:p>
          <a:p>
            <a:r>
              <a:rPr lang="en-US" sz="1400" dirty="0">
                <a:uFillTx/>
                <a:ea typeface="Georgia" charset="0"/>
                <a:cs typeface="Georgia" charset="0"/>
              </a:rPr>
              <a:t>Manifestations of rheumatic fever are not caused by the bacteria. It is a </a:t>
            </a: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hypersensitivity reaction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, mainly mediated by antibodies directed against certain group A streptococcal antigens; which also </a:t>
            </a: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cross react 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with host antigens. </a:t>
            </a:r>
          </a:p>
          <a:p>
            <a:endParaRPr lang="en-US" sz="1400" dirty="0" smtClean="0">
              <a:uFillTx/>
              <a:ea typeface="Georgia" charset="0"/>
              <a:cs typeface="Georgia" charset="0"/>
            </a:endParaRPr>
          </a:p>
          <a:p>
            <a:r>
              <a:rPr lang="en-US" sz="1400" dirty="0" smtClean="0">
                <a:uFillTx/>
                <a:ea typeface="Georgia" charset="0"/>
                <a:cs typeface="Georgia" charset="0"/>
              </a:rPr>
              <a:t>In 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particular, antibodies against </a:t>
            </a: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M proteins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uFillTx/>
                <a:ea typeface="Georgia" charset="0"/>
                <a:cs typeface="Georgia" charset="0"/>
              </a:rPr>
              <a:t>(a virulence factor produced by GAS) 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bind to proteins in the myocardium and cardiac valves and then cause injury by: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Activation of complement.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Cytokine-mediated inflammation by CD4+ T cells.  </a:t>
            </a:r>
          </a:p>
          <a:p>
            <a:endParaRPr lang="en-US" sz="1400" dirty="0">
              <a:uFillTx/>
              <a:ea typeface="Georgia" charset="0"/>
              <a:cs typeface="Georgia" charset="0"/>
            </a:endParaRPr>
          </a:p>
          <a:p>
            <a:r>
              <a:rPr lang="en-US" sz="1400" dirty="0">
                <a:uFillTx/>
                <a:ea typeface="Georgia" charset="0"/>
                <a:cs typeface="Georgia" charset="0"/>
              </a:rPr>
              <a:t>These proteins found in the body resemble similar structures to M proteins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uFillTx/>
                <a:ea typeface="Georgia" charset="0"/>
                <a:cs typeface="Georgia" charset="0"/>
              </a:rPr>
              <a:t>(molecular mimicry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), and that explains why this immune response occurs.  </a:t>
            </a:r>
          </a:p>
          <a:p>
            <a:endParaRPr lang="en-US" sz="1400" dirty="0">
              <a:uFillTx/>
              <a:ea typeface="Georgia" charset="0"/>
              <a:cs typeface="Georgia" charset="0"/>
            </a:endParaRPr>
          </a:p>
          <a:p>
            <a:r>
              <a:rPr lang="en-US" sz="1400" dirty="0">
                <a:uFillTx/>
                <a:ea typeface="Georgia" charset="0"/>
                <a:cs typeface="Georgia" charset="0"/>
              </a:rPr>
              <a:t>Manifestations and symptoms take </a:t>
            </a: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2-3 weeks </a:t>
            </a:r>
            <a:r>
              <a:rPr lang="en-US" sz="1400" dirty="0">
                <a:solidFill>
                  <a:srgbClr val="999999"/>
                </a:solidFill>
                <a:uFillTx/>
                <a:ea typeface="Georgia" charset="0"/>
                <a:cs typeface="Georgia" charset="0"/>
              </a:rPr>
              <a:t>(in girls slides from 10 days to 6 weeks) 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to appear, because this immune response takes time to develop.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9261330"/>
              </p:ext>
            </p:extLst>
          </p:nvPr>
        </p:nvGraphicFramePr>
        <p:xfrm>
          <a:off x="742950" y="7729796"/>
          <a:ext cx="6007904" cy="116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40936" y="7227450"/>
            <a:ext cx="6112368" cy="220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873059" y="7702315"/>
            <a:ext cx="557101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uFillTx/>
                <a:ea typeface="Georgia" charset="0"/>
                <a:cs typeface="Georgia" charset="0"/>
              </a:rPr>
              <a:t>* RHD occurs in </a:t>
            </a:r>
            <a:r>
              <a:rPr lang="en-US" sz="1400" dirty="0" err="1">
                <a:uFillTx/>
                <a:ea typeface="Georgia" charset="0"/>
                <a:cs typeface="Georgia" charset="0"/>
              </a:rPr>
              <a:t>valvular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 areas with great blood flow, </a:t>
            </a: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mitral valve 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is the most affected. Sometimes combined with </a:t>
            </a:r>
            <a:r>
              <a:rPr lang="en-US" sz="1400" dirty="0" smtClean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aortic </a:t>
            </a:r>
            <a:r>
              <a:rPr lang="en-US" sz="14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valve</a:t>
            </a:r>
            <a:r>
              <a:rPr lang="en-US" sz="1400" dirty="0">
                <a:uFillTx/>
                <a:ea typeface="Georgia" charset="0"/>
                <a:cs typeface="Georgia" charset="0"/>
              </a:rPr>
              <a:t>. </a:t>
            </a:r>
          </a:p>
          <a:p>
            <a:r>
              <a:rPr lang="en-US" sz="1400" dirty="0">
                <a:uFillTx/>
                <a:ea typeface="Georgia" charset="0"/>
                <a:cs typeface="Georgia" charset="0"/>
              </a:rPr>
              <a:t>Tricuspid valve is less involved, </a:t>
            </a:r>
          </a:p>
          <a:p>
            <a:r>
              <a:rPr lang="en-US" sz="1400" dirty="0">
                <a:uFillTx/>
                <a:ea typeface="Georgia" charset="0"/>
                <a:cs typeface="Georgia" charset="0"/>
              </a:rPr>
              <a:t>and the pulmonary valve is almost never involved.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1766" y="166662"/>
            <a:ext cx="6250708" cy="7082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Morphology: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>
              <a:buFont typeface="Wingdings" charset="2"/>
              <a:buChar char="v"/>
            </a:pPr>
            <a:r>
              <a:rPr lang="en-US" sz="1500" u="sng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In </a:t>
            </a:r>
            <a:r>
              <a:rPr lang="en-US" sz="1500" b="1" u="sng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acute</a:t>
            </a:r>
            <a:r>
              <a:rPr lang="en-US" sz="1500" u="sng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rheumatic fever:</a:t>
            </a:r>
          </a:p>
          <a:p>
            <a:endParaRPr lang="en-US" sz="1500" u="sng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The myocardial inflammatory lesions are called </a:t>
            </a:r>
            <a:r>
              <a:rPr lang="en-US" sz="1500" b="1" dirty="0" err="1" smtClean="0">
                <a:solidFill>
                  <a:srgbClr val="FF0000"/>
                </a:solidFill>
                <a:ea typeface="Georgia" charset="0"/>
                <a:cs typeface="Georgia" charset="0"/>
              </a:rPr>
              <a:t>Aschoff</a:t>
            </a:r>
            <a:r>
              <a:rPr lang="en-US" sz="1500" b="1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 bodies;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which are the </a:t>
            </a:r>
            <a:r>
              <a:rPr lang="en-US" sz="1500" i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hallmark lesions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for rheumatic fever. </a:t>
            </a:r>
            <a:endParaRPr lang="en-US" sz="1500" dirty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500" dirty="0" err="1" smtClean="0">
                <a:solidFill>
                  <a:srgbClr val="FF0000"/>
                </a:solidFill>
                <a:ea typeface="Georgia" charset="0"/>
                <a:cs typeface="Georgia" charset="0"/>
              </a:rPr>
              <a:t>Aschoff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 body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is a focus of collagen necrosis, collections of lymphocytes (T cells), plasma cells, and plump activated macrophages/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histiocytes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called </a:t>
            </a:r>
            <a:r>
              <a:rPr lang="en-US" sz="1500" dirty="0" err="1" smtClean="0">
                <a:solidFill>
                  <a:srgbClr val="FF0000"/>
                </a:solidFill>
                <a:ea typeface="Georgia" charset="0"/>
                <a:cs typeface="Georgia" charset="0"/>
              </a:rPr>
              <a:t>Anitschkow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/caterpillar cells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. 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These bodies can be found in all three layers of the heart, including valves. Rheumatic fever causes </a:t>
            </a:r>
            <a:r>
              <a:rPr lang="en-US" sz="1500" dirty="0" err="1" smtClean="0">
                <a:solidFill>
                  <a:srgbClr val="FF0000"/>
                </a:solidFill>
                <a:ea typeface="Georgia" charset="0"/>
                <a:cs typeface="Georgia" charset="0"/>
              </a:rPr>
              <a:t>pancarditis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ea typeface="Georgia" charset="0"/>
                <a:cs typeface="Georgia" charset="0"/>
              </a:rPr>
              <a:t>(inflammation of all layers of the heart)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when: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Pericardium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contains a fibrinous exudate.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Myocardium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contains many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Aschoff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bodies, which could cause sudden death.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Endocardium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inflammation leads to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valvular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damage, which results in fibrin deposition along the lines of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valvular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leaflets called </a:t>
            </a:r>
            <a:r>
              <a:rPr lang="en-US" sz="1500" dirty="0" err="1" smtClean="0">
                <a:solidFill>
                  <a:srgbClr val="FF0000"/>
                </a:solidFill>
                <a:ea typeface="Georgia" charset="0"/>
                <a:cs typeface="Georgia" charset="0"/>
              </a:rPr>
              <a:t>vegetations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.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Lesions found in the posterior wall of the left atrium are called </a:t>
            </a:r>
            <a:r>
              <a:rPr lang="en-US" sz="1500" dirty="0" err="1" smtClean="0">
                <a:solidFill>
                  <a:srgbClr val="FF0000"/>
                </a:solidFill>
                <a:ea typeface="Georgia" charset="0"/>
                <a:cs typeface="Georgia" charset="0"/>
              </a:rPr>
              <a:t>MacCallum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 Plaques</a:t>
            </a:r>
            <a:r>
              <a:rPr lang="en-US" sz="1500" dirty="0">
                <a:solidFill>
                  <a:schemeClr val="tx1"/>
                </a:solidFill>
                <a:ea typeface="Georgia" charset="0"/>
                <a:cs typeface="Georgia" charset="0"/>
              </a:rPr>
              <a:t>.</a:t>
            </a:r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>
              <a:buFont typeface="Wingdings" charset="2"/>
              <a:buChar char="v"/>
            </a:pPr>
            <a:r>
              <a:rPr lang="en-US" sz="1500" u="sng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In </a:t>
            </a:r>
            <a:r>
              <a:rPr lang="en-US" sz="1500" b="1" u="sng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chronic </a:t>
            </a:r>
            <a:r>
              <a:rPr lang="en-US" sz="1500" u="sng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rheumatic heart disease: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ea typeface="Georgia" charset="0"/>
                <a:cs typeface="Georgia" charset="0"/>
              </a:rPr>
              <a:t>It takes years to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develop, and it is characterized by subsequent 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scarring (fibrosis). 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Aschoff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 bodies are replaced by fibrous scar, that</a:t>
            </a:r>
            <a:r>
              <a:rPr lang="uk-UA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’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s why they are </a:t>
            </a:r>
            <a:r>
              <a:rPr lang="en-US" sz="15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rarely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seen in chronic RHD.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Valve leaflets become 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thickened and fused,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chordea</a:t>
            </a:r>
            <a:r>
              <a:rPr lang="en-US" sz="1500" dirty="0">
                <a:solidFill>
                  <a:schemeClr val="tx1"/>
                </a:solidFill>
                <a:ea typeface="Georgia" charset="0"/>
                <a:cs typeface="Georgia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tendineae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are 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tightened, fused and shortened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. 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* Changes in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chordea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tendineae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result in </a:t>
            </a:r>
            <a:r>
              <a:rPr lang="en-US" sz="15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regurgitation.</a:t>
            </a:r>
            <a:endParaRPr lang="en-US" sz="15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* Fibrosis along with </a:t>
            </a:r>
            <a:r>
              <a:rPr lang="en-US" sz="1500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calcification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in these leaflets creates </a:t>
            </a:r>
            <a:r>
              <a:rPr lang="en-US" sz="15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stenosis,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which is known as </a:t>
            </a:r>
            <a:r>
              <a:rPr lang="en-US" sz="1500" b="1" i="1" dirty="0" smtClean="0">
                <a:solidFill>
                  <a:srgbClr val="FF0000"/>
                </a:solidFill>
                <a:ea typeface="Georgia" charset="0"/>
                <a:cs typeface="Georgia" charset="0"/>
              </a:rPr>
              <a:t>‘fish-mouth’ </a:t>
            </a:r>
            <a:r>
              <a:rPr lang="en-US" sz="1500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deformity. 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93" y="93624"/>
            <a:ext cx="6454855" cy="7349339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Diagnosis: </a:t>
            </a:r>
          </a:p>
          <a:p>
            <a:endParaRPr lang="en-US" sz="15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r>
              <a:rPr lang="en-US" sz="1500" dirty="0">
                <a:solidFill>
                  <a:schemeClr val="tx1"/>
                </a:solidFill>
                <a:uFillTx/>
                <a:ea typeface="Georgia" charset="0"/>
                <a:cs typeface="Georgia" charset="0"/>
              </a:rPr>
              <a:t>Serum antibodies to one or more streptococcal antigens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uFillTx/>
                <a:ea typeface="Georgia" charset="0"/>
                <a:cs typeface="Georgia" charset="0"/>
              </a:rPr>
              <a:t>(virulence factors) </a:t>
            </a:r>
            <a:r>
              <a:rPr lang="en-US" sz="1500" dirty="0">
                <a:solidFill>
                  <a:schemeClr val="tx1"/>
                </a:solidFill>
                <a:uFillTx/>
                <a:ea typeface="Georgia" charset="0"/>
                <a:cs typeface="Georgia" charset="0"/>
              </a:rPr>
              <a:t>are elevated. Those are </a:t>
            </a:r>
            <a:r>
              <a:rPr lang="en-US" sz="15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anti-</a:t>
            </a:r>
            <a:r>
              <a:rPr lang="en-US" sz="1500" dirty="0" err="1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streptolysin</a:t>
            </a:r>
            <a:r>
              <a:rPr lang="en-US" sz="15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 O,  anti-</a:t>
            </a:r>
            <a:r>
              <a:rPr lang="en-US" sz="1500" dirty="0" err="1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DNAse</a:t>
            </a:r>
            <a:r>
              <a:rPr lang="en-US" sz="15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, </a:t>
            </a:r>
            <a:r>
              <a:rPr lang="en-US" sz="1500" dirty="0">
                <a:solidFill>
                  <a:schemeClr val="tx1"/>
                </a:solidFill>
                <a:uFillTx/>
                <a:ea typeface="Georgia" charset="0"/>
                <a:cs typeface="Georgia" charset="0"/>
              </a:rPr>
              <a:t>and</a:t>
            </a:r>
            <a:r>
              <a:rPr lang="en-US" sz="1500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 anti-hyaluronidase</a:t>
            </a:r>
            <a:r>
              <a:rPr lang="en-US" sz="1500" dirty="0">
                <a:solidFill>
                  <a:schemeClr val="tx1"/>
                </a:solidFill>
                <a:uFillTx/>
                <a:ea typeface="Georgia" charset="0"/>
                <a:cs typeface="Georgia" charset="0"/>
              </a:rPr>
              <a:t>.</a:t>
            </a:r>
          </a:p>
          <a:p>
            <a:pPr marL="0" indent="0">
              <a:buNone/>
            </a:pPr>
            <a:r>
              <a:rPr lang="en-US" sz="1500" i="1" dirty="0" smtClean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(culture </a:t>
            </a:r>
            <a:r>
              <a:rPr lang="en-US" sz="1500" i="1" dirty="0">
                <a:solidFill>
                  <a:srgbClr val="FF0000"/>
                </a:solidFill>
                <a:uFillTx/>
                <a:ea typeface="Georgia" charset="0"/>
                <a:cs typeface="Georgia" charset="0"/>
              </a:rPr>
              <a:t>is usually negative) </a:t>
            </a:r>
            <a:r>
              <a:rPr lang="en-US" sz="1500" i="1" dirty="0">
                <a:solidFill>
                  <a:srgbClr val="B7B7B7"/>
                </a:solidFill>
                <a:uFillTx/>
                <a:latin typeface="Gill Sans MT" charset="0"/>
                <a:ea typeface="Georgia" charset="0"/>
                <a:cs typeface="Georgia" charset="0"/>
              </a:rPr>
              <a:t>we know that the symptoms of the disease will appear after 1 or 2 weeks from infection with group A streptococcus, by that time the causative </a:t>
            </a:r>
            <a:r>
              <a:rPr lang="en-US" sz="1500" i="1" dirty="0" smtClean="0">
                <a:solidFill>
                  <a:srgbClr val="B7B7B7"/>
                </a:solidFill>
                <a:uFillTx/>
                <a:latin typeface="Gill Sans MT" charset="0"/>
                <a:ea typeface="Georgia" charset="0"/>
                <a:cs typeface="Georgia" charset="0"/>
              </a:rPr>
              <a:t>agent </a:t>
            </a:r>
            <a:r>
              <a:rPr lang="en-US" sz="1500" i="1" dirty="0">
                <a:solidFill>
                  <a:srgbClr val="B7B7B7"/>
                </a:solidFill>
                <a:uFillTx/>
                <a:latin typeface="Gill Sans MT" charset="0"/>
                <a:ea typeface="Georgia" charset="0"/>
                <a:cs typeface="Georgia" charset="0"/>
              </a:rPr>
              <a:t>will be </a:t>
            </a:r>
            <a:r>
              <a:rPr lang="en-US" sz="1500" i="1" dirty="0" smtClean="0">
                <a:solidFill>
                  <a:srgbClr val="B7B7B7"/>
                </a:solidFill>
                <a:uFillTx/>
                <a:latin typeface="Gill Sans MT" charset="0"/>
                <a:ea typeface="Georgia" charset="0"/>
                <a:cs typeface="Georgia" charset="0"/>
              </a:rPr>
              <a:t>gone. The </a:t>
            </a:r>
            <a:r>
              <a:rPr lang="en-US" sz="1500" i="1" dirty="0">
                <a:solidFill>
                  <a:srgbClr val="B7B7B7"/>
                </a:solidFill>
                <a:uFillTx/>
                <a:latin typeface="Gill Sans MT" charset="0"/>
                <a:ea typeface="Georgia" charset="0"/>
                <a:cs typeface="Georgia" charset="0"/>
              </a:rPr>
              <a:t>only thing we have is the antibodies that produced during infection and </a:t>
            </a:r>
            <a:r>
              <a:rPr lang="en-US" sz="1500" i="1" dirty="0" smtClean="0">
                <a:solidFill>
                  <a:srgbClr val="B7B7B7"/>
                </a:solidFill>
                <a:uFillTx/>
                <a:latin typeface="Gill Sans MT" charset="0"/>
                <a:ea typeface="Georgia" charset="0"/>
                <a:cs typeface="Georgia" charset="0"/>
              </a:rPr>
              <a:t>caused </a:t>
            </a:r>
            <a:r>
              <a:rPr lang="en-US" sz="1500" i="1" dirty="0">
                <a:solidFill>
                  <a:srgbClr val="B7B7B7"/>
                </a:solidFill>
                <a:uFillTx/>
                <a:latin typeface="Gill Sans MT" charset="0"/>
                <a:ea typeface="Georgia" charset="0"/>
                <a:cs typeface="Georgia" charset="0"/>
              </a:rPr>
              <a:t>the manifestations.</a:t>
            </a:r>
            <a:endParaRPr lang="en-US" sz="1500" i="1" dirty="0">
              <a:solidFill>
                <a:srgbClr val="FF0000"/>
              </a:solidFill>
              <a:uFillTx/>
              <a:ea typeface="Georgia" charset="0"/>
              <a:cs typeface="Georgia" charset="0"/>
            </a:endParaRPr>
          </a:p>
          <a:p>
            <a:endParaRPr lang="en-US" sz="1500" dirty="0">
              <a:solidFill>
                <a:schemeClr val="bg2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uFillTx/>
              </a:rPr>
              <a:t>Diagnosis is based on serologic evidence, along with </a:t>
            </a:r>
            <a:r>
              <a:rPr lang="en-US" sz="1500" b="1" dirty="0">
                <a:solidFill>
                  <a:srgbClr val="FF0000"/>
                </a:solidFill>
                <a:uFillTx/>
              </a:rPr>
              <a:t>Jones’ Criteria;</a:t>
            </a:r>
            <a:r>
              <a:rPr lang="en-US" sz="1500" dirty="0">
                <a:solidFill>
                  <a:srgbClr val="FF0000"/>
                </a:solidFill>
                <a:uFillTx/>
              </a:rPr>
              <a:t> </a:t>
            </a:r>
            <a:r>
              <a:rPr lang="en-US" sz="1500" dirty="0">
                <a:solidFill>
                  <a:schemeClr val="tx1"/>
                </a:solidFill>
                <a:uFillTx/>
              </a:rPr>
              <a:t>which are clinical features divided into </a:t>
            </a:r>
            <a:r>
              <a:rPr lang="en-US" sz="1500" b="1" dirty="0">
                <a:solidFill>
                  <a:schemeClr val="tx1"/>
                </a:solidFill>
                <a:uFillTx/>
              </a:rPr>
              <a:t>major </a:t>
            </a:r>
            <a:r>
              <a:rPr lang="en-US" sz="1500" dirty="0">
                <a:solidFill>
                  <a:schemeClr val="tx1"/>
                </a:solidFill>
                <a:uFillTx/>
              </a:rPr>
              <a:t>and </a:t>
            </a:r>
            <a:r>
              <a:rPr lang="en-US" sz="1500" b="1" dirty="0">
                <a:solidFill>
                  <a:schemeClr val="tx1"/>
                </a:solidFill>
                <a:uFillTx/>
              </a:rPr>
              <a:t>minor</a:t>
            </a:r>
            <a:r>
              <a:rPr lang="en-US" sz="1500" dirty="0">
                <a:solidFill>
                  <a:schemeClr val="tx1"/>
                </a:solidFill>
                <a:uFillTx/>
              </a:rPr>
              <a:t>. </a:t>
            </a:r>
            <a:r>
              <a:rPr lang="en-US" sz="1500" dirty="0">
                <a:solidFill>
                  <a:schemeClr val="tx1">
                    <a:lumMod val="25000"/>
                    <a:lumOff val="75000"/>
                  </a:schemeClr>
                </a:solidFill>
                <a:uFillTx/>
              </a:rPr>
              <a:t>See the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uFillTx/>
              </a:rPr>
              <a:t>mnemonics below in the picture</a:t>
            </a:r>
            <a:r>
              <a:rPr lang="en-US" sz="1500" dirty="0">
                <a:solidFill>
                  <a:schemeClr val="tx1"/>
                </a:solidFill>
                <a:uFillTx/>
              </a:rPr>
              <a:t> </a:t>
            </a:r>
          </a:p>
          <a:p>
            <a:pPr marL="0" indent="0">
              <a:buNone/>
            </a:pPr>
            <a:endParaRPr lang="en-US" sz="1500" b="1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chemeClr val="tx1"/>
                </a:solidFill>
                <a:uFillTx/>
              </a:rPr>
              <a:t>Major: </a:t>
            </a:r>
          </a:p>
          <a:p>
            <a:pPr marL="342900" indent="-342900">
              <a:buAutoNum type="arabicPeriod"/>
            </a:pPr>
            <a:r>
              <a:rPr lang="en-US" sz="1500" b="1" dirty="0" err="1">
                <a:solidFill>
                  <a:schemeClr val="tx1"/>
                </a:solidFill>
                <a:uFillTx/>
              </a:rPr>
              <a:t>Pancarditis</a:t>
            </a:r>
            <a:r>
              <a:rPr lang="en-US" sz="1500" b="1" dirty="0">
                <a:solidFill>
                  <a:schemeClr val="tx1"/>
                </a:solidFill>
                <a:uFillTx/>
              </a:rPr>
              <a:t>, </a:t>
            </a:r>
            <a:r>
              <a:rPr lang="en-US" sz="1500" dirty="0">
                <a:solidFill>
                  <a:schemeClr val="tx1"/>
                </a:solidFill>
                <a:uFillTx/>
              </a:rPr>
              <a:t>includes murmurs, pericardial friction rubs, weak heart sounds, tachycardia  and arrhythmias cardiomegaly, pericarditis, and congestive heart </a:t>
            </a:r>
            <a:r>
              <a:rPr lang="en-US" sz="1500" dirty="0" smtClean="0">
                <a:solidFill>
                  <a:schemeClr val="tx1"/>
                </a:solidFill>
                <a:uFillTx/>
              </a:rPr>
              <a:t>failure</a:t>
            </a:r>
            <a:endParaRPr lang="en-US" sz="1500" dirty="0">
              <a:solidFill>
                <a:schemeClr val="tx1"/>
              </a:solidFill>
              <a:uFillTx/>
            </a:endParaRPr>
          </a:p>
          <a:p>
            <a:pPr marL="342900" indent="-342900"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Migratory polyarthritis, </a:t>
            </a:r>
            <a:r>
              <a:rPr lang="en-US" sz="1500" dirty="0">
                <a:solidFill>
                  <a:schemeClr val="tx1"/>
                </a:solidFill>
                <a:uFillTx/>
              </a:rPr>
              <a:t>affects one joint after another-fleeting arthritis-and large joints.</a:t>
            </a:r>
          </a:p>
          <a:p>
            <a:pPr marL="342900" indent="-342900"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Subcutaneous nodules, </a:t>
            </a:r>
            <a:r>
              <a:rPr lang="en-US" sz="1500" b="0" dirty="0">
                <a:solidFill>
                  <a:schemeClr val="tx1"/>
                </a:solidFill>
                <a:uFillTx/>
              </a:rPr>
              <a:t>usually found at bony promineces.</a:t>
            </a:r>
          </a:p>
          <a:p>
            <a:pPr marL="342900" indent="-342900"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Erythema </a:t>
            </a:r>
            <a:r>
              <a:rPr lang="en-US" sz="1500" b="1" dirty="0" err="1">
                <a:solidFill>
                  <a:schemeClr val="tx1"/>
                </a:solidFill>
                <a:uFillTx/>
              </a:rPr>
              <a:t>Marginatum</a:t>
            </a:r>
            <a:r>
              <a:rPr lang="en-US" sz="1500" b="1" dirty="0">
                <a:solidFill>
                  <a:schemeClr val="tx1"/>
                </a:solidFill>
                <a:uFillTx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Sydenham chorea, </a:t>
            </a:r>
            <a:r>
              <a:rPr lang="en-US" sz="1500" dirty="0">
                <a:solidFill>
                  <a:schemeClr val="tx1"/>
                </a:solidFill>
                <a:uFillTx/>
              </a:rPr>
              <a:t>involved in the CNS, characterized by involuntary movements and grimaces.</a:t>
            </a:r>
          </a:p>
          <a:p>
            <a:pPr marL="0" indent="0">
              <a:buNone/>
            </a:pPr>
            <a:endParaRPr lang="en-US" sz="1500" b="1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chemeClr val="tx1"/>
                </a:solidFill>
                <a:uFillTx/>
              </a:rPr>
              <a:t>Minor: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Fever.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High ESR and CRP.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Prolongation of PR interval in ECG.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Arthralgia, </a:t>
            </a:r>
            <a:r>
              <a:rPr lang="en-US" sz="1500" dirty="0">
                <a:solidFill>
                  <a:schemeClr val="tx1"/>
                </a:solidFill>
                <a:uFillTx/>
              </a:rPr>
              <a:t>which is pain in the joints not caused by inflammation.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uFillTx/>
              </a:rPr>
              <a:t>Previous history of rheumatic fever.</a:t>
            </a:r>
          </a:p>
          <a:p>
            <a:pPr marL="0" indent="0">
              <a:buNone/>
            </a:pPr>
            <a:endParaRPr lang="en-US" sz="1500" b="1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uFillTx/>
              </a:rPr>
              <a:t>For diagnosis, you need </a:t>
            </a:r>
            <a:r>
              <a:rPr lang="en-US" sz="1500" b="1" dirty="0">
                <a:solidFill>
                  <a:srgbClr val="FF0000"/>
                </a:solidFill>
                <a:uFillTx/>
              </a:rPr>
              <a:t>two major</a:t>
            </a:r>
            <a:r>
              <a:rPr lang="en-US" sz="1500" dirty="0">
                <a:solidFill>
                  <a:srgbClr val="FF0000"/>
                </a:solidFill>
                <a:uFillTx/>
              </a:rPr>
              <a:t>, </a:t>
            </a:r>
            <a:r>
              <a:rPr lang="en-US" sz="1500" dirty="0">
                <a:solidFill>
                  <a:schemeClr val="tx1"/>
                </a:solidFill>
                <a:uFillTx/>
              </a:rPr>
              <a:t>or </a:t>
            </a:r>
            <a:r>
              <a:rPr lang="en-US" sz="1500" b="1" dirty="0">
                <a:solidFill>
                  <a:srgbClr val="FF0000"/>
                </a:solidFill>
                <a:uFillTx/>
              </a:rPr>
              <a:t>one major + two minor</a:t>
            </a:r>
            <a:r>
              <a:rPr lang="en-US" sz="1500" dirty="0">
                <a:solidFill>
                  <a:srgbClr val="FF0000"/>
                </a:solidFill>
                <a:uFillTx/>
              </a:rPr>
              <a:t> </a:t>
            </a:r>
            <a:r>
              <a:rPr lang="en-US" sz="1500" dirty="0">
                <a:solidFill>
                  <a:schemeClr val="tx1"/>
                </a:solidFill>
                <a:uFillTx/>
              </a:rPr>
              <a:t>clinical features. 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tx1"/>
              </a:solidFill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89" y="7083187"/>
            <a:ext cx="4317273" cy="18576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81" y="422910"/>
            <a:ext cx="6011573" cy="7417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Complications:</a:t>
            </a: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uFillTx/>
                <a:ea typeface="Georgia" charset="0"/>
                <a:cs typeface="Georgia" charset="0"/>
              </a:rPr>
              <a:t>Prognosis is highly variable. Surgical replacement of diseased valves is available.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Summary: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uFillTx/>
                <a:ea typeface="Georgia" charset="0"/>
                <a:cs typeface="Georgia" charset="0"/>
              </a:rPr>
              <a:t> </a:t>
            </a:r>
            <a:endParaRPr lang="en-US" sz="1400" dirty="0">
              <a:solidFill>
                <a:schemeClr val="tx2">
                  <a:lumMod val="50000"/>
                </a:schemeClr>
              </a:solidFill>
              <a:uFillTx/>
              <a:ea typeface="Georgia" charset="0"/>
              <a:cs typeface="Georgia" charset="0"/>
            </a:endParaRPr>
          </a:p>
          <a:p>
            <a:endParaRPr lang="en-US" sz="14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739281" y="545173"/>
            <a:ext cx="3780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altLang="en-US" sz="1400" dirty="0">
              <a:uFillTx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sz="1400" b="1" dirty="0">
                <a:uFillTx/>
              </a:rPr>
              <a:t>Infective endocarditis</a:t>
            </a:r>
            <a:r>
              <a:rPr lang="en-US" altLang="en-US" sz="1400" dirty="0">
                <a:uFillTx/>
              </a:rPr>
              <a:t>, the scarred valves of rheumatic heart disease provide an attractive environment for bacteria to grow.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sz="1400" b="1" dirty="0">
                <a:uFillTx/>
              </a:rPr>
              <a:t>Mural thrombi </a:t>
            </a:r>
            <a:r>
              <a:rPr lang="en-US" altLang="en-US" sz="1400" dirty="0">
                <a:uFillTx/>
              </a:rPr>
              <a:t>form in cardiac chambers. They give rise to </a:t>
            </a:r>
            <a:r>
              <a:rPr lang="en-US" altLang="en-US" sz="1400" b="1" dirty="0">
                <a:uFillTx/>
              </a:rPr>
              <a:t>thromboemboli</a:t>
            </a:r>
            <a:r>
              <a:rPr lang="en-US" altLang="en-US" sz="1400" dirty="0">
                <a:uFillTx/>
              </a:rPr>
              <a:t>, which can produce infarcts in various organs.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sz="1400" b="1" dirty="0">
                <a:uFillTx/>
              </a:rPr>
              <a:t>Congestive heart failure.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sz="1400" b="1" dirty="0">
                <a:uFillTx/>
              </a:rPr>
              <a:t>Adhesive pericarditis.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sz="1400" b="1" dirty="0">
                <a:uFillTx/>
              </a:rPr>
              <a:t>Atrial fibrillation, </a:t>
            </a:r>
            <a:r>
              <a:rPr lang="en-US" altLang="en-US" sz="1400" dirty="0">
                <a:uFillTx/>
              </a:rPr>
              <a:t>due to mitral stenosis.</a:t>
            </a:r>
            <a:endParaRPr lang="en-US" altLang="en-US" sz="1400" b="1" dirty="0">
              <a:uFillTx/>
            </a:endParaRPr>
          </a:p>
        </p:txBody>
      </p:sp>
      <p:pic>
        <p:nvPicPr>
          <p:cNvPr id="6" name="Picture 5" descr="A close up of a logo  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51" y="418589"/>
            <a:ext cx="2557107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1" y="4306921"/>
            <a:ext cx="6122276" cy="4038903"/>
          </a:xfrm>
          <a:prstGeom prst="rect">
            <a:avLst/>
          </a:prstGeom>
        </p:spPr>
      </p:pic>
      <p:sp>
        <p:nvSpPr>
          <p:cNvPr id="2" name="TextBox 1"/>
          <p:cNvSpPr txBox="1">
            <a:spLocks/>
          </p:cNvSpPr>
          <p:nvPr/>
        </p:nvSpPr>
        <p:spPr>
          <a:xfrm>
            <a:off x="821933" y="8099603"/>
            <a:ext cx="3092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uFillTx/>
              </a:rPr>
              <a:t>*A beautiful mind map by Mr. </a:t>
            </a:r>
            <a:r>
              <a:rPr lang="en-US" dirty="0" err="1">
                <a:uFillTx/>
              </a:rPr>
              <a:t>Rakan</a:t>
            </a:r>
            <a:r>
              <a:rPr lang="en-US" dirty="0">
                <a:uFillTx/>
              </a:rPr>
              <a:t>. All rights reserved.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5583" y="6326372"/>
            <a:ext cx="543339" cy="160567"/>
          </a:xfrm>
          <a:prstGeom prst="rect">
            <a:avLst/>
          </a:prstGeom>
          <a:solidFill>
            <a:srgbClr val="F8C72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1934" y="8099603"/>
            <a:ext cx="3092318" cy="24622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81" y="509951"/>
            <a:ext cx="6011573" cy="445546"/>
          </a:xfrm>
        </p:spPr>
        <p:txBody>
          <a:bodyPr>
            <a:noAutofit/>
          </a:bodyPr>
          <a:lstStyle/>
          <a:p>
            <a:r>
              <a:rPr lang="en-US" dirty="0">
                <a:uFillTx/>
              </a:rPr>
              <a:t>Infective endocarditis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81" y="1109609"/>
            <a:ext cx="6011573" cy="6893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uFillTx/>
                <a:cs typeface="Calibri" pitchFamily="34" charset="0"/>
              </a:rPr>
              <a:t>Definition</a:t>
            </a:r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: infection of the </a:t>
            </a:r>
            <a:r>
              <a:rPr lang="en-US" sz="1400" dirty="0">
                <a:solidFill>
                  <a:srgbClr val="FF0000"/>
                </a:solidFill>
                <a:uFillTx/>
                <a:cs typeface="Calibri" pitchFamily="34" charset="0"/>
              </a:rPr>
              <a:t>cardiac valves </a:t>
            </a:r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or surface of the </a:t>
            </a:r>
            <a:r>
              <a:rPr lang="en-US" sz="1400" dirty="0">
                <a:solidFill>
                  <a:srgbClr val="FF0000"/>
                </a:solidFill>
                <a:uFillTx/>
                <a:cs typeface="Calibri" pitchFamily="34" charset="0"/>
              </a:rPr>
              <a:t>endocardium</a:t>
            </a:r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, often with destruction, resulting in the formation of </a:t>
            </a:r>
            <a:r>
              <a:rPr lang="en-US" sz="1400" dirty="0">
                <a:solidFill>
                  <a:srgbClr val="FF0000"/>
                </a:solidFill>
                <a:uFillTx/>
                <a:cs typeface="Calibri" pitchFamily="34" charset="0"/>
              </a:rPr>
              <a:t>friable </a:t>
            </a:r>
            <a:r>
              <a:rPr lang="en-US" sz="1400" dirty="0" err="1">
                <a:solidFill>
                  <a:srgbClr val="FF0000"/>
                </a:solidFill>
                <a:uFillTx/>
                <a:cs typeface="Calibri" pitchFamily="34" charset="0"/>
              </a:rPr>
              <a:t>vegetations</a:t>
            </a:r>
            <a:r>
              <a:rPr lang="en-US" sz="1400" dirty="0">
                <a:solidFill>
                  <a:srgbClr val="FF0000"/>
                </a:solidFill>
                <a:uFillTx/>
                <a:cs typeface="Calibri" pitchFamily="34" charset="0"/>
              </a:rPr>
              <a:t>;</a:t>
            </a:r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 composed of adherent mass of thrombotic debris and micro-organisms. 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Infective endocarditis is a particularly difficult infection to </a:t>
            </a:r>
            <a:r>
              <a:rPr lang="en-US" sz="1400" dirty="0" smtClean="0">
                <a:solidFill>
                  <a:schemeClr val="tx1"/>
                </a:solidFill>
                <a:uFillTx/>
                <a:cs typeface="Calibri" pitchFamily="34" charset="0"/>
              </a:rPr>
              <a:t>eradicate; </a:t>
            </a:r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because of the avascular nature of the heart valves.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uFillTx/>
                <a:cs typeface="Calibri" pitchFamily="34" charset="0"/>
              </a:rPr>
              <a:t>So the antibiotics will not reach there </a:t>
            </a:r>
          </a:p>
          <a:p>
            <a:endParaRPr lang="en-US" sz="1400" dirty="0">
              <a:uFillTx/>
              <a:cs typeface="Calibri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uFillTx/>
                <a:cs typeface="Calibri" pitchFamily="34" charset="0"/>
              </a:rPr>
              <a:t>Infective endocarditis (IE) is divided into: </a:t>
            </a:r>
          </a:p>
          <a:p>
            <a:endParaRPr lang="en-US" sz="1400" dirty="0">
              <a:uFillTx/>
              <a:cs typeface="Calibri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uFillTx/>
                <a:cs typeface="Calibri" pitchFamily="34" charset="0"/>
              </a:rPr>
              <a:t>Acute IE: 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Is caused by highly virulent organisms (</a:t>
            </a:r>
            <a:r>
              <a:rPr lang="en-US" sz="1400" b="1" dirty="0">
                <a:solidFill>
                  <a:srgbClr val="FF0000"/>
                </a:solidFill>
                <a:uFillTx/>
                <a:cs typeface="Calibri" pitchFamily="34" charset="0"/>
              </a:rPr>
              <a:t>staphylococcus aureus</a:t>
            </a:r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)</a:t>
            </a:r>
            <a:r>
              <a:rPr lang="en-US" sz="1400" dirty="0">
                <a:uFillTx/>
                <a:cs typeface="Calibri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Attacks normal/healthy valves.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Destructive, progresses rapidly. 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Has little local host reaction. 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Prognosis: very bad, it could lead to death even with antibiotics and surgery. 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Tricuspid valve is more involved. </a:t>
            </a:r>
          </a:p>
          <a:p>
            <a:endParaRPr lang="en-US" sz="1400" dirty="0">
              <a:uFillTx/>
              <a:cs typeface="Calibri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uFillTx/>
                <a:cs typeface="Calibri" pitchFamily="34" charset="0"/>
              </a:rPr>
              <a:t>Subacute IE: </a:t>
            </a:r>
            <a:endParaRPr lang="en-US" sz="1400" b="1" dirty="0">
              <a:solidFill>
                <a:schemeClr val="tx1"/>
              </a:solidFill>
              <a:uFillTx/>
              <a:cs typeface="Calibri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It is caused by low virulence organisms (</a:t>
            </a:r>
            <a:r>
              <a:rPr lang="en-US" sz="1400" b="1" dirty="0">
                <a:solidFill>
                  <a:srgbClr val="FF0000"/>
                </a:solidFill>
                <a:uFillTx/>
                <a:cs typeface="Calibri" pitchFamily="34" charset="0"/>
              </a:rPr>
              <a:t>a-hemolytic streptococci </a:t>
            </a:r>
            <a:r>
              <a:rPr lang="en-US" sz="1400" b="1" dirty="0" err="1">
                <a:solidFill>
                  <a:srgbClr val="FF0000"/>
                </a:solidFill>
                <a:uFillTx/>
                <a:cs typeface="Calibri" pitchFamily="34" charset="0"/>
              </a:rPr>
              <a:t>viridans</a:t>
            </a:r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).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Attacks previously abnormal valves, especially scarred or deformed ones.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Progresses slowly. 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It induces a local inflammatory reaction. </a:t>
            </a:r>
          </a:p>
          <a:p>
            <a:r>
              <a:rPr lang="en-US" sz="1400" dirty="0">
                <a:solidFill>
                  <a:schemeClr val="tx1"/>
                </a:solidFill>
                <a:uFillTx/>
                <a:cs typeface="Calibri" pitchFamily="34" charset="0"/>
              </a:rPr>
              <a:t>Prognosis: depends to some extent on the offending organism and the stage at which the infection is treated, most patients recover after antibiotic therapy.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3" y="161805"/>
            <a:ext cx="6403545" cy="8496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Risk Factors: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In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acute IE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, it mostly occurs due to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intravenous drug abuse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. </a:t>
            </a:r>
            <a:r>
              <a:rPr lang="en-US" sz="1800" dirty="0">
                <a:solidFill>
                  <a:srgbClr val="FF0000"/>
                </a:solidFill>
                <a:uFillTx/>
                <a:latin typeface="Gill Sans MT" charset="0"/>
                <a:ea typeface="Georgia" charset="0"/>
                <a:cs typeface="Georgia" charset="0"/>
              </a:rPr>
              <a:t>Tricuspid valve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is affected in most cases.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In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subacute IE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, the </a:t>
            </a:r>
            <a:r>
              <a:rPr lang="en-US" sz="1800" dirty="0">
                <a:solidFill>
                  <a:srgbClr val="FF0000"/>
                </a:solidFill>
                <a:uFillTx/>
                <a:latin typeface="Gill Sans MT" charset="0"/>
                <a:ea typeface="Georgia" charset="0"/>
                <a:cs typeface="Georgia" charset="0"/>
              </a:rPr>
              <a:t>mitral valve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is mostly affected, and frequently combined with the </a:t>
            </a:r>
            <a:r>
              <a:rPr lang="en-US" sz="1800" dirty="0">
                <a:solidFill>
                  <a:srgbClr val="FF0000"/>
                </a:solidFill>
                <a:uFillTx/>
                <a:latin typeface="Gill Sans MT" charset="0"/>
                <a:ea typeface="Georgia" charset="0"/>
                <a:cs typeface="Georgia" charset="0"/>
              </a:rPr>
              <a:t>aortic valve.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It occurs due to: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Rheumatic heart disease, mitral valve prolapse, and bicuspid aortic valve.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Cardiac anomalies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, such as atrial septal defect.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People with (Prosthatic valves)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, especially if they undergo surgery. 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IV Drug abusers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Immunocompromised patients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, like </a:t>
            </a:r>
            <a:r>
              <a:rPr lang="en-US" sz="1800" dirty="0" smtClean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diabetics, pregnant.</a:t>
            </a:r>
            <a:endParaRPr lang="en-US" sz="1800" dirty="0">
              <a:solidFill>
                <a:schemeClr val="tx1"/>
              </a:solidFill>
              <a:uFillTx/>
              <a:latin typeface="Gill Sans MT" charset="0"/>
              <a:ea typeface="Georgia" charset="0"/>
              <a:cs typeface="Georgia" charset="0"/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Children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an underlying cardiac </a:t>
            </a:r>
            <a:r>
              <a:rPr lang="en-US" sz="1800" dirty="0" smtClean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lesions, the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main cause is congenital heart diseases.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Adults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usually there is no predisposing cardiac lesions. The main causes are mitral prolapse and congenital heart diseases.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Transient bacteremia from any procedure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The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elderly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due to degeneration of heart valve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uFillTx/>
              </a:rPr>
              <a:t>Note </a:t>
            </a:r>
            <a:r>
              <a:rPr lang="en-US" sz="1800" b="1" dirty="0">
                <a:solidFill>
                  <a:schemeClr val="tx1"/>
                </a:solidFill>
                <a:uFillTx/>
              </a:rPr>
              <a:t>that:-</a:t>
            </a:r>
          </a:p>
          <a:p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</a:rPr>
              <a:t>Mitral valves are the most common sites of IE followed by aortic valve. </a:t>
            </a:r>
          </a:p>
          <a:p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</a:rPr>
              <a:t>In IV drug users, the right side valves like the tricuspid are more commonly involved. </a:t>
            </a:r>
          </a:p>
          <a:p>
            <a:r>
              <a:rPr lang="en-US" sz="1800" dirty="0" err="1" smtClean="0">
                <a:solidFill>
                  <a:schemeClr val="tx1"/>
                </a:solidFill>
                <a:uFillTx/>
                <a:latin typeface="Gill Sans MT" charset="0"/>
              </a:rPr>
              <a:t>Vegetations</a:t>
            </a:r>
            <a:r>
              <a:rPr lang="en-US" sz="1800" dirty="0" smtClean="0">
                <a:solidFill>
                  <a:schemeClr val="tx1"/>
                </a:solidFill>
                <a:uFillTx/>
                <a:latin typeface="Gill Sans MT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</a:rPr>
              <a:t>may be single or multiple, involving one or more valve(s).</a:t>
            </a:r>
          </a:p>
          <a:p>
            <a:endParaRPr lang="en-US" sz="18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Diagnosis and Clinical features:</a:t>
            </a:r>
          </a:p>
          <a:p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Most consistent sign of IE is </a:t>
            </a:r>
            <a:r>
              <a:rPr lang="en-US" sz="1800" dirty="0">
                <a:solidFill>
                  <a:srgbClr val="FF0000"/>
                </a:solidFill>
                <a:uFillTx/>
                <a:latin typeface="Gill Sans MT" charset="0"/>
                <a:ea typeface="Georgia" charset="0"/>
                <a:cs typeface="Georgia" charset="0"/>
              </a:rPr>
              <a:t>fever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. However, fever may be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absent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in subacute IE and they might only have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fatigue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and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weight loss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. In acute disease, they might have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chills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and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weakness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along with fever. 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Splenomegaly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may occur at late stages.</a:t>
            </a:r>
          </a:p>
          <a:p>
            <a:endParaRPr lang="en-US" sz="1800" dirty="0">
              <a:solidFill>
                <a:schemeClr val="tx1"/>
              </a:solidFill>
              <a:latin typeface="Gill Sans MT" charset="0"/>
              <a:ea typeface="Georgia" charset="0"/>
              <a:cs typeface="Georgia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Diagnosis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is confirmed by positive </a:t>
            </a:r>
            <a:r>
              <a:rPr lang="en-US" sz="1800" dirty="0">
                <a:solidFill>
                  <a:srgbClr val="FF0000"/>
                </a:solidFill>
                <a:uFillTx/>
                <a:latin typeface="Gill Sans MT" charset="0"/>
                <a:ea typeface="Georgia" charset="0"/>
                <a:cs typeface="Georgia" charset="0"/>
              </a:rPr>
              <a:t>blood cultures,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you might need more than one culture because organisms or strongly attached to the bulky vegetations. </a:t>
            </a:r>
          </a:p>
          <a:p>
            <a:endParaRPr lang="en-US" sz="1800" dirty="0">
              <a:solidFill>
                <a:schemeClr val="tx1"/>
              </a:solidFill>
              <a:latin typeface="Gill Sans MT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tx2">
                  <a:lumMod val="50000"/>
                </a:schemeClr>
              </a:solidFill>
              <a:uFillTx/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Complications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uFillTx/>
                <a:latin typeface="Georgia" charset="0"/>
                <a:ea typeface="Georgia" charset="0"/>
                <a:cs typeface="Georgia" charset="0"/>
              </a:rPr>
              <a:t>:</a:t>
            </a:r>
            <a:endParaRPr lang="en-US" sz="18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When these </a:t>
            </a:r>
            <a:r>
              <a:rPr lang="en-US" sz="1800" dirty="0" err="1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vegetations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fragment, they may produce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abscesses.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These emboli when they get lodged somewhere in the body; they produce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septic infarcts. Renal failure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may occur due to glomerular trapping of antigen-antibody complexes, and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pulmonary emboli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may occur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too. </a:t>
            </a:r>
            <a:r>
              <a:rPr lang="en-US" sz="1800" b="1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Arrhythmias </a:t>
            </a:r>
            <a:r>
              <a:rPr lang="en-US" sz="1800" dirty="0">
                <a:solidFill>
                  <a:schemeClr val="tx1"/>
                </a:solidFill>
                <a:uFillTx/>
                <a:latin typeface="Gill Sans MT" charset="0"/>
                <a:ea typeface="Georgia" charset="0"/>
                <a:cs typeface="Georgia" charset="0"/>
              </a:rPr>
              <a:t>may be present. </a:t>
            </a:r>
          </a:p>
          <a:p>
            <a:endParaRPr lang="en-US" sz="1200" dirty="0">
              <a:solidFill>
                <a:srgbClr val="FF0000"/>
              </a:solidFill>
              <a:uFillTx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uFillTx/>
            </a:endParaRPr>
          </a:p>
          <a:p>
            <a:endParaRPr lang="en-US" sz="1200" dirty="0">
              <a:solidFill>
                <a:schemeClr val="tx1"/>
              </a:solidFill>
              <a:uFillTx/>
            </a:endParaRPr>
          </a:p>
          <a:p>
            <a:endParaRPr lang="en-US" sz="1200" dirty="0">
              <a:solidFill>
                <a:schemeClr val="tx1"/>
              </a:solidFill>
              <a:uFillTx/>
              <a:ea typeface="Georgia" charset="0"/>
              <a:cs typeface="Georgia" charset="0"/>
            </a:endParaRPr>
          </a:p>
          <a:p>
            <a:endParaRPr lang="en-US" dirty="0"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6835" y="8764080"/>
            <a:ext cx="5260075" cy="24622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58623" y="8745478"/>
            <a:ext cx="544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</a:rPr>
              <a:t>Vegetations</a:t>
            </a:r>
            <a:r>
              <a:rPr lang="en-US" dirty="0">
                <a:solidFill>
                  <a:srgbClr val="FF0000"/>
                </a:solidFill>
              </a:rPr>
              <a:t> can detach and form septic thrombi, go to brain, cause abscess or go to kidney or spleen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Custom 6">
      <a:dk1>
        <a:srgbClr val="000000"/>
      </a:dk1>
      <a:lt1>
        <a:srgbClr val="BAD7EC"/>
      </a:lt1>
      <a:dk2>
        <a:srgbClr val="BAD7EC"/>
      </a:dk2>
      <a:lt2>
        <a:srgbClr val="FFFFFF"/>
      </a:lt2>
      <a:accent1>
        <a:srgbClr val="E1F1F7"/>
      </a:accent1>
      <a:accent2>
        <a:srgbClr val="BAD7E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39715</TotalTime>
  <Words>2714</Words>
  <Application>Microsoft Office PowerPoint</Application>
  <PresentationFormat>Custom</PresentationFormat>
  <Paragraphs>462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Aldhabi</vt:lpstr>
      <vt:lpstr>Arial</vt:lpstr>
      <vt:lpstr>Batta</vt:lpstr>
      <vt:lpstr>Battallion Script Demo</vt:lpstr>
      <vt:lpstr>Calibri</vt:lpstr>
      <vt:lpstr>Copperplate Gothic Bold</vt:lpstr>
      <vt:lpstr>Destain</vt:lpstr>
      <vt:lpstr>Georgia</vt:lpstr>
      <vt:lpstr>Gill Sans MT</vt:lpstr>
      <vt:lpstr>Impact</vt:lpstr>
      <vt:lpstr>Times New Roman</vt:lpstr>
      <vt:lpstr>Wingdings</vt:lpstr>
      <vt:lpstr>Badge</vt:lpstr>
      <vt:lpstr>PowerPoint Presentation</vt:lpstr>
      <vt:lpstr>PowerPoint Presentation</vt:lpstr>
      <vt:lpstr>introduction</vt:lpstr>
      <vt:lpstr>Rheumatic fever</vt:lpstr>
      <vt:lpstr>PowerPoint Presentation</vt:lpstr>
      <vt:lpstr>PowerPoint Presentation</vt:lpstr>
      <vt:lpstr>PowerPoint Presentation</vt:lpstr>
      <vt:lpstr>Infective endocarditis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case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Majed Almajed</dc:creator>
  <cp:lastModifiedBy>GHAIDA</cp:lastModifiedBy>
  <cp:revision>271</cp:revision>
  <dcterms:created xsi:type="dcterms:W3CDTF">2015-02-11T21:48:33Z</dcterms:created>
  <dcterms:modified xsi:type="dcterms:W3CDTF">2018-03-05T17:30:03Z</dcterms:modified>
</cp:coreProperties>
</file>