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7200900" cy="9145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6"/>
  </p:normalViewPr>
  <p:slideViewPr>
    <p:cSldViewPr snapToGrid="0" snapToObjects="1">
      <p:cViewPr>
        <p:scale>
          <a:sx n="125" d="100"/>
          <a:sy n="125" d="100"/>
        </p:scale>
        <p:origin x="1472"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uFillTx/>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uFillTx/>
                <a:latin typeface="Calibri"/>
                <a:ea typeface="Calibri"/>
                <a:cs typeface="Calibri"/>
                <a:sym typeface="Calibri"/>
              </a:rPr>
              <a:t>‹#›</a:t>
            </a:fld>
            <a:endParaRPr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476825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uFillTx/>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uFillTx/>
                <a:latin typeface="Calibri"/>
                <a:ea typeface="Calibri"/>
                <a:cs typeface="Calibri"/>
                <a:sym typeface="Calibri"/>
              </a:rPr>
              <a:t>1</a:t>
            </a:fld>
            <a:endParaRPr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74648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41" name="Shape 241"/>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22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56" name="Shape 256"/>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37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62" name="Shape 262"/>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9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69" name="Shape 269"/>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70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2214563" y="1143000"/>
            <a:ext cx="2428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76" name="Shape 27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uFillTx/>
              </a:rPr>
              <a:t>14</a:t>
            </a:fld>
            <a:endParaRPr>
              <a:uFillTx/>
            </a:endParaRPr>
          </a:p>
        </p:txBody>
      </p:sp>
    </p:spTree>
    <p:extLst>
      <p:ext uri="{BB962C8B-B14F-4D97-AF65-F5344CB8AC3E}">
        <p14:creationId xmlns:p14="http://schemas.microsoft.com/office/powerpoint/2010/main" val="124837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82" name="Shape 282"/>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82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88" name="Shape 288"/>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02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130" name="Shape 130"/>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12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214563" y="1143000"/>
            <a:ext cx="2428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uFillTx/>
              <a:latin typeface="Calibri"/>
              <a:ea typeface="Calibri"/>
              <a:cs typeface="Calibri"/>
              <a:sym typeface="Calibri"/>
            </a:endParaRPr>
          </a:p>
        </p:txBody>
      </p:sp>
      <p:sp>
        <p:nvSpPr>
          <p:cNvPr id="138" name="Shape 13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uFillTx/>
                <a:latin typeface="Calibri"/>
                <a:ea typeface="Calibri"/>
                <a:cs typeface="Calibri"/>
                <a:sym typeface="Calibri"/>
              </a:rPr>
              <a:t>3</a:t>
            </a:fld>
            <a:endParaRPr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87633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uFillTx/>
            </a:endParaRPr>
          </a:p>
        </p:txBody>
      </p:sp>
      <p:sp>
        <p:nvSpPr>
          <p:cNvPr id="153" name="Shape 153"/>
          <p:cNvSpPr>
            <a:spLocks noGrp="1" noRot="1" noChangeAspect="1"/>
          </p:cNvSpPr>
          <p:nvPr>
            <p:ph type="sldImg" idx="2"/>
          </p:nvPr>
        </p:nvSpPr>
        <p:spPr>
          <a:xfrm>
            <a:off x="2214563" y="1143000"/>
            <a:ext cx="2428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91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171" name="Shape 171"/>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26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uFillTx/>
              <a:latin typeface="Calibri"/>
              <a:ea typeface="Calibri"/>
              <a:cs typeface="Calibri"/>
              <a:sym typeface="Calibri"/>
            </a:endParaRPr>
          </a:p>
        </p:txBody>
      </p:sp>
      <p:sp>
        <p:nvSpPr>
          <p:cNvPr id="189" name="Shape 1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uFillTx/>
                <a:latin typeface="Calibri"/>
                <a:ea typeface="Calibri"/>
                <a:cs typeface="Calibri"/>
                <a:sym typeface="Calibri"/>
              </a:rPr>
              <a:t>6</a:t>
            </a:fld>
            <a:endParaRPr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46577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01" name="Shape 201"/>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24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214563" y="1143000"/>
            <a:ext cx="2428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13" name="Shape 21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uFillTx/>
              </a:rPr>
              <a:t>8</a:t>
            </a:fld>
            <a:endParaRPr>
              <a:uFillTx/>
            </a:endParaRPr>
          </a:p>
        </p:txBody>
      </p:sp>
    </p:spTree>
    <p:extLst>
      <p:ext uri="{BB962C8B-B14F-4D97-AF65-F5344CB8AC3E}">
        <p14:creationId xmlns:p14="http://schemas.microsoft.com/office/powerpoint/2010/main" val="9870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26" name="Shape 226"/>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1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19" name="Shape 19"/>
          <p:cNvSpPr txBox="1">
            <a:spLocks noGrp="1"/>
          </p:cNvSpPr>
          <p:nvPr>
            <p:ph type="body" idx="1"/>
          </p:nvPr>
        </p:nvSpPr>
        <p:spPr>
          <a:xfrm>
            <a:off x="739281" y="3048546"/>
            <a:ext cx="6011573" cy="4792285"/>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20" name="Shape 20"/>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b="0" i="0" u="none" strike="noStrike" cap="none">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21" name="Shape 21"/>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b="0" i="0" u="none" strike="noStrike" cap="none">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22" name="Shape 22"/>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b="0" i="0" u="none" strike="noStrike" cap="none">
                <a:solidFill>
                  <a:srgbClr val="595959"/>
                </a:solidFill>
                <a:uFillTx/>
                <a:latin typeface="Cabin"/>
                <a:ea typeface="Cabin"/>
                <a:cs typeface="Cabin"/>
                <a:sym typeface="Cabin"/>
              </a:defRPr>
            </a:lvl1pPr>
            <a:lvl2pPr marL="0" marR="0" lvl="1" indent="0" algn="r" rtl="0">
              <a:spcBef>
                <a:spcPts val="0"/>
              </a:spcBef>
              <a:buNone/>
              <a:defRPr sz="700" b="0" i="0" u="none" strike="noStrike" cap="none">
                <a:solidFill>
                  <a:srgbClr val="595959"/>
                </a:solidFill>
                <a:uFillTx/>
                <a:latin typeface="Cabin"/>
                <a:ea typeface="Cabin"/>
                <a:cs typeface="Cabin"/>
                <a:sym typeface="Cabin"/>
              </a:defRPr>
            </a:lvl2pPr>
            <a:lvl3pPr marL="0" marR="0" lvl="2" indent="0" algn="r" rtl="0">
              <a:spcBef>
                <a:spcPts val="0"/>
              </a:spcBef>
              <a:buNone/>
              <a:defRPr sz="700" b="0" i="0" u="none" strike="noStrike" cap="none">
                <a:solidFill>
                  <a:srgbClr val="595959"/>
                </a:solidFill>
                <a:uFillTx/>
                <a:latin typeface="Cabin"/>
                <a:ea typeface="Cabin"/>
                <a:cs typeface="Cabin"/>
                <a:sym typeface="Cabin"/>
              </a:defRPr>
            </a:lvl3pPr>
            <a:lvl4pPr marL="0" marR="0" lvl="3" indent="0" algn="r" rtl="0">
              <a:spcBef>
                <a:spcPts val="0"/>
              </a:spcBef>
              <a:buNone/>
              <a:defRPr sz="700" b="0" i="0" u="none" strike="noStrike" cap="none">
                <a:solidFill>
                  <a:srgbClr val="595959"/>
                </a:solidFill>
                <a:uFillTx/>
                <a:latin typeface="Cabin"/>
                <a:ea typeface="Cabin"/>
                <a:cs typeface="Cabin"/>
                <a:sym typeface="Cabin"/>
              </a:defRPr>
            </a:lvl4pPr>
            <a:lvl5pPr marL="0" marR="0" lvl="4" indent="0" algn="r" rtl="0">
              <a:spcBef>
                <a:spcPts val="0"/>
              </a:spcBef>
              <a:buNone/>
              <a:defRPr sz="700" b="0" i="0" u="none" strike="noStrike" cap="none">
                <a:solidFill>
                  <a:srgbClr val="595959"/>
                </a:solidFill>
                <a:uFillTx/>
                <a:latin typeface="Cabin"/>
                <a:ea typeface="Cabin"/>
                <a:cs typeface="Cabin"/>
                <a:sym typeface="Cabin"/>
              </a:defRPr>
            </a:lvl5pPr>
            <a:lvl6pPr marL="0" marR="0" lvl="5" indent="0" algn="r" rtl="0">
              <a:spcBef>
                <a:spcPts val="0"/>
              </a:spcBef>
              <a:buNone/>
              <a:defRPr sz="700" b="0" i="0" u="none" strike="noStrike" cap="none">
                <a:solidFill>
                  <a:srgbClr val="595959"/>
                </a:solidFill>
                <a:uFillTx/>
                <a:latin typeface="Cabin"/>
                <a:ea typeface="Cabin"/>
                <a:cs typeface="Cabin"/>
                <a:sym typeface="Cabin"/>
              </a:defRPr>
            </a:lvl6pPr>
            <a:lvl7pPr marL="0" marR="0" lvl="6" indent="0" algn="r" rtl="0">
              <a:spcBef>
                <a:spcPts val="0"/>
              </a:spcBef>
              <a:buNone/>
              <a:defRPr sz="700" b="0" i="0" u="none" strike="noStrike" cap="none">
                <a:solidFill>
                  <a:srgbClr val="595959"/>
                </a:solidFill>
                <a:uFillTx/>
                <a:latin typeface="Cabin"/>
                <a:ea typeface="Cabin"/>
                <a:cs typeface="Cabin"/>
                <a:sym typeface="Cabin"/>
              </a:defRPr>
            </a:lvl7pPr>
            <a:lvl8pPr marL="0" marR="0" lvl="7" indent="0" algn="r" rtl="0">
              <a:spcBef>
                <a:spcPts val="0"/>
              </a:spcBef>
              <a:buNone/>
              <a:defRPr sz="700" b="0" i="0" u="none" strike="noStrike" cap="none">
                <a:solidFill>
                  <a:srgbClr val="595959"/>
                </a:solidFill>
                <a:uFillTx/>
                <a:latin typeface="Cabin"/>
                <a:ea typeface="Cabin"/>
                <a:cs typeface="Cabin"/>
                <a:sym typeface="Cabin"/>
              </a:defRPr>
            </a:lvl8pPr>
            <a:lvl9pPr marL="0" marR="0" lvl="8" indent="0" algn="r" rtl="0">
              <a:spcBef>
                <a:spcPts val="0"/>
              </a:spcBef>
              <a:buNone/>
              <a:defRPr sz="700" b="0" i="0" u="none" strike="noStrike" cap="none">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85" name="Shape 85"/>
          <p:cNvSpPr txBox="1">
            <a:spLocks noGrp="1"/>
          </p:cNvSpPr>
          <p:nvPr>
            <p:ph type="body" idx="1"/>
          </p:nvPr>
        </p:nvSpPr>
        <p:spPr>
          <a:xfrm rot="5400000">
            <a:off x="1348925" y="2438902"/>
            <a:ext cx="4792285" cy="6011573"/>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86" name="Shape 86"/>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87" name="Shape 87"/>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88" name="Shape 88"/>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2651825" y="3803550"/>
            <a:ext cx="7468504" cy="88129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91" name="Shape 91"/>
          <p:cNvSpPr txBox="1">
            <a:spLocks noGrp="1"/>
          </p:cNvSpPr>
          <p:nvPr>
            <p:ph type="body" idx="1"/>
          </p:nvPr>
        </p:nvSpPr>
        <p:spPr>
          <a:xfrm rot="5400000">
            <a:off x="-513208" y="1765764"/>
            <a:ext cx="7468504" cy="4956871"/>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92" name="Shape 92"/>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93" name="Shape 93"/>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94" name="Shape 94"/>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_HEADER">
    <p:bg>
      <p:bgPr>
        <a:solidFill>
          <a:schemeClr val="dk2"/>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915369" y="1432126"/>
            <a:ext cx="4835489" cy="542044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2"/>
              </a:buClr>
              <a:buSzPts val="4800"/>
              <a:buFont typeface="Impact"/>
              <a:buNone/>
              <a:defRPr sz="4800" b="0" i="0" u="none" strike="noStrike" cap="none">
                <a:solidFill>
                  <a:schemeClr val="lt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105" name="Shape 105"/>
          <p:cNvSpPr txBox="1">
            <a:spLocks noGrp="1"/>
          </p:cNvSpPr>
          <p:nvPr>
            <p:ph type="body" idx="1"/>
          </p:nvPr>
        </p:nvSpPr>
        <p:spPr>
          <a:xfrm>
            <a:off x="1915366" y="6880919"/>
            <a:ext cx="4144705" cy="126840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2"/>
              </a:spcBef>
              <a:spcAft>
                <a:spcPts val="0"/>
              </a:spcAft>
              <a:buClr>
                <a:schemeClr val="lt2"/>
              </a:buClr>
              <a:buSzPts val="1200"/>
              <a:buFont typeface="Arial"/>
              <a:buNone/>
              <a:defRPr sz="1200" b="1" i="0" u="none" strike="noStrike" cap="none">
                <a:solidFill>
                  <a:schemeClr val="accent1"/>
                </a:solidFill>
                <a:uFillTx/>
                <a:latin typeface="Cabin"/>
                <a:ea typeface="Cabin"/>
                <a:cs typeface="Cabin"/>
                <a:sym typeface="Cabin"/>
              </a:defRPr>
            </a:lvl1pPr>
            <a:lvl2pPr marL="914400" marR="0" lvl="1" indent="-228600" algn="l" rtl="0">
              <a:lnSpc>
                <a:spcPct val="110000"/>
              </a:lnSpc>
              <a:spcBef>
                <a:spcPts val="402"/>
              </a:spcBef>
              <a:spcAft>
                <a:spcPts val="0"/>
              </a:spcAft>
              <a:buClr>
                <a:schemeClr val="lt2"/>
              </a:buClr>
              <a:buSzPts val="1200"/>
              <a:buFont typeface="Cabin"/>
              <a:buNone/>
              <a:defRPr sz="1200" b="0" i="0" u="none" strike="noStrike" cap="none">
                <a:solidFill>
                  <a:srgbClr val="CEE2F1"/>
                </a:solidFill>
                <a:uFillTx/>
                <a:latin typeface="Cabin"/>
                <a:ea typeface="Cabin"/>
                <a:cs typeface="Cabin"/>
                <a:sym typeface="Cabin"/>
              </a:defRPr>
            </a:lvl2pPr>
            <a:lvl3pPr marL="1371600" marR="0" lvl="2"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3pPr>
            <a:lvl4pPr marL="1828800" marR="0" lvl="3"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uFillTx/>
                <a:latin typeface="Cabin"/>
                <a:ea typeface="Cabin"/>
                <a:cs typeface="Cabin"/>
                <a:sym typeface="Cabin"/>
              </a:defRPr>
            </a:lvl4pPr>
            <a:lvl5pPr marL="2286000" marR="0" lvl="4"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5pPr>
            <a:lvl6pPr marL="2743200" marR="0" lvl="5"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uFillTx/>
                <a:latin typeface="Cabin"/>
                <a:ea typeface="Cabin"/>
                <a:cs typeface="Cabin"/>
                <a:sym typeface="Cabin"/>
              </a:defRPr>
            </a:lvl6pPr>
            <a:lvl7pPr marL="3200400" marR="0" lvl="6"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7pPr>
            <a:lvl8pPr marL="3657600" marR="0" lvl="7"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uFillTx/>
                <a:latin typeface="Cabin"/>
                <a:ea typeface="Cabin"/>
                <a:cs typeface="Cabin"/>
                <a:sym typeface="Cabin"/>
              </a:defRPr>
            </a:lvl8pPr>
            <a:lvl9pPr marL="4114800" marR="0" lvl="8"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9pPr>
          </a:lstStyle>
          <a:p>
            <a:endParaRPr/>
          </a:p>
        </p:txBody>
      </p:sp>
      <p:sp>
        <p:nvSpPr>
          <p:cNvPr id="106" name="Shape 106"/>
          <p:cNvSpPr txBox="1">
            <a:spLocks noGrp="1"/>
          </p:cNvSpPr>
          <p:nvPr>
            <p:ph type="dt" idx="10"/>
          </p:nvPr>
        </p:nvSpPr>
        <p:spPr>
          <a:xfrm>
            <a:off x="1911596" y="8502392"/>
            <a:ext cx="882362"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chemeClr val="lt2"/>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9pPr>
          </a:lstStyle>
          <a:p>
            <a:endParaRPr/>
          </a:p>
        </p:txBody>
      </p:sp>
      <p:sp>
        <p:nvSpPr>
          <p:cNvPr id="107" name="Shape 107"/>
          <p:cNvSpPr txBox="1">
            <a:spLocks noGrp="1"/>
          </p:cNvSpPr>
          <p:nvPr>
            <p:ph type="ftr" idx="11"/>
          </p:nvPr>
        </p:nvSpPr>
        <p:spPr>
          <a:xfrm>
            <a:off x="3117958"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chemeClr val="lt2"/>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9pPr>
          </a:lstStyle>
          <a:p>
            <a:endParaRPr/>
          </a:p>
        </p:txBody>
      </p:sp>
      <p:sp>
        <p:nvSpPr>
          <p:cNvPr id="108" name="Shape 108"/>
          <p:cNvSpPr txBox="1">
            <a:spLocks noGrp="1"/>
          </p:cNvSpPr>
          <p:nvPr>
            <p:ph type="sldNum" idx="12"/>
          </p:nvPr>
        </p:nvSpPr>
        <p:spPr>
          <a:xfrm>
            <a:off x="5872253" y="8502396"/>
            <a:ext cx="878594"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chemeClr val="lt2"/>
                </a:solidFill>
                <a:uFillTx/>
                <a:latin typeface="Cabin"/>
                <a:ea typeface="Cabin"/>
                <a:cs typeface="Cabin"/>
                <a:sym typeface="Cabin"/>
              </a:defRPr>
            </a:lvl1pPr>
            <a:lvl2pPr marL="0" marR="0" lvl="1" indent="0" algn="r" rtl="0">
              <a:spcBef>
                <a:spcPts val="0"/>
              </a:spcBef>
              <a:buNone/>
              <a:defRPr sz="700">
                <a:solidFill>
                  <a:schemeClr val="lt2"/>
                </a:solidFill>
                <a:uFillTx/>
                <a:latin typeface="Cabin"/>
                <a:ea typeface="Cabin"/>
                <a:cs typeface="Cabin"/>
                <a:sym typeface="Cabin"/>
              </a:defRPr>
            </a:lvl2pPr>
            <a:lvl3pPr marL="0" marR="0" lvl="2" indent="0" algn="r" rtl="0">
              <a:spcBef>
                <a:spcPts val="0"/>
              </a:spcBef>
              <a:buNone/>
              <a:defRPr sz="700">
                <a:solidFill>
                  <a:schemeClr val="lt2"/>
                </a:solidFill>
                <a:uFillTx/>
                <a:latin typeface="Cabin"/>
                <a:ea typeface="Cabin"/>
                <a:cs typeface="Cabin"/>
                <a:sym typeface="Cabin"/>
              </a:defRPr>
            </a:lvl3pPr>
            <a:lvl4pPr marL="0" marR="0" lvl="3" indent="0" algn="r" rtl="0">
              <a:spcBef>
                <a:spcPts val="0"/>
              </a:spcBef>
              <a:buNone/>
              <a:defRPr sz="700">
                <a:solidFill>
                  <a:schemeClr val="lt2"/>
                </a:solidFill>
                <a:uFillTx/>
                <a:latin typeface="Cabin"/>
                <a:ea typeface="Cabin"/>
                <a:cs typeface="Cabin"/>
                <a:sym typeface="Cabin"/>
              </a:defRPr>
            </a:lvl4pPr>
            <a:lvl5pPr marL="0" marR="0" lvl="4" indent="0" algn="r" rtl="0">
              <a:spcBef>
                <a:spcPts val="0"/>
              </a:spcBef>
              <a:buNone/>
              <a:defRPr sz="700">
                <a:solidFill>
                  <a:schemeClr val="lt2"/>
                </a:solidFill>
                <a:uFillTx/>
                <a:latin typeface="Cabin"/>
                <a:ea typeface="Cabin"/>
                <a:cs typeface="Cabin"/>
                <a:sym typeface="Cabin"/>
              </a:defRPr>
            </a:lvl5pPr>
            <a:lvl6pPr marL="0" marR="0" lvl="5" indent="0" algn="r" rtl="0">
              <a:spcBef>
                <a:spcPts val="0"/>
              </a:spcBef>
              <a:buNone/>
              <a:defRPr sz="700">
                <a:solidFill>
                  <a:schemeClr val="lt2"/>
                </a:solidFill>
                <a:uFillTx/>
                <a:latin typeface="Cabin"/>
                <a:ea typeface="Cabin"/>
                <a:cs typeface="Cabin"/>
                <a:sym typeface="Cabin"/>
              </a:defRPr>
            </a:lvl6pPr>
            <a:lvl7pPr marL="0" marR="0" lvl="6" indent="0" algn="r" rtl="0">
              <a:spcBef>
                <a:spcPts val="0"/>
              </a:spcBef>
              <a:buNone/>
              <a:defRPr sz="700">
                <a:solidFill>
                  <a:schemeClr val="lt2"/>
                </a:solidFill>
                <a:uFillTx/>
                <a:latin typeface="Cabin"/>
                <a:ea typeface="Cabin"/>
                <a:cs typeface="Cabin"/>
                <a:sym typeface="Cabin"/>
              </a:defRPr>
            </a:lvl7pPr>
            <a:lvl8pPr marL="0" marR="0" lvl="7" indent="0" algn="r" rtl="0">
              <a:spcBef>
                <a:spcPts val="0"/>
              </a:spcBef>
              <a:buNone/>
              <a:defRPr sz="700">
                <a:solidFill>
                  <a:schemeClr val="lt2"/>
                </a:solidFill>
                <a:uFillTx/>
                <a:latin typeface="Cabin"/>
                <a:ea typeface="Cabin"/>
                <a:cs typeface="Cabin"/>
                <a:sym typeface="Cabin"/>
              </a:defRPr>
            </a:lvl8pPr>
            <a:lvl9pPr marL="0" marR="0" lvl="8" indent="0" algn="r" rtl="0">
              <a:spcBef>
                <a:spcPts val="0"/>
              </a:spcBef>
              <a:buNone/>
              <a:defRPr sz="700">
                <a:solidFill>
                  <a:schemeClr val="lt2"/>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grpSp>
        <p:nvGrpSpPr>
          <p:cNvPr id="109" name="Shape 109"/>
          <p:cNvGrpSpPr/>
          <p:nvPr/>
        </p:nvGrpSpPr>
        <p:grpSpPr>
          <a:xfrm>
            <a:off x="8" y="10"/>
            <a:ext cx="1662396" cy="9145588"/>
            <a:chOff x="0" y="0"/>
            <a:chExt cx="2814638" cy="6858000"/>
          </a:xfrm>
        </p:grpSpPr>
        <p:sp>
          <p:nvSpPr>
            <p:cNvPr id="110" name="Shape 110"/>
            <p:cNvSpPr>
              <a:spLocks/>
            </p:cNvSpPr>
            <p:nvPr/>
          </p:nvSpPr>
          <p:spPr>
            <a:xfrm>
              <a:off x="0" y="0"/>
              <a:ext cx="2814638" cy="6858000"/>
            </a:xfrm>
            <a:custGeom>
              <a:avLst/>
              <a:gdLst/>
              <a:ahLst/>
              <a:cxnLst/>
              <a:rect l="0" t="0" r="0" b="0"/>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111" name="Shape 111"/>
            <p:cNvSpPr>
              <a:spLocks/>
            </p:cNvSpPr>
            <p:nvPr/>
          </p:nvSpPr>
          <p:spPr>
            <a:xfrm>
              <a:off x="874382" y="0"/>
              <a:ext cx="1646238" cy="6858000"/>
            </a:xfrm>
            <a:custGeom>
              <a:avLst/>
              <a:gdLst/>
              <a:ahLst/>
              <a:cxnLst/>
              <a:rect l="0" t="0" r="0" b="0"/>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picTx">
  <p:cSld name="PICTURE_WITH_CAPTION_TEXT">
    <p:spTree>
      <p:nvGrpSpPr>
        <p:cNvPr id="1" name="Shape 23"/>
        <p:cNvGrpSpPr/>
        <p:nvPr/>
      </p:nvGrpSpPr>
      <p:grpSpPr>
        <a:xfrm>
          <a:off x="0" y="0"/>
          <a:ext cx="0" cy="0"/>
          <a:chOff x="0" y="0"/>
          <a:chExt cx="0" cy="0"/>
        </a:xfrm>
      </p:grpSpPr>
      <p:sp>
        <p:nvSpPr>
          <p:cNvPr id="24" name="Shape 24"/>
          <p:cNvSpPr>
            <a:spLocks noGrp="1"/>
          </p:cNvSpPr>
          <p:nvPr>
            <p:ph type="pic" idx="2"/>
          </p:nvPr>
        </p:nvSpPr>
        <p:spPr>
          <a:xfrm>
            <a:off x="167427" y="16"/>
            <a:ext cx="4344394" cy="9145586"/>
          </a:xfrm>
          <a:prstGeom prst="rect">
            <a:avLst/>
          </a:prstGeom>
          <a:noFill/>
          <a:ln>
            <a:noFill/>
          </a:ln>
        </p:spPr>
        <p:txBody>
          <a:bodyPr spcFirstLastPara="1" wrap="square" lIns="91425" tIns="91425" rIns="91425" bIns="91425" anchor="t" anchorCtr="0"/>
          <a:lstStyle>
            <a:lvl1pPr marR="0" lvl="0" algn="l" rtl="0">
              <a:lnSpc>
                <a:spcPct val="110000"/>
              </a:lnSpc>
              <a:spcBef>
                <a:spcPts val="402"/>
              </a:spcBef>
              <a:spcAft>
                <a:spcPts val="0"/>
              </a:spcAft>
              <a:buClr>
                <a:schemeClr val="dk2"/>
              </a:buClr>
              <a:buSzPts val="1800"/>
              <a:buFont typeface="Arial"/>
              <a:buNone/>
              <a:defRPr sz="1800" b="0" i="0" u="none" strike="noStrike" cap="none">
                <a:solidFill>
                  <a:srgbClr val="595959"/>
                </a:solidFill>
                <a:uFillTx/>
                <a:latin typeface="Cabin"/>
                <a:ea typeface="Cabin"/>
                <a:cs typeface="Cabin"/>
                <a:sym typeface="Cabin"/>
              </a:defRPr>
            </a:lvl1pPr>
            <a:lvl2pPr marR="0" lvl="1" algn="l" rtl="0">
              <a:lnSpc>
                <a:spcPct val="110000"/>
              </a:lnSpc>
              <a:spcBef>
                <a:spcPts val="402"/>
              </a:spcBef>
              <a:spcAft>
                <a:spcPts val="0"/>
              </a:spcAft>
              <a:buClr>
                <a:schemeClr val="dk2"/>
              </a:buClr>
              <a:buSzPts val="1500"/>
              <a:buFont typeface="Cabin"/>
              <a:buNone/>
              <a:defRPr sz="1500" b="0" i="0" u="none" strike="noStrike" cap="none">
                <a:solidFill>
                  <a:srgbClr val="595959"/>
                </a:solidFill>
                <a:uFillTx/>
                <a:latin typeface="Cabin"/>
                <a:ea typeface="Cabin"/>
                <a:cs typeface="Cabin"/>
                <a:sym typeface="Cabin"/>
              </a:defRPr>
            </a:lvl2pPr>
            <a:lvl3pPr marR="0" lvl="2" algn="l" rtl="0">
              <a:lnSpc>
                <a:spcPct val="110000"/>
              </a:lnSpc>
              <a:spcBef>
                <a:spcPts val="402"/>
              </a:spcBef>
              <a:spcAft>
                <a:spcPts val="0"/>
              </a:spcAft>
              <a:buClr>
                <a:schemeClr val="dk2"/>
              </a:buClr>
              <a:buSzPts val="1400"/>
              <a:buFont typeface="Arial"/>
              <a:buNone/>
              <a:defRPr sz="1400" b="0" i="0" u="none" strike="noStrike" cap="none">
                <a:solidFill>
                  <a:srgbClr val="595959"/>
                </a:solidFill>
                <a:uFillTx/>
                <a:latin typeface="Cabin"/>
                <a:ea typeface="Cabin"/>
                <a:cs typeface="Cabin"/>
                <a:sym typeface="Cabin"/>
              </a:defRPr>
            </a:lvl3pPr>
            <a:lvl4pPr marR="0" lvl="3" algn="l" rtl="0">
              <a:lnSpc>
                <a:spcPct val="110000"/>
              </a:lnSpc>
              <a:spcBef>
                <a:spcPts val="402"/>
              </a:spcBef>
              <a:spcAft>
                <a:spcPts val="0"/>
              </a:spcAft>
              <a:buClr>
                <a:schemeClr val="dk2"/>
              </a:buClr>
              <a:buSzPts val="1200"/>
              <a:buFont typeface="Cabin"/>
              <a:buNone/>
              <a:defRPr sz="1200" b="0" i="0" u="none" strike="noStrike" cap="none">
                <a:solidFill>
                  <a:srgbClr val="595959"/>
                </a:solidFill>
                <a:uFillTx/>
                <a:latin typeface="Cabin"/>
                <a:ea typeface="Cabin"/>
                <a:cs typeface="Cabin"/>
                <a:sym typeface="Cabin"/>
              </a:defRPr>
            </a:lvl4pPr>
            <a:lvl5pPr marR="0" lvl="4" algn="l" rtl="0">
              <a:lnSpc>
                <a:spcPct val="110000"/>
              </a:lnSpc>
              <a:spcBef>
                <a:spcPts val="402"/>
              </a:spcBef>
              <a:spcAft>
                <a:spcPts val="0"/>
              </a:spcAft>
              <a:buClr>
                <a:schemeClr val="dk2"/>
              </a:buClr>
              <a:buSzPts val="1200"/>
              <a:buFont typeface="Arial"/>
              <a:buNone/>
              <a:defRPr sz="1200" b="0" i="0" u="none" strike="noStrike" cap="none">
                <a:solidFill>
                  <a:srgbClr val="595959"/>
                </a:solidFill>
                <a:uFillTx/>
                <a:latin typeface="Cabin"/>
                <a:ea typeface="Cabin"/>
                <a:cs typeface="Cabin"/>
                <a:sym typeface="Cabin"/>
              </a:defRPr>
            </a:lvl5pPr>
            <a:lvl6pPr marR="0" lvl="5" algn="l" rtl="0">
              <a:lnSpc>
                <a:spcPct val="110000"/>
              </a:lnSpc>
              <a:spcBef>
                <a:spcPts val="402"/>
              </a:spcBef>
              <a:spcAft>
                <a:spcPts val="0"/>
              </a:spcAft>
              <a:buClr>
                <a:schemeClr val="dk2"/>
              </a:buClr>
              <a:buSzPts val="1200"/>
              <a:buFont typeface="Cabin"/>
              <a:buNone/>
              <a:defRPr sz="1200" b="0" i="0" u="none" strike="noStrike" cap="none">
                <a:solidFill>
                  <a:srgbClr val="595959"/>
                </a:solidFill>
                <a:uFillTx/>
                <a:latin typeface="Cabin"/>
                <a:ea typeface="Cabin"/>
                <a:cs typeface="Cabin"/>
                <a:sym typeface="Cabin"/>
              </a:defRPr>
            </a:lvl6pPr>
            <a:lvl7pPr marR="0" lvl="6" algn="l" rtl="0">
              <a:lnSpc>
                <a:spcPct val="110000"/>
              </a:lnSpc>
              <a:spcBef>
                <a:spcPts val="402"/>
              </a:spcBef>
              <a:spcAft>
                <a:spcPts val="0"/>
              </a:spcAft>
              <a:buClr>
                <a:schemeClr val="dk2"/>
              </a:buClr>
              <a:buSzPts val="1200"/>
              <a:buFont typeface="Arial"/>
              <a:buNone/>
              <a:defRPr sz="1200" b="0" i="0" u="none" strike="noStrike" cap="none">
                <a:solidFill>
                  <a:srgbClr val="595959"/>
                </a:solidFill>
                <a:uFillTx/>
                <a:latin typeface="Cabin"/>
                <a:ea typeface="Cabin"/>
                <a:cs typeface="Cabin"/>
                <a:sym typeface="Cabin"/>
              </a:defRPr>
            </a:lvl7pPr>
            <a:lvl8pPr marR="0" lvl="7" algn="l" rtl="0">
              <a:lnSpc>
                <a:spcPct val="110000"/>
              </a:lnSpc>
              <a:spcBef>
                <a:spcPts val="402"/>
              </a:spcBef>
              <a:spcAft>
                <a:spcPts val="0"/>
              </a:spcAft>
              <a:buClr>
                <a:schemeClr val="dk2"/>
              </a:buClr>
              <a:buSzPts val="1200"/>
              <a:buFont typeface="Cabin"/>
              <a:buNone/>
              <a:defRPr sz="1200" b="0" i="0" u="none" strike="noStrike" cap="none">
                <a:solidFill>
                  <a:srgbClr val="595959"/>
                </a:solidFill>
                <a:uFillTx/>
                <a:latin typeface="Cabin"/>
                <a:ea typeface="Cabin"/>
                <a:cs typeface="Cabin"/>
                <a:sym typeface="Cabin"/>
              </a:defRPr>
            </a:lvl8pPr>
            <a:lvl9pPr marR="0" lvl="8" algn="l" rtl="0">
              <a:lnSpc>
                <a:spcPct val="110000"/>
              </a:lnSpc>
              <a:spcBef>
                <a:spcPts val="402"/>
              </a:spcBef>
              <a:spcAft>
                <a:spcPts val="0"/>
              </a:spcAft>
              <a:buClr>
                <a:schemeClr val="dk2"/>
              </a:buClr>
              <a:buSzPts val="1200"/>
              <a:buFont typeface="Arial"/>
              <a:buNone/>
              <a:defRPr sz="1200" b="0" i="0" u="none" strike="noStrike" cap="none">
                <a:solidFill>
                  <a:srgbClr val="595959"/>
                </a:solidFill>
                <a:uFillTx/>
                <a:latin typeface="Cabin"/>
                <a:ea typeface="Cabin"/>
                <a:cs typeface="Cabin"/>
                <a:sym typeface="Cabin"/>
              </a:defRPr>
            </a:lvl9pPr>
          </a:lstStyle>
          <a:p>
            <a:endParaRPr/>
          </a:p>
        </p:txBody>
      </p:sp>
      <p:sp>
        <p:nvSpPr>
          <p:cNvPr id="25" name="Shape 25"/>
          <p:cNvSpPr>
            <a:spLocks/>
          </p:cNvSpPr>
          <p:nvPr/>
        </p:nvSpPr>
        <p:spPr>
          <a:xfrm>
            <a:off x="4364623" y="10"/>
            <a:ext cx="2836292" cy="9145588"/>
          </a:xfrm>
          <a:custGeom>
            <a:avLst/>
            <a:gdLst/>
            <a:ahLst/>
            <a:cxnLst/>
            <a:rect l="0" t="0" r="0" b="0"/>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26" name="Shape 26"/>
          <p:cNvSpPr>
            <a:spLocks/>
          </p:cNvSpPr>
          <p:nvPr/>
        </p:nvSpPr>
        <p:spPr>
          <a:xfrm>
            <a:off x="12"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
        <p:nvSpPr>
          <p:cNvPr id="27" name="Shape 27"/>
          <p:cNvSpPr txBox="1">
            <a:spLocks noGrp="1"/>
          </p:cNvSpPr>
          <p:nvPr>
            <p:ph type="title"/>
          </p:nvPr>
        </p:nvSpPr>
        <p:spPr>
          <a:xfrm>
            <a:off x="4924574" y="609716"/>
            <a:ext cx="1826282" cy="159583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1200"/>
              <a:buFont typeface="Cabin"/>
              <a:buNone/>
              <a:defRPr sz="1200" b="1" i="0" u="none" strike="noStrike" cap="none">
                <a:solidFill>
                  <a:schemeClr val="accent1"/>
                </a:solidFill>
                <a:uFillTx/>
                <a:latin typeface="Cabin"/>
                <a:ea typeface="Cabin"/>
                <a:cs typeface="Cabin"/>
                <a:sym typeface="Cabin"/>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28" name="Shape 28"/>
          <p:cNvSpPr txBox="1">
            <a:spLocks noGrp="1"/>
          </p:cNvSpPr>
          <p:nvPr>
            <p:ph type="body" idx="1"/>
          </p:nvPr>
        </p:nvSpPr>
        <p:spPr>
          <a:xfrm>
            <a:off x="4924574" y="2322197"/>
            <a:ext cx="1826282" cy="555318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87"/>
              </a:spcBef>
              <a:spcAft>
                <a:spcPts val="0"/>
              </a:spcAft>
              <a:buClr>
                <a:schemeClr val="dk2"/>
              </a:buClr>
              <a:buSzPts val="1000"/>
              <a:buFont typeface="Arial"/>
              <a:buNone/>
              <a:defRPr sz="1000" b="0" i="0" u="none" strike="noStrike" cap="none">
                <a:solidFill>
                  <a:schemeClr val="lt2"/>
                </a:solidFill>
                <a:uFillTx/>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800"/>
              <a:buFont typeface="Cabin"/>
              <a:buNone/>
              <a:defRPr sz="800" b="0" i="0" u="none" strike="noStrike" cap="none">
                <a:solidFill>
                  <a:srgbClr val="595959"/>
                </a:solidFill>
                <a:uFillTx/>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700"/>
              <a:buFont typeface="Arial"/>
              <a:buNone/>
              <a:defRPr sz="700" b="0" i="0" u="none" strike="noStrike" cap="none">
                <a:solidFill>
                  <a:srgbClr val="595959"/>
                </a:solidFill>
                <a:uFillTx/>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uFillTx/>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uFillTx/>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uFillTx/>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uFillTx/>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uFillTx/>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uFillTx/>
                <a:latin typeface="Cabin"/>
                <a:ea typeface="Cabin"/>
                <a:cs typeface="Cabin"/>
                <a:sym typeface="Cabin"/>
              </a:defRPr>
            </a:lvl9pPr>
          </a:lstStyle>
          <a:p>
            <a:endParaRPr/>
          </a:p>
        </p:txBody>
      </p:sp>
      <p:sp>
        <p:nvSpPr>
          <p:cNvPr id="29" name="Shape 29"/>
          <p:cNvSpPr txBox="1">
            <a:spLocks noGrp="1"/>
          </p:cNvSpPr>
          <p:nvPr>
            <p:ph type="dt" idx="10"/>
          </p:nvPr>
        </p:nvSpPr>
        <p:spPr>
          <a:xfrm>
            <a:off x="452397" y="8502392"/>
            <a:ext cx="727920"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30" name="Shape 30"/>
          <p:cNvSpPr txBox="1">
            <a:spLocks noGrp="1"/>
          </p:cNvSpPr>
          <p:nvPr>
            <p:ph type="ftr" idx="11"/>
          </p:nvPr>
        </p:nvSpPr>
        <p:spPr>
          <a:xfrm>
            <a:off x="1242462" y="8502396"/>
            <a:ext cx="2056663"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31" name="Shape 31"/>
          <p:cNvSpPr txBox="1">
            <a:spLocks noGrp="1"/>
          </p:cNvSpPr>
          <p:nvPr>
            <p:ph type="sldNum" idx="12"/>
          </p:nvPr>
        </p:nvSpPr>
        <p:spPr>
          <a:xfrm>
            <a:off x="3359231" y="8502396"/>
            <a:ext cx="729091"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p:bg>
      <p:bgPr>
        <a:solidFill>
          <a:schemeClr val="accent1"/>
        </a:solidFill>
        <a:effectLst/>
      </p:bgPr>
    </p:bg>
    <p:spTree>
      <p:nvGrpSpPr>
        <p:cNvPr id="1" name="Shape 32"/>
        <p:cNvGrpSpPr/>
        <p:nvPr/>
      </p:nvGrpSpPr>
      <p:grpSpPr>
        <a:xfrm>
          <a:off x="0" y="0"/>
          <a:ext cx="0" cy="0"/>
          <a:chOff x="0" y="0"/>
          <a:chExt cx="0" cy="0"/>
        </a:xfrm>
      </p:grpSpPr>
      <p:sp>
        <p:nvSpPr>
          <p:cNvPr id="33" name="Shape 33"/>
          <p:cNvSpPr>
            <a:spLocks/>
          </p:cNvSpPr>
          <p:nvPr/>
        </p:nvSpPr>
        <p:spPr>
          <a:xfrm>
            <a:off x="2100875" y="841418"/>
            <a:ext cx="3092261" cy="6973512"/>
          </a:xfrm>
          <a:custGeom>
            <a:avLst/>
            <a:gdLst/>
            <a:ahLst/>
            <a:cxnLst/>
            <a:rect l="0" t="0" r="0" b="0"/>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34" name="Shape 34"/>
          <p:cNvSpPr txBox="1">
            <a:spLocks noGrp="1"/>
          </p:cNvSpPr>
          <p:nvPr>
            <p:ph type="ctrTitle"/>
          </p:nvPr>
        </p:nvSpPr>
        <p:spPr>
          <a:xfrm>
            <a:off x="637012" y="1464786"/>
            <a:ext cx="6094314" cy="5861001"/>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2"/>
              </a:buClr>
              <a:buSzPts val="5800"/>
              <a:buFont typeface="Impact"/>
              <a:buNone/>
              <a:defRPr sz="58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35" name="Shape 35"/>
          <p:cNvSpPr txBox="1">
            <a:spLocks noGrp="1"/>
          </p:cNvSpPr>
          <p:nvPr>
            <p:ph type="subTitle" idx="1"/>
          </p:nvPr>
        </p:nvSpPr>
        <p:spPr>
          <a:xfrm>
            <a:off x="1308271" y="7973658"/>
            <a:ext cx="4751797" cy="989876"/>
          </a:xfrm>
          <a:prstGeom prst="rect">
            <a:avLst/>
          </a:prstGeom>
          <a:noFill/>
          <a:ln>
            <a:noFill/>
          </a:ln>
        </p:spPr>
        <p:txBody>
          <a:bodyPr spcFirstLastPara="1" wrap="square" lIns="91425" tIns="91425" rIns="91425" bIns="91425" anchor="t" anchorCtr="0"/>
          <a:lstStyle>
            <a:lvl1pPr marR="0" lvl="0" algn="ctr" rtl="0">
              <a:lnSpc>
                <a:spcPct val="100000"/>
              </a:lnSpc>
              <a:spcBef>
                <a:spcPts val="402"/>
              </a:spcBef>
              <a:spcAft>
                <a:spcPts val="0"/>
              </a:spcAft>
              <a:buClr>
                <a:schemeClr val="dk2"/>
              </a:buClr>
              <a:buSzPts val="1200"/>
              <a:buFont typeface="Arial"/>
              <a:buNone/>
              <a:defRPr sz="1200" b="1" i="0" u="none" strike="noStrike" cap="none">
                <a:solidFill>
                  <a:schemeClr val="dk2"/>
                </a:solidFill>
                <a:uFillTx/>
                <a:latin typeface="Cabin"/>
                <a:ea typeface="Cabin"/>
                <a:cs typeface="Cabin"/>
                <a:sym typeface="Cabin"/>
              </a:defRPr>
            </a:lvl1pPr>
            <a:lvl2pPr marR="0" lvl="1" algn="ctr" rtl="0">
              <a:lnSpc>
                <a:spcPct val="110000"/>
              </a:lnSpc>
              <a:spcBef>
                <a:spcPts val="402"/>
              </a:spcBef>
              <a:spcAft>
                <a:spcPts val="0"/>
              </a:spcAft>
              <a:buClr>
                <a:schemeClr val="dk2"/>
              </a:buClr>
              <a:buSzPts val="1200"/>
              <a:buFont typeface="Cabin"/>
              <a:buNone/>
              <a:defRPr sz="1200" b="0" i="0" u="none" strike="noStrike" cap="none">
                <a:solidFill>
                  <a:srgbClr val="595959"/>
                </a:solidFill>
                <a:uFillTx/>
                <a:latin typeface="Cabin"/>
                <a:ea typeface="Cabin"/>
                <a:cs typeface="Cabin"/>
                <a:sym typeface="Cabin"/>
              </a:defRPr>
            </a:lvl2pPr>
            <a:lvl3pPr marR="0" lvl="2" algn="ctr" rtl="0">
              <a:lnSpc>
                <a:spcPct val="110000"/>
              </a:lnSpc>
              <a:spcBef>
                <a:spcPts val="402"/>
              </a:spcBef>
              <a:spcAft>
                <a:spcPts val="0"/>
              </a:spcAft>
              <a:buClr>
                <a:schemeClr val="dk2"/>
              </a:buClr>
              <a:buSzPts val="1000"/>
              <a:buFont typeface="Arial"/>
              <a:buNone/>
              <a:defRPr sz="1000" b="0" i="0" u="none" strike="noStrike" cap="none">
                <a:solidFill>
                  <a:srgbClr val="595959"/>
                </a:solidFill>
                <a:uFillTx/>
                <a:latin typeface="Cabin"/>
                <a:ea typeface="Cabin"/>
                <a:cs typeface="Cabin"/>
                <a:sym typeface="Cabin"/>
              </a:defRPr>
            </a:lvl3pPr>
            <a:lvl4pPr marR="0" lvl="3" algn="ctr" rtl="0">
              <a:lnSpc>
                <a:spcPct val="110000"/>
              </a:lnSpc>
              <a:spcBef>
                <a:spcPts val="402"/>
              </a:spcBef>
              <a:spcAft>
                <a:spcPts val="0"/>
              </a:spcAft>
              <a:buClr>
                <a:schemeClr val="dk2"/>
              </a:buClr>
              <a:buSzPts val="1000"/>
              <a:buFont typeface="Cabin"/>
              <a:buNone/>
              <a:defRPr sz="1000" b="0" i="0" u="none" strike="noStrike" cap="none">
                <a:solidFill>
                  <a:srgbClr val="595959"/>
                </a:solidFill>
                <a:uFillTx/>
                <a:latin typeface="Cabin"/>
                <a:ea typeface="Cabin"/>
                <a:cs typeface="Cabin"/>
                <a:sym typeface="Cabin"/>
              </a:defRPr>
            </a:lvl4pPr>
            <a:lvl5pPr marR="0" lvl="4" algn="ctr" rtl="0">
              <a:lnSpc>
                <a:spcPct val="110000"/>
              </a:lnSpc>
              <a:spcBef>
                <a:spcPts val="402"/>
              </a:spcBef>
              <a:spcAft>
                <a:spcPts val="0"/>
              </a:spcAft>
              <a:buClr>
                <a:schemeClr val="dk2"/>
              </a:buClr>
              <a:buSzPts val="1000"/>
              <a:buFont typeface="Arial"/>
              <a:buNone/>
              <a:defRPr sz="1000" b="0" i="0" u="none" strike="noStrike" cap="none">
                <a:solidFill>
                  <a:srgbClr val="595959"/>
                </a:solidFill>
                <a:uFillTx/>
                <a:latin typeface="Cabin"/>
                <a:ea typeface="Cabin"/>
                <a:cs typeface="Cabin"/>
                <a:sym typeface="Cabin"/>
              </a:defRPr>
            </a:lvl5pPr>
            <a:lvl6pPr marR="0" lvl="5" algn="ctr" rtl="0">
              <a:lnSpc>
                <a:spcPct val="110000"/>
              </a:lnSpc>
              <a:spcBef>
                <a:spcPts val="402"/>
              </a:spcBef>
              <a:spcAft>
                <a:spcPts val="0"/>
              </a:spcAft>
              <a:buClr>
                <a:schemeClr val="dk2"/>
              </a:buClr>
              <a:buSzPts val="1000"/>
              <a:buFont typeface="Cabin"/>
              <a:buNone/>
              <a:defRPr sz="1000" b="0" i="0" u="none" strike="noStrike" cap="none">
                <a:solidFill>
                  <a:srgbClr val="595959"/>
                </a:solidFill>
                <a:uFillTx/>
                <a:latin typeface="Cabin"/>
                <a:ea typeface="Cabin"/>
                <a:cs typeface="Cabin"/>
                <a:sym typeface="Cabin"/>
              </a:defRPr>
            </a:lvl6pPr>
            <a:lvl7pPr marR="0" lvl="6" algn="ctr" rtl="0">
              <a:lnSpc>
                <a:spcPct val="110000"/>
              </a:lnSpc>
              <a:spcBef>
                <a:spcPts val="402"/>
              </a:spcBef>
              <a:spcAft>
                <a:spcPts val="0"/>
              </a:spcAft>
              <a:buClr>
                <a:schemeClr val="dk2"/>
              </a:buClr>
              <a:buSzPts val="1000"/>
              <a:buFont typeface="Arial"/>
              <a:buNone/>
              <a:defRPr sz="1000" b="0" i="0" u="none" strike="noStrike" cap="none">
                <a:solidFill>
                  <a:srgbClr val="595959"/>
                </a:solidFill>
                <a:uFillTx/>
                <a:latin typeface="Cabin"/>
                <a:ea typeface="Cabin"/>
                <a:cs typeface="Cabin"/>
                <a:sym typeface="Cabin"/>
              </a:defRPr>
            </a:lvl7pPr>
            <a:lvl8pPr marR="0" lvl="7" algn="ctr" rtl="0">
              <a:lnSpc>
                <a:spcPct val="110000"/>
              </a:lnSpc>
              <a:spcBef>
                <a:spcPts val="402"/>
              </a:spcBef>
              <a:spcAft>
                <a:spcPts val="0"/>
              </a:spcAft>
              <a:buClr>
                <a:schemeClr val="dk2"/>
              </a:buClr>
              <a:buSzPts val="1000"/>
              <a:buFont typeface="Cabin"/>
              <a:buNone/>
              <a:defRPr sz="1000" b="0" i="0" u="none" strike="noStrike" cap="none">
                <a:solidFill>
                  <a:srgbClr val="595959"/>
                </a:solidFill>
                <a:uFillTx/>
                <a:latin typeface="Cabin"/>
                <a:ea typeface="Cabin"/>
                <a:cs typeface="Cabin"/>
                <a:sym typeface="Cabin"/>
              </a:defRPr>
            </a:lvl8pPr>
            <a:lvl9pPr marR="0" lvl="8" algn="ctr" rtl="0">
              <a:lnSpc>
                <a:spcPct val="110000"/>
              </a:lnSpc>
              <a:spcBef>
                <a:spcPts val="402"/>
              </a:spcBef>
              <a:spcAft>
                <a:spcPts val="0"/>
              </a:spcAft>
              <a:buClr>
                <a:schemeClr val="dk2"/>
              </a:buClr>
              <a:buSzPts val="1000"/>
              <a:buFont typeface="Arial"/>
              <a:buNone/>
              <a:defRPr sz="1000" b="0" i="0" u="none" strike="noStrike" cap="none">
                <a:solidFill>
                  <a:srgbClr val="595959"/>
                </a:solidFill>
                <a:uFillTx/>
                <a:latin typeface="Cabin"/>
                <a:ea typeface="Cabin"/>
                <a:cs typeface="Cabin"/>
                <a:sym typeface="Cabin"/>
              </a:defRPr>
            </a:lvl9pPr>
          </a:lstStyle>
          <a:p>
            <a:endParaRPr/>
          </a:p>
        </p:txBody>
      </p:sp>
      <p:sp>
        <p:nvSpPr>
          <p:cNvPr id="36" name="Shape 36"/>
          <p:cNvSpPr txBox="1">
            <a:spLocks noGrp="1"/>
          </p:cNvSpPr>
          <p:nvPr>
            <p:ph type="dt" idx="10"/>
          </p:nvPr>
        </p:nvSpPr>
        <p:spPr>
          <a:xfrm>
            <a:off x="637018"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3195BA"/>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37" name="Shape 37"/>
          <p:cNvSpPr txBox="1">
            <a:spLocks noGrp="1"/>
          </p:cNvSpPr>
          <p:nvPr>
            <p:ph type="ftr" idx="11"/>
          </p:nvPr>
        </p:nvSpPr>
        <p:spPr>
          <a:xfrm>
            <a:off x="2469017"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3195BA"/>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38" name="Shape 38"/>
          <p:cNvSpPr txBox="1">
            <a:spLocks noGrp="1"/>
          </p:cNvSpPr>
          <p:nvPr>
            <p:ph type="sldNum" idx="12"/>
          </p:nvPr>
        </p:nvSpPr>
        <p:spPr>
          <a:xfrm>
            <a:off x="5355340" y="8502396"/>
            <a:ext cx="1375993"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3195BA"/>
                </a:solidFill>
                <a:uFillTx/>
                <a:latin typeface="Cabin"/>
                <a:ea typeface="Cabin"/>
                <a:cs typeface="Cabin"/>
                <a:sym typeface="Cabin"/>
              </a:defRPr>
            </a:lvl1pPr>
            <a:lvl2pPr marL="0" marR="0" lvl="1" indent="0" algn="r" rtl="0">
              <a:spcBef>
                <a:spcPts val="0"/>
              </a:spcBef>
              <a:buNone/>
              <a:defRPr sz="700">
                <a:solidFill>
                  <a:srgbClr val="3195BA"/>
                </a:solidFill>
                <a:uFillTx/>
                <a:latin typeface="Cabin"/>
                <a:ea typeface="Cabin"/>
                <a:cs typeface="Cabin"/>
                <a:sym typeface="Cabin"/>
              </a:defRPr>
            </a:lvl2pPr>
            <a:lvl3pPr marL="0" marR="0" lvl="2" indent="0" algn="r" rtl="0">
              <a:spcBef>
                <a:spcPts val="0"/>
              </a:spcBef>
              <a:buNone/>
              <a:defRPr sz="700">
                <a:solidFill>
                  <a:srgbClr val="3195BA"/>
                </a:solidFill>
                <a:uFillTx/>
                <a:latin typeface="Cabin"/>
                <a:ea typeface="Cabin"/>
                <a:cs typeface="Cabin"/>
                <a:sym typeface="Cabin"/>
              </a:defRPr>
            </a:lvl3pPr>
            <a:lvl4pPr marL="0" marR="0" lvl="3" indent="0" algn="r" rtl="0">
              <a:spcBef>
                <a:spcPts val="0"/>
              </a:spcBef>
              <a:buNone/>
              <a:defRPr sz="700">
                <a:solidFill>
                  <a:srgbClr val="3195BA"/>
                </a:solidFill>
                <a:uFillTx/>
                <a:latin typeface="Cabin"/>
                <a:ea typeface="Cabin"/>
                <a:cs typeface="Cabin"/>
                <a:sym typeface="Cabin"/>
              </a:defRPr>
            </a:lvl4pPr>
            <a:lvl5pPr marL="0" marR="0" lvl="4" indent="0" algn="r" rtl="0">
              <a:spcBef>
                <a:spcPts val="0"/>
              </a:spcBef>
              <a:buNone/>
              <a:defRPr sz="700">
                <a:solidFill>
                  <a:srgbClr val="3195BA"/>
                </a:solidFill>
                <a:uFillTx/>
                <a:latin typeface="Cabin"/>
                <a:ea typeface="Cabin"/>
                <a:cs typeface="Cabin"/>
                <a:sym typeface="Cabin"/>
              </a:defRPr>
            </a:lvl5pPr>
            <a:lvl6pPr marL="0" marR="0" lvl="5" indent="0" algn="r" rtl="0">
              <a:spcBef>
                <a:spcPts val="0"/>
              </a:spcBef>
              <a:buNone/>
              <a:defRPr sz="700">
                <a:solidFill>
                  <a:srgbClr val="3195BA"/>
                </a:solidFill>
                <a:uFillTx/>
                <a:latin typeface="Cabin"/>
                <a:ea typeface="Cabin"/>
                <a:cs typeface="Cabin"/>
                <a:sym typeface="Cabin"/>
              </a:defRPr>
            </a:lvl6pPr>
            <a:lvl7pPr marL="0" marR="0" lvl="6" indent="0" algn="r" rtl="0">
              <a:spcBef>
                <a:spcPts val="0"/>
              </a:spcBef>
              <a:buNone/>
              <a:defRPr sz="700">
                <a:solidFill>
                  <a:srgbClr val="3195BA"/>
                </a:solidFill>
                <a:uFillTx/>
                <a:latin typeface="Cabin"/>
                <a:ea typeface="Cabin"/>
                <a:cs typeface="Cabin"/>
                <a:sym typeface="Cabin"/>
              </a:defRPr>
            </a:lvl7pPr>
            <a:lvl8pPr marL="0" marR="0" lvl="7" indent="0" algn="r" rtl="0">
              <a:spcBef>
                <a:spcPts val="0"/>
              </a:spcBef>
              <a:buNone/>
              <a:defRPr sz="700">
                <a:solidFill>
                  <a:srgbClr val="3195BA"/>
                </a:solidFill>
                <a:uFillTx/>
                <a:latin typeface="Cabin"/>
                <a:ea typeface="Cabin"/>
                <a:cs typeface="Cabin"/>
                <a:sym typeface="Cabin"/>
              </a:defRPr>
            </a:lvl8pPr>
            <a:lvl9pPr marL="0" marR="0" lvl="8" indent="0" algn="r" rtl="0">
              <a:spcBef>
                <a:spcPts val="0"/>
              </a:spcBef>
              <a:buNone/>
              <a:defRPr sz="700">
                <a:solidFill>
                  <a:srgbClr val="3195BA"/>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
        <p:nvSpPr>
          <p:cNvPr id="39" name="Shape 39"/>
          <p:cNvSpPr>
            <a:spLocks/>
          </p:cNvSpPr>
          <p:nvPr/>
        </p:nvSpPr>
        <p:spPr>
          <a:xfrm>
            <a:off x="12" y="10"/>
            <a:ext cx="167423" cy="9145588"/>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915369" y="1432126"/>
            <a:ext cx="4835489" cy="542044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2"/>
              </a:buClr>
              <a:buSzPts val="4800"/>
              <a:buFont typeface="Impact"/>
              <a:buNone/>
              <a:defRPr sz="4800" b="0" i="0" u="none" strike="noStrike" cap="none">
                <a:solidFill>
                  <a:schemeClr val="lt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42" name="Shape 42"/>
          <p:cNvSpPr txBox="1">
            <a:spLocks noGrp="1"/>
          </p:cNvSpPr>
          <p:nvPr>
            <p:ph type="body" idx="1"/>
          </p:nvPr>
        </p:nvSpPr>
        <p:spPr>
          <a:xfrm>
            <a:off x="1915366" y="6880919"/>
            <a:ext cx="4144705" cy="126840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2"/>
              </a:spcBef>
              <a:spcAft>
                <a:spcPts val="0"/>
              </a:spcAft>
              <a:buClr>
                <a:schemeClr val="lt2"/>
              </a:buClr>
              <a:buSzPts val="1200"/>
              <a:buFont typeface="Arial"/>
              <a:buNone/>
              <a:defRPr sz="1200" b="1" i="0" u="none" strike="noStrike" cap="none">
                <a:solidFill>
                  <a:schemeClr val="accent1"/>
                </a:solidFill>
                <a:uFillTx/>
                <a:latin typeface="Cabin"/>
                <a:ea typeface="Cabin"/>
                <a:cs typeface="Cabin"/>
                <a:sym typeface="Cabin"/>
              </a:defRPr>
            </a:lvl1pPr>
            <a:lvl2pPr marL="914400" marR="0" lvl="1" indent="-228600" algn="l" rtl="0">
              <a:lnSpc>
                <a:spcPct val="110000"/>
              </a:lnSpc>
              <a:spcBef>
                <a:spcPts val="402"/>
              </a:spcBef>
              <a:spcAft>
                <a:spcPts val="0"/>
              </a:spcAft>
              <a:buClr>
                <a:schemeClr val="lt2"/>
              </a:buClr>
              <a:buSzPts val="1200"/>
              <a:buFont typeface="Cabin"/>
              <a:buNone/>
              <a:defRPr sz="1200" b="0" i="0" u="none" strike="noStrike" cap="none">
                <a:solidFill>
                  <a:srgbClr val="CEE2F1"/>
                </a:solidFill>
                <a:uFillTx/>
                <a:latin typeface="Cabin"/>
                <a:ea typeface="Cabin"/>
                <a:cs typeface="Cabin"/>
                <a:sym typeface="Cabin"/>
              </a:defRPr>
            </a:lvl2pPr>
            <a:lvl3pPr marL="1371600" marR="0" lvl="2"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3pPr>
            <a:lvl4pPr marL="1828800" marR="0" lvl="3"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uFillTx/>
                <a:latin typeface="Cabin"/>
                <a:ea typeface="Cabin"/>
                <a:cs typeface="Cabin"/>
                <a:sym typeface="Cabin"/>
              </a:defRPr>
            </a:lvl4pPr>
            <a:lvl5pPr marL="2286000" marR="0" lvl="4"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5pPr>
            <a:lvl6pPr marL="2743200" marR="0" lvl="5"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uFillTx/>
                <a:latin typeface="Cabin"/>
                <a:ea typeface="Cabin"/>
                <a:cs typeface="Cabin"/>
                <a:sym typeface="Cabin"/>
              </a:defRPr>
            </a:lvl6pPr>
            <a:lvl7pPr marL="3200400" marR="0" lvl="6"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7pPr>
            <a:lvl8pPr marL="3657600" marR="0" lvl="7"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uFillTx/>
                <a:latin typeface="Cabin"/>
                <a:ea typeface="Cabin"/>
                <a:cs typeface="Cabin"/>
                <a:sym typeface="Cabin"/>
              </a:defRPr>
            </a:lvl8pPr>
            <a:lvl9pPr marL="4114800" marR="0" lvl="8"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uFillTx/>
                <a:latin typeface="Cabin"/>
                <a:ea typeface="Cabin"/>
                <a:cs typeface="Cabin"/>
                <a:sym typeface="Cabin"/>
              </a:defRPr>
            </a:lvl9pPr>
          </a:lstStyle>
          <a:p>
            <a:endParaRPr/>
          </a:p>
        </p:txBody>
      </p:sp>
      <p:sp>
        <p:nvSpPr>
          <p:cNvPr id="43" name="Shape 43"/>
          <p:cNvSpPr txBox="1">
            <a:spLocks noGrp="1"/>
          </p:cNvSpPr>
          <p:nvPr>
            <p:ph type="dt" idx="10"/>
          </p:nvPr>
        </p:nvSpPr>
        <p:spPr>
          <a:xfrm>
            <a:off x="1911596" y="8502392"/>
            <a:ext cx="882362"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chemeClr val="lt2"/>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9pPr>
          </a:lstStyle>
          <a:p>
            <a:endParaRPr/>
          </a:p>
        </p:txBody>
      </p:sp>
      <p:sp>
        <p:nvSpPr>
          <p:cNvPr id="44" name="Shape 44"/>
          <p:cNvSpPr txBox="1">
            <a:spLocks noGrp="1"/>
          </p:cNvSpPr>
          <p:nvPr>
            <p:ph type="ftr" idx="11"/>
          </p:nvPr>
        </p:nvSpPr>
        <p:spPr>
          <a:xfrm>
            <a:off x="3117958"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chemeClr val="lt2"/>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9pPr>
          </a:lstStyle>
          <a:p>
            <a:endParaRPr/>
          </a:p>
        </p:txBody>
      </p:sp>
      <p:sp>
        <p:nvSpPr>
          <p:cNvPr id="45" name="Shape 45"/>
          <p:cNvSpPr txBox="1">
            <a:spLocks noGrp="1"/>
          </p:cNvSpPr>
          <p:nvPr>
            <p:ph type="sldNum" idx="12"/>
          </p:nvPr>
        </p:nvSpPr>
        <p:spPr>
          <a:xfrm>
            <a:off x="5872253" y="8502396"/>
            <a:ext cx="878594"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chemeClr val="lt2"/>
                </a:solidFill>
                <a:uFillTx/>
                <a:latin typeface="Cabin"/>
                <a:ea typeface="Cabin"/>
                <a:cs typeface="Cabin"/>
                <a:sym typeface="Cabin"/>
              </a:defRPr>
            </a:lvl1pPr>
            <a:lvl2pPr marL="0" marR="0" lvl="1" indent="0" algn="r" rtl="0">
              <a:spcBef>
                <a:spcPts val="0"/>
              </a:spcBef>
              <a:buNone/>
              <a:defRPr sz="700">
                <a:solidFill>
                  <a:schemeClr val="lt2"/>
                </a:solidFill>
                <a:uFillTx/>
                <a:latin typeface="Cabin"/>
                <a:ea typeface="Cabin"/>
                <a:cs typeface="Cabin"/>
                <a:sym typeface="Cabin"/>
              </a:defRPr>
            </a:lvl2pPr>
            <a:lvl3pPr marL="0" marR="0" lvl="2" indent="0" algn="r" rtl="0">
              <a:spcBef>
                <a:spcPts val="0"/>
              </a:spcBef>
              <a:buNone/>
              <a:defRPr sz="700">
                <a:solidFill>
                  <a:schemeClr val="lt2"/>
                </a:solidFill>
                <a:uFillTx/>
                <a:latin typeface="Cabin"/>
                <a:ea typeface="Cabin"/>
                <a:cs typeface="Cabin"/>
                <a:sym typeface="Cabin"/>
              </a:defRPr>
            </a:lvl3pPr>
            <a:lvl4pPr marL="0" marR="0" lvl="3" indent="0" algn="r" rtl="0">
              <a:spcBef>
                <a:spcPts val="0"/>
              </a:spcBef>
              <a:buNone/>
              <a:defRPr sz="700">
                <a:solidFill>
                  <a:schemeClr val="lt2"/>
                </a:solidFill>
                <a:uFillTx/>
                <a:latin typeface="Cabin"/>
                <a:ea typeface="Cabin"/>
                <a:cs typeface="Cabin"/>
                <a:sym typeface="Cabin"/>
              </a:defRPr>
            </a:lvl4pPr>
            <a:lvl5pPr marL="0" marR="0" lvl="4" indent="0" algn="r" rtl="0">
              <a:spcBef>
                <a:spcPts val="0"/>
              </a:spcBef>
              <a:buNone/>
              <a:defRPr sz="700">
                <a:solidFill>
                  <a:schemeClr val="lt2"/>
                </a:solidFill>
                <a:uFillTx/>
                <a:latin typeface="Cabin"/>
                <a:ea typeface="Cabin"/>
                <a:cs typeface="Cabin"/>
                <a:sym typeface="Cabin"/>
              </a:defRPr>
            </a:lvl5pPr>
            <a:lvl6pPr marL="0" marR="0" lvl="5" indent="0" algn="r" rtl="0">
              <a:spcBef>
                <a:spcPts val="0"/>
              </a:spcBef>
              <a:buNone/>
              <a:defRPr sz="700">
                <a:solidFill>
                  <a:schemeClr val="lt2"/>
                </a:solidFill>
                <a:uFillTx/>
                <a:latin typeface="Cabin"/>
                <a:ea typeface="Cabin"/>
                <a:cs typeface="Cabin"/>
                <a:sym typeface="Cabin"/>
              </a:defRPr>
            </a:lvl6pPr>
            <a:lvl7pPr marL="0" marR="0" lvl="6" indent="0" algn="r" rtl="0">
              <a:spcBef>
                <a:spcPts val="0"/>
              </a:spcBef>
              <a:buNone/>
              <a:defRPr sz="700">
                <a:solidFill>
                  <a:schemeClr val="lt2"/>
                </a:solidFill>
                <a:uFillTx/>
                <a:latin typeface="Cabin"/>
                <a:ea typeface="Cabin"/>
                <a:cs typeface="Cabin"/>
                <a:sym typeface="Cabin"/>
              </a:defRPr>
            </a:lvl7pPr>
            <a:lvl8pPr marL="0" marR="0" lvl="7" indent="0" algn="r" rtl="0">
              <a:spcBef>
                <a:spcPts val="0"/>
              </a:spcBef>
              <a:buNone/>
              <a:defRPr sz="700">
                <a:solidFill>
                  <a:schemeClr val="lt2"/>
                </a:solidFill>
                <a:uFillTx/>
                <a:latin typeface="Cabin"/>
                <a:ea typeface="Cabin"/>
                <a:cs typeface="Cabin"/>
                <a:sym typeface="Cabin"/>
              </a:defRPr>
            </a:lvl8pPr>
            <a:lvl9pPr marL="0" marR="0" lvl="8" indent="0" algn="r" rtl="0">
              <a:spcBef>
                <a:spcPts val="0"/>
              </a:spcBef>
              <a:buNone/>
              <a:defRPr sz="700">
                <a:solidFill>
                  <a:schemeClr val="lt2"/>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grpSp>
        <p:nvGrpSpPr>
          <p:cNvPr id="46" name="Shape 46"/>
          <p:cNvGrpSpPr/>
          <p:nvPr/>
        </p:nvGrpSpPr>
        <p:grpSpPr>
          <a:xfrm>
            <a:off x="8" y="10"/>
            <a:ext cx="1662396" cy="9145588"/>
            <a:chOff x="0" y="0"/>
            <a:chExt cx="2814638" cy="6858000"/>
          </a:xfrm>
        </p:grpSpPr>
        <p:sp>
          <p:nvSpPr>
            <p:cNvPr id="47" name="Shape 47"/>
            <p:cNvSpPr>
              <a:spLocks/>
            </p:cNvSpPr>
            <p:nvPr/>
          </p:nvSpPr>
          <p:spPr>
            <a:xfrm>
              <a:off x="0" y="0"/>
              <a:ext cx="2814638" cy="6858000"/>
            </a:xfrm>
            <a:custGeom>
              <a:avLst/>
              <a:gdLst/>
              <a:ahLst/>
              <a:cxnLst/>
              <a:rect l="0" t="0" r="0" b="0"/>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8" name="Shape 48"/>
            <p:cNvSpPr>
              <a:spLocks/>
            </p:cNvSpPr>
            <p:nvPr/>
          </p:nvSpPr>
          <p:spPr>
            <a:xfrm>
              <a:off x="874382" y="0"/>
              <a:ext cx="1646238" cy="6858000"/>
            </a:xfrm>
            <a:custGeom>
              <a:avLst/>
              <a:gdLst/>
              <a:ahLst/>
              <a:cxnLst/>
              <a:rect l="0" t="0" r="0" b="0"/>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51" name="Shape 51"/>
          <p:cNvSpPr txBox="1">
            <a:spLocks noGrp="1"/>
          </p:cNvSpPr>
          <p:nvPr>
            <p:ph type="body" idx="1"/>
          </p:nvPr>
        </p:nvSpPr>
        <p:spPr>
          <a:xfrm>
            <a:off x="742605" y="3048544"/>
            <a:ext cx="2835354" cy="4826839"/>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52" name="Shape 52"/>
          <p:cNvSpPr txBox="1">
            <a:spLocks noGrp="1"/>
          </p:cNvSpPr>
          <p:nvPr>
            <p:ph type="body" idx="2"/>
          </p:nvPr>
        </p:nvSpPr>
        <p:spPr>
          <a:xfrm>
            <a:off x="3926366" y="3048544"/>
            <a:ext cx="2835354" cy="4826839"/>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53" name="Shape 53"/>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54" name="Shape 54"/>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55" name="Shape 55"/>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739900" y="508117"/>
            <a:ext cx="6008251" cy="199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58" name="Shape 58"/>
          <p:cNvSpPr txBox="1">
            <a:spLocks noGrp="1"/>
          </p:cNvSpPr>
          <p:nvPr>
            <p:ph type="body" idx="1"/>
          </p:nvPr>
        </p:nvSpPr>
        <p:spPr>
          <a:xfrm>
            <a:off x="739281" y="2933379"/>
            <a:ext cx="2835354" cy="84351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2"/>
              </a:spcBef>
              <a:spcAft>
                <a:spcPts val="0"/>
              </a:spcAft>
              <a:buClr>
                <a:schemeClr val="dk2"/>
              </a:buClr>
              <a:buSzPts val="1200"/>
              <a:buFont typeface="Arial"/>
              <a:buNone/>
              <a:defRPr sz="1200" b="1" i="0" u="none" strike="noStrike" cap="none">
                <a:solidFill>
                  <a:schemeClr val="dk2"/>
                </a:solidFill>
                <a:uFillTx/>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1200"/>
              <a:buFont typeface="Cabin"/>
              <a:buNone/>
              <a:defRPr sz="1200" b="1" i="0" u="none" strike="noStrike" cap="none">
                <a:solidFill>
                  <a:srgbClr val="595959"/>
                </a:solidFill>
                <a:uFillTx/>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uFillTx/>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uFillTx/>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uFillTx/>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9pPr>
          </a:lstStyle>
          <a:p>
            <a:endParaRPr/>
          </a:p>
        </p:txBody>
      </p:sp>
      <p:sp>
        <p:nvSpPr>
          <p:cNvPr id="59" name="Shape 59"/>
          <p:cNvSpPr txBox="1">
            <a:spLocks noGrp="1"/>
          </p:cNvSpPr>
          <p:nvPr>
            <p:ph type="body" idx="2"/>
          </p:nvPr>
        </p:nvSpPr>
        <p:spPr>
          <a:xfrm>
            <a:off x="742605" y="3879490"/>
            <a:ext cx="2835354" cy="3995893"/>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60" name="Shape 60"/>
          <p:cNvSpPr txBox="1">
            <a:spLocks noGrp="1"/>
          </p:cNvSpPr>
          <p:nvPr>
            <p:ph type="body" idx="3"/>
          </p:nvPr>
        </p:nvSpPr>
        <p:spPr>
          <a:xfrm>
            <a:off x="3918135" y="2933379"/>
            <a:ext cx="2835354" cy="84351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2"/>
              </a:spcBef>
              <a:spcAft>
                <a:spcPts val="0"/>
              </a:spcAft>
              <a:buClr>
                <a:schemeClr val="dk2"/>
              </a:buClr>
              <a:buSzPts val="1200"/>
              <a:buFont typeface="Arial"/>
              <a:buNone/>
              <a:defRPr sz="1200" b="1" i="0" u="none" strike="noStrike" cap="none">
                <a:solidFill>
                  <a:schemeClr val="dk2"/>
                </a:solidFill>
                <a:uFillTx/>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1200"/>
              <a:buFont typeface="Cabin"/>
              <a:buNone/>
              <a:defRPr sz="1200" b="1" i="0" u="none" strike="noStrike" cap="none">
                <a:solidFill>
                  <a:srgbClr val="595959"/>
                </a:solidFill>
                <a:uFillTx/>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uFillTx/>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uFillTx/>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uFillTx/>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uFillTx/>
                <a:latin typeface="Cabin"/>
                <a:ea typeface="Cabin"/>
                <a:cs typeface="Cabin"/>
                <a:sym typeface="Cabin"/>
              </a:defRPr>
            </a:lvl9pPr>
          </a:lstStyle>
          <a:p>
            <a:endParaRPr/>
          </a:p>
        </p:txBody>
      </p:sp>
      <p:sp>
        <p:nvSpPr>
          <p:cNvPr id="61" name="Shape 61"/>
          <p:cNvSpPr txBox="1">
            <a:spLocks noGrp="1"/>
          </p:cNvSpPr>
          <p:nvPr>
            <p:ph type="body" idx="4"/>
          </p:nvPr>
        </p:nvSpPr>
        <p:spPr>
          <a:xfrm>
            <a:off x="3918135" y="3879490"/>
            <a:ext cx="2835354" cy="3995893"/>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62" name="Shape 62"/>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63" name="Shape 63"/>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64" name="Shape 64"/>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67" name="Shape 67"/>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68" name="Shape 68"/>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69" name="Shape 69"/>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72" name="Shape 72"/>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73" name="Shape 73"/>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OBJECT_WITH_CAPTION_TEXT">
    <p:spTree>
      <p:nvGrpSpPr>
        <p:cNvPr id="1" name="Shape 74"/>
        <p:cNvGrpSpPr/>
        <p:nvPr/>
      </p:nvGrpSpPr>
      <p:grpSpPr>
        <a:xfrm>
          <a:off x="0" y="0"/>
          <a:ext cx="0" cy="0"/>
          <a:chOff x="0" y="0"/>
          <a:chExt cx="0" cy="0"/>
        </a:xfrm>
      </p:grpSpPr>
      <p:sp>
        <p:nvSpPr>
          <p:cNvPr id="75" name="Shape 75"/>
          <p:cNvSpPr>
            <a:spLocks/>
          </p:cNvSpPr>
          <p:nvPr/>
        </p:nvSpPr>
        <p:spPr>
          <a:xfrm>
            <a:off x="4364623" y="10"/>
            <a:ext cx="2836292" cy="9145588"/>
          </a:xfrm>
          <a:custGeom>
            <a:avLst/>
            <a:gdLst/>
            <a:ahLst/>
            <a:cxnLst/>
            <a:rect l="0" t="0" r="0" b="0"/>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6" name="Shape 76"/>
          <p:cNvSpPr txBox="1">
            <a:spLocks noGrp="1"/>
          </p:cNvSpPr>
          <p:nvPr>
            <p:ph type="title"/>
          </p:nvPr>
        </p:nvSpPr>
        <p:spPr>
          <a:xfrm>
            <a:off x="4924572" y="609730"/>
            <a:ext cx="1826282" cy="159583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1200"/>
              <a:buFont typeface="Cabin"/>
              <a:buNone/>
              <a:defRPr sz="1200" b="1" i="0" u="none" strike="noStrike" cap="none">
                <a:solidFill>
                  <a:schemeClr val="accent1"/>
                </a:solidFill>
                <a:uFillTx/>
                <a:latin typeface="Cabin"/>
                <a:ea typeface="Cabin"/>
                <a:cs typeface="Cabin"/>
                <a:sym typeface="Cabin"/>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77" name="Shape 77"/>
          <p:cNvSpPr txBox="1">
            <a:spLocks noGrp="1"/>
          </p:cNvSpPr>
          <p:nvPr>
            <p:ph type="body" idx="1"/>
          </p:nvPr>
        </p:nvSpPr>
        <p:spPr>
          <a:xfrm>
            <a:off x="451870" y="1227394"/>
            <a:ext cx="3637316" cy="6647987"/>
          </a:xfrm>
          <a:prstGeom prst="rect">
            <a:avLst/>
          </a:prstGeom>
          <a:noFill/>
          <a:ln>
            <a:noFill/>
          </a:ln>
        </p:spPr>
        <p:txBody>
          <a:bodyPr spcFirstLastPara="1" wrap="square" lIns="91425" tIns="91425" rIns="91425" bIns="91425" anchor="t" anchorCtr="0"/>
          <a:lstStyle>
            <a:lvl1pPr marL="457200" marR="0" lvl="0" indent="-342900" algn="l" rtl="0">
              <a:lnSpc>
                <a:spcPct val="110000"/>
              </a:lnSpc>
              <a:spcBef>
                <a:spcPts val="402"/>
              </a:spcBef>
              <a:spcAft>
                <a:spcPts val="0"/>
              </a:spcAft>
              <a:buClr>
                <a:schemeClr val="dk2"/>
              </a:buClr>
              <a:buSzPts val="1800"/>
              <a:buFont typeface="Arial"/>
              <a:buChar char="•"/>
              <a:defRPr sz="1800" b="0" i="0" u="none" strike="noStrike" cap="none">
                <a:solidFill>
                  <a:srgbClr val="595959"/>
                </a:solidFill>
                <a:uFillTx/>
                <a:latin typeface="Cabin"/>
                <a:ea typeface="Cabin"/>
                <a:cs typeface="Cabin"/>
                <a:sym typeface="Cabin"/>
              </a:defRPr>
            </a:lvl1pPr>
            <a:lvl2pPr marL="914400" marR="0" lvl="1" indent="-323850" algn="l" rtl="0">
              <a:lnSpc>
                <a:spcPct val="110000"/>
              </a:lnSpc>
              <a:spcBef>
                <a:spcPts val="402"/>
              </a:spcBef>
              <a:spcAft>
                <a:spcPts val="0"/>
              </a:spcAft>
              <a:buClr>
                <a:schemeClr val="dk2"/>
              </a:buClr>
              <a:buSzPts val="1500"/>
              <a:buFont typeface="Cabin"/>
              <a:buChar char="–"/>
              <a:defRPr sz="1500" b="0" i="0" u="none" strike="noStrike" cap="none">
                <a:solidFill>
                  <a:srgbClr val="595959"/>
                </a:solidFill>
                <a:uFillTx/>
                <a:latin typeface="Cabin"/>
                <a:ea typeface="Cabin"/>
                <a:cs typeface="Cabin"/>
                <a:sym typeface="Cabin"/>
              </a:defRPr>
            </a:lvl2pPr>
            <a:lvl3pPr marL="1371600" marR="0" lvl="2" indent="-317500" algn="l" rtl="0">
              <a:lnSpc>
                <a:spcPct val="110000"/>
              </a:lnSpc>
              <a:spcBef>
                <a:spcPts val="402"/>
              </a:spcBef>
              <a:spcAft>
                <a:spcPts val="0"/>
              </a:spcAft>
              <a:buClr>
                <a:schemeClr val="dk2"/>
              </a:buClr>
              <a:buSzPts val="1400"/>
              <a:buFont typeface="Arial"/>
              <a:buChar char="•"/>
              <a:defRPr sz="1400" b="0" i="0" u="none" strike="noStrike" cap="none">
                <a:solidFill>
                  <a:srgbClr val="595959"/>
                </a:solidFill>
                <a:uFillTx/>
                <a:latin typeface="Cabin"/>
                <a:ea typeface="Cabin"/>
                <a:cs typeface="Cabin"/>
                <a:sym typeface="Cabin"/>
              </a:defRPr>
            </a:lvl3pPr>
            <a:lvl4pPr marL="1828800" marR="0" lvl="3" indent="-304800" algn="l" rtl="0">
              <a:lnSpc>
                <a:spcPct val="110000"/>
              </a:lnSpc>
              <a:spcBef>
                <a:spcPts val="402"/>
              </a:spcBef>
              <a:spcAft>
                <a:spcPts val="0"/>
              </a:spcAft>
              <a:buClr>
                <a:schemeClr val="dk2"/>
              </a:buClr>
              <a:buSzPts val="1200"/>
              <a:buFont typeface="Cabin"/>
              <a:buChar char="–"/>
              <a:defRPr sz="1200" b="0" i="0" u="none" strike="noStrike" cap="none">
                <a:solidFill>
                  <a:srgbClr val="595959"/>
                </a:solidFill>
                <a:uFillTx/>
                <a:latin typeface="Cabin"/>
                <a:ea typeface="Cabin"/>
                <a:cs typeface="Cabin"/>
                <a:sym typeface="Cabin"/>
              </a:defRPr>
            </a:lvl4pPr>
            <a:lvl5pPr marL="2286000" marR="0" lvl="4"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5pPr>
            <a:lvl6pPr marL="2743200" marR="0" lvl="5" indent="-304800" algn="l" rtl="0">
              <a:lnSpc>
                <a:spcPct val="110000"/>
              </a:lnSpc>
              <a:spcBef>
                <a:spcPts val="402"/>
              </a:spcBef>
              <a:spcAft>
                <a:spcPts val="0"/>
              </a:spcAft>
              <a:buClr>
                <a:schemeClr val="dk2"/>
              </a:buClr>
              <a:buSzPts val="1200"/>
              <a:buFont typeface="Cabin"/>
              <a:buChar char="–"/>
              <a:defRPr sz="1200" b="0" i="0" u="none" strike="noStrike" cap="none">
                <a:solidFill>
                  <a:srgbClr val="595959"/>
                </a:solidFill>
                <a:uFillTx/>
                <a:latin typeface="Cabin"/>
                <a:ea typeface="Cabin"/>
                <a:cs typeface="Cabin"/>
                <a:sym typeface="Cabin"/>
              </a:defRPr>
            </a:lvl6pPr>
            <a:lvl7pPr marL="3200400" marR="0" lvl="6"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7pPr>
            <a:lvl8pPr marL="3657600" marR="0" lvl="7" indent="-304800" algn="l" rtl="0">
              <a:lnSpc>
                <a:spcPct val="110000"/>
              </a:lnSpc>
              <a:spcBef>
                <a:spcPts val="402"/>
              </a:spcBef>
              <a:spcAft>
                <a:spcPts val="0"/>
              </a:spcAft>
              <a:buClr>
                <a:schemeClr val="dk2"/>
              </a:buClr>
              <a:buSzPts val="1200"/>
              <a:buFont typeface="Cabin"/>
              <a:buChar char="–"/>
              <a:defRPr sz="1200" b="0" i="0" u="none" strike="noStrike" cap="none">
                <a:solidFill>
                  <a:srgbClr val="595959"/>
                </a:solidFill>
                <a:uFillTx/>
                <a:latin typeface="Cabin"/>
                <a:ea typeface="Cabin"/>
                <a:cs typeface="Cabin"/>
                <a:sym typeface="Cabin"/>
              </a:defRPr>
            </a:lvl8pPr>
            <a:lvl9pPr marL="4114800" marR="0" lvl="8"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9pPr>
          </a:lstStyle>
          <a:p>
            <a:endParaRPr/>
          </a:p>
        </p:txBody>
      </p:sp>
      <p:sp>
        <p:nvSpPr>
          <p:cNvPr id="78" name="Shape 78"/>
          <p:cNvSpPr txBox="1">
            <a:spLocks noGrp="1"/>
          </p:cNvSpPr>
          <p:nvPr>
            <p:ph type="body" idx="2"/>
          </p:nvPr>
        </p:nvSpPr>
        <p:spPr>
          <a:xfrm>
            <a:off x="4924572" y="2322197"/>
            <a:ext cx="1826282" cy="555318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87"/>
              </a:spcBef>
              <a:spcAft>
                <a:spcPts val="0"/>
              </a:spcAft>
              <a:buClr>
                <a:schemeClr val="dk2"/>
              </a:buClr>
              <a:buSzPts val="1000"/>
              <a:buFont typeface="Arial"/>
              <a:buNone/>
              <a:defRPr sz="1000" b="0" i="0" u="none" strike="noStrike" cap="none">
                <a:solidFill>
                  <a:schemeClr val="lt2"/>
                </a:solidFill>
                <a:uFillTx/>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800"/>
              <a:buFont typeface="Cabin"/>
              <a:buNone/>
              <a:defRPr sz="800" b="0" i="0" u="none" strike="noStrike" cap="none">
                <a:solidFill>
                  <a:srgbClr val="595959"/>
                </a:solidFill>
                <a:uFillTx/>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700"/>
              <a:buFont typeface="Arial"/>
              <a:buNone/>
              <a:defRPr sz="700" b="0" i="0" u="none" strike="noStrike" cap="none">
                <a:solidFill>
                  <a:srgbClr val="595959"/>
                </a:solidFill>
                <a:uFillTx/>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uFillTx/>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uFillTx/>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uFillTx/>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uFillTx/>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uFillTx/>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uFillTx/>
                <a:latin typeface="Cabin"/>
                <a:ea typeface="Cabin"/>
                <a:cs typeface="Cabin"/>
                <a:sym typeface="Cabin"/>
              </a:defRPr>
            </a:lvl9pPr>
          </a:lstStyle>
          <a:p>
            <a:endParaRPr/>
          </a:p>
        </p:txBody>
      </p:sp>
      <p:sp>
        <p:nvSpPr>
          <p:cNvPr id="79" name="Shape 79"/>
          <p:cNvSpPr txBox="1">
            <a:spLocks noGrp="1"/>
          </p:cNvSpPr>
          <p:nvPr>
            <p:ph type="dt" idx="10"/>
          </p:nvPr>
        </p:nvSpPr>
        <p:spPr>
          <a:xfrm>
            <a:off x="451873" y="8502392"/>
            <a:ext cx="728449"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80" name="Shape 80"/>
          <p:cNvSpPr txBox="1">
            <a:spLocks noGrp="1"/>
          </p:cNvSpPr>
          <p:nvPr>
            <p:ph type="ftr" idx="11"/>
          </p:nvPr>
        </p:nvSpPr>
        <p:spPr>
          <a:xfrm>
            <a:off x="1242462" y="8502396"/>
            <a:ext cx="2056663"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81" name="Shape 81"/>
          <p:cNvSpPr txBox="1">
            <a:spLocks noGrp="1"/>
          </p:cNvSpPr>
          <p:nvPr>
            <p:ph type="sldNum" idx="12"/>
          </p:nvPr>
        </p:nvSpPr>
        <p:spPr>
          <a:xfrm>
            <a:off x="3361261" y="8502396"/>
            <a:ext cx="727920"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a:solidFill>
                  <a:srgbClr val="595959"/>
                </a:solidFill>
                <a:uFillTx/>
                <a:latin typeface="Cabin"/>
                <a:ea typeface="Cabin"/>
                <a:cs typeface="Cabin"/>
                <a:sym typeface="Cabin"/>
              </a:defRPr>
            </a:lvl1pPr>
            <a:lvl2pPr marL="0" marR="0" lvl="1" indent="0" algn="r" rtl="0">
              <a:spcBef>
                <a:spcPts val="0"/>
              </a:spcBef>
              <a:buNone/>
              <a:defRPr sz="700">
                <a:solidFill>
                  <a:srgbClr val="595959"/>
                </a:solidFill>
                <a:uFillTx/>
                <a:latin typeface="Cabin"/>
                <a:ea typeface="Cabin"/>
                <a:cs typeface="Cabin"/>
                <a:sym typeface="Cabin"/>
              </a:defRPr>
            </a:lvl2pPr>
            <a:lvl3pPr marL="0" marR="0" lvl="2" indent="0" algn="r" rtl="0">
              <a:spcBef>
                <a:spcPts val="0"/>
              </a:spcBef>
              <a:buNone/>
              <a:defRPr sz="700">
                <a:solidFill>
                  <a:srgbClr val="595959"/>
                </a:solidFill>
                <a:uFillTx/>
                <a:latin typeface="Cabin"/>
                <a:ea typeface="Cabin"/>
                <a:cs typeface="Cabin"/>
                <a:sym typeface="Cabin"/>
              </a:defRPr>
            </a:lvl3pPr>
            <a:lvl4pPr marL="0" marR="0" lvl="3" indent="0" algn="r" rtl="0">
              <a:spcBef>
                <a:spcPts val="0"/>
              </a:spcBef>
              <a:buNone/>
              <a:defRPr sz="700">
                <a:solidFill>
                  <a:srgbClr val="595959"/>
                </a:solidFill>
                <a:uFillTx/>
                <a:latin typeface="Cabin"/>
                <a:ea typeface="Cabin"/>
                <a:cs typeface="Cabin"/>
                <a:sym typeface="Cabin"/>
              </a:defRPr>
            </a:lvl4pPr>
            <a:lvl5pPr marL="0" marR="0" lvl="4" indent="0" algn="r" rtl="0">
              <a:spcBef>
                <a:spcPts val="0"/>
              </a:spcBef>
              <a:buNone/>
              <a:defRPr sz="700">
                <a:solidFill>
                  <a:srgbClr val="595959"/>
                </a:solidFill>
                <a:uFillTx/>
                <a:latin typeface="Cabin"/>
                <a:ea typeface="Cabin"/>
                <a:cs typeface="Cabin"/>
                <a:sym typeface="Cabin"/>
              </a:defRPr>
            </a:lvl5pPr>
            <a:lvl6pPr marL="0" marR="0" lvl="5" indent="0" algn="r" rtl="0">
              <a:spcBef>
                <a:spcPts val="0"/>
              </a:spcBef>
              <a:buNone/>
              <a:defRPr sz="700">
                <a:solidFill>
                  <a:srgbClr val="595959"/>
                </a:solidFill>
                <a:uFillTx/>
                <a:latin typeface="Cabin"/>
                <a:ea typeface="Cabin"/>
                <a:cs typeface="Cabin"/>
                <a:sym typeface="Cabin"/>
              </a:defRPr>
            </a:lvl6pPr>
            <a:lvl7pPr marL="0" marR="0" lvl="6" indent="0" algn="r" rtl="0">
              <a:spcBef>
                <a:spcPts val="0"/>
              </a:spcBef>
              <a:buNone/>
              <a:defRPr sz="700">
                <a:solidFill>
                  <a:srgbClr val="595959"/>
                </a:solidFill>
                <a:uFillTx/>
                <a:latin typeface="Cabin"/>
                <a:ea typeface="Cabin"/>
                <a:cs typeface="Cabin"/>
                <a:sym typeface="Cabin"/>
              </a:defRPr>
            </a:lvl7pPr>
            <a:lvl8pPr marL="0" marR="0" lvl="7" indent="0" algn="r" rtl="0">
              <a:spcBef>
                <a:spcPts val="0"/>
              </a:spcBef>
              <a:buNone/>
              <a:defRPr sz="700">
                <a:solidFill>
                  <a:srgbClr val="595959"/>
                </a:solidFill>
                <a:uFillTx/>
                <a:latin typeface="Cabin"/>
                <a:ea typeface="Cabin"/>
                <a:cs typeface="Cabin"/>
                <a:sym typeface="Cabin"/>
              </a:defRPr>
            </a:lvl8pPr>
            <a:lvl9pPr marL="0" marR="0" lvl="8" indent="0" algn="r" rtl="0">
              <a:spcBef>
                <a:spcPts val="0"/>
              </a:spcBef>
              <a:buNone/>
              <a:defRPr sz="700">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
        <p:nvSpPr>
          <p:cNvPr id="82" name="Shape 82"/>
          <p:cNvSpPr>
            <a:spLocks/>
          </p:cNvSpPr>
          <p:nvPr/>
        </p:nvSpPr>
        <p:spPr>
          <a:xfrm>
            <a:off x="12"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11" name="Shape 11"/>
          <p:cNvSpPr txBox="1">
            <a:spLocks noGrp="1"/>
          </p:cNvSpPr>
          <p:nvPr>
            <p:ph type="body" idx="1"/>
          </p:nvPr>
        </p:nvSpPr>
        <p:spPr>
          <a:xfrm>
            <a:off x="739281" y="3048546"/>
            <a:ext cx="6011573" cy="4792285"/>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uFillTx/>
                <a:latin typeface="Cabin"/>
                <a:ea typeface="Cabin"/>
                <a:cs typeface="Cabin"/>
                <a:sym typeface="Cabin"/>
              </a:defRPr>
            </a:lvl9pPr>
          </a:lstStyle>
          <a:p>
            <a:endParaRPr/>
          </a:p>
        </p:txBody>
      </p:sp>
      <p:sp>
        <p:nvSpPr>
          <p:cNvPr id="12" name="Shape 12"/>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b="0" i="0" u="none" strike="noStrike" cap="none">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13" name="Shape 13"/>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b="0" i="0" u="none" strike="noStrike" cap="none">
                <a:solidFill>
                  <a:srgbClr val="595959"/>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dk1"/>
                </a:solidFill>
                <a:uFillTx/>
                <a:latin typeface="Cabin"/>
                <a:ea typeface="Cabin"/>
                <a:cs typeface="Cabin"/>
                <a:sym typeface="Cabin"/>
              </a:defRPr>
            </a:lvl9pPr>
          </a:lstStyle>
          <a:p>
            <a:endParaRPr/>
          </a:p>
        </p:txBody>
      </p:sp>
      <p:sp>
        <p:nvSpPr>
          <p:cNvPr id="14" name="Shape 14"/>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b="0" i="0" u="none" strike="noStrike" cap="none">
                <a:solidFill>
                  <a:srgbClr val="595959"/>
                </a:solidFill>
                <a:uFillTx/>
                <a:latin typeface="Cabin"/>
                <a:ea typeface="Cabin"/>
                <a:cs typeface="Cabin"/>
                <a:sym typeface="Cabin"/>
              </a:defRPr>
            </a:lvl1pPr>
            <a:lvl2pPr marL="0" marR="0" lvl="1" indent="0" algn="r" rtl="0">
              <a:spcBef>
                <a:spcPts val="0"/>
              </a:spcBef>
              <a:buNone/>
              <a:defRPr sz="700" b="0" i="0" u="none" strike="noStrike" cap="none">
                <a:solidFill>
                  <a:srgbClr val="595959"/>
                </a:solidFill>
                <a:uFillTx/>
                <a:latin typeface="Cabin"/>
                <a:ea typeface="Cabin"/>
                <a:cs typeface="Cabin"/>
                <a:sym typeface="Cabin"/>
              </a:defRPr>
            </a:lvl2pPr>
            <a:lvl3pPr marL="0" marR="0" lvl="2" indent="0" algn="r" rtl="0">
              <a:spcBef>
                <a:spcPts val="0"/>
              </a:spcBef>
              <a:buNone/>
              <a:defRPr sz="700" b="0" i="0" u="none" strike="noStrike" cap="none">
                <a:solidFill>
                  <a:srgbClr val="595959"/>
                </a:solidFill>
                <a:uFillTx/>
                <a:latin typeface="Cabin"/>
                <a:ea typeface="Cabin"/>
                <a:cs typeface="Cabin"/>
                <a:sym typeface="Cabin"/>
              </a:defRPr>
            </a:lvl3pPr>
            <a:lvl4pPr marL="0" marR="0" lvl="3" indent="0" algn="r" rtl="0">
              <a:spcBef>
                <a:spcPts val="0"/>
              </a:spcBef>
              <a:buNone/>
              <a:defRPr sz="700" b="0" i="0" u="none" strike="noStrike" cap="none">
                <a:solidFill>
                  <a:srgbClr val="595959"/>
                </a:solidFill>
                <a:uFillTx/>
                <a:latin typeface="Cabin"/>
                <a:ea typeface="Cabin"/>
                <a:cs typeface="Cabin"/>
                <a:sym typeface="Cabin"/>
              </a:defRPr>
            </a:lvl4pPr>
            <a:lvl5pPr marL="0" marR="0" lvl="4" indent="0" algn="r" rtl="0">
              <a:spcBef>
                <a:spcPts val="0"/>
              </a:spcBef>
              <a:buNone/>
              <a:defRPr sz="700" b="0" i="0" u="none" strike="noStrike" cap="none">
                <a:solidFill>
                  <a:srgbClr val="595959"/>
                </a:solidFill>
                <a:uFillTx/>
                <a:latin typeface="Cabin"/>
                <a:ea typeface="Cabin"/>
                <a:cs typeface="Cabin"/>
                <a:sym typeface="Cabin"/>
              </a:defRPr>
            </a:lvl5pPr>
            <a:lvl6pPr marL="0" marR="0" lvl="5" indent="0" algn="r" rtl="0">
              <a:spcBef>
                <a:spcPts val="0"/>
              </a:spcBef>
              <a:buNone/>
              <a:defRPr sz="700" b="0" i="0" u="none" strike="noStrike" cap="none">
                <a:solidFill>
                  <a:srgbClr val="595959"/>
                </a:solidFill>
                <a:uFillTx/>
                <a:latin typeface="Cabin"/>
                <a:ea typeface="Cabin"/>
                <a:cs typeface="Cabin"/>
                <a:sym typeface="Cabin"/>
              </a:defRPr>
            </a:lvl6pPr>
            <a:lvl7pPr marL="0" marR="0" lvl="6" indent="0" algn="r" rtl="0">
              <a:spcBef>
                <a:spcPts val="0"/>
              </a:spcBef>
              <a:buNone/>
              <a:defRPr sz="700" b="0" i="0" u="none" strike="noStrike" cap="none">
                <a:solidFill>
                  <a:srgbClr val="595959"/>
                </a:solidFill>
                <a:uFillTx/>
                <a:latin typeface="Cabin"/>
                <a:ea typeface="Cabin"/>
                <a:cs typeface="Cabin"/>
                <a:sym typeface="Cabin"/>
              </a:defRPr>
            </a:lvl7pPr>
            <a:lvl8pPr marL="0" marR="0" lvl="7" indent="0" algn="r" rtl="0">
              <a:spcBef>
                <a:spcPts val="0"/>
              </a:spcBef>
              <a:buNone/>
              <a:defRPr sz="700" b="0" i="0" u="none" strike="noStrike" cap="none">
                <a:solidFill>
                  <a:srgbClr val="595959"/>
                </a:solidFill>
                <a:uFillTx/>
                <a:latin typeface="Cabin"/>
                <a:ea typeface="Cabin"/>
                <a:cs typeface="Cabin"/>
                <a:sym typeface="Cabin"/>
              </a:defRPr>
            </a:lvl8pPr>
            <a:lvl9pPr marL="0" marR="0" lvl="8" indent="0" algn="r" rtl="0">
              <a:spcBef>
                <a:spcPts val="0"/>
              </a:spcBef>
              <a:buNone/>
              <a:defRPr sz="700" b="0" i="0" u="none" strike="noStrike" cap="none">
                <a:solidFill>
                  <a:srgbClr val="595959"/>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
        <p:nvSpPr>
          <p:cNvPr id="15" name="Shape 15"/>
          <p:cNvSpPr>
            <a:spLocks/>
          </p:cNvSpPr>
          <p:nvPr/>
        </p:nvSpPr>
        <p:spPr>
          <a:xfrm>
            <a:off x="9" y="10"/>
            <a:ext cx="523193" cy="9145588"/>
          </a:xfrm>
          <a:custGeom>
            <a:avLst/>
            <a:gdLst/>
            <a:ahLst/>
            <a:cxnLst/>
            <a:rect l="0" t="0" r="0" b="0"/>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Shape 16"/>
          <p:cNvSpPr>
            <a:spLocks/>
          </p:cNvSpPr>
          <p:nvPr/>
        </p:nvSpPr>
        <p:spPr>
          <a:xfrm>
            <a:off x="7033491"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3000"/>
              <a:buFont typeface="Impact"/>
              <a:buNone/>
              <a:defRPr sz="3000" b="0" i="0" u="none" strike="noStrike" cap="none">
                <a:solidFill>
                  <a:schemeClr val="lt2"/>
                </a:solidFill>
                <a:uFillTx/>
                <a:latin typeface="Impact"/>
                <a:ea typeface="Impact"/>
                <a:cs typeface="Impact"/>
                <a:sym typeface="Impact"/>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97" name="Shape 97"/>
          <p:cNvSpPr txBox="1">
            <a:spLocks noGrp="1"/>
          </p:cNvSpPr>
          <p:nvPr>
            <p:ph type="body" idx="1"/>
          </p:nvPr>
        </p:nvSpPr>
        <p:spPr>
          <a:xfrm>
            <a:off x="739281" y="3048546"/>
            <a:ext cx="6011573" cy="4792285"/>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lt2"/>
              </a:buClr>
              <a:buSzPts val="1200"/>
              <a:buFont typeface="Arial"/>
              <a:buChar char="•"/>
              <a:defRPr sz="1200" b="0" i="0" u="none" strike="noStrike" cap="none">
                <a:solidFill>
                  <a:srgbClr val="D1E4F2"/>
                </a:solidFill>
                <a:uFillTx/>
                <a:latin typeface="Cabin"/>
                <a:ea typeface="Cabin"/>
                <a:cs typeface="Cabin"/>
                <a:sym typeface="Cabin"/>
              </a:defRPr>
            </a:lvl1pPr>
            <a:lvl2pPr marL="914400" marR="0" lvl="1" indent="-292100" algn="l" rtl="0">
              <a:lnSpc>
                <a:spcPct val="110000"/>
              </a:lnSpc>
              <a:spcBef>
                <a:spcPts val="402"/>
              </a:spcBef>
              <a:spcAft>
                <a:spcPts val="0"/>
              </a:spcAft>
              <a:buClr>
                <a:schemeClr val="lt2"/>
              </a:buClr>
              <a:buSzPts val="1000"/>
              <a:buFont typeface="Cabin"/>
              <a:buChar char="–"/>
              <a:defRPr sz="1000" b="0" i="0" u="none" strike="noStrike" cap="none">
                <a:solidFill>
                  <a:srgbClr val="D1E4F2"/>
                </a:solidFill>
                <a:uFillTx/>
                <a:latin typeface="Cabin"/>
                <a:ea typeface="Cabin"/>
                <a:cs typeface="Cabin"/>
                <a:sym typeface="Cabin"/>
              </a:defRPr>
            </a:lvl2pPr>
            <a:lvl3pPr marL="1371600" marR="0" lvl="2" indent="-292100" algn="l" rtl="0">
              <a:lnSpc>
                <a:spcPct val="110000"/>
              </a:lnSpc>
              <a:spcBef>
                <a:spcPts val="402"/>
              </a:spcBef>
              <a:spcAft>
                <a:spcPts val="0"/>
              </a:spcAft>
              <a:buClr>
                <a:schemeClr val="lt2"/>
              </a:buClr>
              <a:buSzPts val="1000"/>
              <a:buFont typeface="Arial"/>
              <a:buChar char="•"/>
              <a:defRPr sz="1000" b="0" i="0" u="none" strike="noStrike" cap="none">
                <a:solidFill>
                  <a:srgbClr val="D1E4F2"/>
                </a:solidFill>
                <a:uFillTx/>
                <a:latin typeface="Cabin"/>
                <a:ea typeface="Cabin"/>
                <a:cs typeface="Cabin"/>
                <a:sym typeface="Cabin"/>
              </a:defRPr>
            </a:lvl3pPr>
            <a:lvl4pPr marL="1828800" marR="0" lvl="3" indent="-279400" algn="l" rtl="0">
              <a:lnSpc>
                <a:spcPct val="110000"/>
              </a:lnSpc>
              <a:spcBef>
                <a:spcPts val="402"/>
              </a:spcBef>
              <a:spcAft>
                <a:spcPts val="0"/>
              </a:spcAft>
              <a:buClr>
                <a:schemeClr val="lt2"/>
              </a:buClr>
              <a:buSzPts val="800"/>
              <a:buFont typeface="Cabin"/>
              <a:buChar char="–"/>
              <a:defRPr sz="800" b="0" i="0" u="none" strike="noStrike" cap="none">
                <a:solidFill>
                  <a:srgbClr val="D1E4F2"/>
                </a:solidFill>
                <a:uFillTx/>
                <a:latin typeface="Cabin"/>
                <a:ea typeface="Cabin"/>
                <a:cs typeface="Cabin"/>
                <a:sym typeface="Cabin"/>
              </a:defRPr>
            </a:lvl4pPr>
            <a:lvl5pPr marL="2286000" marR="0" lvl="4" indent="-279400" algn="l" rtl="0">
              <a:lnSpc>
                <a:spcPct val="110000"/>
              </a:lnSpc>
              <a:spcBef>
                <a:spcPts val="402"/>
              </a:spcBef>
              <a:spcAft>
                <a:spcPts val="0"/>
              </a:spcAft>
              <a:buClr>
                <a:schemeClr val="lt2"/>
              </a:buClr>
              <a:buSzPts val="800"/>
              <a:buFont typeface="Arial"/>
              <a:buChar char="•"/>
              <a:defRPr sz="800" b="0" i="0" u="none" strike="noStrike" cap="none">
                <a:solidFill>
                  <a:srgbClr val="D1E4F2"/>
                </a:solidFill>
                <a:uFillTx/>
                <a:latin typeface="Cabin"/>
                <a:ea typeface="Cabin"/>
                <a:cs typeface="Cabin"/>
                <a:sym typeface="Cabin"/>
              </a:defRPr>
            </a:lvl5pPr>
            <a:lvl6pPr marL="2743200" marR="0" lvl="5" indent="-279400" algn="l" rtl="0">
              <a:lnSpc>
                <a:spcPct val="110000"/>
              </a:lnSpc>
              <a:spcBef>
                <a:spcPts val="402"/>
              </a:spcBef>
              <a:spcAft>
                <a:spcPts val="0"/>
              </a:spcAft>
              <a:buClr>
                <a:schemeClr val="lt2"/>
              </a:buClr>
              <a:buSzPts val="800"/>
              <a:buFont typeface="Cabin"/>
              <a:buChar char="–"/>
              <a:defRPr sz="800" b="0" i="0" u="none" strike="noStrike" cap="none">
                <a:solidFill>
                  <a:srgbClr val="D1E4F2"/>
                </a:solidFill>
                <a:uFillTx/>
                <a:latin typeface="Cabin"/>
                <a:ea typeface="Cabin"/>
                <a:cs typeface="Cabin"/>
                <a:sym typeface="Cabin"/>
              </a:defRPr>
            </a:lvl6pPr>
            <a:lvl7pPr marL="3200400" marR="0" lvl="6" indent="-279400" algn="l" rtl="0">
              <a:lnSpc>
                <a:spcPct val="110000"/>
              </a:lnSpc>
              <a:spcBef>
                <a:spcPts val="402"/>
              </a:spcBef>
              <a:spcAft>
                <a:spcPts val="0"/>
              </a:spcAft>
              <a:buClr>
                <a:schemeClr val="lt2"/>
              </a:buClr>
              <a:buSzPts val="800"/>
              <a:buFont typeface="Arial"/>
              <a:buChar char="•"/>
              <a:defRPr sz="800" b="0" i="0" u="none" strike="noStrike" cap="none">
                <a:solidFill>
                  <a:srgbClr val="D1E4F2"/>
                </a:solidFill>
                <a:uFillTx/>
                <a:latin typeface="Cabin"/>
                <a:ea typeface="Cabin"/>
                <a:cs typeface="Cabin"/>
                <a:sym typeface="Cabin"/>
              </a:defRPr>
            </a:lvl7pPr>
            <a:lvl8pPr marL="3657600" marR="0" lvl="7" indent="-279400" algn="l" rtl="0">
              <a:lnSpc>
                <a:spcPct val="110000"/>
              </a:lnSpc>
              <a:spcBef>
                <a:spcPts val="402"/>
              </a:spcBef>
              <a:spcAft>
                <a:spcPts val="0"/>
              </a:spcAft>
              <a:buClr>
                <a:schemeClr val="lt2"/>
              </a:buClr>
              <a:buSzPts val="800"/>
              <a:buFont typeface="Cabin"/>
              <a:buChar char="–"/>
              <a:defRPr sz="800" b="0" i="0" u="none" strike="noStrike" cap="none">
                <a:solidFill>
                  <a:srgbClr val="D1E4F2"/>
                </a:solidFill>
                <a:uFillTx/>
                <a:latin typeface="Cabin"/>
                <a:ea typeface="Cabin"/>
                <a:cs typeface="Cabin"/>
                <a:sym typeface="Cabin"/>
              </a:defRPr>
            </a:lvl8pPr>
            <a:lvl9pPr marL="4114800" marR="0" lvl="8" indent="-279400" algn="l" rtl="0">
              <a:lnSpc>
                <a:spcPct val="110000"/>
              </a:lnSpc>
              <a:spcBef>
                <a:spcPts val="402"/>
              </a:spcBef>
              <a:spcAft>
                <a:spcPts val="0"/>
              </a:spcAft>
              <a:buClr>
                <a:schemeClr val="lt2"/>
              </a:buClr>
              <a:buSzPts val="800"/>
              <a:buFont typeface="Arial"/>
              <a:buChar char="•"/>
              <a:defRPr sz="800" b="0" i="0" u="none" strike="noStrike" cap="none">
                <a:solidFill>
                  <a:srgbClr val="D1E4F2"/>
                </a:solidFill>
                <a:uFillTx/>
                <a:latin typeface="Cabin"/>
                <a:ea typeface="Cabin"/>
                <a:cs typeface="Cabin"/>
                <a:sym typeface="Cabin"/>
              </a:defRPr>
            </a:lvl9pPr>
          </a:lstStyle>
          <a:p>
            <a:endParaRPr/>
          </a:p>
        </p:txBody>
      </p:sp>
      <p:sp>
        <p:nvSpPr>
          <p:cNvPr id="98" name="Shape 98"/>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700">
                <a:solidFill>
                  <a:srgbClr val="D1E4F2"/>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9pPr>
          </a:lstStyle>
          <a:p>
            <a:endParaRPr/>
          </a:p>
        </p:txBody>
      </p:sp>
      <p:sp>
        <p:nvSpPr>
          <p:cNvPr id="99" name="Shape 99"/>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700">
                <a:solidFill>
                  <a:srgbClr val="D1E4F2"/>
                </a:solidFill>
                <a:uFillTx/>
                <a:latin typeface="Cabin"/>
                <a:ea typeface="Cabin"/>
                <a:cs typeface="Cabin"/>
                <a:sym typeface="Cabin"/>
              </a:defRPr>
            </a:lvl1pPr>
            <a:lvl2pPr marR="0" lvl="1"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2pPr>
            <a:lvl3pPr marR="0" lvl="2"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3pPr>
            <a:lvl4pPr marR="0" lvl="3"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4pPr>
            <a:lvl5pPr marR="0" lvl="4"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5pPr>
            <a:lvl6pPr marR="0" lvl="5"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6pPr>
            <a:lvl7pPr marR="0" lvl="6"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7pPr>
            <a:lvl8pPr marR="0" lvl="7"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8pPr>
            <a:lvl9pPr marR="0" lvl="8" algn="l" rtl="0">
              <a:spcBef>
                <a:spcPts val="0"/>
              </a:spcBef>
              <a:spcAft>
                <a:spcPts val="0"/>
              </a:spcAft>
              <a:buSzPts val="1400"/>
              <a:buNone/>
              <a:defRPr sz="1000" b="0" i="0" u="none" strike="noStrike" cap="none">
                <a:solidFill>
                  <a:schemeClr val="lt1"/>
                </a:solidFill>
                <a:uFillTx/>
                <a:latin typeface="Cabin"/>
                <a:ea typeface="Cabin"/>
                <a:cs typeface="Cabin"/>
                <a:sym typeface="Cabin"/>
              </a:defRPr>
            </a:lvl9pPr>
          </a:lstStyle>
          <a:p>
            <a:endParaRPr/>
          </a:p>
        </p:txBody>
      </p:sp>
      <p:sp>
        <p:nvSpPr>
          <p:cNvPr id="100" name="Shape 100"/>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spcBef>
                <a:spcPts val="0"/>
              </a:spcBef>
              <a:buNone/>
              <a:defRPr sz="700" b="0" u="none">
                <a:solidFill>
                  <a:srgbClr val="D1E4F2"/>
                </a:solidFill>
                <a:uFillTx/>
                <a:latin typeface="Cabin"/>
                <a:ea typeface="Cabin"/>
                <a:cs typeface="Cabin"/>
                <a:sym typeface="Cabin"/>
              </a:defRPr>
            </a:lvl1pPr>
            <a:lvl2pPr marL="0" marR="0" lvl="1" indent="0" algn="r" rtl="0">
              <a:spcBef>
                <a:spcPts val="0"/>
              </a:spcBef>
              <a:buNone/>
              <a:defRPr sz="700" b="0" u="none">
                <a:solidFill>
                  <a:srgbClr val="D1E4F2"/>
                </a:solidFill>
                <a:uFillTx/>
                <a:latin typeface="Cabin"/>
                <a:ea typeface="Cabin"/>
                <a:cs typeface="Cabin"/>
                <a:sym typeface="Cabin"/>
              </a:defRPr>
            </a:lvl2pPr>
            <a:lvl3pPr marL="0" marR="0" lvl="2" indent="0" algn="r" rtl="0">
              <a:spcBef>
                <a:spcPts val="0"/>
              </a:spcBef>
              <a:buNone/>
              <a:defRPr sz="700" b="0" u="none">
                <a:solidFill>
                  <a:srgbClr val="D1E4F2"/>
                </a:solidFill>
                <a:uFillTx/>
                <a:latin typeface="Cabin"/>
                <a:ea typeface="Cabin"/>
                <a:cs typeface="Cabin"/>
                <a:sym typeface="Cabin"/>
              </a:defRPr>
            </a:lvl3pPr>
            <a:lvl4pPr marL="0" marR="0" lvl="3" indent="0" algn="r" rtl="0">
              <a:spcBef>
                <a:spcPts val="0"/>
              </a:spcBef>
              <a:buNone/>
              <a:defRPr sz="700" b="0" u="none">
                <a:solidFill>
                  <a:srgbClr val="D1E4F2"/>
                </a:solidFill>
                <a:uFillTx/>
                <a:latin typeface="Cabin"/>
                <a:ea typeface="Cabin"/>
                <a:cs typeface="Cabin"/>
                <a:sym typeface="Cabin"/>
              </a:defRPr>
            </a:lvl4pPr>
            <a:lvl5pPr marL="0" marR="0" lvl="4" indent="0" algn="r" rtl="0">
              <a:spcBef>
                <a:spcPts val="0"/>
              </a:spcBef>
              <a:buNone/>
              <a:defRPr sz="700" b="0" u="none">
                <a:solidFill>
                  <a:srgbClr val="D1E4F2"/>
                </a:solidFill>
                <a:uFillTx/>
                <a:latin typeface="Cabin"/>
                <a:ea typeface="Cabin"/>
                <a:cs typeface="Cabin"/>
                <a:sym typeface="Cabin"/>
              </a:defRPr>
            </a:lvl5pPr>
            <a:lvl6pPr marL="0" marR="0" lvl="5" indent="0" algn="r" rtl="0">
              <a:spcBef>
                <a:spcPts val="0"/>
              </a:spcBef>
              <a:buNone/>
              <a:defRPr sz="700" b="0" u="none">
                <a:solidFill>
                  <a:srgbClr val="D1E4F2"/>
                </a:solidFill>
                <a:uFillTx/>
                <a:latin typeface="Cabin"/>
                <a:ea typeface="Cabin"/>
                <a:cs typeface="Cabin"/>
                <a:sym typeface="Cabin"/>
              </a:defRPr>
            </a:lvl6pPr>
            <a:lvl7pPr marL="0" marR="0" lvl="6" indent="0" algn="r" rtl="0">
              <a:spcBef>
                <a:spcPts val="0"/>
              </a:spcBef>
              <a:buNone/>
              <a:defRPr sz="700" b="0" u="none">
                <a:solidFill>
                  <a:srgbClr val="D1E4F2"/>
                </a:solidFill>
                <a:uFillTx/>
                <a:latin typeface="Cabin"/>
                <a:ea typeface="Cabin"/>
                <a:cs typeface="Cabin"/>
                <a:sym typeface="Cabin"/>
              </a:defRPr>
            </a:lvl7pPr>
            <a:lvl8pPr marL="0" marR="0" lvl="7" indent="0" algn="r" rtl="0">
              <a:spcBef>
                <a:spcPts val="0"/>
              </a:spcBef>
              <a:buNone/>
              <a:defRPr sz="700" b="0" u="none">
                <a:solidFill>
                  <a:srgbClr val="D1E4F2"/>
                </a:solidFill>
                <a:uFillTx/>
                <a:latin typeface="Cabin"/>
                <a:ea typeface="Cabin"/>
                <a:cs typeface="Cabin"/>
                <a:sym typeface="Cabin"/>
              </a:defRPr>
            </a:lvl8pPr>
            <a:lvl9pPr marL="0" marR="0" lvl="8" indent="0" algn="r" rtl="0">
              <a:spcBef>
                <a:spcPts val="0"/>
              </a:spcBef>
              <a:buNone/>
              <a:defRPr sz="700" b="0" u="none">
                <a:solidFill>
                  <a:srgbClr val="D1E4F2"/>
                </a:solidFill>
                <a:uFillTx/>
                <a:latin typeface="Cabin"/>
                <a:ea typeface="Cabin"/>
                <a:cs typeface="Cabin"/>
                <a:sym typeface="Cabin"/>
              </a:defRPr>
            </a:lvl9pPr>
          </a:lstStyle>
          <a:p>
            <a:pPr marL="0" lvl="0" indent="0">
              <a:spcBef>
                <a:spcPts val="0"/>
              </a:spcBef>
              <a:spcAft>
                <a:spcPts val="0"/>
              </a:spcAft>
              <a:buNone/>
            </a:pPr>
            <a:fld id="{00000000-1234-1234-1234-123412341234}" type="slidenum">
              <a:rPr lang="en-US">
                <a:uFillTx/>
              </a:rPr>
              <a:t>‹#›</a:t>
            </a:fld>
            <a:endParaRPr>
              <a:uFillTx/>
            </a:endParaRPr>
          </a:p>
        </p:txBody>
      </p:sp>
      <p:sp>
        <p:nvSpPr>
          <p:cNvPr id="101" name="Shape 101"/>
          <p:cNvSpPr>
            <a:spLocks/>
          </p:cNvSpPr>
          <p:nvPr/>
        </p:nvSpPr>
        <p:spPr>
          <a:xfrm>
            <a:off x="9" y="10"/>
            <a:ext cx="523193" cy="9145588"/>
          </a:xfrm>
          <a:custGeom>
            <a:avLst/>
            <a:gdLst/>
            <a:ahLst/>
            <a:cxnLst/>
            <a:rect l="0" t="0" r="0" b="0"/>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lt2"/>
          </a:solidFill>
          <a:ln>
            <a:noFill/>
          </a:ln>
        </p:spPr>
      </p:sp>
      <p:sp>
        <p:nvSpPr>
          <p:cNvPr id="102" name="Shape 102"/>
          <p:cNvSpPr>
            <a:spLocks/>
          </p:cNvSpPr>
          <p:nvPr/>
        </p:nvSpPr>
        <p:spPr>
          <a:xfrm>
            <a:off x="7033491"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presentation/d/1rzS7sozoC4WQp8VNn0x74N3A3XYD56sNNad2RqnQJA4/edit?usp=sharing"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7" name="Shape 117"/>
          <p:cNvCxnSpPr/>
          <p:nvPr/>
        </p:nvCxnSpPr>
        <p:spPr>
          <a:xfrm rot="10800000" flipH="1">
            <a:off x="1070000" y="5226500"/>
            <a:ext cx="5010150" cy="9526"/>
          </a:xfrm>
          <a:prstGeom prst="straightConnector1">
            <a:avLst/>
          </a:prstGeom>
          <a:noFill/>
          <a:ln w="19050" cap="flat" cmpd="sng">
            <a:solidFill>
              <a:schemeClr val="accent1"/>
            </a:solidFill>
            <a:prstDash val="solid"/>
            <a:round/>
            <a:headEnd type="none" w="sm" len="sm"/>
            <a:tailEnd type="none" w="sm" len="sm"/>
          </a:ln>
        </p:spPr>
      </p:cxnSp>
      <p:sp>
        <p:nvSpPr>
          <p:cNvPr id="118" name="Shape 118"/>
          <p:cNvSpPr txBox="1">
            <a:spLocks/>
          </p:cNvSpPr>
          <p:nvPr/>
        </p:nvSpPr>
        <p:spPr>
          <a:xfrm>
            <a:off x="2450974" y="4255932"/>
            <a:ext cx="3810000" cy="769441"/>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a:solidFill>
                  <a:srgbClr val="8DBDD5"/>
                </a:solidFill>
                <a:uFillTx/>
                <a:latin typeface="Arial"/>
                <a:ea typeface="Arial"/>
                <a:cs typeface="Arial"/>
                <a:sym typeface="Arial"/>
              </a:rPr>
              <a:t>Pathology</a:t>
            </a:r>
            <a:endParaRPr sz="4800" b="1">
              <a:solidFill>
                <a:srgbClr val="8DBDD5"/>
              </a:solidFill>
              <a:uFillTx/>
              <a:latin typeface="Arial"/>
              <a:ea typeface="Arial"/>
              <a:cs typeface="Arial"/>
              <a:sym typeface="Arial"/>
            </a:endParaRPr>
          </a:p>
        </p:txBody>
      </p:sp>
      <p:sp>
        <p:nvSpPr>
          <p:cNvPr id="119" name="Shape 119"/>
          <p:cNvSpPr txBox="1">
            <a:spLocks/>
          </p:cNvSpPr>
          <p:nvPr/>
        </p:nvSpPr>
        <p:spPr>
          <a:xfrm>
            <a:off x="2629532" y="4677265"/>
            <a:ext cx="2124075" cy="36933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BDFED"/>
                </a:solidFill>
                <a:uFillTx/>
                <a:latin typeface="Impact"/>
                <a:ea typeface="Impact"/>
                <a:cs typeface="Impact"/>
                <a:sym typeface="Impact"/>
              </a:rPr>
              <a:t>teamwork</a:t>
            </a:r>
            <a:endParaRPr>
              <a:uFillTx/>
            </a:endParaRPr>
          </a:p>
        </p:txBody>
      </p:sp>
      <p:sp>
        <p:nvSpPr>
          <p:cNvPr id="120" name="Shape 120"/>
          <p:cNvSpPr txBox="1">
            <a:spLocks/>
          </p:cNvSpPr>
          <p:nvPr/>
        </p:nvSpPr>
        <p:spPr>
          <a:xfrm>
            <a:off x="660425" y="5887542"/>
            <a:ext cx="5829300" cy="461665"/>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BBDFED"/>
                </a:solidFill>
                <a:uFillTx/>
                <a:latin typeface="Arial"/>
                <a:ea typeface="Arial"/>
                <a:cs typeface="Arial"/>
                <a:sym typeface="Arial"/>
              </a:rPr>
              <a:t>Lecture (2):</a:t>
            </a:r>
            <a:endParaRPr sz="2400" b="1">
              <a:solidFill>
                <a:srgbClr val="BBDFED"/>
              </a:solidFill>
              <a:uFillTx/>
              <a:latin typeface="Arial"/>
              <a:ea typeface="Arial"/>
              <a:cs typeface="Arial"/>
              <a:sym typeface="Arial"/>
            </a:endParaRPr>
          </a:p>
        </p:txBody>
      </p:sp>
      <p:pic>
        <p:nvPicPr>
          <p:cNvPr id="121" name="Shape 121"/>
          <p:cNvPicPr preferRelativeResize="0"/>
          <p:nvPr/>
        </p:nvPicPr>
        <p:blipFill rotWithShape="1">
          <a:blip r:embed="rId3"/>
          <a:srcRect/>
          <a:stretch/>
        </p:blipFill>
        <p:spPr>
          <a:xfrm>
            <a:off x="5874780" y="-192235"/>
            <a:ext cx="1116429" cy="993082"/>
          </a:xfrm>
          <a:prstGeom prst="rect">
            <a:avLst/>
          </a:prstGeom>
          <a:noFill/>
          <a:ln>
            <a:noFill/>
          </a:ln>
        </p:spPr>
      </p:pic>
      <p:pic>
        <p:nvPicPr>
          <p:cNvPr id="122" name="Shape 122"/>
          <p:cNvPicPr preferRelativeResize="0"/>
          <p:nvPr/>
        </p:nvPicPr>
        <p:blipFill rotWithShape="1">
          <a:blip r:embed="rId4"/>
          <a:srcRect/>
          <a:stretch/>
        </p:blipFill>
        <p:spPr>
          <a:xfrm>
            <a:off x="561788" y="119529"/>
            <a:ext cx="675580" cy="606512"/>
          </a:xfrm>
          <a:prstGeom prst="rect">
            <a:avLst/>
          </a:prstGeom>
          <a:noFill/>
          <a:ln>
            <a:noFill/>
          </a:ln>
        </p:spPr>
      </p:pic>
      <p:sp>
        <p:nvSpPr>
          <p:cNvPr id="123" name="Shape 123"/>
          <p:cNvSpPr>
            <a:spLocks/>
          </p:cNvSpPr>
          <p:nvPr/>
        </p:nvSpPr>
        <p:spPr>
          <a:xfrm>
            <a:off x="549243" y="6387308"/>
            <a:ext cx="380346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83C5DE"/>
                </a:solidFill>
                <a:uFillTx/>
                <a:latin typeface="Impact"/>
                <a:ea typeface="Impact"/>
                <a:cs typeface="Impact"/>
                <a:sym typeface="Impact"/>
              </a:rPr>
              <a:t>Atherosclerosis</a:t>
            </a:r>
            <a:endParaRPr sz="2400" b="1">
              <a:solidFill>
                <a:srgbClr val="83C5DE"/>
              </a:solidFill>
              <a:uFillTx/>
              <a:latin typeface="Impact"/>
              <a:ea typeface="Impact"/>
              <a:cs typeface="Impact"/>
              <a:sym typeface="Impact"/>
            </a:endParaRPr>
          </a:p>
        </p:txBody>
      </p:sp>
      <p:sp>
        <p:nvSpPr>
          <p:cNvPr id="124" name="Shape 124"/>
          <p:cNvSpPr txBox="1">
            <a:spLocks/>
          </p:cNvSpPr>
          <p:nvPr/>
        </p:nvSpPr>
        <p:spPr>
          <a:xfrm>
            <a:off x="3513399" y="8627303"/>
            <a:ext cx="3422152" cy="32853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200">
                <a:solidFill>
                  <a:schemeClr val="dk1"/>
                </a:solidFill>
                <a:uFillTx/>
                <a:latin typeface="Georgia"/>
                <a:ea typeface="Cabin"/>
                <a:cs typeface="Cabin"/>
                <a:sym typeface="Cabin"/>
              </a:rPr>
              <a:t> *The expert in anything was once a beginner</a:t>
            </a:r>
            <a:r>
              <a:rPr lang="en-US" sz="1200">
                <a:solidFill>
                  <a:schemeClr val="dk1"/>
                </a:solidFill>
                <a:uFillTx/>
                <a:latin typeface="Cabin"/>
                <a:ea typeface="Cabin"/>
                <a:cs typeface="Cabin"/>
                <a:sym typeface="Cabin"/>
              </a:rPr>
              <a:t> </a:t>
            </a:r>
            <a:endParaRPr sz="1200" b="1">
              <a:solidFill>
                <a:schemeClr val="dk1"/>
              </a:solidFill>
              <a:uFillTx/>
              <a:latin typeface="Cabin"/>
              <a:ea typeface="Cabin"/>
              <a:cs typeface="Cabin"/>
              <a:sym typeface="Cabin"/>
            </a:endParaRPr>
          </a:p>
          <a:p>
            <a:pPr marL="0" marR="0" lvl="0" indent="0" algn="r" rtl="1">
              <a:spcBef>
                <a:spcPts val="0"/>
              </a:spcBef>
              <a:spcAft>
                <a:spcPts val="0"/>
              </a:spcAft>
              <a:buNone/>
            </a:pPr>
            <a:endParaRPr lang="en-US" sz="1200">
              <a:solidFill>
                <a:schemeClr val="dk1"/>
              </a:solidFill>
              <a:uFillTx/>
              <a:latin typeface="Cabin"/>
              <a:ea typeface="Cabin"/>
              <a:cs typeface="Cabin"/>
              <a:sym typeface="Cabin"/>
            </a:endParaRPr>
          </a:p>
        </p:txBody>
      </p:sp>
      <p:sp>
        <p:nvSpPr>
          <p:cNvPr id="125" name="Shape 125"/>
          <p:cNvSpPr txBox="1">
            <a:spLocks/>
          </p:cNvSpPr>
          <p:nvPr/>
        </p:nvSpPr>
        <p:spPr>
          <a:xfrm>
            <a:off x="605091" y="8108295"/>
            <a:ext cx="2024441" cy="1258428"/>
          </a:xfrm>
          <a:prstGeom prst="rect">
            <a:avLst/>
          </a:prstGeom>
          <a:noFill/>
          <a:ln>
            <a:noFill/>
          </a:ln>
        </p:spPr>
        <p:txBody>
          <a:bodyPr spcFirstLastPara="1" wrap="square" lIns="24950" tIns="24950" rIns="24950" bIns="24950" anchor="t" anchorCtr="0">
            <a:noAutofit/>
          </a:bodyPr>
          <a:lstStyle/>
          <a:p>
            <a:pPr marL="0" marR="0" lvl="0" indent="0" algn="l" rtl="0">
              <a:spcBef>
                <a:spcPts val="0"/>
              </a:spcBef>
              <a:spcAft>
                <a:spcPts val="0"/>
              </a:spcAft>
              <a:buNone/>
            </a:pPr>
            <a:r>
              <a:rPr lang="en-US" sz="1100" b="1" u="sng">
                <a:solidFill>
                  <a:srgbClr val="BBDFED"/>
                </a:solidFill>
                <a:uFillTx/>
                <a:latin typeface="Arial"/>
                <a:ea typeface="Arial"/>
                <a:cs typeface="Arial"/>
                <a:sym typeface="Arial"/>
              </a:rPr>
              <a:t>Color Index :-</a:t>
            </a:r>
            <a:endParaRPr>
              <a:uFillTx/>
            </a:endParaRPr>
          </a:p>
          <a:p>
            <a:pPr marL="0" marR="0" lvl="0" indent="0" algn="l" rtl="0">
              <a:spcBef>
                <a:spcPts val="0"/>
              </a:spcBef>
              <a:spcAft>
                <a:spcPts val="0"/>
              </a:spcAft>
              <a:buNone/>
            </a:pPr>
            <a:endParaRPr sz="1050" u="sng">
              <a:solidFill>
                <a:schemeClr val="dk1"/>
              </a:solidFill>
              <a:uFillTx/>
              <a:latin typeface="Cabin"/>
              <a:ea typeface="Cabin"/>
              <a:cs typeface="Cabin"/>
              <a:sym typeface="Cabin"/>
            </a:endParaRPr>
          </a:p>
          <a:p>
            <a:pPr marL="0" marR="0" lvl="0" indent="0" algn="l" rtl="0">
              <a:spcBef>
                <a:spcPts val="0"/>
              </a:spcBef>
              <a:spcAft>
                <a:spcPts val="0"/>
              </a:spcAft>
              <a:buClr>
                <a:srgbClr val="FF0000"/>
              </a:buClr>
              <a:buSzPts val="800"/>
              <a:buFont typeface="Georgia"/>
              <a:buChar char="▪"/>
            </a:pPr>
            <a:r>
              <a:rPr lang="en-US" sz="800" b="1">
                <a:solidFill>
                  <a:srgbClr val="FF0000"/>
                </a:solidFill>
                <a:uFillTx/>
                <a:latin typeface="Georgia"/>
                <a:ea typeface="Georgia"/>
                <a:cs typeface="Georgia"/>
                <a:sym typeface="Georgia"/>
              </a:rPr>
              <a:t>VERY IMPORTANT</a:t>
            </a:r>
            <a:endParaRPr>
              <a:uFillTx/>
            </a:endParaRPr>
          </a:p>
          <a:p>
            <a:pPr marL="0" marR="0" lvl="0" indent="0" algn="l" rtl="0">
              <a:spcBef>
                <a:spcPts val="0"/>
              </a:spcBef>
              <a:spcAft>
                <a:spcPts val="0"/>
              </a:spcAft>
              <a:buClr>
                <a:srgbClr val="A5A5A5"/>
              </a:buClr>
              <a:buSzPts val="800"/>
              <a:buFont typeface="Georgia"/>
              <a:buChar char="▪"/>
            </a:pPr>
            <a:r>
              <a:rPr lang="en-US" sz="800" b="1">
                <a:solidFill>
                  <a:srgbClr val="A5A5A5"/>
                </a:solidFill>
                <a:uFillTx/>
                <a:latin typeface="Georgia"/>
                <a:ea typeface="Georgia"/>
                <a:cs typeface="Georgia"/>
                <a:sym typeface="Georgia"/>
              </a:rPr>
              <a:t>Extra explanation </a:t>
            </a:r>
            <a:endParaRPr>
              <a:uFillTx/>
            </a:endParaRPr>
          </a:p>
          <a:p>
            <a:pPr marL="0" marR="0" lvl="0" indent="0" algn="l" rtl="0">
              <a:spcBef>
                <a:spcPts val="0"/>
              </a:spcBef>
              <a:spcAft>
                <a:spcPts val="0"/>
              </a:spcAft>
              <a:buClr>
                <a:srgbClr val="479272"/>
              </a:buClr>
              <a:buSzPts val="800"/>
              <a:buFont typeface="Georgia"/>
              <a:buChar char="▪"/>
            </a:pPr>
            <a:r>
              <a:rPr lang="en-US" sz="800" b="1">
                <a:solidFill>
                  <a:srgbClr val="479272"/>
                </a:solidFill>
                <a:uFillTx/>
                <a:latin typeface="Georgia"/>
                <a:ea typeface="Georgia"/>
                <a:cs typeface="Georgia"/>
                <a:sym typeface="Georgia"/>
              </a:rPr>
              <a:t>Examples</a:t>
            </a:r>
            <a:endParaRPr>
              <a:uFillTx/>
            </a:endParaRPr>
          </a:p>
          <a:p>
            <a:pPr marL="0" marR="0" lvl="0" indent="0" algn="l" rtl="0">
              <a:spcBef>
                <a:spcPts val="0"/>
              </a:spcBef>
              <a:spcAft>
                <a:spcPts val="0"/>
              </a:spcAft>
              <a:buClr>
                <a:schemeClr val="dk1"/>
              </a:buClr>
              <a:buSzPts val="800"/>
              <a:buFont typeface="Georgia"/>
              <a:buChar char="▪"/>
            </a:pPr>
            <a:r>
              <a:rPr lang="en-US" sz="800" b="1" u="sng">
                <a:solidFill>
                  <a:schemeClr val="dk1"/>
                </a:solidFill>
                <a:uFillTx/>
                <a:latin typeface="Georgia"/>
                <a:ea typeface="Georgia"/>
                <a:cs typeface="Georgia"/>
                <a:sym typeface="Georgia"/>
              </a:rPr>
              <a:t>Diseases names: Underlined</a:t>
            </a:r>
            <a:endParaRPr>
              <a:uFillTx/>
            </a:endParaRPr>
          </a:p>
          <a:p>
            <a:pPr marL="0" marR="0" lvl="0" indent="0" algn="l" rtl="0">
              <a:spcBef>
                <a:spcPts val="0"/>
              </a:spcBef>
              <a:spcAft>
                <a:spcPts val="0"/>
              </a:spcAft>
              <a:buClr>
                <a:srgbClr val="2D73A5"/>
              </a:buClr>
              <a:buSzPts val="800"/>
              <a:buFont typeface="Georgia"/>
              <a:buChar char="▪"/>
            </a:pPr>
            <a:r>
              <a:rPr lang="en-US" sz="800" b="1">
                <a:solidFill>
                  <a:srgbClr val="2D73A5"/>
                </a:solidFill>
                <a:uFillTx/>
                <a:latin typeface="Georgia"/>
                <a:ea typeface="Georgia"/>
                <a:cs typeface="Georgia"/>
                <a:sym typeface="Georgia"/>
              </a:rPr>
              <a:t>Definitions </a:t>
            </a:r>
            <a:endParaRPr>
              <a:uFillTx/>
            </a:endParaRPr>
          </a:p>
          <a:p>
            <a:pPr marL="0" marR="0" lvl="0" indent="0" algn="l" rtl="0">
              <a:spcBef>
                <a:spcPts val="0"/>
              </a:spcBef>
              <a:spcAft>
                <a:spcPts val="0"/>
              </a:spcAft>
              <a:buNone/>
            </a:pPr>
            <a:r>
              <a:rPr lang="en-US" sz="800" b="1">
                <a:solidFill>
                  <a:srgbClr val="66CCFF"/>
                </a:solidFill>
                <a:uFillTx/>
                <a:latin typeface="Cabin"/>
                <a:ea typeface="Cabin"/>
                <a:cs typeface="Cabin"/>
                <a:sym typeface="Cabin"/>
              </a:rPr>
              <a:t> </a:t>
            </a:r>
            <a:endParaRPr sz="800">
              <a:solidFill>
                <a:srgbClr val="7030A0"/>
              </a:solidFill>
              <a:uFillTx/>
              <a:latin typeface="Cabin"/>
              <a:ea typeface="Cabin"/>
              <a:cs typeface="Cabin"/>
              <a:sym typeface="Cabin"/>
            </a:endParaRPr>
          </a:p>
          <a:p>
            <a:pPr marL="0" marR="0" lvl="0" indent="0" algn="l" rtl="0">
              <a:spcBef>
                <a:spcPts val="0"/>
              </a:spcBef>
              <a:spcAft>
                <a:spcPts val="0"/>
              </a:spcAft>
              <a:buNone/>
            </a:pPr>
            <a:endParaRPr sz="1000">
              <a:solidFill>
                <a:srgbClr val="7030A0"/>
              </a:solidFill>
              <a:uFillTx/>
              <a:latin typeface="Cabin"/>
              <a:ea typeface="Cabin"/>
              <a:cs typeface="Cabin"/>
              <a:sym typeface="Cabin"/>
            </a:endParaRPr>
          </a:p>
        </p:txBody>
      </p:sp>
      <p:pic>
        <p:nvPicPr>
          <p:cNvPr id="126" name="Shape 126"/>
          <p:cNvPicPr preferRelativeResize="0"/>
          <p:nvPr/>
        </p:nvPicPr>
        <p:blipFill rotWithShape="1">
          <a:blip r:embed="rId5"/>
          <a:srcRect/>
          <a:stretch/>
        </p:blipFill>
        <p:spPr>
          <a:xfrm>
            <a:off x="2320372" y="741139"/>
            <a:ext cx="2742394" cy="3493569"/>
          </a:xfrm>
          <a:prstGeom prst="rect">
            <a:avLst/>
          </a:prstGeom>
          <a:noFill/>
          <a:ln>
            <a:noFill/>
          </a:ln>
        </p:spPr>
      </p:pic>
      <p:sp>
        <p:nvSpPr>
          <p:cNvPr id="127" name="Shape 127"/>
          <p:cNvSpPr txBox="1">
            <a:spLocks/>
          </p:cNvSpPr>
          <p:nvPr/>
        </p:nvSpPr>
        <p:spPr>
          <a:xfrm>
            <a:off x="2608100" y="7446575"/>
            <a:ext cx="2204717" cy="46166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a:solidFill>
                  <a:schemeClr val="hlink"/>
                </a:solidFill>
                <a:uFillTx/>
                <a:latin typeface="Cabin"/>
                <a:ea typeface="Cabin"/>
                <a:cs typeface="Cabin"/>
                <a:sym typeface="Cabin"/>
                <a:hlinkClick r:id="rId6"/>
              </a:rPr>
              <a:t>Editing File</a:t>
            </a:r>
            <a:endParaRPr sz="2400" u="sng">
              <a:solidFill>
                <a:srgbClr val="FF0000"/>
              </a:solidFill>
              <a:uFillTx/>
              <a:latin typeface="Cabin"/>
              <a:ea typeface="Cabin"/>
              <a:cs typeface="Cabin"/>
              <a:sym typeface="Cabin"/>
            </a:endParaRPr>
          </a:p>
        </p:txBody>
      </p:sp>
      <p:pic>
        <p:nvPicPr>
          <p:cNvPr id="2" name="Picture 2"/>
          <p:cNvPicPr>
            <a:picLocks noChangeAspect="1"/>
          </p:cNvPicPr>
          <p:nvPr/>
        </p:nvPicPr>
        <p:blipFill>
          <a:blip r:embed="rId7"/>
          <a:stretch>
            <a:fillRect/>
          </a:stretch>
        </p:blipFill>
        <p:spPr>
          <a:xfrm>
            <a:off x="5279007" y="7279774"/>
            <a:ext cx="1656544" cy="16570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594600" y="167425"/>
            <a:ext cx="6011700" cy="1011000"/>
          </a:xfrm>
          <a:prstGeom prst="rect">
            <a:avLst/>
          </a:prstGeom>
          <a:noFill/>
          <a:ln>
            <a:noFill/>
          </a:ln>
        </p:spPr>
        <p:txBody>
          <a:bodyPr spcFirstLastPara="1" wrap="square" lIns="52400" tIns="26200" rIns="52400" bIns="26200" anchor="t" anchorCtr="0">
            <a:noAutofit/>
          </a:bodyPr>
          <a:lstStyle/>
          <a:p>
            <a:pPr marL="0" marR="0" lvl="0" indent="0" algn="l" rtl="0">
              <a:lnSpc>
                <a:spcPct val="90000"/>
              </a:lnSpc>
              <a:spcBef>
                <a:spcPts val="0"/>
              </a:spcBef>
              <a:spcAft>
                <a:spcPts val="0"/>
              </a:spcAft>
              <a:buClr>
                <a:schemeClr val="dk2"/>
              </a:buClr>
              <a:buSzPts val="3000"/>
              <a:buFont typeface="Impact"/>
              <a:buNone/>
            </a:pPr>
            <a:r>
              <a:rPr lang="en-US" sz="2400" b="1">
                <a:solidFill>
                  <a:srgbClr val="BAD7EC"/>
                </a:solidFill>
                <a:uFillTx/>
              </a:rPr>
              <a:t>IMPORTANCE OF TYPES OF LIPOPROTEINS IN HYPERLIPIDEMIA</a:t>
            </a:r>
            <a:br>
              <a:rPr lang="en-US" sz="3000" b="0" i="0" u="none" strike="noStrike" cap="none">
                <a:solidFill>
                  <a:schemeClr val="dk2"/>
                </a:solidFill>
                <a:uFillTx/>
                <a:latin typeface="Impact"/>
                <a:ea typeface="Impact"/>
                <a:cs typeface="Impact"/>
                <a:sym typeface="Impact"/>
              </a:rPr>
            </a:br>
            <a:endParaRPr sz="3000" b="0" i="0" u="none" strike="noStrike" cap="none">
              <a:solidFill>
                <a:schemeClr val="dk2"/>
              </a:solidFill>
              <a:uFillTx/>
              <a:latin typeface="Impact"/>
              <a:ea typeface="Impact"/>
              <a:cs typeface="Impact"/>
              <a:sym typeface="Impact"/>
            </a:endParaRPr>
          </a:p>
        </p:txBody>
      </p:sp>
      <p:sp>
        <p:nvSpPr>
          <p:cNvPr id="244" name="Shape 244"/>
          <p:cNvSpPr txBox="1">
            <a:spLocks noGrp="1"/>
          </p:cNvSpPr>
          <p:nvPr>
            <p:ph type="body" idx="1"/>
          </p:nvPr>
        </p:nvSpPr>
        <p:spPr>
          <a:xfrm>
            <a:off x="619062" y="933628"/>
            <a:ext cx="6354300" cy="7461600"/>
          </a:xfrm>
          <a:prstGeom prst="rect">
            <a:avLst/>
          </a:prstGeom>
          <a:noFill/>
          <a:ln>
            <a:noFill/>
          </a:ln>
        </p:spPr>
        <p:txBody>
          <a:bodyPr spcFirstLastPara="1" wrap="square" lIns="52400" tIns="26200" rIns="52400" bIns="26200" anchor="t" anchorCtr="0">
            <a:noAutofit/>
          </a:bodyPr>
          <a:lstStyle/>
          <a:p>
            <a:pPr marL="0" lvl="0" indent="0" rtl="0">
              <a:lnSpc>
                <a:spcPct val="110000"/>
              </a:lnSpc>
              <a:spcBef>
                <a:spcPts val="400"/>
              </a:spcBef>
              <a:spcAft>
                <a:spcPts val="0"/>
              </a:spcAft>
              <a:buClr>
                <a:schemeClr val="dk1"/>
              </a:buClr>
              <a:buSzPts val="1100"/>
              <a:buFont typeface="Arial"/>
              <a:buNone/>
            </a:pPr>
            <a:r>
              <a:rPr lang="en-US" b="1" dirty="0">
                <a:solidFill>
                  <a:schemeClr val="dk1"/>
                </a:solidFill>
                <a:uFillTx/>
                <a:latin typeface="Georgia"/>
                <a:ea typeface="Georgia"/>
                <a:cs typeface="Georgia"/>
                <a:sym typeface="Georgia"/>
              </a:rPr>
              <a:t>High blood levels of the following promotes AS and therefore heart disease:</a:t>
            </a:r>
            <a:endParaRPr b="1" dirty="0">
              <a:solidFill>
                <a:schemeClr val="dk1"/>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dirty="0">
                <a:solidFill>
                  <a:srgbClr val="BAD7EC"/>
                </a:solidFill>
                <a:uFillTx/>
                <a:latin typeface="Arial"/>
                <a:ea typeface="Arial"/>
                <a:cs typeface="Arial"/>
                <a:sym typeface="Arial"/>
              </a:rPr>
              <a:t>•  </a:t>
            </a:r>
            <a:r>
              <a:rPr lang="en-US" b="1" dirty="0">
                <a:solidFill>
                  <a:schemeClr val="dk1"/>
                </a:solidFill>
                <a:uFillTx/>
                <a:latin typeface="Georgia"/>
                <a:ea typeface="Georgia"/>
                <a:cs typeface="Georgia"/>
                <a:sym typeface="Georgia"/>
              </a:rPr>
              <a:t>Low-density lipoproteins (LDLs): </a:t>
            </a:r>
            <a:r>
              <a:rPr lang="en-US" dirty="0">
                <a:solidFill>
                  <a:schemeClr val="dk1"/>
                </a:solidFill>
                <a:uFillTx/>
                <a:latin typeface="Georgia"/>
                <a:ea typeface="Georgia"/>
                <a:cs typeface="Georgia"/>
                <a:sym typeface="Georgia"/>
              </a:rPr>
              <a:t> It is “</a:t>
            </a:r>
            <a:r>
              <a:rPr lang="en-US" dirty="0">
                <a:solidFill>
                  <a:srgbClr val="FF0000"/>
                </a:solidFill>
                <a:uFillTx/>
                <a:latin typeface="Georgia"/>
                <a:ea typeface="Georgia"/>
                <a:cs typeface="Georgia"/>
                <a:sym typeface="Georgia"/>
              </a:rPr>
              <a:t>bad cholesterol</a:t>
            </a:r>
            <a:r>
              <a:rPr lang="en-US" dirty="0">
                <a:solidFill>
                  <a:schemeClr val="dk1"/>
                </a:solidFill>
                <a:uFillTx/>
                <a:latin typeface="Georgia"/>
                <a:ea typeface="Georgia"/>
                <a:cs typeface="Georgia"/>
                <a:sym typeface="Georgia"/>
              </a:rPr>
              <a:t>”.</a:t>
            </a:r>
            <a:endParaRPr dirty="0">
              <a:solidFill>
                <a:schemeClr val="dk1"/>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dirty="0">
                <a:solidFill>
                  <a:srgbClr val="BAD7EC"/>
                </a:solidFill>
                <a:uFillTx/>
                <a:latin typeface="Arial"/>
                <a:ea typeface="Arial"/>
                <a:cs typeface="Arial"/>
                <a:sym typeface="Arial"/>
              </a:rPr>
              <a:t>• </a:t>
            </a:r>
            <a:r>
              <a:rPr lang="en-US" b="1" dirty="0">
                <a:solidFill>
                  <a:schemeClr val="dk1"/>
                </a:solidFill>
                <a:uFillTx/>
                <a:latin typeface="Georgia"/>
                <a:ea typeface="Georgia"/>
                <a:cs typeface="Georgia"/>
                <a:sym typeface="Georgia"/>
              </a:rPr>
              <a:t>Very-low-density lipoproteins (VLDLs)</a:t>
            </a:r>
            <a:endParaRPr b="1" dirty="0">
              <a:solidFill>
                <a:schemeClr val="dk1"/>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dirty="0">
                <a:solidFill>
                  <a:srgbClr val="BAD7EC"/>
                </a:solidFill>
                <a:uFillTx/>
                <a:latin typeface="Arial"/>
                <a:ea typeface="Arial"/>
                <a:cs typeface="Arial"/>
                <a:sym typeface="Arial"/>
              </a:rPr>
              <a:t>• </a:t>
            </a:r>
            <a:r>
              <a:rPr lang="en-US" b="1" dirty="0">
                <a:solidFill>
                  <a:schemeClr val="dk1"/>
                </a:solidFill>
                <a:uFillTx/>
                <a:latin typeface="Georgia"/>
                <a:ea typeface="Georgia"/>
                <a:cs typeface="Georgia"/>
                <a:sym typeface="Georgia"/>
              </a:rPr>
              <a:t>Chylomicrons</a:t>
            </a:r>
            <a:endParaRPr b="1" dirty="0">
              <a:solidFill>
                <a:schemeClr val="dk1"/>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dirty="0">
                <a:solidFill>
                  <a:srgbClr val="BAD7EC"/>
                </a:solidFill>
                <a:uFillTx/>
                <a:latin typeface="Arial"/>
                <a:ea typeface="Arial"/>
                <a:cs typeface="Arial"/>
                <a:sym typeface="Arial"/>
              </a:rPr>
              <a:t> </a:t>
            </a:r>
          </a:p>
          <a:p>
            <a:pPr marL="0" lvl="0" indent="0" rtl="0">
              <a:lnSpc>
                <a:spcPct val="110000"/>
              </a:lnSpc>
              <a:spcBef>
                <a:spcPts val="400"/>
              </a:spcBef>
              <a:spcAft>
                <a:spcPts val="0"/>
              </a:spcAft>
              <a:buClr>
                <a:schemeClr val="dk1"/>
              </a:buClr>
              <a:buSzPts val="1100"/>
              <a:buFont typeface="Arial"/>
              <a:buNone/>
            </a:pPr>
            <a:r>
              <a:rPr lang="en-US" b="1" dirty="0">
                <a:solidFill>
                  <a:schemeClr val="dk1"/>
                </a:solidFill>
                <a:uFillTx/>
                <a:latin typeface="Georgia"/>
                <a:ea typeface="Georgia"/>
                <a:cs typeface="Georgia"/>
                <a:sym typeface="Georgia"/>
              </a:rPr>
              <a:t>High-density lipoproteins (HDLs): </a:t>
            </a:r>
            <a:r>
              <a:rPr lang="en-US" dirty="0">
                <a:solidFill>
                  <a:schemeClr val="dk1"/>
                </a:solidFill>
                <a:uFillTx/>
                <a:latin typeface="Georgia"/>
                <a:ea typeface="Georgia"/>
                <a:cs typeface="Georgia"/>
                <a:sym typeface="Georgia"/>
              </a:rPr>
              <a:t>is known as “</a:t>
            </a:r>
            <a:r>
              <a:rPr lang="en-US" dirty="0">
                <a:solidFill>
                  <a:srgbClr val="FF0000"/>
                </a:solidFill>
                <a:uFillTx/>
                <a:latin typeface="Georgia"/>
                <a:ea typeface="Georgia"/>
                <a:cs typeface="Georgia"/>
                <a:sym typeface="Georgia"/>
              </a:rPr>
              <a:t>good cholesterol</a:t>
            </a:r>
            <a:r>
              <a:rPr lang="en-US" dirty="0">
                <a:solidFill>
                  <a:schemeClr val="dk1"/>
                </a:solidFill>
                <a:uFillTx/>
                <a:latin typeface="Georgia"/>
                <a:ea typeface="Georgia"/>
                <a:cs typeface="Georgia"/>
                <a:sym typeface="Georgia"/>
              </a:rPr>
              <a:t>”. </a:t>
            </a:r>
            <a:r>
              <a:rPr lang="en-US" dirty="0">
                <a:solidFill>
                  <a:srgbClr val="FF0000"/>
                </a:solidFill>
                <a:uFillTx/>
                <a:latin typeface="Georgia"/>
                <a:ea typeface="Georgia"/>
                <a:cs typeface="Georgia"/>
                <a:sym typeface="Georgia"/>
              </a:rPr>
              <a:t>High levels of HDL protects against heart attack.</a:t>
            </a:r>
            <a:r>
              <a:rPr lang="en-US" dirty="0">
                <a:solidFill>
                  <a:schemeClr val="dk1"/>
                </a:solidFill>
                <a:uFillTx/>
                <a:latin typeface="Georgia"/>
                <a:ea typeface="Georgia"/>
                <a:cs typeface="Georgia"/>
                <a:sym typeface="Georgia"/>
              </a:rPr>
              <a:t> Low levels of HDL also increase the risk of heart disease. HDLs help to reverse the effects of high cholesterol.</a:t>
            </a:r>
            <a:endParaRPr dirty="0">
              <a:solidFill>
                <a:schemeClr val="dk1"/>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sz="1000" dirty="0">
                <a:solidFill>
                  <a:srgbClr val="A5A5A5"/>
                </a:solidFill>
                <a:uFillTx/>
                <a:latin typeface="Georgia"/>
                <a:ea typeface="Georgia"/>
                <a:cs typeface="Georgia"/>
                <a:sym typeface="Georgia"/>
              </a:rPr>
              <a:t>Treatment of any disease:</a:t>
            </a:r>
            <a:endParaRPr sz="1000" dirty="0">
              <a:solidFill>
                <a:srgbClr val="A5A5A5"/>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sz="1000" dirty="0">
                <a:solidFill>
                  <a:srgbClr val="A5A5A5"/>
                </a:solidFill>
                <a:uFillTx/>
                <a:latin typeface="Georgia"/>
                <a:ea typeface="Georgia"/>
                <a:cs typeface="Georgia"/>
                <a:sym typeface="Georgia"/>
              </a:rPr>
              <a:t>1- Stop etiology if 100% known.</a:t>
            </a:r>
            <a:endParaRPr sz="1000" dirty="0">
              <a:solidFill>
                <a:srgbClr val="A5A5A5"/>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sz="1000" dirty="0">
                <a:solidFill>
                  <a:srgbClr val="A5A5A5"/>
                </a:solidFill>
                <a:uFillTx/>
                <a:latin typeface="Georgia"/>
                <a:ea typeface="Georgia"/>
                <a:cs typeface="Georgia"/>
                <a:sym typeface="Georgia"/>
              </a:rPr>
              <a:t>2- Interact somewhere in the pathogenesis.</a:t>
            </a:r>
            <a:endParaRPr sz="1000" dirty="0">
              <a:solidFill>
                <a:srgbClr val="A5A5A5"/>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sz="1000" dirty="0">
                <a:solidFill>
                  <a:srgbClr val="A5A5A5"/>
                </a:solidFill>
                <a:uFillTx/>
                <a:latin typeface="Georgia"/>
                <a:ea typeface="Georgia"/>
                <a:cs typeface="Georgia"/>
                <a:sym typeface="Georgia"/>
              </a:rPr>
              <a:t>3- Stay away from risk factor.</a:t>
            </a:r>
            <a:endParaRPr sz="1000" dirty="0">
              <a:solidFill>
                <a:srgbClr val="A5A5A5"/>
              </a:solidFill>
              <a:uFillTx/>
              <a:latin typeface="Georgia"/>
              <a:ea typeface="Georgia"/>
              <a:cs typeface="Georgia"/>
              <a:sym typeface="Georgia"/>
            </a:endParaRPr>
          </a:p>
          <a:p>
            <a:pPr marL="0" lvl="0" indent="0" rtl="0">
              <a:lnSpc>
                <a:spcPct val="110000"/>
              </a:lnSpc>
              <a:spcBef>
                <a:spcPts val="400"/>
              </a:spcBef>
              <a:spcAft>
                <a:spcPts val="0"/>
              </a:spcAft>
              <a:buClr>
                <a:schemeClr val="dk1"/>
              </a:buClr>
              <a:buSzPts val="1100"/>
              <a:buFont typeface="Arial"/>
              <a:buNone/>
            </a:pPr>
            <a:r>
              <a:rPr lang="en-US" sz="1700" b="1" dirty="0">
                <a:solidFill>
                  <a:srgbClr val="BAD7EC"/>
                </a:solidFill>
                <a:uFillTx/>
                <a:latin typeface="Impact"/>
                <a:ea typeface="Impact"/>
                <a:cs typeface="Impact"/>
                <a:sym typeface="Impact"/>
              </a:rPr>
              <a:t>PATHOGENESIS: the hypothesis is that AS is a response to injury</a:t>
            </a:r>
            <a:endParaRPr sz="1700" b="1" dirty="0">
              <a:solidFill>
                <a:srgbClr val="BAD7EC"/>
              </a:solidFill>
              <a:uFillTx/>
              <a:latin typeface="Impact"/>
              <a:ea typeface="Impact"/>
              <a:cs typeface="Impact"/>
              <a:sym typeface="Impact"/>
            </a:endParaRPr>
          </a:p>
          <a:p>
            <a:pPr marL="0" lvl="0" indent="0" rtl="0">
              <a:lnSpc>
                <a:spcPct val="110000"/>
              </a:lnSpc>
              <a:spcBef>
                <a:spcPts val="400"/>
              </a:spcBef>
              <a:spcAft>
                <a:spcPts val="0"/>
              </a:spcAft>
              <a:buClr>
                <a:schemeClr val="dk1"/>
              </a:buClr>
              <a:buSzPts val="1100"/>
              <a:buFont typeface="Arial"/>
              <a:buNone/>
            </a:pPr>
            <a:endParaRPr dirty="0">
              <a:solidFill>
                <a:schemeClr val="dk1"/>
              </a:solidFill>
              <a:uFillTx/>
              <a:latin typeface="Georgia"/>
              <a:ea typeface="Georgia"/>
              <a:cs typeface="Georgia"/>
              <a:sym typeface="Georgia"/>
            </a:endParaRPr>
          </a:p>
          <a:p>
            <a:pPr marL="131028" marR="0" lvl="0" indent="-54828" algn="l" rtl="0">
              <a:lnSpc>
                <a:spcPct val="110000"/>
              </a:lnSpc>
              <a:spcBef>
                <a:spcPts val="0"/>
              </a:spcBef>
              <a:spcAft>
                <a:spcPts val="0"/>
              </a:spcAft>
              <a:buClr>
                <a:schemeClr val="dk2"/>
              </a:buClr>
              <a:buSzPts val="1200"/>
              <a:buFont typeface="Arial"/>
              <a:buNone/>
            </a:pPr>
            <a:endParaRPr dirty="0">
              <a:uFillTx/>
            </a:endParaRPr>
          </a:p>
        </p:txBody>
      </p:sp>
      <p:pic>
        <p:nvPicPr>
          <p:cNvPr id="245" name="Shape 245"/>
          <p:cNvPicPr preferRelativeResize="0"/>
          <p:nvPr/>
        </p:nvPicPr>
        <p:blipFill rotWithShape="1">
          <a:blip r:embed="rId3"/>
          <a:srcRect l="635" t="10347" b="-1680"/>
          <a:stretch/>
        </p:blipFill>
        <p:spPr>
          <a:xfrm>
            <a:off x="809588" y="4401417"/>
            <a:ext cx="5973225" cy="3227175"/>
          </a:xfrm>
          <a:prstGeom prst="rect">
            <a:avLst/>
          </a:prstGeom>
          <a:noFill/>
          <a:ln>
            <a:noFill/>
          </a:ln>
        </p:spPr>
      </p:pic>
      <p:pic>
        <p:nvPicPr>
          <p:cNvPr id="246" name="Shape 246"/>
          <p:cNvPicPr preferRelativeResize="0"/>
          <p:nvPr/>
        </p:nvPicPr>
        <p:blipFill>
          <a:blip r:embed="rId4"/>
          <a:stretch>
            <a:fillRect/>
          </a:stretch>
        </p:blipFill>
        <p:spPr>
          <a:xfrm>
            <a:off x="502175" y="5947150"/>
            <a:ext cx="3706301" cy="2779751"/>
          </a:xfrm>
          <a:prstGeom prst="rect">
            <a:avLst/>
          </a:prstGeom>
          <a:noFill/>
          <a:ln>
            <a:noFill/>
          </a:ln>
        </p:spPr>
      </p:pic>
      <p:sp>
        <p:nvSpPr>
          <p:cNvPr id="247" name="Shape 247"/>
          <p:cNvSpPr>
            <a:spLocks/>
          </p:cNvSpPr>
          <p:nvPr/>
        </p:nvSpPr>
        <p:spPr>
          <a:xfrm>
            <a:off x="526000" y="6267475"/>
            <a:ext cx="336000" cy="190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
        <p:nvSpPr>
          <p:cNvPr id="248" name="Shape 248"/>
          <p:cNvSpPr txBox="1">
            <a:spLocks/>
          </p:cNvSpPr>
          <p:nvPr/>
        </p:nvSpPr>
        <p:spPr>
          <a:xfrm>
            <a:off x="890600" y="5548325"/>
            <a:ext cx="2743200" cy="32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uFillTx/>
            </a:endParaRPr>
          </a:p>
        </p:txBody>
      </p:sp>
      <p:sp>
        <p:nvSpPr>
          <p:cNvPr id="249" name="Shape 249"/>
          <p:cNvSpPr txBox="1">
            <a:spLocks/>
          </p:cNvSpPr>
          <p:nvPr/>
        </p:nvSpPr>
        <p:spPr>
          <a:xfrm>
            <a:off x="411675" y="5548325"/>
            <a:ext cx="1188600" cy="32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600">
                <a:solidFill>
                  <a:srgbClr val="FF0000"/>
                </a:solidFill>
                <a:uFillTx/>
                <a:latin typeface="Georgia"/>
                <a:ea typeface="Georgia"/>
                <a:cs typeface="Georgia"/>
                <a:sym typeface="Georgia"/>
              </a:rPr>
              <a:t>First step (most important) Endothelial injury</a:t>
            </a:r>
            <a:endParaRPr sz="600">
              <a:solidFill>
                <a:srgbClr val="FF0000"/>
              </a:solidFill>
              <a:uFillTx/>
              <a:latin typeface="Georgia"/>
              <a:ea typeface="Georgia"/>
              <a:cs typeface="Georgia"/>
              <a:sym typeface="Georgia"/>
            </a:endParaRPr>
          </a:p>
        </p:txBody>
      </p:sp>
      <p:cxnSp>
        <p:nvCxnSpPr>
          <p:cNvPr id="250" name="Shape 250"/>
          <p:cNvCxnSpPr/>
          <p:nvPr/>
        </p:nvCxnSpPr>
        <p:spPr>
          <a:xfrm rot="10800000">
            <a:off x="576275" y="5876850"/>
            <a:ext cx="0" cy="276300"/>
          </a:xfrm>
          <a:prstGeom prst="straightConnector1">
            <a:avLst/>
          </a:prstGeom>
          <a:noFill/>
          <a:ln w="9525" cap="flat" cmpd="sng">
            <a:solidFill>
              <a:srgbClr val="FF0000"/>
            </a:solidFill>
            <a:prstDash val="solid"/>
            <a:round/>
            <a:headEnd type="none" w="med" len="med"/>
            <a:tailEnd type="triangle" w="med" len="med"/>
          </a:ln>
        </p:spPr>
      </p:cxnSp>
      <p:sp>
        <p:nvSpPr>
          <p:cNvPr id="251" name="Shape 251"/>
          <p:cNvSpPr txBox="1">
            <a:spLocks/>
          </p:cNvSpPr>
          <p:nvPr/>
        </p:nvSpPr>
        <p:spPr>
          <a:xfrm>
            <a:off x="2108675" y="6896075"/>
            <a:ext cx="720300" cy="5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600">
                <a:solidFill>
                  <a:srgbClr val="FF0000"/>
                </a:solidFill>
                <a:uFillTx/>
                <a:latin typeface="Georgia"/>
                <a:ea typeface="Georgia"/>
                <a:cs typeface="Georgia"/>
                <a:sym typeface="Georgia"/>
              </a:rPr>
              <a:t>Fatty streaks seen in the beginning</a:t>
            </a:r>
            <a:endParaRPr sz="600">
              <a:solidFill>
                <a:srgbClr val="FF0000"/>
              </a:solidFill>
              <a:uFillTx/>
              <a:latin typeface="Georgia"/>
              <a:ea typeface="Georgia"/>
              <a:cs typeface="Georgia"/>
              <a:sym typeface="Georgia"/>
            </a:endParaRPr>
          </a:p>
        </p:txBody>
      </p:sp>
      <p:sp>
        <p:nvSpPr>
          <p:cNvPr id="252" name="Shape 252"/>
          <p:cNvSpPr txBox="1">
            <a:spLocks/>
          </p:cNvSpPr>
          <p:nvPr/>
        </p:nvSpPr>
        <p:spPr>
          <a:xfrm>
            <a:off x="2061050" y="5810900"/>
            <a:ext cx="1444200" cy="32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600">
                <a:solidFill>
                  <a:srgbClr val="A5A5A5"/>
                </a:solidFill>
                <a:uFillTx/>
                <a:latin typeface="Georgia"/>
                <a:ea typeface="Georgia"/>
                <a:cs typeface="Georgia"/>
                <a:sym typeface="Georgia"/>
              </a:rPr>
              <a:t>Endothelial injury          dysfunction</a:t>
            </a:r>
            <a:endParaRPr sz="600">
              <a:solidFill>
                <a:srgbClr val="A5A5A5"/>
              </a:solidFill>
              <a:uFillTx/>
              <a:latin typeface="Georgia"/>
              <a:ea typeface="Georgia"/>
              <a:cs typeface="Georgia"/>
              <a:sym typeface="Georgia"/>
            </a:endParaRPr>
          </a:p>
        </p:txBody>
      </p:sp>
      <p:cxnSp>
        <p:nvCxnSpPr>
          <p:cNvPr id="253" name="Shape 253"/>
          <p:cNvCxnSpPr/>
          <p:nvPr/>
        </p:nvCxnSpPr>
        <p:spPr>
          <a:xfrm>
            <a:off x="2781350" y="5947150"/>
            <a:ext cx="157200" cy="0"/>
          </a:xfrm>
          <a:prstGeom prst="straightConnector1">
            <a:avLst/>
          </a:prstGeom>
          <a:noFill/>
          <a:ln w="9525" cap="flat" cmpd="sng">
            <a:solidFill>
              <a:srgbClr val="A5A5A5"/>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21413" y="647396"/>
            <a:ext cx="3157500" cy="462300"/>
          </a:xfrm>
          <a:prstGeom prst="rect">
            <a:avLst/>
          </a:prstGeom>
          <a:noFill/>
          <a:ln>
            <a:noFill/>
          </a:ln>
        </p:spPr>
        <p:txBody>
          <a:bodyPr spcFirstLastPara="1" wrap="square" lIns="52400" tIns="26200" rIns="52400" bIns="26200" anchor="t" anchorCtr="0">
            <a:noAutofit/>
          </a:bodyPr>
          <a:lstStyle/>
          <a:p>
            <a:pPr marL="0" marR="0" lvl="0" indent="0" algn="l" rtl="0">
              <a:lnSpc>
                <a:spcPct val="90000"/>
              </a:lnSpc>
              <a:spcBef>
                <a:spcPts val="0"/>
              </a:spcBef>
              <a:spcAft>
                <a:spcPts val="0"/>
              </a:spcAft>
              <a:buClr>
                <a:schemeClr val="dk2"/>
              </a:buClr>
              <a:buSzPts val="3000"/>
              <a:buFont typeface="Impact"/>
              <a:buNone/>
            </a:pPr>
            <a:r>
              <a:rPr lang="en-US" sz="1700" b="1">
                <a:solidFill>
                  <a:schemeClr val="lt1"/>
                </a:solidFill>
                <a:uFillTx/>
                <a:latin typeface="Georgia"/>
                <a:ea typeface="Georgia"/>
                <a:cs typeface="Georgia"/>
                <a:sym typeface="Georgia"/>
              </a:rPr>
              <a:t>Angioplasty</a:t>
            </a:r>
            <a:endParaRPr sz="1700" b="0" i="0" u="none" strike="noStrike" cap="none">
              <a:solidFill>
                <a:schemeClr val="lt1"/>
              </a:solidFill>
              <a:uFillTx/>
              <a:latin typeface="Impact"/>
              <a:ea typeface="Impact"/>
              <a:cs typeface="Impact"/>
              <a:sym typeface="Impact"/>
            </a:endParaRPr>
          </a:p>
        </p:txBody>
      </p:sp>
      <p:pic>
        <p:nvPicPr>
          <p:cNvPr id="259" name="Shape 259"/>
          <p:cNvPicPr preferRelativeResize="0"/>
          <p:nvPr/>
        </p:nvPicPr>
        <p:blipFill rotWithShape="1">
          <a:blip r:embed="rId3"/>
          <a:srcRect b="13284"/>
          <a:stretch/>
        </p:blipFill>
        <p:spPr>
          <a:xfrm>
            <a:off x="693326" y="1896036"/>
            <a:ext cx="5814225" cy="39327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578326" y="396918"/>
            <a:ext cx="5123400" cy="917700"/>
          </a:xfrm>
          <a:prstGeom prst="rect">
            <a:avLst/>
          </a:prstGeom>
          <a:noFill/>
          <a:ln>
            <a:noFill/>
          </a:ln>
        </p:spPr>
        <p:txBody>
          <a:bodyPr spcFirstLastPara="1" wrap="square" lIns="52400" tIns="26200" rIns="52400" bIns="26200" anchor="t" anchorCtr="0">
            <a:noAutofit/>
          </a:bodyPr>
          <a:lstStyle/>
          <a:p>
            <a:pPr marL="0" marR="0" lvl="0" indent="0" algn="l" rtl="0">
              <a:lnSpc>
                <a:spcPct val="90000"/>
              </a:lnSpc>
              <a:spcBef>
                <a:spcPts val="0"/>
              </a:spcBef>
              <a:spcAft>
                <a:spcPts val="0"/>
              </a:spcAft>
              <a:buClr>
                <a:schemeClr val="dk2"/>
              </a:buClr>
              <a:buSzPts val="3000"/>
              <a:buFont typeface="Impact"/>
              <a:buNone/>
            </a:pPr>
            <a:r>
              <a:rPr lang="en-US">
                <a:uFillTx/>
              </a:rPr>
              <a:t>Summary </a:t>
            </a:r>
            <a:endParaRPr sz="3000" b="0" i="0" u="none" strike="noStrike" cap="none">
              <a:solidFill>
                <a:schemeClr val="dk2"/>
              </a:solidFill>
              <a:uFillTx/>
              <a:latin typeface="Impact"/>
              <a:ea typeface="Impact"/>
              <a:cs typeface="Impact"/>
              <a:sym typeface="Impact"/>
            </a:endParaRPr>
          </a:p>
        </p:txBody>
      </p:sp>
      <p:pic>
        <p:nvPicPr>
          <p:cNvPr id="265" name="Shape 265"/>
          <p:cNvPicPr preferRelativeResize="0"/>
          <p:nvPr/>
        </p:nvPicPr>
        <p:blipFill>
          <a:blip r:embed="rId3"/>
          <a:stretch>
            <a:fillRect/>
          </a:stretch>
        </p:blipFill>
        <p:spPr>
          <a:xfrm>
            <a:off x="578325" y="4797225"/>
            <a:ext cx="6011701" cy="3967700"/>
          </a:xfrm>
          <a:prstGeom prst="rect">
            <a:avLst/>
          </a:prstGeom>
          <a:noFill/>
          <a:ln w="9525" cap="flat" cmpd="sng">
            <a:solidFill>
              <a:schemeClr val="dk2"/>
            </a:solidFill>
            <a:prstDash val="solid"/>
            <a:round/>
            <a:headEnd type="none" w="sm" len="sm"/>
            <a:tailEnd type="none" w="sm" len="sm"/>
          </a:ln>
        </p:spPr>
      </p:pic>
      <p:pic>
        <p:nvPicPr>
          <p:cNvPr id="266" name="Shape 266"/>
          <p:cNvPicPr preferRelativeResize="0"/>
          <p:nvPr/>
        </p:nvPicPr>
        <p:blipFill>
          <a:blip r:embed="rId4"/>
          <a:stretch>
            <a:fillRect/>
          </a:stretch>
        </p:blipFill>
        <p:spPr>
          <a:xfrm>
            <a:off x="695975" y="1027650"/>
            <a:ext cx="6176799" cy="37695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39275" y="576350"/>
            <a:ext cx="5519100" cy="1988700"/>
          </a:xfrm>
          <a:prstGeom prst="rect">
            <a:avLst/>
          </a:prstGeom>
          <a:noFill/>
          <a:ln>
            <a:noFill/>
          </a:ln>
        </p:spPr>
        <p:txBody>
          <a:bodyPr spcFirstLastPara="1" wrap="square" lIns="52400" tIns="26200" rIns="52400" bIns="26200" anchor="t" anchorCtr="0">
            <a:noAutofit/>
          </a:bodyPr>
          <a:lstStyle/>
          <a:p>
            <a:pPr marL="0" marR="0" lvl="0" indent="0" algn="l" rtl="0">
              <a:lnSpc>
                <a:spcPct val="90000"/>
              </a:lnSpc>
              <a:spcBef>
                <a:spcPts val="0"/>
              </a:spcBef>
              <a:spcAft>
                <a:spcPts val="0"/>
              </a:spcAft>
              <a:buClr>
                <a:schemeClr val="dk2"/>
              </a:buClr>
              <a:buSzPts val="3000"/>
              <a:buFont typeface="Impact"/>
              <a:buNone/>
            </a:pPr>
            <a:r>
              <a:rPr lang="en-US">
                <a:uFillTx/>
              </a:rPr>
              <a:t>Questions:</a:t>
            </a:r>
            <a:endParaRPr sz="3000" b="0" i="0" u="none" strike="noStrike" cap="none">
              <a:solidFill>
                <a:schemeClr val="dk2"/>
              </a:solidFill>
              <a:uFillTx/>
              <a:latin typeface="Impact"/>
              <a:ea typeface="Impact"/>
              <a:cs typeface="Impact"/>
              <a:sym typeface="Impact"/>
            </a:endParaRPr>
          </a:p>
        </p:txBody>
      </p:sp>
      <p:sp>
        <p:nvSpPr>
          <p:cNvPr id="272" name="Shape 272"/>
          <p:cNvSpPr txBox="1">
            <a:spLocks noGrp="1"/>
          </p:cNvSpPr>
          <p:nvPr>
            <p:ph type="body" idx="1"/>
          </p:nvPr>
        </p:nvSpPr>
        <p:spPr>
          <a:xfrm>
            <a:off x="739275" y="1331875"/>
            <a:ext cx="6011700" cy="7480800"/>
          </a:xfrm>
          <a:prstGeom prst="rect">
            <a:avLst/>
          </a:prstGeom>
          <a:noFill/>
          <a:ln>
            <a:noFill/>
          </a:ln>
        </p:spPr>
        <p:txBody>
          <a:bodyPr spcFirstLastPara="1" wrap="square" lIns="52400" tIns="26200" rIns="52400" bIns="26200" anchor="t" anchorCtr="0">
            <a:noAutofit/>
          </a:bodyPr>
          <a:lstStyle/>
          <a:p>
            <a:pPr marL="131028" marR="0" lvl="0" indent="-54828" algn="l" rtl="0">
              <a:lnSpc>
                <a:spcPct val="110000"/>
              </a:lnSpc>
              <a:spcBef>
                <a:spcPts val="0"/>
              </a:spcBef>
              <a:spcAft>
                <a:spcPts val="0"/>
              </a:spcAft>
              <a:buClr>
                <a:schemeClr val="dk2"/>
              </a:buClr>
              <a:buSzPts val="1200"/>
              <a:buFont typeface="Arial"/>
              <a:buNone/>
            </a:pPr>
            <a:r>
              <a:rPr lang="en-US">
                <a:uFillTx/>
              </a:rPr>
              <a:t>1/ Which of the following is a major, Nonmodifiable Risk factors? </a:t>
            </a:r>
            <a:endParaRPr>
              <a:uFillTx/>
            </a:endParaRPr>
          </a:p>
          <a:p>
            <a:pPr marL="131028" marR="0" lvl="0" indent="-54828" algn="l" rtl="0">
              <a:lnSpc>
                <a:spcPct val="110000"/>
              </a:lnSpc>
              <a:spcBef>
                <a:spcPts val="0"/>
              </a:spcBef>
              <a:spcAft>
                <a:spcPts val="0"/>
              </a:spcAft>
              <a:buClr>
                <a:schemeClr val="dk2"/>
              </a:buClr>
              <a:buSzPts val="1200"/>
              <a:buFont typeface="Arial"/>
              <a:buNone/>
            </a:pPr>
            <a:r>
              <a:rPr lang="en-US">
                <a:uFillTx/>
              </a:rPr>
              <a:t>A- Hyperlipidemia</a:t>
            </a:r>
            <a:endParaRPr>
              <a:uFillTx/>
            </a:endParaRPr>
          </a:p>
          <a:p>
            <a:pPr marL="131028" marR="0" lvl="0" indent="-54828" algn="l" rtl="0">
              <a:lnSpc>
                <a:spcPct val="110000"/>
              </a:lnSpc>
              <a:spcBef>
                <a:spcPts val="0"/>
              </a:spcBef>
              <a:spcAft>
                <a:spcPts val="0"/>
              </a:spcAft>
              <a:buClr>
                <a:schemeClr val="dk2"/>
              </a:buClr>
              <a:buSzPts val="1200"/>
              <a:buFont typeface="Arial"/>
              <a:buNone/>
            </a:pPr>
            <a:r>
              <a:rPr lang="en-US">
                <a:uFillTx/>
              </a:rPr>
              <a:t>B- Cigarette smoking</a:t>
            </a:r>
            <a:endParaRPr>
              <a:uFillTx/>
            </a:endParaRPr>
          </a:p>
          <a:p>
            <a:pPr marL="131028" marR="0" lvl="0" indent="-54828" algn="l" rtl="0">
              <a:lnSpc>
                <a:spcPct val="110000"/>
              </a:lnSpc>
              <a:spcBef>
                <a:spcPts val="0"/>
              </a:spcBef>
              <a:spcAft>
                <a:spcPts val="0"/>
              </a:spcAft>
              <a:buClr>
                <a:schemeClr val="dk2"/>
              </a:buClr>
              <a:buSzPts val="1200"/>
              <a:buFont typeface="Arial"/>
              <a:buNone/>
            </a:pPr>
            <a:r>
              <a:rPr lang="en-US">
                <a:uFillTx/>
              </a:rPr>
              <a:t>C- Increasing age</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D- diabetes</a:t>
            </a:r>
            <a:endParaRPr>
              <a:uFillTx/>
            </a:endParaRPr>
          </a:p>
          <a:p>
            <a:pPr marL="0" marR="0" lvl="0" indent="0" algn="l" rtl="0">
              <a:lnSpc>
                <a:spcPct val="110000"/>
              </a:lnSpc>
              <a:spcBef>
                <a:spcPts val="0"/>
              </a:spcBef>
              <a:spcAft>
                <a:spcPts val="0"/>
              </a:spcAft>
              <a:buClr>
                <a:schemeClr val="dk2"/>
              </a:buClr>
              <a:buSzPts val="1200"/>
              <a:buFont typeface="Arial"/>
              <a:buNone/>
            </a:pP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2/ Which one of the following is not a complication of atherosclerosis?</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A- Myocardial infarction</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B- Aortic aneurysms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C- Heart failure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D- Hemorrhage </a:t>
            </a:r>
            <a:endParaRPr>
              <a:uFillTx/>
            </a:endParaRPr>
          </a:p>
          <a:p>
            <a:pPr marL="0" marR="0" lvl="0" indent="0" algn="l" rtl="0">
              <a:lnSpc>
                <a:spcPct val="110000"/>
              </a:lnSpc>
              <a:spcBef>
                <a:spcPts val="0"/>
              </a:spcBef>
              <a:spcAft>
                <a:spcPts val="0"/>
              </a:spcAft>
              <a:buClr>
                <a:schemeClr val="dk2"/>
              </a:buClr>
              <a:buSzPts val="1200"/>
              <a:buFont typeface="Arial"/>
              <a:buNone/>
            </a:pP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3/ Which of the following is most likely to be the first visible gross evidence for the formation of an atheroma?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A- Thrombus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B- Fatty streak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C- Calcification</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D- Hemorrhage</a:t>
            </a:r>
            <a:endParaRPr>
              <a:uFillTx/>
            </a:endParaRPr>
          </a:p>
          <a:p>
            <a:pPr marL="0" marR="0" lvl="0" indent="0" algn="l" rtl="0">
              <a:lnSpc>
                <a:spcPct val="110000"/>
              </a:lnSpc>
              <a:spcBef>
                <a:spcPts val="0"/>
              </a:spcBef>
              <a:spcAft>
                <a:spcPts val="0"/>
              </a:spcAft>
              <a:buClr>
                <a:schemeClr val="dk2"/>
              </a:buClr>
              <a:buSzPts val="1200"/>
              <a:buFont typeface="Arial"/>
              <a:buNone/>
            </a:pP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4/ Which of the following is a major, Potentially controllable Risk factors?</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A- Male gender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B- Family history</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C- Genetic abnormalities</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D- Hypertension</a:t>
            </a:r>
            <a:endParaRPr>
              <a:uFillTx/>
            </a:endParaRPr>
          </a:p>
          <a:p>
            <a:pPr marL="0" marR="0" lvl="0" indent="0" algn="l" rtl="0">
              <a:lnSpc>
                <a:spcPct val="110000"/>
              </a:lnSpc>
              <a:spcBef>
                <a:spcPts val="0"/>
              </a:spcBef>
              <a:spcAft>
                <a:spcPts val="0"/>
              </a:spcAft>
              <a:buClr>
                <a:schemeClr val="dk2"/>
              </a:buClr>
              <a:buSzPts val="1200"/>
              <a:buFont typeface="Arial"/>
              <a:buNone/>
            </a:pP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5/ The excess deposition of lipid in the ……… of an artery in Atherosclerosis</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A- Intima</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B- Media </a:t>
            </a:r>
            <a:endParaRPr>
              <a:uFillTx/>
            </a:endParaRPr>
          </a:p>
          <a:p>
            <a:pPr marL="0" marR="0" lvl="0" indent="0" algn="l" rtl="0">
              <a:lnSpc>
                <a:spcPct val="110000"/>
              </a:lnSpc>
              <a:spcBef>
                <a:spcPts val="0"/>
              </a:spcBef>
              <a:spcAft>
                <a:spcPts val="0"/>
              </a:spcAft>
              <a:buClr>
                <a:schemeClr val="dk2"/>
              </a:buClr>
              <a:buSzPts val="1200"/>
              <a:buFont typeface="Arial"/>
              <a:buNone/>
            </a:pPr>
            <a:r>
              <a:rPr lang="en-US">
                <a:uFillTx/>
              </a:rPr>
              <a:t> C- Adventitia</a:t>
            </a:r>
            <a:endParaRPr>
              <a:uFillTx/>
            </a:endParaRPr>
          </a:p>
          <a:p>
            <a:pPr marL="0" marR="0" lvl="0" indent="0" algn="l" rtl="0">
              <a:lnSpc>
                <a:spcPct val="110000"/>
              </a:lnSpc>
              <a:spcBef>
                <a:spcPts val="0"/>
              </a:spcBef>
              <a:spcAft>
                <a:spcPts val="0"/>
              </a:spcAft>
              <a:buClr>
                <a:schemeClr val="dk2"/>
              </a:buClr>
              <a:buSzPts val="1200"/>
              <a:buFont typeface="Arial"/>
              <a:buNone/>
            </a:pPr>
            <a:endParaRPr>
              <a:uFillTx/>
            </a:endParaRPr>
          </a:p>
          <a:p>
            <a:pPr marL="0" marR="0" lvl="0" indent="0" algn="l" rtl="0">
              <a:lnSpc>
                <a:spcPct val="110000"/>
              </a:lnSpc>
              <a:spcBef>
                <a:spcPts val="0"/>
              </a:spcBef>
              <a:spcAft>
                <a:spcPts val="0"/>
              </a:spcAft>
              <a:buClr>
                <a:schemeClr val="dk2"/>
              </a:buClr>
              <a:buSzPts val="1200"/>
              <a:buFont typeface="Arial"/>
              <a:buNone/>
            </a:pPr>
            <a:endParaRPr>
              <a:uFillTx/>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739275" y="509951"/>
            <a:ext cx="6011700" cy="37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uFillTx/>
              </a:rPr>
              <a:t>Cases:</a:t>
            </a:r>
            <a:endParaRPr>
              <a:uFillTx/>
            </a:endParaRPr>
          </a:p>
        </p:txBody>
      </p:sp>
      <p:sp>
        <p:nvSpPr>
          <p:cNvPr id="279" name="Shape 279"/>
          <p:cNvSpPr txBox="1">
            <a:spLocks noGrp="1"/>
          </p:cNvSpPr>
          <p:nvPr>
            <p:ph type="body" idx="1"/>
          </p:nvPr>
        </p:nvSpPr>
        <p:spPr>
          <a:xfrm>
            <a:off x="739275" y="1065500"/>
            <a:ext cx="6011700" cy="7680600"/>
          </a:xfrm>
          <a:prstGeom prst="rect">
            <a:avLst/>
          </a:prstGeom>
        </p:spPr>
        <p:txBody>
          <a:bodyPr spcFirstLastPara="1" wrap="square" lIns="91425" tIns="91425" rIns="91425" bIns="91425" anchor="t" anchorCtr="0">
            <a:noAutofit/>
          </a:bodyPr>
          <a:lstStyle/>
          <a:p>
            <a:pPr marL="0" lvl="0" indent="0">
              <a:spcBef>
                <a:spcPts val="402"/>
              </a:spcBef>
              <a:spcAft>
                <a:spcPts val="0"/>
              </a:spcAft>
              <a:buNone/>
            </a:pPr>
            <a:r>
              <a:rPr lang="en-US">
                <a:uFillTx/>
              </a:rPr>
              <a:t>6/ A 66-year-old woman has sudden paralysis of the left side of her body. She has been smoking a pack of cigarettes daily for the past 45 years. Vital signs: temp: 37.1 C. heart rate 80/minute, respiratory rate 16/minute, and BP 160/100 mm Hg. A cerebral angiogram reveals occlusion of a branch of her middle cerebral artery. Laboratory findings include a hemoglobin A1C of 9%. - Which of the following components of blood lipids is most important in contributing to her disease?</a:t>
            </a:r>
            <a:endParaRPr>
              <a:uFillTx/>
            </a:endParaRPr>
          </a:p>
          <a:p>
            <a:pPr marL="0" lvl="0" indent="0">
              <a:spcBef>
                <a:spcPts val="402"/>
              </a:spcBef>
              <a:spcAft>
                <a:spcPts val="0"/>
              </a:spcAft>
              <a:buNone/>
            </a:pPr>
            <a:r>
              <a:rPr lang="en-US">
                <a:uFillTx/>
              </a:rPr>
              <a:t> A- Chylomicrons</a:t>
            </a:r>
            <a:endParaRPr>
              <a:uFillTx/>
            </a:endParaRPr>
          </a:p>
          <a:p>
            <a:pPr marL="0" lvl="0" indent="0">
              <a:spcBef>
                <a:spcPts val="402"/>
              </a:spcBef>
              <a:spcAft>
                <a:spcPts val="0"/>
              </a:spcAft>
              <a:buNone/>
            </a:pPr>
            <a:r>
              <a:rPr lang="en-US">
                <a:uFillTx/>
              </a:rPr>
              <a:t> B- HDL cholesterol </a:t>
            </a:r>
            <a:endParaRPr>
              <a:uFillTx/>
            </a:endParaRPr>
          </a:p>
          <a:p>
            <a:pPr marL="0" lvl="0" indent="0">
              <a:spcBef>
                <a:spcPts val="402"/>
              </a:spcBef>
              <a:spcAft>
                <a:spcPts val="0"/>
              </a:spcAft>
              <a:buNone/>
            </a:pPr>
            <a:r>
              <a:rPr lang="en-US">
                <a:uFillTx/>
              </a:rPr>
              <a:t> C- Oxidized LDL </a:t>
            </a:r>
            <a:endParaRPr>
              <a:uFillTx/>
            </a:endParaRPr>
          </a:p>
          <a:p>
            <a:pPr marL="0" lvl="0" indent="0">
              <a:spcBef>
                <a:spcPts val="402"/>
              </a:spcBef>
              <a:spcAft>
                <a:spcPts val="0"/>
              </a:spcAft>
              <a:buNone/>
            </a:pPr>
            <a:r>
              <a:rPr lang="en-US">
                <a:uFillTx/>
              </a:rPr>
              <a:t> D- VLDL</a:t>
            </a:r>
            <a:endParaRPr>
              <a:uFillTx/>
            </a:endParaRPr>
          </a:p>
          <a:p>
            <a:pPr marL="0" lvl="0" indent="0">
              <a:spcBef>
                <a:spcPts val="402"/>
              </a:spcBef>
              <a:spcAft>
                <a:spcPts val="0"/>
              </a:spcAft>
              <a:buNone/>
            </a:pPr>
            <a:endParaRPr>
              <a:uFillTx/>
            </a:endParaRPr>
          </a:p>
          <a:p>
            <a:pPr marL="0" lvl="0" indent="0">
              <a:spcBef>
                <a:spcPts val="402"/>
              </a:spcBef>
              <a:spcAft>
                <a:spcPts val="0"/>
              </a:spcAft>
              <a:buNone/>
            </a:pPr>
            <a:r>
              <a:rPr lang="en-US">
                <a:uFillTx/>
              </a:rPr>
              <a:t>7/ A 49-year-old woman with atherosclerosis came to the clinic. She complained of experiencing marked pain in her lower extremities on ambulation (moving) for more than 300 meters for the past 5 months. On physical examination, her lower extremities are cool and pale, without swelling or erythema. No dorsalis pedis or posterior tibial pulses are palpable. Her body mass index is 32 and she is a smoker. - Which type of atherosclerosis complication is most likely responsible for these symptoms?</a:t>
            </a:r>
            <a:endParaRPr>
              <a:uFillTx/>
            </a:endParaRPr>
          </a:p>
          <a:p>
            <a:pPr marL="0" lvl="0" indent="0">
              <a:spcBef>
                <a:spcPts val="402"/>
              </a:spcBef>
              <a:spcAft>
                <a:spcPts val="0"/>
              </a:spcAft>
              <a:buNone/>
            </a:pPr>
            <a:r>
              <a:rPr lang="en-US">
                <a:uFillTx/>
              </a:rPr>
              <a:t> A- MI </a:t>
            </a:r>
            <a:endParaRPr>
              <a:uFillTx/>
            </a:endParaRPr>
          </a:p>
          <a:p>
            <a:pPr marL="0" lvl="0" indent="0">
              <a:spcBef>
                <a:spcPts val="402"/>
              </a:spcBef>
              <a:spcAft>
                <a:spcPts val="0"/>
              </a:spcAft>
              <a:buNone/>
            </a:pPr>
            <a:r>
              <a:rPr lang="en-US">
                <a:uFillTx/>
              </a:rPr>
              <a:t> B- Peripheral vascular disease </a:t>
            </a:r>
            <a:endParaRPr>
              <a:uFillTx/>
            </a:endParaRPr>
          </a:p>
          <a:p>
            <a:pPr marL="0" lvl="0" indent="0">
              <a:spcBef>
                <a:spcPts val="402"/>
              </a:spcBef>
              <a:spcAft>
                <a:spcPts val="0"/>
              </a:spcAft>
              <a:buNone/>
            </a:pPr>
            <a:r>
              <a:rPr lang="en-US">
                <a:uFillTx/>
              </a:rPr>
              <a:t> C- Aortic aneurysms</a:t>
            </a:r>
            <a:endParaRPr>
              <a:uFillTx/>
            </a:endParaRPr>
          </a:p>
          <a:p>
            <a:pPr marL="0" lvl="0" indent="0">
              <a:spcBef>
                <a:spcPts val="402"/>
              </a:spcBef>
              <a:spcAft>
                <a:spcPts val="0"/>
              </a:spcAft>
              <a:buNone/>
            </a:pPr>
            <a:r>
              <a:rPr lang="en-US">
                <a:uFillTx/>
              </a:rPr>
              <a:t> D- Cerebral stroke</a:t>
            </a:r>
            <a:endParaRPr>
              <a:uFillTx/>
            </a:endParaRPr>
          </a:p>
          <a:p>
            <a:pPr marL="0" lvl="0" indent="0">
              <a:spcBef>
                <a:spcPts val="402"/>
              </a:spcBef>
              <a:spcAft>
                <a:spcPts val="0"/>
              </a:spcAft>
              <a:buNone/>
            </a:pPr>
            <a:endParaRPr>
              <a:uFillTx/>
            </a:endParaRPr>
          </a:p>
          <a:p>
            <a:pPr marL="0" lvl="0" indent="0">
              <a:spcBef>
                <a:spcPts val="402"/>
              </a:spcBef>
              <a:spcAft>
                <a:spcPts val="0"/>
              </a:spcAft>
              <a:buNone/>
            </a:pPr>
            <a:r>
              <a:rPr lang="en-US">
                <a:uFillTx/>
              </a:rPr>
              <a:t> ANSWERS:  </a:t>
            </a:r>
            <a:endParaRPr>
              <a:uFillTx/>
            </a:endParaRPr>
          </a:p>
          <a:p>
            <a:pPr marL="0" lvl="0" indent="0">
              <a:spcBef>
                <a:spcPts val="402"/>
              </a:spcBef>
              <a:spcAft>
                <a:spcPts val="0"/>
              </a:spcAft>
              <a:buNone/>
            </a:pPr>
            <a:r>
              <a:rPr lang="en-US">
                <a:uFillTx/>
              </a:rPr>
              <a:t>1- C </a:t>
            </a:r>
            <a:endParaRPr>
              <a:uFillTx/>
            </a:endParaRPr>
          </a:p>
          <a:p>
            <a:pPr marL="0" lvl="0" indent="0">
              <a:spcBef>
                <a:spcPts val="402"/>
              </a:spcBef>
              <a:spcAft>
                <a:spcPts val="0"/>
              </a:spcAft>
              <a:buNone/>
            </a:pPr>
            <a:r>
              <a:rPr lang="en-US">
                <a:uFillTx/>
              </a:rPr>
              <a:t>2-C </a:t>
            </a:r>
            <a:endParaRPr>
              <a:uFillTx/>
            </a:endParaRPr>
          </a:p>
          <a:p>
            <a:pPr marL="0" lvl="0" indent="0">
              <a:spcBef>
                <a:spcPts val="402"/>
              </a:spcBef>
              <a:spcAft>
                <a:spcPts val="0"/>
              </a:spcAft>
              <a:buNone/>
            </a:pPr>
            <a:r>
              <a:rPr lang="en-US">
                <a:uFillTx/>
              </a:rPr>
              <a:t>3-B </a:t>
            </a:r>
            <a:endParaRPr>
              <a:uFillTx/>
            </a:endParaRPr>
          </a:p>
          <a:p>
            <a:pPr marL="0" lvl="0" indent="0">
              <a:spcBef>
                <a:spcPts val="402"/>
              </a:spcBef>
              <a:spcAft>
                <a:spcPts val="0"/>
              </a:spcAft>
              <a:buNone/>
            </a:pPr>
            <a:r>
              <a:rPr lang="en-US">
                <a:uFillTx/>
              </a:rPr>
              <a:t>4-D </a:t>
            </a:r>
            <a:endParaRPr>
              <a:uFillTx/>
            </a:endParaRPr>
          </a:p>
          <a:p>
            <a:pPr marL="0" lvl="0" indent="0">
              <a:spcBef>
                <a:spcPts val="402"/>
              </a:spcBef>
              <a:spcAft>
                <a:spcPts val="0"/>
              </a:spcAft>
              <a:buNone/>
            </a:pPr>
            <a:r>
              <a:rPr lang="en-US">
                <a:uFillTx/>
              </a:rPr>
              <a:t>5- A </a:t>
            </a:r>
            <a:endParaRPr>
              <a:uFillTx/>
            </a:endParaRPr>
          </a:p>
          <a:p>
            <a:pPr marL="0" lvl="0" indent="0">
              <a:spcBef>
                <a:spcPts val="402"/>
              </a:spcBef>
              <a:spcAft>
                <a:spcPts val="0"/>
              </a:spcAft>
              <a:buNone/>
            </a:pPr>
            <a:r>
              <a:rPr lang="en-US">
                <a:uFillTx/>
              </a:rPr>
              <a:t> 6-C </a:t>
            </a:r>
            <a:endParaRPr>
              <a:uFillTx/>
            </a:endParaRPr>
          </a:p>
          <a:p>
            <a:pPr marL="0" lvl="0" indent="0" rtl="0">
              <a:spcBef>
                <a:spcPts val="402"/>
              </a:spcBef>
              <a:spcAft>
                <a:spcPts val="0"/>
              </a:spcAft>
              <a:buNone/>
            </a:pPr>
            <a:r>
              <a:rPr lang="en-US">
                <a:uFillTx/>
              </a:rPr>
              <a:t>7- B </a:t>
            </a:r>
            <a:endParaRPr>
              <a:uFillTx/>
            </a:endParaRPr>
          </a:p>
          <a:p>
            <a:pPr marL="0" lvl="0" indent="0">
              <a:spcBef>
                <a:spcPts val="402"/>
              </a:spcBef>
              <a:spcAft>
                <a:spcPts val="0"/>
              </a:spcAft>
              <a:buNone/>
            </a:pPr>
            <a:endParaRPr>
              <a:uFillTx/>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4" name="TextBox 7"/>
          <p:cNvSpPr txBox="1">
            <a:spLocks/>
          </p:cNvSpPr>
          <p:nvPr/>
        </p:nvSpPr>
        <p:spPr>
          <a:xfrm>
            <a:off x="4701020" y="1051939"/>
            <a:ext cx="2330423" cy="6030288"/>
          </a:xfrm>
          <a:prstGeom prst="rect">
            <a:avLst/>
          </a:prstGeom>
          <a:ln w="19050">
            <a:solidFill>
              <a:schemeClr val="tx2"/>
            </a:solidFill>
            <a:prstDash val="lgDashDot"/>
          </a:ln>
        </p:spPr>
        <p:style>
          <a:lnRef idx="2">
            <a:schemeClr val="accent2"/>
          </a:lnRef>
          <a:fillRef idx="1">
            <a:schemeClr val="lt1"/>
          </a:fillRef>
          <a:effectRef idx="0">
            <a:schemeClr val="accent2"/>
          </a:effectRef>
          <a:fontRef idx="minor">
            <a:schemeClr val="dk1"/>
          </a:fontRef>
        </p:style>
        <p:txBody>
          <a:bodyPr wrap="square" lIns="29424" tIns="29424" rIns="29424" bIns="29424">
            <a:spAutoFit/>
          </a:bodyPr>
          <a:lstStyle/>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rPr>
              <a:t>Males:</a:t>
            </a:r>
          </a:p>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rPr>
              <a:t>-</a:t>
            </a:r>
            <a:r>
              <a:rPr sz="1700" dirty="0">
                <a:solidFill>
                  <a:schemeClr val="bg2">
                    <a:lumMod val="75000"/>
                  </a:schemeClr>
                </a:solidFill>
                <a:uFillTx/>
              </a:rPr>
              <a:t>Leader :</a:t>
            </a:r>
            <a:r>
              <a:rPr lang="ar-SA" sz="1700" dirty="0">
                <a:solidFill>
                  <a:schemeClr val="tx2"/>
                </a:solidFill>
                <a:uFillTx/>
                <a:latin typeface="Arial" panose="020B0604020202020204" pitchFamily="34" charset="0"/>
                <a:cs typeface="Arial" panose="020B0604020202020204" pitchFamily="34" charset="0"/>
              </a:rPr>
              <a:t>منصور العبرة </a:t>
            </a:r>
            <a:endParaRPr dirty="0">
              <a:solidFill>
                <a:schemeClr val="tx2"/>
              </a:solidFill>
              <a:uFillTx/>
              <a:latin typeface="Arial" panose="020B0604020202020204" pitchFamily="34" charset="0"/>
              <a:cs typeface="Arial" panose="020B0604020202020204" pitchFamily="34" charset="0"/>
            </a:endParaRP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خالد العقيلي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عبدالجبار اليماني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بندر الجماز</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محمد المحيميد</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راكان الغنيم</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سليمان الزميع</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طارق العلوان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أحمد الصبي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أنس السيف</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تركي آل بنهار</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خالد المطيري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سعد الفوزان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سعود الأحمري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سيف المشاري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عبدالعزيز العبدالكريم</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عبدالله العبيدان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عبدالله السرجاني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فهد الفايز</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محمد </a:t>
            </a:r>
            <a:r>
              <a:rPr lang="ar-SA" dirty="0" err="1">
                <a:uFillTx/>
                <a:latin typeface="Arial" panose="020B0604020202020204" pitchFamily="34" charset="0"/>
                <a:cs typeface="Arial" panose="020B0604020202020204" pitchFamily="34" charset="0"/>
              </a:rPr>
              <a:t>الأصقه</a:t>
            </a:r>
            <a:endParaRPr lang="ar-SA" dirty="0">
              <a:uFillTx/>
              <a:latin typeface="Arial" panose="020B0604020202020204" pitchFamily="34" charset="0"/>
              <a:cs typeface="Arial" panose="020B0604020202020204" pitchFamily="34" charset="0"/>
            </a:endParaRP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en-US" dirty="0">
                <a:uFillTx/>
                <a:latin typeface="Arial" panose="020B0604020202020204" pitchFamily="34" charset="0"/>
                <a:cs typeface="Arial" panose="020B0604020202020204" pitchFamily="34" charset="0"/>
              </a:rPr>
              <a:t> </a:t>
            </a:r>
            <a:r>
              <a:rPr lang="ar-SA" dirty="0">
                <a:uFillTx/>
                <a:latin typeface="Arial" panose="020B0604020202020204" pitchFamily="34" charset="0"/>
                <a:cs typeface="Arial" panose="020B0604020202020204" pitchFamily="34" charset="0"/>
              </a:rPr>
              <a:t>محمد بن معيوف</a:t>
            </a:r>
            <a:r>
              <a:rPr dirty="0">
                <a:uFillTx/>
              </a:rPr>
              <a:t> </a:t>
            </a:r>
            <a:endParaRPr dirty="0">
              <a:solidFill>
                <a:srgbClr val="91C5B0"/>
              </a:solidFill>
              <a:uFillTx/>
            </a:endParaRPr>
          </a:p>
        </p:txBody>
      </p:sp>
      <p:sp>
        <p:nvSpPr>
          <p:cNvPr id="5" name="TextBox 6"/>
          <p:cNvSpPr txBox="1">
            <a:spLocks/>
          </p:cNvSpPr>
          <p:nvPr/>
        </p:nvSpPr>
        <p:spPr>
          <a:xfrm>
            <a:off x="1937862" y="1051939"/>
            <a:ext cx="2569275" cy="5060792"/>
          </a:xfrm>
          <a:prstGeom prst="rect">
            <a:avLst/>
          </a:prstGeom>
          <a:ln w="19050">
            <a:solidFill>
              <a:schemeClr val="tx2"/>
            </a:solidFill>
            <a:prstDash val="lgDashDot"/>
          </a:ln>
        </p:spPr>
        <p:style>
          <a:lnRef idx="2">
            <a:schemeClr val="accent2"/>
          </a:lnRef>
          <a:fillRef idx="1">
            <a:schemeClr val="lt1"/>
          </a:fillRef>
          <a:effectRef idx="0">
            <a:schemeClr val="accent2"/>
          </a:effectRef>
          <a:fontRef idx="minor">
            <a:schemeClr val="dk1"/>
          </a:fontRef>
        </p:style>
        <p:txBody>
          <a:bodyPr wrap="square" lIns="29424" tIns="29424" rIns="29424" bIns="29424">
            <a:spAutoFit/>
          </a:bodyPr>
          <a:lstStyle/>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latin typeface="Arial" panose="020B0604020202020204" pitchFamily="34" charset="0"/>
                <a:cs typeface="Arial" panose="020B0604020202020204" pitchFamily="34" charset="0"/>
              </a:rPr>
              <a:t>Females:</a:t>
            </a:r>
          </a:p>
          <a:p>
            <a:pPr algn="ctr" defTabSz="249579">
              <a:defRPr sz="17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latin typeface="Arial" panose="020B0604020202020204" pitchFamily="34" charset="0"/>
                <a:cs typeface="Arial" panose="020B0604020202020204" pitchFamily="34" charset="0"/>
              </a:rPr>
              <a:t>-Leader : </a:t>
            </a:r>
            <a:r>
              <a:rPr lang="ar-SA" dirty="0">
                <a:solidFill>
                  <a:schemeClr val="accent1">
                    <a:hueOff val="-7650000"/>
                    <a:satOff val="-32000"/>
                    <a:lumOff val="9803"/>
                  </a:schemeClr>
                </a:solidFill>
                <a:uFillTx/>
                <a:latin typeface="Arial" panose="020B0604020202020204" pitchFamily="34" charset="0"/>
                <a:ea typeface="Aldhabi"/>
                <a:cs typeface="Arial" panose="020B0604020202020204" pitchFamily="34" charset="0"/>
                <a:sym typeface="Aldhabi"/>
              </a:rPr>
              <a:t>فاطمة بالشرف</a:t>
            </a:r>
          </a:p>
          <a:p>
            <a:pPr algn="ctr" defTabSz="249579">
              <a:defRPr sz="17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sz="1700" b="0" i="0" u="none" strike="noStrike" baseline="0" dirty="0">
                <a:solidFill>
                  <a:srgbClr val="FFFFFF"/>
                </a:solidFill>
                <a:uFillTx/>
                <a:latin typeface="Arial" charset="0"/>
              </a:rPr>
              <a:t>الغريبي </a:t>
            </a:r>
            <a:r>
              <a:rPr lang="ar-SA" dirty="0" err="1">
                <a:solidFill>
                  <a:schemeClr val="accent1">
                    <a:hueOff val="-7650000"/>
                    <a:satOff val="-32000"/>
                    <a:lumOff val="9803"/>
                  </a:schemeClr>
                </a:solidFill>
                <a:uFillTx/>
                <a:latin typeface="Arial" panose="020B0604020202020204" pitchFamily="34" charset="0"/>
                <a:ea typeface="Aldhabi"/>
                <a:cs typeface="Arial" panose="020B0604020202020204" pitchFamily="34" charset="0"/>
                <a:sym typeface="Aldhabi"/>
              </a:rPr>
              <a:t>ريناد</a:t>
            </a:r>
            <a:r>
              <a:rPr lang="ar-SA" dirty="0">
                <a:solidFill>
                  <a:schemeClr val="accent1">
                    <a:hueOff val="-7650000"/>
                    <a:satOff val="-32000"/>
                    <a:lumOff val="9803"/>
                  </a:schemeClr>
                </a:solidFill>
                <a:uFillTx/>
                <a:latin typeface="Arial" panose="020B0604020202020204" pitchFamily="34" charset="0"/>
                <a:ea typeface="Aldhabi"/>
                <a:cs typeface="Arial" panose="020B0604020202020204" pitchFamily="34" charset="0"/>
                <a:sym typeface="Aldhabi"/>
              </a:rPr>
              <a:t> </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منيرة المسعد</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شوق القحطاني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رزان الزهراني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sz="1700" b="0" i="0" u="none" strike="noStrike" baseline="0" dirty="0">
                <a:solidFill>
                  <a:srgbClr val="FFFFFF"/>
                </a:solidFill>
                <a:uFillTx/>
                <a:latin typeface="Arial" charset="0"/>
              </a:rPr>
              <a:t>الرحيمي</a:t>
            </a: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بتول </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a:t>
            </a:r>
            <a:r>
              <a:rPr lang="ar-SA" dirty="0">
                <a:solidFill>
                  <a:schemeClr val="accent1">
                    <a:hueOff val="-7650000"/>
                    <a:satOff val="-32000"/>
                    <a:lumOff val="9803"/>
                  </a:schemeClr>
                </a:solidFill>
                <a:latin typeface="Arial" panose="020B0604020202020204" pitchFamily="34" charset="0"/>
                <a:cs typeface="Arial" panose="020B0604020202020204" pitchFamily="34" charset="0"/>
              </a:rPr>
              <a:t>فاطمة الديحان </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الجوهرة </a:t>
            </a:r>
            <a:r>
              <a:rPr lang="ar-SA" dirty="0" err="1">
                <a:solidFill>
                  <a:schemeClr val="accent1">
                    <a:hueOff val="-7650000"/>
                    <a:satOff val="-32000"/>
                    <a:lumOff val="9803"/>
                  </a:schemeClr>
                </a:solidFill>
                <a:uFillTx/>
                <a:latin typeface="Arial" panose="020B0604020202020204" pitchFamily="34" charset="0"/>
                <a:cs typeface="Arial" panose="020B0604020202020204" pitchFamily="34" charset="0"/>
              </a:rPr>
              <a:t>الشنيفي</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نورة القاضي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غادة الحيدري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مها العمري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غرام الجليدان</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آلاء الصويغ</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ال فهدة السليم</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شيرين حمادي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رناد الفرم</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نورة الحربي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en-US" sz="1700" dirty="0">
                <a:solidFill>
                  <a:srgbClr val="FFFFFF"/>
                </a:solidFill>
                <a:latin typeface="Arial" charset="0"/>
                <a:cs typeface="Arial" panose="020B0604020202020204" pitchFamily="34" charset="0"/>
              </a:rPr>
              <a:t>   </a:t>
            </a:r>
            <a:r>
              <a:rPr lang="ar-SA" sz="1700" dirty="0">
                <a:solidFill>
                  <a:srgbClr val="FFFFFF"/>
                </a:solidFill>
                <a:latin typeface="Arial" charset="0"/>
                <a:cs typeface="Arial" panose="020B0604020202020204" pitchFamily="34" charset="0"/>
              </a:rPr>
              <a:t>ميعاد </a:t>
            </a:r>
            <a:r>
              <a:rPr lang="ar-SA" sz="1700" dirty="0" err="1">
                <a:solidFill>
                  <a:srgbClr val="FFFFFF"/>
                </a:solidFill>
                <a:latin typeface="Arial" charset="0"/>
                <a:cs typeface="Arial" panose="020B0604020202020204" pitchFamily="34" charset="0"/>
              </a:rPr>
              <a:t>النفيعي</a:t>
            </a:r>
            <a:r>
              <a:rPr lang="ar-SA" sz="1700" dirty="0">
                <a:solidFill>
                  <a:srgbClr val="FFFFFF"/>
                </a:solidFill>
                <a:latin typeface="Arial" charset="0"/>
                <a:cs typeface="Arial" panose="020B0604020202020204" pitchFamily="34" charset="0"/>
              </a:rPr>
              <a:t> </a:t>
            </a: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a:t>
            </a:r>
            <a:r>
              <a:rPr dirty="0">
                <a:uFillTx/>
                <a:latin typeface="Arial" panose="020B0604020202020204" pitchFamily="34" charset="0"/>
                <a:cs typeface="Arial" panose="020B0604020202020204" pitchFamily="34" charset="0"/>
              </a:rPr>
              <a:t> </a:t>
            </a:r>
            <a:endParaRPr dirty="0">
              <a:solidFill>
                <a:srgbClr val="91C5B0"/>
              </a:solidFill>
              <a:uFillTx/>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3"/>
          <a:srcRect/>
          <a:stretch/>
        </p:blipFill>
        <p:spPr>
          <a:xfrm>
            <a:off x="733425" y="133350"/>
            <a:ext cx="2990849" cy="1684078"/>
          </a:xfrm>
          <a:prstGeom prst="rect">
            <a:avLst/>
          </a:prstGeom>
          <a:noFill/>
          <a:ln>
            <a:noFill/>
          </a:ln>
        </p:spPr>
      </p:pic>
      <p:sp>
        <p:nvSpPr>
          <p:cNvPr id="291" name="Shape 291"/>
          <p:cNvSpPr txBox="1">
            <a:spLocks/>
          </p:cNvSpPr>
          <p:nvPr/>
        </p:nvSpPr>
        <p:spPr>
          <a:xfrm>
            <a:off x="476376" y="2199618"/>
            <a:ext cx="3628573" cy="1127623"/>
          </a:xfrm>
          <a:prstGeom prst="rect">
            <a:avLst/>
          </a:prstGeom>
          <a:noFill/>
          <a:ln w="9525" cap="flat" cmpd="sng">
            <a:solidFill>
              <a:srgbClr val="67A7D5"/>
            </a:solidFill>
            <a:prstDash val="lgDashDot"/>
            <a:round/>
            <a:headEnd type="none" w="sm" len="sm"/>
            <a:tailEnd type="none" w="sm" len="sm"/>
          </a:ln>
        </p:spPr>
        <p:txBody>
          <a:bodyPr spcFirstLastPara="1" wrap="square" lIns="24950" tIns="24950" rIns="24950" bIns="24950" anchor="t" anchorCtr="0">
            <a:noAutofit/>
          </a:bodyPr>
          <a:lstStyle/>
          <a:p>
            <a:pPr marL="0" marR="0" lvl="0" indent="0" algn="l" rtl="0">
              <a:spcBef>
                <a:spcPts val="0"/>
              </a:spcBef>
              <a:spcAft>
                <a:spcPts val="0"/>
              </a:spcAft>
              <a:buNone/>
            </a:pPr>
            <a:r>
              <a:rPr lang="en-US" sz="1400">
                <a:solidFill>
                  <a:srgbClr val="83C5DE"/>
                </a:solidFill>
                <a:uFillTx/>
                <a:latin typeface="Impact"/>
                <a:ea typeface="Impact"/>
                <a:cs typeface="Impact"/>
                <a:sym typeface="Impact"/>
              </a:rPr>
              <a:t>Kindly contact us if you have any questions/comments and suggestions:</a:t>
            </a:r>
            <a:endParaRPr>
              <a:uFillTx/>
            </a:endParaRPr>
          </a:p>
          <a:p>
            <a:pPr marL="0" marR="0" lvl="0" indent="0" algn="l" rtl="0">
              <a:spcBef>
                <a:spcPts val="0"/>
              </a:spcBef>
              <a:spcAft>
                <a:spcPts val="0"/>
              </a:spcAft>
              <a:buNone/>
            </a:pPr>
            <a:endParaRPr sz="1400">
              <a:solidFill>
                <a:srgbClr val="83C5DE"/>
              </a:solidFill>
              <a:uFillTx/>
              <a:latin typeface="Cabin"/>
              <a:ea typeface="Cabin"/>
              <a:cs typeface="Cabin"/>
              <a:sym typeface="Cabin"/>
            </a:endParaRPr>
          </a:p>
          <a:p>
            <a:pPr marL="0" marR="0" lvl="0" indent="0" algn="l" rtl="0">
              <a:spcBef>
                <a:spcPts val="0"/>
              </a:spcBef>
              <a:spcAft>
                <a:spcPts val="0"/>
              </a:spcAft>
              <a:buNone/>
            </a:pPr>
            <a:r>
              <a:rPr lang="en-US" sz="1400">
                <a:solidFill>
                  <a:srgbClr val="83C5DE"/>
                </a:solidFill>
                <a:uFillTx/>
                <a:latin typeface="Impact"/>
                <a:ea typeface="Impact"/>
                <a:cs typeface="Impact"/>
                <a:sym typeface="Impact"/>
              </a:rPr>
              <a:t>* EMAIL:  pathology437@gmail.com</a:t>
            </a:r>
            <a:endParaRPr>
              <a:uFillTx/>
            </a:endParaRPr>
          </a:p>
          <a:p>
            <a:pPr marL="0" marR="0" lvl="0" indent="0" algn="l" rtl="0">
              <a:spcBef>
                <a:spcPts val="0"/>
              </a:spcBef>
              <a:spcAft>
                <a:spcPts val="0"/>
              </a:spcAft>
              <a:buNone/>
            </a:pPr>
            <a:r>
              <a:rPr lang="en-US" sz="1400">
                <a:solidFill>
                  <a:srgbClr val="83C5DE"/>
                </a:solidFill>
                <a:uFillTx/>
                <a:latin typeface="Impact"/>
                <a:ea typeface="Impact"/>
                <a:cs typeface="Impact"/>
                <a:sym typeface="Impact"/>
              </a:rPr>
              <a:t>* TWITTER :  @pathology437</a:t>
            </a:r>
            <a:endParaRPr>
              <a:uFillTx/>
            </a:endParaRPr>
          </a:p>
        </p:txBody>
      </p:sp>
      <p:sp>
        <p:nvSpPr>
          <p:cNvPr id="292" name="Shape 292"/>
          <p:cNvSpPr txBox="1">
            <a:spLocks/>
          </p:cNvSpPr>
          <p:nvPr/>
        </p:nvSpPr>
        <p:spPr>
          <a:xfrm>
            <a:off x="204238" y="8176159"/>
            <a:ext cx="3900712" cy="769441"/>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8DBDD5"/>
                </a:solidFill>
                <a:uFillTx/>
                <a:latin typeface="Arial"/>
                <a:ea typeface="Arial"/>
                <a:cs typeface="Arial"/>
                <a:sym typeface="Arial"/>
              </a:rPr>
              <a:t>Pathology</a:t>
            </a:r>
            <a:endParaRPr sz="4800" b="1">
              <a:solidFill>
                <a:srgbClr val="8DBDD5"/>
              </a:solidFill>
              <a:uFillTx/>
              <a:latin typeface="Arial"/>
              <a:ea typeface="Arial"/>
              <a:cs typeface="Arial"/>
              <a:sym typeface="Arial"/>
            </a:endParaRPr>
          </a:p>
        </p:txBody>
      </p:sp>
      <p:sp>
        <p:nvSpPr>
          <p:cNvPr id="293" name="Shape 293"/>
          <p:cNvSpPr txBox="1">
            <a:spLocks/>
          </p:cNvSpPr>
          <p:nvPr/>
        </p:nvSpPr>
        <p:spPr>
          <a:xfrm>
            <a:off x="400501" y="8635823"/>
            <a:ext cx="2124075" cy="36933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BBDFED"/>
                </a:solidFill>
                <a:uFillTx/>
                <a:latin typeface="Impact"/>
                <a:ea typeface="Impact"/>
                <a:cs typeface="Impact"/>
                <a:sym typeface="Impact"/>
              </a:rPr>
              <a:t>teamwork</a:t>
            </a:r>
            <a:endParaRPr>
              <a:uFillTx/>
            </a:endParaRPr>
          </a:p>
        </p:txBody>
      </p:sp>
      <p:sp>
        <p:nvSpPr>
          <p:cNvPr id="294" name="Shape 294"/>
          <p:cNvSpPr txBox="1">
            <a:spLocks/>
          </p:cNvSpPr>
          <p:nvPr/>
        </p:nvSpPr>
        <p:spPr>
          <a:xfrm>
            <a:off x="909540" y="3780221"/>
            <a:ext cx="3230072" cy="46166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83C5DE"/>
                </a:solidFill>
                <a:uFillTx/>
                <a:latin typeface="Arial"/>
                <a:ea typeface="Arial"/>
                <a:cs typeface="Arial"/>
                <a:sym typeface="Arial"/>
              </a:rPr>
              <a:t>GOOD LUCK ! ☺</a:t>
            </a:r>
            <a:endParaRPr sz="2400" b="1">
              <a:solidFill>
                <a:srgbClr val="83C5DE"/>
              </a:solidFill>
              <a:uFillTx/>
              <a:latin typeface="Arial"/>
              <a:ea typeface="Arial"/>
              <a:cs typeface="Arial"/>
              <a:sym typeface="Arial"/>
            </a:endParaRPr>
          </a:p>
        </p:txBody>
      </p:sp>
      <p:pic>
        <p:nvPicPr>
          <p:cNvPr id="295" name="Shape 295"/>
          <p:cNvPicPr preferRelativeResize="0"/>
          <p:nvPr/>
        </p:nvPicPr>
        <p:blipFill rotWithShape="1">
          <a:blip r:embed="rId4"/>
          <a:srcRect/>
          <a:stretch/>
        </p:blipFill>
        <p:spPr>
          <a:xfrm>
            <a:off x="5210307" y="-211286"/>
            <a:ext cx="1415415" cy="1259035"/>
          </a:xfrm>
          <a:prstGeom prst="rect">
            <a:avLst/>
          </a:prstGeom>
          <a:noFill/>
          <a:ln>
            <a:noFill/>
          </a:ln>
        </p:spPr>
      </p:pic>
      <p:sp>
        <p:nvSpPr>
          <p:cNvPr id="296" name="Shape 296"/>
          <p:cNvSpPr txBox="1">
            <a:spLocks/>
          </p:cNvSpPr>
          <p:nvPr/>
        </p:nvSpPr>
        <p:spPr>
          <a:xfrm>
            <a:off x="4480686" y="7897159"/>
            <a:ext cx="2628774" cy="738664"/>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163952"/>
                </a:solidFill>
                <a:uFillTx/>
                <a:latin typeface="Arial"/>
                <a:ea typeface="Arial"/>
                <a:cs typeface="Arial"/>
                <a:sym typeface="Arial"/>
              </a:rPr>
              <a:t>*references:</a:t>
            </a:r>
            <a:endParaRPr>
              <a:uFillTx/>
            </a:endParaRPr>
          </a:p>
          <a:p>
            <a:pPr marL="0" marR="0" lvl="0" indent="0" algn="l" rtl="0">
              <a:spcBef>
                <a:spcPts val="0"/>
              </a:spcBef>
              <a:spcAft>
                <a:spcPts val="0"/>
              </a:spcAft>
              <a:buNone/>
            </a:pPr>
            <a:r>
              <a:rPr lang="en-US" sz="1400" b="1">
                <a:solidFill>
                  <a:srgbClr val="163952"/>
                </a:solidFill>
                <a:uFillTx/>
                <a:latin typeface="Georgia"/>
                <a:ea typeface="Georgia"/>
                <a:cs typeface="Georgia"/>
                <a:sym typeface="Georgia"/>
              </a:rPr>
              <a:t>- Robbins Basic Pathology</a:t>
            </a:r>
            <a:endParaRPr>
              <a:uFillTx/>
            </a:endParaRPr>
          </a:p>
          <a:p>
            <a:pPr marL="0" marR="0" lvl="0" indent="0" algn="l" rtl="0">
              <a:spcBef>
                <a:spcPts val="0"/>
              </a:spcBef>
              <a:spcAft>
                <a:spcPts val="0"/>
              </a:spcAft>
              <a:buNone/>
            </a:pPr>
            <a:r>
              <a:rPr lang="en-US" sz="1400" b="1">
                <a:solidFill>
                  <a:srgbClr val="163952"/>
                </a:solidFill>
                <a:uFillTx/>
                <a:latin typeface="Georgia"/>
                <a:ea typeface="Georgia"/>
                <a:cs typeface="Georgia"/>
                <a:sym typeface="Georgia"/>
              </a:rPr>
              <a:t>- Slides</a:t>
            </a:r>
            <a:endParaRPr>
              <a:uFillTx/>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p:cNvSpPr>
          <p:nvPr/>
        </p:nvSpPr>
        <p:spPr>
          <a:xfrm>
            <a:off x="1962150" y="466725"/>
            <a:ext cx="1514475"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uFillTx/>
                <a:latin typeface="Arial"/>
                <a:ea typeface="Arial"/>
                <a:cs typeface="Arial"/>
                <a:sym typeface="Arial"/>
              </a:rPr>
              <a:t>\</a:t>
            </a:r>
            <a:endParaRPr>
              <a:uFillTx/>
            </a:endParaRPr>
          </a:p>
        </p:txBody>
      </p:sp>
      <p:sp>
        <p:nvSpPr>
          <p:cNvPr id="133" name="Shape 133"/>
          <p:cNvSpPr txBox="1">
            <a:spLocks/>
          </p:cNvSpPr>
          <p:nvPr/>
        </p:nvSpPr>
        <p:spPr>
          <a:xfrm rot="5400000">
            <a:off x="-2341989" y="4177099"/>
            <a:ext cx="551497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dk2"/>
                </a:solidFill>
                <a:uFillTx/>
                <a:latin typeface="Arial"/>
                <a:ea typeface="Arial"/>
                <a:cs typeface="Arial"/>
                <a:sym typeface="Arial"/>
              </a:rPr>
              <a:t>Objectives :</a:t>
            </a:r>
            <a:endParaRPr sz="4000" b="1">
              <a:solidFill>
                <a:schemeClr val="dk2"/>
              </a:solidFill>
              <a:uFillTx/>
              <a:latin typeface="Arial"/>
              <a:ea typeface="Arial"/>
              <a:cs typeface="Arial"/>
              <a:sym typeface="Arial"/>
            </a:endParaRPr>
          </a:p>
        </p:txBody>
      </p:sp>
      <p:sp>
        <p:nvSpPr>
          <p:cNvPr id="134" name="Shape 134"/>
          <p:cNvSpPr txBox="1">
            <a:spLocks/>
          </p:cNvSpPr>
          <p:nvPr/>
        </p:nvSpPr>
        <p:spPr>
          <a:xfrm>
            <a:off x="1612900" y="1056162"/>
            <a:ext cx="5765800" cy="6463308"/>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2"/>
              </a:buClr>
              <a:buSzPts val="1800"/>
              <a:buFont typeface="Noto Sans Symbols"/>
              <a:buChar char="❑"/>
            </a:pPr>
            <a:r>
              <a:rPr lang="en-US" sz="1800">
                <a:solidFill>
                  <a:schemeClr val="lt2"/>
                </a:solidFill>
                <a:uFillTx/>
                <a:latin typeface="Georgia"/>
                <a:ea typeface="Georgia"/>
                <a:cs typeface="Georgia"/>
                <a:sym typeface="Georgia"/>
              </a:rPr>
              <a:t>Understand the pathogenesis and clinical consequences of atherosclerosis.</a:t>
            </a:r>
            <a:endParaRPr>
              <a:uFillTx/>
            </a:endParaRPr>
          </a:p>
          <a:p>
            <a:pPr marL="457200" marR="0" lvl="0" indent="-457200" algn="l" rtl="0">
              <a:spcBef>
                <a:spcPts val="0"/>
              </a:spcBef>
              <a:spcAft>
                <a:spcPts val="0"/>
              </a:spcAft>
              <a:buClr>
                <a:schemeClr val="lt2"/>
              </a:buClr>
              <a:buSzPts val="1800"/>
              <a:buFont typeface="Noto Sans Symbols"/>
              <a:buChar char="❑"/>
            </a:pPr>
            <a:r>
              <a:rPr lang="en-US" sz="1800">
                <a:solidFill>
                  <a:schemeClr val="lt2"/>
                </a:solidFill>
                <a:uFillTx/>
                <a:latin typeface="Georgia"/>
                <a:ea typeface="Georgia"/>
                <a:cs typeface="Georgia"/>
                <a:sym typeface="Georgia"/>
              </a:rPr>
              <a:t>Be able to discuss pathology and complications of ischemic heart diseases with special emphasis on myocardial infarction. Next lecture </a:t>
            </a:r>
            <a:endParaRPr>
              <a:uFillTx/>
            </a:endParaRPr>
          </a:p>
          <a:p>
            <a:pPr marL="457200" marR="0" lvl="0" indent="-457200" algn="l" rtl="0">
              <a:spcBef>
                <a:spcPts val="0"/>
              </a:spcBef>
              <a:spcAft>
                <a:spcPts val="0"/>
              </a:spcAft>
              <a:buClr>
                <a:schemeClr val="lt2"/>
              </a:buClr>
              <a:buSzPts val="1800"/>
              <a:buFont typeface="Noto Sans Symbols"/>
              <a:buChar char="❑"/>
            </a:pPr>
            <a:r>
              <a:rPr lang="en-US" sz="1800">
                <a:solidFill>
                  <a:schemeClr val="lt2"/>
                </a:solidFill>
                <a:uFillTx/>
                <a:latin typeface="Georgia"/>
                <a:ea typeface="Georgia"/>
                <a:cs typeface="Georgia"/>
                <a:sym typeface="Georgia"/>
              </a:rPr>
              <a:t>Know how lifestyle modifications can reduce the risk of ischemic heart diseases. Next lecture</a:t>
            </a:r>
            <a:endParaRPr>
              <a:uFillTx/>
            </a:endParaRPr>
          </a:p>
          <a:p>
            <a:pPr marL="0" marR="0" lvl="0" indent="0" algn="l" rtl="0">
              <a:spcBef>
                <a:spcPts val="0"/>
              </a:spcBef>
              <a:spcAft>
                <a:spcPts val="0"/>
              </a:spcAft>
              <a:buNone/>
            </a:pPr>
            <a:endParaRPr sz="1800" b="1">
              <a:solidFill>
                <a:schemeClr val="lt2"/>
              </a:solidFill>
              <a:uFillTx/>
              <a:latin typeface="Georgia"/>
              <a:ea typeface="Georgia"/>
              <a:cs typeface="Georgia"/>
              <a:sym typeface="Georgia"/>
            </a:endParaRPr>
          </a:p>
          <a:p>
            <a:pPr marL="0" marR="0" lvl="0" indent="0" algn="l" rtl="0">
              <a:spcBef>
                <a:spcPts val="0"/>
              </a:spcBef>
              <a:spcAft>
                <a:spcPts val="0"/>
              </a:spcAft>
              <a:buNone/>
            </a:pPr>
            <a:endParaRPr sz="1800" b="1">
              <a:solidFill>
                <a:schemeClr val="lt2"/>
              </a:solidFill>
              <a:uFillTx/>
              <a:latin typeface="Georgia"/>
              <a:ea typeface="Georgia"/>
              <a:cs typeface="Georgia"/>
              <a:sym typeface="Georgia"/>
            </a:endParaRPr>
          </a:p>
          <a:p>
            <a:pPr marL="0" marR="0" lvl="0" indent="0" algn="l" rtl="0">
              <a:spcBef>
                <a:spcPts val="0"/>
              </a:spcBef>
              <a:spcAft>
                <a:spcPts val="0"/>
              </a:spcAft>
              <a:buNone/>
            </a:pPr>
            <a:r>
              <a:rPr lang="en-US" sz="1800" b="1">
                <a:solidFill>
                  <a:schemeClr val="lt2"/>
                </a:solidFill>
                <a:uFillTx/>
                <a:latin typeface="Georgia"/>
                <a:ea typeface="Georgia"/>
                <a:cs typeface="Georgia"/>
                <a:sym typeface="Georgia"/>
              </a:rPr>
              <a:t>Key principles to be discussed:</a:t>
            </a:r>
            <a:endParaRPr sz="1800" b="1" u="sng">
              <a:solidFill>
                <a:schemeClr val="lt2"/>
              </a:solidFill>
              <a:uFillTx/>
              <a:latin typeface="Georgia"/>
              <a:ea typeface="Georgia"/>
              <a:cs typeface="Georgia"/>
              <a:sym typeface="Georgia"/>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Risk factors of atherosclerosis.</a:t>
            </a:r>
            <a:endParaRPr>
              <a:uFillTx/>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Pathogenesis of the fibro lipid atherosclerotic plaque.</a:t>
            </a:r>
            <a:endParaRPr>
              <a:uFillTx/>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Clinical complications of atherosclerosis.</a:t>
            </a:r>
            <a:endParaRPr>
              <a:uFillTx/>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Commonest sites for the clinically significant coronary atherosclerosis.</a:t>
            </a:r>
            <a:endParaRPr>
              <a:uFillTx/>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Macroscopic and microscopic changes in myocardial infarction.</a:t>
            </a:r>
            <a:endParaRPr>
              <a:uFillTx/>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Biochemical markers of myocardial infarction.</a:t>
            </a:r>
            <a:endParaRPr>
              <a:uFillTx/>
            </a:endParaRPr>
          </a:p>
          <a:p>
            <a:pPr marL="0" marR="0" lvl="0" indent="0" algn="l" rtl="0">
              <a:spcBef>
                <a:spcPts val="0"/>
              </a:spcBef>
              <a:spcAft>
                <a:spcPts val="0"/>
              </a:spcAft>
              <a:buNone/>
            </a:pPr>
            <a:r>
              <a:rPr lang="en-US" sz="1800">
                <a:solidFill>
                  <a:schemeClr val="lt2"/>
                </a:solidFill>
                <a:uFillTx/>
                <a:latin typeface="Georgia"/>
                <a:ea typeface="Georgia"/>
                <a:cs typeface="Georgia"/>
                <a:sym typeface="Georgia"/>
              </a:rPr>
              <a:t>Complications of myocardial infarction: immediate and late.</a:t>
            </a:r>
            <a:endParaRPr>
              <a:uFillTx/>
            </a:endParaRPr>
          </a:p>
          <a:p>
            <a:pPr marL="0" marR="0" lvl="0" indent="0" algn="l" rtl="0">
              <a:spcBef>
                <a:spcPts val="0"/>
              </a:spcBef>
              <a:spcAft>
                <a:spcPts val="0"/>
              </a:spcAft>
              <a:buNone/>
            </a:pPr>
            <a:endParaRPr sz="1800">
              <a:solidFill>
                <a:schemeClr val="lt2"/>
              </a:solidFill>
              <a:uFillTx/>
              <a:latin typeface="Georgia"/>
              <a:ea typeface="Georgia"/>
              <a:cs typeface="Georgia"/>
              <a:sym typeface="Georgia"/>
            </a:endParaRPr>
          </a:p>
          <a:p>
            <a:pPr marL="457200" marR="0" lvl="0" indent="-342900" algn="l" rtl="0">
              <a:spcBef>
                <a:spcPts val="0"/>
              </a:spcBef>
              <a:spcAft>
                <a:spcPts val="0"/>
              </a:spcAft>
              <a:buClr>
                <a:schemeClr val="lt1"/>
              </a:buClr>
              <a:buSzPts val="1800"/>
              <a:buFont typeface="Noto Sans Symbols"/>
              <a:buNone/>
            </a:pPr>
            <a:endParaRPr sz="1800">
              <a:solidFill>
                <a:schemeClr val="lt2"/>
              </a:solidFill>
              <a:uFillTx/>
              <a:latin typeface="Georgia"/>
              <a:ea typeface="Georgia"/>
              <a:cs typeface="Georgia"/>
              <a:sym typeface="Georgia"/>
            </a:endParaRPr>
          </a:p>
          <a:p>
            <a:pPr marL="457200" marR="0" lvl="0" indent="-342900" algn="l" rtl="0">
              <a:spcBef>
                <a:spcPts val="0"/>
              </a:spcBef>
              <a:spcAft>
                <a:spcPts val="0"/>
              </a:spcAft>
              <a:buClr>
                <a:schemeClr val="lt1"/>
              </a:buClr>
              <a:buSzPts val="1800"/>
              <a:buFont typeface="Noto Sans Symbols"/>
              <a:buNone/>
            </a:pPr>
            <a:endParaRPr sz="1800">
              <a:solidFill>
                <a:schemeClr val="lt2"/>
              </a:solidFill>
              <a:uFillTx/>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a:spLocks/>
          </p:cNvSpPr>
          <p:nvPr/>
        </p:nvSpPr>
        <p:spPr>
          <a:xfrm>
            <a:off x="3600450" y="746125"/>
            <a:ext cx="3600600" cy="2388300"/>
          </a:xfrm>
          <a:prstGeom prst="rect">
            <a:avLst/>
          </a:prstGeom>
          <a:noFill/>
          <a:ln>
            <a:noFill/>
          </a:ln>
        </p:spPr>
        <p:txBody>
          <a:bodyPr spcFirstLastPara="1" wrap="square" lIns="91425" tIns="45700" rIns="91425" bIns="45700" anchor="t" anchorCtr="0">
            <a:noAutofit/>
          </a:bodyPr>
          <a:lstStyle/>
          <a:p>
            <a:pPr marL="285750" marR="0" lvl="0" indent="-281940" algn="l" rtl="0">
              <a:spcBef>
                <a:spcPts val="0"/>
              </a:spcBef>
              <a:spcAft>
                <a:spcPts val="0"/>
              </a:spcAft>
              <a:buClr>
                <a:srgbClr val="98C3E2"/>
              </a:buClr>
              <a:buSzPts val="1200"/>
              <a:buFont typeface="Noto Sans Symbols"/>
              <a:buChar char="❑"/>
            </a:pPr>
            <a:r>
              <a:rPr lang="en-US" sz="1200">
                <a:solidFill>
                  <a:schemeClr val="dk1"/>
                </a:solidFill>
                <a:uFillTx/>
                <a:latin typeface="Georgia"/>
                <a:ea typeface="Georgia"/>
                <a:cs typeface="Georgia"/>
                <a:sym typeface="Georgia"/>
              </a:rPr>
              <a:t>Capillaries</a:t>
            </a:r>
            <a:endParaRPr sz="1200">
              <a:solidFill>
                <a:schemeClr val="dk1"/>
              </a:solidFill>
              <a:uFillTx/>
              <a:latin typeface="Georgia"/>
              <a:ea typeface="Georgia"/>
              <a:cs typeface="Georgia"/>
              <a:sym typeface="Georgia"/>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diameter of RBC</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thin walls, slow flow</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great for exchanging oxygen, nutrients</a:t>
            </a:r>
            <a:endParaRPr sz="1200">
              <a:uFillTx/>
            </a:endParaRPr>
          </a:p>
          <a:p>
            <a:pPr marL="285750" marR="0" lvl="0" indent="-281940" algn="l" rtl="0">
              <a:spcBef>
                <a:spcPts val="560"/>
              </a:spcBef>
              <a:spcAft>
                <a:spcPts val="0"/>
              </a:spcAft>
              <a:buClr>
                <a:srgbClr val="98C3E2"/>
              </a:buClr>
              <a:buSzPts val="1200"/>
              <a:buFont typeface="Noto Sans Symbols"/>
              <a:buChar char="❑"/>
            </a:pPr>
            <a:r>
              <a:rPr lang="en-US" sz="1200">
                <a:solidFill>
                  <a:schemeClr val="dk1"/>
                </a:solidFill>
                <a:uFillTx/>
                <a:latin typeface="Georgia"/>
                <a:ea typeface="Georgia"/>
                <a:cs typeface="Georgia"/>
                <a:sym typeface="Georgia"/>
              </a:rPr>
              <a:t>Venules/veins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large diameter, thin walls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compressible, penetrable by tumor</a:t>
            </a:r>
            <a:endParaRPr sz="1200">
              <a:uFillTx/>
            </a:endParaRPr>
          </a:p>
          <a:p>
            <a:pPr marL="547804" marR="0" lvl="1" indent="-293370" algn="l" rtl="0">
              <a:spcBef>
                <a:spcPts val="0"/>
              </a:spcBef>
              <a:spcAft>
                <a:spcPts val="0"/>
              </a:spcAft>
              <a:buClr>
                <a:srgbClr val="FF0000"/>
              </a:buClr>
              <a:buSzPts val="1200"/>
              <a:buFont typeface="Noto Sans Symbols"/>
              <a:buChar char="❑"/>
            </a:pPr>
            <a:r>
              <a:rPr lang="en-US" sz="1200" b="0" i="0" u="none" strike="noStrike" cap="none">
                <a:solidFill>
                  <a:srgbClr val="FF0000"/>
                </a:solidFill>
                <a:uFillTx/>
                <a:latin typeface="Georgia"/>
                <a:ea typeface="Georgia"/>
                <a:cs typeface="Georgia"/>
                <a:sym typeface="Georgia"/>
              </a:rPr>
              <a:t>Have valves</a:t>
            </a:r>
            <a:endParaRPr sz="1200">
              <a:solidFill>
                <a:srgbClr val="FF0000"/>
              </a:solidFill>
              <a:uFillTx/>
            </a:endParaRPr>
          </a:p>
          <a:p>
            <a:pPr marL="285750" marR="0" lvl="0" indent="-281940" algn="l" rtl="0">
              <a:spcBef>
                <a:spcPts val="560"/>
              </a:spcBef>
              <a:spcAft>
                <a:spcPts val="0"/>
              </a:spcAft>
              <a:buClr>
                <a:srgbClr val="98C3E2"/>
              </a:buClr>
              <a:buSzPts val="1200"/>
              <a:buFont typeface="Noto Sans Symbols"/>
              <a:buChar char="❑"/>
            </a:pPr>
            <a:r>
              <a:rPr lang="en-US" sz="1200">
                <a:solidFill>
                  <a:schemeClr val="dk1"/>
                </a:solidFill>
                <a:uFillTx/>
                <a:latin typeface="Georgia"/>
                <a:ea typeface="Georgia"/>
                <a:cs typeface="Georgia"/>
                <a:sym typeface="Georgia"/>
              </a:rPr>
              <a:t>Lymphatics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drain excess interstitial fluid</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pass through nodes</a:t>
            </a:r>
            <a:endParaRPr sz="1200" b="0" i="0" u="none" strike="noStrike" cap="none">
              <a:solidFill>
                <a:schemeClr val="dk1"/>
              </a:solidFill>
              <a:uFillTx/>
              <a:latin typeface="Georgia"/>
              <a:ea typeface="Georgia"/>
              <a:cs typeface="Georgia"/>
              <a:sym typeface="Georgia"/>
            </a:endParaRPr>
          </a:p>
        </p:txBody>
      </p:sp>
      <p:sp>
        <p:nvSpPr>
          <p:cNvPr id="141" name="Shape 141"/>
          <p:cNvSpPr>
            <a:spLocks/>
          </p:cNvSpPr>
          <p:nvPr/>
        </p:nvSpPr>
        <p:spPr>
          <a:xfrm>
            <a:off x="483317" y="649318"/>
            <a:ext cx="3041700" cy="2216100"/>
          </a:xfrm>
          <a:prstGeom prst="rect">
            <a:avLst/>
          </a:prstGeom>
          <a:noFill/>
          <a:ln>
            <a:noFill/>
          </a:ln>
        </p:spPr>
        <p:txBody>
          <a:bodyPr spcFirstLastPara="1" wrap="square" lIns="91425" tIns="45700" rIns="91425" bIns="45700" anchor="t" anchorCtr="0">
            <a:noAutofit/>
          </a:bodyPr>
          <a:lstStyle/>
          <a:p>
            <a:pPr marL="285750" marR="0" lvl="0" indent="-281940" algn="l" rtl="0">
              <a:spcBef>
                <a:spcPts val="0"/>
              </a:spcBef>
              <a:spcAft>
                <a:spcPts val="0"/>
              </a:spcAft>
              <a:buClr>
                <a:srgbClr val="98C3E2"/>
              </a:buClr>
              <a:buSzPts val="1200"/>
              <a:buFont typeface="Noto Sans Symbols"/>
              <a:buChar char="❑"/>
            </a:pPr>
            <a:r>
              <a:rPr lang="en-US" sz="1200">
                <a:solidFill>
                  <a:schemeClr val="dk1"/>
                </a:solidFill>
                <a:uFillTx/>
                <a:latin typeface="Georgia"/>
                <a:ea typeface="Georgia"/>
                <a:cs typeface="Georgia"/>
                <a:sym typeface="Georgia"/>
              </a:rPr>
              <a:t>Large (elastic) arteries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aorta, common carotid, iliac</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lots of </a:t>
            </a:r>
            <a:r>
              <a:rPr lang="en-US" sz="1200" b="0" i="0" u="none" strike="noStrike" cap="none">
                <a:solidFill>
                  <a:srgbClr val="FF0000"/>
                </a:solidFill>
                <a:uFillTx/>
                <a:latin typeface="Georgia"/>
                <a:ea typeface="Georgia"/>
                <a:cs typeface="Georgia"/>
                <a:sym typeface="Georgia"/>
              </a:rPr>
              <a:t>elastic fibers</a:t>
            </a:r>
            <a:br>
              <a:rPr lang="en-US" sz="1200" b="0" i="0" u="none" strike="noStrike" cap="none">
                <a:solidFill>
                  <a:srgbClr val="FF0000"/>
                </a:solidFill>
                <a:uFillTx/>
                <a:latin typeface="Georgia"/>
                <a:ea typeface="Georgia"/>
                <a:cs typeface="Georgia"/>
                <a:sym typeface="Georgia"/>
              </a:rPr>
            </a:br>
            <a:endParaRPr sz="1200" b="0" i="0" u="none" strike="noStrike" cap="none">
              <a:solidFill>
                <a:srgbClr val="FF0000"/>
              </a:solidFill>
              <a:uFillTx/>
              <a:latin typeface="Georgia"/>
              <a:ea typeface="Georgia"/>
              <a:cs typeface="Georgia"/>
              <a:sym typeface="Georgia"/>
            </a:endParaRPr>
          </a:p>
          <a:p>
            <a:pPr marL="285750" marR="0" lvl="0" indent="-281940" algn="l" rtl="0">
              <a:spcBef>
                <a:spcPts val="0"/>
              </a:spcBef>
              <a:spcAft>
                <a:spcPts val="0"/>
              </a:spcAft>
              <a:buClr>
                <a:srgbClr val="98C3E2"/>
              </a:buClr>
              <a:buSzPts val="1200"/>
              <a:buFont typeface="Noto Sans Symbols"/>
              <a:buChar char="❑"/>
            </a:pPr>
            <a:r>
              <a:rPr lang="en-US" sz="1200">
                <a:solidFill>
                  <a:schemeClr val="dk1"/>
                </a:solidFill>
                <a:uFillTx/>
                <a:latin typeface="Georgia"/>
                <a:ea typeface="Georgia"/>
                <a:cs typeface="Georgia"/>
                <a:sym typeface="Georgia"/>
              </a:rPr>
              <a:t>Medium (muscular) arteries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coronary, renal arteries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mostly smooth muscle cells</a:t>
            </a:r>
            <a:br>
              <a:rPr lang="en-US" sz="1200" b="0" i="0" u="none" strike="noStrike" cap="none">
                <a:solidFill>
                  <a:schemeClr val="dk1"/>
                </a:solidFill>
                <a:uFillTx/>
                <a:latin typeface="Georgia"/>
                <a:ea typeface="Georgia"/>
                <a:cs typeface="Georgia"/>
                <a:sym typeface="Georgia"/>
              </a:rPr>
            </a:br>
            <a:endParaRPr sz="1200" b="0" i="0" u="none" strike="noStrike" cap="none">
              <a:solidFill>
                <a:schemeClr val="dk1"/>
              </a:solidFill>
              <a:uFillTx/>
              <a:latin typeface="Georgia"/>
              <a:ea typeface="Georgia"/>
              <a:cs typeface="Georgia"/>
              <a:sym typeface="Georgia"/>
            </a:endParaRPr>
          </a:p>
          <a:p>
            <a:pPr marL="285750" marR="0" lvl="0" indent="-281940" algn="l" rtl="0">
              <a:spcBef>
                <a:spcPts val="0"/>
              </a:spcBef>
              <a:spcAft>
                <a:spcPts val="0"/>
              </a:spcAft>
              <a:buClr>
                <a:srgbClr val="98C3E2"/>
              </a:buClr>
              <a:buSzPts val="1200"/>
              <a:buFont typeface="Noto Sans Symbols"/>
              <a:buChar char="❑"/>
            </a:pPr>
            <a:r>
              <a:rPr lang="en-US" sz="1200">
                <a:solidFill>
                  <a:schemeClr val="dk1"/>
                </a:solidFill>
                <a:uFillTx/>
                <a:latin typeface="Georgia"/>
                <a:ea typeface="Georgia"/>
                <a:cs typeface="Georgia"/>
                <a:sym typeface="Georgia"/>
              </a:rPr>
              <a:t>Small arteries/arterioles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all smooth muscle cells</a:t>
            </a:r>
            <a:endParaRPr sz="1200">
              <a:uFillTx/>
            </a:endParaRPr>
          </a:p>
          <a:p>
            <a:pPr marL="547804" marR="0" lvl="1" indent="-293370" algn="l" rtl="0">
              <a:spcBef>
                <a:spcPts val="0"/>
              </a:spcBef>
              <a:spcAft>
                <a:spcPts val="0"/>
              </a:spcAft>
              <a:buClr>
                <a:srgbClr val="98C3E2"/>
              </a:buClr>
              <a:buSzPts val="1200"/>
              <a:buFont typeface="Noto Sans Symbols"/>
              <a:buChar char="❑"/>
            </a:pPr>
            <a:r>
              <a:rPr lang="en-US" sz="1200" b="0" i="0" u="none" strike="noStrike" cap="none">
                <a:solidFill>
                  <a:schemeClr val="dk1"/>
                </a:solidFill>
                <a:uFillTx/>
                <a:latin typeface="Georgia"/>
                <a:ea typeface="Georgia"/>
                <a:cs typeface="Georgia"/>
                <a:sym typeface="Georgia"/>
              </a:rPr>
              <a:t>blood pressure controlled here</a:t>
            </a:r>
            <a:endParaRPr sz="1200" b="0" i="0" u="none" strike="noStrike" cap="none">
              <a:solidFill>
                <a:schemeClr val="dk1"/>
              </a:solidFill>
              <a:uFillTx/>
              <a:latin typeface="Georgia"/>
              <a:ea typeface="Georgia"/>
              <a:cs typeface="Georgia"/>
              <a:sym typeface="Georgia"/>
            </a:endParaRPr>
          </a:p>
        </p:txBody>
      </p:sp>
      <p:pic>
        <p:nvPicPr>
          <p:cNvPr id="142" name="Shape 142" descr="f012001"/>
          <p:cNvPicPr preferRelativeResize="0"/>
          <p:nvPr/>
        </p:nvPicPr>
        <p:blipFill rotWithShape="1">
          <a:blip r:embed="rId3"/>
          <a:srcRect/>
          <a:stretch/>
        </p:blipFill>
        <p:spPr>
          <a:xfrm>
            <a:off x="3826535" y="4817608"/>
            <a:ext cx="2471125" cy="1163759"/>
          </a:xfrm>
          <a:prstGeom prst="rect">
            <a:avLst/>
          </a:prstGeom>
          <a:noFill/>
          <a:ln>
            <a:noFill/>
          </a:ln>
        </p:spPr>
      </p:pic>
      <p:pic>
        <p:nvPicPr>
          <p:cNvPr id="143" name="Shape 143" descr="http://www.full-health.com/image_artery_endothelium.jpg"/>
          <p:cNvPicPr preferRelativeResize="0"/>
          <p:nvPr/>
        </p:nvPicPr>
        <p:blipFill rotWithShape="1">
          <a:blip r:embed="rId4"/>
          <a:srcRect/>
          <a:stretch/>
        </p:blipFill>
        <p:spPr>
          <a:xfrm>
            <a:off x="3808943" y="3487599"/>
            <a:ext cx="2471126" cy="1204736"/>
          </a:xfrm>
          <a:prstGeom prst="rect">
            <a:avLst/>
          </a:prstGeom>
          <a:noFill/>
          <a:ln>
            <a:noFill/>
          </a:ln>
        </p:spPr>
      </p:pic>
      <p:sp>
        <p:nvSpPr>
          <p:cNvPr id="144" name="Shape 144"/>
          <p:cNvSpPr txBox="1">
            <a:spLocks/>
          </p:cNvSpPr>
          <p:nvPr/>
        </p:nvSpPr>
        <p:spPr>
          <a:xfrm>
            <a:off x="694266" y="3118266"/>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Artery</a:t>
            </a:r>
            <a:endParaRPr>
              <a:uFillTx/>
            </a:endParaRPr>
          </a:p>
        </p:txBody>
      </p:sp>
      <p:sp>
        <p:nvSpPr>
          <p:cNvPr id="145" name="Shape 145"/>
          <p:cNvSpPr txBox="1">
            <a:spLocks noGrp="1"/>
          </p:cNvSpPr>
          <p:nvPr>
            <p:ph type="body" idx="1"/>
          </p:nvPr>
        </p:nvSpPr>
        <p:spPr>
          <a:xfrm>
            <a:off x="628650" y="6865475"/>
            <a:ext cx="4433400" cy="2216100"/>
          </a:xfrm>
          <a:prstGeom prst="rect">
            <a:avLst/>
          </a:prstGeom>
          <a:noFill/>
          <a:ln>
            <a:noFill/>
          </a:ln>
        </p:spPr>
        <p:txBody>
          <a:bodyPr spcFirstLastPara="1" wrap="square" lIns="52400" tIns="26200" rIns="52400" bIns="26200" anchor="t" anchorCtr="0">
            <a:noAutofit/>
          </a:bodyPr>
          <a:lstStyle/>
          <a:p>
            <a:pPr marL="131028" marR="0" lvl="0" indent="-118328" algn="l" rtl="0">
              <a:lnSpc>
                <a:spcPct val="110000"/>
              </a:lnSpc>
              <a:spcBef>
                <a:spcPts val="0"/>
              </a:spcBef>
              <a:spcAft>
                <a:spcPts val="0"/>
              </a:spcAft>
              <a:buClr>
                <a:schemeClr val="dk2"/>
              </a:buClr>
              <a:buSzPts val="1200"/>
              <a:buFont typeface="Noto Sans Symbols"/>
              <a:buChar char="❑"/>
            </a:pPr>
            <a:r>
              <a:rPr lang="en-US" b="0" i="0" u="none" strike="noStrike" cap="none">
                <a:solidFill>
                  <a:schemeClr val="dk1"/>
                </a:solidFill>
                <a:uFillTx/>
                <a:latin typeface="Georgia"/>
                <a:ea typeface="Georgia"/>
                <a:cs typeface="Georgia"/>
                <a:sym typeface="Georgia"/>
              </a:rPr>
              <a:t> </a:t>
            </a:r>
            <a:r>
              <a:rPr lang="en-US" b="0" i="0" u="none" strike="noStrike" cap="none">
                <a:solidFill>
                  <a:srgbClr val="2D73A5"/>
                </a:solidFill>
                <a:uFillTx/>
                <a:latin typeface="Georgia"/>
                <a:ea typeface="Georgia"/>
                <a:cs typeface="Georgia"/>
                <a:sym typeface="Georgia"/>
              </a:rPr>
              <a:t>The endothelium is a</a:t>
            </a:r>
            <a:r>
              <a:rPr lang="en-US">
                <a:solidFill>
                  <a:srgbClr val="2D73A5"/>
                </a:solidFill>
                <a:uFillTx/>
                <a:latin typeface="Georgia"/>
                <a:ea typeface="Georgia"/>
                <a:cs typeface="Georgia"/>
                <a:sym typeface="Georgia"/>
              </a:rPr>
              <a:t> </a:t>
            </a:r>
            <a:r>
              <a:rPr lang="en-US" b="0" i="0" u="none" strike="noStrike" cap="none">
                <a:solidFill>
                  <a:srgbClr val="2D73A5"/>
                </a:solidFill>
                <a:uFillTx/>
                <a:latin typeface="Georgia"/>
                <a:ea typeface="Georgia"/>
                <a:cs typeface="Georgia"/>
                <a:sym typeface="Georgia"/>
              </a:rPr>
              <a:t>single cell thick lining of endothelial cells and it is the inner lining of the entire cardiovascular system (arteries, veins and capillaries) and the lymphatic system. </a:t>
            </a:r>
            <a:endParaRPr>
              <a:uFillTx/>
            </a:endParaRPr>
          </a:p>
          <a:p>
            <a:pPr marL="131028" marR="0" lvl="0" indent="-118328" algn="l" rtl="0">
              <a:lnSpc>
                <a:spcPct val="110000"/>
              </a:lnSpc>
              <a:spcBef>
                <a:spcPts val="402"/>
              </a:spcBef>
              <a:spcAft>
                <a:spcPts val="0"/>
              </a:spcAft>
              <a:buClr>
                <a:schemeClr val="dk2"/>
              </a:buClr>
              <a:buSzPts val="1200"/>
              <a:buFont typeface="Noto Sans Symbols"/>
              <a:buChar char="❑"/>
            </a:pPr>
            <a:r>
              <a:rPr lang="en-US" b="0" i="0" u="none" strike="noStrike" cap="none">
                <a:solidFill>
                  <a:schemeClr val="dk1"/>
                </a:solidFill>
                <a:uFillTx/>
                <a:latin typeface="Georgia"/>
                <a:ea typeface="Georgia"/>
                <a:cs typeface="Georgia"/>
                <a:sym typeface="Georgia"/>
              </a:rPr>
              <a:t> It is in direct contact with the blood/lymph and the cells circulating in it. </a:t>
            </a:r>
            <a:endParaRPr>
              <a:uFillTx/>
            </a:endParaRPr>
          </a:p>
          <a:p>
            <a:pPr marL="131028" marR="0" lvl="0" indent="-118328" algn="l" rtl="0">
              <a:lnSpc>
                <a:spcPct val="110000"/>
              </a:lnSpc>
              <a:spcBef>
                <a:spcPts val="402"/>
              </a:spcBef>
              <a:spcAft>
                <a:spcPts val="0"/>
              </a:spcAft>
              <a:buClr>
                <a:schemeClr val="dk2"/>
              </a:buClr>
              <a:buSzPts val="1200"/>
              <a:buFont typeface="Noto Sans Symbols"/>
              <a:buChar char="❑"/>
            </a:pPr>
            <a:r>
              <a:rPr lang="en-US" b="0" i="0" u="none" strike="noStrike" cap="none">
                <a:solidFill>
                  <a:schemeClr val="dk1"/>
                </a:solidFill>
                <a:uFillTx/>
                <a:latin typeface="Georgia"/>
                <a:ea typeface="Georgia"/>
                <a:cs typeface="Georgia"/>
                <a:sym typeface="Georgia"/>
              </a:rPr>
              <a:t> A normal structure and function of endothelium is essential for the maintenance of vessel wall homeostasis and normal circulatory function. </a:t>
            </a:r>
            <a:endParaRPr>
              <a:uFillTx/>
            </a:endParaRPr>
          </a:p>
        </p:txBody>
      </p:sp>
      <p:pic>
        <p:nvPicPr>
          <p:cNvPr id="146" name="Shape 146" descr="http://faculty.stcc.edu/AandP/AP/imagesAP2/bloodvessels/endothelia.jpg"/>
          <p:cNvPicPr preferRelativeResize="0"/>
          <p:nvPr/>
        </p:nvPicPr>
        <p:blipFill rotWithShape="1">
          <a:blip r:embed="rId5"/>
          <a:srcRect/>
          <a:stretch/>
        </p:blipFill>
        <p:spPr>
          <a:xfrm>
            <a:off x="5134468" y="6343920"/>
            <a:ext cx="1575767" cy="1618821"/>
          </a:xfrm>
          <a:prstGeom prst="rect">
            <a:avLst/>
          </a:prstGeom>
          <a:noFill/>
          <a:ln>
            <a:noFill/>
          </a:ln>
        </p:spPr>
      </p:pic>
      <p:pic>
        <p:nvPicPr>
          <p:cNvPr id="147" name="Shape 147" descr="http://www.udel.edu/biology/Wags/histopage/vascularmodelingpage/circsystempage/microvessels/venulelong.gif"/>
          <p:cNvPicPr preferRelativeResize="0"/>
          <p:nvPr/>
        </p:nvPicPr>
        <p:blipFill rotWithShape="1">
          <a:blip r:embed="rId6"/>
          <a:srcRect/>
          <a:stretch/>
        </p:blipFill>
        <p:spPr>
          <a:xfrm>
            <a:off x="5206827" y="8098638"/>
            <a:ext cx="1431028" cy="982928"/>
          </a:xfrm>
          <a:prstGeom prst="rect">
            <a:avLst/>
          </a:prstGeom>
          <a:noFill/>
          <a:ln>
            <a:noFill/>
          </a:ln>
        </p:spPr>
      </p:pic>
      <p:sp>
        <p:nvSpPr>
          <p:cNvPr id="148" name="Shape 148"/>
          <p:cNvSpPr txBox="1">
            <a:spLocks/>
          </p:cNvSpPr>
          <p:nvPr/>
        </p:nvSpPr>
        <p:spPr>
          <a:xfrm>
            <a:off x="628650" y="6425489"/>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Endothelial Cells</a:t>
            </a:r>
            <a:endParaRPr>
              <a:uFillTx/>
            </a:endParaRPr>
          </a:p>
        </p:txBody>
      </p:sp>
      <p:pic>
        <p:nvPicPr>
          <p:cNvPr id="149" name="Shape 149"/>
          <p:cNvPicPr preferRelativeResize="0"/>
          <p:nvPr/>
        </p:nvPicPr>
        <p:blipFill rotWithShape="1">
          <a:blip r:embed="rId7"/>
          <a:srcRect/>
          <a:stretch/>
        </p:blipFill>
        <p:spPr>
          <a:xfrm>
            <a:off x="722390" y="3511905"/>
            <a:ext cx="1823145" cy="2707095"/>
          </a:xfrm>
          <a:prstGeom prst="rect">
            <a:avLst/>
          </a:prstGeom>
          <a:noFill/>
          <a:ln>
            <a:noFill/>
          </a:ln>
        </p:spPr>
      </p:pic>
      <p:sp>
        <p:nvSpPr>
          <p:cNvPr id="150" name="Shape 150"/>
          <p:cNvSpPr txBox="1">
            <a:spLocks/>
          </p:cNvSpPr>
          <p:nvPr/>
        </p:nvSpPr>
        <p:spPr>
          <a:xfrm>
            <a:off x="694267" y="355601"/>
            <a:ext cx="607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Introduction:Normal Blood Vessels</a:t>
            </a:r>
            <a:endParaRPr>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674" y="599960"/>
            <a:ext cx="4686300" cy="1230000"/>
          </a:xfrm>
          <a:prstGeom prst="rect">
            <a:avLst/>
          </a:prstGeom>
          <a:noFill/>
          <a:ln>
            <a:noFill/>
          </a:ln>
        </p:spPr>
        <p:txBody>
          <a:bodyPr spcFirstLastPara="1" wrap="square" lIns="52400" tIns="26200" rIns="52400" bIns="26200" anchor="t" anchorCtr="0">
            <a:noAutofit/>
          </a:bodyPr>
          <a:lstStyle/>
          <a:p>
            <a:pPr marL="131028" marR="0" lvl="0" indent="-118328" algn="l" rtl="0">
              <a:lnSpc>
                <a:spcPct val="80000"/>
              </a:lnSpc>
              <a:spcBef>
                <a:spcPts val="0"/>
              </a:spcBef>
              <a:spcAft>
                <a:spcPts val="0"/>
              </a:spcAft>
              <a:buClr>
                <a:schemeClr val="dk2"/>
              </a:buClr>
              <a:buSzPts val="1200"/>
              <a:buFont typeface="Noto Sans Symbols"/>
              <a:buChar char="❑"/>
            </a:pPr>
            <a:r>
              <a:rPr lang="en-US" b="0" i="0" u="none" strike="noStrike" cap="none">
                <a:solidFill>
                  <a:srgbClr val="595959"/>
                </a:solidFill>
                <a:uFillTx/>
                <a:latin typeface="Georgia"/>
                <a:ea typeface="Georgia"/>
                <a:cs typeface="Georgia"/>
                <a:sym typeface="Georgia"/>
              </a:rPr>
              <a:t> </a:t>
            </a:r>
            <a:r>
              <a:rPr lang="en-US" b="0" i="0" u="none" strike="noStrike" cap="none">
                <a:solidFill>
                  <a:schemeClr val="dk1"/>
                </a:solidFill>
                <a:uFillTx/>
                <a:latin typeface="Georgia"/>
                <a:ea typeface="Georgia"/>
                <a:cs typeface="Georgia"/>
                <a:sym typeface="Georgia"/>
              </a:rPr>
              <a:t>SMCs are present in the media of blood vessels</a:t>
            </a:r>
            <a:endParaRPr>
              <a:uFillTx/>
            </a:endParaRPr>
          </a:p>
          <a:p>
            <a:pPr marL="131028" marR="0" lvl="0" indent="-118328" algn="l" rtl="0">
              <a:lnSpc>
                <a:spcPct val="80000"/>
              </a:lnSpc>
              <a:spcBef>
                <a:spcPts val="402"/>
              </a:spcBef>
              <a:spcAft>
                <a:spcPts val="0"/>
              </a:spcAft>
              <a:buClr>
                <a:schemeClr val="dk2"/>
              </a:buClr>
              <a:buSzPts val="1200"/>
              <a:buFont typeface="Noto Sans Symbols"/>
              <a:buChar char="❑"/>
            </a:pPr>
            <a:r>
              <a:rPr lang="en-US" b="0" i="0" u="none" strike="noStrike" cap="none">
                <a:solidFill>
                  <a:schemeClr val="dk1"/>
                </a:solidFill>
                <a:uFillTx/>
                <a:latin typeface="Georgia"/>
                <a:ea typeface="Georgia"/>
                <a:cs typeface="Georgia"/>
                <a:sym typeface="Georgia"/>
              </a:rPr>
              <a:t> SMCs are responsible for vasoconstriction and vasodilation of blood vessel. </a:t>
            </a:r>
            <a:endParaRPr>
              <a:uFillTx/>
            </a:endParaRPr>
          </a:p>
          <a:p>
            <a:pPr marL="131028" marR="0" lvl="0" indent="-118328" algn="l" rtl="0">
              <a:lnSpc>
                <a:spcPct val="110000"/>
              </a:lnSpc>
              <a:spcBef>
                <a:spcPts val="402"/>
              </a:spcBef>
              <a:spcAft>
                <a:spcPts val="0"/>
              </a:spcAft>
              <a:buClr>
                <a:schemeClr val="dk2"/>
              </a:buClr>
              <a:buSzPts val="1200"/>
              <a:buFont typeface="Noto Sans Symbols"/>
              <a:buChar char="❑"/>
            </a:pPr>
            <a:r>
              <a:rPr lang="en-US" b="0" i="0" u="none" strike="noStrike" cap="none">
                <a:solidFill>
                  <a:schemeClr val="dk1"/>
                </a:solidFill>
                <a:uFillTx/>
                <a:latin typeface="Georgia"/>
                <a:ea typeface="Georgia"/>
                <a:cs typeface="Georgia"/>
                <a:sym typeface="Georgia"/>
              </a:rPr>
              <a:t> Any vascular injury or dysfunction stimulates SMCs.</a:t>
            </a:r>
            <a:br>
              <a:rPr lang="en-US" b="0" i="0" u="none" strike="noStrike" cap="none">
                <a:solidFill>
                  <a:schemeClr val="dk1"/>
                </a:solidFill>
                <a:uFillTx/>
                <a:latin typeface="Georgia"/>
                <a:ea typeface="Georgia"/>
                <a:cs typeface="Georgia"/>
                <a:sym typeface="Georgia"/>
              </a:rPr>
            </a:br>
            <a:r>
              <a:rPr lang="en-US" b="0" i="0" u="none" strike="noStrike" cap="none">
                <a:solidFill>
                  <a:schemeClr val="dk1"/>
                </a:solidFill>
                <a:uFillTx/>
                <a:latin typeface="Georgia"/>
                <a:ea typeface="Georgia"/>
                <a:cs typeface="Georgia"/>
                <a:sym typeface="Georgia"/>
              </a:rPr>
              <a:t>On stimulation the SMCs:</a:t>
            </a:r>
            <a:endParaRPr>
              <a:uFillTx/>
            </a:endParaRPr>
          </a:p>
          <a:p>
            <a:pPr marL="131028" marR="0" lvl="0" indent="-131028" algn="l" rtl="0">
              <a:lnSpc>
                <a:spcPct val="80000"/>
              </a:lnSpc>
              <a:spcBef>
                <a:spcPts val="402"/>
              </a:spcBef>
              <a:spcAft>
                <a:spcPts val="0"/>
              </a:spcAft>
              <a:buClr>
                <a:schemeClr val="dk2"/>
              </a:buClr>
              <a:buSzPts val="1400"/>
              <a:buFont typeface="Arial"/>
              <a:buNone/>
            </a:pPr>
            <a:endParaRPr b="0" i="0" u="none" strike="noStrike" cap="none">
              <a:solidFill>
                <a:srgbClr val="595959"/>
              </a:solidFill>
              <a:uFillTx/>
              <a:latin typeface="Georgia"/>
              <a:ea typeface="Georgia"/>
              <a:cs typeface="Georgia"/>
              <a:sym typeface="Georgia"/>
            </a:endParaRPr>
          </a:p>
        </p:txBody>
      </p:sp>
      <p:sp>
        <p:nvSpPr>
          <p:cNvPr id="156" name="Shape 156"/>
          <p:cNvSpPr txBox="1">
            <a:spLocks/>
          </p:cNvSpPr>
          <p:nvPr/>
        </p:nvSpPr>
        <p:spPr>
          <a:xfrm>
            <a:off x="685800" y="155839"/>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Smooth Muscle Cells (SMC)</a:t>
            </a:r>
            <a:endParaRPr>
              <a:uFillTx/>
            </a:endParaRPr>
          </a:p>
        </p:txBody>
      </p:sp>
      <p:pic>
        <p:nvPicPr>
          <p:cNvPr id="157" name="Shape 157"/>
          <p:cNvPicPr preferRelativeResize="0"/>
          <p:nvPr/>
        </p:nvPicPr>
        <p:blipFill rotWithShape="1">
          <a:blip r:embed="rId3"/>
          <a:srcRect/>
          <a:stretch/>
        </p:blipFill>
        <p:spPr>
          <a:xfrm>
            <a:off x="5114925" y="283625"/>
            <a:ext cx="1810625" cy="1362426"/>
          </a:xfrm>
          <a:prstGeom prst="rect">
            <a:avLst/>
          </a:prstGeom>
          <a:noFill/>
          <a:ln>
            <a:noFill/>
          </a:ln>
        </p:spPr>
      </p:pic>
      <p:sp>
        <p:nvSpPr>
          <p:cNvPr id="158" name="Shape 158"/>
          <p:cNvSpPr txBox="1">
            <a:spLocks/>
          </p:cNvSpPr>
          <p:nvPr/>
        </p:nvSpPr>
        <p:spPr>
          <a:xfrm>
            <a:off x="627100" y="3021975"/>
            <a:ext cx="4576500" cy="2589900"/>
          </a:xfrm>
          <a:prstGeom prst="rect">
            <a:avLst/>
          </a:prstGeom>
          <a:noFill/>
          <a:ln>
            <a:noFill/>
          </a:ln>
        </p:spPr>
        <p:txBody>
          <a:bodyPr spcFirstLastPara="1" wrap="square" lIns="52400" tIns="26200" rIns="52400" bIns="26200" anchor="t" anchorCtr="0">
            <a:noAutofit/>
          </a:bodyPr>
          <a:lstStyle/>
          <a:p>
            <a:pPr marL="131028" marR="0" lvl="0" indent="-118328" algn="l" rtl="0">
              <a:lnSpc>
                <a:spcPct val="100000"/>
              </a:lnSpc>
              <a:spcBef>
                <a:spcPts val="0"/>
              </a:spcBef>
              <a:spcAft>
                <a:spcPts val="0"/>
              </a:spcAft>
              <a:buClr>
                <a:schemeClr val="dk2"/>
              </a:buClr>
              <a:buSzPts val="1200"/>
              <a:buFont typeface="Noto Sans Symbols"/>
              <a:buChar char="❑"/>
            </a:pPr>
            <a:r>
              <a:rPr lang="en-US" sz="1200" dirty="0">
                <a:solidFill>
                  <a:schemeClr val="dk1"/>
                </a:solidFill>
                <a:uFillTx/>
                <a:latin typeface="Georgia"/>
                <a:ea typeface="Georgia"/>
                <a:cs typeface="Georgia"/>
                <a:sym typeface="Georgia"/>
              </a:rPr>
              <a:t> Atherosclerosis is characterized by intimal lesions called </a:t>
            </a:r>
            <a:r>
              <a:rPr lang="en-US" sz="1200" b="1" dirty="0" err="1">
                <a:solidFill>
                  <a:schemeClr val="dk1"/>
                </a:solidFill>
                <a:uFillTx/>
                <a:latin typeface="Georgia"/>
                <a:ea typeface="Georgia"/>
                <a:cs typeface="Georgia"/>
                <a:sym typeface="Georgia"/>
              </a:rPr>
              <a:t>atheromas</a:t>
            </a:r>
            <a:r>
              <a:rPr lang="en-US" sz="1200" b="1" dirty="0">
                <a:solidFill>
                  <a:schemeClr val="dk1"/>
                </a:solidFill>
                <a:uFillTx/>
                <a:latin typeface="Georgia"/>
                <a:ea typeface="Georgia"/>
                <a:cs typeface="Georgia"/>
                <a:sym typeface="Georgia"/>
              </a:rPr>
              <a:t> (also known as atheromatous plaque or </a:t>
            </a:r>
            <a:r>
              <a:rPr lang="en-US" sz="1200" b="1" dirty="0" err="1">
                <a:solidFill>
                  <a:schemeClr val="dk1"/>
                </a:solidFill>
                <a:uFillTx/>
                <a:latin typeface="Georgia"/>
                <a:ea typeface="Georgia"/>
                <a:cs typeface="Georgia"/>
                <a:sym typeface="Georgia"/>
              </a:rPr>
              <a:t>fibrofatty</a:t>
            </a:r>
            <a:r>
              <a:rPr lang="en-US" sz="1200" b="1" dirty="0">
                <a:solidFill>
                  <a:schemeClr val="dk1"/>
                </a:solidFill>
                <a:uFillTx/>
                <a:latin typeface="Georgia"/>
                <a:ea typeface="Georgia"/>
                <a:cs typeface="Georgia"/>
                <a:sym typeface="Georgia"/>
              </a:rPr>
              <a:t> plaque)</a:t>
            </a:r>
            <a:r>
              <a:rPr lang="en-US" sz="1200" dirty="0">
                <a:solidFill>
                  <a:schemeClr val="dk1"/>
                </a:solidFill>
                <a:uFillTx/>
                <a:latin typeface="Georgia"/>
                <a:ea typeface="Georgia"/>
                <a:cs typeface="Georgia"/>
                <a:sym typeface="Georgia"/>
              </a:rPr>
              <a:t>, which protrude into and obstruct vascular lumens and weaken the underlying media.</a:t>
            </a:r>
            <a:endParaRPr sz="1200" dirty="0">
              <a:solidFill>
                <a:schemeClr val="dk1"/>
              </a:solidFill>
              <a:uFillTx/>
              <a:latin typeface="Georgia"/>
              <a:ea typeface="Georgia"/>
              <a:cs typeface="Georgia"/>
              <a:sym typeface="Georgia"/>
            </a:endParaRPr>
          </a:p>
          <a:p>
            <a:pPr marL="0" marR="0" lvl="0" indent="0" algn="l" rtl="0">
              <a:lnSpc>
                <a:spcPct val="100000"/>
              </a:lnSpc>
              <a:spcBef>
                <a:spcPts val="0"/>
              </a:spcBef>
              <a:spcAft>
                <a:spcPts val="0"/>
              </a:spcAft>
              <a:buNone/>
            </a:pPr>
            <a:r>
              <a:rPr lang="en-US" sz="1100" dirty="0">
                <a:solidFill>
                  <a:srgbClr val="A5A5A5"/>
                </a:solidFill>
                <a:uFillTx/>
                <a:latin typeface="Georgia"/>
                <a:ea typeface="Georgia"/>
                <a:cs typeface="Georgia"/>
                <a:sym typeface="Georgia"/>
              </a:rPr>
              <a:t> </a:t>
            </a:r>
            <a:endParaRPr sz="1200" dirty="0">
              <a:solidFill>
                <a:schemeClr val="dk1"/>
              </a:solidFill>
              <a:uFillTx/>
              <a:latin typeface="Georgia"/>
              <a:ea typeface="Georgia"/>
              <a:cs typeface="Georgia"/>
              <a:sym typeface="Georgia"/>
            </a:endParaRPr>
          </a:p>
          <a:p>
            <a:pPr marL="131028" marR="0" lvl="0" indent="-118328" algn="l" rtl="0">
              <a:lnSpc>
                <a:spcPct val="100000"/>
              </a:lnSpc>
              <a:spcBef>
                <a:spcPts val="402"/>
              </a:spcBef>
              <a:spcAft>
                <a:spcPts val="0"/>
              </a:spcAft>
              <a:buClr>
                <a:schemeClr val="dk2"/>
              </a:buClr>
              <a:buSzPts val="1200"/>
              <a:buFont typeface="Noto Sans Symbols"/>
              <a:buChar char="❑"/>
            </a:pPr>
            <a:r>
              <a:rPr lang="en-US" sz="1200" dirty="0">
                <a:solidFill>
                  <a:schemeClr val="dk1"/>
                </a:solidFill>
                <a:uFillTx/>
                <a:latin typeface="Georgia"/>
                <a:ea typeface="Georgia"/>
                <a:cs typeface="Georgia"/>
                <a:sym typeface="Georgia"/>
              </a:rPr>
              <a:t> The most commonly involved vessels are the abdominal aorta then coronary arteries, the popliteal arteries, the  internal carotid arteries, and the vessels of the circle of Willis*. </a:t>
            </a:r>
            <a:endParaRPr sz="1200" dirty="0">
              <a:solidFill>
                <a:schemeClr val="dk1"/>
              </a:solidFill>
              <a:uFillTx/>
              <a:latin typeface="Georgia"/>
              <a:ea typeface="Georgia"/>
              <a:cs typeface="Georgia"/>
              <a:sym typeface="Georgia"/>
            </a:endParaRPr>
          </a:p>
          <a:p>
            <a:pPr marL="0" lvl="0" indent="0" rtl="0">
              <a:spcBef>
                <a:spcPts val="0"/>
              </a:spcBef>
              <a:spcAft>
                <a:spcPts val="0"/>
              </a:spcAft>
              <a:buNone/>
            </a:pPr>
            <a:r>
              <a:rPr lang="en-US" sz="1100" dirty="0">
                <a:solidFill>
                  <a:srgbClr val="A5A5A5"/>
                </a:solidFill>
                <a:uFillTx/>
                <a:latin typeface="Georgia"/>
                <a:ea typeface="Georgia"/>
                <a:cs typeface="Georgia"/>
                <a:sym typeface="Georgia"/>
              </a:rPr>
              <a:t>Atheroma usually found in large arteries.</a:t>
            </a:r>
            <a:endParaRPr sz="1200" dirty="0">
              <a:solidFill>
                <a:schemeClr val="dk1"/>
              </a:solidFill>
              <a:uFillTx/>
              <a:latin typeface="Georgia"/>
              <a:ea typeface="Georgia"/>
              <a:cs typeface="Georgia"/>
              <a:sym typeface="Georgia"/>
            </a:endParaRPr>
          </a:p>
          <a:p>
            <a:pPr marL="131028" marR="0" lvl="0" indent="-118328" algn="l" rtl="0">
              <a:lnSpc>
                <a:spcPct val="100000"/>
              </a:lnSpc>
              <a:spcBef>
                <a:spcPts val="402"/>
              </a:spcBef>
              <a:spcAft>
                <a:spcPts val="0"/>
              </a:spcAft>
              <a:buClr>
                <a:schemeClr val="dk2"/>
              </a:buClr>
              <a:buSzPts val="1200"/>
              <a:buFont typeface="Noto Sans Symbols"/>
              <a:buChar char="❑"/>
            </a:pPr>
            <a:r>
              <a:rPr lang="en-US" sz="1200" dirty="0">
                <a:solidFill>
                  <a:schemeClr val="dk1"/>
                </a:solidFill>
                <a:uFillTx/>
                <a:latin typeface="Georgia"/>
                <a:ea typeface="Georgia"/>
                <a:cs typeface="Georgia"/>
                <a:sym typeface="Georgia"/>
              </a:rPr>
              <a:t> AS can cause serious complications like </a:t>
            </a:r>
            <a:r>
              <a:rPr lang="en-US" sz="1200" b="1" u="sng" dirty="0">
                <a:solidFill>
                  <a:schemeClr val="dk1"/>
                </a:solidFill>
                <a:uFillTx/>
                <a:latin typeface="Georgia"/>
                <a:ea typeface="Georgia"/>
                <a:cs typeface="Georgia"/>
                <a:sym typeface="Georgia"/>
              </a:rPr>
              <a:t>Coronary artery disease (angina &amp; MI) and Carotid atherosclerotic disease (stroke). </a:t>
            </a:r>
            <a:endParaRPr sz="1200" b="1" u="sng" dirty="0">
              <a:solidFill>
                <a:schemeClr val="dk1"/>
              </a:solidFill>
              <a:uFillTx/>
              <a:latin typeface="Georgia"/>
              <a:ea typeface="Georgia"/>
              <a:cs typeface="Georgia"/>
              <a:sym typeface="Georgia"/>
            </a:endParaRPr>
          </a:p>
          <a:p>
            <a:pPr marL="0" marR="0" lvl="0" indent="0" algn="l" rtl="0">
              <a:lnSpc>
                <a:spcPct val="100000"/>
              </a:lnSpc>
              <a:spcBef>
                <a:spcPts val="402"/>
              </a:spcBef>
              <a:spcAft>
                <a:spcPts val="0"/>
              </a:spcAft>
              <a:buNone/>
            </a:pPr>
            <a:endParaRPr sz="1200" dirty="0">
              <a:solidFill>
                <a:srgbClr val="999999"/>
              </a:solidFill>
              <a:uFillTx/>
              <a:latin typeface="Georgia"/>
              <a:ea typeface="Georgia"/>
              <a:cs typeface="Georgia"/>
              <a:sym typeface="Georgia"/>
            </a:endParaRPr>
          </a:p>
        </p:txBody>
      </p:sp>
      <p:pic>
        <p:nvPicPr>
          <p:cNvPr id="159" name="Shape 159" descr="http://patienteducationcenter.org/wp-content/uploads/2012/05/205203-image.jpg"/>
          <p:cNvPicPr preferRelativeResize="0"/>
          <p:nvPr/>
        </p:nvPicPr>
        <p:blipFill rotWithShape="1">
          <a:blip r:embed="rId4"/>
          <a:srcRect/>
          <a:stretch/>
        </p:blipFill>
        <p:spPr>
          <a:xfrm>
            <a:off x="5183515" y="2526289"/>
            <a:ext cx="1673425" cy="1986876"/>
          </a:xfrm>
          <a:prstGeom prst="rect">
            <a:avLst/>
          </a:prstGeom>
          <a:noFill/>
          <a:ln>
            <a:noFill/>
          </a:ln>
        </p:spPr>
      </p:pic>
      <p:pic>
        <p:nvPicPr>
          <p:cNvPr id="160" name="Shape 160"/>
          <p:cNvPicPr preferRelativeResize="0"/>
          <p:nvPr/>
        </p:nvPicPr>
        <p:blipFill rotWithShape="1">
          <a:blip r:embed="rId5"/>
          <a:srcRect t="5223" b="12768"/>
          <a:stretch/>
        </p:blipFill>
        <p:spPr>
          <a:xfrm>
            <a:off x="5183515" y="4604137"/>
            <a:ext cx="1673425" cy="1097801"/>
          </a:xfrm>
          <a:prstGeom prst="rect">
            <a:avLst/>
          </a:prstGeom>
          <a:noFill/>
          <a:ln>
            <a:noFill/>
          </a:ln>
        </p:spPr>
      </p:pic>
      <p:sp>
        <p:nvSpPr>
          <p:cNvPr id="161" name="Shape 161"/>
          <p:cNvSpPr txBox="1">
            <a:spLocks/>
          </p:cNvSpPr>
          <p:nvPr/>
        </p:nvSpPr>
        <p:spPr>
          <a:xfrm>
            <a:off x="627101" y="2626696"/>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Atherosclerosis (AS)</a:t>
            </a:r>
            <a:endParaRPr>
              <a:uFillTx/>
            </a:endParaRPr>
          </a:p>
        </p:txBody>
      </p:sp>
      <p:sp>
        <p:nvSpPr>
          <p:cNvPr id="162" name="Shape 162"/>
          <p:cNvSpPr>
            <a:spLocks/>
          </p:cNvSpPr>
          <p:nvPr/>
        </p:nvSpPr>
        <p:spPr>
          <a:xfrm>
            <a:off x="550500" y="1431025"/>
            <a:ext cx="7047000" cy="1097700"/>
          </a:xfrm>
          <a:prstGeom prst="rect">
            <a:avLst/>
          </a:prstGeom>
          <a:noFill/>
          <a:ln>
            <a:noFill/>
          </a:ln>
        </p:spPr>
        <p:txBody>
          <a:bodyPr spcFirstLastPara="1" wrap="square" lIns="91425" tIns="45700" rIns="91425" bIns="45700" anchor="ctr" anchorCtr="0">
            <a:noAutofit/>
          </a:bodyPr>
          <a:lstStyle/>
          <a:p>
            <a:pPr marL="457200" marR="0" lvl="0" indent="0" algn="l" rtl="0">
              <a:spcBef>
                <a:spcPts val="0"/>
              </a:spcBef>
              <a:spcAft>
                <a:spcPts val="0"/>
              </a:spcAft>
              <a:buNone/>
            </a:pPr>
            <a:r>
              <a:rPr lang="en-US" sz="1200" b="1">
                <a:solidFill>
                  <a:schemeClr val="lt1"/>
                </a:solidFill>
                <a:uFillTx/>
                <a:latin typeface="Georgia"/>
                <a:ea typeface="Georgia"/>
                <a:cs typeface="Georgia"/>
                <a:sym typeface="Georgia"/>
              </a:rPr>
              <a:t>1-</a:t>
            </a:r>
            <a:r>
              <a:rPr lang="en-US" sz="1200">
                <a:solidFill>
                  <a:schemeClr val="dk1"/>
                </a:solidFill>
                <a:uFillTx/>
                <a:latin typeface="Georgia"/>
                <a:ea typeface="Georgia"/>
                <a:cs typeface="Georgia"/>
                <a:sym typeface="Georgia"/>
              </a:rPr>
              <a:t> </a:t>
            </a:r>
            <a:r>
              <a:rPr lang="en-US" sz="1200" b="0" i="0" u="none" strike="noStrike" cap="none">
                <a:solidFill>
                  <a:schemeClr val="dk1"/>
                </a:solidFill>
                <a:uFillTx/>
                <a:latin typeface="Georgia"/>
                <a:ea typeface="Georgia"/>
                <a:cs typeface="Georgia"/>
                <a:sym typeface="Georgia"/>
              </a:rPr>
              <a:t>Migrate from the media to the intima.</a:t>
            </a:r>
            <a:endParaRPr sz="1200" b="0" i="0" u="none" strike="noStrike" cap="none">
              <a:solidFill>
                <a:schemeClr val="dk1"/>
              </a:solidFill>
              <a:uFillTx/>
              <a:latin typeface="Georgia"/>
              <a:ea typeface="Georgia"/>
              <a:cs typeface="Georgia"/>
              <a:sym typeface="Georgia"/>
            </a:endParaRPr>
          </a:p>
          <a:p>
            <a:pPr marL="457200" marR="0" lvl="0" indent="0" algn="l" rtl="0">
              <a:spcBef>
                <a:spcPts val="0"/>
              </a:spcBef>
              <a:spcAft>
                <a:spcPts val="0"/>
              </a:spcAft>
              <a:buNone/>
            </a:pPr>
            <a:r>
              <a:rPr lang="en-US" sz="1200" b="1">
                <a:solidFill>
                  <a:schemeClr val="lt1"/>
                </a:solidFill>
                <a:uFillTx/>
                <a:latin typeface="Georgia"/>
                <a:ea typeface="Georgia"/>
                <a:cs typeface="Georgia"/>
                <a:sym typeface="Georgia"/>
              </a:rPr>
              <a:t>2- </a:t>
            </a:r>
            <a:r>
              <a:rPr lang="en-US" sz="1200" b="0" i="0" u="none" strike="noStrike" cap="none">
                <a:solidFill>
                  <a:schemeClr val="dk1"/>
                </a:solidFill>
                <a:uFillTx/>
                <a:latin typeface="Georgia"/>
                <a:ea typeface="Georgia"/>
                <a:cs typeface="Georgia"/>
                <a:sym typeface="Georgia"/>
              </a:rPr>
              <a:t>In the intima the SMCs </a:t>
            </a:r>
            <a:r>
              <a:rPr lang="en-US" sz="1200" b="0" i="0" u="none" strike="noStrike" cap="none">
                <a:solidFill>
                  <a:srgbClr val="FF0000"/>
                </a:solidFill>
                <a:uFillTx/>
                <a:latin typeface="Georgia"/>
                <a:ea typeface="Georgia"/>
                <a:cs typeface="Georgia"/>
                <a:sym typeface="Georgia"/>
              </a:rPr>
              <a:t>lose the capacity to contract and gain th</a:t>
            </a:r>
            <a:r>
              <a:rPr lang="en-US" sz="1200">
                <a:solidFill>
                  <a:srgbClr val="FF0000"/>
                </a:solidFill>
                <a:uFillTx/>
                <a:latin typeface="Georgia"/>
                <a:ea typeface="Georgia"/>
                <a:cs typeface="Georgia"/>
                <a:sym typeface="Georgia"/>
              </a:rPr>
              <a:t>e </a:t>
            </a:r>
            <a:r>
              <a:rPr lang="en-US" sz="1200" b="0" i="0" u="none" strike="noStrike" cap="none">
                <a:solidFill>
                  <a:srgbClr val="FF0000"/>
                </a:solidFill>
                <a:uFillTx/>
                <a:latin typeface="Georgia"/>
                <a:ea typeface="Georgia"/>
                <a:cs typeface="Georgia"/>
                <a:sym typeface="Georgia"/>
              </a:rPr>
              <a:t>capacity to</a:t>
            </a:r>
            <a:endParaRPr sz="1200">
              <a:solidFill>
                <a:srgbClr val="FF0000"/>
              </a:solidFill>
              <a:uFillTx/>
              <a:latin typeface="Georgia"/>
              <a:ea typeface="Georgia"/>
              <a:cs typeface="Georgia"/>
              <a:sym typeface="Georgia"/>
            </a:endParaRPr>
          </a:p>
          <a:p>
            <a:pPr marL="457200" marR="0" lvl="0" indent="0" algn="l" rtl="0">
              <a:spcBef>
                <a:spcPts val="0"/>
              </a:spcBef>
              <a:spcAft>
                <a:spcPts val="0"/>
              </a:spcAft>
              <a:buNone/>
            </a:pPr>
            <a:r>
              <a:rPr lang="en-US" sz="1200" b="0" i="0" u="none" strike="noStrike" cap="none">
                <a:solidFill>
                  <a:srgbClr val="FF0000"/>
                </a:solidFill>
                <a:uFillTx/>
                <a:latin typeface="Georgia"/>
                <a:ea typeface="Georgia"/>
                <a:cs typeface="Georgia"/>
                <a:sym typeface="Georgia"/>
              </a:rPr>
              <a:t>    divide</a:t>
            </a:r>
            <a:r>
              <a:rPr lang="en-US" sz="1200" b="0" i="0" u="none" strike="noStrike" cap="none">
                <a:solidFill>
                  <a:schemeClr val="dk1"/>
                </a:solidFill>
                <a:uFillTx/>
                <a:latin typeface="Georgia"/>
                <a:ea typeface="Georgia"/>
                <a:cs typeface="Georgia"/>
                <a:sym typeface="Georgia"/>
              </a:rPr>
              <a:t>. So they proliferate as intimal SMCs. </a:t>
            </a:r>
            <a:endParaRPr sz="1200">
              <a:uFillTx/>
            </a:endParaRPr>
          </a:p>
          <a:p>
            <a:pPr marL="457200" marR="0" lvl="0" indent="0" algn="l" rtl="0">
              <a:spcBef>
                <a:spcPts val="0"/>
              </a:spcBef>
              <a:spcAft>
                <a:spcPts val="0"/>
              </a:spcAft>
              <a:buNone/>
            </a:pPr>
            <a:r>
              <a:rPr lang="en-US" sz="1200" b="1">
                <a:solidFill>
                  <a:schemeClr val="lt1"/>
                </a:solidFill>
                <a:uFillTx/>
                <a:latin typeface="Georgia"/>
                <a:ea typeface="Georgia"/>
                <a:cs typeface="Georgia"/>
                <a:sym typeface="Georgia"/>
              </a:rPr>
              <a:t>3- </a:t>
            </a:r>
            <a:r>
              <a:rPr lang="en-US" sz="1200" b="0" i="0" u="none" strike="noStrike" cap="none">
                <a:solidFill>
                  <a:schemeClr val="dk1"/>
                </a:solidFill>
                <a:uFillTx/>
                <a:latin typeface="Georgia"/>
                <a:ea typeface="Georgia"/>
                <a:cs typeface="Georgia"/>
                <a:sym typeface="Georgia"/>
              </a:rPr>
              <a:t>They synthesize collagen, elastin etc. and deposit extracellular matrix (ECM). </a:t>
            </a:r>
            <a:endParaRPr sz="1200">
              <a:uFillTx/>
            </a:endParaRPr>
          </a:p>
        </p:txBody>
      </p:sp>
      <p:sp>
        <p:nvSpPr>
          <p:cNvPr id="163" name="Shape 163"/>
          <p:cNvSpPr txBox="1">
            <a:spLocks/>
          </p:cNvSpPr>
          <p:nvPr/>
        </p:nvSpPr>
        <p:spPr>
          <a:xfrm>
            <a:off x="627100" y="6294750"/>
            <a:ext cx="4989000" cy="1510800"/>
          </a:xfrm>
          <a:prstGeom prst="rect">
            <a:avLst/>
          </a:prstGeom>
          <a:noFill/>
          <a:ln>
            <a:noFill/>
          </a:ln>
        </p:spPr>
        <p:txBody>
          <a:bodyPr spcFirstLastPara="1" wrap="square" lIns="52400" tIns="26200" rIns="52400" bIns="26200" anchor="t" anchorCtr="0">
            <a:noAutofit/>
          </a:bodyPr>
          <a:lstStyle/>
          <a:p>
            <a:pPr marL="131028" marR="0" lvl="0" indent="-118328" algn="l" rtl="0">
              <a:lnSpc>
                <a:spcPct val="100000"/>
              </a:lnSpc>
              <a:spcBef>
                <a:spcPts val="0"/>
              </a:spcBef>
              <a:spcAft>
                <a:spcPts val="0"/>
              </a:spcAft>
              <a:buClr>
                <a:schemeClr val="dk2"/>
              </a:buClr>
              <a:buSzPts val="1200"/>
              <a:buFont typeface="Noto Sans Symbols"/>
              <a:buChar char="❑"/>
            </a:pPr>
            <a:r>
              <a:rPr lang="en-US" sz="1200">
                <a:solidFill>
                  <a:schemeClr val="dk1"/>
                </a:solidFill>
                <a:uFillTx/>
                <a:latin typeface="Georgia"/>
                <a:ea typeface="Georgia"/>
                <a:cs typeface="Georgia"/>
                <a:sym typeface="Georgia"/>
              </a:rPr>
              <a:t> The key processes in AS is intimal thickening and lipid accumulation. </a:t>
            </a:r>
            <a:endParaRPr sz="1200">
              <a:uFillTx/>
            </a:endParaRPr>
          </a:p>
          <a:p>
            <a:pPr marL="131028" marR="0" lvl="0" indent="-118328" algn="l" rtl="0">
              <a:lnSpc>
                <a:spcPct val="100000"/>
              </a:lnSpc>
              <a:spcBef>
                <a:spcPts val="402"/>
              </a:spcBef>
              <a:spcAft>
                <a:spcPts val="0"/>
              </a:spcAft>
              <a:buClr>
                <a:schemeClr val="dk2"/>
              </a:buClr>
              <a:buSzPts val="1200"/>
              <a:buFont typeface="Noto Sans Symbols"/>
              <a:buChar char="❑"/>
            </a:pPr>
            <a:r>
              <a:rPr lang="en-US" sz="1200">
                <a:solidFill>
                  <a:schemeClr val="dk1"/>
                </a:solidFill>
                <a:uFillTx/>
                <a:latin typeface="Georgia"/>
                <a:ea typeface="Georgia"/>
                <a:cs typeface="Georgia"/>
                <a:sym typeface="Georgia"/>
              </a:rPr>
              <a:t> AS plaques impinge on the lumen of the artery. </a:t>
            </a:r>
            <a:endParaRPr sz="1200">
              <a:uFillTx/>
            </a:endParaRPr>
          </a:p>
          <a:p>
            <a:pPr marL="131028" marR="0" lvl="0" indent="-118328" algn="l" rtl="0">
              <a:lnSpc>
                <a:spcPct val="100000"/>
              </a:lnSpc>
              <a:spcBef>
                <a:spcPts val="402"/>
              </a:spcBef>
              <a:spcAft>
                <a:spcPts val="0"/>
              </a:spcAft>
              <a:buClr>
                <a:schemeClr val="dk2"/>
              </a:buClr>
              <a:buSzPts val="1200"/>
              <a:buFont typeface="Noto Sans Symbols"/>
              <a:buChar char="❑"/>
            </a:pPr>
            <a:r>
              <a:rPr lang="en-US" sz="1200">
                <a:solidFill>
                  <a:schemeClr val="dk1"/>
                </a:solidFill>
                <a:uFillTx/>
                <a:latin typeface="Georgia"/>
                <a:ea typeface="Georgia"/>
                <a:cs typeface="Georgia"/>
                <a:sym typeface="Georgia"/>
              </a:rPr>
              <a:t> AS plaques vary in size.</a:t>
            </a:r>
            <a:endParaRPr sz="1200">
              <a:uFillTx/>
            </a:endParaRPr>
          </a:p>
          <a:p>
            <a:pPr marL="131028" marR="0" lvl="0" indent="-118328" algn="l" rtl="0">
              <a:lnSpc>
                <a:spcPct val="100000"/>
              </a:lnSpc>
              <a:spcBef>
                <a:spcPts val="402"/>
              </a:spcBef>
              <a:spcAft>
                <a:spcPts val="0"/>
              </a:spcAft>
              <a:buClr>
                <a:schemeClr val="dk2"/>
              </a:buClr>
              <a:buSzPts val="1200"/>
              <a:buFont typeface="Noto Sans Symbols"/>
              <a:buChar char="❑"/>
            </a:pPr>
            <a:r>
              <a:rPr lang="en-US" sz="1200">
                <a:solidFill>
                  <a:schemeClr val="dk1"/>
                </a:solidFill>
                <a:uFillTx/>
                <a:latin typeface="Georgia"/>
                <a:ea typeface="Georgia"/>
                <a:cs typeface="Georgia"/>
                <a:sym typeface="Georgia"/>
              </a:rPr>
              <a:t> AS plaques usually involve only a partial circumference of the arterial wall ("eccentric" lesions)-</a:t>
            </a:r>
            <a:r>
              <a:rPr lang="en-US" sz="1200">
                <a:solidFill>
                  <a:srgbClr val="999999"/>
                </a:solidFill>
                <a:uFillTx/>
                <a:latin typeface="Georgia"/>
                <a:ea typeface="Georgia"/>
                <a:cs typeface="Georgia"/>
                <a:sym typeface="Georgia"/>
              </a:rPr>
              <a:t>means not fully circular</a:t>
            </a:r>
            <a:r>
              <a:rPr lang="en-US" sz="1200">
                <a:solidFill>
                  <a:schemeClr val="dk1"/>
                </a:solidFill>
                <a:uFillTx/>
                <a:latin typeface="Georgia"/>
                <a:ea typeface="Georgia"/>
                <a:cs typeface="Georgia"/>
                <a:sym typeface="Georgia"/>
              </a:rPr>
              <a:t> and are patchy and variable along the vessel length.</a:t>
            </a:r>
            <a:endParaRPr sz="1200">
              <a:uFillTx/>
            </a:endParaRPr>
          </a:p>
        </p:txBody>
      </p:sp>
      <p:pic>
        <p:nvPicPr>
          <p:cNvPr id="164" name="Shape 164" descr="http://www.med.uottawa.ca/patho/eng/Public/cardio/complicatedathero.gif"/>
          <p:cNvPicPr preferRelativeResize="0"/>
          <p:nvPr/>
        </p:nvPicPr>
        <p:blipFill rotWithShape="1">
          <a:blip r:embed="rId6"/>
          <a:srcRect l="10209"/>
          <a:stretch/>
        </p:blipFill>
        <p:spPr>
          <a:xfrm rot="5400000">
            <a:off x="5320849" y="6461426"/>
            <a:ext cx="1767951" cy="1177450"/>
          </a:xfrm>
          <a:prstGeom prst="rect">
            <a:avLst/>
          </a:prstGeom>
          <a:noFill/>
          <a:ln>
            <a:noFill/>
          </a:ln>
        </p:spPr>
      </p:pic>
      <p:sp>
        <p:nvSpPr>
          <p:cNvPr id="165" name="Shape 165"/>
          <p:cNvSpPr txBox="1">
            <a:spLocks/>
          </p:cNvSpPr>
          <p:nvPr/>
        </p:nvSpPr>
        <p:spPr>
          <a:xfrm>
            <a:off x="488575" y="5900967"/>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b="1">
                <a:solidFill>
                  <a:srgbClr val="98C3E2"/>
                </a:solidFill>
                <a:uFillTx/>
                <a:latin typeface="Georgia"/>
                <a:ea typeface="Georgia"/>
                <a:cs typeface="Georgia"/>
                <a:sym typeface="Georgia"/>
              </a:rPr>
              <a:t>Gross Morphology of Atheroma/Atheromatous (AS) Plaque</a:t>
            </a:r>
            <a:endParaRPr sz="1300">
              <a:uFillTx/>
            </a:endParaRPr>
          </a:p>
        </p:txBody>
      </p:sp>
      <p:sp>
        <p:nvSpPr>
          <p:cNvPr id="166" name="Shape 166"/>
          <p:cNvSpPr txBox="1">
            <a:spLocks/>
          </p:cNvSpPr>
          <p:nvPr/>
        </p:nvSpPr>
        <p:spPr>
          <a:xfrm>
            <a:off x="378225" y="5393396"/>
            <a:ext cx="5696700" cy="369300"/>
          </a:xfrm>
          <a:prstGeom prst="rect">
            <a:avLst/>
          </a:prstGeom>
          <a:noFill/>
          <a:ln>
            <a:noFill/>
          </a:ln>
        </p:spPr>
        <p:txBody>
          <a:bodyPr spcFirstLastPara="1" wrap="square" lIns="91425" tIns="91425" rIns="91425" bIns="91425" anchor="t" anchorCtr="0">
            <a:noAutofit/>
          </a:bodyPr>
          <a:lstStyle/>
          <a:p>
            <a:pPr marL="0" lvl="0" indent="0" rtl="0">
              <a:spcBef>
                <a:spcPts val="402"/>
              </a:spcBef>
              <a:spcAft>
                <a:spcPts val="0"/>
              </a:spcAft>
              <a:buClr>
                <a:schemeClr val="dk1"/>
              </a:buClr>
              <a:buSzPts val="1100"/>
              <a:buFont typeface="Arial"/>
              <a:buNone/>
            </a:pPr>
            <a:r>
              <a:rPr lang="en-US" sz="1100">
                <a:solidFill>
                  <a:srgbClr val="999999"/>
                </a:solidFill>
                <a:uFillTx/>
                <a:latin typeface="Georgia"/>
                <a:ea typeface="Georgia"/>
                <a:cs typeface="Georgia"/>
                <a:sym typeface="Georgia"/>
              </a:rPr>
              <a:t>2 things are happening at the same time: “lumen → narrower” “wall → weaker”</a:t>
            </a:r>
            <a:endParaRPr sz="1100">
              <a:solidFill>
                <a:srgbClr val="999999"/>
              </a:solidFill>
              <a:uFillTx/>
              <a:latin typeface="Georgia"/>
              <a:ea typeface="Georgia"/>
              <a:cs typeface="Georgia"/>
              <a:sym typeface="Georgia"/>
            </a:endParaRPr>
          </a:p>
          <a:p>
            <a:pPr marL="0" lvl="0" indent="0" rtl="0">
              <a:spcBef>
                <a:spcPts val="402"/>
              </a:spcBef>
              <a:spcAft>
                <a:spcPts val="0"/>
              </a:spcAft>
              <a:buClr>
                <a:schemeClr val="dk1"/>
              </a:buClr>
              <a:buSzPts val="1100"/>
              <a:buFont typeface="Arial"/>
              <a:buNone/>
            </a:pPr>
            <a:endParaRPr sz="1100">
              <a:solidFill>
                <a:srgbClr val="999999"/>
              </a:solidFill>
              <a:uFillTx/>
              <a:latin typeface="Georgia"/>
              <a:ea typeface="Georgia"/>
              <a:cs typeface="Georgia"/>
              <a:sym typeface="Georgia"/>
            </a:endParaRPr>
          </a:p>
        </p:txBody>
      </p:sp>
      <p:sp>
        <p:nvSpPr>
          <p:cNvPr id="167" name="Shape 167"/>
          <p:cNvSpPr txBox="1">
            <a:spLocks/>
          </p:cNvSpPr>
          <p:nvPr/>
        </p:nvSpPr>
        <p:spPr>
          <a:xfrm>
            <a:off x="488575" y="7830027"/>
            <a:ext cx="6584100" cy="1169700"/>
          </a:xfrm>
          <a:prstGeom prst="rect">
            <a:avLst/>
          </a:prstGeom>
          <a:noFill/>
          <a:ln>
            <a:noFill/>
          </a:ln>
        </p:spPr>
        <p:txBody>
          <a:bodyPr spcFirstLastPara="1" wrap="square" lIns="91425" tIns="91425" rIns="91425" bIns="91425" anchor="t" anchorCtr="0">
            <a:noAutofit/>
          </a:bodyPr>
          <a:lstStyle/>
          <a:p>
            <a:pPr marL="0" lvl="0" indent="0" rtl="0">
              <a:spcBef>
                <a:spcPts val="402"/>
              </a:spcBef>
              <a:spcAft>
                <a:spcPts val="0"/>
              </a:spcAft>
              <a:buNone/>
            </a:pPr>
            <a:endParaRPr sz="1200">
              <a:solidFill>
                <a:srgbClr val="999999"/>
              </a:solidFill>
              <a:uFillTx/>
              <a:latin typeface="Georgia"/>
              <a:ea typeface="Georgia"/>
              <a:cs typeface="Georgia"/>
              <a:sym typeface="Georgia"/>
            </a:endParaRPr>
          </a:p>
        </p:txBody>
      </p:sp>
      <p:sp>
        <p:nvSpPr>
          <p:cNvPr id="168" name="Shape 168"/>
          <p:cNvSpPr txBox="1">
            <a:spLocks/>
          </p:cNvSpPr>
          <p:nvPr/>
        </p:nvSpPr>
        <p:spPr>
          <a:xfrm>
            <a:off x="550500" y="7777351"/>
            <a:ext cx="6522300" cy="1454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402"/>
              </a:spcBef>
              <a:spcAft>
                <a:spcPts val="0"/>
              </a:spcAft>
              <a:buNone/>
            </a:pPr>
            <a:r>
              <a:rPr lang="en-US" u="sng">
                <a:solidFill>
                  <a:srgbClr val="999999"/>
                </a:solidFill>
                <a:uFillTx/>
                <a:latin typeface="Georgia"/>
                <a:ea typeface="Georgia"/>
                <a:cs typeface="Georgia"/>
                <a:sym typeface="Georgia"/>
              </a:rPr>
              <a:t>*</a:t>
            </a:r>
            <a:r>
              <a:rPr lang="en-US" sz="1100" u="sng">
                <a:solidFill>
                  <a:srgbClr val="999999"/>
                </a:solidFill>
                <a:uFillTx/>
                <a:latin typeface="Georgia"/>
                <a:ea typeface="Georgia"/>
                <a:cs typeface="Georgia"/>
                <a:sym typeface="Georgia"/>
              </a:rPr>
              <a:t>Abdominal aorta</a:t>
            </a:r>
            <a:r>
              <a:rPr lang="en-US" sz="1100">
                <a:solidFill>
                  <a:srgbClr val="999999"/>
                </a:solidFill>
                <a:uFillTx/>
                <a:latin typeface="Georgia"/>
                <a:ea typeface="Georgia"/>
                <a:cs typeface="Georgia"/>
                <a:sym typeface="Georgia"/>
              </a:rPr>
              <a:t> is a big vessel and  if it has a blockage it causes aneurysm “wall become so weak” </a:t>
            </a:r>
            <a:endParaRPr sz="1100">
              <a:solidFill>
                <a:srgbClr val="999999"/>
              </a:solidFill>
              <a:uFillTx/>
              <a:latin typeface="Georgia"/>
              <a:ea typeface="Georgia"/>
              <a:cs typeface="Georgia"/>
              <a:sym typeface="Georgia"/>
            </a:endParaRPr>
          </a:p>
          <a:p>
            <a:pPr marL="0" lvl="0" indent="0" rtl="0">
              <a:lnSpc>
                <a:spcPct val="100000"/>
              </a:lnSpc>
              <a:spcBef>
                <a:spcPts val="402"/>
              </a:spcBef>
              <a:spcAft>
                <a:spcPts val="0"/>
              </a:spcAft>
              <a:buNone/>
            </a:pPr>
            <a:r>
              <a:rPr lang="en-US" sz="1100" u="sng">
                <a:solidFill>
                  <a:srgbClr val="999999"/>
                </a:solidFill>
                <a:uFillTx/>
                <a:latin typeface="Georgia"/>
                <a:ea typeface="Georgia"/>
                <a:cs typeface="Georgia"/>
                <a:sym typeface="Georgia"/>
              </a:rPr>
              <a:t>Coronary artery</a:t>
            </a:r>
            <a:r>
              <a:rPr lang="en-US" sz="1100">
                <a:solidFill>
                  <a:srgbClr val="999999"/>
                </a:solidFill>
                <a:uFillTx/>
                <a:latin typeface="Georgia"/>
                <a:ea typeface="Georgia"/>
                <a:cs typeface="Georgia"/>
                <a:sym typeface="Georgia"/>
              </a:rPr>
              <a:t> which supply Rt and Lt side of the heart</a:t>
            </a:r>
            <a:endParaRPr sz="1100">
              <a:solidFill>
                <a:srgbClr val="999999"/>
              </a:solidFill>
              <a:uFillTx/>
              <a:latin typeface="Georgia"/>
              <a:ea typeface="Georgia"/>
              <a:cs typeface="Georgia"/>
              <a:sym typeface="Georgia"/>
            </a:endParaRPr>
          </a:p>
          <a:p>
            <a:pPr marL="0" lvl="0" indent="0" rtl="0">
              <a:lnSpc>
                <a:spcPct val="100000"/>
              </a:lnSpc>
              <a:spcBef>
                <a:spcPts val="402"/>
              </a:spcBef>
              <a:spcAft>
                <a:spcPts val="0"/>
              </a:spcAft>
              <a:buNone/>
            </a:pPr>
            <a:r>
              <a:rPr lang="en-US" sz="1100" u="sng">
                <a:solidFill>
                  <a:srgbClr val="999999"/>
                </a:solidFill>
                <a:uFillTx/>
                <a:latin typeface="Georgia"/>
                <a:ea typeface="Georgia"/>
                <a:cs typeface="Georgia"/>
                <a:sym typeface="Georgia"/>
              </a:rPr>
              <a:t>Popliteal arteries</a:t>
            </a:r>
            <a:r>
              <a:rPr lang="en-US" sz="1100">
                <a:solidFill>
                  <a:srgbClr val="999999"/>
                </a:solidFill>
                <a:uFillTx/>
                <a:latin typeface="Georgia"/>
                <a:ea typeface="Georgia"/>
                <a:cs typeface="Georgia"/>
                <a:sym typeface="Georgia"/>
              </a:rPr>
              <a:t> in the popliteal fossa behind the knee posteriorly</a:t>
            </a:r>
            <a:endParaRPr sz="1100">
              <a:solidFill>
                <a:srgbClr val="999999"/>
              </a:solidFill>
              <a:uFillTx/>
              <a:latin typeface="Georgia"/>
              <a:ea typeface="Georgia"/>
              <a:cs typeface="Georgia"/>
              <a:sym typeface="Georgia"/>
            </a:endParaRPr>
          </a:p>
          <a:p>
            <a:pPr marL="0" lvl="0" indent="0" rtl="0">
              <a:lnSpc>
                <a:spcPct val="100000"/>
              </a:lnSpc>
              <a:spcBef>
                <a:spcPts val="402"/>
              </a:spcBef>
              <a:spcAft>
                <a:spcPts val="0"/>
              </a:spcAft>
              <a:buNone/>
            </a:pPr>
            <a:r>
              <a:rPr lang="en-US" sz="1100" u="sng">
                <a:solidFill>
                  <a:srgbClr val="999999"/>
                </a:solidFill>
                <a:uFillTx/>
                <a:latin typeface="Georgia"/>
                <a:ea typeface="Georgia"/>
                <a:cs typeface="Georgia"/>
                <a:sym typeface="Georgia"/>
              </a:rPr>
              <a:t>Internal carotid artery</a:t>
            </a:r>
            <a:r>
              <a:rPr lang="en-US" sz="1100">
                <a:solidFill>
                  <a:srgbClr val="999999"/>
                </a:solidFill>
                <a:uFillTx/>
                <a:latin typeface="Georgia"/>
                <a:ea typeface="Georgia"/>
                <a:cs typeface="Georgia"/>
                <a:sym typeface="Georgia"/>
              </a:rPr>
              <a:t> is a branch of common carotid artery go to the brain </a:t>
            </a:r>
            <a:endParaRPr sz="1100">
              <a:solidFill>
                <a:srgbClr val="999999"/>
              </a:solidFill>
              <a:uFillTx/>
              <a:latin typeface="Georgia"/>
              <a:ea typeface="Georgia"/>
              <a:cs typeface="Georgia"/>
              <a:sym typeface="Georgia"/>
            </a:endParaRPr>
          </a:p>
          <a:p>
            <a:pPr marL="0" lvl="0" indent="0" rtl="0">
              <a:lnSpc>
                <a:spcPct val="100000"/>
              </a:lnSpc>
              <a:spcBef>
                <a:spcPts val="402"/>
              </a:spcBef>
              <a:spcAft>
                <a:spcPts val="0"/>
              </a:spcAft>
              <a:buNone/>
            </a:pPr>
            <a:r>
              <a:rPr lang="en-US" sz="1100" u="sng">
                <a:solidFill>
                  <a:srgbClr val="999999"/>
                </a:solidFill>
                <a:uFillTx/>
                <a:latin typeface="Georgia"/>
                <a:ea typeface="Georgia"/>
                <a:cs typeface="Georgia"/>
                <a:sym typeface="Georgia"/>
              </a:rPr>
              <a:t>Circle of Willis circle</a:t>
            </a:r>
            <a:r>
              <a:rPr lang="en-US" sz="1100">
                <a:solidFill>
                  <a:srgbClr val="999999"/>
                </a:solidFill>
                <a:uFillTx/>
                <a:latin typeface="Georgia"/>
                <a:ea typeface="Georgia"/>
                <a:cs typeface="Georgia"/>
                <a:sym typeface="Georgia"/>
              </a:rPr>
              <a:t> made by anastomoses of many blood vessels in the brain</a:t>
            </a:r>
            <a:endParaRPr sz="1100">
              <a:solidFill>
                <a:srgbClr val="999999"/>
              </a:solidFill>
              <a:uFillTx/>
              <a:latin typeface="Georgia"/>
              <a:ea typeface="Georgia"/>
              <a:cs typeface="Georgia"/>
              <a:sym typeface="Georgia"/>
            </a:endParaRPr>
          </a:p>
          <a:p>
            <a:pPr marL="0" lvl="0" indent="0" rtl="0">
              <a:spcBef>
                <a:spcPts val="0"/>
              </a:spcBef>
              <a:spcAft>
                <a:spcPts val="0"/>
              </a:spcAft>
              <a:buNone/>
            </a:pPr>
            <a:endParaRPr sz="1000">
              <a:solidFill>
                <a:srgbClr val="999999"/>
              </a:solidFill>
              <a:uFillTx/>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p:cNvSpPr>
          <p:nvPr/>
        </p:nvSpPr>
        <p:spPr>
          <a:xfrm>
            <a:off x="314400" y="707450"/>
            <a:ext cx="6790800" cy="3552300"/>
          </a:xfrm>
          <a:prstGeom prst="rect">
            <a:avLst/>
          </a:prstGeom>
          <a:noFill/>
          <a:ln>
            <a:noFill/>
          </a:ln>
        </p:spPr>
        <p:txBody>
          <a:bodyPr spcFirstLastPara="1" wrap="square" lIns="52400" tIns="26200" rIns="52400" bIns="26200" anchor="t" anchorCtr="0">
            <a:noAutofit/>
          </a:bodyPr>
          <a:lstStyle/>
          <a:p>
            <a:pPr marL="457200" lvl="0" indent="-304800" rtl="0">
              <a:lnSpc>
                <a:spcPct val="150000"/>
              </a:lnSpc>
              <a:spcBef>
                <a:spcPts val="0"/>
              </a:spcBef>
              <a:spcAft>
                <a:spcPts val="0"/>
              </a:spcAft>
              <a:buClr>
                <a:srgbClr val="000000"/>
              </a:buClr>
              <a:buSzPts val="1200"/>
              <a:buFont typeface="Georgia"/>
              <a:buChar char="•"/>
            </a:pPr>
            <a:r>
              <a:rPr lang="en-US" sz="1200">
                <a:solidFill>
                  <a:srgbClr val="FF0000"/>
                </a:solidFill>
                <a:uFillTx/>
                <a:latin typeface="Georgia"/>
                <a:ea typeface="Georgia"/>
                <a:cs typeface="Georgia"/>
                <a:sym typeface="Georgia"/>
              </a:rPr>
              <a:t>Fatty streaks</a:t>
            </a:r>
            <a:r>
              <a:rPr lang="en-US" sz="1200">
                <a:solidFill>
                  <a:srgbClr val="000000"/>
                </a:solidFill>
                <a:uFillTx/>
                <a:latin typeface="Georgia"/>
                <a:ea typeface="Georgia"/>
                <a:cs typeface="Georgia"/>
                <a:sym typeface="Georgia"/>
              </a:rPr>
              <a:t> are the </a:t>
            </a:r>
            <a:r>
              <a:rPr lang="en-US" sz="1200" b="1">
                <a:solidFill>
                  <a:srgbClr val="FF0000"/>
                </a:solidFill>
                <a:uFillTx/>
                <a:latin typeface="Georgia"/>
                <a:ea typeface="Georgia"/>
                <a:cs typeface="Georgia"/>
                <a:sym typeface="Georgia"/>
              </a:rPr>
              <a:t>earliest lesion of atherosclerosis</a:t>
            </a:r>
            <a:r>
              <a:rPr lang="en-US" sz="1200" b="1">
                <a:solidFill>
                  <a:srgbClr val="000000"/>
                </a:solidFill>
                <a:uFillTx/>
                <a:latin typeface="Georgia"/>
                <a:ea typeface="Georgia"/>
                <a:cs typeface="Georgia"/>
                <a:sym typeface="Georgia"/>
              </a:rPr>
              <a:t> </a:t>
            </a:r>
            <a:r>
              <a:rPr lang="en-US" sz="1200">
                <a:solidFill>
                  <a:srgbClr val="000000"/>
                </a:solidFill>
                <a:uFillTx/>
                <a:latin typeface="Georgia"/>
                <a:ea typeface="Georgia"/>
                <a:cs typeface="Georgia"/>
                <a:sym typeface="Georgia"/>
              </a:rPr>
              <a:t>they are a </a:t>
            </a:r>
            <a:r>
              <a:rPr lang="en-US" sz="1200">
                <a:solidFill>
                  <a:srgbClr val="FF0000"/>
                </a:solidFill>
                <a:uFillTx/>
                <a:latin typeface="Georgia"/>
                <a:ea typeface="Georgia"/>
                <a:cs typeface="Georgia"/>
                <a:sym typeface="Georgia"/>
              </a:rPr>
              <a:t>collection of </a:t>
            </a:r>
            <a:r>
              <a:rPr lang="en-US" sz="1200" b="1">
                <a:solidFill>
                  <a:srgbClr val="FF0000"/>
                </a:solidFill>
                <a:uFillTx/>
                <a:latin typeface="Georgia"/>
                <a:ea typeface="Georgia"/>
                <a:cs typeface="Georgia"/>
                <a:sym typeface="Georgia"/>
              </a:rPr>
              <a:t>lipid</a:t>
            </a:r>
            <a:r>
              <a:rPr lang="en-US" sz="1200">
                <a:solidFill>
                  <a:srgbClr val="FF0000"/>
                </a:solidFill>
                <a:uFillTx/>
                <a:latin typeface="Georgia"/>
                <a:ea typeface="Georgia"/>
                <a:cs typeface="Georgia"/>
                <a:sym typeface="Georgia"/>
              </a:rPr>
              <a:t> and </a:t>
            </a:r>
            <a:r>
              <a:rPr lang="en-US" sz="1200" b="1">
                <a:solidFill>
                  <a:srgbClr val="FF0000"/>
                </a:solidFill>
                <a:uFillTx/>
                <a:latin typeface="Georgia"/>
                <a:ea typeface="Georgia"/>
                <a:cs typeface="Georgia"/>
                <a:sym typeface="Georgia"/>
              </a:rPr>
              <a:t>lipid laden foam cells </a:t>
            </a:r>
            <a:r>
              <a:rPr lang="en-US" sz="1200">
                <a:solidFill>
                  <a:srgbClr val="000000"/>
                </a:solidFill>
                <a:uFillTx/>
                <a:latin typeface="Georgia"/>
                <a:ea typeface="Georgia"/>
                <a:cs typeface="Georgia"/>
                <a:sym typeface="Georgia"/>
              </a:rPr>
              <a:t>in the </a:t>
            </a:r>
            <a:r>
              <a:rPr lang="en-US" sz="1200" b="1">
                <a:solidFill>
                  <a:srgbClr val="FF0000"/>
                </a:solidFill>
                <a:uFillTx/>
                <a:latin typeface="Georgia"/>
                <a:ea typeface="Georgia"/>
                <a:cs typeface="Georgia"/>
                <a:sym typeface="Georgia"/>
              </a:rPr>
              <a:t>intima</a:t>
            </a:r>
            <a:r>
              <a:rPr lang="en-US" sz="1200">
                <a:solidFill>
                  <a:srgbClr val="000000"/>
                </a:solidFill>
                <a:uFillTx/>
                <a:latin typeface="Georgia"/>
                <a:ea typeface="Georgia"/>
                <a:cs typeface="Georgia"/>
                <a:sym typeface="Georgia"/>
              </a:rPr>
              <a:t>.</a:t>
            </a:r>
            <a:endParaRPr sz="1200">
              <a:solidFill>
                <a:srgbClr val="000000"/>
              </a:solidFill>
              <a:uFillTx/>
              <a:latin typeface="Georgia"/>
              <a:ea typeface="Georgia"/>
              <a:cs typeface="Georgia"/>
              <a:sym typeface="Georgia"/>
            </a:endParaRPr>
          </a:p>
          <a:p>
            <a:pPr marL="457200" lvl="0" indent="-304800" rtl="0">
              <a:lnSpc>
                <a:spcPct val="150000"/>
              </a:lnSpc>
              <a:spcBef>
                <a:spcPts val="0"/>
              </a:spcBef>
              <a:spcAft>
                <a:spcPts val="0"/>
              </a:spcAft>
              <a:buClr>
                <a:srgbClr val="000000"/>
              </a:buClr>
              <a:buSzPts val="1200"/>
              <a:buFont typeface="Georgia"/>
              <a:buChar char="•"/>
            </a:pPr>
            <a:r>
              <a:rPr lang="en-US" sz="1200">
                <a:solidFill>
                  <a:srgbClr val="000000"/>
                </a:solidFill>
                <a:uFillTx/>
                <a:latin typeface="Georgia"/>
                <a:ea typeface="Georgia"/>
                <a:cs typeface="Georgia"/>
                <a:sym typeface="Georgia"/>
              </a:rPr>
              <a:t>They </a:t>
            </a:r>
            <a:r>
              <a:rPr lang="en-US" sz="1200" b="1">
                <a:solidFill>
                  <a:srgbClr val="000000"/>
                </a:solidFill>
                <a:uFillTx/>
                <a:latin typeface="Georgia"/>
                <a:ea typeface="Georgia"/>
                <a:cs typeface="Georgia"/>
                <a:sym typeface="Georgia"/>
              </a:rPr>
              <a:t>do not </a:t>
            </a:r>
            <a:r>
              <a:rPr lang="en-US" sz="1200">
                <a:solidFill>
                  <a:srgbClr val="000000"/>
                </a:solidFill>
                <a:uFillTx/>
                <a:latin typeface="Georgia"/>
                <a:ea typeface="Georgia"/>
                <a:cs typeface="Georgia"/>
                <a:sym typeface="Georgia"/>
              </a:rPr>
              <a:t>cause any disturbance in blood flow.</a:t>
            </a:r>
            <a:endParaRPr sz="1200">
              <a:solidFill>
                <a:srgbClr val="000000"/>
              </a:solidFill>
              <a:uFillTx/>
              <a:latin typeface="Georgia"/>
              <a:ea typeface="Georgia"/>
              <a:cs typeface="Georgia"/>
              <a:sym typeface="Georgia"/>
            </a:endParaRPr>
          </a:p>
          <a:p>
            <a:pPr marL="457200" lvl="0" indent="-304800" rtl="0">
              <a:lnSpc>
                <a:spcPct val="150000"/>
              </a:lnSpc>
              <a:spcBef>
                <a:spcPts val="0"/>
              </a:spcBef>
              <a:spcAft>
                <a:spcPts val="0"/>
              </a:spcAft>
              <a:buClr>
                <a:srgbClr val="000000"/>
              </a:buClr>
              <a:buSzPts val="1200"/>
              <a:buFont typeface="Georgia"/>
              <a:buChar char="•"/>
            </a:pPr>
            <a:r>
              <a:rPr lang="en-US" sz="1200">
                <a:solidFill>
                  <a:srgbClr val="000000"/>
                </a:solidFill>
                <a:uFillTx/>
                <a:latin typeface="Georgia"/>
                <a:ea typeface="Georgia"/>
                <a:cs typeface="Georgia"/>
                <a:sym typeface="Georgia"/>
              </a:rPr>
              <a:t>Fatty streaks </a:t>
            </a:r>
            <a:r>
              <a:rPr lang="en-US" sz="1200">
                <a:solidFill>
                  <a:srgbClr val="FF0000"/>
                </a:solidFill>
                <a:uFillTx/>
                <a:latin typeface="Georgia"/>
                <a:ea typeface="Georgia"/>
                <a:cs typeface="Georgia"/>
                <a:sym typeface="Georgia"/>
              </a:rPr>
              <a:t>begin as multiple yellow, flat spots</a:t>
            </a:r>
            <a:r>
              <a:rPr lang="en-US" sz="1200">
                <a:solidFill>
                  <a:srgbClr val="000000"/>
                </a:solidFill>
                <a:uFillTx/>
                <a:latin typeface="Georgia"/>
                <a:ea typeface="Georgia"/>
                <a:cs typeface="Georgia"/>
                <a:sym typeface="Georgia"/>
              </a:rPr>
              <a:t> less than 1 mm in diameter that coalesce into elongated streaks,   1 cm long or longer.</a:t>
            </a:r>
            <a:r>
              <a:rPr lang="en-US" sz="1000">
                <a:solidFill>
                  <a:srgbClr val="A5A5A5"/>
                </a:solidFill>
                <a:uFillTx/>
                <a:latin typeface="Georgia"/>
                <a:ea typeface="Georgia"/>
                <a:cs typeface="Georgia"/>
                <a:sym typeface="Georgia"/>
              </a:rPr>
              <a:t>look at pic1</a:t>
            </a:r>
            <a:endParaRPr sz="1000">
              <a:solidFill>
                <a:srgbClr val="A5A5A5"/>
              </a:solidFill>
              <a:uFillTx/>
              <a:latin typeface="Georgia"/>
              <a:ea typeface="Georgia"/>
              <a:cs typeface="Georgia"/>
              <a:sym typeface="Georgia"/>
            </a:endParaRPr>
          </a:p>
          <a:p>
            <a:pPr marL="457200" lvl="0" indent="-304800" rtl="0">
              <a:lnSpc>
                <a:spcPct val="150000"/>
              </a:lnSpc>
              <a:spcBef>
                <a:spcPts val="0"/>
              </a:spcBef>
              <a:spcAft>
                <a:spcPts val="0"/>
              </a:spcAft>
              <a:buClr>
                <a:srgbClr val="000000"/>
              </a:buClr>
              <a:buSzPts val="1200"/>
              <a:buFont typeface="Georgia"/>
              <a:buChar char="•"/>
            </a:pPr>
            <a:r>
              <a:rPr lang="en-US" sz="1200">
                <a:solidFill>
                  <a:srgbClr val="000000"/>
                </a:solidFill>
                <a:uFillTx/>
                <a:latin typeface="Georgia"/>
                <a:ea typeface="Georgia"/>
                <a:cs typeface="Georgia"/>
                <a:sym typeface="Georgia"/>
              </a:rPr>
              <a:t>The fatty streaks contain of:</a:t>
            </a:r>
            <a:endParaRPr sz="1200">
              <a:solidFill>
                <a:srgbClr val="000000"/>
              </a:solidFill>
              <a:uFillTx/>
              <a:latin typeface="Georgia"/>
              <a:ea typeface="Georgia"/>
              <a:cs typeface="Georgia"/>
              <a:sym typeface="Georgia"/>
            </a:endParaRPr>
          </a:p>
          <a:p>
            <a:pPr marL="457200" lvl="0" indent="0" rtl="0">
              <a:lnSpc>
                <a:spcPct val="150000"/>
              </a:lnSpc>
              <a:spcBef>
                <a:spcPts val="0"/>
              </a:spcBef>
              <a:spcAft>
                <a:spcPts val="0"/>
              </a:spcAft>
              <a:buNone/>
            </a:pPr>
            <a:r>
              <a:rPr lang="en-US" sz="1200">
                <a:solidFill>
                  <a:srgbClr val="000000"/>
                </a:solidFill>
                <a:uFillTx/>
                <a:latin typeface="Georgia"/>
                <a:ea typeface="Georgia"/>
                <a:cs typeface="Georgia"/>
                <a:sym typeface="Georgia"/>
              </a:rPr>
              <a:t>1.</a:t>
            </a:r>
            <a:r>
              <a:rPr lang="en-US" sz="1200">
                <a:solidFill>
                  <a:srgbClr val="FF0000"/>
                </a:solidFill>
                <a:uFillTx/>
                <a:latin typeface="Georgia"/>
                <a:ea typeface="Georgia"/>
                <a:cs typeface="Georgia"/>
                <a:sym typeface="Georgia"/>
              </a:rPr>
              <a:t>T lymphocytes.</a:t>
            </a:r>
            <a:endParaRPr sz="1200">
              <a:solidFill>
                <a:srgbClr val="FF0000"/>
              </a:solidFill>
              <a:uFillTx/>
              <a:latin typeface="Georgia"/>
              <a:ea typeface="Georgia"/>
              <a:cs typeface="Georgia"/>
              <a:sym typeface="Georgia"/>
            </a:endParaRPr>
          </a:p>
          <a:p>
            <a:pPr marL="457200" lvl="0" indent="0" rtl="0">
              <a:lnSpc>
                <a:spcPct val="150000"/>
              </a:lnSpc>
              <a:spcBef>
                <a:spcPts val="0"/>
              </a:spcBef>
              <a:spcAft>
                <a:spcPts val="0"/>
              </a:spcAft>
              <a:buNone/>
            </a:pPr>
            <a:r>
              <a:rPr lang="en-US" sz="1200">
                <a:solidFill>
                  <a:srgbClr val="000000"/>
                </a:solidFill>
                <a:uFillTx/>
                <a:latin typeface="Georgia"/>
                <a:ea typeface="Georgia"/>
                <a:cs typeface="Georgia"/>
                <a:sym typeface="Georgia"/>
              </a:rPr>
              <a:t>2.</a:t>
            </a:r>
            <a:r>
              <a:rPr lang="en-US" sz="1200">
                <a:solidFill>
                  <a:srgbClr val="FF0000"/>
                </a:solidFill>
                <a:uFillTx/>
                <a:latin typeface="Georgia"/>
                <a:ea typeface="Georgia"/>
                <a:cs typeface="Georgia"/>
                <a:sym typeface="Georgia"/>
              </a:rPr>
              <a:t>Extracellular lipid in smaller amounts.</a:t>
            </a:r>
            <a:endParaRPr sz="1200">
              <a:solidFill>
                <a:srgbClr val="FF0000"/>
              </a:solidFill>
              <a:uFillTx/>
              <a:latin typeface="Georgia"/>
              <a:ea typeface="Georgia"/>
              <a:cs typeface="Georgia"/>
              <a:sym typeface="Georgia"/>
            </a:endParaRPr>
          </a:p>
          <a:p>
            <a:pPr marL="457200" lvl="0" indent="0" rtl="0">
              <a:lnSpc>
                <a:spcPct val="150000"/>
              </a:lnSpc>
              <a:spcBef>
                <a:spcPts val="0"/>
              </a:spcBef>
              <a:spcAft>
                <a:spcPts val="0"/>
              </a:spcAft>
              <a:buNone/>
            </a:pPr>
            <a:r>
              <a:rPr lang="en-US" sz="1200">
                <a:solidFill>
                  <a:srgbClr val="000000"/>
                </a:solidFill>
                <a:uFillTx/>
                <a:latin typeface="Georgia"/>
                <a:ea typeface="Georgia"/>
                <a:cs typeface="Georgia"/>
                <a:sym typeface="Georgia"/>
              </a:rPr>
              <a:t>3.</a:t>
            </a:r>
            <a:r>
              <a:rPr lang="en-US" sz="1200">
                <a:solidFill>
                  <a:srgbClr val="FF0000"/>
                </a:solidFill>
                <a:uFillTx/>
                <a:latin typeface="Georgia"/>
                <a:ea typeface="Georgia"/>
                <a:cs typeface="Georgia"/>
                <a:sym typeface="Georgia"/>
              </a:rPr>
              <a:t>lipid laden foam cells.</a:t>
            </a:r>
            <a:endParaRPr sz="1200">
              <a:solidFill>
                <a:srgbClr val="FF0000"/>
              </a:solidFill>
              <a:uFillTx/>
              <a:latin typeface="Georgia"/>
              <a:ea typeface="Georgia"/>
              <a:cs typeface="Georgia"/>
              <a:sym typeface="Georgia"/>
            </a:endParaRPr>
          </a:p>
        </p:txBody>
      </p:sp>
      <p:sp>
        <p:nvSpPr>
          <p:cNvPr id="174" name="Shape 174"/>
          <p:cNvSpPr txBox="1">
            <a:spLocks/>
          </p:cNvSpPr>
          <p:nvPr/>
        </p:nvSpPr>
        <p:spPr>
          <a:xfrm>
            <a:off x="1981425" y="4335083"/>
            <a:ext cx="1295700" cy="10467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US" sz="1000">
                <a:solidFill>
                  <a:srgbClr val="A6A6A6"/>
                </a:solidFill>
                <a:uFillTx/>
                <a:latin typeface="Georgia"/>
                <a:ea typeface="Georgia"/>
                <a:cs typeface="Georgia"/>
                <a:sym typeface="Georgia"/>
              </a:rPr>
              <a:t>Pic1: </a:t>
            </a:r>
            <a:r>
              <a:rPr lang="en-US" sz="1000">
                <a:solidFill>
                  <a:srgbClr val="595959"/>
                </a:solidFill>
                <a:uFillTx/>
                <a:latin typeface="Georgia"/>
                <a:ea typeface="Georgia"/>
                <a:cs typeface="Georgia"/>
                <a:sym typeface="Georgia"/>
              </a:rPr>
              <a:t>Aorta with fatty streaks ( arrows).</a:t>
            </a:r>
            <a:endParaRPr sz="1000">
              <a:solidFill>
                <a:srgbClr val="595959"/>
              </a:solidFill>
              <a:uFillTx/>
              <a:latin typeface="Georgia"/>
              <a:ea typeface="Georgia"/>
              <a:cs typeface="Georgia"/>
              <a:sym typeface="Georgia"/>
            </a:endParaRPr>
          </a:p>
        </p:txBody>
      </p:sp>
      <p:sp>
        <p:nvSpPr>
          <p:cNvPr id="175" name="Shape 175"/>
          <p:cNvSpPr txBox="1">
            <a:spLocks/>
          </p:cNvSpPr>
          <p:nvPr/>
        </p:nvSpPr>
        <p:spPr>
          <a:xfrm>
            <a:off x="5253550" y="4388921"/>
            <a:ext cx="1851600" cy="939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US" sz="1000">
                <a:solidFill>
                  <a:srgbClr val="A6A6A6"/>
                </a:solidFill>
                <a:uFillTx/>
                <a:latin typeface="Georgia"/>
                <a:ea typeface="Georgia"/>
                <a:cs typeface="Georgia"/>
                <a:sym typeface="Georgia"/>
              </a:rPr>
              <a:t>Pic2: </a:t>
            </a:r>
            <a:r>
              <a:rPr lang="en-US" sz="1000">
                <a:solidFill>
                  <a:srgbClr val="595959"/>
                </a:solidFill>
                <a:uFillTx/>
                <a:latin typeface="Georgia"/>
                <a:ea typeface="Georgia"/>
                <a:cs typeface="Georgia"/>
                <a:sym typeface="Georgia"/>
              </a:rPr>
              <a:t>Photomicrograph of fatty streak in an experimental hypercholesterolemic rabbit, demonstrating intimal macrophage-derived foam cells ( arrow).</a:t>
            </a:r>
            <a:endParaRPr sz="1000">
              <a:solidFill>
                <a:srgbClr val="595959"/>
              </a:solidFill>
              <a:uFillTx/>
              <a:latin typeface="Georgia"/>
              <a:ea typeface="Georgia"/>
              <a:cs typeface="Georgia"/>
              <a:sym typeface="Georgia"/>
            </a:endParaRPr>
          </a:p>
        </p:txBody>
      </p:sp>
      <p:sp>
        <p:nvSpPr>
          <p:cNvPr id="176" name="Shape 176"/>
          <p:cNvSpPr txBox="1">
            <a:spLocks/>
          </p:cNvSpPr>
          <p:nvPr/>
        </p:nvSpPr>
        <p:spPr>
          <a:xfrm>
            <a:off x="594612" y="6101075"/>
            <a:ext cx="4353600" cy="3951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700"/>
              </a:spcBef>
              <a:spcAft>
                <a:spcPts val="0"/>
              </a:spcAft>
              <a:buNone/>
            </a:pPr>
            <a:r>
              <a:rPr lang="en-US" b="1">
                <a:solidFill>
                  <a:srgbClr val="BAD7EC"/>
                </a:solidFill>
                <a:uFillTx/>
                <a:latin typeface="Georgia"/>
                <a:ea typeface="Georgia"/>
                <a:cs typeface="Georgia"/>
                <a:sym typeface="Georgia"/>
              </a:rPr>
              <a:t>Gross views of atherosclerosis in the aorta:</a:t>
            </a:r>
            <a:endParaRPr b="1">
              <a:solidFill>
                <a:srgbClr val="BAD7EC"/>
              </a:solidFill>
              <a:uFillTx/>
              <a:latin typeface="Georgia"/>
              <a:ea typeface="Georgia"/>
              <a:cs typeface="Georgia"/>
              <a:sym typeface="Georgia"/>
            </a:endParaRPr>
          </a:p>
        </p:txBody>
      </p:sp>
      <p:sp>
        <p:nvSpPr>
          <p:cNvPr id="177" name="Shape 177"/>
          <p:cNvSpPr txBox="1">
            <a:spLocks/>
          </p:cNvSpPr>
          <p:nvPr/>
        </p:nvSpPr>
        <p:spPr>
          <a:xfrm>
            <a:off x="3694393" y="6529700"/>
            <a:ext cx="3132000" cy="78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US" sz="1000">
                <a:solidFill>
                  <a:srgbClr val="BAD7EC"/>
                </a:solidFill>
                <a:uFillTx/>
              </a:rPr>
              <a:t>A.</a:t>
            </a:r>
            <a:r>
              <a:rPr lang="en-US" sz="1000">
                <a:solidFill>
                  <a:srgbClr val="000000"/>
                </a:solidFill>
                <a:uFillTx/>
                <a:latin typeface="Georgia"/>
                <a:ea typeface="Georgia"/>
                <a:cs typeface="Georgia"/>
                <a:sym typeface="Georgia"/>
              </a:rPr>
              <a:t>Mild atherosclerosis composed of fibrous plaques, one of which is denoted by the arrow.</a:t>
            </a:r>
            <a:endParaRPr sz="1000">
              <a:solidFill>
                <a:srgbClr val="000000"/>
              </a:solidFill>
              <a:uFillTx/>
              <a:latin typeface="Georgia"/>
              <a:ea typeface="Georgia"/>
              <a:cs typeface="Georgia"/>
              <a:sym typeface="Georgia"/>
            </a:endParaRPr>
          </a:p>
        </p:txBody>
      </p:sp>
      <p:sp>
        <p:nvSpPr>
          <p:cNvPr id="178" name="Shape 178"/>
          <p:cNvSpPr txBox="1">
            <a:spLocks/>
          </p:cNvSpPr>
          <p:nvPr/>
        </p:nvSpPr>
        <p:spPr>
          <a:xfrm>
            <a:off x="3694400" y="7119425"/>
            <a:ext cx="3262800" cy="450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US" sz="1000">
                <a:solidFill>
                  <a:srgbClr val="BAD7EC"/>
                </a:solidFill>
                <a:uFillTx/>
              </a:rPr>
              <a:t>B.</a:t>
            </a:r>
            <a:r>
              <a:rPr lang="en-US" sz="1000">
                <a:solidFill>
                  <a:srgbClr val="000000"/>
                </a:solidFill>
                <a:uFillTx/>
                <a:latin typeface="Georgia"/>
                <a:ea typeface="Georgia"/>
                <a:cs typeface="Georgia"/>
                <a:sym typeface="Georgia"/>
              </a:rPr>
              <a:t>Severe disease with diffuse and complicated lesions.</a:t>
            </a:r>
            <a:endParaRPr sz="1000">
              <a:solidFill>
                <a:srgbClr val="000000"/>
              </a:solidFill>
              <a:uFillTx/>
              <a:latin typeface="Georgia"/>
              <a:ea typeface="Georgia"/>
              <a:cs typeface="Georgia"/>
              <a:sym typeface="Georgia"/>
            </a:endParaRPr>
          </a:p>
        </p:txBody>
      </p:sp>
      <p:sp>
        <p:nvSpPr>
          <p:cNvPr id="179" name="Shape 179"/>
          <p:cNvSpPr txBox="1">
            <a:spLocks/>
          </p:cNvSpPr>
          <p:nvPr/>
        </p:nvSpPr>
        <p:spPr>
          <a:xfrm>
            <a:off x="533025" y="3298016"/>
            <a:ext cx="6424200" cy="682200"/>
          </a:xfrm>
          <a:prstGeom prst="rect">
            <a:avLst/>
          </a:prstGeom>
          <a:noFill/>
          <a:ln w="9525" cap="flat" cmpd="sng">
            <a:solidFill>
              <a:srgbClr val="BAD7EC"/>
            </a:solidFill>
            <a:prstDash val="dash"/>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1000">
                <a:solidFill>
                  <a:srgbClr val="999999"/>
                </a:solidFill>
                <a:uFillTx/>
                <a:latin typeface="Georgia"/>
                <a:ea typeface="Georgia"/>
                <a:cs typeface="Georgia"/>
                <a:sym typeface="Georgia"/>
              </a:rPr>
              <a:t>Every person by the age of 12 will develop </a:t>
            </a:r>
            <a:r>
              <a:rPr lang="en-US" sz="1000" b="1">
                <a:solidFill>
                  <a:srgbClr val="999999"/>
                </a:solidFill>
                <a:uFillTx/>
                <a:latin typeface="Georgia"/>
                <a:ea typeface="Georgia"/>
                <a:cs typeface="Georgia"/>
                <a:sym typeface="Georgia"/>
              </a:rPr>
              <a:t>fatty streaks</a:t>
            </a:r>
            <a:r>
              <a:rPr lang="en-US" sz="1000">
                <a:solidFill>
                  <a:srgbClr val="999999"/>
                </a:solidFill>
                <a:uFillTx/>
                <a:latin typeface="Georgia"/>
                <a:ea typeface="Georgia"/>
                <a:cs typeface="Georgia"/>
                <a:sym typeface="Georgia"/>
              </a:rPr>
              <a:t> which is the earliest lesion of atherosclerosis “the yellow lines in pic1” and if we see it under the microscope we will see a collection of lipid and lipid laden foam cells. Fatty streaks will cause no problem at all it’s only the place where the atherosclerosis start. </a:t>
            </a:r>
            <a:endParaRPr sz="1000">
              <a:solidFill>
                <a:srgbClr val="999999"/>
              </a:solidFill>
              <a:uFillTx/>
              <a:latin typeface="Georgia"/>
              <a:ea typeface="Georgia"/>
              <a:cs typeface="Georgia"/>
              <a:sym typeface="Georgia"/>
            </a:endParaRPr>
          </a:p>
        </p:txBody>
      </p:sp>
      <p:pic>
        <p:nvPicPr>
          <p:cNvPr id="180" name="Shape 180"/>
          <p:cNvPicPr preferRelativeResize="0"/>
          <p:nvPr/>
        </p:nvPicPr>
        <p:blipFill rotWithShape="1">
          <a:blip r:embed="rId3"/>
          <a:srcRect t="19" b="19"/>
          <a:stretch/>
        </p:blipFill>
        <p:spPr>
          <a:xfrm>
            <a:off x="594608" y="4059828"/>
            <a:ext cx="1386825" cy="1952973"/>
          </a:xfrm>
          <a:prstGeom prst="rect">
            <a:avLst/>
          </a:prstGeom>
          <a:noFill/>
          <a:ln>
            <a:noFill/>
          </a:ln>
        </p:spPr>
      </p:pic>
      <p:pic>
        <p:nvPicPr>
          <p:cNvPr id="181" name="Shape 181"/>
          <p:cNvPicPr preferRelativeResize="0"/>
          <p:nvPr/>
        </p:nvPicPr>
        <p:blipFill rotWithShape="1">
          <a:blip r:embed="rId4"/>
          <a:srcRect l="2015" r="2015"/>
          <a:stretch/>
        </p:blipFill>
        <p:spPr>
          <a:xfrm>
            <a:off x="3026313" y="4223958"/>
            <a:ext cx="2227237" cy="1444075"/>
          </a:xfrm>
          <a:prstGeom prst="rect">
            <a:avLst/>
          </a:prstGeom>
          <a:noFill/>
          <a:ln>
            <a:noFill/>
          </a:ln>
        </p:spPr>
      </p:pic>
      <p:pic>
        <p:nvPicPr>
          <p:cNvPr id="182" name="Shape 182"/>
          <p:cNvPicPr preferRelativeResize="0"/>
          <p:nvPr/>
        </p:nvPicPr>
        <p:blipFill>
          <a:blip r:embed="rId5"/>
          <a:stretch>
            <a:fillRect/>
          </a:stretch>
        </p:blipFill>
        <p:spPr>
          <a:xfrm>
            <a:off x="594600" y="6529698"/>
            <a:ext cx="3132001" cy="2343826"/>
          </a:xfrm>
          <a:prstGeom prst="rect">
            <a:avLst/>
          </a:prstGeom>
          <a:noFill/>
          <a:ln>
            <a:noFill/>
          </a:ln>
        </p:spPr>
      </p:pic>
      <p:sp>
        <p:nvSpPr>
          <p:cNvPr id="183" name="Shape 183"/>
          <p:cNvSpPr txBox="1">
            <a:spLocks/>
          </p:cNvSpPr>
          <p:nvPr/>
        </p:nvSpPr>
        <p:spPr>
          <a:xfrm>
            <a:off x="628649" y="209001"/>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Atherosclerosis</a:t>
            </a:r>
            <a:endParaRPr sz="1800" b="1">
              <a:solidFill>
                <a:srgbClr val="98C3E2"/>
              </a:solidFill>
              <a:uFillTx/>
              <a:latin typeface="Georgia"/>
              <a:ea typeface="Georgia"/>
              <a:cs typeface="Georgia"/>
              <a:sym typeface="Georgia"/>
            </a:endParaRPr>
          </a:p>
        </p:txBody>
      </p:sp>
      <p:sp>
        <p:nvSpPr>
          <p:cNvPr id="184" name="Shape 184"/>
          <p:cNvSpPr txBox="1">
            <a:spLocks/>
          </p:cNvSpPr>
          <p:nvPr/>
        </p:nvSpPr>
        <p:spPr>
          <a:xfrm>
            <a:off x="1981425" y="5168450"/>
            <a:ext cx="1044900" cy="78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solidFill>
                  <a:srgbClr val="FF0000"/>
                </a:solidFill>
                <a:uFillTx/>
                <a:latin typeface="Georgia"/>
                <a:ea typeface="Georgia"/>
                <a:cs typeface="Georgia"/>
                <a:sym typeface="Georgia"/>
              </a:rPr>
              <a:t>Fatty streaks = macrophages-derived foam cells.</a:t>
            </a:r>
            <a:endParaRPr sz="1000">
              <a:solidFill>
                <a:srgbClr val="FF0000"/>
              </a:solidFill>
              <a:uFillTx/>
              <a:latin typeface="Georgia"/>
              <a:ea typeface="Georgia"/>
              <a:cs typeface="Georgia"/>
              <a:sym typeface="Georgia"/>
            </a:endParaRPr>
          </a:p>
        </p:txBody>
      </p:sp>
      <p:sp>
        <p:nvSpPr>
          <p:cNvPr id="185" name="Shape 185"/>
          <p:cNvSpPr txBox="1">
            <a:spLocks/>
          </p:cNvSpPr>
          <p:nvPr/>
        </p:nvSpPr>
        <p:spPr>
          <a:xfrm>
            <a:off x="3876675" y="7569725"/>
            <a:ext cx="3006900" cy="1220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000">
                <a:solidFill>
                  <a:srgbClr val="FF0000"/>
                </a:solidFill>
                <a:uFillTx/>
                <a:latin typeface="Georgia"/>
                <a:ea typeface="Georgia"/>
                <a:cs typeface="Georgia"/>
                <a:sym typeface="Georgia"/>
              </a:rPr>
              <a:t>Very important</a:t>
            </a:r>
            <a:endParaRPr sz="1000">
              <a:solidFill>
                <a:srgbClr val="FF0000"/>
              </a:solidFill>
              <a:uFillTx/>
              <a:latin typeface="Georgia"/>
              <a:ea typeface="Georgia"/>
              <a:cs typeface="Georgia"/>
              <a:sym typeface="Georgia"/>
            </a:endParaRPr>
          </a:p>
          <a:p>
            <a:pPr marL="457200" lvl="0" indent="-292100" rtl="0">
              <a:spcBef>
                <a:spcPts val="0"/>
              </a:spcBef>
              <a:spcAft>
                <a:spcPts val="0"/>
              </a:spcAft>
              <a:buClr>
                <a:srgbClr val="FF0000"/>
              </a:buClr>
              <a:buSzPts val="1000"/>
              <a:buFont typeface="Georgia"/>
              <a:buChar char="-"/>
            </a:pPr>
            <a:r>
              <a:rPr lang="en-US" sz="1000">
                <a:solidFill>
                  <a:srgbClr val="FF0000"/>
                </a:solidFill>
                <a:uFillTx/>
                <a:latin typeface="Georgia"/>
                <a:ea typeface="Georgia"/>
                <a:cs typeface="Georgia"/>
                <a:sym typeface="Georgia"/>
              </a:rPr>
              <a:t>Pre clinical phase of atherosclerosis has no symptoms.</a:t>
            </a:r>
            <a:endParaRPr sz="1000">
              <a:solidFill>
                <a:srgbClr val="FF0000"/>
              </a:solidFill>
              <a:uFillTx/>
              <a:latin typeface="Georgia"/>
              <a:ea typeface="Georgia"/>
              <a:cs typeface="Georgia"/>
              <a:sym typeface="Georgia"/>
            </a:endParaRPr>
          </a:p>
          <a:p>
            <a:pPr marL="457200" lvl="0" indent="-292100" rtl="0">
              <a:spcBef>
                <a:spcPts val="0"/>
              </a:spcBef>
              <a:spcAft>
                <a:spcPts val="0"/>
              </a:spcAft>
              <a:buClr>
                <a:srgbClr val="FF0000"/>
              </a:buClr>
              <a:buSzPts val="1000"/>
              <a:buFont typeface="Georgia"/>
              <a:buChar char="-"/>
            </a:pPr>
            <a:r>
              <a:rPr lang="en-US" sz="1000">
                <a:solidFill>
                  <a:srgbClr val="FF0000"/>
                </a:solidFill>
                <a:uFillTx/>
                <a:latin typeface="Georgia"/>
                <a:ea typeface="Georgia"/>
                <a:cs typeface="Georgia"/>
                <a:sym typeface="Georgia"/>
              </a:rPr>
              <a:t>Pre clinical turns to clinical either by:</a:t>
            </a:r>
            <a:endParaRPr sz="1000">
              <a:solidFill>
                <a:srgbClr val="FF0000"/>
              </a:solidFill>
              <a:uFillTx/>
              <a:latin typeface="Georgia"/>
              <a:ea typeface="Georgia"/>
              <a:cs typeface="Georgia"/>
              <a:sym typeface="Georgia"/>
            </a:endParaRPr>
          </a:p>
          <a:p>
            <a:pPr marL="0" lvl="0" indent="0" rtl="0">
              <a:spcBef>
                <a:spcPts val="0"/>
              </a:spcBef>
              <a:spcAft>
                <a:spcPts val="0"/>
              </a:spcAft>
              <a:buNone/>
            </a:pPr>
            <a:r>
              <a:rPr lang="en-US" sz="1000">
                <a:solidFill>
                  <a:srgbClr val="FF0000"/>
                </a:solidFill>
                <a:uFillTx/>
                <a:latin typeface="Georgia"/>
                <a:ea typeface="Georgia"/>
                <a:cs typeface="Georgia"/>
                <a:sym typeface="Georgia"/>
              </a:rPr>
              <a:t>1- 70% obstruction of the lumen.</a:t>
            </a:r>
            <a:endParaRPr sz="1000">
              <a:solidFill>
                <a:srgbClr val="FF0000"/>
              </a:solidFill>
              <a:uFillTx/>
              <a:latin typeface="Georgia"/>
              <a:ea typeface="Georgia"/>
              <a:cs typeface="Georgia"/>
              <a:sym typeface="Georgia"/>
            </a:endParaRPr>
          </a:p>
          <a:p>
            <a:pPr marL="0" lvl="0" indent="0" rtl="0">
              <a:spcBef>
                <a:spcPts val="0"/>
              </a:spcBef>
              <a:spcAft>
                <a:spcPts val="0"/>
              </a:spcAft>
              <a:buNone/>
            </a:pPr>
            <a:r>
              <a:rPr lang="en-US" sz="1000">
                <a:solidFill>
                  <a:srgbClr val="FF0000"/>
                </a:solidFill>
                <a:uFillTx/>
                <a:latin typeface="Georgia"/>
                <a:ea typeface="Georgia"/>
                <a:cs typeface="Georgia"/>
                <a:sym typeface="Georgia"/>
              </a:rPr>
              <a:t>2- Occurrence of a complication.</a:t>
            </a:r>
            <a:endParaRPr sz="1000">
              <a:solidFill>
                <a:srgbClr val="FF0000"/>
              </a:solidFill>
              <a:uFillTx/>
              <a:latin typeface="Georgia"/>
              <a:ea typeface="Georgia"/>
              <a:cs typeface="Georgia"/>
              <a:sym typeface="Georgia"/>
            </a:endParaRPr>
          </a:p>
          <a:p>
            <a:pPr marL="457200" lvl="0" indent="-292100">
              <a:spcBef>
                <a:spcPts val="0"/>
              </a:spcBef>
              <a:spcAft>
                <a:spcPts val="0"/>
              </a:spcAft>
              <a:buClr>
                <a:srgbClr val="FF0000"/>
              </a:buClr>
              <a:buSzPts val="1000"/>
              <a:buFont typeface="Georgia"/>
              <a:buChar char="-"/>
            </a:pPr>
            <a:r>
              <a:rPr lang="en-US" sz="1000">
                <a:solidFill>
                  <a:srgbClr val="FF0000"/>
                </a:solidFill>
                <a:uFillTx/>
                <a:latin typeface="Georgia"/>
                <a:ea typeface="Georgia"/>
                <a:cs typeface="Georgia"/>
                <a:sym typeface="Georgia"/>
              </a:rPr>
              <a:t>Clinical phase is the symptomatic phase.</a:t>
            </a:r>
            <a:endParaRPr sz="1000">
              <a:solidFill>
                <a:srgbClr val="FF0000"/>
              </a:solidFill>
              <a:uFillTx/>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p:cNvSpPr>
          <p:nvPr/>
        </p:nvSpPr>
        <p:spPr>
          <a:xfrm>
            <a:off x="354450" y="319675"/>
            <a:ext cx="6581400" cy="4198500"/>
          </a:xfrm>
          <a:prstGeom prst="rect">
            <a:avLst/>
          </a:prstGeom>
          <a:noFill/>
          <a:ln>
            <a:noFill/>
          </a:ln>
        </p:spPr>
        <p:txBody>
          <a:bodyPr spcFirstLastPara="1" wrap="square" lIns="91425" tIns="91425" rIns="91425" bIns="91425" anchor="ctr" anchorCtr="0">
            <a:noAutofit/>
          </a:bodyPr>
          <a:lstStyle/>
          <a:p>
            <a:pPr marL="457200" lvl="0" indent="-304800" rtl="0">
              <a:lnSpc>
                <a:spcPct val="115000"/>
              </a:lnSpc>
              <a:spcBef>
                <a:spcPts val="0"/>
              </a:spcBef>
              <a:spcAft>
                <a:spcPts val="0"/>
              </a:spcAft>
              <a:buClr>
                <a:srgbClr val="000000"/>
              </a:buClr>
              <a:buSzPts val="1200"/>
              <a:buFont typeface="Georgia"/>
              <a:buChar char="●"/>
            </a:pPr>
            <a:r>
              <a:rPr lang="en-US" sz="1200" dirty="0">
                <a:solidFill>
                  <a:srgbClr val="000000"/>
                </a:solidFill>
                <a:uFillTx/>
                <a:latin typeface="Georgia"/>
                <a:ea typeface="Georgia"/>
                <a:cs typeface="Georgia"/>
                <a:sym typeface="Georgia"/>
              </a:rPr>
              <a:t>  A well established atheroma/ AS plaque consists of a</a:t>
            </a:r>
            <a:r>
              <a:rPr lang="en-US" sz="1200" b="1" dirty="0">
                <a:solidFill>
                  <a:srgbClr val="000000"/>
                </a:solidFill>
                <a:uFillTx/>
                <a:latin typeface="Georgia"/>
                <a:ea typeface="Georgia"/>
                <a:cs typeface="Georgia"/>
                <a:sym typeface="Georgia"/>
              </a:rPr>
              <a:t> raised focal lesion in the </a:t>
            </a:r>
            <a:r>
              <a:rPr lang="en-US" sz="1200" b="1" dirty="0">
                <a:solidFill>
                  <a:srgbClr val="FF0000"/>
                </a:solidFill>
                <a:uFillTx/>
                <a:latin typeface="Georgia"/>
                <a:ea typeface="Georgia"/>
                <a:cs typeface="Georgia"/>
                <a:sym typeface="Georgia"/>
              </a:rPr>
              <a:t>intima</a:t>
            </a:r>
            <a:r>
              <a:rPr lang="en-US" sz="1200" b="1" dirty="0">
                <a:solidFill>
                  <a:srgbClr val="000000"/>
                </a:solidFill>
                <a:uFillTx/>
                <a:latin typeface="Georgia"/>
                <a:ea typeface="Georgia"/>
                <a:cs typeface="Georgia"/>
                <a:sym typeface="Georgia"/>
              </a:rPr>
              <a:t>, </a:t>
            </a:r>
            <a:r>
              <a:rPr lang="en-US" sz="1200" dirty="0">
                <a:solidFill>
                  <a:srgbClr val="000000"/>
                </a:solidFill>
                <a:uFillTx/>
                <a:latin typeface="Georgia"/>
                <a:ea typeface="Georgia"/>
                <a:cs typeface="Georgia"/>
                <a:sym typeface="Georgia"/>
              </a:rPr>
              <a:t>with</a:t>
            </a:r>
            <a:r>
              <a:rPr lang="en-US" sz="1200" b="1" dirty="0">
                <a:solidFill>
                  <a:srgbClr val="000000"/>
                </a:solidFill>
                <a:uFillTx/>
                <a:latin typeface="Georgia"/>
                <a:ea typeface="Georgia"/>
                <a:cs typeface="Georgia"/>
                <a:sym typeface="Georgia"/>
              </a:rPr>
              <a:t> a soft, yellow, </a:t>
            </a:r>
            <a:r>
              <a:rPr lang="en-US" sz="1200" b="1" dirty="0" err="1">
                <a:solidFill>
                  <a:srgbClr val="000000"/>
                </a:solidFill>
                <a:uFillTx/>
                <a:latin typeface="Georgia"/>
                <a:ea typeface="Georgia"/>
                <a:cs typeface="Georgia"/>
                <a:sym typeface="Georgia"/>
              </a:rPr>
              <a:t>grumous</a:t>
            </a:r>
            <a:r>
              <a:rPr lang="en-US" sz="1200" b="1" dirty="0">
                <a:solidFill>
                  <a:srgbClr val="000000"/>
                </a:solidFill>
                <a:uFillTx/>
                <a:latin typeface="Georgia"/>
                <a:ea typeface="Georgia"/>
                <a:cs typeface="Georgia"/>
                <a:sym typeface="Georgia"/>
              </a:rPr>
              <a:t>/granular core of lipid </a:t>
            </a:r>
            <a:r>
              <a:rPr lang="en-US" sz="1200" dirty="0">
                <a:solidFill>
                  <a:srgbClr val="000000"/>
                </a:solidFill>
                <a:uFillTx/>
                <a:latin typeface="Georgia"/>
                <a:ea typeface="Georgia"/>
                <a:cs typeface="Georgia"/>
                <a:sym typeface="Georgia"/>
              </a:rPr>
              <a:t>(mainly cholesterol and cholesterol esters), </a:t>
            </a:r>
            <a:r>
              <a:rPr lang="en-US" sz="1200" b="1" dirty="0">
                <a:solidFill>
                  <a:srgbClr val="000000"/>
                </a:solidFill>
                <a:uFillTx/>
                <a:latin typeface="Georgia"/>
                <a:ea typeface="Georgia"/>
                <a:cs typeface="Georgia"/>
                <a:sym typeface="Georgia"/>
              </a:rPr>
              <a:t>covered by a firm, white fibrous cap</a:t>
            </a:r>
            <a:r>
              <a:rPr lang="en-US" sz="1200" dirty="0">
                <a:solidFill>
                  <a:srgbClr val="000000"/>
                </a:solidFill>
                <a:uFillTx/>
                <a:latin typeface="Georgia"/>
                <a:ea typeface="Georgia"/>
                <a:cs typeface="Georgia"/>
                <a:sym typeface="Georgia"/>
              </a:rPr>
              <a:t>.</a:t>
            </a:r>
            <a:endParaRPr sz="1200" dirty="0">
              <a:uFillTx/>
              <a:latin typeface="Georgia"/>
              <a:ea typeface="Georgia"/>
              <a:cs typeface="Georgia"/>
              <a:sym typeface="Georgia"/>
            </a:endParaRPr>
          </a:p>
          <a:p>
            <a:pPr marL="0" lvl="0" indent="0" rtl="0">
              <a:lnSpc>
                <a:spcPct val="115000"/>
              </a:lnSpc>
              <a:spcBef>
                <a:spcPts val="0"/>
              </a:spcBef>
              <a:spcAft>
                <a:spcPts val="0"/>
              </a:spcAft>
              <a:buNone/>
            </a:pPr>
            <a:endParaRPr sz="1200" dirty="0">
              <a:uFillTx/>
              <a:latin typeface="Georgia"/>
              <a:ea typeface="Georgia"/>
              <a:cs typeface="Georgia"/>
              <a:sym typeface="Georgia"/>
            </a:endParaRPr>
          </a:p>
          <a:p>
            <a:pPr marL="457200" lvl="0" indent="-304800" rtl="0">
              <a:lnSpc>
                <a:spcPct val="115000"/>
              </a:lnSpc>
              <a:spcBef>
                <a:spcPts val="0"/>
              </a:spcBef>
              <a:spcAft>
                <a:spcPts val="0"/>
              </a:spcAft>
              <a:buClr>
                <a:srgbClr val="000000"/>
              </a:buClr>
              <a:buSzPts val="1200"/>
              <a:buFont typeface="Georgia"/>
              <a:buChar char="●"/>
            </a:pPr>
            <a:r>
              <a:rPr lang="en-US" sz="1200" dirty="0">
                <a:solidFill>
                  <a:srgbClr val="000000"/>
                </a:solidFill>
                <a:uFillTx/>
                <a:latin typeface="Georgia"/>
                <a:ea typeface="Georgia"/>
                <a:cs typeface="Georgia"/>
                <a:sym typeface="Georgia"/>
              </a:rPr>
              <a:t>Atherosclerotic plaques have three principal components:*</a:t>
            </a:r>
            <a:endParaRPr sz="1200" dirty="0">
              <a:solidFill>
                <a:srgbClr val="000000"/>
              </a:solidFill>
              <a:uFillTx/>
              <a:latin typeface="Georgia"/>
              <a:ea typeface="Georgia"/>
              <a:cs typeface="Georgia"/>
              <a:sym typeface="Georgia"/>
            </a:endParaRPr>
          </a:p>
          <a:p>
            <a:pPr marL="457200" lvl="0" indent="0" rtl="0">
              <a:lnSpc>
                <a:spcPct val="115000"/>
              </a:lnSpc>
              <a:spcBef>
                <a:spcPts val="100"/>
              </a:spcBef>
              <a:spcAft>
                <a:spcPts val="0"/>
              </a:spcAft>
              <a:buNone/>
            </a:pPr>
            <a:r>
              <a:rPr lang="en-US" sz="1200" b="1" dirty="0">
                <a:solidFill>
                  <a:schemeClr val="lt1"/>
                </a:solidFill>
                <a:uFillTx/>
                <a:latin typeface="Georgia"/>
                <a:ea typeface="Georgia"/>
                <a:cs typeface="Georgia"/>
                <a:sym typeface="Georgia"/>
              </a:rPr>
              <a:t>1-</a:t>
            </a:r>
            <a:r>
              <a:rPr lang="en-US" sz="1200" dirty="0">
                <a:solidFill>
                  <a:schemeClr val="lt1"/>
                </a:solidFill>
                <a:uFillTx/>
                <a:latin typeface="Georgia"/>
                <a:ea typeface="Georgia"/>
                <a:cs typeface="Georgia"/>
                <a:sym typeface="Georgia"/>
              </a:rPr>
              <a:t> </a:t>
            </a:r>
            <a:r>
              <a:rPr lang="en-US" sz="1200" b="1" dirty="0">
                <a:solidFill>
                  <a:schemeClr val="lt1"/>
                </a:solidFill>
                <a:uFillTx/>
                <a:latin typeface="Georgia"/>
                <a:ea typeface="Georgia"/>
                <a:cs typeface="Georgia"/>
                <a:sym typeface="Georgia"/>
              </a:rPr>
              <a:t>C</a:t>
            </a:r>
            <a:r>
              <a:rPr lang="en-US" sz="1200" b="1" dirty="0">
                <a:solidFill>
                  <a:srgbClr val="BAD7EC"/>
                </a:solidFill>
                <a:uFillTx/>
                <a:latin typeface="Georgia"/>
                <a:ea typeface="Georgia"/>
                <a:cs typeface="Georgia"/>
                <a:sym typeface="Georgia"/>
              </a:rPr>
              <a:t>ells</a:t>
            </a:r>
            <a:r>
              <a:rPr lang="en-US" sz="1200" dirty="0">
                <a:solidFill>
                  <a:srgbClr val="000000"/>
                </a:solidFill>
                <a:uFillTx/>
                <a:latin typeface="Georgia"/>
                <a:ea typeface="Georgia"/>
                <a:cs typeface="Georgia"/>
                <a:sym typeface="Georgia"/>
              </a:rPr>
              <a:t>: SMCs, macrophages, lymphocytes and foam cell</a:t>
            </a:r>
            <a:r>
              <a:rPr lang="en-US" sz="1200" dirty="0">
                <a:uFillTx/>
                <a:latin typeface="Georgia"/>
                <a:ea typeface="Georgia"/>
                <a:cs typeface="Georgia"/>
                <a:sym typeface="Georgia"/>
              </a:rPr>
              <a:t>.</a:t>
            </a:r>
            <a:endParaRPr sz="1200" dirty="0">
              <a:solidFill>
                <a:srgbClr val="000000"/>
              </a:solidFill>
              <a:uFillTx/>
              <a:latin typeface="Georgia"/>
              <a:ea typeface="Georgia"/>
              <a:cs typeface="Georgia"/>
              <a:sym typeface="Georgia"/>
            </a:endParaRPr>
          </a:p>
          <a:p>
            <a:pPr marL="457200" lvl="0" indent="0" rtl="0">
              <a:lnSpc>
                <a:spcPct val="115000"/>
              </a:lnSpc>
              <a:spcBef>
                <a:spcPts val="100"/>
              </a:spcBef>
              <a:spcAft>
                <a:spcPts val="0"/>
              </a:spcAft>
              <a:buNone/>
            </a:pPr>
            <a:r>
              <a:rPr lang="en-US" sz="1200" b="1" dirty="0">
                <a:solidFill>
                  <a:schemeClr val="lt1"/>
                </a:solidFill>
                <a:uFillTx/>
                <a:latin typeface="Georgia"/>
                <a:ea typeface="Georgia"/>
                <a:cs typeface="Georgia"/>
                <a:sym typeface="Georgia"/>
              </a:rPr>
              <a:t>2-</a:t>
            </a:r>
            <a:r>
              <a:rPr lang="en-US" sz="1200" dirty="0">
                <a:solidFill>
                  <a:schemeClr val="lt1"/>
                </a:solidFill>
                <a:uFillTx/>
                <a:latin typeface="Georgia"/>
                <a:ea typeface="Georgia"/>
                <a:cs typeface="Georgia"/>
                <a:sym typeface="Georgia"/>
              </a:rPr>
              <a:t> </a:t>
            </a:r>
            <a:r>
              <a:rPr lang="en-US" sz="1200" b="1" dirty="0">
                <a:solidFill>
                  <a:srgbClr val="BAD7EC"/>
                </a:solidFill>
                <a:uFillTx/>
                <a:latin typeface="Georgia"/>
                <a:ea typeface="Georgia"/>
                <a:cs typeface="Georgia"/>
                <a:sym typeface="Georgia"/>
              </a:rPr>
              <a:t>Extracellular matrix</a:t>
            </a:r>
            <a:r>
              <a:rPr lang="en-US" sz="1200" dirty="0">
                <a:solidFill>
                  <a:srgbClr val="000000"/>
                </a:solidFill>
                <a:uFillTx/>
                <a:latin typeface="Georgia"/>
                <a:ea typeface="Georgia"/>
                <a:cs typeface="Georgia"/>
                <a:sym typeface="Georgia"/>
              </a:rPr>
              <a:t>: including collagen, elastic fibers, and proteoglycans</a:t>
            </a:r>
            <a:r>
              <a:rPr lang="en-US" sz="1200" dirty="0">
                <a:uFillTx/>
                <a:latin typeface="Georgia"/>
                <a:ea typeface="Georgia"/>
                <a:cs typeface="Georgia"/>
                <a:sym typeface="Georgia"/>
              </a:rPr>
              <a:t>.</a:t>
            </a:r>
            <a:endParaRPr sz="1200" dirty="0">
              <a:solidFill>
                <a:srgbClr val="000000"/>
              </a:solidFill>
              <a:uFillTx/>
              <a:latin typeface="Georgia"/>
              <a:ea typeface="Georgia"/>
              <a:cs typeface="Georgia"/>
              <a:sym typeface="Georgia"/>
            </a:endParaRPr>
          </a:p>
          <a:p>
            <a:pPr marL="457200" lvl="0" indent="0" rtl="0">
              <a:lnSpc>
                <a:spcPct val="115000"/>
              </a:lnSpc>
              <a:spcBef>
                <a:spcPts val="100"/>
              </a:spcBef>
              <a:spcAft>
                <a:spcPts val="0"/>
              </a:spcAft>
              <a:buNone/>
            </a:pPr>
            <a:r>
              <a:rPr lang="en-US" sz="1200" b="1" dirty="0">
                <a:solidFill>
                  <a:schemeClr val="lt1"/>
                </a:solidFill>
                <a:uFillTx/>
                <a:latin typeface="Georgia"/>
                <a:ea typeface="Georgia"/>
                <a:cs typeface="Georgia"/>
                <a:sym typeface="Georgia"/>
              </a:rPr>
              <a:t>3- </a:t>
            </a:r>
            <a:r>
              <a:rPr lang="en-US" sz="1200" b="1" dirty="0">
                <a:solidFill>
                  <a:srgbClr val="BAD7EC"/>
                </a:solidFill>
                <a:uFillTx/>
                <a:latin typeface="Georgia"/>
                <a:ea typeface="Georgia"/>
                <a:cs typeface="Georgia"/>
                <a:sym typeface="Georgia"/>
              </a:rPr>
              <a:t>Lipid</a:t>
            </a:r>
            <a:r>
              <a:rPr lang="en-US" sz="1200" dirty="0">
                <a:solidFill>
                  <a:srgbClr val="000000"/>
                </a:solidFill>
                <a:uFillTx/>
                <a:latin typeface="Georgia"/>
                <a:ea typeface="Georgia"/>
                <a:cs typeface="Georgia"/>
                <a:sym typeface="Georgia"/>
              </a:rPr>
              <a:t>: Typical </a:t>
            </a:r>
            <a:r>
              <a:rPr lang="en-US" sz="1200" dirty="0" err="1">
                <a:solidFill>
                  <a:srgbClr val="000000"/>
                </a:solidFill>
                <a:uFillTx/>
                <a:latin typeface="Georgia"/>
                <a:ea typeface="Georgia"/>
                <a:cs typeface="Georgia"/>
                <a:sym typeface="Georgia"/>
              </a:rPr>
              <a:t>atheromas</a:t>
            </a:r>
            <a:r>
              <a:rPr lang="en-US" sz="1200" dirty="0">
                <a:solidFill>
                  <a:srgbClr val="000000"/>
                </a:solidFill>
                <a:uFillTx/>
                <a:latin typeface="Georgia"/>
                <a:ea typeface="Georgia"/>
                <a:cs typeface="Georgia"/>
                <a:sym typeface="Georgia"/>
              </a:rPr>
              <a:t> contain relatively abundant lipid </a:t>
            </a:r>
            <a:r>
              <a:rPr lang="en-US" sz="1200" dirty="0">
                <a:solidFill>
                  <a:srgbClr val="FF0000"/>
                </a:solidFill>
                <a:uFillTx/>
                <a:latin typeface="Georgia"/>
                <a:ea typeface="Georgia"/>
                <a:cs typeface="Georgia"/>
                <a:sym typeface="Georgia"/>
              </a:rPr>
              <a:t>both intracellular and extracellular lipid. </a:t>
            </a:r>
            <a:endParaRPr sz="1200" dirty="0">
              <a:solidFill>
                <a:srgbClr val="FF0000"/>
              </a:solidFill>
              <a:uFillTx/>
              <a:latin typeface="Georgia"/>
              <a:ea typeface="Georgia"/>
              <a:cs typeface="Georgia"/>
              <a:sym typeface="Georgia"/>
            </a:endParaRPr>
          </a:p>
          <a:p>
            <a:pPr marL="457200" lvl="0" indent="0" rtl="0">
              <a:lnSpc>
                <a:spcPct val="115000"/>
              </a:lnSpc>
              <a:spcBef>
                <a:spcPts val="100"/>
              </a:spcBef>
              <a:spcAft>
                <a:spcPts val="0"/>
              </a:spcAft>
              <a:buNone/>
            </a:pPr>
            <a:endParaRPr sz="1200" dirty="0">
              <a:solidFill>
                <a:srgbClr val="FF0000"/>
              </a:solidFill>
              <a:uFillTx/>
              <a:latin typeface="Georgia"/>
              <a:ea typeface="Georgia"/>
              <a:cs typeface="Georgia"/>
              <a:sym typeface="Georgia"/>
            </a:endParaRPr>
          </a:p>
          <a:p>
            <a:pPr marL="457200" lvl="0" indent="0" rtl="0">
              <a:lnSpc>
                <a:spcPct val="150000"/>
              </a:lnSpc>
              <a:spcBef>
                <a:spcPts val="100"/>
              </a:spcBef>
              <a:spcAft>
                <a:spcPts val="0"/>
              </a:spcAft>
              <a:buNone/>
            </a:pPr>
            <a:endParaRPr sz="1200" dirty="0">
              <a:solidFill>
                <a:srgbClr val="FF0000"/>
              </a:solidFill>
              <a:uFillTx/>
              <a:latin typeface="Georgia"/>
              <a:ea typeface="Georgia"/>
              <a:cs typeface="Georgia"/>
              <a:sym typeface="Georgia"/>
            </a:endParaRPr>
          </a:p>
          <a:p>
            <a:pPr marL="0" lvl="0" indent="0" rtl="0">
              <a:lnSpc>
                <a:spcPct val="150000"/>
              </a:lnSpc>
              <a:spcBef>
                <a:spcPts val="100"/>
              </a:spcBef>
              <a:spcAft>
                <a:spcPts val="0"/>
              </a:spcAft>
              <a:buNone/>
            </a:pPr>
            <a:endParaRPr sz="1200" dirty="0">
              <a:solidFill>
                <a:srgbClr val="000000"/>
              </a:solidFill>
              <a:uFillTx/>
              <a:latin typeface="Georgia"/>
              <a:ea typeface="Georgia"/>
              <a:cs typeface="Georgia"/>
              <a:sym typeface="Georgia"/>
            </a:endParaRPr>
          </a:p>
          <a:p>
            <a:pPr marL="457200" lvl="0" indent="-304800" rtl="0">
              <a:lnSpc>
                <a:spcPct val="115000"/>
              </a:lnSpc>
              <a:spcBef>
                <a:spcPts val="0"/>
              </a:spcBef>
              <a:spcAft>
                <a:spcPts val="0"/>
              </a:spcAft>
              <a:buSzPts val="1200"/>
              <a:buFont typeface="Georgia"/>
              <a:buChar char="●"/>
            </a:pPr>
            <a:r>
              <a:rPr lang="en-US" sz="1200" b="1" dirty="0">
                <a:solidFill>
                  <a:srgbClr val="000000"/>
                </a:solidFill>
                <a:uFillTx/>
                <a:latin typeface="Georgia"/>
                <a:ea typeface="Georgia"/>
                <a:cs typeface="Georgia"/>
                <a:sym typeface="Georgia"/>
              </a:rPr>
              <a:t>Fibrous cap</a:t>
            </a:r>
            <a:r>
              <a:rPr lang="en-US" sz="1200" dirty="0">
                <a:solidFill>
                  <a:srgbClr val="000000"/>
                </a:solidFill>
                <a:uFillTx/>
                <a:latin typeface="Georgia"/>
                <a:ea typeface="Georgia"/>
                <a:cs typeface="Georgia"/>
                <a:sym typeface="Georgia"/>
              </a:rPr>
              <a:t> is composed of </a:t>
            </a:r>
            <a:r>
              <a:rPr lang="en-US" sz="1200" b="1" dirty="0">
                <a:solidFill>
                  <a:srgbClr val="BAD7EC"/>
                </a:solidFill>
                <a:uFillTx/>
                <a:latin typeface="Georgia"/>
                <a:ea typeface="Georgia"/>
                <a:cs typeface="Georgia"/>
                <a:sym typeface="Georgia"/>
              </a:rPr>
              <a:t>=&gt;</a:t>
            </a:r>
            <a:r>
              <a:rPr lang="en-US" sz="1200" dirty="0">
                <a:solidFill>
                  <a:srgbClr val="000000"/>
                </a:solidFill>
                <a:uFillTx/>
                <a:latin typeface="Georgia"/>
                <a:ea typeface="Georgia"/>
                <a:cs typeface="Georgia"/>
                <a:sym typeface="Georgia"/>
              </a:rPr>
              <a:t> SMC</a:t>
            </a:r>
            <a:r>
              <a:rPr lang="en-US" sz="1200" dirty="0">
                <a:uFillTx/>
                <a:latin typeface="Georgia"/>
                <a:ea typeface="Georgia"/>
                <a:cs typeface="Georgia"/>
                <a:sym typeface="Georgia"/>
              </a:rPr>
              <a:t>s, </a:t>
            </a:r>
            <a:r>
              <a:rPr lang="en-US" sz="1200" dirty="0">
                <a:solidFill>
                  <a:srgbClr val="000000"/>
                </a:solidFill>
                <a:uFillTx/>
                <a:latin typeface="Georgia"/>
                <a:ea typeface="Georgia"/>
                <a:cs typeface="Georgia"/>
                <a:sym typeface="Georgia"/>
              </a:rPr>
              <a:t>extracellular matrix</a:t>
            </a:r>
            <a:r>
              <a:rPr lang="en-US" sz="1200" dirty="0">
                <a:uFillTx/>
                <a:latin typeface="Georgia"/>
                <a:ea typeface="Georgia"/>
                <a:cs typeface="Georgia"/>
                <a:sym typeface="Georgia"/>
              </a:rPr>
              <a:t> </a:t>
            </a:r>
            <a:r>
              <a:rPr lang="en-US" sz="1200" dirty="0">
                <a:solidFill>
                  <a:srgbClr val="999999"/>
                </a:solidFill>
                <a:uFillTx/>
                <a:latin typeface="Georgia"/>
                <a:ea typeface="Georgia"/>
                <a:cs typeface="Georgia"/>
                <a:sym typeface="Georgia"/>
              </a:rPr>
              <a:t>“collagen, elastic fibers and proteoglycans” </a:t>
            </a:r>
            <a:r>
              <a:rPr lang="en-US" sz="1200" dirty="0">
                <a:solidFill>
                  <a:srgbClr val="000000"/>
                </a:solidFill>
                <a:uFillTx/>
                <a:latin typeface="Georgia"/>
                <a:ea typeface="Georgia"/>
                <a:cs typeface="Georgia"/>
                <a:sym typeface="Georgia"/>
              </a:rPr>
              <a:t>some macrophages and T lymphocytes.</a:t>
            </a:r>
            <a:endParaRPr sz="1200" dirty="0">
              <a:solidFill>
                <a:srgbClr val="000000"/>
              </a:solidFill>
              <a:uFillTx/>
              <a:latin typeface="Georgia"/>
              <a:ea typeface="Georgia"/>
              <a:cs typeface="Georgia"/>
              <a:sym typeface="Georgia"/>
            </a:endParaRPr>
          </a:p>
          <a:p>
            <a:pPr marL="0" lvl="0" indent="0" rtl="0">
              <a:lnSpc>
                <a:spcPct val="115000"/>
              </a:lnSpc>
              <a:spcBef>
                <a:spcPts val="0"/>
              </a:spcBef>
              <a:spcAft>
                <a:spcPts val="0"/>
              </a:spcAft>
              <a:buNone/>
            </a:pPr>
            <a:endParaRPr sz="700" dirty="0">
              <a:uFillTx/>
              <a:latin typeface="Georgia"/>
              <a:ea typeface="Georgia"/>
              <a:cs typeface="Georgia"/>
              <a:sym typeface="Georgia"/>
            </a:endParaRPr>
          </a:p>
          <a:p>
            <a:pPr marL="457200" lvl="0" indent="-304800" rtl="0">
              <a:lnSpc>
                <a:spcPct val="115000"/>
              </a:lnSpc>
              <a:spcBef>
                <a:spcPts val="0"/>
              </a:spcBef>
              <a:spcAft>
                <a:spcPts val="0"/>
              </a:spcAft>
              <a:buClr>
                <a:srgbClr val="000000"/>
              </a:buClr>
              <a:buSzPts val="1200"/>
              <a:buFont typeface="Georgia"/>
              <a:buChar char="●"/>
            </a:pPr>
            <a:r>
              <a:rPr lang="en-US" sz="1200" b="1" dirty="0">
                <a:solidFill>
                  <a:srgbClr val="000000"/>
                </a:solidFill>
                <a:uFillTx/>
                <a:latin typeface="Georgia"/>
                <a:ea typeface="Georgia"/>
                <a:cs typeface="Georgia"/>
                <a:sym typeface="Georgia"/>
              </a:rPr>
              <a:t>Necrotic core</a:t>
            </a:r>
            <a:r>
              <a:rPr lang="en-US" sz="1200" dirty="0">
                <a:solidFill>
                  <a:srgbClr val="000000"/>
                </a:solidFill>
                <a:uFillTx/>
                <a:latin typeface="Georgia"/>
                <a:ea typeface="Georgia"/>
                <a:cs typeface="Georgia"/>
                <a:sym typeface="Georgia"/>
              </a:rPr>
              <a:t> contain</a:t>
            </a:r>
            <a:r>
              <a:rPr lang="en-US" sz="1200" b="1" dirty="0">
                <a:solidFill>
                  <a:srgbClr val="BAD7EC"/>
                </a:solidFill>
                <a:uFillTx/>
                <a:latin typeface="Georgia"/>
                <a:ea typeface="Georgia"/>
                <a:cs typeface="Georgia"/>
                <a:sym typeface="Georgia"/>
              </a:rPr>
              <a:t> =&gt;</a:t>
            </a:r>
            <a:r>
              <a:rPr lang="en-US" sz="1200" dirty="0">
                <a:solidFill>
                  <a:srgbClr val="000000"/>
                </a:solidFill>
                <a:uFillTx/>
                <a:latin typeface="Georgia"/>
                <a:ea typeface="Georgia"/>
                <a:cs typeface="Georgia"/>
                <a:sym typeface="Georgia"/>
              </a:rPr>
              <a:t> lipid deposits (primarily cholesterol and cholesterol esters), cholesterol clefts, debris from dead cells, foam cells, fibrin.</a:t>
            </a:r>
            <a:endParaRPr sz="1200" dirty="0">
              <a:solidFill>
                <a:srgbClr val="000000"/>
              </a:solidFill>
              <a:uFillTx/>
              <a:latin typeface="Georgia"/>
              <a:ea typeface="Georgia"/>
              <a:cs typeface="Georgia"/>
              <a:sym typeface="Georgia"/>
            </a:endParaRPr>
          </a:p>
        </p:txBody>
      </p:sp>
      <p:sp>
        <p:nvSpPr>
          <p:cNvPr id="192" name="Shape 192"/>
          <p:cNvSpPr txBox="1">
            <a:spLocks/>
          </p:cNvSpPr>
          <p:nvPr/>
        </p:nvSpPr>
        <p:spPr>
          <a:xfrm>
            <a:off x="667963" y="2543670"/>
            <a:ext cx="6033000" cy="598800"/>
          </a:xfrm>
          <a:prstGeom prst="rect">
            <a:avLst/>
          </a:prstGeom>
          <a:noFill/>
          <a:ln w="9525" cap="flat" cmpd="sng">
            <a:solidFill>
              <a:srgbClr val="BAD7EC"/>
            </a:solidFill>
            <a:prstDash val="dash"/>
            <a:round/>
            <a:headEnd type="none" w="sm" len="sm"/>
            <a:tailEnd type="none" w="sm" len="sm"/>
          </a:ln>
        </p:spPr>
        <p:txBody>
          <a:bodyPr spcFirstLastPara="1" wrap="square" lIns="91425" tIns="91425" rIns="91425" bIns="91425" anchor="t" anchorCtr="0">
            <a:noAutofit/>
          </a:bodyPr>
          <a:lstStyle/>
          <a:p>
            <a:pPr marL="0" lvl="0" indent="0" rtl="0">
              <a:lnSpc>
                <a:spcPct val="150000"/>
              </a:lnSpc>
              <a:spcBef>
                <a:spcPts val="100"/>
              </a:spcBef>
              <a:spcAft>
                <a:spcPts val="100"/>
              </a:spcAft>
              <a:buClr>
                <a:srgbClr val="000000"/>
              </a:buClr>
              <a:buSzPts val="1100"/>
              <a:buFont typeface="Arial"/>
              <a:buNone/>
            </a:pPr>
            <a:r>
              <a:rPr lang="en-US" sz="1000" b="1">
                <a:uFillTx/>
                <a:latin typeface="Georgia"/>
                <a:ea typeface="Georgia"/>
                <a:cs typeface="Georgia"/>
                <a:sym typeface="Georgia"/>
              </a:rPr>
              <a:t>NOTE</a:t>
            </a:r>
            <a:r>
              <a:rPr lang="en-US" sz="1000">
                <a:uFillTx/>
                <a:latin typeface="Georgia"/>
                <a:ea typeface="Georgia"/>
                <a:cs typeface="Georgia"/>
                <a:sym typeface="Georgia"/>
              </a:rPr>
              <a:t>: Foam cells are large, lipid-laden macrophages derived from blood monocytes, but SMCs can also imbibe lipid to become foam cells.</a:t>
            </a:r>
            <a:endParaRPr sz="1000">
              <a:uFillTx/>
              <a:latin typeface="Georgia"/>
              <a:ea typeface="Georgia"/>
              <a:cs typeface="Georgia"/>
              <a:sym typeface="Georgia"/>
            </a:endParaRPr>
          </a:p>
        </p:txBody>
      </p:sp>
      <p:sp>
        <p:nvSpPr>
          <p:cNvPr id="193" name="Shape 193"/>
          <p:cNvSpPr txBox="1">
            <a:spLocks/>
          </p:cNvSpPr>
          <p:nvPr/>
        </p:nvSpPr>
        <p:spPr>
          <a:xfrm>
            <a:off x="2674250" y="7417875"/>
            <a:ext cx="4450800" cy="1455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1000">
                <a:solidFill>
                  <a:srgbClr val="000000"/>
                </a:solidFill>
                <a:uFillTx/>
                <a:latin typeface="Georgia"/>
                <a:ea typeface="Georgia"/>
                <a:cs typeface="Georgia"/>
                <a:sym typeface="Georgia"/>
              </a:rPr>
              <a:t>Overall architecture demonstrating an </a:t>
            </a:r>
            <a:r>
              <a:rPr lang="en-US" sz="1000" b="1">
                <a:uFillTx/>
                <a:latin typeface="Georgia"/>
                <a:ea typeface="Georgia"/>
                <a:cs typeface="Georgia"/>
                <a:sym typeface="Georgia"/>
              </a:rPr>
              <a:t>eccentric lesion </a:t>
            </a:r>
            <a:r>
              <a:rPr lang="en-US" sz="1000">
                <a:solidFill>
                  <a:srgbClr val="000000"/>
                </a:solidFill>
                <a:uFillTx/>
                <a:latin typeface="Georgia"/>
                <a:ea typeface="Georgia"/>
                <a:cs typeface="Georgia"/>
                <a:sym typeface="Georgia"/>
              </a:rPr>
              <a:t>with a </a:t>
            </a:r>
            <a:r>
              <a:rPr lang="en-US" sz="1000" b="1">
                <a:solidFill>
                  <a:srgbClr val="000000"/>
                </a:solidFill>
                <a:uFillTx/>
                <a:latin typeface="Georgia"/>
                <a:ea typeface="Georgia"/>
                <a:cs typeface="Georgia"/>
                <a:sym typeface="Georgia"/>
              </a:rPr>
              <a:t>fibrous cap</a:t>
            </a:r>
            <a:r>
              <a:rPr lang="en-US" sz="1000">
                <a:solidFill>
                  <a:srgbClr val="000000"/>
                </a:solidFill>
                <a:uFillTx/>
                <a:latin typeface="Georgia"/>
                <a:ea typeface="Georgia"/>
                <a:cs typeface="Georgia"/>
                <a:sym typeface="Georgia"/>
              </a:rPr>
              <a:t> and a</a:t>
            </a:r>
            <a:r>
              <a:rPr lang="en-US" sz="1000" b="1">
                <a:solidFill>
                  <a:srgbClr val="000000"/>
                </a:solidFill>
                <a:uFillTx/>
                <a:latin typeface="Georgia"/>
                <a:ea typeface="Georgia"/>
                <a:cs typeface="Georgia"/>
                <a:sym typeface="Georgia"/>
              </a:rPr>
              <a:t> central lipid core</a:t>
            </a:r>
            <a:r>
              <a:rPr lang="en-US" sz="1000">
                <a:solidFill>
                  <a:srgbClr val="000000"/>
                </a:solidFill>
                <a:uFillTx/>
                <a:latin typeface="Georgia"/>
                <a:ea typeface="Georgia"/>
                <a:cs typeface="Georgia"/>
                <a:sym typeface="Georgia"/>
              </a:rPr>
              <a:t> with typical cholesterol clefts. </a:t>
            </a:r>
            <a:endParaRPr sz="1000">
              <a:solidFill>
                <a:srgbClr val="000000"/>
              </a:solidFill>
              <a:uFillTx/>
              <a:latin typeface="Georgia"/>
              <a:ea typeface="Georgia"/>
              <a:cs typeface="Georgia"/>
              <a:sym typeface="Georgia"/>
            </a:endParaRPr>
          </a:p>
          <a:p>
            <a:pPr marL="0" lvl="0" indent="0" rtl="0">
              <a:lnSpc>
                <a:spcPct val="115000"/>
              </a:lnSpc>
              <a:spcBef>
                <a:spcPts val="0"/>
              </a:spcBef>
              <a:spcAft>
                <a:spcPts val="0"/>
              </a:spcAft>
              <a:buNone/>
            </a:pPr>
            <a:r>
              <a:rPr lang="en-US" sz="1000">
                <a:solidFill>
                  <a:srgbClr val="000000"/>
                </a:solidFill>
                <a:uFillTx/>
                <a:latin typeface="Georgia"/>
                <a:ea typeface="Georgia"/>
                <a:cs typeface="Georgia"/>
                <a:sym typeface="Georgia"/>
              </a:rPr>
              <a:t>The lumen is moderately narrowed. </a:t>
            </a:r>
            <a:r>
              <a:rPr lang="en-US" sz="1000">
                <a:solidFill>
                  <a:srgbClr val="999999"/>
                </a:solidFill>
                <a:uFillTx/>
                <a:latin typeface="Georgia"/>
                <a:ea typeface="Georgia"/>
                <a:cs typeface="Georgia"/>
                <a:sym typeface="Georgia"/>
              </a:rPr>
              <a:t>There will be reduction in blood supply</a:t>
            </a:r>
            <a:endParaRPr sz="1000">
              <a:solidFill>
                <a:srgbClr val="999999"/>
              </a:solidFill>
              <a:uFillTx/>
              <a:latin typeface="Georgia"/>
              <a:ea typeface="Georgia"/>
              <a:cs typeface="Georgia"/>
              <a:sym typeface="Georgia"/>
            </a:endParaRPr>
          </a:p>
        </p:txBody>
      </p:sp>
      <p:sp>
        <p:nvSpPr>
          <p:cNvPr id="194" name="Shape 194"/>
          <p:cNvSpPr txBox="1">
            <a:spLocks/>
          </p:cNvSpPr>
          <p:nvPr/>
        </p:nvSpPr>
        <p:spPr>
          <a:xfrm>
            <a:off x="628650" y="4403937"/>
            <a:ext cx="6307200" cy="1303800"/>
          </a:xfrm>
          <a:prstGeom prst="rect">
            <a:avLst/>
          </a:prstGeom>
          <a:noFill/>
          <a:ln w="9525" cap="flat" cmpd="sng">
            <a:solidFill>
              <a:srgbClr val="BAD7EC"/>
            </a:solidFill>
            <a:prstDash val="dash"/>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rgbClr val="A5A5A5"/>
                </a:solidFill>
                <a:uFillTx/>
                <a:latin typeface="Georgia"/>
                <a:ea typeface="Georgia"/>
                <a:cs typeface="Georgia"/>
                <a:sym typeface="Georgia"/>
              </a:rPr>
              <a:t>* </a:t>
            </a:r>
            <a:r>
              <a:rPr lang="en-US" sz="1000">
                <a:solidFill>
                  <a:srgbClr val="A5A5A5"/>
                </a:solidFill>
                <a:uFillTx/>
                <a:latin typeface="Georgia"/>
                <a:ea typeface="Georgia"/>
                <a:cs typeface="Georgia"/>
                <a:sym typeface="Georgia"/>
              </a:rPr>
              <a:t>under the microscope we will see a raised focal lesion in the intema which is lipid core covered by fibrous cap. simply this focal is caused after a vascular injury  there will be an inflammation and that's why you will see a lymphocytes and macrophages and also due to injury the SMCs will be stimulated and migrate from media to intima and there it will start to proliferate and produce an ECM which consist of  collagen, elastic fibers, and proteoglycans and also in the blood there is circulating lipid like primarily cholesterol and cholesteryl esters which will deposits in thy cytoplasmof the cells and also on the outside and that's why you will see both intracellular and extracellular lipid also some of the macrophages will eat up these lipid and form what it’s called  foam cells</a:t>
            </a:r>
            <a:endParaRPr sz="1000">
              <a:solidFill>
                <a:srgbClr val="A5A5A5"/>
              </a:solidFill>
              <a:uFillTx/>
              <a:latin typeface="Georgia"/>
              <a:ea typeface="Georgia"/>
              <a:cs typeface="Georgia"/>
              <a:sym typeface="Georgia"/>
            </a:endParaRPr>
          </a:p>
        </p:txBody>
      </p:sp>
      <p:sp>
        <p:nvSpPr>
          <p:cNvPr id="195" name="Shape 195"/>
          <p:cNvSpPr txBox="1">
            <a:spLocks/>
          </p:cNvSpPr>
          <p:nvPr/>
        </p:nvSpPr>
        <p:spPr>
          <a:xfrm>
            <a:off x="628650" y="7015400"/>
            <a:ext cx="4732500" cy="469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000">
                <a:solidFill>
                  <a:srgbClr val="A5A5A5"/>
                </a:solidFill>
                <a:uFillTx/>
                <a:latin typeface="Georgia"/>
                <a:ea typeface="Georgia"/>
                <a:cs typeface="Georgia"/>
                <a:sym typeface="Georgia"/>
              </a:rPr>
              <a:t>superficial fibrous cab and below it there is necrotic core they all in the intima </a:t>
            </a:r>
            <a:endParaRPr sz="1000">
              <a:solidFill>
                <a:srgbClr val="A5A5A5"/>
              </a:solidFill>
              <a:uFillTx/>
              <a:latin typeface="Georgia"/>
              <a:ea typeface="Georgia"/>
              <a:cs typeface="Georgia"/>
              <a:sym typeface="Georgia"/>
            </a:endParaRPr>
          </a:p>
        </p:txBody>
      </p:sp>
      <p:sp>
        <p:nvSpPr>
          <p:cNvPr id="196" name="Shape 196"/>
          <p:cNvSpPr txBox="1">
            <a:spLocks/>
          </p:cNvSpPr>
          <p:nvPr/>
        </p:nvSpPr>
        <p:spPr>
          <a:xfrm>
            <a:off x="628650" y="144465"/>
            <a:ext cx="594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98C3E2"/>
                </a:solidFill>
                <a:uFillTx/>
                <a:latin typeface="Georgia"/>
                <a:ea typeface="Georgia"/>
                <a:cs typeface="Georgia"/>
                <a:sym typeface="Georgia"/>
              </a:rPr>
              <a:t>Microscopic morphology of atherosclerosis</a:t>
            </a:r>
            <a:endParaRPr>
              <a:uFillTx/>
            </a:endParaRPr>
          </a:p>
        </p:txBody>
      </p:sp>
      <p:pic>
        <p:nvPicPr>
          <p:cNvPr id="197" name="Shape 197"/>
          <p:cNvPicPr preferRelativeResize="0"/>
          <p:nvPr/>
        </p:nvPicPr>
        <p:blipFill>
          <a:blip r:embed="rId3"/>
          <a:stretch>
            <a:fillRect/>
          </a:stretch>
        </p:blipFill>
        <p:spPr>
          <a:xfrm>
            <a:off x="724680" y="7484897"/>
            <a:ext cx="1987178" cy="1455900"/>
          </a:xfrm>
          <a:prstGeom prst="rect">
            <a:avLst/>
          </a:prstGeom>
          <a:noFill/>
          <a:ln>
            <a:noFill/>
          </a:ln>
        </p:spPr>
      </p:pic>
      <p:pic>
        <p:nvPicPr>
          <p:cNvPr id="198" name="Shape 198"/>
          <p:cNvPicPr preferRelativeResize="0"/>
          <p:nvPr/>
        </p:nvPicPr>
        <p:blipFill rotWithShape="1">
          <a:blip r:embed="rId4"/>
          <a:srcRect r="675"/>
          <a:stretch/>
        </p:blipFill>
        <p:spPr>
          <a:xfrm>
            <a:off x="724684" y="5950421"/>
            <a:ext cx="4305572" cy="1164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p:cNvSpPr>
          <p:nvPr/>
        </p:nvSpPr>
        <p:spPr>
          <a:xfrm>
            <a:off x="872100" y="621525"/>
            <a:ext cx="5456700" cy="59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dirty="0">
                <a:solidFill>
                  <a:schemeClr val="bg2">
                    <a:lumMod val="75000"/>
                  </a:schemeClr>
                </a:solidFill>
                <a:uFillTx/>
                <a:latin typeface="Georgia"/>
                <a:ea typeface="Georgia"/>
                <a:cs typeface="Georgia"/>
                <a:sym typeface="Georgia"/>
              </a:rPr>
              <a:t>PATHOLOGICAL COMPLICATIONS </a:t>
            </a:r>
            <a:endParaRPr dirty="0">
              <a:solidFill>
                <a:schemeClr val="bg2">
                  <a:lumMod val="75000"/>
                </a:schemeClr>
              </a:solidFill>
              <a:uFillTx/>
            </a:endParaRPr>
          </a:p>
        </p:txBody>
      </p:sp>
      <p:sp>
        <p:nvSpPr>
          <p:cNvPr id="204" name="Shape 204"/>
          <p:cNvSpPr txBox="1">
            <a:spLocks/>
          </p:cNvSpPr>
          <p:nvPr/>
        </p:nvSpPr>
        <p:spPr>
          <a:xfrm>
            <a:off x="589275" y="1214025"/>
            <a:ext cx="6190200" cy="3759600"/>
          </a:xfrm>
          <a:prstGeom prst="rect">
            <a:avLst/>
          </a:prstGeom>
          <a:noFill/>
          <a:ln>
            <a:noFill/>
          </a:ln>
        </p:spPr>
        <p:txBody>
          <a:bodyPr spcFirstLastPara="1" wrap="square" lIns="91425" tIns="91425" rIns="91425" bIns="91425" anchor="t" anchorCtr="0">
            <a:noAutofit/>
          </a:bodyPr>
          <a:lstStyle/>
          <a:p>
            <a:pPr marL="457200" lvl="0" indent="-311150" rtl="0">
              <a:lnSpc>
                <a:spcPct val="100000"/>
              </a:lnSpc>
              <a:spcBef>
                <a:spcPts val="0"/>
              </a:spcBef>
              <a:spcAft>
                <a:spcPts val="0"/>
              </a:spcAft>
              <a:buSzPts val="1300"/>
              <a:buFont typeface="Georgia"/>
              <a:buChar char="❖"/>
            </a:pPr>
            <a:r>
              <a:rPr lang="en-US" sz="1300" b="1">
                <a:solidFill>
                  <a:srgbClr val="FF0000"/>
                </a:solidFill>
                <a:uFillTx/>
                <a:latin typeface="Georgia"/>
                <a:ea typeface="Georgia"/>
                <a:cs typeface="Georgia"/>
                <a:sym typeface="Georgia"/>
              </a:rPr>
              <a:t>Plaque rupture/ ulceration/ erosion of the AS plaques</a:t>
            </a:r>
            <a:r>
              <a:rPr lang="en-US" sz="1300">
                <a:uFillTx/>
                <a:latin typeface="Georgia"/>
                <a:ea typeface="Georgia"/>
                <a:cs typeface="Georgia"/>
                <a:sym typeface="Georgia"/>
              </a:rPr>
              <a:t>  induce thrombus formation OR the AS plaque may discharge debris into the bloodstream, producing microemboli composed of plaque lipid (cholesterol emboli or atheroemboli).</a:t>
            </a:r>
            <a:endParaRPr sz="1300">
              <a:uFillTx/>
              <a:latin typeface="Georgia"/>
              <a:ea typeface="Georgia"/>
              <a:cs typeface="Georgia"/>
              <a:sym typeface="Georgia"/>
            </a:endParaRPr>
          </a:p>
          <a:p>
            <a:pPr marL="0" lvl="0" indent="0" rtl="0">
              <a:lnSpc>
                <a:spcPct val="100000"/>
              </a:lnSpc>
              <a:spcBef>
                <a:spcPts val="115"/>
              </a:spcBef>
              <a:spcAft>
                <a:spcPts val="0"/>
              </a:spcAft>
              <a:buNone/>
            </a:pPr>
            <a:endParaRPr sz="700">
              <a:uFillTx/>
              <a:latin typeface="Georgia"/>
              <a:ea typeface="Georgia"/>
              <a:cs typeface="Georgia"/>
              <a:sym typeface="Georgia"/>
            </a:endParaRPr>
          </a:p>
          <a:p>
            <a:pPr marL="457200" lvl="0" indent="-311150" rtl="0">
              <a:lnSpc>
                <a:spcPct val="100000"/>
              </a:lnSpc>
              <a:spcBef>
                <a:spcPts val="115"/>
              </a:spcBef>
              <a:spcAft>
                <a:spcPts val="0"/>
              </a:spcAft>
              <a:buSzPts val="1300"/>
              <a:buFont typeface="Georgia"/>
              <a:buChar char="❖"/>
            </a:pPr>
            <a:r>
              <a:rPr lang="en-US" sz="1300" b="1">
                <a:solidFill>
                  <a:srgbClr val="FF0000"/>
                </a:solidFill>
                <a:uFillTx/>
                <a:latin typeface="Georgia"/>
                <a:ea typeface="Georgia"/>
                <a:cs typeface="Georgia"/>
                <a:sym typeface="Georgia"/>
              </a:rPr>
              <a:t>Hemorrhage</a:t>
            </a:r>
            <a:r>
              <a:rPr lang="en-US" sz="1300">
                <a:uFillTx/>
                <a:latin typeface="Georgia"/>
                <a:ea typeface="Georgia"/>
                <a:cs typeface="Georgia"/>
                <a:sym typeface="Georgia"/>
              </a:rPr>
              <a:t> into a plaque due to rupture of the overlying fibrous cap or the capillaries in the plaque. The hematoma may expand the plaque or induce plaque rupture</a:t>
            </a:r>
            <a:endParaRPr sz="1300">
              <a:uFillTx/>
              <a:latin typeface="Georgia"/>
              <a:ea typeface="Georgia"/>
              <a:cs typeface="Georgia"/>
              <a:sym typeface="Georgia"/>
            </a:endParaRPr>
          </a:p>
          <a:p>
            <a:pPr marL="0" lvl="0" indent="0" rtl="0">
              <a:lnSpc>
                <a:spcPct val="100000"/>
              </a:lnSpc>
              <a:spcBef>
                <a:spcPts val="115"/>
              </a:spcBef>
              <a:spcAft>
                <a:spcPts val="0"/>
              </a:spcAft>
              <a:buNone/>
            </a:pPr>
            <a:endParaRPr sz="700">
              <a:uFillTx/>
              <a:latin typeface="Georgia"/>
              <a:ea typeface="Georgia"/>
              <a:cs typeface="Georgia"/>
              <a:sym typeface="Georgia"/>
            </a:endParaRPr>
          </a:p>
          <a:p>
            <a:pPr marL="457200" lvl="0" indent="-311150" rtl="0">
              <a:lnSpc>
                <a:spcPct val="100000"/>
              </a:lnSpc>
              <a:spcBef>
                <a:spcPts val="115"/>
              </a:spcBef>
              <a:spcAft>
                <a:spcPts val="0"/>
              </a:spcAft>
              <a:buSzPts val="1300"/>
              <a:buFont typeface="Georgia"/>
              <a:buChar char="❖"/>
            </a:pPr>
            <a:r>
              <a:rPr lang="en-US" sz="1300" b="1">
                <a:solidFill>
                  <a:srgbClr val="FF0000"/>
                </a:solidFill>
                <a:uFillTx/>
                <a:latin typeface="Georgia"/>
                <a:ea typeface="Georgia"/>
                <a:cs typeface="Georgia"/>
                <a:sym typeface="Georgia"/>
              </a:rPr>
              <a:t>Superimposed thrombosis</a:t>
            </a:r>
            <a:r>
              <a:rPr lang="en-US" sz="1300">
                <a:uFillTx/>
                <a:latin typeface="Georgia"/>
                <a:ea typeface="Georgia"/>
                <a:cs typeface="Georgia"/>
                <a:sym typeface="Georgia"/>
              </a:rPr>
              <a:t>, which usually occurs on top of ruptured or ulcerated plaques. It is the most feared complication. The thrombus can lead to partial or complete occlusion of the lumen. The thrombus can also embolize.</a:t>
            </a:r>
            <a:endParaRPr sz="1300">
              <a:uFillTx/>
              <a:latin typeface="Georgia"/>
              <a:ea typeface="Georgia"/>
              <a:cs typeface="Georgia"/>
              <a:sym typeface="Georgia"/>
            </a:endParaRPr>
          </a:p>
          <a:p>
            <a:pPr marL="0" lvl="0" indent="0" rtl="0">
              <a:lnSpc>
                <a:spcPct val="100000"/>
              </a:lnSpc>
              <a:spcBef>
                <a:spcPts val="115"/>
              </a:spcBef>
              <a:spcAft>
                <a:spcPts val="0"/>
              </a:spcAft>
              <a:buNone/>
            </a:pPr>
            <a:endParaRPr sz="700">
              <a:uFillTx/>
              <a:latin typeface="Georgia"/>
              <a:ea typeface="Georgia"/>
              <a:cs typeface="Georgia"/>
              <a:sym typeface="Georgia"/>
            </a:endParaRPr>
          </a:p>
          <a:p>
            <a:pPr marL="457200" lvl="0" indent="-311150" rtl="0">
              <a:lnSpc>
                <a:spcPct val="100000"/>
              </a:lnSpc>
              <a:spcBef>
                <a:spcPts val="115"/>
              </a:spcBef>
              <a:spcAft>
                <a:spcPts val="0"/>
              </a:spcAft>
              <a:buSzPts val="1300"/>
              <a:buFont typeface="Georgia"/>
              <a:buChar char="❖"/>
            </a:pPr>
            <a:r>
              <a:rPr lang="en-US" sz="1300" b="1">
                <a:solidFill>
                  <a:srgbClr val="FF0000"/>
                </a:solidFill>
                <a:uFillTx/>
                <a:latin typeface="Georgia"/>
                <a:ea typeface="Georgia"/>
                <a:cs typeface="Georgia"/>
                <a:sym typeface="Georgia"/>
              </a:rPr>
              <a:t>Weakening of the blood vessel wall with aneurysmal dilation</a:t>
            </a:r>
            <a:r>
              <a:rPr lang="en-US" sz="1300">
                <a:uFillTx/>
                <a:latin typeface="Georgia"/>
                <a:ea typeface="Georgia"/>
                <a:cs typeface="Georgia"/>
                <a:sym typeface="Georgia"/>
              </a:rPr>
              <a:t>.Atheroma can induce atrophy of the underlying media, causing weakness, aneurysm and potential rupture.</a:t>
            </a:r>
            <a:endParaRPr sz="1300">
              <a:uFillTx/>
              <a:latin typeface="Georgia"/>
              <a:ea typeface="Georgia"/>
              <a:cs typeface="Georgia"/>
              <a:sym typeface="Georgia"/>
            </a:endParaRPr>
          </a:p>
          <a:p>
            <a:pPr marL="0" lvl="0" indent="0" rtl="0">
              <a:lnSpc>
                <a:spcPct val="100000"/>
              </a:lnSpc>
              <a:spcBef>
                <a:spcPts val="115"/>
              </a:spcBef>
              <a:spcAft>
                <a:spcPts val="0"/>
              </a:spcAft>
              <a:buNone/>
            </a:pPr>
            <a:endParaRPr sz="700">
              <a:uFillTx/>
              <a:latin typeface="Georgia"/>
              <a:ea typeface="Georgia"/>
              <a:cs typeface="Georgia"/>
              <a:sym typeface="Georgia"/>
            </a:endParaRPr>
          </a:p>
          <a:p>
            <a:pPr marL="457200" lvl="0" indent="-311150" rtl="0">
              <a:lnSpc>
                <a:spcPct val="100000"/>
              </a:lnSpc>
              <a:spcBef>
                <a:spcPts val="115"/>
              </a:spcBef>
              <a:spcAft>
                <a:spcPts val="0"/>
              </a:spcAft>
              <a:buSzPts val="1300"/>
              <a:buFont typeface="Georgia"/>
              <a:buChar char="❖"/>
            </a:pPr>
            <a:r>
              <a:rPr lang="en-US" sz="1300" b="1">
                <a:solidFill>
                  <a:srgbClr val="FF0000"/>
                </a:solidFill>
                <a:uFillTx/>
                <a:latin typeface="Georgia"/>
                <a:ea typeface="Georgia"/>
                <a:cs typeface="Georgia"/>
                <a:sym typeface="Georgia"/>
              </a:rPr>
              <a:t>Calcifications</a:t>
            </a:r>
            <a:r>
              <a:rPr lang="en-US" sz="1300">
                <a:uFillTx/>
                <a:latin typeface="Georgia"/>
                <a:ea typeface="Georgia"/>
                <a:cs typeface="Georgia"/>
                <a:sym typeface="Georgia"/>
              </a:rPr>
              <a:t>:Atheromas often undergo calcification.</a:t>
            </a:r>
            <a:endParaRPr sz="1300">
              <a:uFillTx/>
              <a:latin typeface="Georgia"/>
              <a:ea typeface="Georgia"/>
              <a:cs typeface="Georgia"/>
              <a:sym typeface="Georgia"/>
            </a:endParaRPr>
          </a:p>
          <a:p>
            <a:pPr marL="0" lvl="0" indent="0">
              <a:lnSpc>
                <a:spcPct val="100000"/>
              </a:lnSpc>
              <a:spcBef>
                <a:spcPts val="115"/>
              </a:spcBef>
              <a:spcAft>
                <a:spcPts val="115"/>
              </a:spcAft>
              <a:buNone/>
            </a:pPr>
            <a:endParaRPr sz="1300">
              <a:uFillTx/>
              <a:latin typeface="Georgia"/>
              <a:ea typeface="Georgia"/>
              <a:cs typeface="Georgia"/>
              <a:sym typeface="Georgia"/>
            </a:endParaRPr>
          </a:p>
        </p:txBody>
      </p:sp>
      <p:pic>
        <p:nvPicPr>
          <p:cNvPr id="205" name="Shape 205"/>
          <p:cNvPicPr preferRelativeResize="0"/>
          <p:nvPr/>
        </p:nvPicPr>
        <p:blipFill>
          <a:blip r:embed="rId3"/>
          <a:stretch>
            <a:fillRect/>
          </a:stretch>
        </p:blipFill>
        <p:spPr>
          <a:xfrm>
            <a:off x="3736175" y="5190175"/>
            <a:ext cx="3273599" cy="3543050"/>
          </a:xfrm>
          <a:prstGeom prst="rect">
            <a:avLst/>
          </a:prstGeom>
          <a:noFill/>
          <a:ln>
            <a:noFill/>
          </a:ln>
        </p:spPr>
      </p:pic>
      <p:sp>
        <p:nvSpPr>
          <p:cNvPr id="206" name="Shape 206"/>
          <p:cNvSpPr txBox="1">
            <a:spLocks/>
          </p:cNvSpPr>
          <p:nvPr/>
        </p:nvSpPr>
        <p:spPr>
          <a:xfrm>
            <a:off x="462550" y="5275800"/>
            <a:ext cx="3273600" cy="28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uFillTx/>
                <a:latin typeface="Georgia"/>
                <a:ea typeface="Georgia"/>
                <a:cs typeface="Georgia"/>
                <a:sym typeface="Georgia"/>
              </a:rPr>
              <a:t>Stroke/ cerebrovascular accident</a:t>
            </a:r>
            <a:endParaRPr b="1">
              <a:uFillTx/>
              <a:latin typeface="Georgia"/>
              <a:ea typeface="Georgia"/>
              <a:cs typeface="Georgia"/>
              <a:sym typeface="Georgia"/>
            </a:endParaRPr>
          </a:p>
        </p:txBody>
      </p:sp>
      <p:pic>
        <p:nvPicPr>
          <p:cNvPr id="207" name="Shape 207"/>
          <p:cNvPicPr preferRelativeResize="0"/>
          <p:nvPr/>
        </p:nvPicPr>
        <p:blipFill>
          <a:blip r:embed="rId4"/>
          <a:stretch>
            <a:fillRect/>
          </a:stretch>
        </p:blipFill>
        <p:spPr>
          <a:xfrm>
            <a:off x="642225" y="5860875"/>
            <a:ext cx="2906800" cy="2784275"/>
          </a:xfrm>
          <a:prstGeom prst="rect">
            <a:avLst/>
          </a:prstGeom>
          <a:noFill/>
          <a:ln>
            <a:noFill/>
          </a:ln>
        </p:spPr>
      </p:pic>
      <p:cxnSp>
        <p:nvCxnSpPr>
          <p:cNvPr id="208" name="Shape 208"/>
          <p:cNvCxnSpPr>
            <a:stCxn id="206" idx="2"/>
            <a:endCxn id="207" idx="0"/>
          </p:cNvCxnSpPr>
          <p:nvPr/>
        </p:nvCxnSpPr>
        <p:spPr>
          <a:xfrm flipH="1">
            <a:off x="2095750" y="5558700"/>
            <a:ext cx="3600" cy="302100"/>
          </a:xfrm>
          <a:prstGeom prst="straightConnector1">
            <a:avLst/>
          </a:prstGeom>
          <a:noFill/>
          <a:ln w="9525" cap="flat" cmpd="sng">
            <a:solidFill>
              <a:schemeClr val="dk2"/>
            </a:solidFill>
            <a:prstDash val="solid"/>
            <a:round/>
            <a:headEnd type="none" w="med" len="med"/>
            <a:tailEnd type="triangle" w="med" len="med"/>
          </a:ln>
        </p:spPr>
      </p:cxnSp>
      <p:sp>
        <p:nvSpPr>
          <p:cNvPr id="209" name="Shape 209"/>
          <p:cNvSpPr>
            <a:spLocks/>
          </p:cNvSpPr>
          <p:nvPr/>
        </p:nvSpPr>
        <p:spPr>
          <a:xfrm>
            <a:off x="5820400" y="6752463"/>
            <a:ext cx="1092000" cy="10011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stretch>
            <a:fillRect/>
          </a:stretch>
        </p:blipFill>
        <p:spPr>
          <a:xfrm>
            <a:off x="750750" y="291100"/>
            <a:ext cx="6184450" cy="3243675"/>
          </a:xfrm>
          <a:prstGeom prst="rect">
            <a:avLst/>
          </a:prstGeom>
          <a:noFill/>
          <a:ln>
            <a:noFill/>
          </a:ln>
        </p:spPr>
      </p:pic>
      <p:pic>
        <p:nvPicPr>
          <p:cNvPr id="216" name="Shape 216"/>
          <p:cNvPicPr preferRelativeResize="0"/>
          <p:nvPr/>
        </p:nvPicPr>
        <p:blipFill>
          <a:blip r:embed="rId4"/>
          <a:stretch>
            <a:fillRect/>
          </a:stretch>
        </p:blipFill>
        <p:spPr>
          <a:xfrm>
            <a:off x="750750" y="3557850"/>
            <a:ext cx="6184451" cy="2921644"/>
          </a:xfrm>
          <a:prstGeom prst="rect">
            <a:avLst/>
          </a:prstGeom>
          <a:noFill/>
          <a:ln w="28575" cap="flat" cmpd="sng">
            <a:solidFill>
              <a:srgbClr val="FF0000"/>
            </a:solidFill>
            <a:prstDash val="solid"/>
            <a:round/>
            <a:headEnd type="none" w="sm" len="sm"/>
            <a:tailEnd type="none" w="sm" len="sm"/>
          </a:ln>
        </p:spPr>
      </p:pic>
      <p:pic>
        <p:nvPicPr>
          <p:cNvPr id="217" name="Shape 217"/>
          <p:cNvPicPr preferRelativeResize="0"/>
          <p:nvPr/>
        </p:nvPicPr>
        <p:blipFill>
          <a:blip r:embed="rId5"/>
          <a:stretch>
            <a:fillRect/>
          </a:stretch>
        </p:blipFill>
        <p:spPr>
          <a:xfrm>
            <a:off x="3335950" y="6532650"/>
            <a:ext cx="3712999" cy="2544675"/>
          </a:xfrm>
          <a:prstGeom prst="rect">
            <a:avLst/>
          </a:prstGeom>
          <a:noFill/>
          <a:ln>
            <a:noFill/>
          </a:ln>
        </p:spPr>
      </p:pic>
      <p:pic>
        <p:nvPicPr>
          <p:cNvPr id="218" name="Shape 218"/>
          <p:cNvPicPr preferRelativeResize="0"/>
          <p:nvPr/>
        </p:nvPicPr>
        <p:blipFill>
          <a:blip r:embed="rId6"/>
          <a:stretch>
            <a:fillRect/>
          </a:stretch>
        </p:blipFill>
        <p:spPr>
          <a:xfrm>
            <a:off x="546000" y="6532650"/>
            <a:ext cx="2789950" cy="2487800"/>
          </a:xfrm>
          <a:prstGeom prst="rect">
            <a:avLst/>
          </a:prstGeom>
          <a:noFill/>
          <a:ln>
            <a:noFill/>
          </a:ln>
        </p:spPr>
      </p:pic>
      <p:sp>
        <p:nvSpPr>
          <p:cNvPr id="219" name="Shape 219"/>
          <p:cNvSpPr txBox="1">
            <a:spLocks/>
          </p:cNvSpPr>
          <p:nvPr/>
        </p:nvSpPr>
        <p:spPr>
          <a:xfrm>
            <a:off x="750750" y="3557850"/>
            <a:ext cx="1200300" cy="56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solidFill>
                  <a:srgbClr val="FF0000"/>
                </a:solidFill>
                <a:uFillTx/>
                <a:latin typeface="Georgia"/>
                <a:ea typeface="Georgia"/>
                <a:cs typeface="Georgia"/>
                <a:sym typeface="Georgia"/>
              </a:rPr>
              <a:t>important picture</a:t>
            </a:r>
            <a:endParaRPr sz="1200">
              <a:solidFill>
                <a:srgbClr val="FF0000"/>
              </a:solidFill>
              <a:uFillTx/>
              <a:latin typeface="Georgia"/>
              <a:ea typeface="Georgia"/>
              <a:cs typeface="Georgia"/>
              <a:sym typeface="Georgia"/>
            </a:endParaRPr>
          </a:p>
        </p:txBody>
      </p:sp>
      <p:sp>
        <p:nvSpPr>
          <p:cNvPr id="220" name="Shape 220"/>
          <p:cNvSpPr txBox="1">
            <a:spLocks/>
          </p:cNvSpPr>
          <p:nvPr/>
        </p:nvSpPr>
        <p:spPr>
          <a:xfrm>
            <a:off x="2295525" y="3867150"/>
            <a:ext cx="780900" cy="39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800">
                <a:solidFill>
                  <a:srgbClr val="A5A5A5"/>
                </a:solidFill>
                <a:uFillTx/>
                <a:latin typeface="Georgia"/>
                <a:ea typeface="Georgia"/>
                <a:cs typeface="Georgia"/>
                <a:sym typeface="Georgia"/>
              </a:rPr>
              <a:t>seen during first stage</a:t>
            </a:r>
            <a:endParaRPr sz="800">
              <a:solidFill>
                <a:srgbClr val="A5A5A5"/>
              </a:solidFill>
              <a:uFillTx/>
              <a:latin typeface="Georgia"/>
              <a:ea typeface="Georgia"/>
              <a:cs typeface="Georgia"/>
              <a:sym typeface="Georgia"/>
            </a:endParaRPr>
          </a:p>
        </p:txBody>
      </p:sp>
      <p:cxnSp>
        <p:nvCxnSpPr>
          <p:cNvPr id="221" name="Shape 221"/>
          <p:cNvCxnSpPr/>
          <p:nvPr/>
        </p:nvCxnSpPr>
        <p:spPr>
          <a:xfrm flipH="1">
            <a:off x="1538225" y="4142825"/>
            <a:ext cx="785100" cy="5400"/>
          </a:xfrm>
          <a:prstGeom prst="straightConnector1">
            <a:avLst/>
          </a:prstGeom>
          <a:noFill/>
          <a:ln w="19050" cap="flat" cmpd="sng">
            <a:solidFill>
              <a:srgbClr val="A5A5A5"/>
            </a:solidFill>
            <a:prstDash val="solid"/>
            <a:round/>
            <a:headEnd type="none" w="med" len="med"/>
            <a:tailEnd type="none" w="med" len="med"/>
          </a:ln>
        </p:spPr>
      </p:cxnSp>
      <p:sp>
        <p:nvSpPr>
          <p:cNvPr id="222" name="Shape 222"/>
          <p:cNvSpPr txBox="1">
            <a:spLocks/>
          </p:cNvSpPr>
          <p:nvPr/>
        </p:nvSpPr>
        <p:spPr>
          <a:xfrm>
            <a:off x="3335950" y="3950225"/>
            <a:ext cx="780900" cy="39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800">
                <a:solidFill>
                  <a:srgbClr val="A5A5A5"/>
                </a:solidFill>
                <a:uFillTx/>
                <a:latin typeface="Georgia"/>
                <a:ea typeface="Georgia"/>
                <a:cs typeface="Georgia"/>
                <a:sym typeface="Georgia"/>
              </a:rPr>
              <a:t>partial obstruction</a:t>
            </a:r>
            <a:endParaRPr sz="800">
              <a:solidFill>
                <a:srgbClr val="A5A5A5"/>
              </a:solidFill>
              <a:uFillTx/>
              <a:latin typeface="Georgia"/>
              <a:ea typeface="Georgia"/>
              <a:cs typeface="Georgia"/>
              <a:sym typeface="Georgia"/>
            </a:endParaRPr>
          </a:p>
        </p:txBody>
      </p:sp>
      <p:cxnSp>
        <p:nvCxnSpPr>
          <p:cNvPr id="223" name="Shape 223"/>
          <p:cNvCxnSpPr/>
          <p:nvPr/>
        </p:nvCxnSpPr>
        <p:spPr>
          <a:xfrm>
            <a:off x="3650325" y="4340825"/>
            <a:ext cx="102600" cy="145500"/>
          </a:xfrm>
          <a:prstGeom prst="straightConnector1">
            <a:avLst/>
          </a:prstGeom>
          <a:noFill/>
          <a:ln w="9525" cap="flat" cmpd="sng">
            <a:solidFill>
              <a:srgbClr val="A5A5A5"/>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2445900" y="373450"/>
            <a:ext cx="2309100" cy="513900"/>
          </a:xfrm>
          <a:prstGeom prst="rect">
            <a:avLst/>
          </a:prstGeom>
          <a:noFill/>
          <a:ln>
            <a:noFill/>
          </a:ln>
        </p:spPr>
        <p:txBody>
          <a:bodyPr spcFirstLastPara="1" wrap="square" lIns="52400" tIns="26200" rIns="52400" bIns="26200" anchor="t" anchorCtr="0">
            <a:noAutofit/>
          </a:bodyPr>
          <a:lstStyle/>
          <a:p>
            <a:pPr marL="0" marR="0" lvl="0" indent="0" algn="ctr" rtl="0">
              <a:lnSpc>
                <a:spcPct val="90000"/>
              </a:lnSpc>
              <a:spcBef>
                <a:spcPts val="0"/>
              </a:spcBef>
              <a:spcAft>
                <a:spcPts val="0"/>
              </a:spcAft>
              <a:buClr>
                <a:schemeClr val="dk2"/>
              </a:buClr>
              <a:buSzPts val="3000"/>
              <a:buFont typeface="Impact"/>
              <a:buNone/>
            </a:pPr>
            <a:r>
              <a:rPr lang="en-US">
                <a:uFillTx/>
              </a:rPr>
              <a:t>Risk factors </a:t>
            </a:r>
            <a:endParaRPr sz="3000" b="0" i="0" u="none" strike="noStrike" cap="none">
              <a:solidFill>
                <a:schemeClr val="dk2"/>
              </a:solidFill>
              <a:uFillTx/>
              <a:latin typeface="Impact"/>
              <a:ea typeface="Impact"/>
              <a:cs typeface="Impact"/>
              <a:sym typeface="Impact"/>
            </a:endParaRPr>
          </a:p>
        </p:txBody>
      </p:sp>
      <p:sp>
        <p:nvSpPr>
          <p:cNvPr id="229" name="Shape 229"/>
          <p:cNvSpPr>
            <a:spLocks/>
          </p:cNvSpPr>
          <p:nvPr/>
        </p:nvSpPr>
        <p:spPr>
          <a:xfrm>
            <a:off x="659750" y="1251250"/>
            <a:ext cx="2547900" cy="614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b="1">
                <a:solidFill>
                  <a:srgbClr val="FF0000"/>
                </a:solidFill>
                <a:uFillTx/>
                <a:latin typeface="Georgia"/>
                <a:ea typeface="Georgia"/>
                <a:cs typeface="Georgia"/>
                <a:sym typeface="Georgia"/>
              </a:rPr>
              <a:t>MAJOR RISK FACTORS</a:t>
            </a:r>
            <a:endParaRPr b="1">
              <a:solidFill>
                <a:srgbClr val="FF0000"/>
              </a:solidFill>
              <a:uFillTx/>
              <a:latin typeface="Georgia"/>
              <a:ea typeface="Georgia"/>
              <a:cs typeface="Georgia"/>
              <a:sym typeface="Georgia"/>
            </a:endParaRPr>
          </a:p>
        </p:txBody>
      </p:sp>
      <p:sp>
        <p:nvSpPr>
          <p:cNvPr id="230" name="Shape 230"/>
          <p:cNvSpPr>
            <a:spLocks/>
          </p:cNvSpPr>
          <p:nvPr/>
        </p:nvSpPr>
        <p:spPr>
          <a:xfrm>
            <a:off x="4038225" y="1251250"/>
            <a:ext cx="2547900" cy="614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uFillTx/>
                <a:latin typeface="Georgia"/>
                <a:ea typeface="Georgia"/>
                <a:cs typeface="Georgia"/>
                <a:sym typeface="Georgia"/>
              </a:rPr>
              <a:t>MINOR/ UNCERTAIN RISK FACTORS</a:t>
            </a:r>
            <a:endParaRPr>
              <a:uFillTx/>
            </a:endParaRPr>
          </a:p>
        </p:txBody>
      </p:sp>
      <p:cxnSp>
        <p:nvCxnSpPr>
          <p:cNvPr id="231" name="Shape 231"/>
          <p:cNvCxnSpPr>
            <a:stCxn id="228" idx="2"/>
            <a:endCxn id="229" idx="0"/>
          </p:cNvCxnSpPr>
          <p:nvPr/>
        </p:nvCxnSpPr>
        <p:spPr>
          <a:xfrm rot="5400000">
            <a:off x="2585100" y="235900"/>
            <a:ext cx="363900" cy="16668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32" name="Shape 232"/>
          <p:cNvCxnSpPr>
            <a:stCxn id="228" idx="2"/>
            <a:endCxn id="230" idx="0"/>
          </p:cNvCxnSpPr>
          <p:nvPr/>
        </p:nvCxnSpPr>
        <p:spPr>
          <a:xfrm rot="-5400000" flipH="1">
            <a:off x="4274400" y="213400"/>
            <a:ext cx="363900" cy="17118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233" name="Shape 233"/>
          <p:cNvSpPr txBox="1">
            <a:spLocks/>
          </p:cNvSpPr>
          <p:nvPr/>
        </p:nvSpPr>
        <p:spPr>
          <a:xfrm>
            <a:off x="785125" y="1888325"/>
            <a:ext cx="2730000" cy="152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uFillTx/>
                <a:latin typeface="Georgia"/>
                <a:ea typeface="Georgia"/>
                <a:cs typeface="Georgia"/>
                <a:sym typeface="Georgia"/>
              </a:rPr>
              <a:t>NON-MODIFIABLE FACTORS: </a:t>
            </a:r>
            <a:r>
              <a:rPr lang="en-US" sz="1200" b="1">
                <a:solidFill>
                  <a:srgbClr val="A5A5A5"/>
                </a:solidFill>
                <a:uFillTx/>
                <a:latin typeface="Georgia"/>
                <a:ea typeface="Georgia"/>
                <a:cs typeface="Georgia"/>
                <a:sym typeface="Georgia"/>
              </a:rPr>
              <a:t>cannot be changed</a:t>
            </a:r>
            <a:endParaRPr sz="1200" b="1">
              <a:solidFill>
                <a:srgbClr val="A5A5A5"/>
              </a:solidFill>
              <a:uFillTx/>
              <a:latin typeface="Georgia"/>
              <a:ea typeface="Georgia"/>
              <a:cs typeface="Georgia"/>
              <a:sym typeface="Georgia"/>
            </a:endParaRPr>
          </a:p>
          <a:p>
            <a:pPr marL="0" lvl="0" indent="0">
              <a:spcBef>
                <a:spcPts val="0"/>
              </a:spcBef>
              <a:spcAft>
                <a:spcPts val="0"/>
              </a:spcAft>
              <a:buNone/>
            </a:pPr>
            <a:r>
              <a:rPr lang="en-US">
                <a:solidFill>
                  <a:srgbClr val="FF0000"/>
                </a:solidFill>
                <a:uFillTx/>
                <a:latin typeface="Georgia"/>
                <a:ea typeface="Georgia"/>
                <a:cs typeface="Georgia"/>
                <a:sym typeface="Georgia"/>
              </a:rPr>
              <a:t>1. Increasing age</a:t>
            </a:r>
            <a:br>
              <a:rPr lang="en-US">
                <a:solidFill>
                  <a:srgbClr val="FF0000"/>
                </a:solidFill>
                <a:uFillTx/>
                <a:latin typeface="Georgia"/>
                <a:ea typeface="Georgia"/>
                <a:cs typeface="Georgia"/>
                <a:sym typeface="Georgia"/>
              </a:rPr>
            </a:br>
            <a:r>
              <a:rPr lang="en-US">
                <a:solidFill>
                  <a:srgbClr val="FF0000"/>
                </a:solidFill>
                <a:uFillTx/>
                <a:latin typeface="Georgia"/>
                <a:ea typeface="Georgia"/>
                <a:cs typeface="Georgia"/>
                <a:sym typeface="Georgia"/>
              </a:rPr>
              <a:t>2. Male gender</a:t>
            </a:r>
            <a:br>
              <a:rPr lang="en-US">
                <a:solidFill>
                  <a:srgbClr val="FF0000"/>
                </a:solidFill>
                <a:uFillTx/>
                <a:latin typeface="Georgia"/>
                <a:ea typeface="Georgia"/>
                <a:cs typeface="Georgia"/>
                <a:sym typeface="Georgia"/>
              </a:rPr>
            </a:br>
            <a:r>
              <a:rPr lang="en-US">
                <a:solidFill>
                  <a:srgbClr val="FF0000"/>
                </a:solidFill>
                <a:uFillTx/>
                <a:latin typeface="Georgia"/>
                <a:ea typeface="Georgia"/>
                <a:cs typeface="Georgia"/>
                <a:sym typeface="Georgia"/>
              </a:rPr>
              <a:t>3. Family history</a:t>
            </a:r>
            <a:br>
              <a:rPr lang="en-US">
                <a:solidFill>
                  <a:srgbClr val="FF0000"/>
                </a:solidFill>
                <a:uFillTx/>
                <a:latin typeface="Georgia"/>
                <a:ea typeface="Georgia"/>
                <a:cs typeface="Georgia"/>
                <a:sym typeface="Georgia"/>
              </a:rPr>
            </a:br>
            <a:r>
              <a:rPr lang="en-US">
                <a:solidFill>
                  <a:srgbClr val="FF0000"/>
                </a:solidFill>
                <a:uFillTx/>
                <a:latin typeface="Georgia"/>
                <a:ea typeface="Georgia"/>
                <a:cs typeface="Georgia"/>
                <a:sym typeface="Georgia"/>
              </a:rPr>
              <a:t>4. Genetic abnormalities</a:t>
            </a:r>
            <a:endParaRPr>
              <a:solidFill>
                <a:srgbClr val="FF0000"/>
              </a:solidFill>
              <a:uFillTx/>
            </a:endParaRPr>
          </a:p>
        </p:txBody>
      </p:sp>
      <p:sp>
        <p:nvSpPr>
          <p:cNvPr id="234" name="Shape 234"/>
          <p:cNvSpPr txBox="1">
            <a:spLocks/>
          </p:cNvSpPr>
          <p:nvPr/>
        </p:nvSpPr>
        <p:spPr>
          <a:xfrm>
            <a:off x="4038225" y="1945150"/>
            <a:ext cx="3037500" cy="273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dk1"/>
                </a:solidFill>
                <a:uFillTx/>
                <a:latin typeface="Georgia"/>
                <a:ea typeface="Georgia"/>
                <a:cs typeface="Georgia"/>
                <a:sym typeface="Georgia"/>
              </a:rPr>
              <a:t>Obesity</a:t>
            </a:r>
            <a:endParaRPr>
              <a:solidFill>
                <a:schemeClr val="dk1"/>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Physical inactivity</a:t>
            </a:r>
            <a:endParaRPr>
              <a:solidFill>
                <a:schemeClr val="dk1"/>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Stress ("type A" personality)</a:t>
            </a:r>
            <a:endParaRPr>
              <a:solidFill>
                <a:schemeClr val="dk1"/>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Postmenopausal estrogen deficiency</a:t>
            </a:r>
            <a:endParaRPr>
              <a:solidFill>
                <a:schemeClr val="dk1"/>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High carbohydrate intake</a:t>
            </a:r>
            <a:endParaRPr>
              <a:solidFill>
                <a:schemeClr val="dk1"/>
              </a:solidFill>
              <a:uFillTx/>
              <a:latin typeface="Georgia"/>
              <a:ea typeface="Georgia"/>
              <a:cs typeface="Georgia"/>
              <a:sym typeface="Georgia"/>
            </a:endParaRPr>
          </a:p>
          <a:p>
            <a:pPr marL="0" lvl="0" indent="0">
              <a:spcBef>
                <a:spcPts val="0"/>
              </a:spcBef>
              <a:spcAft>
                <a:spcPts val="0"/>
              </a:spcAft>
              <a:buNone/>
            </a:pPr>
            <a:r>
              <a:rPr lang="en-US">
                <a:solidFill>
                  <a:schemeClr val="dk1"/>
                </a:solidFill>
                <a:uFillTx/>
                <a:latin typeface="Georgia"/>
                <a:ea typeface="Georgia"/>
                <a:cs typeface="Georgia"/>
                <a:sym typeface="Georgia"/>
              </a:rPr>
              <a:t>Alcohol</a:t>
            </a:r>
            <a:endParaRPr>
              <a:solidFill>
                <a:schemeClr val="dk1"/>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Lipoprotein Lp(a)</a:t>
            </a:r>
            <a:endParaRPr>
              <a:solidFill>
                <a:schemeClr val="dk1"/>
              </a:solidFill>
              <a:uFillTx/>
              <a:latin typeface="Georgia"/>
              <a:ea typeface="Georgia"/>
              <a:cs typeface="Georgia"/>
              <a:sym typeface="Georgia"/>
            </a:endParaRPr>
          </a:p>
          <a:p>
            <a:pPr marL="0" lvl="0" indent="0" rtl="0">
              <a:lnSpc>
                <a:spcPct val="80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Hardened (trans)unsaturated fat intake</a:t>
            </a:r>
            <a:endParaRPr>
              <a:solidFill>
                <a:schemeClr val="dk1"/>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chemeClr val="dk1"/>
                </a:solidFill>
                <a:uFillTx/>
                <a:latin typeface="Georgia"/>
                <a:ea typeface="Georgia"/>
                <a:cs typeface="Georgia"/>
                <a:sym typeface="Georgia"/>
              </a:rPr>
              <a:t>Chlamydia pneumoniae</a:t>
            </a:r>
            <a:endParaRPr>
              <a:solidFill>
                <a:schemeClr val="dk1"/>
              </a:solidFill>
              <a:uFillTx/>
              <a:latin typeface="Georgia"/>
              <a:ea typeface="Georgia"/>
              <a:cs typeface="Georgia"/>
              <a:sym typeface="Georgia"/>
            </a:endParaRPr>
          </a:p>
          <a:p>
            <a:pPr marL="0" lvl="0" indent="0">
              <a:spcBef>
                <a:spcPts val="0"/>
              </a:spcBef>
              <a:spcAft>
                <a:spcPts val="0"/>
              </a:spcAft>
              <a:buNone/>
            </a:pPr>
            <a:endParaRPr>
              <a:solidFill>
                <a:schemeClr val="dk1"/>
              </a:solidFill>
              <a:uFillTx/>
            </a:endParaRPr>
          </a:p>
        </p:txBody>
      </p:sp>
      <p:sp>
        <p:nvSpPr>
          <p:cNvPr id="235" name="Shape 235"/>
          <p:cNvSpPr txBox="1">
            <a:spLocks/>
          </p:cNvSpPr>
          <p:nvPr/>
        </p:nvSpPr>
        <p:spPr>
          <a:xfrm>
            <a:off x="742525" y="3298800"/>
            <a:ext cx="2815200" cy="152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uFillTx/>
                <a:latin typeface="Georgia"/>
                <a:ea typeface="Georgia"/>
                <a:cs typeface="Georgia"/>
                <a:sym typeface="Georgia"/>
              </a:rPr>
              <a:t>POTENTIALLY MODIFIABLE FACTORS: </a:t>
            </a:r>
            <a:r>
              <a:rPr lang="en-US" sz="1200" b="1">
                <a:solidFill>
                  <a:srgbClr val="A5A5A5"/>
                </a:solidFill>
                <a:uFillTx/>
                <a:latin typeface="Georgia"/>
                <a:ea typeface="Georgia"/>
                <a:cs typeface="Georgia"/>
                <a:sym typeface="Georgia"/>
              </a:rPr>
              <a:t>could be changed</a:t>
            </a:r>
            <a:br>
              <a:rPr lang="en-US">
                <a:solidFill>
                  <a:srgbClr val="FF0000"/>
                </a:solidFill>
                <a:uFillTx/>
                <a:latin typeface="Georgia"/>
                <a:ea typeface="Georgia"/>
                <a:cs typeface="Georgia"/>
                <a:sym typeface="Georgia"/>
              </a:rPr>
            </a:br>
            <a:r>
              <a:rPr lang="en-US">
                <a:solidFill>
                  <a:srgbClr val="FF0000"/>
                </a:solidFill>
                <a:uFillTx/>
                <a:latin typeface="Georgia"/>
                <a:ea typeface="Georgia"/>
                <a:cs typeface="Georgia"/>
                <a:sym typeface="Georgia"/>
              </a:rPr>
              <a:t>1. Hyperlipidemia</a:t>
            </a:r>
            <a:br>
              <a:rPr lang="en-US">
                <a:solidFill>
                  <a:srgbClr val="FF0000"/>
                </a:solidFill>
                <a:uFillTx/>
                <a:latin typeface="Georgia"/>
                <a:ea typeface="Georgia"/>
                <a:cs typeface="Georgia"/>
                <a:sym typeface="Georgia"/>
              </a:rPr>
            </a:br>
            <a:r>
              <a:rPr lang="en-US">
                <a:solidFill>
                  <a:srgbClr val="FF0000"/>
                </a:solidFill>
                <a:uFillTx/>
                <a:latin typeface="Georgia"/>
                <a:ea typeface="Georgia"/>
                <a:cs typeface="Georgia"/>
                <a:sym typeface="Georgia"/>
              </a:rPr>
              <a:t>2. Hypertension</a:t>
            </a:r>
            <a:endParaRPr>
              <a:solidFill>
                <a:srgbClr val="FF0000"/>
              </a:solidFill>
              <a:uFillTx/>
              <a:latin typeface="Georgia"/>
              <a:ea typeface="Georgia"/>
              <a:cs typeface="Georgia"/>
              <a:sym typeface="Georgia"/>
            </a:endParaRPr>
          </a:p>
          <a:p>
            <a:pPr marL="0" lvl="0" indent="0" rtl="0">
              <a:lnSpc>
                <a:spcPct val="115000"/>
              </a:lnSpc>
              <a:spcBef>
                <a:spcPts val="0"/>
              </a:spcBef>
              <a:spcAft>
                <a:spcPts val="0"/>
              </a:spcAft>
              <a:buClr>
                <a:schemeClr val="dk1"/>
              </a:buClr>
              <a:buSzPts val="1100"/>
              <a:buFont typeface="Arial"/>
              <a:buNone/>
            </a:pPr>
            <a:r>
              <a:rPr lang="en-US">
                <a:solidFill>
                  <a:srgbClr val="FF0000"/>
                </a:solidFill>
                <a:uFillTx/>
                <a:latin typeface="Georgia"/>
                <a:ea typeface="Georgia"/>
                <a:cs typeface="Georgia"/>
                <a:sym typeface="Georgia"/>
              </a:rPr>
              <a:t>3. Cigarette smoking</a:t>
            </a:r>
            <a:endParaRPr>
              <a:solidFill>
                <a:srgbClr val="FF0000"/>
              </a:solidFill>
              <a:uFillTx/>
              <a:latin typeface="Georgia"/>
              <a:ea typeface="Georgia"/>
              <a:cs typeface="Georgia"/>
              <a:sym typeface="Georgia"/>
            </a:endParaRPr>
          </a:p>
          <a:p>
            <a:pPr marL="0" lvl="0" indent="0" rtl="0">
              <a:lnSpc>
                <a:spcPct val="115000"/>
              </a:lnSpc>
              <a:spcBef>
                <a:spcPts val="0"/>
              </a:spcBef>
              <a:spcAft>
                <a:spcPts val="0"/>
              </a:spcAft>
              <a:buNone/>
            </a:pPr>
            <a:r>
              <a:rPr lang="en-US">
                <a:solidFill>
                  <a:srgbClr val="FF0000"/>
                </a:solidFill>
                <a:uFillTx/>
                <a:latin typeface="Georgia"/>
                <a:ea typeface="Georgia"/>
                <a:cs typeface="Georgia"/>
                <a:sym typeface="Georgia"/>
              </a:rPr>
              <a:t>4. Diabetes</a:t>
            </a:r>
            <a:endParaRPr>
              <a:solidFill>
                <a:srgbClr val="FF0000"/>
              </a:solidFill>
              <a:uFillTx/>
              <a:latin typeface="Georgia"/>
              <a:ea typeface="Georgia"/>
              <a:cs typeface="Georgia"/>
              <a:sym typeface="Georgia"/>
            </a:endParaRPr>
          </a:p>
        </p:txBody>
      </p:sp>
      <p:pic>
        <p:nvPicPr>
          <p:cNvPr id="236" name="Shape 236"/>
          <p:cNvPicPr preferRelativeResize="0"/>
          <p:nvPr/>
        </p:nvPicPr>
        <p:blipFill>
          <a:blip r:embed="rId3"/>
          <a:stretch>
            <a:fillRect/>
          </a:stretch>
        </p:blipFill>
        <p:spPr>
          <a:xfrm>
            <a:off x="785125" y="4868400"/>
            <a:ext cx="5936564" cy="4017674"/>
          </a:xfrm>
          <a:prstGeom prst="rect">
            <a:avLst/>
          </a:prstGeom>
          <a:noFill/>
          <a:ln>
            <a:noFill/>
          </a:ln>
        </p:spPr>
      </p:pic>
      <p:cxnSp>
        <p:nvCxnSpPr>
          <p:cNvPr id="237" name="Shape 237"/>
          <p:cNvCxnSpPr>
            <a:stCxn id="229" idx="1"/>
            <a:endCxn id="233" idx="1"/>
          </p:cNvCxnSpPr>
          <p:nvPr/>
        </p:nvCxnSpPr>
        <p:spPr>
          <a:xfrm>
            <a:off x="659750" y="1558450"/>
            <a:ext cx="125400" cy="1092000"/>
          </a:xfrm>
          <a:prstGeom prst="bentConnector3">
            <a:avLst>
              <a:gd name="adj1" fmla="val -36284"/>
            </a:avLst>
          </a:prstGeom>
          <a:noFill/>
          <a:ln w="9525" cap="flat" cmpd="sng">
            <a:solidFill>
              <a:schemeClr val="dk2"/>
            </a:solidFill>
            <a:prstDash val="solid"/>
            <a:round/>
            <a:headEnd type="none" w="med" len="med"/>
            <a:tailEnd type="none" w="med" len="med"/>
          </a:ln>
        </p:spPr>
      </p:cxnSp>
      <p:cxnSp>
        <p:nvCxnSpPr>
          <p:cNvPr id="238" name="Shape 238"/>
          <p:cNvCxnSpPr>
            <a:stCxn id="229" idx="1"/>
            <a:endCxn id="235" idx="1"/>
          </p:cNvCxnSpPr>
          <p:nvPr/>
        </p:nvCxnSpPr>
        <p:spPr>
          <a:xfrm>
            <a:off x="659750" y="1558450"/>
            <a:ext cx="82800" cy="2502600"/>
          </a:xfrm>
          <a:prstGeom prst="bentConnector3">
            <a:avLst>
              <a:gd name="adj1" fmla="val -54952"/>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Badge">
  <a:themeElements>
    <a:clrScheme name="Custom 6">
      <a:dk1>
        <a:srgbClr val="000000"/>
      </a:dk1>
      <a:lt1>
        <a:srgbClr val="BAD7EC"/>
      </a:lt1>
      <a:dk2>
        <a:srgbClr val="BAD7EC"/>
      </a:dk2>
      <a:lt2>
        <a:srgbClr val="FFFFFF"/>
      </a:lt2>
      <a:accent1>
        <a:srgbClr val="E1F1F7"/>
      </a:accent1>
      <a:accent2>
        <a:srgbClr val="BAD7EC"/>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Custom 6">
      <a:dk1>
        <a:srgbClr val="000000"/>
      </a:dk1>
      <a:lt1>
        <a:srgbClr val="BAD7EC"/>
      </a:lt1>
      <a:dk2>
        <a:srgbClr val="BAD7EC"/>
      </a:dk2>
      <a:lt2>
        <a:srgbClr val="FFFFFF"/>
      </a:lt2>
      <a:accent1>
        <a:srgbClr val="E1F1F7"/>
      </a:accent1>
      <a:accent2>
        <a:srgbClr val="BAD7EC"/>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2071</Words>
  <Application>Microsoft Office PowerPoint</Application>
  <PresentationFormat>Custom</PresentationFormat>
  <Paragraphs>274</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Badge</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 </vt:lpstr>
      <vt:lpstr>IMPORTANCE OF TYPES OF LIPOPROTEINS IN HYPERLIPIDEMIA </vt:lpstr>
      <vt:lpstr>Angioplasty</vt:lpstr>
      <vt:lpstr>Summary </vt:lpstr>
      <vt:lpstr>Questions:</vt:lpstr>
      <vt:lpstr>Cases: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mansour.alobrah@gmail.com</cp:lastModifiedBy>
  <cp:revision>5</cp:revision>
  <dcterms:modified xsi:type="dcterms:W3CDTF">2018-03-05T13:11:15Z</dcterms:modified>
</cp:coreProperties>
</file>