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9" r:id="rId14"/>
    <p:sldId id="270" r:id="rId15"/>
  </p:sldIdLst>
  <p:sldSz cx="7200900" cy="9145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FE4AD5-64D4-4C7F-A9B0-62451C768DC5}">
  <a:tblStyle styleId="{11FE4AD5-64D4-4C7F-A9B0-62451C768DC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6"/>
  </p:normalViewPr>
  <p:slideViewPr>
    <p:cSldViewPr snapToGrid="0" snapToObjects="1">
      <p:cViewPr>
        <p:scale>
          <a:sx n="123" d="100"/>
          <a:sy n="123" d="100"/>
        </p:scale>
        <p:origin x="1536" y="-3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300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511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75" name="Shape 275"/>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677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1" name="Shape 281"/>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773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3" name="Shape 313"/>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66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9" name="Shape 319"/>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572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0" name="Shape 130"/>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849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Shape 13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40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514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0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Shape 201"/>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3930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2214563" y="1143000"/>
            <a:ext cx="2428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0931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2214563" y="1143000"/>
            <a:ext cx="242887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Shape 234"/>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50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2214563" y="1143000"/>
            <a:ext cx="2428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Shape 25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6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body" idx="1"/>
          </p:nvPr>
        </p:nvSpPr>
        <p:spPr>
          <a:xfrm>
            <a:off x="739281" y="3048546"/>
            <a:ext cx="6011573" cy="4792285"/>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20" name="Shape 20"/>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21" name="Shape 21"/>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22" name="Shape 22"/>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body" idx="1"/>
          </p:nvPr>
        </p:nvSpPr>
        <p:spPr>
          <a:xfrm rot="5400000">
            <a:off x="1348925" y="2438902"/>
            <a:ext cx="4792285" cy="6011573"/>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86" name="Shape 86"/>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88" name="Shape 88"/>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2651825" y="3803550"/>
            <a:ext cx="7468504" cy="88129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body" idx="1"/>
          </p:nvPr>
        </p:nvSpPr>
        <p:spPr>
          <a:xfrm rot="5400000">
            <a:off x="-513208" y="1765764"/>
            <a:ext cx="7468504" cy="4956871"/>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92" name="Shape 92"/>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93" name="Shape 93"/>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chemeClr val="dk2"/>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915369" y="1432126"/>
            <a:ext cx="4835489" cy="542044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2"/>
              </a:buClr>
              <a:buSzPts val="4800"/>
              <a:buFont typeface="Impact"/>
              <a:buNone/>
              <a:defRPr sz="4800" b="0" i="0" u="none" strike="noStrike" cap="none">
                <a:solidFill>
                  <a:schemeClr val="lt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1915366" y="6880919"/>
            <a:ext cx="4144705" cy="126840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2"/>
              </a:spcBef>
              <a:spcAft>
                <a:spcPts val="0"/>
              </a:spcAft>
              <a:buClr>
                <a:schemeClr val="lt2"/>
              </a:buClr>
              <a:buSzPts val="1200"/>
              <a:buFont typeface="Arial"/>
              <a:buNone/>
              <a:defRPr sz="1200" b="1" i="0" u="none" strike="noStrike" cap="none">
                <a:solidFill>
                  <a:schemeClr val="accent1"/>
                </a:solidFill>
                <a:latin typeface="Cabin"/>
                <a:ea typeface="Cabin"/>
                <a:cs typeface="Cabin"/>
                <a:sym typeface="Cabin"/>
              </a:defRPr>
            </a:lvl1pPr>
            <a:lvl2pPr marL="914400" marR="0" lvl="1" indent="-228600" algn="l" rtl="0">
              <a:lnSpc>
                <a:spcPct val="110000"/>
              </a:lnSpc>
              <a:spcBef>
                <a:spcPts val="402"/>
              </a:spcBef>
              <a:spcAft>
                <a:spcPts val="0"/>
              </a:spcAft>
              <a:buClr>
                <a:schemeClr val="lt2"/>
              </a:buClr>
              <a:buSzPts val="1200"/>
              <a:buFont typeface="Cabin"/>
              <a:buNone/>
              <a:defRPr sz="1200" b="0" i="0" u="none" strike="noStrike" cap="none">
                <a:solidFill>
                  <a:srgbClr val="CEE2F1"/>
                </a:solidFill>
                <a:latin typeface="Cabin"/>
                <a:ea typeface="Cabin"/>
                <a:cs typeface="Cabin"/>
                <a:sym typeface="Cabin"/>
              </a:defRPr>
            </a:lvl2pPr>
            <a:lvl3pPr marL="1371600" marR="0" lvl="2"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3pPr>
            <a:lvl4pPr marL="1828800" marR="0" lvl="3"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latin typeface="Cabin"/>
                <a:ea typeface="Cabin"/>
                <a:cs typeface="Cabin"/>
                <a:sym typeface="Cabin"/>
              </a:defRPr>
            </a:lvl4pPr>
            <a:lvl5pPr marL="2286000" marR="0" lvl="4"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5pPr>
            <a:lvl6pPr marL="2743200" marR="0" lvl="5"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latin typeface="Cabin"/>
                <a:ea typeface="Cabin"/>
                <a:cs typeface="Cabin"/>
                <a:sym typeface="Cabin"/>
              </a:defRPr>
            </a:lvl6pPr>
            <a:lvl7pPr marL="3200400" marR="0" lvl="6"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7pPr>
            <a:lvl8pPr marL="3657600" marR="0" lvl="7"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latin typeface="Cabin"/>
                <a:ea typeface="Cabin"/>
                <a:cs typeface="Cabin"/>
                <a:sym typeface="Cabin"/>
              </a:defRPr>
            </a:lvl8pPr>
            <a:lvl9pPr marL="4114800" marR="0" lvl="8"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9pPr>
          </a:lstStyle>
          <a:p>
            <a:endParaRPr/>
          </a:p>
        </p:txBody>
      </p:sp>
      <p:sp>
        <p:nvSpPr>
          <p:cNvPr id="106" name="Shape 106"/>
          <p:cNvSpPr txBox="1">
            <a:spLocks noGrp="1"/>
          </p:cNvSpPr>
          <p:nvPr>
            <p:ph type="dt" idx="10"/>
          </p:nvPr>
        </p:nvSpPr>
        <p:spPr>
          <a:xfrm>
            <a:off x="1911596" y="8502392"/>
            <a:ext cx="882362"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9pPr>
          </a:lstStyle>
          <a:p>
            <a:endParaRPr/>
          </a:p>
        </p:txBody>
      </p:sp>
      <p:sp>
        <p:nvSpPr>
          <p:cNvPr id="107" name="Shape 107"/>
          <p:cNvSpPr txBox="1">
            <a:spLocks noGrp="1"/>
          </p:cNvSpPr>
          <p:nvPr>
            <p:ph type="ftr" idx="11"/>
          </p:nvPr>
        </p:nvSpPr>
        <p:spPr>
          <a:xfrm>
            <a:off x="3117958"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9pPr>
          </a:lstStyle>
          <a:p>
            <a:endParaRPr/>
          </a:p>
        </p:txBody>
      </p:sp>
      <p:sp>
        <p:nvSpPr>
          <p:cNvPr id="108" name="Shape 108"/>
          <p:cNvSpPr txBox="1">
            <a:spLocks noGrp="1"/>
          </p:cNvSpPr>
          <p:nvPr>
            <p:ph type="sldNum" idx="12"/>
          </p:nvPr>
        </p:nvSpPr>
        <p:spPr>
          <a:xfrm>
            <a:off x="5872253" y="8502396"/>
            <a:ext cx="878594"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grpSp>
        <p:nvGrpSpPr>
          <p:cNvPr id="109" name="Shape 109"/>
          <p:cNvGrpSpPr/>
          <p:nvPr/>
        </p:nvGrpSpPr>
        <p:grpSpPr>
          <a:xfrm>
            <a:off x="8" y="10"/>
            <a:ext cx="1662396" cy="9145588"/>
            <a:chOff x="0" y="0"/>
            <a:chExt cx="2814638" cy="6858000"/>
          </a:xfrm>
        </p:grpSpPr>
        <p:sp>
          <p:nvSpPr>
            <p:cNvPr id="110" name="Shape 110"/>
            <p:cNvSpPr/>
            <p:nvPr/>
          </p:nvSpPr>
          <p:spPr>
            <a:xfrm>
              <a:off x="0" y="0"/>
              <a:ext cx="2814638" cy="6858000"/>
            </a:xfrm>
            <a:custGeom>
              <a:avLst/>
              <a:gdLst/>
              <a:ahLst/>
              <a:cxnLst/>
              <a:rect l="0" t="0" r="0" b="0"/>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111" name="Shape 111"/>
            <p:cNvSpPr/>
            <p:nvPr/>
          </p:nvSpPr>
          <p:spPr>
            <a:xfrm>
              <a:off x="874382" y="0"/>
              <a:ext cx="1646238" cy="6858000"/>
            </a:xfrm>
            <a:custGeom>
              <a:avLst/>
              <a:gdLst/>
              <a:ahLst/>
              <a:cxnLst/>
              <a:rect l="0" t="0" r="0" b="0"/>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23"/>
        <p:cNvGrpSpPr/>
        <p:nvPr/>
      </p:nvGrpSpPr>
      <p:grpSpPr>
        <a:xfrm>
          <a:off x="0" y="0"/>
          <a:ext cx="0" cy="0"/>
          <a:chOff x="0" y="0"/>
          <a:chExt cx="0" cy="0"/>
        </a:xfrm>
      </p:grpSpPr>
      <p:sp>
        <p:nvSpPr>
          <p:cNvPr id="24" name="Shape 24"/>
          <p:cNvSpPr>
            <a:spLocks noGrp="1"/>
          </p:cNvSpPr>
          <p:nvPr>
            <p:ph type="pic" idx="2"/>
          </p:nvPr>
        </p:nvSpPr>
        <p:spPr>
          <a:xfrm>
            <a:off x="167427" y="16"/>
            <a:ext cx="4344394" cy="9145586"/>
          </a:xfrm>
          <a:prstGeom prst="rect">
            <a:avLst/>
          </a:prstGeom>
          <a:noFill/>
          <a:ln>
            <a:noFill/>
          </a:ln>
        </p:spPr>
        <p:txBody>
          <a:bodyPr spcFirstLastPara="1" wrap="square" lIns="91425" tIns="91425" rIns="91425" bIns="91425" anchor="t" anchorCtr="0"/>
          <a:lstStyle>
            <a:lvl1pPr marR="0" lvl="0" algn="l" rtl="0">
              <a:lnSpc>
                <a:spcPct val="110000"/>
              </a:lnSpc>
              <a:spcBef>
                <a:spcPts val="402"/>
              </a:spcBef>
              <a:spcAft>
                <a:spcPts val="0"/>
              </a:spcAft>
              <a:buClr>
                <a:schemeClr val="dk2"/>
              </a:buClr>
              <a:buSzPts val="1800"/>
              <a:buFont typeface="Arial"/>
              <a:buNone/>
              <a:defRPr sz="1800" b="0" i="0" u="none" strike="noStrike" cap="none">
                <a:solidFill>
                  <a:srgbClr val="595959"/>
                </a:solidFill>
                <a:latin typeface="Cabin"/>
                <a:ea typeface="Cabin"/>
                <a:cs typeface="Cabin"/>
                <a:sym typeface="Cabin"/>
              </a:defRPr>
            </a:lvl1pPr>
            <a:lvl2pPr marR="0" lvl="1" algn="l" rtl="0">
              <a:lnSpc>
                <a:spcPct val="110000"/>
              </a:lnSpc>
              <a:spcBef>
                <a:spcPts val="402"/>
              </a:spcBef>
              <a:spcAft>
                <a:spcPts val="0"/>
              </a:spcAft>
              <a:buClr>
                <a:schemeClr val="dk2"/>
              </a:buClr>
              <a:buSzPts val="1500"/>
              <a:buFont typeface="Cabin"/>
              <a:buNone/>
              <a:defRPr sz="1500" b="0" i="0" u="none" strike="noStrike" cap="none">
                <a:solidFill>
                  <a:srgbClr val="595959"/>
                </a:solidFill>
                <a:latin typeface="Cabin"/>
                <a:ea typeface="Cabin"/>
                <a:cs typeface="Cabin"/>
                <a:sym typeface="Cabin"/>
              </a:defRPr>
            </a:lvl2pPr>
            <a:lvl3pPr marR="0" lvl="2" algn="l" rtl="0">
              <a:lnSpc>
                <a:spcPct val="110000"/>
              </a:lnSpc>
              <a:spcBef>
                <a:spcPts val="402"/>
              </a:spcBef>
              <a:spcAft>
                <a:spcPts val="0"/>
              </a:spcAft>
              <a:buClr>
                <a:schemeClr val="dk2"/>
              </a:buClr>
              <a:buSzPts val="1400"/>
              <a:buFont typeface="Arial"/>
              <a:buNone/>
              <a:defRPr sz="1400" b="0" i="0" u="none" strike="noStrike" cap="none">
                <a:solidFill>
                  <a:srgbClr val="595959"/>
                </a:solidFill>
                <a:latin typeface="Cabin"/>
                <a:ea typeface="Cabin"/>
                <a:cs typeface="Cabin"/>
                <a:sym typeface="Cabin"/>
              </a:defRPr>
            </a:lvl3pPr>
            <a:lvl4pPr marR="0" lvl="3" algn="l" rtl="0">
              <a:lnSpc>
                <a:spcPct val="110000"/>
              </a:lnSpc>
              <a:spcBef>
                <a:spcPts val="402"/>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4pPr>
            <a:lvl5pPr marR="0" lvl="4" algn="l" rtl="0">
              <a:lnSpc>
                <a:spcPct val="110000"/>
              </a:lnSpc>
              <a:spcBef>
                <a:spcPts val="402"/>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5pPr>
            <a:lvl6pPr marR="0" lvl="5" algn="l" rtl="0">
              <a:lnSpc>
                <a:spcPct val="110000"/>
              </a:lnSpc>
              <a:spcBef>
                <a:spcPts val="402"/>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6pPr>
            <a:lvl7pPr marR="0" lvl="6" algn="l" rtl="0">
              <a:lnSpc>
                <a:spcPct val="110000"/>
              </a:lnSpc>
              <a:spcBef>
                <a:spcPts val="402"/>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7pPr>
            <a:lvl8pPr marR="0" lvl="7" algn="l" rtl="0">
              <a:lnSpc>
                <a:spcPct val="110000"/>
              </a:lnSpc>
              <a:spcBef>
                <a:spcPts val="402"/>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8pPr>
            <a:lvl9pPr marR="0" lvl="8" algn="l" rtl="0">
              <a:lnSpc>
                <a:spcPct val="110000"/>
              </a:lnSpc>
              <a:spcBef>
                <a:spcPts val="402"/>
              </a:spcBef>
              <a:spcAft>
                <a:spcPts val="0"/>
              </a:spcAft>
              <a:buClr>
                <a:schemeClr val="dk2"/>
              </a:buClr>
              <a:buSzPts val="1200"/>
              <a:buFont typeface="Arial"/>
              <a:buNone/>
              <a:defRPr sz="1200" b="0" i="0" u="none" strike="noStrike" cap="none">
                <a:solidFill>
                  <a:srgbClr val="595959"/>
                </a:solidFill>
                <a:latin typeface="Cabin"/>
                <a:ea typeface="Cabin"/>
                <a:cs typeface="Cabin"/>
                <a:sym typeface="Cabin"/>
              </a:defRPr>
            </a:lvl9pPr>
          </a:lstStyle>
          <a:p>
            <a:endParaRPr/>
          </a:p>
        </p:txBody>
      </p:sp>
      <p:sp>
        <p:nvSpPr>
          <p:cNvPr id="25" name="Shape 25"/>
          <p:cNvSpPr/>
          <p:nvPr/>
        </p:nvSpPr>
        <p:spPr>
          <a:xfrm>
            <a:off x="4364623" y="10"/>
            <a:ext cx="2836292" cy="9145588"/>
          </a:xfrm>
          <a:custGeom>
            <a:avLst/>
            <a:gdLst/>
            <a:ahLst/>
            <a:cxnLst/>
            <a:rect l="0" t="0" r="0" b="0"/>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26" name="Shape 26"/>
          <p:cNvSpPr/>
          <p:nvPr/>
        </p:nvSpPr>
        <p:spPr>
          <a:xfrm>
            <a:off x="12"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txBox="1">
            <a:spLocks noGrp="1"/>
          </p:cNvSpPr>
          <p:nvPr>
            <p:ph type="title"/>
          </p:nvPr>
        </p:nvSpPr>
        <p:spPr>
          <a:xfrm>
            <a:off x="4924574" y="609716"/>
            <a:ext cx="1826282" cy="159583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1200"/>
              <a:buFont typeface="Cabin"/>
              <a:buNone/>
              <a:defRPr sz="1200" b="1" i="0" u="none" strike="noStrike" cap="none">
                <a:solidFill>
                  <a:schemeClr val="accen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body" idx="1"/>
          </p:nvPr>
        </p:nvSpPr>
        <p:spPr>
          <a:xfrm>
            <a:off x="4924574" y="2322197"/>
            <a:ext cx="1826282" cy="5553184"/>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87"/>
              </a:spcBef>
              <a:spcAft>
                <a:spcPts val="0"/>
              </a:spcAft>
              <a:buClr>
                <a:schemeClr val="dk2"/>
              </a:buClr>
              <a:buSzPts val="1000"/>
              <a:buFont typeface="Arial"/>
              <a:buNone/>
              <a:defRPr sz="1000" b="0" i="0" u="none" strike="noStrike" cap="none">
                <a:solidFill>
                  <a:schemeClr val="lt2"/>
                </a:solidFill>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700"/>
              <a:buFont typeface="Arial"/>
              <a:buNone/>
              <a:defRPr sz="700" b="0" i="0" u="none" strike="noStrike" cap="none">
                <a:solidFill>
                  <a:srgbClr val="595959"/>
                </a:solidFill>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latin typeface="Cabin"/>
                <a:ea typeface="Cabin"/>
                <a:cs typeface="Cabin"/>
                <a:sym typeface="Cabin"/>
              </a:defRPr>
            </a:lvl9pPr>
          </a:lstStyle>
          <a:p>
            <a:endParaRPr/>
          </a:p>
        </p:txBody>
      </p:sp>
      <p:sp>
        <p:nvSpPr>
          <p:cNvPr id="29" name="Shape 29"/>
          <p:cNvSpPr txBox="1">
            <a:spLocks noGrp="1"/>
          </p:cNvSpPr>
          <p:nvPr>
            <p:ph type="dt" idx="10"/>
          </p:nvPr>
        </p:nvSpPr>
        <p:spPr>
          <a:xfrm>
            <a:off x="452397" y="8502392"/>
            <a:ext cx="727920"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ftr" idx="11"/>
          </p:nvPr>
        </p:nvSpPr>
        <p:spPr>
          <a:xfrm>
            <a:off x="1242462" y="8502396"/>
            <a:ext cx="2056663"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sldNum" idx="12"/>
          </p:nvPr>
        </p:nvSpPr>
        <p:spPr>
          <a:xfrm>
            <a:off x="3359231" y="8502396"/>
            <a:ext cx="729091"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solidFill>
          <a:schemeClr val="accent1"/>
        </a:solidFill>
        <a:effectLst/>
      </p:bgPr>
    </p:bg>
    <p:spTree>
      <p:nvGrpSpPr>
        <p:cNvPr id="1" name="Shape 32"/>
        <p:cNvGrpSpPr/>
        <p:nvPr/>
      </p:nvGrpSpPr>
      <p:grpSpPr>
        <a:xfrm>
          <a:off x="0" y="0"/>
          <a:ext cx="0" cy="0"/>
          <a:chOff x="0" y="0"/>
          <a:chExt cx="0" cy="0"/>
        </a:xfrm>
      </p:grpSpPr>
      <p:sp>
        <p:nvSpPr>
          <p:cNvPr id="33" name="Shape 33"/>
          <p:cNvSpPr/>
          <p:nvPr/>
        </p:nvSpPr>
        <p:spPr>
          <a:xfrm>
            <a:off x="2100875" y="841418"/>
            <a:ext cx="3092261" cy="6973512"/>
          </a:xfrm>
          <a:custGeom>
            <a:avLst/>
            <a:gdLst/>
            <a:ahLst/>
            <a:cxnLst/>
            <a:rect l="0" t="0" r="0" b="0"/>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34" name="Shape 34"/>
          <p:cNvSpPr txBox="1">
            <a:spLocks noGrp="1"/>
          </p:cNvSpPr>
          <p:nvPr>
            <p:ph type="ctrTitle"/>
          </p:nvPr>
        </p:nvSpPr>
        <p:spPr>
          <a:xfrm>
            <a:off x="637012" y="1464786"/>
            <a:ext cx="6094314" cy="5861001"/>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2"/>
              </a:buClr>
              <a:buSzPts val="5800"/>
              <a:buFont typeface="Impact"/>
              <a:buNone/>
              <a:defRPr sz="58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ubTitle" idx="1"/>
          </p:nvPr>
        </p:nvSpPr>
        <p:spPr>
          <a:xfrm>
            <a:off x="1308271" y="7973658"/>
            <a:ext cx="4751797" cy="989876"/>
          </a:xfrm>
          <a:prstGeom prst="rect">
            <a:avLst/>
          </a:prstGeom>
          <a:noFill/>
          <a:ln>
            <a:noFill/>
          </a:ln>
        </p:spPr>
        <p:txBody>
          <a:bodyPr spcFirstLastPara="1" wrap="square" lIns="91425" tIns="91425" rIns="91425" bIns="91425" anchor="t" anchorCtr="0"/>
          <a:lstStyle>
            <a:lvl1pPr marR="0" lvl="0" algn="ctr" rtl="0">
              <a:lnSpc>
                <a:spcPct val="100000"/>
              </a:lnSpc>
              <a:spcBef>
                <a:spcPts val="402"/>
              </a:spcBef>
              <a:spcAft>
                <a:spcPts val="0"/>
              </a:spcAft>
              <a:buClr>
                <a:schemeClr val="dk2"/>
              </a:buClr>
              <a:buSzPts val="1200"/>
              <a:buFont typeface="Arial"/>
              <a:buNone/>
              <a:defRPr sz="1200" b="1" i="0" u="none" strike="noStrike" cap="none">
                <a:solidFill>
                  <a:schemeClr val="dk2"/>
                </a:solidFill>
                <a:latin typeface="Cabin"/>
                <a:ea typeface="Cabin"/>
                <a:cs typeface="Cabin"/>
                <a:sym typeface="Cabin"/>
              </a:defRPr>
            </a:lvl1pPr>
            <a:lvl2pPr marR="0" lvl="1" algn="ctr" rtl="0">
              <a:lnSpc>
                <a:spcPct val="110000"/>
              </a:lnSpc>
              <a:spcBef>
                <a:spcPts val="402"/>
              </a:spcBef>
              <a:spcAft>
                <a:spcPts val="0"/>
              </a:spcAft>
              <a:buClr>
                <a:schemeClr val="dk2"/>
              </a:buClr>
              <a:buSzPts val="1200"/>
              <a:buFont typeface="Cabin"/>
              <a:buNone/>
              <a:defRPr sz="1200" b="0" i="0" u="none" strike="noStrike" cap="none">
                <a:solidFill>
                  <a:srgbClr val="595959"/>
                </a:solidFill>
                <a:latin typeface="Cabin"/>
                <a:ea typeface="Cabin"/>
                <a:cs typeface="Cabin"/>
                <a:sym typeface="Cabin"/>
              </a:defRPr>
            </a:lvl2pPr>
            <a:lvl3pPr marR="0" lvl="2" algn="ctr" rtl="0">
              <a:lnSpc>
                <a:spcPct val="110000"/>
              </a:lnSpc>
              <a:spcBef>
                <a:spcPts val="402"/>
              </a:spcBef>
              <a:spcAft>
                <a:spcPts val="0"/>
              </a:spcAft>
              <a:buClr>
                <a:schemeClr val="dk2"/>
              </a:buClr>
              <a:buSzPts val="1000"/>
              <a:buFont typeface="Arial"/>
              <a:buNone/>
              <a:defRPr sz="1000" b="0" i="0" u="none" strike="noStrike" cap="none">
                <a:solidFill>
                  <a:srgbClr val="595959"/>
                </a:solidFill>
                <a:latin typeface="Cabin"/>
                <a:ea typeface="Cabin"/>
                <a:cs typeface="Cabin"/>
                <a:sym typeface="Cabin"/>
              </a:defRPr>
            </a:lvl3pPr>
            <a:lvl4pPr marR="0" lvl="3" algn="ctr" rtl="0">
              <a:lnSpc>
                <a:spcPct val="110000"/>
              </a:lnSpc>
              <a:spcBef>
                <a:spcPts val="402"/>
              </a:spcBef>
              <a:spcAft>
                <a:spcPts val="0"/>
              </a:spcAft>
              <a:buClr>
                <a:schemeClr val="dk2"/>
              </a:buClr>
              <a:buSzPts val="1000"/>
              <a:buFont typeface="Cabin"/>
              <a:buNone/>
              <a:defRPr sz="1000" b="0" i="0" u="none" strike="noStrike" cap="none">
                <a:solidFill>
                  <a:srgbClr val="595959"/>
                </a:solidFill>
                <a:latin typeface="Cabin"/>
                <a:ea typeface="Cabin"/>
                <a:cs typeface="Cabin"/>
                <a:sym typeface="Cabin"/>
              </a:defRPr>
            </a:lvl4pPr>
            <a:lvl5pPr marR="0" lvl="4" algn="ctr" rtl="0">
              <a:lnSpc>
                <a:spcPct val="110000"/>
              </a:lnSpc>
              <a:spcBef>
                <a:spcPts val="402"/>
              </a:spcBef>
              <a:spcAft>
                <a:spcPts val="0"/>
              </a:spcAft>
              <a:buClr>
                <a:schemeClr val="dk2"/>
              </a:buClr>
              <a:buSzPts val="1000"/>
              <a:buFont typeface="Arial"/>
              <a:buNone/>
              <a:defRPr sz="1000" b="0" i="0" u="none" strike="noStrike" cap="none">
                <a:solidFill>
                  <a:srgbClr val="595959"/>
                </a:solidFill>
                <a:latin typeface="Cabin"/>
                <a:ea typeface="Cabin"/>
                <a:cs typeface="Cabin"/>
                <a:sym typeface="Cabin"/>
              </a:defRPr>
            </a:lvl5pPr>
            <a:lvl6pPr marR="0" lvl="5" algn="ctr" rtl="0">
              <a:lnSpc>
                <a:spcPct val="110000"/>
              </a:lnSpc>
              <a:spcBef>
                <a:spcPts val="402"/>
              </a:spcBef>
              <a:spcAft>
                <a:spcPts val="0"/>
              </a:spcAft>
              <a:buClr>
                <a:schemeClr val="dk2"/>
              </a:buClr>
              <a:buSzPts val="1000"/>
              <a:buFont typeface="Cabin"/>
              <a:buNone/>
              <a:defRPr sz="1000" b="0" i="0" u="none" strike="noStrike" cap="none">
                <a:solidFill>
                  <a:srgbClr val="595959"/>
                </a:solidFill>
                <a:latin typeface="Cabin"/>
                <a:ea typeface="Cabin"/>
                <a:cs typeface="Cabin"/>
                <a:sym typeface="Cabin"/>
              </a:defRPr>
            </a:lvl6pPr>
            <a:lvl7pPr marR="0" lvl="6" algn="ctr" rtl="0">
              <a:lnSpc>
                <a:spcPct val="110000"/>
              </a:lnSpc>
              <a:spcBef>
                <a:spcPts val="402"/>
              </a:spcBef>
              <a:spcAft>
                <a:spcPts val="0"/>
              </a:spcAft>
              <a:buClr>
                <a:schemeClr val="dk2"/>
              </a:buClr>
              <a:buSzPts val="1000"/>
              <a:buFont typeface="Arial"/>
              <a:buNone/>
              <a:defRPr sz="1000" b="0" i="0" u="none" strike="noStrike" cap="none">
                <a:solidFill>
                  <a:srgbClr val="595959"/>
                </a:solidFill>
                <a:latin typeface="Cabin"/>
                <a:ea typeface="Cabin"/>
                <a:cs typeface="Cabin"/>
                <a:sym typeface="Cabin"/>
              </a:defRPr>
            </a:lvl7pPr>
            <a:lvl8pPr marR="0" lvl="7" algn="ctr" rtl="0">
              <a:lnSpc>
                <a:spcPct val="110000"/>
              </a:lnSpc>
              <a:spcBef>
                <a:spcPts val="402"/>
              </a:spcBef>
              <a:spcAft>
                <a:spcPts val="0"/>
              </a:spcAft>
              <a:buClr>
                <a:schemeClr val="dk2"/>
              </a:buClr>
              <a:buSzPts val="1000"/>
              <a:buFont typeface="Cabin"/>
              <a:buNone/>
              <a:defRPr sz="1000" b="0" i="0" u="none" strike="noStrike" cap="none">
                <a:solidFill>
                  <a:srgbClr val="595959"/>
                </a:solidFill>
                <a:latin typeface="Cabin"/>
                <a:ea typeface="Cabin"/>
                <a:cs typeface="Cabin"/>
                <a:sym typeface="Cabin"/>
              </a:defRPr>
            </a:lvl8pPr>
            <a:lvl9pPr marR="0" lvl="8" algn="ctr" rtl="0">
              <a:lnSpc>
                <a:spcPct val="110000"/>
              </a:lnSpc>
              <a:spcBef>
                <a:spcPts val="402"/>
              </a:spcBef>
              <a:spcAft>
                <a:spcPts val="0"/>
              </a:spcAft>
              <a:buClr>
                <a:schemeClr val="dk2"/>
              </a:buClr>
              <a:buSzPts val="1000"/>
              <a:buFont typeface="Arial"/>
              <a:buNone/>
              <a:defRPr sz="1000" b="0" i="0" u="none" strike="noStrike" cap="none">
                <a:solidFill>
                  <a:srgbClr val="595959"/>
                </a:solidFill>
                <a:latin typeface="Cabin"/>
                <a:ea typeface="Cabin"/>
                <a:cs typeface="Cabin"/>
                <a:sym typeface="Cabin"/>
              </a:defRPr>
            </a:lvl9pPr>
          </a:lstStyle>
          <a:p>
            <a:endParaRPr/>
          </a:p>
        </p:txBody>
      </p:sp>
      <p:sp>
        <p:nvSpPr>
          <p:cNvPr id="36" name="Shape 36"/>
          <p:cNvSpPr txBox="1">
            <a:spLocks noGrp="1"/>
          </p:cNvSpPr>
          <p:nvPr>
            <p:ph type="dt" idx="10"/>
          </p:nvPr>
        </p:nvSpPr>
        <p:spPr>
          <a:xfrm>
            <a:off x="637018"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3195BA"/>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37" name="Shape 37"/>
          <p:cNvSpPr txBox="1">
            <a:spLocks noGrp="1"/>
          </p:cNvSpPr>
          <p:nvPr>
            <p:ph type="ftr" idx="11"/>
          </p:nvPr>
        </p:nvSpPr>
        <p:spPr>
          <a:xfrm>
            <a:off x="2469017"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3195BA"/>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38" name="Shape 38"/>
          <p:cNvSpPr txBox="1">
            <a:spLocks noGrp="1"/>
          </p:cNvSpPr>
          <p:nvPr>
            <p:ph type="sldNum" idx="12"/>
          </p:nvPr>
        </p:nvSpPr>
        <p:spPr>
          <a:xfrm>
            <a:off x="5355340" y="8502396"/>
            <a:ext cx="1375993"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3195B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39" name="Shape 39"/>
          <p:cNvSpPr/>
          <p:nvPr/>
        </p:nvSpPr>
        <p:spPr>
          <a:xfrm>
            <a:off x="12" y="10"/>
            <a:ext cx="167423" cy="9145588"/>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915369" y="1432126"/>
            <a:ext cx="4835489" cy="542044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2"/>
              </a:buClr>
              <a:buSzPts val="4800"/>
              <a:buFont typeface="Impact"/>
              <a:buNone/>
              <a:defRPr sz="4800" b="0" i="0" u="none" strike="noStrike" cap="none">
                <a:solidFill>
                  <a:schemeClr val="lt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1915366" y="6880919"/>
            <a:ext cx="4144705" cy="126840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2"/>
              </a:spcBef>
              <a:spcAft>
                <a:spcPts val="0"/>
              </a:spcAft>
              <a:buClr>
                <a:schemeClr val="lt2"/>
              </a:buClr>
              <a:buSzPts val="1200"/>
              <a:buFont typeface="Arial"/>
              <a:buNone/>
              <a:defRPr sz="1200" b="1" i="0" u="none" strike="noStrike" cap="none">
                <a:solidFill>
                  <a:schemeClr val="accent1"/>
                </a:solidFill>
                <a:latin typeface="Cabin"/>
                <a:ea typeface="Cabin"/>
                <a:cs typeface="Cabin"/>
                <a:sym typeface="Cabin"/>
              </a:defRPr>
            </a:lvl1pPr>
            <a:lvl2pPr marL="914400" marR="0" lvl="1" indent="-228600" algn="l" rtl="0">
              <a:lnSpc>
                <a:spcPct val="110000"/>
              </a:lnSpc>
              <a:spcBef>
                <a:spcPts val="402"/>
              </a:spcBef>
              <a:spcAft>
                <a:spcPts val="0"/>
              </a:spcAft>
              <a:buClr>
                <a:schemeClr val="lt2"/>
              </a:buClr>
              <a:buSzPts val="1200"/>
              <a:buFont typeface="Cabin"/>
              <a:buNone/>
              <a:defRPr sz="1200" b="0" i="0" u="none" strike="noStrike" cap="none">
                <a:solidFill>
                  <a:srgbClr val="CEE2F1"/>
                </a:solidFill>
                <a:latin typeface="Cabin"/>
                <a:ea typeface="Cabin"/>
                <a:cs typeface="Cabin"/>
                <a:sym typeface="Cabin"/>
              </a:defRPr>
            </a:lvl2pPr>
            <a:lvl3pPr marL="1371600" marR="0" lvl="2"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3pPr>
            <a:lvl4pPr marL="1828800" marR="0" lvl="3"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latin typeface="Cabin"/>
                <a:ea typeface="Cabin"/>
                <a:cs typeface="Cabin"/>
                <a:sym typeface="Cabin"/>
              </a:defRPr>
            </a:lvl4pPr>
            <a:lvl5pPr marL="2286000" marR="0" lvl="4"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5pPr>
            <a:lvl6pPr marL="2743200" marR="0" lvl="5"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latin typeface="Cabin"/>
                <a:ea typeface="Cabin"/>
                <a:cs typeface="Cabin"/>
                <a:sym typeface="Cabin"/>
              </a:defRPr>
            </a:lvl6pPr>
            <a:lvl7pPr marL="3200400" marR="0" lvl="6"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7pPr>
            <a:lvl8pPr marL="3657600" marR="0" lvl="7" indent="-228600" algn="l" rtl="0">
              <a:lnSpc>
                <a:spcPct val="110000"/>
              </a:lnSpc>
              <a:spcBef>
                <a:spcPts val="402"/>
              </a:spcBef>
              <a:spcAft>
                <a:spcPts val="0"/>
              </a:spcAft>
              <a:buClr>
                <a:schemeClr val="lt2"/>
              </a:buClr>
              <a:buSzPts val="1000"/>
              <a:buFont typeface="Cabin"/>
              <a:buNone/>
              <a:defRPr sz="1000" b="0" i="0" u="none" strike="noStrike" cap="none">
                <a:solidFill>
                  <a:srgbClr val="CEE2F1"/>
                </a:solidFill>
                <a:latin typeface="Cabin"/>
                <a:ea typeface="Cabin"/>
                <a:cs typeface="Cabin"/>
                <a:sym typeface="Cabin"/>
              </a:defRPr>
            </a:lvl8pPr>
            <a:lvl9pPr marL="4114800" marR="0" lvl="8" indent="-228600" algn="l" rtl="0">
              <a:lnSpc>
                <a:spcPct val="110000"/>
              </a:lnSpc>
              <a:spcBef>
                <a:spcPts val="402"/>
              </a:spcBef>
              <a:spcAft>
                <a:spcPts val="0"/>
              </a:spcAft>
              <a:buClr>
                <a:schemeClr val="lt2"/>
              </a:buClr>
              <a:buSzPts val="1000"/>
              <a:buFont typeface="Arial"/>
              <a:buNone/>
              <a:defRPr sz="1000" b="0" i="0" u="none" strike="noStrike" cap="none">
                <a:solidFill>
                  <a:srgbClr val="CEE2F1"/>
                </a:solidFill>
                <a:latin typeface="Cabin"/>
                <a:ea typeface="Cabin"/>
                <a:cs typeface="Cabin"/>
                <a:sym typeface="Cabin"/>
              </a:defRPr>
            </a:lvl9pPr>
          </a:lstStyle>
          <a:p>
            <a:endParaRPr/>
          </a:p>
        </p:txBody>
      </p:sp>
      <p:sp>
        <p:nvSpPr>
          <p:cNvPr id="43" name="Shape 43"/>
          <p:cNvSpPr txBox="1">
            <a:spLocks noGrp="1"/>
          </p:cNvSpPr>
          <p:nvPr>
            <p:ph type="dt" idx="10"/>
          </p:nvPr>
        </p:nvSpPr>
        <p:spPr>
          <a:xfrm>
            <a:off x="1911596" y="8502392"/>
            <a:ext cx="882362"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9pPr>
          </a:lstStyle>
          <a:p>
            <a:endParaRPr/>
          </a:p>
        </p:txBody>
      </p:sp>
      <p:sp>
        <p:nvSpPr>
          <p:cNvPr id="44" name="Shape 44"/>
          <p:cNvSpPr txBox="1">
            <a:spLocks noGrp="1"/>
          </p:cNvSpPr>
          <p:nvPr>
            <p:ph type="ftr" idx="11"/>
          </p:nvPr>
        </p:nvSpPr>
        <p:spPr>
          <a:xfrm>
            <a:off x="3117958"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9pPr>
          </a:lstStyle>
          <a:p>
            <a:endParaRPr/>
          </a:p>
        </p:txBody>
      </p:sp>
      <p:sp>
        <p:nvSpPr>
          <p:cNvPr id="45" name="Shape 45"/>
          <p:cNvSpPr txBox="1">
            <a:spLocks noGrp="1"/>
          </p:cNvSpPr>
          <p:nvPr>
            <p:ph type="sldNum" idx="12"/>
          </p:nvPr>
        </p:nvSpPr>
        <p:spPr>
          <a:xfrm>
            <a:off x="5872253" y="8502396"/>
            <a:ext cx="878594"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grpSp>
        <p:nvGrpSpPr>
          <p:cNvPr id="46" name="Shape 46"/>
          <p:cNvGrpSpPr/>
          <p:nvPr/>
        </p:nvGrpSpPr>
        <p:grpSpPr>
          <a:xfrm>
            <a:off x="8" y="10"/>
            <a:ext cx="1662396" cy="9145588"/>
            <a:chOff x="0" y="0"/>
            <a:chExt cx="2814638" cy="6858000"/>
          </a:xfrm>
        </p:grpSpPr>
        <p:sp>
          <p:nvSpPr>
            <p:cNvPr id="47" name="Shape 47"/>
            <p:cNvSpPr/>
            <p:nvPr/>
          </p:nvSpPr>
          <p:spPr>
            <a:xfrm>
              <a:off x="0" y="0"/>
              <a:ext cx="2814638" cy="6858000"/>
            </a:xfrm>
            <a:custGeom>
              <a:avLst/>
              <a:gdLst/>
              <a:ahLst/>
              <a:cxnLst/>
              <a:rect l="0" t="0" r="0" b="0"/>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8" name="Shape 48"/>
            <p:cNvSpPr/>
            <p:nvPr/>
          </p:nvSpPr>
          <p:spPr>
            <a:xfrm>
              <a:off x="874382" y="0"/>
              <a:ext cx="1646238" cy="6858000"/>
            </a:xfrm>
            <a:custGeom>
              <a:avLst/>
              <a:gdLst/>
              <a:ahLst/>
              <a:cxnLst/>
              <a:rect l="0" t="0" r="0" b="0"/>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body" idx="1"/>
          </p:nvPr>
        </p:nvSpPr>
        <p:spPr>
          <a:xfrm>
            <a:off x="742605" y="3048544"/>
            <a:ext cx="2835354" cy="4826839"/>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52" name="Shape 52"/>
          <p:cNvSpPr txBox="1">
            <a:spLocks noGrp="1"/>
          </p:cNvSpPr>
          <p:nvPr>
            <p:ph type="body" idx="2"/>
          </p:nvPr>
        </p:nvSpPr>
        <p:spPr>
          <a:xfrm>
            <a:off x="3926366" y="3048544"/>
            <a:ext cx="2835354" cy="4826839"/>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53" name="Shape 53"/>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739900" y="508117"/>
            <a:ext cx="6008251" cy="1991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body" idx="1"/>
          </p:nvPr>
        </p:nvSpPr>
        <p:spPr>
          <a:xfrm>
            <a:off x="739281" y="2933379"/>
            <a:ext cx="2835354" cy="84351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2"/>
              </a:spcBef>
              <a:spcAft>
                <a:spcPts val="0"/>
              </a:spcAft>
              <a:buClr>
                <a:schemeClr val="dk2"/>
              </a:buClr>
              <a:buSzPts val="1200"/>
              <a:buFont typeface="Arial"/>
              <a:buNone/>
              <a:defRPr sz="1200" b="1" i="0" u="none" strike="noStrike" cap="none">
                <a:solidFill>
                  <a:schemeClr val="dk2"/>
                </a:solidFill>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9pPr>
          </a:lstStyle>
          <a:p>
            <a:endParaRPr/>
          </a:p>
        </p:txBody>
      </p:sp>
      <p:sp>
        <p:nvSpPr>
          <p:cNvPr id="59" name="Shape 59"/>
          <p:cNvSpPr txBox="1">
            <a:spLocks noGrp="1"/>
          </p:cNvSpPr>
          <p:nvPr>
            <p:ph type="body" idx="2"/>
          </p:nvPr>
        </p:nvSpPr>
        <p:spPr>
          <a:xfrm>
            <a:off x="742605" y="3879490"/>
            <a:ext cx="2835354" cy="3995893"/>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60" name="Shape 60"/>
          <p:cNvSpPr txBox="1">
            <a:spLocks noGrp="1"/>
          </p:cNvSpPr>
          <p:nvPr>
            <p:ph type="body" idx="3"/>
          </p:nvPr>
        </p:nvSpPr>
        <p:spPr>
          <a:xfrm>
            <a:off x="3918135" y="2933379"/>
            <a:ext cx="2835354" cy="843518"/>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2"/>
              </a:spcBef>
              <a:spcAft>
                <a:spcPts val="0"/>
              </a:spcAft>
              <a:buClr>
                <a:schemeClr val="dk2"/>
              </a:buClr>
              <a:buSzPts val="1200"/>
              <a:buFont typeface="Arial"/>
              <a:buNone/>
              <a:defRPr sz="1200" b="1" i="0" u="none" strike="noStrike" cap="none">
                <a:solidFill>
                  <a:schemeClr val="dk2"/>
                </a:solidFill>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1200"/>
              <a:buFont typeface="Cabin"/>
              <a:buNone/>
              <a:defRPr sz="1200" b="1" i="0" u="none" strike="noStrike" cap="none">
                <a:solidFill>
                  <a:srgbClr val="595959"/>
                </a:solidFill>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1000"/>
              <a:buFont typeface="Cabin"/>
              <a:buNone/>
              <a:defRPr sz="1000" b="1" i="0" u="none" strike="noStrike" cap="none">
                <a:solidFill>
                  <a:srgbClr val="595959"/>
                </a:solidFill>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1000"/>
              <a:buFont typeface="Arial"/>
              <a:buNone/>
              <a:defRPr sz="1000" b="1" i="0" u="none" strike="noStrike" cap="none">
                <a:solidFill>
                  <a:srgbClr val="595959"/>
                </a:solidFill>
                <a:latin typeface="Cabin"/>
                <a:ea typeface="Cabin"/>
                <a:cs typeface="Cabin"/>
                <a:sym typeface="Cabin"/>
              </a:defRPr>
            </a:lvl9pPr>
          </a:lstStyle>
          <a:p>
            <a:endParaRPr/>
          </a:p>
        </p:txBody>
      </p:sp>
      <p:sp>
        <p:nvSpPr>
          <p:cNvPr id="61" name="Shape 61"/>
          <p:cNvSpPr txBox="1">
            <a:spLocks noGrp="1"/>
          </p:cNvSpPr>
          <p:nvPr>
            <p:ph type="body" idx="4"/>
          </p:nvPr>
        </p:nvSpPr>
        <p:spPr>
          <a:xfrm>
            <a:off x="3918135" y="3879490"/>
            <a:ext cx="2835354" cy="3995893"/>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62" name="Shape 62"/>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74"/>
        <p:cNvGrpSpPr/>
        <p:nvPr/>
      </p:nvGrpSpPr>
      <p:grpSpPr>
        <a:xfrm>
          <a:off x="0" y="0"/>
          <a:ext cx="0" cy="0"/>
          <a:chOff x="0" y="0"/>
          <a:chExt cx="0" cy="0"/>
        </a:xfrm>
      </p:grpSpPr>
      <p:sp>
        <p:nvSpPr>
          <p:cNvPr id="75" name="Shape 75"/>
          <p:cNvSpPr/>
          <p:nvPr/>
        </p:nvSpPr>
        <p:spPr>
          <a:xfrm>
            <a:off x="4364623" y="10"/>
            <a:ext cx="2836292" cy="9145588"/>
          </a:xfrm>
          <a:custGeom>
            <a:avLst/>
            <a:gdLst/>
            <a:ahLst/>
            <a:cxnLst/>
            <a:rect l="0" t="0" r="0" b="0"/>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6" name="Shape 76"/>
          <p:cNvSpPr txBox="1">
            <a:spLocks noGrp="1"/>
          </p:cNvSpPr>
          <p:nvPr>
            <p:ph type="title"/>
          </p:nvPr>
        </p:nvSpPr>
        <p:spPr>
          <a:xfrm>
            <a:off x="4924572" y="609730"/>
            <a:ext cx="1826282" cy="159583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1200"/>
              <a:buFont typeface="Cabin"/>
              <a:buNone/>
              <a:defRPr sz="1200" b="1" i="0" u="none" strike="noStrike" cap="none">
                <a:solidFill>
                  <a:schemeClr val="accen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body" idx="1"/>
          </p:nvPr>
        </p:nvSpPr>
        <p:spPr>
          <a:xfrm>
            <a:off x="451870" y="1227394"/>
            <a:ext cx="3637316" cy="6647987"/>
          </a:xfrm>
          <a:prstGeom prst="rect">
            <a:avLst/>
          </a:prstGeom>
          <a:noFill/>
          <a:ln>
            <a:noFill/>
          </a:ln>
        </p:spPr>
        <p:txBody>
          <a:bodyPr spcFirstLastPara="1" wrap="square" lIns="91425" tIns="91425" rIns="91425" bIns="91425" anchor="t" anchorCtr="0"/>
          <a:lstStyle>
            <a:lvl1pPr marL="457200" marR="0" lvl="0" indent="-342900" algn="l" rtl="0">
              <a:lnSpc>
                <a:spcPct val="110000"/>
              </a:lnSpc>
              <a:spcBef>
                <a:spcPts val="402"/>
              </a:spcBef>
              <a:spcAft>
                <a:spcPts val="0"/>
              </a:spcAft>
              <a:buClr>
                <a:schemeClr val="dk2"/>
              </a:buClr>
              <a:buSzPts val="1800"/>
              <a:buFont typeface="Arial"/>
              <a:buChar char="•"/>
              <a:defRPr sz="1800" b="0" i="0" u="none" strike="noStrike" cap="none">
                <a:solidFill>
                  <a:srgbClr val="595959"/>
                </a:solidFill>
                <a:latin typeface="Cabin"/>
                <a:ea typeface="Cabin"/>
                <a:cs typeface="Cabin"/>
                <a:sym typeface="Cabin"/>
              </a:defRPr>
            </a:lvl1pPr>
            <a:lvl2pPr marL="914400" marR="0" lvl="1" indent="-323850" algn="l" rtl="0">
              <a:lnSpc>
                <a:spcPct val="110000"/>
              </a:lnSpc>
              <a:spcBef>
                <a:spcPts val="402"/>
              </a:spcBef>
              <a:spcAft>
                <a:spcPts val="0"/>
              </a:spcAft>
              <a:buClr>
                <a:schemeClr val="dk2"/>
              </a:buClr>
              <a:buSzPts val="1500"/>
              <a:buFont typeface="Cabin"/>
              <a:buChar char="–"/>
              <a:defRPr sz="1500" b="0" i="0" u="none" strike="noStrike" cap="none">
                <a:solidFill>
                  <a:srgbClr val="595959"/>
                </a:solidFill>
                <a:latin typeface="Cabin"/>
                <a:ea typeface="Cabin"/>
                <a:cs typeface="Cabin"/>
                <a:sym typeface="Cabin"/>
              </a:defRPr>
            </a:lvl2pPr>
            <a:lvl3pPr marL="1371600" marR="0" lvl="2" indent="-317500" algn="l" rtl="0">
              <a:lnSpc>
                <a:spcPct val="110000"/>
              </a:lnSpc>
              <a:spcBef>
                <a:spcPts val="402"/>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3pPr>
            <a:lvl4pPr marL="1828800" marR="0" lvl="3" indent="-304800" algn="l" rtl="0">
              <a:lnSpc>
                <a:spcPct val="110000"/>
              </a:lnSpc>
              <a:spcBef>
                <a:spcPts val="402"/>
              </a:spcBef>
              <a:spcAft>
                <a:spcPts val="0"/>
              </a:spcAft>
              <a:buClr>
                <a:schemeClr val="dk2"/>
              </a:buClr>
              <a:buSzPts val="1200"/>
              <a:buFont typeface="Cabin"/>
              <a:buChar char="–"/>
              <a:defRPr sz="1200" b="0" i="0" u="none" strike="noStrike" cap="none">
                <a:solidFill>
                  <a:srgbClr val="595959"/>
                </a:solidFill>
                <a:latin typeface="Cabin"/>
                <a:ea typeface="Cabin"/>
                <a:cs typeface="Cabin"/>
                <a:sym typeface="Cabin"/>
              </a:defRPr>
            </a:lvl4pPr>
            <a:lvl5pPr marL="2286000" marR="0" lvl="4"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5pPr>
            <a:lvl6pPr marL="2743200" marR="0" lvl="5" indent="-304800" algn="l" rtl="0">
              <a:lnSpc>
                <a:spcPct val="110000"/>
              </a:lnSpc>
              <a:spcBef>
                <a:spcPts val="402"/>
              </a:spcBef>
              <a:spcAft>
                <a:spcPts val="0"/>
              </a:spcAft>
              <a:buClr>
                <a:schemeClr val="dk2"/>
              </a:buClr>
              <a:buSzPts val="1200"/>
              <a:buFont typeface="Cabin"/>
              <a:buChar char="–"/>
              <a:defRPr sz="1200" b="0" i="0" u="none" strike="noStrike" cap="none">
                <a:solidFill>
                  <a:srgbClr val="595959"/>
                </a:solidFill>
                <a:latin typeface="Cabin"/>
                <a:ea typeface="Cabin"/>
                <a:cs typeface="Cabin"/>
                <a:sym typeface="Cabin"/>
              </a:defRPr>
            </a:lvl6pPr>
            <a:lvl7pPr marL="3200400" marR="0" lvl="6"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7pPr>
            <a:lvl8pPr marL="3657600" marR="0" lvl="7" indent="-304800" algn="l" rtl="0">
              <a:lnSpc>
                <a:spcPct val="110000"/>
              </a:lnSpc>
              <a:spcBef>
                <a:spcPts val="402"/>
              </a:spcBef>
              <a:spcAft>
                <a:spcPts val="0"/>
              </a:spcAft>
              <a:buClr>
                <a:schemeClr val="dk2"/>
              </a:buClr>
              <a:buSzPts val="1200"/>
              <a:buFont typeface="Cabin"/>
              <a:buChar char="–"/>
              <a:defRPr sz="1200" b="0" i="0" u="none" strike="noStrike" cap="none">
                <a:solidFill>
                  <a:srgbClr val="595959"/>
                </a:solidFill>
                <a:latin typeface="Cabin"/>
                <a:ea typeface="Cabin"/>
                <a:cs typeface="Cabin"/>
                <a:sym typeface="Cabin"/>
              </a:defRPr>
            </a:lvl8pPr>
            <a:lvl9pPr marL="4114800" marR="0" lvl="8"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9pPr>
          </a:lstStyle>
          <a:p>
            <a:endParaRPr/>
          </a:p>
        </p:txBody>
      </p:sp>
      <p:sp>
        <p:nvSpPr>
          <p:cNvPr id="78" name="Shape 78"/>
          <p:cNvSpPr txBox="1">
            <a:spLocks noGrp="1"/>
          </p:cNvSpPr>
          <p:nvPr>
            <p:ph type="body" idx="2"/>
          </p:nvPr>
        </p:nvSpPr>
        <p:spPr>
          <a:xfrm>
            <a:off x="4924572" y="2322197"/>
            <a:ext cx="1826282" cy="5553184"/>
          </a:xfrm>
          <a:prstGeom prst="rect">
            <a:avLst/>
          </a:prstGeom>
          <a:noFill/>
          <a:ln>
            <a:noFill/>
          </a:ln>
        </p:spPr>
        <p:txBody>
          <a:bodyPr spcFirstLastPara="1" wrap="square" lIns="91425" tIns="91425" rIns="91425" bIns="91425" anchor="t" anchorCtr="0"/>
          <a:lstStyle>
            <a:lvl1pPr marL="457200" marR="0" lvl="0" indent="-228600" algn="l" rtl="0">
              <a:lnSpc>
                <a:spcPct val="120000"/>
              </a:lnSpc>
              <a:spcBef>
                <a:spcPts val="687"/>
              </a:spcBef>
              <a:spcAft>
                <a:spcPts val="0"/>
              </a:spcAft>
              <a:buClr>
                <a:schemeClr val="dk2"/>
              </a:buClr>
              <a:buSzPts val="1000"/>
              <a:buFont typeface="Arial"/>
              <a:buNone/>
              <a:defRPr sz="1000" b="0" i="0" u="none" strike="noStrike" cap="none">
                <a:solidFill>
                  <a:schemeClr val="lt2"/>
                </a:solidFill>
                <a:latin typeface="Cabin"/>
                <a:ea typeface="Cabin"/>
                <a:cs typeface="Cabin"/>
                <a:sym typeface="Cabin"/>
              </a:defRPr>
            </a:lvl1pPr>
            <a:lvl2pPr marL="914400" marR="0" lvl="1" indent="-228600" algn="l" rtl="0">
              <a:lnSpc>
                <a:spcPct val="110000"/>
              </a:lnSpc>
              <a:spcBef>
                <a:spcPts val="402"/>
              </a:spcBef>
              <a:spcAft>
                <a:spcPts val="0"/>
              </a:spcAft>
              <a:buClr>
                <a:schemeClr val="dk2"/>
              </a:buClr>
              <a:buSzPts val="800"/>
              <a:buFont typeface="Cabin"/>
              <a:buNone/>
              <a:defRPr sz="800" b="0" i="0" u="none" strike="noStrike" cap="none">
                <a:solidFill>
                  <a:srgbClr val="595959"/>
                </a:solidFill>
                <a:latin typeface="Cabin"/>
                <a:ea typeface="Cabin"/>
                <a:cs typeface="Cabin"/>
                <a:sym typeface="Cabin"/>
              </a:defRPr>
            </a:lvl2pPr>
            <a:lvl3pPr marL="1371600" marR="0" lvl="2" indent="-228600" algn="l" rtl="0">
              <a:lnSpc>
                <a:spcPct val="110000"/>
              </a:lnSpc>
              <a:spcBef>
                <a:spcPts val="402"/>
              </a:spcBef>
              <a:spcAft>
                <a:spcPts val="0"/>
              </a:spcAft>
              <a:buClr>
                <a:schemeClr val="dk2"/>
              </a:buClr>
              <a:buSzPts val="700"/>
              <a:buFont typeface="Arial"/>
              <a:buNone/>
              <a:defRPr sz="700" b="0" i="0" u="none" strike="noStrike" cap="none">
                <a:solidFill>
                  <a:srgbClr val="595959"/>
                </a:solidFill>
                <a:latin typeface="Cabin"/>
                <a:ea typeface="Cabin"/>
                <a:cs typeface="Cabin"/>
                <a:sym typeface="Cabin"/>
              </a:defRPr>
            </a:lvl3pPr>
            <a:lvl4pPr marL="1828800" marR="0" lvl="3"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latin typeface="Cabin"/>
                <a:ea typeface="Cabin"/>
                <a:cs typeface="Cabin"/>
                <a:sym typeface="Cabin"/>
              </a:defRPr>
            </a:lvl4pPr>
            <a:lvl5pPr marL="2286000" marR="0" lvl="4"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latin typeface="Cabin"/>
                <a:ea typeface="Cabin"/>
                <a:cs typeface="Cabin"/>
                <a:sym typeface="Cabin"/>
              </a:defRPr>
            </a:lvl5pPr>
            <a:lvl6pPr marL="2743200" marR="0" lvl="5"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latin typeface="Cabin"/>
                <a:ea typeface="Cabin"/>
                <a:cs typeface="Cabin"/>
                <a:sym typeface="Cabin"/>
              </a:defRPr>
            </a:lvl6pPr>
            <a:lvl7pPr marL="3200400" marR="0" lvl="6"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latin typeface="Cabin"/>
                <a:ea typeface="Cabin"/>
                <a:cs typeface="Cabin"/>
                <a:sym typeface="Cabin"/>
              </a:defRPr>
            </a:lvl7pPr>
            <a:lvl8pPr marL="3657600" marR="0" lvl="7" indent="-228600" algn="l" rtl="0">
              <a:lnSpc>
                <a:spcPct val="110000"/>
              </a:lnSpc>
              <a:spcBef>
                <a:spcPts val="402"/>
              </a:spcBef>
              <a:spcAft>
                <a:spcPts val="0"/>
              </a:spcAft>
              <a:buClr>
                <a:schemeClr val="dk2"/>
              </a:buClr>
              <a:buSzPts val="600"/>
              <a:buFont typeface="Cabin"/>
              <a:buNone/>
              <a:defRPr sz="600" b="0" i="0" u="none" strike="noStrike" cap="none">
                <a:solidFill>
                  <a:srgbClr val="595959"/>
                </a:solidFill>
                <a:latin typeface="Cabin"/>
                <a:ea typeface="Cabin"/>
                <a:cs typeface="Cabin"/>
                <a:sym typeface="Cabin"/>
              </a:defRPr>
            </a:lvl8pPr>
            <a:lvl9pPr marL="4114800" marR="0" lvl="8" indent="-228600" algn="l" rtl="0">
              <a:lnSpc>
                <a:spcPct val="110000"/>
              </a:lnSpc>
              <a:spcBef>
                <a:spcPts val="402"/>
              </a:spcBef>
              <a:spcAft>
                <a:spcPts val="0"/>
              </a:spcAft>
              <a:buClr>
                <a:schemeClr val="dk2"/>
              </a:buClr>
              <a:buSzPts val="600"/>
              <a:buFont typeface="Arial"/>
              <a:buNone/>
              <a:defRPr sz="600" b="0" i="0" u="none" strike="noStrike" cap="none">
                <a:solidFill>
                  <a:srgbClr val="595959"/>
                </a:solidFill>
                <a:latin typeface="Cabin"/>
                <a:ea typeface="Cabin"/>
                <a:cs typeface="Cabin"/>
                <a:sym typeface="Cabin"/>
              </a:defRPr>
            </a:lvl9pPr>
          </a:lstStyle>
          <a:p>
            <a:endParaRPr/>
          </a:p>
        </p:txBody>
      </p:sp>
      <p:sp>
        <p:nvSpPr>
          <p:cNvPr id="79" name="Shape 79"/>
          <p:cNvSpPr txBox="1">
            <a:spLocks noGrp="1"/>
          </p:cNvSpPr>
          <p:nvPr>
            <p:ph type="dt" idx="10"/>
          </p:nvPr>
        </p:nvSpPr>
        <p:spPr>
          <a:xfrm>
            <a:off x="451873" y="8502392"/>
            <a:ext cx="728449"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ftr" idx="11"/>
          </p:nvPr>
        </p:nvSpPr>
        <p:spPr>
          <a:xfrm>
            <a:off x="1242462" y="8502396"/>
            <a:ext cx="2056663"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sldNum" idx="12"/>
          </p:nvPr>
        </p:nvSpPr>
        <p:spPr>
          <a:xfrm>
            <a:off x="3361261" y="8502396"/>
            <a:ext cx="727920"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82" name="Shape 82"/>
          <p:cNvSpPr/>
          <p:nvPr/>
        </p:nvSpPr>
        <p:spPr>
          <a:xfrm>
            <a:off x="12"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2"/>
              </a:buClr>
              <a:buSzPts val="3000"/>
              <a:buFont typeface="Impact"/>
              <a:buNone/>
              <a:defRPr sz="30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739281" y="3048546"/>
            <a:ext cx="6011573" cy="4792285"/>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dk2"/>
              </a:buClr>
              <a:buSzPts val="1200"/>
              <a:buFont typeface="Arial"/>
              <a:buChar char="•"/>
              <a:defRPr sz="1200" b="0" i="0" u="none" strike="noStrike" cap="none">
                <a:solidFill>
                  <a:srgbClr val="595959"/>
                </a:solidFill>
                <a:latin typeface="Cabin"/>
                <a:ea typeface="Cabin"/>
                <a:cs typeface="Cabin"/>
                <a:sym typeface="Cabin"/>
              </a:defRPr>
            </a:lvl1pPr>
            <a:lvl2pPr marL="914400" marR="0" lvl="1" indent="-292100" algn="l" rtl="0">
              <a:lnSpc>
                <a:spcPct val="110000"/>
              </a:lnSpc>
              <a:spcBef>
                <a:spcPts val="402"/>
              </a:spcBef>
              <a:spcAft>
                <a:spcPts val="0"/>
              </a:spcAft>
              <a:buClr>
                <a:schemeClr val="dk2"/>
              </a:buClr>
              <a:buSzPts val="1000"/>
              <a:buFont typeface="Cabin"/>
              <a:buChar char="–"/>
              <a:defRPr sz="1000" b="0" i="0" u="none" strike="noStrike" cap="none">
                <a:solidFill>
                  <a:srgbClr val="595959"/>
                </a:solidFill>
                <a:latin typeface="Cabin"/>
                <a:ea typeface="Cabin"/>
                <a:cs typeface="Cabin"/>
                <a:sym typeface="Cabin"/>
              </a:defRPr>
            </a:lvl2pPr>
            <a:lvl3pPr marL="1371600" marR="0" lvl="2" indent="-292100" algn="l" rtl="0">
              <a:lnSpc>
                <a:spcPct val="110000"/>
              </a:lnSpc>
              <a:spcBef>
                <a:spcPts val="402"/>
              </a:spcBef>
              <a:spcAft>
                <a:spcPts val="0"/>
              </a:spcAft>
              <a:buClr>
                <a:schemeClr val="dk2"/>
              </a:buClr>
              <a:buSzPts val="1000"/>
              <a:buFont typeface="Arial"/>
              <a:buChar char="•"/>
              <a:defRPr sz="1000" b="0" i="0" u="none" strike="noStrike" cap="none">
                <a:solidFill>
                  <a:srgbClr val="595959"/>
                </a:solidFill>
                <a:latin typeface="Cabin"/>
                <a:ea typeface="Cabin"/>
                <a:cs typeface="Cabin"/>
                <a:sym typeface="Cabin"/>
              </a:defRPr>
            </a:lvl3pPr>
            <a:lvl4pPr marL="1828800" marR="0" lvl="3"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4pPr>
            <a:lvl5pPr marL="2286000" marR="0" lvl="4"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5pPr>
            <a:lvl6pPr marL="2743200" marR="0" lvl="5"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6pPr>
            <a:lvl7pPr marL="3200400" marR="0" lvl="6"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7pPr>
            <a:lvl8pPr marL="3657600" marR="0" lvl="7" indent="-279400" algn="l" rtl="0">
              <a:lnSpc>
                <a:spcPct val="110000"/>
              </a:lnSpc>
              <a:spcBef>
                <a:spcPts val="402"/>
              </a:spcBef>
              <a:spcAft>
                <a:spcPts val="0"/>
              </a:spcAft>
              <a:buClr>
                <a:schemeClr val="dk2"/>
              </a:buClr>
              <a:buSzPts val="800"/>
              <a:buFont typeface="Cabin"/>
              <a:buChar char="–"/>
              <a:defRPr sz="800" b="0" i="0" u="none" strike="noStrike" cap="none">
                <a:solidFill>
                  <a:srgbClr val="595959"/>
                </a:solidFill>
                <a:latin typeface="Cabin"/>
                <a:ea typeface="Cabin"/>
                <a:cs typeface="Cabin"/>
                <a:sym typeface="Cabin"/>
              </a:defRPr>
            </a:lvl8pPr>
            <a:lvl9pPr marL="4114800" marR="0" lvl="8" indent="-279400" algn="l" rtl="0">
              <a:lnSpc>
                <a:spcPct val="110000"/>
              </a:lnSpc>
              <a:spcBef>
                <a:spcPts val="402"/>
              </a:spcBef>
              <a:spcAft>
                <a:spcPts val="0"/>
              </a:spcAft>
              <a:buClr>
                <a:schemeClr val="dk2"/>
              </a:buClr>
              <a:buSzPts val="800"/>
              <a:buFont typeface="Arial"/>
              <a:buChar char="•"/>
              <a:defRPr sz="800" b="0" i="0" u="none" strike="noStrike" cap="none">
                <a:solidFill>
                  <a:srgbClr val="595959"/>
                </a:solidFill>
                <a:latin typeface="Cabin"/>
                <a:ea typeface="Cabin"/>
                <a:cs typeface="Cabin"/>
                <a:sym typeface="Cabin"/>
              </a:defRPr>
            </a:lvl9pPr>
          </a:lstStyle>
          <a:p>
            <a:endParaRPr/>
          </a:p>
        </p:txBody>
      </p:sp>
      <p:sp>
        <p:nvSpPr>
          <p:cNvPr id="12" name="Shape 12"/>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59595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595959"/>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9" y="10"/>
            <a:ext cx="523193" cy="9145588"/>
          </a:xfrm>
          <a:custGeom>
            <a:avLst/>
            <a:gdLst/>
            <a:ahLst/>
            <a:cxnLst/>
            <a:rect l="0" t="0" r="0" b="0"/>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Shape 16"/>
          <p:cNvSpPr/>
          <p:nvPr/>
        </p:nvSpPr>
        <p:spPr>
          <a:xfrm>
            <a:off x="7033491"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739281" y="509951"/>
            <a:ext cx="6011573" cy="198985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3000"/>
              <a:buFont typeface="Impact"/>
              <a:buNone/>
              <a:defRPr sz="3000" b="0" i="0" u="none" strike="noStrike" cap="none">
                <a:solidFill>
                  <a:schemeClr val="lt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body" idx="1"/>
          </p:nvPr>
        </p:nvSpPr>
        <p:spPr>
          <a:xfrm>
            <a:off x="739281" y="3048546"/>
            <a:ext cx="6011573" cy="4792285"/>
          </a:xfrm>
          <a:prstGeom prst="rect">
            <a:avLst/>
          </a:prstGeom>
          <a:noFill/>
          <a:ln>
            <a:noFill/>
          </a:ln>
        </p:spPr>
        <p:txBody>
          <a:bodyPr spcFirstLastPara="1" wrap="square" lIns="91425" tIns="91425" rIns="91425" bIns="91425" anchor="t" anchorCtr="0"/>
          <a:lstStyle>
            <a:lvl1pPr marL="457200" marR="0" lvl="0" indent="-304800" algn="l" rtl="0">
              <a:lnSpc>
                <a:spcPct val="110000"/>
              </a:lnSpc>
              <a:spcBef>
                <a:spcPts val="402"/>
              </a:spcBef>
              <a:spcAft>
                <a:spcPts val="0"/>
              </a:spcAft>
              <a:buClr>
                <a:schemeClr val="lt2"/>
              </a:buClr>
              <a:buSzPts val="1200"/>
              <a:buFont typeface="Arial"/>
              <a:buChar char="•"/>
              <a:defRPr sz="1200" b="0" i="0" u="none" strike="noStrike" cap="none">
                <a:solidFill>
                  <a:srgbClr val="D1E4F2"/>
                </a:solidFill>
                <a:latin typeface="Cabin"/>
                <a:ea typeface="Cabin"/>
                <a:cs typeface="Cabin"/>
                <a:sym typeface="Cabin"/>
              </a:defRPr>
            </a:lvl1pPr>
            <a:lvl2pPr marL="914400" marR="0" lvl="1" indent="-292100" algn="l" rtl="0">
              <a:lnSpc>
                <a:spcPct val="110000"/>
              </a:lnSpc>
              <a:spcBef>
                <a:spcPts val="402"/>
              </a:spcBef>
              <a:spcAft>
                <a:spcPts val="0"/>
              </a:spcAft>
              <a:buClr>
                <a:schemeClr val="lt2"/>
              </a:buClr>
              <a:buSzPts val="1000"/>
              <a:buFont typeface="Cabin"/>
              <a:buChar char="–"/>
              <a:defRPr sz="1000" b="0" i="0" u="none" strike="noStrike" cap="none">
                <a:solidFill>
                  <a:srgbClr val="D1E4F2"/>
                </a:solidFill>
                <a:latin typeface="Cabin"/>
                <a:ea typeface="Cabin"/>
                <a:cs typeface="Cabin"/>
                <a:sym typeface="Cabin"/>
              </a:defRPr>
            </a:lvl2pPr>
            <a:lvl3pPr marL="1371600" marR="0" lvl="2" indent="-292100" algn="l" rtl="0">
              <a:lnSpc>
                <a:spcPct val="110000"/>
              </a:lnSpc>
              <a:spcBef>
                <a:spcPts val="402"/>
              </a:spcBef>
              <a:spcAft>
                <a:spcPts val="0"/>
              </a:spcAft>
              <a:buClr>
                <a:schemeClr val="lt2"/>
              </a:buClr>
              <a:buSzPts val="1000"/>
              <a:buFont typeface="Arial"/>
              <a:buChar char="•"/>
              <a:defRPr sz="1000" b="0" i="0" u="none" strike="noStrike" cap="none">
                <a:solidFill>
                  <a:srgbClr val="D1E4F2"/>
                </a:solidFill>
                <a:latin typeface="Cabin"/>
                <a:ea typeface="Cabin"/>
                <a:cs typeface="Cabin"/>
                <a:sym typeface="Cabin"/>
              </a:defRPr>
            </a:lvl3pPr>
            <a:lvl4pPr marL="1828800" marR="0" lvl="3" indent="-279400" algn="l" rtl="0">
              <a:lnSpc>
                <a:spcPct val="110000"/>
              </a:lnSpc>
              <a:spcBef>
                <a:spcPts val="402"/>
              </a:spcBef>
              <a:spcAft>
                <a:spcPts val="0"/>
              </a:spcAft>
              <a:buClr>
                <a:schemeClr val="lt2"/>
              </a:buClr>
              <a:buSzPts val="800"/>
              <a:buFont typeface="Cabin"/>
              <a:buChar char="–"/>
              <a:defRPr sz="800" b="0" i="0" u="none" strike="noStrike" cap="none">
                <a:solidFill>
                  <a:srgbClr val="D1E4F2"/>
                </a:solidFill>
                <a:latin typeface="Cabin"/>
                <a:ea typeface="Cabin"/>
                <a:cs typeface="Cabin"/>
                <a:sym typeface="Cabin"/>
              </a:defRPr>
            </a:lvl4pPr>
            <a:lvl5pPr marL="2286000" marR="0" lvl="4" indent="-279400" algn="l" rtl="0">
              <a:lnSpc>
                <a:spcPct val="110000"/>
              </a:lnSpc>
              <a:spcBef>
                <a:spcPts val="402"/>
              </a:spcBef>
              <a:spcAft>
                <a:spcPts val="0"/>
              </a:spcAft>
              <a:buClr>
                <a:schemeClr val="lt2"/>
              </a:buClr>
              <a:buSzPts val="800"/>
              <a:buFont typeface="Arial"/>
              <a:buChar char="•"/>
              <a:defRPr sz="800" b="0" i="0" u="none" strike="noStrike" cap="none">
                <a:solidFill>
                  <a:srgbClr val="D1E4F2"/>
                </a:solidFill>
                <a:latin typeface="Cabin"/>
                <a:ea typeface="Cabin"/>
                <a:cs typeface="Cabin"/>
                <a:sym typeface="Cabin"/>
              </a:defRPr>
            </a:lvl5pPr>
            <a:lvl6pPr marL="2743200" marR="0" lvl="5" indent="-279400" algn="l" rtl="0">
              <a:lnSpc>
                <a:spcPct val="110000"/>
              </a:lnSpc>
              <a:spcBef>
                <a:spcPts val="402"/>
              </a:spcBef>
              <a:spcAft>
                <a:spcPts val="0"/>
              </a:spcAft>
              <a:buClr>
                <a:schemeClr val="lt2"/>
              </a:buClr>
              <a:buSzPts val="800"/>
              <a:buFont typeface="Cabin"/>
              <a:buChar char="–"/>
              <a:defRPr sz="800" b="0" i="0" u="none" strike="noStrike" cap="none">
                <a:solidFill>
                  <a:srgbClr val="D1E4F2"/>
                </a:solidFill>
                <a:latin typeface="Cabin"/>
                <a:ea typeface="Cabin"/>
                <a:cs typeface="Cabin"/>
                <a:sym typeface="Cabin"/>
              </a:defRPr>
            </a:lvl6pPr>
            <a:lvl7pPr marL="3200400" marR="0" lvl="6" indent="-279400" algn="l" rtl="0">
              <a:lnSpc>
                <a:spcPct val="110000"/>
              </a:lnSpc>
              <a:spcBef>
                <a:spcPts val="402"/>
              </a:spcBef>
              <a:spcAft>
                <a:spcPts val="0"/>
              </a:spcAft>
              <a:buClr>
                <a:schemeClr val="lt2"/>
              </a:buClr>
              <a:buSzPts val="800"/>
              <a:buFont typeface="Arial"/>
              <a:buChar char="•"/>
              <a:defRPr sz="800" b="0" i="0" u="none" strike="noStrike" cap="none">
                <a:solidFill>
                  <a:srgbClr val="D1E4F2"/>
                </a:solidFill>
                <a:latin typeface="Cabin"/>
                <a:ea typeface="Cabin"/>
                <a:cs typeface="Cabin"/>
                <a:sym typeface="Cabin"/>
              </a:defRPr>
            </a:lvl7pPr>
            <a:lvl8pPr marL="3657600" marR="0" lvl="7" indent="-279400" algn="l" rtl="0">
              <a:lnSpc>
                <a:spcPct val="110000"/>
              </a:lnSpc>
              <a:spcBef>
                <a:spcPts val="402"/>
              </a:spcBef>
              <a:spcAft>
                <a:spcPts val="0"/>
              </a:spcAft>
              <a:buClr>
                <a:schemeClr val="lt2"/>
              </a:buClr>
              <a:buSzPts val="800"/>
              <a:buFont typeface="Cabin"/>
              <a:buChar char="–"/>
              <a:defRPr sz="800" b="0" i="0" u="none" strike="noStrike" cap="none">
                <a:solidFill>
                  <a:srgbClr val="D1E4F2"/>
                </a:solidFill>
                <a:latin typeface="Cabin"/>
                <a:ea typeface="Cabin"/>
                <a:cs typeface="Cabin"/>
                <a:sym typeface="Cabin"/>
              </a:defRPr>
            </a:lvl8pPr>
            <a:lvl9pPr marL="4114800" marR="0" lvl="8" indent="-279400" algn="l" rtl="0">
              <a:lnSpc>
                <a:spcPct val="110000"/>
              </a:lnSpc>
              <a:spcBef>
                <a:spcPts val="402"/>
              </a:spcBef>
              <a:spcAft>
                <a:spcPts val="0"/>
              </a:spcAft>
              <a:buClr>
                <a:schemeClr val="lt2"/>
              </a:buClr>
              <a:buSzPts val="800"/>
              <a:buFont typeface="Arial"/>
              <a:buChar char="•"/>
              <a:defRPr sz="800" b="0" i="0" u="none" strike="noStrike" cap="none">
                <a:solidFill>
                  <a:srgbClr val="D1E4F2"/>
                </a:solidFill>
                <a:latin typeface="Cabin"/>
                <a:ea typeface="Cabin"/>
                <a:cs typeface="Cabin"/>
                <a:sym typeface="Cabin"/>
              </a:defRPr>
            </a:lvl9pPr>
          </a:lstStyle>
          <a:p>
            <a:endParaRPr/>
          </a:p>
        </p:txBody>
      </p:sp>
      <p:sp>
        <p:nvSpPr>
          <p:cNvPr id="98" name="Shape 98"/>
          <p:cNvSpPr txBox="1">
            <a:spLocks noGrp="1"/>
          </p:cNvSpPr>
          <p:nvPr>
            <p:ph type="dt" idx="10"/>
          </p:nvPr>
        </p:nvSpPr>
        <p:spPr>
          <a:xfrm>
            <a:off x="739289" y="8502392"/>
            <a:ext cx="1375993" cy="464697"/>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D1E4F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9pPr>
          </a:lstStyle>
          <a:p>
            <a:endParaRPr/>
          </a:p>
        </p:txBody>
      </p:sp>
      <p:sp>
        <p:nvSpPr>
          <p:cNvPr id="99" name="Shape 99"/>
          <p:cNvSpPr txBox="1">
            <a:spLocks noGrp="1"/>
          </p:cNvSpPr>
          <p:nvPr>
            <p:ph type="ftr" idx="11"/>
          </p:nvPr>
        </p:nvSpPr>
        <p:spPr>
          <a:xfrm>
            <a:off x="2385306" y="8502396"/>
            <a:ext cx="2430304" cy="46114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700" b="0" i="0" u="none" strike="noStrike" cap="none">
                <a:solidFill>
                  <a:srgbClr val="D1E4F2"/>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bin"/>
                <a:ea typeface="Cabin"/>
                <a:cs typeface="Cabin"/>
                <a:sym typeface="Cabin"/>
              </a:defRPr>
            </a:lvl9pPr>
          </a:lstStyle>
          <a:p>
            <a:endParaRPr/>
          </a:p>
        </p:txBody>
      </p:sp>
      <p:sp>
        <p:nvSpPr>
          <p:cNvPr id="100" name="Shape 100"/>
          <p:cNvSpPr txBox="1">
            <a:spLocks noGrp="1"/>
          </p:cNvSpPr>
          <p:nvPr>
            <p:ph type="sldNum" idx="12"/>
          </p:nvPr>
        </p:nvSpPr>
        <p:spPr>
          <a:xfrm>
            <a:off x="5085652" y="8502396"/>
            <a:ext cx="1665207" cy="461141"/>
          </a:xfrm>
          <a:prstGeom prst="rect">
            <a:avLst/>
          </a:prstGeom>
          <a:noFill/>
          <a:ln>
            <a:noFill/>
          </a:ln>
        </p:spPr>
        <p:txBody>
          <a:bodyPr spcFirstLastPara="1" wrap="square" lIns="52400" tIns="26200" rIns="52400" bIns="26200"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D1E4F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101" name="Shape 101"/>
          <p:cNvSpPr/>
          <p:nvPr/>
        </p:nvSpPr>
        <p:spPr>
          <a:xfrm>
            <a:off x="9" y="10"/>
            <a:ext cx="523193" cy="9145588"/>
          </a:xfrm>
          <a:custGeom>
            <a:avLst/>
            <a:gdLst/>
            <a:ahLst/>
            <a:cxnLst/>
            <a:rect l="0" t="0" r="0" b="0"/>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lt2"/>
          </a:solidFill>
          <a:ln>
            <a:noFill/>
          </a:ln>
        </p:spPr>
      </p:sp>
      <p:sp>
        <p:nvSpPr>
          <p:cNvPr id="102" name="Shape 102"/>
          <p:cNvSpPr/>
          <p:nvPr/>
        </p:nvSpPr>
        <p:spPr>
          <a:xfrm>
            <a:off x="7033491" y="10"/>
            <a:ext cx="167423" cy="914558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hyperlink" Target="https://docs.google.com/presentation/d/1rzS7sozoC4WQp8VNn0x74N3A3XYD56sNNad2RqnQJA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cxnSp>
        <p:nvCxnSpPr>
          <p:cNvPr id="117" name="Shape 117"/>
          <p:cNvCxnSpPr/>
          <p:nvPr/>
        </p:nvCxnSpPr>
        <p:spPr>
          <a:xfrm rot="10800000" flipH="1">
            <a:off x="1070000" y="5226500"/>
            <a:ext cx="5010150" cy="9526"/>
          </a:xfrm>
          <a:prstGeom prst="straightConnector1">
            <a:avLst/>
          </a:prstGeom>
          <a:noFill/>
          <a:ln w="19050" cap="flat" cmpd="sng">
            <a:solidFill>
              <a:schemeClr val="accent1"/>
            </a:solidFill>
            <a:prstDash val="solid"/>
            <a:round/>
            <a:headEnd type="none" w="sm" len="sm"/>
            <a:tailEnd type="none" w="sm" len="sm"/>
          </a:ln>
        </p:spPr>
      </p:cxnSp>
      <p:sp>
        <p:nvSpPr>
          <p:cNvPr id="118" name="Shape 118"/>
          <p:cNvSpPr txBox="1"/>
          <p:nvPr/>
        </p:nvSpPr>
        <p:spPr>
          <a:xfrm>
            <a:off x="2450974" y="4255932"/>
            <a:ext cx="3810000" cy="769441"/>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8DBDD5"/>
                </a:solidFill>
                <a:latin typeface="Arial"/>
                <a:ea typeface="Arial"/>
                <a:cs typeface="Arial"/>
                <a:sym typeface="Arial"/>
              </a:rPr>
              <a:t>Pathology</a:t>
            </a:r>
            <a:endParaRPr sz="4800" b="1" i="0" u="none" strike="noStrike" cap="none">
              <a:solidFill>
                <a:srgbClr val="8DBDD5"/>
              </a:solidFill>
              <a:latin typeface="Arial"/>
              <a:ea typeface="Arial"/>
              <a:cs typeface="Arial"/>
              <a:sym typeface="Arial"/>
            </a:endParaRPr>
          </a:p>
        </p:txBody>
      </p:sp>
      <p:sp>
        <p:nvSpPr>
          <p:cNvPr id="119" name="Shape 119"/>
          <p:cNvSpPr txBox="1"/>
          <p:nvPr/>
        </p:nvSpPr>
        <p:spPr>
          <a:xfrm>
            <a:off x="2629532" y="4677265"/>
            <a:ext cx="2124075" cy="36933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BBDFED"/>
                </a:solidFill>
                <a:latin typeface="Impact"/>
                <a:ea typeface="Impact"/>
                <a:cs typeface="Impact"/>
                <a:sym typeface="Impact"/>
              </a:rPr>
              <a:t>teamwork</a:t>
            </a:r>
            <a:endParaRPr sz="1400" b="0" i="0" u="none" strike="noStrike" cap="none">
              <a:solidFill>
                <a:srgbClr val="000000"/>
              </a:solidFill>
              <a:latin typeface="Arial"/>
              <a:ea typeface="Arial"/>
              <a:cs typeface="Arial"/>
              <a:sym typeface="Arial"/>
            </a:endParaRPr>
          </a:p>
        </p:txBody>
      </p:sp>
      <p:sp>
        <p:nvSpPr>
          <p:cNvPr id="120" name="Shape 120"/>
          <p:cNvSpPr txBox="1"/>
          <p:nvPr/>
        </p:nvSpPr>
        <p:spPr>
          <a:xfrm>
            <a:off x="660425" y="5887542"/>
            <a:ext cx="5829300" cy="461665"/>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BDFED"/>
                </a:solidFill>
                <a:latin typeface="Arial"/>
                <a:ea typeface="Arial"/>
                <a:cs typeface="Arial"/>
                <a:sym typeface="Arial"/>
              </a:rPr>
              <a:t>Lecture (</a:t>
            </a:r>
            <a:r>
              <a:rPr lang="en-US" sz="2400" b="1">
                <a:solidFill>
                  <a:srgbClr val="BBDFED"/>
                </a:solidFill>
              </a:rPr>
              <a:t>4</a:t>
            </a:r>
            <a:r>
              <a:rPr lang="en-US" sz="2400" b="1" i="0" u="none" strike="noStrike" cap="none">
                <a:solidFill>
                  <a:srgbClr val="BBDFED"/>
                </a:solidFill>
                <a:latin typeface="Arial"/>
                <a:ea typeface="Arial"/>
                <a:cs typeface="Arial"/>
                <a:sym typeface="Arial"/>
              </a:rPr>
              <a:t>):</a:t>
            </a:r>
            <a:endParaRPr sz="2400" b="1" i="0" u="none" strike="noStrike" cap="none">
              <a:solidFill>
                <a:srgbClr val="BBDFED"/>
              </a:solidFill>
              <a:latin typeface="Arial"/>
              <a:ea typeface="Arial"/>
              <a:cs typeface="Arial"/>
              <a:sym typeface="Arial"/>
            </a:endParaRPr>
          </a:p>
        </p:txBody>
      </p:sp>
      <p:pic>
        <p:nvPicPr>
          <p:cNvPr id="121" name="Shape 121"/>
          <p:cNvPicPr preferRelativeResize="0"/>
          <p:nvPr/>
        </p:nvPicPr>
        <p:blipFill rotWithShape="1">
          <a:blip r:embed="rId3">
            <a:alphaModFix/>
          </a:blip>
          <a:srcRect/>
          <a:stretch/>
        </p:blipFill>
        <p:spPr>
          <a:xfrm>
            <a:off x="5874780" y="-192235"/>
            <a:ext cx="1116429" cy="993082"/>
          </a:xfrm>
          <a:prstGeom prst="rect">
            <a:avLst/>
          </a:prstGeom>
          <a:noFill/>
          <a:ln>
            <a:noFill/>
          </a:ln>
        </p:spPr>
      </p:pic>
      <p:pic>
        <p:nvPicPr>
          <p:cNvPr id="122" name="Shape 122"/>
          <p:cNvPicPr preferRelativeResize="0"/>
          <p:nvPr/>
        </p:nvPicPr>
        <p:blipFill rotWithShape="1">
          <a:blip r:embed="rId4">
            <a:alphaModFix/>
          </a:blip>
          <a:srcRect/>
          <a:stretch/>
        </p:blipFill>
        <p:spPr>
          <a:xfrm>
            <a:off x="561788" y="119529"/>
            <a:ext cx="675580" cy="606512"/>
          </a:xfrm>
          <a:prstGeom prst="rect">
            <a:avLst/>
          </a:prstGeom>
          <a:noFill/>
          <a:ln>
            <a:noFill/>
          </a:ln>
        </p:spPr>
      </p:pic>
      <p:sp>
        <p:nvSpPr>
          <p:cNvPr id="123" name="Shape 123"/>
          <p:cNvSpPr/>
          <p:nvPr/>
        </p:nvSpPr>
        <p:spPr>
          <a:xfrm>
            <a:off x="1789838" y="6318429"/>
            <a:ext cx="3803462"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dirty="0">
                <a:solidFill>
                  <a:srgbClr val="83C5DE"/>
                </a:solidFill>
                <a:latin typeface="Impact"/>
                <a:ea typeface="Impact"/>
                <a:cs typeface="Impact"/>
                <a:sym typeface="Impact"/>
              </a:rPr>
              <a:t>HYPERTENSION </a:t>
            </a:r>
            <a:endParaRPr sz="2800" b="1" i="0" u="none" strike="noStrike" cap="none" dirty="0">
              <a:solidFill>
                <a:srgbClr val="83C5DE"/>
              </a:solidFill>
              <a:latin typeface="Impact"/>
              <a:ea typeface="Impact"/>
              <a:cs typeface="Impact"/>
              <a:sym typeface="Impact"/>
            </a:endParaRPr>
          </a:p>
        </p:txBody>
      </p:sp>
      <p:sp>
        <p:nvSpPr>
          <p:cNvPr id="124" name="Shape 124"/>
          <p:cNvSpPr txBox="1"/>
          <p:nvPr/>
        </p:nvSpPr>
        <p:spPr>
          <a:xfrm>
            <a:off x="3513399" y="8627303"/>
            <a:ext cx="3422152" cy="32853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Georgia"/>
                <a:ea typeface="Georgia"/>
                <a:cs typeface="Georgia"/>
                <a:sym typeface="Georgia"/>
              </a:rPr>
              <a:t> *The expert in anything was once a beginner</a:t>
            </a:r>
            <a:r>
              <a:rPr lang="en-US" sz="1200" b="0" i="0" u="none" strike="noStrike" cap="none">
                <a:solidFill>
                  <a:schemeClr val="dk1"/>
                </a:solidFill>
                <a:latin typeface="Cabin"/>
                <a:ea typeface="Cabin"/>
                <a:cs typeface="Cabin"/>
                <a:sym typeface="Cabin"/>
              </a:rPr>
              <a:t> </a:t>
            </a:r>
            <a:endParaRPr sz="1200" b="1" i="0" u="none" strike="noStrike" cap="none">
              <a:solidFill>
                <a:schemeClr val="dk1"/>
              </a:solidFill>
              <a:latin typeface="Cabin"/>
              <a:ea typeface="Cabin"/>
              <a:cs typeface="Cabin"/>
              <a:sym typeface="Cabin"/>
            </a:endParaRPr>
          </a:p>
          <a:p>
            <a:pPr marL="0" marR="0" lvl="0" indent="0" algn="r" rtl="1">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bin"/>
              <a:ea typeface="Cabin"/>
              <a:cs typeface="Cabin"/>
              <a:sym typeface="Cabin"/>
            </a:endParaRPr>
          </a:p>
        </p:txBody>
      </p:sp>
      <p:sp>
        <p:nvSpPr>
          <p:cNvPr id="125" name="Shape 125"/>
          <p:cNvSpPr txBox="1"/>
          <p:nvPr/>
        </p:nvSpPr>
        <p:spPr>
          <a:xfrm>
            <a:off x="605091" y="8108295"/>
            <a:ext cx="2024441" cy="1258428"/>
          </a:xfrm>
          <a:prstGeom prst="rect">
            <a:avLst/>
          </a:prstGeom>
          <a:noFill/>
          <a:ln>
            <a:noFill/>
          </a:ln>
        </p:spPr>
        <p:txBody>
          <a:bodyPr spcFirstLastPara="1" wrap="square" lIns="24950" tIns="24950" rIns="24950" bIns="249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sng" strike="noStrike" cap="none">
                <a:solidFill>
                  <a:srgbClr val="BBDFED"/>
                </a:solidFill>
                <a:latin typeface="Arial"/>
                <a:ea typeface="Arial"/>
                <a:cs typeface="Arial"/>
                <a:sym typeface="Arial"/>
              </a:rPr>
              <a:t>Color Index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a:solidFill>
                <a:schemeClr val="dk1"/>
              </a:solidFill>
              <a:latin typeface="Cabin"/>
              <a:ea typeface="Cabin"/>
              <a:cs typeface="Cabin"/>
              <a:sym typeface="Cabin"/>
            </a:endParaRPr>
          </a:p>
          <a:p>
            <a:pPr marL="0" marR="0" lvl="0" indent="0" algn="l" rtl="0">
              <a:lnSpc>
                <a:spcPct val="100000"/>
              </a:lnSpc>
              <a:spcBef>
                <a:spcPts val="0"/>
              </a:spcBef>
              <a:spcAft>
                <a:spcPts val="0"/>
              </a:spcAft>
              <a:buClr>
                <a:srgbClr val="FF0000"/>
              </a:buClr>
              <a:buSzPts val="800"/>
              <a:buFont typeface="Georgia"/>
              <a:buChar char="▪"/>
            </a:pPr>
            <a:r>
              <a:rPr lang="en-US" sz="800" b="1" i="0" u="none" strike="noStrike" cap="none">
                <a:solidFill>
                  <a:srgbClr val="FF0000"/>
                </a:solidFill>
                <a:latin typeface="Georgia"/>
                <a:ea typeface="Georgia"/>
                <a:cs typeface="Georgia"/>
                <a:sym typeface="Georgia"/>
              </a:rPr>
              <a:t>VERY IMPORTANT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Georgia"/>
              <a:buChar char="▪"/>
            </a:pPr>
            <a:r>
              <a:rPr lang="en-US" sz="800" b="1" i="0" u="none" strike="noStrike" cap="none">
                <a:solidFill>
                  <a:srgbClr val="A5A5A5"/>
                </a:solidFill>
                <a:latin typeface="Georgia"/>
                <a:ea typeface="Georgia"/>
                <a:cs typeface="Georgia"/>
                <a:sym typeface="Georgia"/>
              </a:rPr>
              <a:t>Extra explanation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79272"/>
              </a:buClr>
              <a:buSzPts val="800"/>
              <a:buFont typeface="Georgia"/>
              <a:buChar char="▪"/>
            </a:pPr>
            <a:r>
              <a:rPr lang="en-US" sz="800" b="1" i="0" u="none" strike="noStrike" cap="none">
                <a:solidFill>
                  <a:srgbClr val="479272"/>
                </a:solidFill>
                <a:latin typeface="Georgia"/>
                <a:ea typeface="Georgia"/>
                <a:cs typeface="Georgia"/>
                <a:sym typeface="Georgia"/>
              </a:rPr>
              <a:t>Examples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Georgia"/>
              <a:buChar char="▪"/>
            </a:pPr>
            <a:r>
              <a:rPr lang="en-US" sz="800" b="1" i="0" u="sng" strike="noStrike" cap="none">
                <a:solidFill>
                  <a:schemeClr val="dk1"/>
                </a:solidFill>
                <a:latin typeface="Georgia"/>
                <a:ea typeface="Georgia"/>
                <a:cs typeface="Georgia"/>
                <a:sym typeface="Georgia"/>
              </a:rPr>
              <a:t>Diseases names: Underlined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D73A5"/>
              </a:buClr>
              <a:buSzPts val="800"/>
              <a:buFont typeface="Georgia"/>
              <a:buChar char="▪"/>
            </a:pPr>
            <a:r>
              <a:rPr lang="en-US" sz="800" b="1" i="0" u="none" strike="noStrike" cap="none">
                <a:solidFill>
                  <a:srgbClr val="2D73A5"/>
                </a:solidFill>
                <a:latin typeface="Georgia"/>
                <a:ea typeface="Georgia"/>
                <a:cs typeface="Georgia"/>
                <a:sym typeface="Georgia"/>
              </a:rPr>
              <a:t>Definitions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66CCFF"/>
                </a:solidFill>
                <a:latin typeface="Cabin"/>
                <a:ea typeface="Cabin"/>
                <a:cs typeface="Cabin"/>
                <a:sym typeface="Cabin"/>
              </a:rPr>
              <a:t> </a:t>
            </a:r>
            <a:endParaRPr sz="800" b="0" i="0" u="none" strike="noStrike" cap="none">
              <a:solidFill>
                <a:srgbClr val="7030A0"/>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7030A0"/>
              </a:solidFill>
              <a:latin typeface="Cabin"/>
              <a:ea typeface="Cabin"/>
              <a:cs typeface="Cabin"/>
              <a:sym typeface="Cabin"/>
            </a:endParaRPr>
          </a:p>
        </p:txBody>
      </p:sp>
      <p:pic>
        <p:nvPicPr>
          <p:cNvPr id="126" name="Shape 126"/>
          <p:cNvPicPr preferRelativeResize="0"/>
          <p:nvPr/>
        </p:nvPicPr>
        <p:blipFill rotWithShape="1">
          <a:blip r:embed="rId5">
            <a:alphaModFix/>
          </a:blip>
          <a:srcRect/>
          <a:stretch/>
        </p:blipFill>
        <p:spPr>
          <a:xfrm>
            <a:off x="2320372" y="741139"/>
            <a:ext cx="2742394" cy="3493569"/>
          </a:xfrm>
          <a:prstGeom prst="rect">
            <a:avLst/>
          </a:prstGeom>
          <a:noFill/>
          <a:ln>
            <a:noFill/>
          </a:ln>
        </p:spPr>
      </p:pic>
      <p:sp>
        <p:nvSpPr>
          <p:cNvPr id="127" name="Shape 127"/>
          <p:cNvSpPr txBox="1"/>
          <p:nvPr/>
        </p:nvSpPr>
        <p:spPr>
          <a:xfrm>
            <a:off x="2608100" y="7446575"/>
            <a:ext cx="2204717" cy="461665"/>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Cabin"/>
                <a:ea typeface="Cabin"/>
                <a:cs typeface="Cabin"/>
                <a:sym typeface="Cabin"/>
                <a:hlinkClick r:id="rId6"/>
              </a:rPr>
              <a:t>Editing File</a:t>
            </a:r>
            <a:endParaRPr sz="2400" b="0" i="0" u="sng" strike="noStrike" cap="none">
              <a:solidFill>
                <a:srgbClr val="FF0000"/>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578326" y="396918"/>
            <a:ext cx="5123400" cy="917700"/>
          </a:xfrm>
          <a:prstGeom prst="rect">
            <a:avLst/>
          </a:prstGeom>
          <a:noFill/>
          <a:ln>
            <a:noFill/>
          </a:ln>
        </p:spPr>
        <p:txBody>
          <a:bodyPr spcFirstLastPara="1" wrap="square" lIns="52400" tIns="26200" rIns="52400" bIns="26200" anchor="t" anchorCtr="0">
            <a:noAutofit/>
          </a:bodyPr>
          <a:lstStyle/>
          <a:p>
            <a:pPr marL="0" marR="0" lvl="0" indent="0" algn="l" rtl="0">
              <a:lnSpc>
                <a:spcPct val="90000"/>
              </a:lnSpc>
              <a:spcBef>
                <a:spcPts val="0"/>
              </a:spcBef>
              <a:spcAft>
                <a:spcPts val="0"/>
              </a:spcAft>
              <a:buClr>
                <a:schemeClr val="dk2"/>
              </a:buClr>
              <a:buSzPts val="3000"/>
              <a:buFont typeface="Impact"/>
              <a:buNone/>
            </a:pPr>
            <a:r>
              <a:rPr lang="en-US" sz="3000" b="0" i="0" u="none" strike="noStrike" cap="none">
                <a:solidFill>
                  <a:schemeClr val="dk2"/>
                </a:solidFill>
                <a:latin typeface="Impact"/>
                <a:ea typeface="Impact"/>
                <a:cs typeface="Impact"/>
                <a:sym typeface="Impact"/>
              </a:rPr>
              <a:t>Summary</a:t>
            </a:r>
            <a:endParaRPr sz="3000" b="0" i="0" u="none" strike="noStrike" cap="none">
              <a:solidFill>
                <a:schemeClr val="dk2"/>
              </a:solidFill>
              <a:latin typeface="Impact"/>
              <a:ea typeface="Impact"/>
              <a:cs typeface="Impact"/>
              <a:sym typeface="Impact"/>
            </a:endParaRPr>
          </a:p>
        </p:txBody>
      </p:sp>
      <p:pic>
        <p:nvPicPr>
          <p:cNvPr id="278" name="Shape 278"/>
          <p:cNvPicPr preferRelativeResize="0"/>
          <p:nvPr/>
        </p:nvPicPr>
        <p:blipFill>
          <a:blip r:embed="rId3">
            <a:alphaModFix/>
          </a:blip>
          <a:stretch>
            <a:fillRect/>
          </a:stretch>
        </p:blipFill>
        <p:spPr>
          <a:xfrm>
            <a:off x="650176" y="2435919"/>
            <a:ext cx="6153074" cy="3594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557000" y="140652"/>
            <a:ext cx="5519100" cy="597102"/>
          </a:xfrm>
          <a:prstGeom prst="rect">
            <a:avLst/>
          </a:prstGeom>
          <a:noFill/>
          <a:ln>
            <a:noFill/>
          </a:ln>
        </p:spPr>
        <p:txBody>
          <a:bodyPr spcFirstLastPara="1" wrap="square" lIns="52400" tIns="26200" rIns="52400" bIns="26200" anchor="t" anchorCtr="0">
            <a:noAutofit/>
          </a:bodyPr>
          <a:lstStyle/>
          <a:p>
            <a:pPr marL="0" marR="0" lvl="0" indent="0" algn="l" rtl="0">
              <a:lnSpc>
                <a:spcPct val="90000"/>
              </a:lnSpc>
              <a:spcBef>
                <a:spcPts val="0"/>
              </a:spcBef>
              <a:spcAft>
                <a:spcPts val="0"/>
              </a:spcAft>
              <a:buClr>
                <a:schemeClr val="dk2"/>
              </a:buClr>
              <a:buSzPts val="3000"/>
              <a:buFont typeface="Impact"/>
              <a:buNone/>
            </a:pPr>
            <a:r>
              <a:rPr lang="en-US" sz="3000" b="0" i="0" u="none" strike="noStrike" cap="none">
                <a:solidFill>
                  <a:schemeClr val="dk2"/>
                </a:solidFill>
                <a:latin typeface="Impact"/>
                <a:ea typeface="Impact"/>
                <a:cs typeface="Impact"/>
                <a:sym typeface="Impact"/>
              </a:rPr>
              <a:t>Questions: </a:t>
            </a:r>
            <a:endParaRPr sz="3000" b="0" i="0" u="none" strike="noStrike" cap="none">
              <a:solidFill>
                <a:schemeClr val="dk2"/>
              </a:solidFill>
              <a:latin typeface="Impact"/>
              <a:ea typeface="Impact"/>
              <a:cs typeface="Impact"/>
              <a:sym typeface="Impact"/>
            </a:endParaRPr>
          </a:p>
        </p:txBody>
      </p:sp>
      <p:sp>
        <p:nvSpPr>
          <p:cNvPr id="285" name="Shape 285"/>
          <p:cNvSpPr txBox="1"/>
          <p:nvPr/>
        </p:nvSpPr>
        <p:spPr>
          <a:xfrm>
            <a:off x="557000" y="532811"/>
            <a:ext cx="6307800" cy="3281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US" sz="800" dirty="0">
                <a:solidFill>
                  <a:schemeClr val="dk1"/>
                </a:solidFill>
                <a:latin typeface="Georgia"/>
                <a:ea typeface="Georgia"/>
                <a:cs typeface="Georgia"/>
                <a:sym typeface="Georgia"/>
              </a:rPr>
              <a:t>1</a:t>
            </a:r>
            <a:r>
              <a:rPr lang="en-US" sz="800" dirty="0" smtClean="0">
                <a:solidFill>
                  <a:schemeClr val="dk1"/>
                </a:solidFill>
                <a:latin typeface="Georgia"/>
                <a:ea typeface="Georgia"/>
                <a:cs typeface="Georgia"/>
                <a:sym typeface="Georgia"/>
              </a:rPr>
              <a:t>- </a:t>
            </a:r>
            <a:r>
              <a:rPr lang="en-US" sz="800" dirty="0">
                <a:solidFill>
                  <a:schemeClr val="dk1"/>
                </a:solidFill>
                <a:latin typeface="Georgia"/>
                <a:ea typeface="Georgia"/>
                <a:cs typeface="Georgia"/>
                <a:sym typeface="Georgia"/>
              </a:rPr>
              <a:t>68-year-old man has had progressive dyspnea for the past year. An echocardiogram shows that the left ventricular wall is markedly hypertrophied. A chest radiograph shows pulmonary edema and a prominent left-sided heart shadow. Which of the following conditions has most likely produced these findings?</a:t>
            </a:r>
            <a:endParaRPr sz="800" dirty="0">
              <a:solidFill>
                <a:schemeClr val="dk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dk2"/>
                </a:solidFill>
                <a:latin typeface="Georgia"/>
                <a:ea typeface="Georgia"/>
                <a:cs typeface="Georgia"/>
                <a:sym typeface="Georgia"/>
              </a:rPr>
              <a:t>(A) </a:t>
            </a:r>
            <a:r>
              <a:rPr lang="en-US" sz="800" dirty="0" err="1">
                <a:solidFill>
                  <a:schemeClr val="dk2"/>
                </a:solidFill>
                <a:latin typeface="Georgia"/>
                <a:ea typeface="Georgia"/>
                <a:cs typeface="Georgia"/>
                <a:sym typeface="Georgia"/>
              </a:rPr>
              <a:t>Centrilobular</a:t>
            </a:r>
            <a:r>
              <a:rPr lang="en-US" sz="800" dirty="0">
                <a:solidFill>
                  <a:schemeClr val="dk2"/>
                </a:solidFill>
                <a:latin typeface="Georgia"/>
                <a:ea typeface="Georgia"/>
                <a:cs typeface="Georgia"/>
                <a:sym typeface="Georgia"/>
              </a:rPr>
              <a:t> emphysema</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dk2"/>
                </a:solidFill>
                <a:latin typeface="Georgia"/>
                <a:ea typeface="Georgia"/>
                <a:cs typeface="Georgia"/>
                <a:sym typeface="Georgia"/>
              </a:rPr>
              <a:t>(B) Systemic hypertension</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(C) Tricuspid valve regurgitation</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dk2"/>
                </a:solidFill>
                <a:latin typeface="Georgia"/>
                <a:ea typeface="Georgia"/>
                <a:cs typeface="Georgia"/>
                <a:sym typeface="Georgia"/>
              </a:rPr>
              <a:t>(D) Chronic alcoholism</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dk2"/>
                </a:solidFill>
                <a:latin typeface="Georgia"/>
                <a:ea typeface="Georgia"/>
                <a:cs typeface="Georgia"/>
                <a:sym typeface="Georgia"/>
              </a:rPr>
              <a:t>(E) Silicosis</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endParaRPr dirty="0">
              <a:solidFill>
                <a:schemeClr val="dk1"/>
              </a:solidFill>
            </a:endParaRPr>
          </a:p>
          <a:p>
            <a:pPr marL="0" lvl="0" indent="0">
              <a:spcBef>
                <a:spcPts val="0"/>
              </a:spcBef>
              <a:spcAft>
                <a:spcPts val="0"/>
              </a:spcAft>
              <a:buNone/>
            </a:pPr>
            <a:endParaRPr dirty="0"/>
          </a:p>
          <a:p>
            <a:pPr marL="0" lvl="0" indent="0">
              <a:spcBef>
                <a:spcPts val="0"/>
              </a:spcBef>
              <a:spcAft>
                <a:spcPts val="0"/>
              </a:spcAft>
              <a:buNone/>
            </a:pPr>
            <a:endParaRPr dirty="0"/>
          </a:p>
        </p:txBody>
      </p:sp>
      <p:sp>
        <p:nvSpPr>
          <p:cNvPr id="286" name="Shape 286"/>
          <p:cNvSpPr txBox="1"/>
          <p:nvPr/>
        </p:nvSpPr>
        <p:spPr>
          <a:xfrm>
            <a:off x="557000" y="2173361"/>
            <a:ext cx="6472200" cy="462229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en-US" sz="800" dirty="0">
                <a:latin typeface="Georgia"/>
                <a:ea typeface="Georgia"/>
                <a:cs typeface="Georgia"/>
                <a:sym typeface="Georgia"/>
              </a:rPr>
              <a:t>2</a:t>
            </a:r>
            <a:r>
              <a:rPr lang="en-US" sz="800" dirty="0" smtClean="0">
                <a:latin typeface="Georgia"/>
                <a:ea typeface="Georgia"/>
                <a:cs typeface="Georgia"/>
                <a:sym typeface="Georgia"/>
              </a:rPr>
              <a:t>- </a:t>
            </a:r>
            <a:r>
              <a:rPr lang="en-US" sz="800" dirty="0">
                <a:solidFill>
                  <a:schemeClr val="dk1"/>
                </a:solidFill>
                <a:latin typeface="Georgia"/>
                <a:ea typeface="Georgia"/>
                <a:cs typeface="Georgia"/>
                <a:sym typeface="Georgia"/>
              </a:rPr>
              <a:t>A 55-year-old woman visits her physician for a routine health maintenance examination. On physical examination, blood pressure is 160/</a:t>
            </a:r>
            <a:r>
              <a:rPr lang="en-US" sz="800" dirty="0">
                <a:solidFill>
                  <a:srgbClr val="A5A5A5"/>
                </a:solidFill>
                <a:latin typeface="Georgia"/>
                <a:ea typeface="Georgia"/>
                <a:cs typeface="Georgia"/>
                <a:sym typeface="Georgia"/>
              </a:rPr>
              <a:t>105</a:t>
            </a:r>
            <a:r>
              <a:rPr lang="en-US" sz="800" baseline="30000" dirty="0">
                <a:solidFill>
                  <a:srgbClr val="A5A5A5"/>
                </a:solidFill>
                <a:latin typeface="Georgia"/>
                <a:ea typeface="Georgia"/>
                <a:cs typeface="Georgia"/>
                <a:sym typeface="Georgia"/>
              </a:rPr>
              <a:t>(1)</a:t>
            </a:r>
            <a:r>
              <a:rPr lang="en-US" sz="800" dirty="0">
                <a:solidFill>
                  <a:schemeClr val="dk1"/>
                </a:solidFill>
                <a:latin typeface="Georgia"/>
                <a:ea typeface="Georgia"/>
                <a:cs typeface="Georgia"/>
                <a:sym typeface="Georgia"/>
              </a:rPr>
              <a:t> mm Hg. An abdominal ultrasound scan shows that the left kidney is smaller than the right kidney. A renal angiogram shows a focal stenosis of the left renal artery. Which of the following laboratory findings is most likely to be present in this patient?</a:t>
            </a:r>
            <a:endParaRPr sz="800" dirty="0">
              <a:solidFill>
                <a:schemeClr val="dk1"/>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(A) Anti–double-stranded DNA titer 1 : 512</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(B) C-ANCA titer 1 : 256</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(C) </a:t>
            </a:r>
            <a:r>
              <a:rPr lang="en-US" sz="800" dirty="0" err="1">
                <a:solidFill>
                  <a:schemeClr val="dk2"/>
                </a:solidFill>
                <a:latin typeface="Georgia"/>
                <a:ea typeface="Georgia"/>
                <a:cs typeface="Georgia"/>
                <a:sym typeface="Georgia"/>
              </a:rPr>
              <a:t>Cryoglobulinemia</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(D) Plasma glucose level 200 mg/</a:t>
            </a:r>
            <a:r>
              <a:rPr lang="en-US" sz="800" dirty="0" err="1">
                <a:solidFill>
                  <a:schemeClr val="dk2"/>
                </a:solidFill>
                <a:latin typeface="Georgia"/>
                <a:ea typeface="Georgia"/>
                <a:cs typeface="Georgia"/>
                <a:sym typeface="Georgia"/>
              </a:rPr>
              <a:t>dL</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(E) HIV test positive</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(F) Plasma renin 15 mg/mL/</a:t>
            </a:r>
            <a:r>
              <a:rPr lang="en-US" sz="800" dirty="0" err="1">
                <a:solidFill>
                  <a:schemeClr val="dk2"/>
                </a:solidFill>
                <a:latin typeface="Georgia"/>
                <a:ea typeface="Georgia"/>
                <a:cs typeface="Georgia"/>
                <a:sym typeface="Georgia"/>
              </a:rPr>
              <a:t>hr</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chemeClr val="dk2"/>
                </a:solidFill>
                <a:latin typeface="Georgia"/>
                <a:ea typeface="Georgia"/>
                <a:cs typeface="Georgia"/>
                <a:sym typeface="Georgia"/>
              </a:rPr>
              <a:t>(G) Serologic test for the syphilis positive</a:t>
            </a:r>
            <a:endParaRPr sz="800" dirty="0">
              <a:solidFill>
                <a:schemeClr val="dk2"/>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dk1"/>
                </a:solidFill>
                <a:latin typeface="Georgia"/>
                <a:ea typeface="Georgia"/>
                <a:cs typeface="Georgia"/>
                <a:sym typeface="Georgia"/>
              </a:rPr>
              <a:t>3</a:t>
            </a:r>
            <a:r>
              <a:rPr lang="en-US" sz="800" dirty="0" smtClean="0">
                <a:solidFill>
                  <a:schemeClr val="dk1"/>
                </a:solidFill>
                <a:latin typeface="Georgia"/>
                <a:ea typeface="Georgia"/>
                <a:cs typeface="Georgia"/>
                <a:sym typeface="Georgia"/>
              </a:rPr>
              <a:t>- </a:t>
            </a:r>
            <a:r>
              <a:rPr lang="en-US" sz="800" dirty="0">
                <a:solidFill>
                  <a:schemeClr val="dk1"/>
                </a:solidFill>
                <a:latin typeface="Georgia"/>
                <a:ea typeface="Georgia"/>
                <a:cs typeface="Georgia"/>
                <a:sym typeface="Georgia"/>
              </a:rPr>
              <a:t>For more than a decade, a 45-year-old man has had poorly controlled hypertension ranging from 150/90 mm Hg to 160/95 mm Hg. Over the past 3 months, his blood pressure has increased to 250/125 mm Hg. Laboratory studies show that his serum creatinine level has increased during this time</a:t>
            </a:r>
            <a:r>
              <a:rPr lang="en-US" sz="800" baseline="30000" dirty="0">
                <a:solidFill>
                  <a:srgbClr val="A5A5A5"/>
                </a:solidFill>
                <a:latin typeface="Georgia"/>
                <a:ea typeface="Georgia"/>
                <a:cs typeface="Georgia"/>
                <a:sym typeface="Georgia"/>
              </a:rPr>
              <a:t>(1)</a:t>
            </a:r>
            <a:r>
              <a:rPr lang="en-US" sz="800" dirty="0">
                <a:solidFill>
                  <a:schemeClr val="dk1"/>
                </a:solidFill>
                <a:latin typeface="Georgia"/>
                <a:ea typeface="Georgia"/>
                <a:cs typeface="Georgia"/>
                <a:sym typeface="Georgia"/>
              </a:rPr>
              <a:t> from 1.7 mg/</a:t>
            </a:r>
            <a:r>
              <a:rPr lang="en-US" sz="800" dirty="0" err="1">
                <a:solidFill>
                  <a:schemeClr val="dk1"/>
                </a:solidFill>
                <a:latin typeface="Georgia"/>
                <a:ea typeface="Georgia"/>
                <a:cs typeface="Georgia"/>
                <a:sym typeface="Georgia"/>
              </a:rPr>
              <a:t>dL</a:t>
            </a:r>
            <a:r>
              <a:rPr lang="en-US" sz="800" dirty="0">
                <a:solidFill>
                  <a:schemeClr val="dk1"/>
                </a:solidFill>
                <a:latin typeface="Georgia"/>
                <a:ea typeface="Georgia"/>
                <a:cs typeface="Georgia"/>
                <a:sym typeface="Georgia"/>
              </a:rPr>
              <a:t> to 3.8 mg/</a:t>
            </a:r>
            <a:r>
              <a:rPr lang="en-US" sz="800" dirty="0" err="1">
                <a:solidFill>
                  <a:schemeClr val="dk1"/>
                </a:solidFill>
                <a:latin typeface="Georgia"/>
                <a:ea typeface="Georgia"/>
                <a:cs typeface="Georgia"/>
                <a:sym typeface="Georgia"/>
              </a:rPr>
              <a:t>dL</a:t>
            </a:r>
            <a:r>
              <a:rPr lang="en-US" sz="800" dirty="0">
                <a:solidFill>
                  <a:schemeClr val="dk1"/>
                </a:solidFill>
                <a:latin typeface="Georgia"/>
                <a:ea typeface="Georgia"/>
                <a:cs typeface="Georgia"/>
                <a:sym typeface="Georgia"/>
              </a:rPr>
              <a:t>. Which of the following vascular lesions is most likely to be found in this patient's kidneys?</a:t>
            </a:r>
            <a:endParaRPr sz="800" dirty="0">
              <a:solidFill>
                <a:schemeClr val="dk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lt1"/>
                </a:solidFill>
                <a:latin typeface="Georgia"/>
                <a:ea typeface="Georgia"/>
                <a:cs typeface="Georgia"/>
                <a:sym typeface="Georgia"/>
              </a:rPr>
              <a:t>(A) Hyperplastic arteriolosclerosis</a:t>
            </a:r>
            <a:endParaRPr sz="800" dirty="0">
              <a:solidFill>
                <a:schemeClr val="lt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lt1"/>
                </a:solidFill>
                <a:latin typeface="Georgia"/>
                <a:ea typeface="Georgia"/>
                <a:cs typeface="Georgia"/>
                <a:sym typeface="Georgia"/>
              </a:rPr>
              <a:t>(B) Granulomatous arteritis</a:t>
            </a:r>
            <a:endParaRPr sz="800" dirty="0">
              <a:solidFill>
                <a:schemeClr val="lt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lt1"/>
                </a:solidFill>
                <a:latin typeface="Georgia"/>
                <a:ea typeface="Georgia"/>
                <a:cs typeface="Georgia"/>
                <a:sym typeface="Georgia"/>
              </a:rPr>
              <a:t>(C) Fibromuscular dysplasia</a:t>
            </a:r>
            <a:endParaRPr sz="800" dirty="0">
              <a:solidFill>
                <a:schemeClr val="lt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lt1"/>
                </a:solidFill>
                <a:latin typeface="Georgia"/>
                <a:ea typeface="Georgia"/>
                <a:cs typeface="Georgia"/>
                <a:sym typeface="Georgia"/>
              </a:rPr>
              <a:t>(D) </a:t>
            </a:r>
            <a:r>
              <a:rPr lang="en-US" sz="800" dirty="0" err="1">
                <a:solidFill>
                  <a:schemeClr val="lt1"/>
                </a:solidFill>
                <a:latin typeface="Georgia"/>
                <a:ea typeface="Georgia"/>
                <a:cs typeface="Georgia"/>
                <a:sym typeface="Georgia"/>
              </a:rPr>
              <a:t>Polyarteritis</a:t>
            </a:r>
            <a:r>
              <a:rPr lang="en-US" sz="800" dirty="0">
                <a:solidFill>
                  <a:schemeClr val="lt1"/>
                </a:solidFill>
                <a:latin typeface="Georgia"/>
                <a:ea typeface="Georgia"/>
                <a:cs typeface="Georgia"/>
                <a:sym typeface="Georgia"/>
              </a:rPr>
              <a:t> </a:t>
            </a:r>
            <a:r>
              <a:rPr lang="en-US" sz="800" dirty="0" err="1">
                <a:solidFill>
                  <a:schemeClr val="lt1"/>
                </a:solidFill>
                <a:latin typeface="Georgia"/>
                <a:ea typeface="Georgia"/>
                <a:cs typeface="Georgia"/>
                <a:sym typeface="Georgia"/>
              </a:rPr>
              <a:t>nodosa</a:t>
            </a:r>
            <a:endParaRPr sz="800" dirty="0">
              <a:solidFill>
                <a:schemeClr val="lt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800" dirty="0">
                <a:solidFill>
                  <a:schemeClr val="lt1"/>
                </a:solidFill>
                <a:latin typeface="Georgia"/>
                <a:ea typeface="Georgia"/>
                <a:cs typeface="Georgia"/>
                <a:sym typeface="Georgia"/>
              </a:rPr>
              <a:t>(E) Hyaline arteriolosclerosis</a:t>
            </a:r>
            <a:r>
              <a:rPr lang="en-US" sz="800" baseline="30000" dirty="0">
                <a:solidFill>
                  <a:schemeClr val="lt1"/>
                </a:solidFill>
                <a:latin typeface="Georgia"/>
                <a:ea typeface="Georgia"/>
                <a:cs typeface="Georgia"/>
                <a:sym typeface="Georgia"/>
              </a:rPr>
              <a:t>(2</a:t>
            </a:r>
            <a:endParaRPr sz="800" baseline="30000" dirty="0">
              <a:solidFill>
                <a:schemeClr val="lt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endParaRPr lang="en-US" sz="800" baseline="30000" dirty="0">
              <a:solidFill>
                <a:schemeClr val="lt1"/>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r>
              <a:rPr lang="en-US" sz="900" baseline="30000" dirty="0" smtClean="0">
                <a:solidFill>
                  <a:srgbClr val="A5A5A5"/>
                </a:solidFill>
                <a:latin typeface="Georgia"/>
                <a:ea typeface="Georgia"/>
                <a:cs typeface="Georgia"/>
                <a:sym typeface="Georgia"/>
              </a:rPr>
              <a:t>(</a:t>
            </a:r>
            <a:r>
              <a:rPr lang="en-US" sz="900" baseline="30000" dirty="0">
                <a:solidFill>
                  <a:srgbClr val="A5A5A5"/>
                </a:solidFill>
                <a:latin typeface="Georgia"/>
                <a:ea typeface="Georgia"/>
                <a:cs typeface="Georgia"/>
                <a:sym typeface="Georgia"/>
              </a:rPr>
              <a:t>1)</a:t>
            </a:r>
            <a:r>
              <a:rPr lang="en-US" sz="900" dirty="0">
                <a:solidFill>
                  <a:srgbClr val="A5A5A5"/>
                </a:solidFill>
                <a:latin typeface="Georgia"/>
                <a:ea typeface="Georgia"/>
                <a:cs typeface="Georgia"/>
                <a:sym typeface="Georgia"/>
              </a:rPr>
              <a:t>- Kidney</a:t>
            </a:r>
            <a:r>
              <a:rPr lang="en-US" sz="1000" dirty="0">
                <a:solidFill>
                  <a:srgbClr val="A5A5A5"/>
                </a:solidFill>
                <a:latin typeface="Georgia"/>
                <a:ea typeface="Georgia"/>
                <a:cs typeface="Georgia"/>
                <a:sym typeface="Georgia"/>
              </a:rPr>
              <a:t> damage.</a:t>
            </a:r>
            <a:endParaRPr sz="1000" dirty="0">
              <a:solidFill>
                <a:srgbClr val="A5A5A5"/>
              </a:solidFill>
              <a:latin typeface="Georgia"/>
              <a:ea typeface="Georgia"/>
              <a:cs typeface="Georgia"/>
              <a:sym typeface="Georgia"/>
            </a:endParaRPr>
          </a:p>
          <a:p>
            <a:pPr marL="0" lvl="0" indent="0" rtl="0">
              <a:lnSpc>
                <a:spcPct val="115000"/>
              </a:lnSpc>
              <a:spcBef>
                <a:spcPts val="600"/>
              </a:spcBef>
              <a:spcAft>
                <a:spcPts val="0"/>
              </a:spcAft>
              <a:buClr>
                <a:srgbClr val="000000"/>
              </a:buClr>
              <a:buSzPts val="1100"/>
              <a:buFont typeface="Arial"/>
              <a:buNone/>
            </a:pPr>
            <a:r>
              <a:rPr lang="en-US" sz="1000" baseline="30000" dirty="0">
                <a:solidFill>
                  <a:srgbClr val="A5A5A5"/>
                </a:solidFill>
                <a:latin typeface="Georgia"/>
                <a:ea typeface="Georgia"/>
                <a:cs typeface="Georgia"/>
                <a:sym typeface="Georgia"/>
              </a:rPr>
              <a:t>(2)</a:t>
            </a:r>
            <a:r>
              <a:rPr lang="en-US" sz="1000" dirty="0">
                <a:solidFill>
                  <a:srgbClr val="A5A5A5"/>
                </a:solidFill>
                <a:latin typeface="Georgia"/>
                <a:ea typeface="Georgia"/>
                <a:cs typeface="Georgia"/>
                <a:sym typeface="Georgia"/>
              </a:rPr>
              <a:t>- He could have this as </a:t>
            </a:r>
            <a:r>
              <a:rPr lang="en-US" sz="1000" dirty="0" smtClean="0">
                <a:solidFill>
                  <a:srgbClr val="A5A5A5"/>
                </a:solidFill>
                <a:latin typeface="Georgia"/>
                <a:ea typeface="Georgia"/>
                <a:cs typeface="Georgia"/>
                <a:sym typeface="Georgia"/>
              </a:rPr>
              <a:t>well, but A is more specific.</a:t>
            </a:r>
            <a:endParaRPr sz="1000" dirty="0">
              <a:solidFill>
                <a:srgbClr val="A5A5A5"/>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endParaRPr sz="800" baseline="30000" dirty="0">
              <a:solidFill>
                <a:schemeClr val="lt1"/>
              </a:solidFill>
              <a:latin typeface="Georgia"/>
              <a:ea typeface="Georgia"/>
              <a:cs typeface="Georgia"/>
              <a:sym typeface="Georgia"/>
            </a:endParaRPr>
          </a:p>
          <a:p>
            <a:pPr marL="0" lvl="0" indent="0" rtl="0">
              <a:lnSpc>
                <a:spcPct val="115000"/>
              </a:lnSpc>
              <a:spcBef>
                <a:spcPts val="600"/>
              </a:spcBef>
              <a:spcAft>
                <a:spcPts val="0"/>
              </a:spcAft>
              <a:buNone/>
            </a:pPr>
            <a:endParaRPr dirty="0">
              <a:solidFill>
                <a:schemeClr val="dk1"/>
              </a:solidFill>
            </a:endParaRPr>
          </a:p>
          <a:p>
            <a:pPr marL="0" lvl="0" indent="0" rtl="0">
              <a:lnSpc>
                <a:spcPct val="115000"/>
              </a:lnSpc>
              <a:spcBef>
                <a:spcPts val="600"/>
              </a:spcBef>
              <a:spcAft>
                <a:spcPts val="0"/>
              </a:spcAft>
              <a:buNone/>
            </a:pPr>
            <a:endParaRPr dirty="0">
              <a:solidFill>
                <a:schemeClr val="dk1"/>
              </a:solidFill>
            </a:endParaRPr>
          </a:p>
          <a:p>
            <a:pPr marL="0" lvl="0" indent="0" rtl="0">
              <a:spcBef>
                <a:spcPts val="0"/>
              </a:spcBef>
              <a:spcAft>
                <a:spcPts val="0"/>
              </a:spcAft>
              <a:buNone/>
            </a:pPr>
            <a:endParaRPr dirty="0"/>
          </a:p>
          <a:p>
            <a:pPr marL="0" lvl="0" indent="0" rtl="0">
              <a:spcBef>
                <a:spcPts val="0"/>
              </a:spcBef>
              <a:spcAft>
                <a:spcPts val="0"/>
              </a:spcAft>
              <a:buNone/>
            </a:pPr>
            <a:endParaRPr dirty="0"/>
          </a:p>
        </p:txBody>
      </p:sp>
      <p:sp>
        <p:nvSpPr>
          <p:cNvPr id="8" name="Shape 304"/>
          <p:cNvSpPr txBox="1"/>
          <p:nvPr/>
        </p:nvSpPr>
        <p:spPr>
          <a:xfrm>
            <a:off x="461459" y="7212538"/>
            <a:ext cx="2193900" cy="221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100" dirty="0" smtClean="0">
                <a:solidFill>
                  <a:schemeClr val="dk1"/>
                </a:solidFill>
                <a:latin typeface="Georgia"/>
                <a:ea typeface="Georgia"/>
                <a:cs typeface="Georgia"/>
                <a:sym typeface="Georgia"/>
              </a:rPr>
              <a:t>Q1) </a:t>
            </a:r>
            <a:r>
              <a:rPr lang="en-US" sz="1100" dirty="0">
                <a:solidFill>
                  <a:schemeClr val="dk1"/>
                </a:solidFill>
                <a:latin typeface="Georgia"/>
                <a:ea typeface="Georgia"/>
                <a:cs typeface="Georgia"/>
                <a:sym typeface="Georgia"/>
              </a:rPr>
              <a:t>The answer is B</a:t>
            </a:r>
            <a:endParaRPr sz="1100" dirty="0">
              <a:solidFill>
                <a:schemeClr val="dk1"/>
              </a:solidFill>
              <a:latin typeface="Georgia"/>
              <a:ea typeface="Georgia"/>
              <a:cs typeface="Georgia"/>
              <a:sym typeface="Georgia"/>
            </a:endParaRPr>
          </a:p>
          <a:p>
            <a:pPr marL="0" lvl="0" indent="0" rtl="0">
              <a:lnSpc>
                <a:spcPct val="115000"/>
              </a:lnSpc>
              <a:spcBef>
                <a:spcPts val="600"/>
              </a:spcBef>
              <a:spcAft>
                <a:spcPts val="0"/>
              </a:spcAft>
              <a:buNone/>
            </a:pPr>
            <a:r>
              <a:rPr lang="en-US" sz="700" dirty="0">
                <a:solidFill>
                  <a:srgbClr val="999999"/>
                </a:solidFill>
                <a:latin typeface="Georgia"/>
                <a:ea typeface="Georgia"/>
                <a:cs typeface="Georgia"/>
                <a:sym typeface="Georgia"/>
              </a:rPr>
              <a:t>Hypertension is an important cause of left ventricular hypertrophy and failure. Left-sided heart failure leads to pulmonary edema with </a:t>
            </a:r>
            <a:r>
              <a:rPr lang="en-US" sz="700" dirty="0" err="1">
                <a:solidFill>
                  <a:srgbClr val="999999"/>
                </a:solidFill>
                <a:latin typeface="Georgia"/>
                <a:ea typeface="Georgia"/>
                <a:cs typeface="Georgia"/>
                <a:sym typeface="Georgia"/>
              </a:rPr>
              <a:t>dyspnea.Obstructive</a:t>
            </a:r>
            <a:r>
              <a:rPr lang="en-US" sz="700" dirty="0">
                <a:solidFill>
                  <a:srgbClr val="999999"/>
                </a:solidFill>
                <a:latin typeface="Georgia"/>
                <a:ea typeface="Georgia"/>
                <a:cs typeface="Georgia"/>
                <a:sym typeface="Georgia"/>
              </a:rPr>
              <a:t> (e.g., emphysema) and restrictive (e.g., silicosis) lung diseases lead to pulmonary hypertension with right-sided heart failure from </a:t>
            </a:r>
            <a:r>
              <a:rPr lang="en-US" sz="700" dirty="0" err="1">
                <a:solidFill>
                  <a:srgbClr val="999999"/>
                </a:solidFill>
                <a:latin typeface="Georgia"/>
                <a:ea typeface="Georgia"/>
                <a:cs typeface="Georgia"/>
                <a:sym typeface="Georgia"/>
              </a:rPr>
              <a:t>cor</a:t>
            </a:r>
            <a:r>
              <a:rPr lang="en-US" sz="700" dirty="0">
                <a:solidFill>
                  <a:srgbClr val="999999"/>
                </a:solidFill>
                <a:latin typeface="Georgia"/>
                <a:ea typeface="Georgia"/>
                <a:cs typeface="Georgia"/>
                <a:sym typeface="Georgia"/>
              </a:rPr>
              <a:t> </a:t>
            </a:r>
            <a:r>
              <a:rPr lang="en-US" sz="700" dirty="0" err="1">
                <a:solidFill>
                  <a:srgbClr val="999999"/>
                </a:solidFill>
                <a:latin typeface="Georgia"/>
                <a:ea typeface="Georgia"/>
                <a:cs typeface="Georgia"/>
                <a:sym typeface="Georgia"/>
              </a:rPr>
              <a:t>pulmonale.Likewise</a:t>
            </a:r>
            <a:r>
              <a:rPr lang="en-US" sz="700" dirty="0">
                <a:solidFill>
                  <a:srgbClr val="999999"/>
                </a:solidFill>
                <a:latin typeface="Georgia"/>
                <a:ea typeface="Georgia"/>
                <a:cs typeface="Georgia"/>
                <a:sym typeface="Georgia"/>
              </a:rPr>
              <a:t>, right-sided </a:t>
            </a:r>
            <a:r>
              <a:rPr lang="en-US" sz="700" dirty="0" err="1">
                <a:solidFill>
                  <a:srgbClr val="999999"/>
                </a:solidFill>
                <a:latin typeface="Georgia"/>
                <a:ea typeface="Georgia"/>
                <a:cs typeface="Georgia"/>
                <a:sym typeface="Georgia"/>
              </a:rPr>
              <a:t>valvular</a:t>
            </a:r>
            <a:r>
              <a:rPr lang="en-US" sz="700" dirty="0">
                <a:solidFill>
                  <a:srgbClr val="999999"/>
                </a:solidFill>
                <a:latin typeface="Georgia"/>
                <a:ea typeface="Georgia"/>
                <a:cs typeface="Georgia"/>
                <a:sym typeface="Georgia"/>
              </a:rPr>
              <a:t> lesions (tricuspid or pulmonic valves) predispose to right-sided heart </a:t>
            </a:r>
            <a:r>
              <a:rPr lang="en-US" sz="700" dirty="0" err="1">
                <a:solidFill>
                  <a:srgbClr val="999999"/>
                </a:solidFill>
                <a:latin typeface="Georgia"/>
                <a:ea typeface="Georgia"/>
                <a:cs typeface="Georgia"/>
                <a:sym typeface="Georgia"/>
              </a:rPr>
              <a:t>failure.Alcoholism</a:t>
            </a:r>
            <a:r>
              <a:rPr lang="en-US" sz="700" dirty="0">
                <a:solidFill>
                  <a:srgbClr val="999999"/>
                </a:solidFill>
                <a:latin typeface="Georgia"/>
                <a:ea typeface="Georgia"/>
                <a:cs typeface="Georgia"/>
                <a:sym typeface="Georgia"/>
              </a:rPr>
              <a:t> can lead to a dilated cardiomyopathy that affects heart function on both sides</a:t>
            </a:r>
            <a:endParaRPr sz="700" dirty="0">
              <a:solidFill>
                <a:srgbClr val="999999"/>
              </a:solidFill>
              <a:latin typeface="Georgia"/>
              <a:ea typeface="Georgia"/>
              <a:cs typeface="Georgia"/>
              <a:sym typeface="Georgia"/>
            </a:endParaRPr>
          </a:p>
        </p:txBody>
      </p:sp>
      <p:sp>
        <p:nvSpPr>
          <p:cNvPr id="9" name="Shape 306"/>
          <p:cNvSpPr txBox="1"/>
          <p:nvPr/>
        </p:nvSpPr>
        <p:spPr>
          <a:xfrm>
            <a:off x="2566540" y="7213785"/>
            <a:ext cx="2193900" cy="1711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100" dirty="0" smtClean="0">
                <a:solidFill>
                  <a:schemeClr val="dk1"/>
                </a:solidFill>
                <a:latin typeface="Georgia"/>
                <a:ea typeface="Georgia"/>
                <a:cs typeface="Georgia"/>
                <a:sym typeface="Georgia"/>
              </a:rPr>
              <a:t>Q2) </a:t>
            </a:r>
            <a:r>
              <a:rPr lang="en-US" sz="1100" dirty="0">
                <a:solidFill>
                  <a:schemeClr val="dk1"/>
                </a:solidFill>
                <a:latin typeface="Georgia"/>
                <a:ea typeface="Georgia"/>
                <a:cs typeface="Georgia"/>
                <a:sym typeface="Georgia"/>
              </a:rPr>
              <a:t>The answer is F </a:t>
            </a:r>
            <a:endParaRPr sz="1100" dirty="0">
              <a:solidFill>
                <a:schemeClr val="dk1"/>
              </a:solidFill>
              <a:latin typeface="Georgia"/>
              <a:ea typeface="Georgia"/>
              <a:cs typeface="Georgia"/>
              <a:sym typeface="Georgia"/>
            </a:endParaRPr>
          </a:p>
          <a:p>
            <a:pPr marL="0" lvl="0" indent="0" rtl="0">
              <a:lnSpc>
                <a:spcPct val="110000"/>
              </a:lnSpc>
              <a:spcBef>
                <a:spcPts val="402"/>
              </a:spcBef>
              <a:spcAft>
                <a:spcPts val="0"/>
              </a:spcAft>
              <a:buClr>
                <a:schemeClr val="dk1"/>
              </a:buClr>
              <a:buSzPts val="1100"/>
              <a:buFont typeface="Arial"/>
              <a:buNone/>
            </a:pPr>
            <a:r>
              <a:rPr lang="en-US" sz="700" dirty="0">
                <a:solidFill>
                  <a:srgbClr val="999999"/>
                </a:solidFill>
                <a:latin typeface="Georgia"/>
                <a:ea typeface="Georgia"/>
                <a:cs typeface="Georgia"/>
                <a:sym typeface="Georgia"/>
              </a:rPr>
              <a:t>This is a classic example of a secondary form of hypertension for which a cause can be determined. In this case, the renal artery stenosis reduces glomerular blood flow and pressure in the afferent arteriole, resulting in renin release by juxtaglomerular cells. The renin initiates angiotensin II–induced vasoconstriction, increased peripheral vascular resistance, and increased aldosterone, which promotes sodium reabsorption in the kidney, resulting in increased blood volume</a:t>
            </a:r>
            <a:endParaRPr sz="700" dirty="0">
              <a:solidFill>
                <a:srgbClr val="999999"/>
              </a:solidFill>
              <a:latin typeface="Georgia"/>
              <a:ea typeface="Georgia"/>
              <a:cs typeface="Georgia"/>
              <a:sym typeface="Georgia"/>
            </a:endParaRPr>
          </a:p>
        </p:txBody>
      </p:sp>
      <p:sp>
        <p:nvSpPr>
          <p:cNvPr id="11" name="Shape 307"/>
          <p:cNvSpPr txBox="1"/>
          <p:nvPr/>
        </p:nvSpPr>
        <p:spPr>
          <a:xfrm>
            <a:off x="4760440" y="6041005"/>
            <a:ext cx="2318133" cy="2395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100" dirty="0" smtClean="0">
                <a:solidFill>
                  <a:schemeClr val="dk1"/>
                </a:solidFill>
                <a:latin typeface="Georgia"/>
                <a:ea typeface="Georgia"/>
                <a:cs typeface="Georgia"/>
                <a:sym typeface="Georgia"/>
              </a:rPr>
              <a:t>Q3) </a:t>
            </a:r>
            <a:r>
              <a:rPr lang="en-US" sz="1100" dirty="0">
                <a:solidFill>
                  <a:schemeClr val="dk1"/>
                </a:solidFill>
                <a:latin typeface="Georgia"/>
                <a:ea typeface="Georgia"/>
                <a:cs typeface="Georgia"/>
                <a:sym typeface="Georgia"/>
              </a:rPr>
              <a:t>The answer is A</a:t>
            </a:r>
            <a:endParaRPr sz="1100" dirty="0">
              <a:solidFill>
                <a:schemeClr val="dk1"/>
              </a:solidFill>
              <a:latin typeface="Georgia"/>
              <a:ea typeface="Georgia"/>
              <a:cs typeface="Georgia"/>
              <a:sym typeface="Georgia"/>
            </a:endParaRPr>
          </a:p>
          <a:p>
            <a:pPr marL="0" lvl="0" indent="0" rtl="0">
              <a:lnSpc>
                <a:spcPct val="115000"/>
              </a:lnSpc>
              <a:spcBef>
                <a:spcPts val="600"/>
              </a:spcBef>
              <a:spcAft>
                <a:spcPts val="0"/>
              </a:spcAft>
              <a:buNone/>
            </a:pPr>
            <a:r>
              <a:rPr lang="en-US" sz="700" dirty="0">
                <a:solidFill>
                  <a:srgbClr val="999999"/>
                </a:solidFill>
                <a:latin typeface="Georgia"/>
                <a:ea typeface="Georgia"/>
                <a:cs typeface="Georgia"/>
                <a:sym typeface="Georgia"/>
              </a:rPr>
              <a:t>This patient has malignant hypertension superimposed on benign essential hypertension. Malignant hypertension can suddenly complicate less severe hypertension. The arterioles undergo concentric thickening and luminal </a:t>
            </a:r>
            <a:r>
              <a:rPr lang="en-US" sz="700" dirty="0" smtClean="0">
                <a:solidFill>
                  <a:srgbClr val="999999"/>
                </a:solidFill>
                <a:latin typeface="Georgia"/>
                <a:ea typeface="Georgia"/>
                <a:cs typeface="Georgia"/>
                <a:sym typeface="Georgia"/>
              </a:rPr>
              <a:t>narrowing .</a:t>
            </a:r>
            <a:r>
              <a:rPr lang="en-US" sz="700" dirty="0">
                <a:solidFill>
                  <a:srgbClr val="999999"/>
                </a:solidFill>
                <a:latin typeface="Georgia"/>
                <a:ea typeface="Georgia"/>
                <a:cs typeface="Georgia"/>
                <a:sym typeface="Georgia"/>
              </a:rPr>
              <a:t>A granulomatous arteritis is most characteristic of Wegener granulomatosis, which often involves the kidney</a:t>
            </a:r>
            <a:r>
              <a:rPr lang="en-US" sz="700" dirty="0" smtClean="0">
                <a:solidFill>
                  <a:srgbClr val="999999"/>
                </a:solidFill>
                <a:latin typeface="Georgia"/>
                <a:ea typeface="Georgia"/>
                <a:cs typeface="Georgia"/>
                <a:sym typeface="Georgia"/>
              </a:rPr>
              <a:t>. Fibromuscular </a:t>
            </a:r>
            <a:r>
              <a:rPr lang="en-US" sz="700" dirty="0">
                <a:solidFill>
                  <a:srgbClr val="999999"/>
                </a:solidFill>
                <a:latin typeface="Georgia"/>
                <a:ea typeface="Georgia"/>
                <a:cs typeface="Georgia"/>
                <a:sym typeface="Georgia"/>
              </a:rPr>
              <a:t>dysplasia can involve the main renal arteries, with medial hyperplasia producing focal arterial obstruction. This process can lead to hypertension, but not typically malignant hypertension</a:t>
            </a:r>
            <a:r>
              <a:rPr lang="en-US" sz="700" dirty="0" smtClean="0">
                <a:solidFill>
                  <a:srgbClr val="999999"/>
                </a:solidFill>
                <a:latin typeface="Georgia"/>
                <a:ea typeface="Georgia"/>
                <a:cs typeface="Georgia"/>
                <a:sym typeface="Georgia"/>
              </a:rPr>
              <a:t>. </a:t>
            </a:r>
            <a:r>
              <a:rPr lang="en-US" sz="700" dirty="0" err="1" smtClean="0">
                <a:solidFill>
                  <a:srgbClr val="999999"/>
                </a:solidFill>
                <a:latin typeface="Georgia"/>
                <a:ea typeface="Georgia"/>
                <a:cs typeface="Georgia"/>
                <a:sym typeface="Georgia"/>
              </a:rPr>
              <a:t>Polyarteritis</a:t>
            </a:r>
            <a:r>
              <a:rPr lang="en-US" sz="700" dirty="0" smtClean="0">
                <a:solidFill>
                  <a:srgbClr val="999999"/>
                </a:solidFill>
                <a:latin typeface="Georgia"/>
                <a:ea typeface="Georgia"/>
                <a:cs typeface="Georgia"/>
                <a:sym typeface="Georgia"/>
              </a:rPr>
              <a:t> </a:t>
            </a:r>
            <a:r>
              <a:rPr lang="en-US" sz="700" dirty="0" err="1">
                <a:solidFill>
                  <a:srgbClr val="999999"/>
                </a:solidFill>
                <a:latin typeface="Georgia"/>
                <a:ea typeface="Georgia"/>
                <a:cs typeface="Georgia"/>
                <a:sym typeface="Georgia"/>
              </a:rPr>
              <a:t>nodosa</a:t>
            </a:r>
            <a:r>
              <a:rPr lang="en-US" sz="700" dirty="0">
                <a:solidFill>
                  <a:srgbClr val="999999"/>
                </a:solidFill>
                <a:latin typeface="Georgia"/>
                <a:ea typeface="Georgia"/>
                <a:cs typeface="Georgia"/>
                <a:sym typeface="Georgia"/>
              </a:rPr>
              <a:t> produces a vasculitis that can involve the kidney</a:t>
            </a:r>
            <a:r>
              <a:rPr lang="en-US" sz="700" dirty="0" smtClean="0">
                <a:solidFill>
                  <a:srgbClr val="999999"/>
                </a:solidFill>
                <a:latin typeface="Georgia"/>
                <a:ea typeface="Georgia"/>
                <a:cs typeface="Georgia"/>
                <a:sym typeface="Georgia"/>
              </a:rPr>
              <a:t>. Hyaline </a:t>
            </a:r>
            <a:r>
              <a:rPr lang="en-US" sz="700" dirty="0">
                <a:solidFill>
                  <a:srgbClr val="999999"/>
                </a:solidFill>
                <a:latin typeface="Georgia"/>
                <a:ea typeface="Georgia"/>
                <a:cs typeface="Georgia"/>
                <a:sym typeface="Georgia"/>
              </a:rPr>
              <a:t>arteriolosclerosis is seen with long-standing essential hypertension of moderate severity. These lesions give rise to benign </a:t>
            </a:r>
            <a:r>
              <a:rPr lang="en-US" sz="700" dirty="0" err="1">
                <a:solidFill>
                  <a:srgbClr val="999999"/>
                </a:solidFill>
                <a:latin typeface="Georgia"/>
                <a:ea typeface="Georgia"/>
                <a:cs typeface="Georgia"/>
                <a:sym typeface="Georgia"/>
              </a:rPr>
              <a:t>nephrosclerosis</a:t>
            </a:r>
            <a:r>
              <a:rPr lang="en-US" sz="700" dirty="0">
                <a:solidFill>
                  <a:srgbClr val="999999"/>
                </a:solidFill>
                <a:latin typeface="Georgia"/>
                <a:ea typeface="Georgia"/>
                <a:cs typeface="Georgia"/>
                <a:sym typeface="Georgia"/>
              </a:rPr>
              <a:t>. The affected kidneys become symmetrically shrunken and granular because of progressive loss of renal parenchyma and consequent fine scarring</a:t>
            </a:r>
            <a:r>
              <a:rPr lang="en-US" sz="600" dirty="0">
                <a:solidFill>
                  <a:srgbClr val="999999"/>
                </a:solidFill>
                <a:latin typeface="Georgia"/>
                <a:ea typeface="Georgia"/>
                <a:cs typeface="Georgia"/>
                <a:sym typeface="Georgia"/>
              </a:rPr>
              <a:t>.</a:t>
            </a:r>
            <a:endParaRPr sz="600" dirty="0">
              <a:solidFill>
                <a:srgbClr val="999999"/>
              </a:solidFill>
              <a:latin typeface="Georgia"/>
              <a:ea typeface="Georgia"/>
              <a:cs typeface="Georgia"/>
              <a:sym typeface="Georgia"/>
            </a:endParaRPr>
          </a:p>
          <a:p>
            <a:pPr marL="0" lvl="0" indent="0" rtl="0">
              <a:lnSpc>
                <a:spcPct val="115000"/>
              </a:lnSpc>
              <a:spcBef>
                <a:spcPts val="600"/>
              </a:spcBef>
              <a:spcAft>
                <a:spcPts val="0"/>
              </a:spcAft>
              <a:buClr>
                <a:schemeClr val="dk1"/>
              </a:buClr>
              <a:buSzPts val="1100"/>
              <a:buFont typeface="Arial"/>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4" name="TextBox 7"/>
          <p:cNvSpPr txBox="1">
            <a:spLocks/>
          </p:cNvSpPr>
          <p:nvPr/>
        </p:nvSpPr>
        <p:spPr>
          <a:xfrm>
            <a:off x="4701020" y="1051939"/>
            <a:ext cx="2330423" cy="6030288"/>
          </a:xfrm>
          <a:prstGeom prst="rect">
            <a:avLst/>
          </a:prstGeom>
          <a:ln w="19050">
            <a:solidFill>
              <a:schemeClr val="tx2"/>
            </a:solidFill>
            <a:prstDash val="lgDashDot"/>
          </a:ln>
        </p:spPr>
        <p:style>
          <a:lnRef idx="2">
            <a:schemeClr val="accent2"/>
          </a:lnRef>
          <a:fillRef idx="1">
            <a:schemeClr val="lt1"/>
          </a:fillRef>
          <a:effectRef idx="0">
            <a:schemeClr val="accent2"/>
          </a:effectRef>
          <a:fontRef idx="minor">
            <a:schemeClr val="dk1"/>
          </a:fontRef>
        </p:style>
        <p:txBody>
          <a:bodyPr wrap="square" lIns="29424" tIns="29424" rIns="29424" bIns="29424">
            <a:spAutoFit/>
          </a:bodyPr>
          <a:lstStyle/>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rPr>
              <a:t>Males:</a:t>
            </a:r>
          </a:p>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rPr>
              <a:t>-</a:t>
            </a:r>
            <a:r>
              <a:rPr sz="1700" dirty="0">
                <a:solidFill>
                  <a:schemeClr val="bg2">
                    <a:lumMod val="75000"/>
                  </a:schemeClr>
                </a:solidFill>
                <a:uFillTx/>
              </a:rPr>
              <a:t>Leader :</a:t>
            </a:r>
            <a:r>
              <a:rPr lang="ar-SA" sz="1700" dirty="0">
                <a:solidFill>
                  <a:schemeClr val="tx2"/>
                </a:solidFill>
                <a:uFillTx/>
                <a:latin typeface="Arial" panose="020B0604020202020204" pitchFamily="34" charset="0"/>
                <a:cs typeface="Arial" panose="020B0604020202020204" pitchFamily="34" charset="0"/>
              </a:rPr>
              <a:t>منصور العبرة </a:t>
            </a:r>
            <a:endParaRPr dirty="0">
              <a:solidFill>
                <a:schemeClr val="tx2"/>
              </a:solidFill>
              <a:uFillTx/>
              <a:latin typeface="Arial" panose="020B0604020202020204" pitchFamily="34" charset="0"/>
              <a:cs typeface="Arial" panose="020B0604020202020204" pitchFamily="34" charset="0"/>
            </a:endParaRP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خالد العقيلي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عبدالجبار اليماني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بندر الجماز</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محمد المحيميد</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راكان الغنيم</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سليمان الزميع</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طارق العلوان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أحمد الصبي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أنس السيف</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تركي آل بنهار</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خالد المطيري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سعد الفوزان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سعود الأحمري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سيف المشاري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عبدالعزيز العبدالكريم</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عبدالله العبيدان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عبدالله السرجاني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فهد الفايز</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محمد </a:t>
            </a:r>
            <a:r>
              <a:rPr lang="ar-SA" dirty="0" err="1">
                <a:uFillTx/>
                <a:latin typeface="Arial" panose="020B0604020202020204" pitchFamily="34" charset="0"/>
                <a:cs typeface="Arial" panose="020B0604020202020204" pitchFamily="34" charset="0"/>
              </a:rPr>
              <a:t>الأصقه</a:t>
            </a:r>
            <a:endParaRPr lang="ar-SA" dirty="0">
              <a:uFillTx/>
              <a:latin typeface="Arial" panose="020B0604020202020204" pitchFamily="34" charset="0"/>
              <a:cs typeface="Arial" panose="020B0604020202020204" pitchFamily="34" charset="0"/>
            </a:endParaRP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en-US" dirty="0" smtClean="0">
                <a:uFillTx/>
                <a:latin typeface="Arial" panose="020B0604020202020204" pitchFamily="34" charset="0"/>
                <a:cs typeface="Arial" panose="020B0604020202020204" pitchFamily="34" charset="0"/>
              </a:rPr>
              <a:t> </a:t>
            </a:r>
            <a:r>
              <a:rPr lang="ar-SA" dirty="0" smtClean="0">
                <a:uFillTx/>
                <a:latin typeface="Arial" panose="020B0604020202020204" pitchFamily="34" charset="0"/>
                <a:cs typeface="Arial" panose="020B0604020202020204" pitchFamily="34" charset="0"/>
              </a:rPr>
              <a:t>محمد </a:t>
            </a:r>
            <a:r>
              <a:rPr lang="ar-SA" dirty="0">
                <a:uFillTx/>
                <a:latin typeface="Arial" panose="020B0604020202020204" pitchFamily="34" charset="0"/>
                <a:cs typeface="Arial" panose="020B0604020202020204" pitchFamily="34" charset="0"/>
              </a:rPr>
              <a:t>بن </a:t>
            </a:r>
            <a:r>
              <a:rPr lang="ar-SA" dirty="0" smtClean="0">
                <a:uFillTx/>
                <a:latin typeface="Arial" panose="020B0604020202020204" pitchFamily="34" charset="0"/>
                <a:cs typeface="Arial" panose="020B0604020202020204" pitchFamily="34" charset="0"/>
              </a:rPr>
              <a:t>معيوف</a:t>
            </a:r>
            <a:r>
              <a:rPr dirty="0" smtClean="0">
                <a:uFillTx/>
              </a:rPr>
              <a:t> </a:t>
            </a:r>
            <a:endParaRPr dirty="0">
              <a:solidFill>
                <a:srgbClr val="91C5B0"/>
              </a:solidFill>
              <a:uFillTx/>
            </a:endParaRPr>
          </a:p>
        </p:txBody>
      </p:sp>
      <p:sp>
        <p:nvSpPr>
          <p:cNvPr id="6" name="TextBox 5"/>
          <p:cNvSpPr txBox="1">
            <a:spLocks/>
          </p:cNvSpPr>
          <p:nvPr/>
        </p:nvSpPr>
        <p:spPr>
          <a:xfrm>
            <a:off x="1937862" y="1051939"/>
            <a:ext cx="2569275" cy="5060792"/>
          </a:xfrm>
          <a:prstGeom prst="rect">
            <a:avLst/>
          </a:prstGeom>
          <a:ln w="19050">
            <a:solidFill>
              <a:schemeClr val="tx2"/>
            </a:solidFill>
            <a:prstDash val="lgDashDot"/>
          </a:ln>
        </p:spPr>
        <p:style>
          <a:lnRef idx="2">
            <a:schemeClr val="accent2"/>
          </a:lnRef>
          <a:fillRef idx="1">
            <a:schemeClr val="lt1"/>
          </a:fillRef>
          <a:effectRef idx="0">
            <a:schemeClr val="accent2"/>
          </a:effectRef>
          <a:fontRef idx="minor">
            <a:schemeClr val="dk1"/>
          </a:fontRef>
        </p:style>
        <p:txBody>
          <a:bodyPr wrap="square" lIns="29424" tIns="29424" rIns="29424" bIns="29424">
            <a:spAutoFit/>
          </a:bodyPr>
          <a:lstStyle/>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latin typeface="Arial" panose="020B0604020202020204" pitchFamily="34" charset="0"/>
                <a:cs typeface="Arial" panose="020B0604020202020204" pitchFamily="34" charset="0"/>
              </a:rPr>
              <a:t>Females:</a:t>
            </a:r>
          </a:p>
          <a:p>
            <a:pPr algn="ctr" defTabSz="249579">
              <a:defRPr sz="17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latin typeface="Arial" panose="020B0604020202020204" pitchFamily="34" charset="0"/>
                <a:cs typeface="Arial" panose="020B0604020202020204" pitchFamily="34" charset="0"/>
              </a:rPr>
              <a:t>-Leader : </a:t>
            </a:r>
            <a:r>
              <a:rPr lang="ar-SA" dirty="0">
                <a:solidFill>
                  <a:schemeClr val="accent1">
                    <a:hueOff val="-7650000"/>
                    <a:satOff val="-32000"/>
                    <a:lumOff val="9803"/>
                  </a:schemeClr>
                </a:solidFill>
                <a:uFillTx/>
                <a:latin typeface="Arial" panose="020B0604020202020204" pitchFamily="34" charset="0"/>
                <a:ea typeface="Aldhabi"/>
                <a:cs typeface="Arial" panose="020B0604020202020204" pitchFamily="34" charset="0"/>
                <a:sym typeface="Aldhabi"/>
              </a:rPr>
              <a:t>فاطمة بالشرف</a:t>
            </a:r>
          </a:p>
          <a:p>
            <a:pPr algn="ctr" defTabSz="249579">
              <a:defRPr sz="17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lang="ar-SA" sz="1700" dirty="0" err="1" smtClean="0">
                <a:solidFill>
                  <a:srgbClr val="FFFFFF"/>
                </a:solidFill>
                <a:latin typeface="Arial" charset="0"/>
                <a:cs typeface="Destain"/>
              </a:rPr>
              <a:t>ريناد</a:t>
            </a:r>
            <a:r>
              <a:rPr lang="ar-SA" sz="1700" dirty="0" smtClean="0">
                <a:solidFill>
                  <a:srgbClr val="FFFFFF"/>
                </a:solidFill>
                <a:latin typeface="Arial" charset="0"/>
                <a:cs typeface="Destain"/>
              </a:rPr>
              <a:t> </a:t>
            </a:r>
            <a:r>
              <a:rPr lang="ar-SA" sz="1700" dirty="0" err="1" smtClean="0">
                <a:solidFill>
                  <a:srgbClr val="FFFFFF"/>
                </a:solidFill>
                <a:latin typeface="Arial" charset="0"/>
                <a:cs typeface="Destain"/>
              </a:rPr>
              <a:t>الغريبي</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منيرة المسعد</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شوق القحطاني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رزان الزهراني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smtClean="0">
                <a:solidFill>
                  <a:schemeClr val="accent1">
                    <a:hueOff val="-7650000"/>
                    <a:satOff val="-32000"/>
                    <a:lumOff val="9803"/>
                  </a:schemeClr>
                </a:solidFill>
                <a:latin typeface="Arial" panose="020B0604020202020204" pitchFamily="34" charset="0"/>
                <a:cs typeface="Arial" panose="020B0604020202020204" pitchFamily="34" charset="0"/>
              </a:rPr>
              <a:t>بتول </a:t>
            </a:r>
            <a:r>
              <a:rPr lang="ar-SA" dirty="0" err="1" smtClean="0">
                <a:solidFill>
                  <a:schemeClr val="accent1">
                    <a:hueOff val="-7650000"/>
                    <a:satOff val="-32000"/>
                    <a:lumOff val="9803"/>
                  </a:schemeClr>
                </a:solidFill>
                <a:latin typeface="Arial" panose="020B0604020202020204" pitchFamily="34" charset="0"/>
                <a:cs typeface="Arial" panose="020B0604020202020204" pitchFamily="34" charset="0"/>
              </a:rPr>
              <a:t>الرحيمي</a:t>
            </a:r>
            <a:endParaRPr lang="en-US" dirty="0" smtClean="0">
              <a:solidFill>
                <a:schemeClr val="accent1">
                  <a:hueOff val="-7650000"/>
                  <a:satOff val="-32000"/>
                  <a:lumOff val="9803"/>
                </a:schemeClr>
              </a:solidFill>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smtClean="0">
                <a:solidFill>
                  <a:schemeClr val="accent1">
                    <a:hueOff val="-7650000"/>
                    <a:satOff val="-32000"/>
                    <a:lumOff val="9803"/>
                  </a:schemeClr>
                </a:solidFill>
                <a:uFillTx/>
                <a:latin typeface="Arial" panose="020B0604020202020204" pitchFamily="34" charset="0"/>
                <a:cs typeface="Arial" panose="020B0604020202020204" pitchFamily="34" charset="0"/>
              </a:rPr>
              <a:t> </a:t>
            </a:r>
            <a:r>
              <a:rPr lang="ar-SA" dirty="0">
                <a:solidFill>
                  <a:schemeClr val="accent1">
                    <a:hueOff val="-7650000"/>
                    <a:satOff val="-32000"/>
                    <a:lumOff val="9803"/>
                  </a:schemeClr>
                </a:solidFill>
                <a:latin typeface="Arial" panose="020B0604020202020204" pitchFamily="34" charset="0"/>
                <a:cs typeface="Arial" panose="020B0604020202020204" pitchFamily="34" charset="0"/>
              </a:rPr>
              <a:t>فاطمة الديحان </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الجوهرة </a:t>
            </a:r>
            <a:r>
              <a:rPr lang="ar-SA" dirty="0" err="1">
                <a:solidFill>
                  <a:schemeClr val="accent1">
                    <a:hueOff val="-7650000"/>
                    <a:satOff val="-32000"/>
                    <a:lumOff val="9803"/>
                  </a:schemeClr>
                </a:solidFill>
                <a:uFillTx/>
                <a:latin typeface="Arial" panose="020B0604020202020204" pitchFamily="34" charset="0"/>
                <a:cs typeface="Arial" panose="020B0604020202020204" pitchFamily="34" charset="0"/>
              </a:rPr>
              <a:t>الشنيفي</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نورة القاضي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غادة الحيدري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مها العمري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غرام الجليدان</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آلاء الصويغ</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ال فهدة السليم</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شيرين حمادي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رناد الفرم</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نورة الحربي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en-US" sz="1700" dirty="0" smtClean="0">
                <a:solidFill>
                  <a:srgbClr val="FFFFFF"/>
                </a:solidFill>
                <a:latin typeface="Arial" charset="0"/>
                <a:cs typeface="Arial" panose="020B0604020202020204" pitchFamily="34" charset="0"/>
              </a:rPr>
              <a:t>   </a:t>
            </a:r>
            <a:r>
              <a:rPr lang="ar-SA" sz="1700" dirty="0" smtClean="0">
                <a:solidFill>
                  <a:srgbClr val="FFFFFF"/>
                </a:solidFill>
                <a:latin typeface="Arial" charset="0"/>
                <a:cs typeface="Arial" panose="020B0604020202020204" pitchFamily="34" charset="0"/>
              </a:rPr>
              <a:t>ميعاد </a:t>
            </a:r>
            <a:r>
              <a:rPr lang="ar-SA" sz="1700" dirty="0" err="1">
                <a:solidFill>
                  <a:srgbClr val="FFFFFF"/>
                </a:solidFill>
                <a:latin typeface="Arial" charset="0"/>
                <a:cs typeface="Arial" panose="020B0604020202020204" pitchFamily="34" charset="0"/>
              </a:rPr>
              <a:t>النفيعي</a:t>
            </a:r>
            <a:r>
              <a:rPr lang="ar-SA" sz="1700" dirty="0">
                <a:solidFill>
                  <a:srgbClr val="FFFFFF"/>
                </a:solidFill>
                <a:latin typeface="Arial" charset="0"/>
                <a:cs typeface="Arial" panose="020B0604020202020204" pitchFamily="34" charset="0"/>
              </a:rPr>
              <a:t> </a:t>
            </a: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 </a:t>
            </a:r>
            <a:r>
              <a:rPr dirty="0" smtClean="0">
                <a:uFillTx/>
                <a:latin typeface="Arial" panose="020B0604020202020204" pitchFamily="34" charset="0"/>
                <a:cs typeface="Arial" panose="020B0604020202020204" pitchFamily="34" charset="0"/>
              </a:rPr>
              <a:t> </a:t>
            </a:r>
            <a:endParaRPr dirty="0">
              <a:solidFill>
                <a:srgbClr val="91C5B0"/>
              </a:solidFill>
              <a:uFillTx/>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a:stretch/>
        </p:blipFill>
        <p:spPr>
          <a:xfrm>
            <a:off x="733425" y="133350"/>
            <a:ext cx="2990849" cy="1684078"/>
          </a:xfrm>
          <a:prstGeom prst="rect">
            <a:avLst/>
          </a:prstGeom>
          <a:noFill/>
          <a:ln>
            <a:noFill/>
          </a:ln>
        </p:spPr>
      </p:pic>
      <p:sp>
        <p:nvSpPr>
          <p:cNvPr id="322" name="Shape 322"/>
          <p:cNvSpPr txBox="1"/>
          <p:nvPr/>
        </p:nvSpPr>
        <p:spPr>
          <a:xfrm>
            <a:off x="476376" y="2199618"/>
            <a:ext cx="3628573" cy="1127623"/>
          </a:xfrm>
          <a:prstGeom prst="rect">
            <a:avLst/>
          </a:prstGeom>
          <a:noFill/>
          <a:ln w="9525" cap="flat" cmpd="sng">
            <a:solidFill>
              <a:srgbClr val="67A7D5"/>
            </a:solidFill>
            <a:prstDash val="lgDashDot"/>
            <a:round/>
            <a:headEnd type="none" w="sm" len="sm"/>
            <a:tailEnd type="none" w="sm" len="sm"/>
          </a:ln>
        </p:spPr>
        <p:txBody>
          <a:bodyPr spcFirstLastPara="1" wrap="square" lIns="24950" tIns="24950" rIns="24950" bIns="249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83C5DE"/>
                </a:solidFill>
                <a:latin typeface="Impact"/>
                <a:ea typeface="Impact"/>
                <a:cs typeface="Impact"/>
                <a:sym typeface="Impact"/>
              </a:rPr>
              <a:t>Kindly contact us if you have any questions/comments and suggestions: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83C5DE"/>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83C5DE"/>
                </a:solidFill>
                <a:latin typeface="Impact"/>
                <a:ea typeface="Impact"/>
                <a:cs typeface="Impact"/>
                <a:sym typeface="Impact"/>
              </a:rPr>
              <a:t>* EMAIL:  pathology437@gmail.com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83C5DE"/>
                </a:solidFill>
                <a:latin typeface="Impact"/>
                <a:ea typeface="Impact"/>
                <a:cs typeface="Impact"/>
                <a:sym typeface="Impact"/>
              </a:rPr>
              <a:t>* TWITTER :  @pathology437</a:t>
            </a:r>
            <a:endParaRPr sz="1400" b="0" i="0" u="none" strike="noStrike" cap="none">
              <a:solidFill>
                <a:srgbClr val="000000"/>
              </a:solidFill>
              <a:latin typeface="Arial"/>
              <a:ea typeface="Arial"/>
              <a:cs typeface="Arial"/>
              <a:sym typeface="Arial"/>
            </a:endParaRPr>
          </a:p>
        </p:txBody>
      </p:sp>
      <p:sp>
        <p:nvSpPr>
          <p:cNvPr id="323" name="Shape 323"/>
          <p:cNvSpPr txBox="1"/>
          <p:nvPr/>
        </p:nvSpPr>
        <p:spPr>
          <a:xfrm>
            <a:off x="204238" y="8176159"/>
            <a:ext cx="3900712" cy="769441"/>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8DBDD5"/>
                </a:solidFill>
                <a:latin typeface="Arial"/>
                <a:ea typeface="Arial"/>
                <a:cs typeface="Arial"/>
                <a:sym typeface="Arial"/>
              </a:rPr>
              <a:t>Pathology</a:t>
            </a:r>
            <a:endParaRPr sz="4800" b="1" i="0" u="none" strike="noStrike" cap="none">
              <a:solidFill>
                <a:srgbClr val="8DBDD5"/>
              </a:solidFill>
              <a:latin typeface="Arial"/>
              <a:ea typeface="Arial"/>
              <a:cs typeface="Arial"/>
              <a:sym typeface="Arial"/>
            </a:endParaRPr>
          </a:p>
        </p:txBody>
      </p:sp>
      <p:sp>
        <p:nvSpPr>
          <p:cNvPr id="324" name="Shape 324"/>
          <p:cNvSpPr txBox="1"/>
          <p:nvPr/>
        </p:nvSpPr>
        <p:spPr>
          <a:xfrm>
            <a:off x="400501" y="8635823"/>
            <a:ext cx="2124075" cy="369332"/>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BBDFED"/>
                </a:solidFill>
                <a:latin typeface="Impact"/>
                <a:ea typeface="Impact"/>
                <a:cs typeface="Impact"/>
                <a:sym typeface="Impact"/>
              </a:rPr>
              <a:t>teamwork</a:t>
            </a:r>
            <a:endParaRPr sz="1400" b="0" i="0" u="none" strike="noStrike" cap="none">
              <a:solidFill>
                <a:srgbClr val="000000"/>
              </a:solidFill>
              <a:latin typeface="Arial"/>
              <a:ea typeface="Arial"/>
              <a:cs typeface="Arial"/>
              <a:sym typeface="Arial"/>
            </a:endParaRPr>
          </a:p>
        </p:txBody>
      </p:sp>
      <p:sp>
        <p:nvSpPr>
          <p:cNvPr id="325" name="Shape 325"/>
          <p:cNvSpPr txBox="1"/>
          <p:nvPr/>
        </p:nvSpPr>
        <p:spPr>
          <a:xfrm>
            <a:off x="909540" y="3780221"/>
            <a:ext cx="3230072" cy="461665"/>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83C5DE"/>
                </a:solidFill>
                <a:latin typeface="Arial"/>
                <a:ea typeface="Arial"/>
                <a:cs typeface="Arial"/>
                <a:sym typeface="Arial"/>
              </a:rPr>
              <a:t>GOOD LUCK ! ☺</a:t>
            </a:r>
            <a:endParaRPr sz="2400" b="1" i="0" u="none" strike="noStrike" cap="none">
              <a:solidFill>
                <a:srgbClr val="83C5DE"/>
              </a:solidFill>
              <a:latin typeface="Arial"/>
              <a:ea typeface="Arial"/>
              <a:cs typeface="Arial"/>
              <a:sym typeface="Arial"/>
            </a:endParaRPr>
          </a:p>
        </p:txBody>
      </p:sp>
      <p:pic>
        <p:nvPicPr>
          <p:cNvPr id="326" name="Shape 326"/>
          <p:cNvPicPr preferRelativeResize="0"/>
          <p:nvPr/>
        </p:nvPicPr>
        <p:blipFill rotWithShape="1">
          <a:blip r:embed="rId4">
            <a:alphaModFix/>
          </a:blip>
          <a:srcRect/>
          <a:stretch/>
        </p:blipFill>
        <p:spPr>
          <a:xfrm>
            <a:off x="5210307" y="-211286"/>
            <a:ext cx="1415415" cy="1259035"/>
          </a:xfrm>
          <a:prstGeom prst="rect">
            <a:avLst/>
          </a:prstGeom>
          <a:noFill/>
          <a:ln>
            <a:noFill/>
          </a:ln>
        </p:spPr>
      </p:pic>
      <p:sp>
        <p:nvSpPr>
          <p:cNvPr id="327" name="Shape 327"/>
          <p:cNvSpPr txBox="1"/>
          <p:nvPr/>
        </p:nvSpPr>
        <p:spPr>
          <a:xfrm>
            <a:off x="4480686" y="7897159"/>
            <a:ext cx="2628774" cy="738664"/>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63952"/>
                </a:solidFill>
                <a:latin typeface="Arial"/>
                <a:ea typeface="Arial"/>
                <a:cs typeface="Arial"/>
                <a:sym typeface="Arial"/>
              </a:rPr>
              <a:t>*references: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63952"/>
                </a:solidFill>
                <a:latin typeface="Georgia"/>
                <a:ea typeface="Georgia"/>
                <a:cs typeface="Georgia"/>
                <a:sym typeface="Georgia"/>
              </a:rPr>
              <a:t>- Robbins Basic Pathology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63952"/>
                </a:solidFill>
                <a:latin typeface="Georgia"/>
                <a:ea typeface="Georgia"/>
                <a:cs typeface="Georgia"/>
                <a:sym typeface="Georgia"/>
              </a:rPr>
              <a:t>- Slides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1962150" y="466725"/>
            <a:ext cx="1514475"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3" name="Shape 133"/>
          <p:cNvSpPr txBox="1"/>
          <p:nvPr/>
        </p:nvSpPr>
        <p:spPr>
          <a:xfrm rot="5400000">
            <a:off x="-2341989" y="4177099"/>
            <a:ext cx="551497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dk2"/>
                </a:solidFill>
                <a:latin typeface="Arial"/>
                <a:ea typeface="Arial"/>
                <a:cs typeface="Arial"/>
                <a:sym typeface="Arial"/>
              </a:rPr>
              <a:t>Objectives :</a:t>
            </a:r>
            <a:endParaRPr sz="4000" b="1" i="0" u="none" strike="noStrike" cap="none">
              <a:solidFill>
                <a:schemeClr val="dk2"/>
              </a:solidFill>
              <a:latin typeface="Arial"/>
              <a:ea typeface="Arial"/>
              <a:cs typeface="Arial"/>
              <a:sym typeface="Arial"/>
            </a:endParaRPr>
          </a:p>
        </p:txBody>
      </p:sp>
      <p:sp>
        <p:nvSpPr>
          <p:cNvPr id="134" name="Shape 134"/>
          <p:cNvSpPr txBox="1"/>
          <p:nvPr/>
        </p:nvSpPr>
        <p:spPr>
          <a:xfrm>
            <a:off x="1529174" y="129351"/>
            <a:ext cx="5671726" cy="47154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Objectives:</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At the end of the lecture, the student should:</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Know the a etiology, risk factors and complications of hypertension, so as to be able to identify patient risk  factors amenable to treatment by lifestyle modification, and to investigate patients appropriately for causes of secondary hypertension.</a:t>
            </a:r>
            <a:endParaRPr/>
          </a:p>
          <a:p>
            <a:pPr marL="457200" marR="0" lvl="0" indent="-342900" algn="l" rtl="0">
              <a:lnSpc>
                <a:spcPct val="100000"/>
              </a:lnSpc>
              <a:spcBef>
                <a:spcPts val="0"/>
              </a:spcBef>
              <a:spcAft>
                <a:spcPts val="0"/>
              </a:spcAft>
              <a:buClr>
                <a:schemeClr val="lt2"/>
              </a:buClr>
              <a:buSzPts val="1800"/>
              <a:buFont typeface="Noto Sans Symbols"/>
              <a:buNone/>
            </a:pPr>
            <a:endParaRPr sz="1600" b="0" i="0" u="none" strike="noStrike" cap="none">
              <a:solidFill>
                <a:schemeClr val="lt2"/>
              </a:solidFill>
              <a:latin typeface="Georgia"/>
              <a:ea typeface="Georgia"/>
              <a:cs typeface="Georgia"/>
              <a:sym typeface="Georgia"/>
            </a:endParaRPr>
          </a:p>
          <a:p>
            <a:pPr marL="457200" marR="0" lvl="0" indent="-342900" algn="l" rtl="0">
              <a:lnSpc>
                <a:spcPct val="100000"/>
              </a:lnSpc>
              <a:spcBef>
                <a:spcPts val="0"/>
              </a:spcBef>
              <a:spcAft>
                <a:spcPts val="0"/>
              </a:spcAft>
              <a:buClr>
                <a:schemeClr val="lt2"/>
              </a:buClr>
              <a:buSzPts val="1800"/>
              <a:buFont typeface="Noto Sans Symbols"/>
              <a:buNone/>
            </a:pPr>
            <a:endParaRPr sz="1600" b="0" i="0" u="none" strike="noStrike" cap="none">
              <a:solidFill>
                <a:schemeClr val="lt2"/>
              </a:solidFill>
              <a:latin typeface="Georgia"/>
              <a:ea typeface="Georgia"/>
              <a:cs typeface="Georgia"/>
              <a:sym typeface="Georgia"/>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Key principles to be discussed:</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Raised systemic blood pressure is a major cause of morbidity and mortality.</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Hypertension can cause or contribute to: atherosclerosis, left ventricular hypertrophy, chronic renal failure, </a:t>
            </a:r>
            <a:r>
              <a:rPr lang="en-US" sz="1600">
                <a:solidFill>
                  <a:schemeClr val="lt2"/>
                </a:solidFill>
                <a:latin typeface="Georgia"/>
                <a:ea typeface="Georgia"/>
                <a:cs typeface="Georgia"/>
                <a:sym typeface="Georgia"/>
              </a:rPr>
              <a:t>cerebrovascular</a:t>
            </a:r>
            <a:r>
              <a:rPr lang="en-US" sz="1600" b="0" i="0" u="none" strike="noStrike" cap="none">
                <a:solidFill>
                  <a:schemeClr val="lt2"/>
                </a:solidFill>
                <a:latin typeface="Georgia"/>
                <a:ea typeface="Georgia"/>
                <a:cs typeface="Georgia"/>
                <a:sym typeface="Georgia"/>
              </a:rPr>
              <a:t> disease and retinopathy.</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Normal values for blood pressure.</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Causes of secondary hypertension.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Genetic and environmental factors contributing to </a:t>
            </a:r>
            <a:r>
              <a:rPr lang="en-US" sz="1600">
                <a:solidFill>
                  <a:schemeClr val="lt2"/>
                </a:solidFill>
                <a:latin typeface="Georgia"/>
                <a:ea typeface="Georgia"/>
                <a:cs typeface="Georgia"/>
                <a:sym typeface="Georgia"/>
              </a:rPr>
              <a:t>The</a:t>
            </a:r>
            <a:r>
              <a:rPr lang="en-US" sz="1600" b="0" i="0" u="none" strike="noStrike" cap="none">
                <a:solidFill>
                  <a:schemeClr val="lt2"/>
                </a:solidFill>
                <a:latin typeface="Georgia"/>
                <a:ea typeface="Georgia"/>
                <a:cs typeface="Georgia"/>
                <a:sym typeface="Georgia"/>
              </a:rPr>
              <a:t> etiology of essential hypertension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Pathology of blood vessels (blood vessels changes) in both primary and secondary hypertension.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LECTURE OUTLINE</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Definition and risk factors</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Classification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Primary &amp; secondary HTN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Causes of secondary HTN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Benign vs malignant HTN </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Pathogenesis</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Regulation of blood pressure</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Vascular morphology in HTN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Heart in HTN</a:t>
            </a:r>
            <a:endParaRPr/>
          </a:p>
          <a:p>
            <a:pPr marL="457200" marR="0" lvl="0" indent="-457200" algn="l" rtl="0">
              <a:lnSpc>
                <a:spcPct val="100000"/>
              </a:lnSpc>
              <a:spcBef>
                <a:spcPts val="0"/>
              </a:spcBef>
              <a:spcAft>
                <a:spcPts val="0"/>
              </a:spcAft>
              <a:buClr>
                <a:schemeClr val="lt2"/>
              </a:buClr>
              <a:buSzPts val="1800"/>
              <a:buFont typeface="Noto Sans Symbols"/>
              <a:buChar char="❑"/>
            </a:pPr>
            <a:r>
              <a:rPr lang="en-US" sz="1600" b="0" i="0" u="none" strike="noStrike" cap="none">
                <a:solidFill>
                  <a:schemeClr val="lt2"/>
                </a:solidFill>
                <a:latin typeface="Georgia"/>
                <a:ea typeface="Georgia"/>
                <a:cs typeface="Georgia"/>
                <a:sym typeface="Georgia"/>
              </a:rPr>
              <a:t> Complications of HTN</a:t>
            </a:r>
            <a:endParaRPr sz="1600" b="0" i="0" u="none" strike="noStrike" cap="none">
              <a:solidFill>
                <a:schemeClr val="lt2"/>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564750" y="0"/>
            <a:ext cx="5414400" cy="696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a:solidFill>
                  <a:schemeClr val="lt1"/>
                </a:solidFill>
                <a:latin typeface="Impact"/>
                <a:ea typeface="Impact"/>
                <a:cs typeface="Impact"/>
                <a:sym typeface="Impact"/>
              </a:rPr>
              <a:t>Hypertension and Hypertensive Vascular Disease</a:t>
            </a:r>
            <a:endParaRPr sz="1800">
              <a:solidFill>
                <a:schemeClr val="lt1"/>
              </a:solidFill>
              <a:latin typeface="Impact"/>
              <a:ea typeface="Impact"/>
              <a:cs typeface="Impact"/>
              <a:sym typeface="Impact"/>
            </a:endParaRPr>
          </a:p>
        </p:txBody>
      </p:sp>
      <p:sp>
        <p:nvSpPr>
          <p:cNvPr id="141" name="Shape 141"/>
          <p:cNvSpPr txBox="1"/>
          <p:nvPr/>
        </p:nvSpPr>
        <p:spPr>
          <a:xfrm>
            <a:off x="629200" y="521038"/>
            <a:ext cx="6179400" cy="17874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US" sz="1200" dirty="0">
                <a:solidFill>
                  <a:srgbClr val="2D73A5"/>
                </a:solidFill>
                <a:latin typeface="Georgia"/>
                <a:ea typeface="Georgia"/>
                <a:cs typeface="Georgia"/>
                <a:sym typeface="Georgia"/>
              </a:rPr>
              <a:t>Hypertension: Definition: a sustained </a:t>
            </a:r>
            <a:r>
              <a:rPr lang="en-US" sz="1200" dirty="0">
                <a:solidFill>
                  <a:srgbClr val="B7B7B7"/>
                </a:solidFill>
                <a:latin typeface="Georgia"/>
                <a:ea typeface="Georgia"/>
                <a:cs typeface="Georgia"/>
                <a:sym typeface="Georgia"/>
              </a:rPr>
              <a:t>“more than 1 reading”</a:t>
            </a:r>
            <a:r>
              <a:rPr lang="en-US" sz="1200" dirty="0">
                <a:solidFill>
                  <a:srgbClr val="2D73A5"/>
                </a:solidFill>
                <a:latin typeface="Georgia"/>
                <a:ea typeface="Georgia"/>
                <a:cs typeface="Georgia"/>
                <a:sym typeface="Georgia"/>
              </a:rPr>
              <a:t> </a:t>
            </a:r>
            <a:r>
              <a:rPr lang="en-US" sz="1200" dirty="0">
                <a:solidFill>
                  <a:srgbClr val="FF0000"/>
                </a:solidFill>
                <a:latin typeface="Georgia"/>
                <a:ea typeface="Georgia"/>
                <a:cs typeface="Georgia"/>
                <a:sym typeface="Georgia"/>
              </a:rPr>
              <a:t>systolic pressure in excess of 140 mm Hg </a:t>
            </a:r>
            <a:r>
              <a:rPr lang="en-US" sz="1200" dirty="0">
                <a:solidFill>
                  <a:srgbClr val="2D73A5"/>
                </a:solidFill>
                <a:latin typeface="Georgia"/>
                <a:ea typeface="Georgia"/>
                <a:cs typeface="Georgia"/>
                <a:sym typeface="Georgia"/>
              </a:rPr>
              <a:t>or a sustained </a:t>
            </a:r>
            <a:r>
              <a:rPr lang="en-US" sz="1200" dirty="0">
                <a:solidFill>
                  <a:srgbClr val="FF0000"/>
                </a:solidFill>
                <a:latin typeface="Georgia"/>
                <a:ea typeface="Georgia"/>
                <a:cs typeface="Georgia"/>
                <a:sym typeface="Georgia"/>
              </a:rPr>
              <a:t>diastolic pressure more than 90 mm Hg </a:t>
            </a:r>
            <a:r>
              <a:rPr lang="en-US" sz="1200" dirty="0">
                <a:solidFill>
                  <a:srgbClr val="2D73A5"/>
                </a:solidFill>
                <a:latin typeface="Georgia"/>
                <a:ea typeface="Georgia"/>
                <a:cs typeface="Georgia"/>
                <a:sym typeface="Georgia"/>
              </a:rPr>
              <a:t>(&gt;140/90).</a:t>
            </a:r>
            <a:endParaRPr sz="1200" dirty="0">
              <a:solidFill>
                <a:srgbClr val="2D73A5"/>
              </a:solidFill>
              <a:latin typeface="Georgia"/>
              <a:ea typeface="Georgia"/>
              <a:cs typeface="Georgia"/>
              <a:sym typeface="Georgia"/>
            </a:endParaRPr>
          </a:p>
          <a:p>
            <a:pPr marL="0" lvl="0" indent="0" rtl="0">
              <a:lnSpc>
                <a:spcPct val="100000"/>
              </a:lnSpc>
              <a:spcBef>
                <a:spcPts val="0"/>
              </a:spcBef>
              <a:spcAft>
                <a:spcPts val="0"/>
              </a:spcAft>
              <a:buNone/>
            </a:pPr>
            <a:endParaRPr sz="1200" dirty="0">
              <a:solidFill>
                <a:srgbClr val="2D73A5"/>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Common problem</a:t>
            </a:r>
            <a:endParaRPr sz="1200"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Asymptomatic until late - Silent Killer – painless.</a:t>
            </a:r>
            <a:endParaRPr sz="1200"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In the early stages of HTN there are few or no symptoms.</a:t>
            </a:r>
            <a:endParaRPr sz="1200"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Complications alert to diagnosis but late.</a:t>
            </a:r>
            <a:endParaRPr sz="1200" dirty="0">
              <a:solidFill>
                <a:schemeClr val="dk1"/>
              </a:solidFill>
              <a:latin typeface="Georgia"/>
              <a:ea typeface="Georgia"/>
              <a:cs typeface="Georgia"/>
              <a:sym typeface="Georgia"/>
            </a:endParaRPr>
          </a:p>
        </p:txBody>
      </p:sp>
      <p:pic>
        <p:nvPicPr>
          <p:cNvPr id="142" name="Shape 142"/>
          <p:cNvPicPr preferRelativeResize="0"/>
          <p:nvPr/>
        </p:nvPicPr>
        <p:blipFill rotWithShape="1">
          <a:blip r:embed="rId3">
            <a:alphaModFix/>
          </a:blip>
          <a:srcRect t="62653" b="9077"/>
          <a:stretch/>
        </p:blipFill>
        <p:spPr>
          <a:xfrm>
            <a:off x="4948066" y="984962"/>
            <a:ext cx="1547025" cy="437324"/>
          </a:xfrm>
          <a:prstGeom prst="rect">
            <a:avLst/>
          </a:prstGeom>
          <a:noFill/>
          <a:ln>
            <a:noFill/>
          </a:ln>
        </p:spPr>
      </p:pic>
      <p:sp>
        <p:nvSpPr>
          <p:cNvPr id="143" name="Shape 143"/>
          <p:cNvSpPr txBox="1"/>
          <p:nvPr/>
        </p:nvSpPr>
        <p:spPr>
          <a:xfrm>
            <a:off x="629200" y="2208500"/>
            <a:ext cx="6179400" cy="5382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US" sz="1200" b="1">
                <a:solidFill>
                  <a:schemeClr val="lt1"/>
                </a:solidFill>
                <a:latin typeface="Georgia"/>
                <a:ea typeface="Georgia"/>
                <a:cs typeface="Georgia"/>
                <a:sym typeface="Georgia"/>
              </a:rPr>
              <a:t>Hypertension is an important factor which contributes in development of:</a:t>
            </a:r>
            <a:endParaRPr sz="1200">
              <a:solidFill>
                <a:schemeClr val="dk1"/>
              </a:solidFill>
              <a:latin typeface="Georgia"/>
              <a:ea typeface="Georgia"/>
              <a:cs typeface="Georgia"/>
              <a:sym typeface="Georgia"/>
            </a:endParaRPr>
          </a:p>
        </p:txBody>
      </p:sp>
      <p:sp>
        <p:nvSpPr>
          <p:cNvPr id="144" name="Shape 144"/>
          <p:cNvSpPr txBox="1"/>
          <p:nvPr/>
        </p:nvSpPr>
        <p:spPr>
          <a:xfrm>
            <a:off x="575138" y="3845263"/>
            <a:ext cx="6060900" cy="22245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US" sz="1200" b="1" dirty="0">
                <a:solidFill>
                  <a:schemeClr val="lt1"/>
                </a:solidFill>
                <a:latin typeface="Georgia"/>
                <a:ea typeface="Georgia"/>
                <a:cs typeface="Georgia"/>
                <a:sym typeface="Georgia"/>
              </a:rPr>
              <a:t>Risk Factors for Hypertension</a:t>
            </a:r>
            <a:endParaRPr sz="1200" b="1" dirty="0">
              <a:solidFill>
                <a:schemeClr val="lt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rgbClr val="FF0000"/>
                </a:solidFill>
                <a:latin typeface="Georgia"/>
                <a:ea typeface="Georgia"/>
                <a:cs typeface="Georgia"/>
                <a:sym typeface="Georgia"/>
              </a:rPr>
              <a:t>Hereditary, Genetics- family history</a:t>
            </a:r>
            <a:endParaRPr sz="1200" dirty="0">
              <a:solidFill>
                <a:srgbClr val="FF0000"/>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Race: African-Americans</a:t>
            </a:r>
            <a:endParaRPr sz="1200"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Gender: Men &amp; postmenopausal women</a:t>
            </a:r>
            <a:endParaRPr sz="1200"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rgbClr val="FF0000"/>
                </a:solidFill>
                <a:latin typeface="Georgia"/>
                <a:ea typeface="Georgia"/>
                <a:cs typeface="Georgia"/>
                <a:sym typeface="Georgia"/>
              </a:rPr>
              <a:t>Age</a:t>
            </a:r>
            <a:endParaRPr sz="1200" dirty="0">
              <a:solidFill>
                <a:srgbClr val="FF0000"/>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rgbClr val="FF0000"/>
                </a:solidFill>
                <a:latin typeface="Georgia"/>
                <a:ea typeface="Georgia"/>
                <a:cs typeface="Georgia"/>
                <a:sym typeface="Georgia"/>
              </a:rPr>
              <a:t>Obesity</a:t>
            </a:r>
            <a:endParaRPr sz="1200" dirty="0">
              <a:solidFill>
                <a:srgbClr val="FF0000"/>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Diet, particularly sodium intake</a:t>
            </a:r>
            <a:endParaRPr sz="1200" dirty="0">
              <a:solidFill>
                <a:schemeClr val="dk1"/>
              </a:solidFill>
              <a:latin typeface="Georgia"/>
              <a:ea typeface="Georgia"/>
              <a:cs typeface="Georgia"/>
              <a:sym typeface="Georgia"/>
            </a:endParaRPr>
          </a:p>
        </p:txBody>
      </p:sp>
      <p:sp>
        <p:nvSpPr>
          <p:cNvPr id="145" name="Shape 145"/>
          <p:cNvSpPr/>
          <p:nvPr/>
        </p:nvSpPr>
        <p:spPr>
          <a:xfrm>
            <a:off x="629175" y="2593350"/>
            <a:ext cx="1397100" cy="642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100">
                <a:solidFill>
                  <a:schemeClr val="dk1"/>
                </a:solidFill>
                <a:latin typeface="Georgia"/>
                <a:ea typeface="Georgia"/>
                <a:cs typeface="Georgia"/>
                <a:sym typeface="Georgia"/>
              </a:rPr>
              <a:t>Coronary Heart Disease</a:t>
            </a:r>
            <a:endParaRPr sz="1100"/>
          </a:p>
        </p:txBody>
      </p:sp>
      <p:sp>
        <p:nvSpPr>
          <p:cNvPr id="146" name="Shape 146"/>
          <p:cNvSpPr/>
          <p:nvPr/>
        </p:nvSpPr>
        <p:spPr>
          <a:xfrm>
            <a:off x="2223285" y="2593350"/>
            <a:ext cx="1397100" cy="642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100">
                <a:solidFill>
                  <a:schemeClr val="dk1"/>
                </a:solidFill>
                <a:latin typeface="Georgia"/>
                <a:ea typeface="Georgia"/>
                <a:cs typeface="Georgia"/>
                <a:sym typeface="Georgia"/>
              </a:rPr>
              <a:t>Cerebrovascular Accident (stroke)</a:t>
            </a:r>
            <a:endParaRPr sz="1100"/>
          </a:p>
        </p:txBody>
      </p:sp>
      <p:sp>
        <p:nvSpPr>
          <p:cNvPr id="147" name="Shape 147"/>
          <p:cNvSpPr/>
          <p:nvPr/>
        </p:nvSpPr>
        <p:spPr>
          <a:xfrm>
            <a:off x="3817394" y="2593350"/>
            <a:ext cx="1397100" cy="642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100">
                <a:solidFill>
                  <a:schemeClr val="dk1"/>
                </a:solidFill>
                <a:latin typeface="Georgia"/>
                <a:ea typeface="Georgia"/>
                <a:cs typeface="Georgia"/>
                <a:sym typeface="Georgia"/>
              </a:rPr>
              <a:t>Cardiac Hypertrophy</a:t>
            </a:r>
            <a:endParaRPr sz="1100"/>
          </a:p>
        </p:txBody>
      </p:sp>
      <p:sp>
        <p:nvSpPr>
          <p:cNvPr id="148" name="Shape 148"/>
          <p:cNvSpPr/>
          <p:nvPr/>
        </p:nvSpPr>
        <p:spPr>
          <a:xfrm>
            <a:off x="5411504" y="2593350"/>
            <a:ext cx="1397100" cy="642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100">
                <a:solidFill>
                  <a:schemeClr val="dk1"/>
                </a:solidFill>
                <a:latin typeface="Georgia"/>
                <a:ea typeface="Georgia"/>
                <a:cs typeface="Georgia"/>
                <a:sym typeface="Georgia"/>
              </a:rPr>
              <a:t>Congestive Heart Failure</a:t>
            </a:r>
            <a:endParaRPr sz="1100"/>
          </a:p>
        </p:txBody>
      </p:sp>
      <p:sp>
        <p:nvSpPr>
          <p:cNvPr id="149" name="Shape 149"/>
          <p:cNvSpPr/>
          <p:nvPr/>
        </p:nvSpPr>
        <p:spPr>
          <a:xfrm>
            <a:off x="1327850" y="3313200"/>
            <a:ext cx="1397100" cy="552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100">
                <a:solidFill>
                  <a:schemeClr val="dk1"/>
                </a:solidFill>
                <a:latin typeface="Georgia"/>
                <a:ea typeface="Georgia"/>
                <a:cs typeface="Georgia"/>
                <a:sym typeface="Georgia"/>
              </a:rPr>
              <a:t>Aortic Dissection</a:t>
            </a:r>
            <a:endParaRPr sz="1100"/>
          </a:p>
        </p:txBody>
      </p:sp>
      <p:sp>
        <p:nvSpPr>
          <p:cNvPr id="150" name="Shape 150"/>
          <p:cNvSpPr/>
          <p:nvPr/>
        </p:nvSpPr>
        <p:spPr>
          <a:xfrm>
            <a:off x="3020350" y="3313224"/>
            <a:ext cx="1397100" cy="552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100">
                <a:solidFill>
                  <a:schemeClr val="dk1"/>
                </a:solidFill>
                <a:latin typeface="Georgia"/>
                <a:ea typeface="Georgia"/>
                <a:cs typeface="Georgia"/>
                <a:sym typeface="Georgia"/>
              </a:rPr>
              <a:t>Renal Failure</a:t>
            </a:r>
            <a:endParaRPr sz="1100"/>
          </a:p>
        </p:txBody>
      </p:sp>
      <p:sp>
        <p:nvSpPr>
          <p:cNvPr id="151" name="Shape 151"/>
          <p:cNvSpPr/>
          <p:nvPr/>
        </p:nvSpPr>
        <p:spPr>
          <a:xfrm>
            <a:off x="4712850" y="3313226"/>
            <a:ext cx="1397100" cy="552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100">
                <a:solidFill>
                  <a:schemeClr val="dk1"/>
                </a:solidFill>
                <a:latin typeface="Georgia"/>
                <a:ea typeface="Georgia"/>
                <a:cs typeface="Georgia"/>
                <a:sym typeface="Georgia"/>
              </a:rPr>
              <a:t>Retinopathy</a:t>
            </a:r>
            <a:endParaRPr sz="1100"/>
          </a:p>
        </p:txBody>
      </p:sp>
      <p:sp>
        <p:nvSpPr>
          <p:cNvPr id="152" name="Shape 152"/>
          <p:cNvSpPr txBox="1"/>
          <p:nvPr/>
        </p:nvSpPr>
        <p:spPr>
          <a:xfrm>
            <a:off x="4147963" y="4073413"/>
            <a:ext cx="2714700" cy="1787400"/>
          </a:xfrm>
          <a:prstGeom prst="rect">
            <a:avLst/>
          </a:prstGeom>
          <a:noFill/>
          <a:ln>
            <a:noFill/>
          </a:ln>
        </p:spPr>
        <p:txBody>
          <a:bodyPr spcFirstLastPara="1" wrap="square" lIns="91425" tIns="91425" rIns="91425" bIns="91425" anchor="ctr" anchorCtr="0">
            <a:noAutofit/>
          </a:bodyPr>
          <a:lstStyle/>
          <a:p>
            <a:pPr marL="457200" lvl="0" indent="-304800" rtl="0">
              <a:lnSpc>
                <a:spcPct val="150000"/>
              </a:lnSpc>
              <a:spcBef>
                <a:spcPts val="0"/>
              </a:spcBef>
              <a:spcAft>
                <a:spcPts val="0"/>
              </a:spcAft>
              <a:buClr>
                <a:schemeClr val="lt1"/>
              </a:buClr>
              <a:buSzPts val="1200"/>
              <a:buFont typeface="Georgia"/>
              <a:buChar char="❏"/>
            </a:pPr>
            <a:r>
              <a:rPr lang="en-US" sz="1200">
                <a:solidFill>
                  <a:schemeClr val="dk1"/>
                </a:solidFill>
                <a:latin typeface="Georgia"/>
                <a:ea typeface="Georgia"/>
                <a:cs typeface="Georgia"/>
                <a:sym typeface="Georgia"/>
              </a:rPr>
              <a:t>Lifestyle-stressful</a:t>
            </a:r>
            <a:endParaRPr sz="120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a:solidFill>
                  <a:schemeClr val="dk1"/>
                </a:solidFill>
                <a:latin typeface="Georgia"/>
                <a:ea typeface="Georgia"/>
                <a:cs typeface="Georgia"/>
                <a:sym typeface="Georgia"/>
              </a:rPr>
              <a:t>Heavy alcohol consumption</a:t>
            </a:r>
            <a:endParaRPr sz="120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a:solidFill>
                  <a:schemeClr val="dk1"/>
                </a:solidFill>
                <a:latin typeface="Georgia"/>
                <a:ea typeface="Georgia"/>
                <a:cs typeface="Georgia"/>
                <a:sym typeface="Georgia"/>
              </a:rPr>
              <a:t>Diabetes</a:t>
            </a:r>
            <a:endParaRPr sz="120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a:solidFill>
                  <a:schemeClr val="dk1"/>
                </a:solidFill>
                <a:latin typeface="Georgia"/>
                <a:ea typeface="Georgia"/>
                <a:cs typeface="Georgia"/>
                <a:sym typeface="Georgia"/>
              </a:rPr>
              <a:t>Use of oral contraceptives</a:t>
            </a:r>
            <a:endParaRPr sz="120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a:solidFill>
                  <a:schemeClr val="dk1"/>
                </a:solidFill>
                <a:latin typeface="Georgia"/>
                <a:ea typeface="Georgia"/>
                <a:cs typeface="Georgia"/>
                <a:sym typeface="Georgia"/>
              </a:rPr>
              <a:t>Sedentary or inactive lifestyle</a:t>
            </a:r>
            <a:endParaRPr/>
          </a:p>
        </p:txBody>
      </p:sp>
      <p:sp>
        <p:nvSpPr>
          <p:cNvPr id="153" name="Shape 153"/>
          <p:cNvSpPr txBox="1"/>
          <p:nvPr/>
        </p:nvSpPr>
        <p:spPr>
          <a:xfrm>
            <a:off x="564750" y="5825600"/>
            <a:ext cx="5414400" cy="538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solidFill>
                  <a:schemeClr val="lt1"/>
                </a:solidFill>
                <a:latin typeface="Georgia"/>
                <a:ea typeface="Georgia"/>
                <a:cs typeface="Georgia"/>
                <a:sym typeface="Georgia"/>
              </a:rPr>
              <a:t>Hypertension Classification</a:t>
            </a:r>
            <a:endParaRPr sz="1200" b="1">
              <a:solidFill>
                <a:schemeClr val="lt1"/>
              </a:solidFill>
              <a:latin typeface="Georgia"/>
              <a:ea typeface="Georgia"/>
              <a:cs typeface="Georgia"/>
              <a:sym typeface="Georgia"/>
            </a:endParaRPr>
          </a:p>
        </p:txBody>
      </p:sp>
      <p:sp>
        <p:nvSpPr>
          <p:cNvPr id="154" name="Shape 154"/>
          <p:cNvSpPr/>
          <p:nvPr/>
        </p:nvSpPr>
        <p:spPr>
          <a:xfrm>
            <a:off x="3030902" y="6215588"/>
            <a:ext cx="1711200" cy="3177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rgbClr val="FFFFFF"/>
                </a:solidFill>
                <a:latin typeface="Georgia"/>
                <a:ea typeface="Georgia"/>
                <a:cs typeface="Georgia"/>
                <a:sym typeface="Georgia"/>
              </a:rPr>
              <a:t>Hypertension</a:t>
            </a:r>
            <a:endParaRPr sz="1300" b="1">
              <a:solidFill>
                <a:srgbClr val="FFFFFF"/>
              </a:solidFill>
              <a:latin typeface="Georgia"/>
              <a:ea typeface="Georgia"/>
              <a:cs typeface="Georgia"/>
              <a:sym typeface="Georgia"/>
            </a:endParaRPr>
          </a:p>
        </p:txBody>
      </p:sp>
      <p:sp>
        <p:nvSpPr>
          <p:cNvPr id="155" name="Shape 155"/>
          <p:cNvSpPr/>
          <p:nvPr/>
        </p:nvSpPr>
        <p:spPr>
          <a:xfrm>
            <a:off x="1712102" y="6670338"/>
            <a:ext cx="1711200" cy="317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Georgia"/>
                <a:ea typeface="Georgia"/>
                <a:cs typeface="Georgia"/>
                <a:sym typeface="Georgia"/>
              </a:rPr>
              <a:t>Etiology or Cause</a:t>
            </a:r>
            <a:endParaRPr sz="1200">
              <a:latin typeface="Georgia"/>
              <a:ea typeface="Georgia"/>
              <a:cs typeface="Georgia"/>
              <a:sym typeface="Georgia"/>
            </a:endParaRPr>
          </a:p>
        </p:txBody>
      </p:sp>
      <p:sp>
        <p:nvSpPr>
          <p:cNvPr id="156" name="Shape 156"/>
          <p:cNvSpPr/>
          <p:nvPr/>
        </p:nvSpPr>
        <p:spPr>
          <a:xfrm>
            <a:off x="4489552" y="6670338"/>
            <a:ext cx="1711200" cy="317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Georgia"/>
                <a:ea typeface="Georgia"/>
                <a:cs typeface="Georgia"/>
                <a:sym typeface="Georgia"/>
              </a:rPr>
              <a:t>Clinical Features</a:t>
            </a:r>
            <a:endParaRPr sz="1200">
              <a:latin typeface="Georgia"/>
              <a:ea typeface="Georgia"/>
              <a:cs typeface="Georgia"/>
              <a:sym typeface="Georgia"/>
            </a:endParaRPr>
          </a:p>
        </p:txBody>
      </p:sp>
      <p:sp>
        <p:nvSpPr>
          <p:cNvPr id="157" name="Shape 157"/>
          <p:cNvSpPr/>
          <p:nvPr/>
        </p:nvSpPr>
        <p:spPr>
          <a:xfrm>
            <a:off x="1192225" y="7125100"/>
            <a:ext cx="1318800" cy="55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latin typeface="Georgia"/>
                <a:ea typeface="Georgia"/>
                <a:cs typeface="Georgia"/>
                <a:sym typeface="Georgia"/>
              </a:rPr>
              <a:t>Primary/Essential/</a:t>
            </a:r>
            <a:r>
              <a:rPr lang="en-US" sz="1100">
                <a:solidFill>
                  <a:srgbClr val="B7B7B7"/>
                </a:solidFill>
                <a:latin typeface="Georgia"/>
                <a:ea typeface="Georgia"/>
                <a:cs typeface="Georgia"/>
                <a:sym typeface="Georgia"/>
              </a:rPr>
              <a:t>idiopathic</a:t>
            </a:r>
            <a:r>
              <a:rPr lang="en-US" sz="1100">
                <a:latin typeface="Georgia"/>
                <a:ea typeface="Georgia"/>
                <a:cs typeface="Georgia"/>
                <a:sym typeface="Georgia"/>
              </a:rPr>
              <a:t>  (95%)</a:t>
            </a:r>
            <a:endParaRPr sz="1100">
              <a:latin typeface="Georgia"/>
              <a:ea typeface="Georgia"/>
              <a:cs typeface="Georgia"/>
              <a:sym typeface="Georgia"/>
            </a:endParaRPr>
          </a:p>
        </p:txBody>
      </p:sp>
      <p:sp>
        <p:nvSpPr>
          <p:cNvPr id="158" name="Shape 158"/>
          <p:cNvSpPr/>
          <p:nvPr/>
        </p:nvSpPr>
        <p:spPr>
          <a:xfrm>
            <a:off x="2624490" y="7125089"/>
            <a:ext cx="925800" cy="55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latin typeface="Georgia"/>
                <a:ea typeface="Georgia"/>
                <a:cs typeface="Georgia"/>
                <a:sym typeface="Georgia"/>
              </a:rPr>
              <a:t>Secondary </a:t>
            </a:r>
            <a:br>
              <a:rPr lang="en-US" sz="1100">
                <a:latin typeface="Georgia"/>
                <a:ea typeface="Georgia"/>
                <a:cs typeface="Georgia"/>
                <a:sym typeface="Georgia"/>
              </a:rPr>
            </a:br>
            <a:r>
              <a:rPr lang="en-US" sz="1100">
                <a:latin typeface="Georgia"/>
                <a:ea typeface="Georgia"/>
                <a:cs typeface="Georgia"/>
                <a:sym typeface="Georgia"/>
              </a:rPr>
              <a:t>(5-10%) </a:t>
            </a:r>
            <a:endParaRPr sz="1100">
              <a:latin typeface="Georgia"/>
              <a:ea typeface="Georgia"/>
              <a:cs typeface="Georgia"/>
              <a:sym typeface="Georgia"/>
            </a:endParaRPr>
          </a:p>
        </p:txBody>
      </p:sp>
      <p:sp>
        <p:nvSpPr>
          <p:cNvPr id="159" name="Shape 159"/>
          <p:cNvSpPr/>
          <p:nvPr/>
        </p:nvSpPr>
        <p:spPr>
          <a:xfrm>
            <a:off x="4362590" y="7125089"/>
            <a:ext cx="925800" cy="55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latin typeface="Georgia"/>
                <a:ea typeface="Georgia"/>
                <a:cs typeface="Georgia"/>
                <a:sym typeface="Georgia"/>
              </a:rPr>
              <a:t>Benign </a:t>
            </a:r>
            <a:endParaRPr sz="1100">
              <a:latin typeface="Georgia"/>
              <a:ea typeface="Georgia"/>
              <a:cs typeface="Georgia"/>
              <a:sym typeface="Georgia"/>
            </a:endParaRPr>
          </a:p>
        </p:txBody>
      </p:sp>
      <p:sp>
        <p:nvSpPr>
          <p:cNvPr id="160" name="Shape 160"/>
          <p:cNvSpPr/>
          <p:nvPr/>
        </p:nvSpPr>
        <p:spPr>
          <a:xfrm>
            <a:off x="5401940" y="7125089"/>
            <a:ext cx="925800" cy="55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latin typeface="Georgia"/>
                <a:ea typeface="Georgia"/>
                <a:cs typeface="Georgia"/>
                <a:sym typeface="Georgia"/>
              </a:rPr>
              <a:t>Malignant </a:t>
            </a:r>
            <a:br>
              <a:rPr lang="en-US" sz="1100">
                <a:latin typeface="Georgia"/>
                <a:ea typeface="Georgia"/>
                <a:cs typeface="Georgia"/>
                <a:sym typeface="Georgia"/>
              </a:rPr>
            </a:br>
            <a:r>
              <a:rPr lang="en-US" sz="1100">
                <a:latin typeface="Georgia"/>
                <a:ea typeface="Georgia"/>
                <a:cs typeface="Georgia"/>
                <a:sym typeface="Georgia"/>
              </a:rPr>
              <a:t>(5%)</a:t>
            </a:r>
            <a:endParaRPr sz="1100">
              <a:latin typeface="Georgia"/>
              <a:ea typeface="Georgia"/>
              <a:cs typeface="Georgia"/>
              <a:sym typeface="Georgia"/>
            </a:endParaRPr>
          </a:p>
        </p:txBody>
      </p:sp>
      <p:cxnSp>
        <p:nvCxnSpPr>
          <p:cNvPr id="161" name="Shape 161"/>
          <p:cNvCxnSpPr>
            <a:stCxn id="154" idx="2"/>
            <a:endCxn id="155" idx="0"/>
          </p:cNvCxnSpPr>
          <p:nvPr/>
        </p:nvCxnSpPr>
        <p:spPr>
          <a:xfrm rot="5400000">
            <a:off x="3158552" y="5942438"/>
            <a:ext cx="137100" cy="13188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62" name="Shape 162"/>
          <p:cNvCxnSpPr>
            <a:stCxn id="154" idx="2"/>
            <a:endCxn id="156" idx="0"/>
          </p:cNvCxnSpPr>
          <p:nvPr/>
        </p:nvCxnSpPr>
        <p:spPr>
          <a:xfrm rot="-5400000" flipH="1">
            <a:off x="4547252" y="5872538"/>
            <a:ext cx="137100" cy="1458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63" name="Shape 163"/>
          <p:cNvCxnSpPr>
            <a:stCxn id="155" idx="2"/>
            <a:endCxn id="157" idx="0"/>
          </p:cNvCxnSpPr>
          <p:nvPr/>
        </p:nvCxnSpPr>
        <p:spPr>
          <a:xfrm rot="5400000">
            <a:off x="2141102" y="6698538"/>
            <a:ext cx="137100" cy="716100"/>
          </a:xfrm>
          <a:prstGeom prst="bentConnector3">
            <a:avLst>
              <a:gd name="adj1" fmla="val 49986"/>
            </a:avLst>
          </a:prstGeom>
          <a:noFill/>
          <a:ln w="9525" cap="flat" cmpd="sng">
            <a:solidFill>
              <a:schemeClr val="dk2"/>
            </a:solidFill>
            <a:prstDash val="solid"/>
            <a:round/>
            <a:headEnd type="none" w="med" len="med"/>
            <a:tailEnd type="none" w="med" len="med"/>
          </a:ln>
        </p:spPr>
      </p:cxnSp>
      <p:cxnSp>
        <p:nvCxnSpPr>
          <p:cNvPr id="164" name="Shape 164"/>
          <p:cNvCxnSpPr>
            <a:stCxn id="155" idx="2"/>
            <a:endCxn id="158" idx="0"/>
          </p:cNvCxnSpPr>
          <p:nvPr/>
        </p:nvCxnSpPr>
        <p:spPr>
          <a:xfrm rot="-5400000" flipH="1">
            <a:off x="2758952" y="6796788"/>
            <a:ext cx="137100" cy="519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65" name="Shape 165"/>
          <p:cNvCxnSpPr>
            <a:stCxn id="156" idx="2"/>
            <a:endCxn id="159" idx="0"/>
          </p:cNvCxnSpPr>
          <p:nvPr/>
        </p:nvCxnSpPr>
        <p:spPr>
          <a:xfrm rot="5400000">
            <a:off x="5016802" y="6796788"/>
            <a:ext cx="137100" cy="519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66" name="Shape 166"/>
          <p:cNvCxnSpPr>
            <a:stCxn id="156" idx="2"/>
            <a:endCxn id="160" idx="0"/>
          </p:cNvCxnSpPr>
          <p:nvPr/>
        </p:nvCxnSpPr>
        <p:spPr>
          <a:xfrm rot="-5400000" flipH="1">
            <a:off x="5536402" y="6796788"/>
            <a:ext cx="137100" cy="519600"/>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67" name="Shape 167"/>
          <p:cNvSpPr txBox="1"/>
          <p:nvPr/>
        </p:nvSpPr>
        <p:spPr>
          <a:xfrm>
            <a:off x="556150" y="7588625"/>
            <a:ext cx="6325500" cy="1495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1200" b="1" dirty="0">
                <a:solidFill>
                  <a:schemeClr val="lt1"/>
                </a:solidFill>
                <a:latin typeface="Georgia"/>
                <a:ea typeface="Georgia"/>
                <a:cs typeface="Georgia"/>
                <a:sym typeface="Georgia"/>
              </a:rPr>
              <a:t>Classification: based on etiology/cause:</a:t>
            </a:r>
            <a:endParaRPr sz="1200" b="1" dirty="0">
              <a:solidFill>
                <a:schemeClr val="lt1"/>
              </a:solidFill>
              <a:latin typeface="Georgia"/>
              <a:ea typeface="Georgia"/>
              <a:cs typeface="Georgia"/>
              <a:sym typeface="Georgia"/>
            </a:endParaRPr>
          </a:p>
          <a:p>
            <a:pPr marL="0" lvl="0" indent="0" rtl="0">
              <a:spcBef>
                <a:spcPts val="0"/>
              </a:spcBef>
              <a:spcAft>
                <a:spcPts val="0"/>
              </a:spcAft>
              <a:buNone/>
            </a:pPr>
            <a:endParaRPr sz="600" b="1" dirty="0">
              <a:solidFill>
                <a:schemeClr val="lt1"/>
              </a:solidFill>
              <a:latin typeface="Georgia"/>
              <a:ea typeface="Georgia"/>
              <a:cs typeface="Georgia"/>
              <a:sym typeface="Georgia"/>
            </a:endParaRPr>
          </a:p>
          <a:p>
            <a:pPr marL="457200" lvl="0" indent="-304800" rtl="0">
              <a:spcBef>
                <a:spcPts val="0"/>
              </a:spcBef>
              <a:spcAft>
                <a:spcPts val="0"/>
              </a:spcAft>
              <a:buClr>
                <a:schemeClr val="lt1"/>
              </a:buClr>
              <a:buSzPts val="1200"/>
              <a:buFont typeface="Georgia"/>
              <a:buChar char="❏"/>
            </a:pPr>
            <a:r>
              <a:rPr lang="en-US" sz="1200" b="1" dirty="0">
                <a:solidFill>
                  <a:schemeClr val="dk1"/>
                </a:solidFill>
                <a:latin typeface="Georgia"/>
                <a:ea typeface="Georgia"/>
                <a:cs typeface="Georgia"/>
                <a:sym typeface="Georgia"/>
              </a:rPr>
              <a:t>Primary/Essential Hypertension (95%) :</a:t>
            </a:r>
            <a:r>
              <a:rPr lang="en-US" sz="1200" dirty="0">
                <a:solidFill>
                  <a:schemeClr val="dk1"/>
                </a:solidFill>
                <a:latin typeface="Georgia"/>
                <a:ea typeface="Georgia"/>
                <a:cs typeface="Georgia"/>
                <a:sym typeface="Georgia"/>
              </a:rPr>
              <a:t> Mechanisms largely unknown. </a:t>
            </a:r>
            <a:br>
              <a:rPr lang="en-US" sz="1200" dirty="0">
                <a:solidFill>
                  <a:schemeClr val="dk1"/>
                </a:solidFill>
                <a:latin typeface="Georgia"/>
                <a:ea typeface="Georgia"/>
                <a:cs typeface="Georgia"/>
                <a:sym typeface="Georgia"/>
              </a:rPr>
            </a:br>
            <a:r>
              <a:rPr lang="en-US" sz="1200" dirty="0">
                <a:solidFill>
                  <a:schemeClr val="dk1"/>
                </a:solidFill>
                <a:latin typeface="Georgia"/>
                <a:ea typeface="Georgia"/>
                <a:cs typeface="Georgia"/>
                <a:sym typeface="Georgia"/>
              </a:rPr>
              <a:t>It is </a:t>
            </a:r>
            <a:r>
              <a:rPr lang="en-US" sz="1200" dirty="0">
                <a:solidFill>
                  <a:srgbClr val="FF0000"/>
                </a:solidFill>
                <a:latin typeface="Georgia"/>
                <a:ea typeface="Georgia"/>
                <a:cs typeface="Georgia"/>
                <a:sym typeface="Georgia"/>
              </a:rPr>
              <a:t>idiopathic.</a:t>
            </a:r>
            <a:r>
              <a:rPr lang="en-US" sz="1200" dirty="0">
                <a:solidFill>
                  <a:schemeClr val="dk1"/>
                </a:solidFill>
                <a:latin typeface="Georgia"/>
                <a:ea typeface="Georgia"/>
                <a:cs typeface="Georgia"/>
                <a:sym typeface="Georgia"/>
              </a:rPr>
              <a:t>			</a:t>
            </a:r>
            <a:endParaRPr sz="1200" dirty="0">
              <a:solidFill>
                <a:schemeClr val="dk1"/>
              </a:solidFill>
              <a:latin typeface="Georgia"/>
              <a:ea typeface="Georgia"/>
              <a:cs typeface="Georgia"/>
              <a:sym typeface="Georgia"/>
            </a:endParaRPr>
          </a:p>
          <a:p>
            <a:pPr marL="457200" lvl="0" indent="-304800" rtl="0">
              <a:spcBef>
                <a:spcPts val="0"/>
              </a:spcBef>
              <a:spcAft>
                <a:spcPts val="0"/>
              </a:spcAft>
              <a:buClr>
                <a:schemeClr val="lt1"/>
              </a:buClr>
              <a:buSzPts val="1200"/>
              <a:buFont typeface="Georgia"/>
              <a:buChar char="❏"/>
            </a:pPr>
            <a:r>
              <a:rPr lang="en-US" sz="1200" b="1" dirty="0">
                <a:solidFill>
                  <a:schemeClr val="dk1"/>
                </a:solidFill>
                <a:latin typeface="Georgia"/>
                <a:ea typeface="Georgia"/>
                <a:cs typeface="Georgia"/>
                <a:sym typeface="Georgia"/>
              </a:rPr>
              <a:t>Secondary Hypertension (5-10%): </a:t>
            </a:r>
            <a:r>
              <a:rPr lang="en-US" sz="1200" dirty="0">
                <a:solidFill>
                  <a:schemeClr val="dk1"/>
                </a:solidFill>
                <a:latin typeface="Georgia"/>
                <a:ea typeface="Georgia"/>
                <a:cs typeface="Georgia"/>
                <a:sym typeface="Georgia"/>
              </a:rPr>
              <a:t>it can be due to pathology in the renal, endocrine, vascular or neurogenic systems. </a:t>
            </a:r>
            <a:r>
              <a:rPr lang="en-US" sz="1200" dirty="0">
                <a:solidFill>
                  <a:srgbClr val="A5A5A5"/>
                </a:solidFill>
                <a:latin typeface="Georgia"/>
                <a:ea typeface="Georgia"/>
                <a:cs typeface="Georgia"/>
                <a:sym typeface="Georgia"/>
              </a:rPr>
              <a:t>There is  a definitive cause.</a:t>
            </a:r>
            <a:endParaRPr sz="1200" dirty="0">
              <a:solidFill>
                <a:srgbClr val="A5A5A5"/>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Shape 173"/>
          <p:cNvGraphicFramePr/>
          <p:nvPr/>
        </p:nvGraphicFramePr>
        <p:xfrm>
          <a:off x="490639" y="204906"/>
          <a:ext cx="6368500" cy="4864488"/>
        </p:xfrm>
        <a:graphic>
          <a:graphicData uri="http://schemas.openxmlformats.org/drawingml/2006/table">
            <a:tbl>
              <a:tblPr>
                <a:noFill/>
                <a:tableStyleId>{11FE4AD5-64D4-4C7F-A9B0-62451C768DC5}</a:tableStyleId>
              </a:tblPr>
              <a:tblGrid>
                <a:gridCol w="1153200">
                  <a:extLst>
                    <a:ext uri="{9D8B030D-6E8A-4147-A177-3AD203B41FA5}">
                      <a16:colId xmlns:a16="http://schemas.microsoft.com/office/drawing/2014/main" xmlns="" val="20000"/>
                    </a:ext>
                  </a:extLst>
                </a:gridCol>
                <a:gridCol w="5215300">
                  <a:extLst>
                    <a:ext uri="{9D8B030D-6E8A-4147-A177-3AD203B41FA5}">
                      <a16:colId xmlns:a16="http://schemas.microsoft.com/office/drawing/2014/main" xmlns="" val="20001"/>
                    </a:ext>
                  </a:extLst>
                </a:gridCol>
              </a:tblGrid>
              <a:tr h="1141200">
                <a:tc>
                  <a:txBody>
                    <a:bodyPr/>
                    <a:lstStyle/>
                    <a:p>
                      <a:pPr marL="0" lvl="0" indent="0" algn="ctr" rtl="0">
                        <a:lnSpc>
                          <a:spcPct val="115000"/>
                        </a:lnSpc>
                        <a:spcBef>
                          <a:spcPts val="0"/>
                        </a:spcBef>
                        <a:spcAft>
                          <a:spcPts val="0"/>
                        </a:spcAft>
                        <a:buNone/>
                      </a:pPr>
                      <a:r>
                        <a:rPr lang="en-US" sz="1200" b="1">
                          <a:solidFill>
                            <a:srgbClr val="FF0000"/>
                          </a:solidFill>
                          <a:latin typeface="Georgia"/>
                          <a:ea typeface="Georgia"/>
                          <a:cs typeface="Georgia"/>
                          <a:sym typeface="Georgia"/>
                        </a:rPr>
                        <a:t>Renal</a:t>
                      </a:r>
                      <a:endParaRPr sz="1200" b="1">
                        <a:solidFill>
                          <a:srgbClr val="FF0000"/>
                        </a:solidFill>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tc>
                  <a:txBody>
                    <a:bodyPr/>
                    <a:lstStyle/>
                    <a:p>
                      <a:pPr marL="0" lvl="0" indent="0" rtl="0">
                        <a:lnSpc>
                          <a:spcPct val="100000"/>
                        </a:lnSpc>
                        <a:spcBef>
                          <a:spcPts val="0"/>
                        </a:spcBef>
                        <a:spcAft>
                          <a:spcPts val="0"/>
                        </a:spcAft>
                        <a:buNone/>
                      </a:pPr>
                      <a:r>
                        <a:rPr lang="en-US" sz="1200">
                          <a:latin typeface="Georgia"/>
                          <a:ea typeface="Georgia"/>
                          <a:cs typeface="Georgia"/>
                          <a:sym typeface="Georgia"/>
                        </a:rPr>
                        <a:t>Glomerulonephritis,</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solidFill>
                            <a:srgbClr val="FF0000"/>
                          </a:solidFill>
                          <a:latin typeface="Georgia"/>
                          <a:ea typeface="Georgia"/>
                          <a:cs typeface="Georgia"/>
                          <a:sym typeface="Georgia"/>
                        </a:rPr>
                        <a:t>Renal artery stenosis,</a:t>
                      </a:r>
                      <a:r>
                        <a:rPr lang="en-US" sz="1200">
                          <a:latin typeface="Georgia"/>
                          <a:ea typeface="Georgia"/>
                          <a:cs typeface="Georgia"/>
                          <a:sym typeface="Georgia"/>
                        </a:rPr>
                        <a:t>                                  	</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Renal vasculitis</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Adult polycystic disease</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Chronic renal disease,</a:t>
                      </a:r>
                      <a:endParaRPr sz="1200">
                        <a:latin typeface="Georgia"/>
                        <a:ea typeface="Georgia"/>
                        <a:cs typeface="Georgia"/>
                        <a:sym typeface="Georgia"/>
                      </a:endParaRPr>
                    </a:p>
                    <a:p>
                      <a:pPr marL="0" lvl="0" indent="0" rtl="0">
                        <a:lnSpc>
                          <a:spcPct val="80000"/>
                        </a:lnSpc>
                        <a:spcBef>
                          <a:spcPts val="0"/>
                        </a:spcBef>
                        <a:spcAft>
                          <a:spcPts val="0"/>
                        </a:spcAft>
                        <a:buNone/>
                      </a:pPr>
                      <a:r>
                        <a:rPr lang="en-US" sz="1200">
                          <a:latin typeface="Georgia"/>
                          <a:ea typeface="Georgia"/>
                          <a:cs typeface="Georgia"/>
                          <a:sym typeface="Georgia"/>
                        </a:rPr>
                        <a:t>Renin producing tumors</a:t>
                      </a:r>
                      <a:endParaRPr sz="1200">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0"/>
                  </a:ext>
                </a:extLst>
              </a:tr>
              <a:tr h="1476850">
                <a:tc>
                  <a:txBody>
                    <a:bodyPr/>
                    <a:lstStyle/>
                    <a:p>
                      <a:pPr marL="0" lvl="0" indent="0" algn="ctr" rtl="0">
                        <a:lnSpc>
                          <a:spcPct val="115000"/>
                        </a:lnSpc>
                        <a:spcBef>
                          <a:spcPts val="0"/>
                        </a:spcBef>
                        <a:spcAft>
                          <a:spcPts val="0"/>
                        </a:spcAft>
                        <a:buNone/>
                      </a:pPr>
                      <a:r>
                        <a:rPr lang="en-US" sz="1200" b="1">
                          <a:solidFill>
                            <a:srgbClr val="FF0000"/>
                          </a:solidFill>
                          <a:latin typeface="Georgia"/>
                          <a:ea typeface="Georgia"/>
                          <a:cs typeface="Georgia"/>
                          <a:sym typeface="Georgia"/>
                        </a:rPr>
                        <a:t>Endocrine</a:t>
                      </a:r>
                      <a:endParaRPr sz="1200" b="1">
                        <a:solidFill>
                          <a:srgbClr val="FF0000"/>
                        </a:solidFill>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tc>
                  <a:txBody>
                    <a:bodyPr/>
                    <a:lstStyle/>
                    <a:p>
                      <a:pPr marL="0" lvl="0" indent="0" rtl="0">
                        <a:lnSpc>
                          <a:spcPct val="100000"/>
                        </a:lnSpc>
                        <a:spcBef>
                          <a:spcPts val="0"/>
                        </a:spcBef>
                        <a:spcAft>
                          <a:spcPts val="0"/>
                        </a:spcAft>
                        <a:buNone/>
                      </a:pPr>
                      <a:r>
                        <a:rPr lang="en-US" sz="1200">
                          <a:latin typeface="Georgia"/>
                          <a:ea typeface="Georgia"/>
                          <a:cs typeface="Georgia"/>
                          <a:sym typeface="Georgia"/>
                        </a:rPr>
                        <a:t>Adrenocortical hyperfunction (Cushing syndrome, primary aldosteronism, congenital adrenal hyperplasia)</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Hyperthyroidism/Thyrotoxicosis  </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Hypothyroidism/Myxedema,</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Pheochromocytoma  </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Acromegaly</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Exogenous hormones (glucocorticoids, estrogen e.g. oral contraceptives)</a:t>
                      </a:r>
                      <a:endParaRPr sz="1200">
                        <a:latin typeface="Georgia"/>
                        <a:ea typeface="Georgia"/>
                        <a:cs typeface="Georgia"/>
                        <a:sym typeface="Georgia"/>
                      </a:endParaRPr>
                    </a:p>
                    <a:p>
                      <a:pPr marL="0" lvl="0" indent="0" rtl="0">
                        <a:lnSpc>
                          <a:spcPct val="80000"/>
                        </a:lnSpc>
                        <a:spcBef>
                          <a:spcPts val="0"/>
                        </a:spcBef>
                        <a:spcAft>
                          <a:spcPts val="0"/>
                        </a:spcAft>
                        <a:buNone/>
                      </a:pPr>
                      <a:r>
                        <a:rPr lang="en-US" sz="1200">
                          <a:latin typeface="Georgia"/>
                          <a:ea typeface="Georgia"/>
                          <a:cs typeface="Georgia"/>
                          <a:sym typeface="Georgia"/>
                        </a:rPr>
                        <a:t>Pregnancy-induced</a:t>
                      </a:r>
                      <a:endParaRPr sz="1200">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1"/>
                  </a:ext>
                </a:extLst>
              </a:tr>
              <a:tr h="1008700">
                <a:tc>
                  <a:txBody>
                    <a:bodyPr/>
                    <a:lstStyle/>
                    <a:p>
                      <a:pPr marL="0" lvl="0" indent="0" algn="ctr" rtl="0">
                        <a:lnSpc>
                          <a:spcPct val="115000"/>
                        </a:lnSpc>
                        <a:spcBef>
                          <a:spcPts val="0"/>
                        </a:spcBef>
                        <a:spcAft>
                          <a:spcPts val="0"/>
                        </a:spcAft>
                        <a:buNone/>
                      </a:pPr>
                      <a:r>
                        <a:rPr lang="en-US" sz="1200" b="1">
                          <a:latin typeface="Georgia"/>
                          <a:ea typeface="Georgia"/>
                          <a:cs typeface="Georgia"/>
                          <a:sym typeface="Georgia"/>
                        </a:rPr>
                        <a:t> Vascular</a:t>
                      </a:r>
                      <a:endParaRPr sz="1200" b="1">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tc>
                  <a:txBody>
                    <a:bodyPr/>
                    <a:lstStyle/>
                    <a:p>
                      <a:pPr marL="0" lvl="0" indent="0" rtl="0">
                        <a:lnSpc>
                          <a:spcPct val="100000"/>
                        </a:lnSpc>
                        <a:spcBef>
                          <a:spcPts val="0"/>
                        </a:spcBef>
                        <a:spcAft>
                          <a:spcPts val="0"/>
                        </a:spcAft>
                        <a:buNone/>
                      </a:pPr>
                      <a:r>
                        <a:rPr lang="en-US" sz="1200">
                          <a:latin typeface="Georgia"/>
                          <a:ea typeface="Georgia"/>
                          <a:cs typeface="Georgia"/>
                          <a:sym typeface="Georgia"/>
                        </a:rPr>
                        <a:t>Coarctation of aorta</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Vasculitis e.g.Polyarteritis nodosa</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Increased intravascular volume</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Increased cardiac output</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Rigidity of the aorta</a:t>
                      </a:r>
                      <a:endParaRPr sz="1200">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2"/>
                  </a:ext>
                </a:extLst>
              </a:tr>
              <a:tr h="840875">
                <a:tc>
                  <a:txBody>
                    <a:bodyPr/>
                    <a:lstStyle/>
                    <a:p>
                      <a:pPr marL="0" lvl="0" indent="0" algn="ctr" rtl="0">
                        <a:lnSpc>
                          <a:spcPct val="115000"/>
                        </a:lnSpc>
                        <a:spcBef>
                          <a:spcPts val="0"/>
                        </a:spcBef>
                        <a:spcAft>
                          <a:spcPts val="0"/>
                        </a:spcAft>
                        <a:buNone/>
                      </a:pPr>
                      <a:r>
                        <a:rPr lang="en-US" sz="1200" b="1">
                          <a:latin typeface="Georgia"/>
                          <a:ea typeface="Georgia"/>
                          <a:cs typeface="Georgia"/>
                          <a:sym typeface="Georgia"/>
                        </a:rPr>
                        <a:t>Neurogenic</a:t>
                      </a:r>
                      <a:endParaRPr sz="1200" b="1">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3F3F3"/>
                    </a:solidFill>
                  </a:tcPr>
                </a:tc>
                <a:tc>
                  <a:txBody>
                    <a:bodyPr/>
                    <a:lstStyle/>
                    <a:p>
                      <a:pPr marL="0" lvl="0" indent="0" rtl="0">
                        <a:lnSpc>
                          <a:spcPct val="100000"/>
                        </a:lnSpc>
                        <a:spcBef>
                          <a:spcPts val="0"/>
                        </a:spcBef>
                        <a:spcAft>
                          <a:spcPts val="0"/>
                        </a:spcAft>
                        <a:buNone/>
                      </a:pPr>
                      <a:r>
                        <a:rPr lang="en-US" sz="1200">
                          <a:latin typeface="Georgia"/>
                          <a:ea typeface="Georgia"/>
                          <a:cs typeface="Georgia"/>
                          <a:sym typeface="Georgia"/>
                        </a:rPr>
                        <a:t>Psychogenic</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Increased intracranial pressure</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Sleep apnea</a:t>
                      </a:r>
                      <a:endParaRPr sz="1200">
                        <a:latin typeface="Georgia"/>
                        <a:ea typeface="Georgia"/>
                        <a:cs typeface="Georgia"/>
                        <a:sym typeface="Georgia"/>
                      </a:endParaRPr>
                    </a:p>
                    <a:p>
                      <a:pPr marL="0" lvl="0" indent="0" rtl="0">
                        <a:lnSpc>
                          <a:spcPct val="100000"/>
                        </a:lnSpc>
                        <a:spcBef>
                          <a:spcPts val="0"/>
                        </a:spcBef>
                        <a:spcAft>
                          <a:spcPts val="0"/>
                        </a:spcAft>
                        <a:buNone/>
                      </a:pPr>
                      <a:r>
                        <a:rPr lang="en-US" sz="1200">
                          <a:latin typeface="Georgia"/>
                          <a:ea typeface="Georgia"/>
                          <a:cs typeface="Georgia"/>
                          <a:sym typeface="Georgia"/>
                        </a:rPr>
                        <a:t>Acute stress, including surgery</a:t>
                      </a:r>
                      <a:endParaRPr sz="1200">
                        <a:latin typeface="Georgia"/>
                        <a:ea typeface="Georgia"/>
                        <a:cs typeface="Georgia"/>
                        <a:sym typeface="Georgia"/>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
        <p:nvSpPr>
          <p:cNvPr id="174" name="Shape 174"/>
          <p:cNvSpPr txBox="1"/>
          <p:nvPr/>
        </p:nvSpPr>
        <p:spPr>
          <a:xfrm>
            <a:off x="355650" y="5404800"/>
            <a:ext cx="6489600" cy="3648300"/>
          </a:xfrm>
          <a:prstGeom prst="rect">
            <a:avLst/>
          </a:prstGeom>
          <a:noFill/>
          <a:ln>
            <a:noFill/>
          </a:ln>
        </p:spPr>
        <p:txBody>
          <a:bodyPr spcFirstLastPara="1" wrap="square" lIns="91425" tIns="91425" rIns="91425" bIns="91425" anchor="ctr" anchorCtr="0">
            <a:noAutofit/>
          </a:bodyPr>
          <a:lstStyle/>
          <a:p>
            <a:pPr marL="457200" lvl="0" indent="-304800" rtl="0">
              <a:lnSpc>
                <a:spcPct val="115000"/>
              </a:lnSpc>
              <a:spcBef>
                <a:spcPts val="0"/>
              </a:spcBef>
              <a:spcAft>
                <a:spcPts val="0"/>
              </a:spcAft>
              <a:buClr>
                <a:schemeClr val="lt1"/>
              </a:buClr>
              <a:buSzPts val="1200"/>
              <a:buFont typeface="Georgia"/>
              <a:buChar char="❏"/>
            </a:pPr>
            <a:r>
              <a:rPr lang="en-US" sz="1200" b="1" dirty="0">
                <a:solidFill>
                  <a:schemeClr val="dk1"/>
                </a:solidFill>
                <a:latin typeface="Georgia"/>
                <a:ea typeface="Georgia"/>
                <a:cs typeface="Georgia"/>
                <a:sym typeface="Georgia"/>
              </a:rPr>
              <a:t>Benign: </a:t>
            </a:r>
            <a:r>
              <a:rPr lang="en-US" sz="1200" dirty="0">
                <a:solidFill>
                  <a:srgbClr val="A5A5A5"/>
                </a:solidFill>
                <a:latin typeface="Georgia"/>
                <a:ea typeface="Georgia"/>
                <a:cs typeface="Georgia"/>
                <a:sym typeface="Georgia"/>
              </a:rPr>
              <a:t>(mild form)</a:t>
            </a:r>
            <a:endParaRPr sz="1200" dirty="0">
              <a:solidFill>
                <a:srgbClr val="A5A5A5"/>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The BP is at modest level (not very high).</a:t>
            </a:r>
            <a:endParaRPr sz="1200" dirty="0">
              <a:solidFill>
                <a:schemeClr val="dk1"/>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It can be idiopathic HTN or secondary HTN.</a:t>
            </a:r>
            <a:endParaRPr sz="1200" dirty="0">
              <a:solidFill>
                <a:schemeClr val="dk1"/>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Fairly stable over years to decades. </a:t>
            </a:r>
            <a:endParaRPr sz="1200" dirty="0">
              <a:solidFill>
                <a:schemeClr val="dk1"/>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Compatible with long life. </a:t>
            </a:r>
            <a:endParaRPr sz="1200" dirty="0">
              <a:solidFill>
                <a:schemeClr val="dk1"/>
              </a:solidFill>
              <a:latin typeface="Georgia"/>
              <a:ea typeface="Georgia"/>
              <a:cs typeface="Georgia"/>
              <a:sym typeface="Georgia"/>
            </a:endParaRPr>
          </a:p>
          <a:p>
            <a:pPr marL="457200" lvl="0" indent="-304800" rtl="0">
              <a:lnSpc>
                <a:spcPct val="115000"/>
              </a:lnSpc>
              <a:spcBef>
                <a:spcPts val="0"/>
              </a:spcBef>
              <a:spcAft>
                <a:spcPts val="0"/>
              </a:spcAft>
              <a:buClr>
                <a:schemeClr val="lt1"/>
              </a:buClr>
              <a:buSzPts val="1200"/>
              <a:buFont typeface="Georgia"/>
              <a:buChar char="❏"/>
            </a:pPr>
            <a:r>
              <a:rPr lang="en-US" sz="1200" b="1" dirty="0">
                <a:solidFill>
                  <a:schemeClr val="dk1"/>
                </a:solidFill>
                <a:latin typeface="Georgia"/>
                <a:ea typeface="Georgia"/>
                <a:cs typeface="Georgia"/>
                <a:sym typeface="Georgia"/>
              </a:rPr>
              <a:t>Malignant (5%):</a:t>
            </a:r>
            <a:endParaRPr sz="1200" b="1" dirty="0">
              <a:solidFill>
                <a:schemeClr val="dk1"/>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There is </a:t>
            </a:r>
            <a:r>
              <a:rPr lang="en-US" sz="1200" dirty="0">
                <a:solidFill>
                  <a:srgbClr val="FF0000"/>
                </a:solidFill>
                <a:latin typeface="Georgia"/>
                <a:ea typeface="Georgia"/>
                <a:cs typeface="Georgia"/>
                <a:sym typeface="Georgia"/>
              </a:rPr>
              <a:t>rapidly rising BP which often leads to end organ damage.</a:t>
            </a:r>
            <a:endParaRPr sz="1200" dirty="0">
              <a:solidFill>
                <a:srgbClr val="FF0000"/>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 It can be a complication of any type of HTN (i.e. essential</a:t>
            </a:r>
            <a:r>
              <a:rPr lang="en-US" sz="1200" dirty="0">
                <a:solidFill>
                  <a:srgbClr val="B7B7B7"/>
                </a:solidFill>
                <a:latin typeface="Georgia"/>
                <a:ea typeface="Georgia"/>
                <a:cs typeface="Georgia"/>
                <a:sym typeface="Georgia"/>
              </a:rPr>
              <a:t> “idiopathic/primary” </a:t>
            </a:r>
            <a:r>
              <a:rPr lang="en-US" sz="1200" dirty="0">
                <a:solidFill>
                  <a:schemeClr val="dk1"/>
                </a:solidFill>
                <a:latin typeface="Georgia"/>
                <a:ea typeface="Georgia"/>
                <a:cs typeface="Georgia"/>
                <a:sym typeface="Georgia"/>
              </a:rPr>
              <a:t>or secondary).</a:t>
            </a:r>
            <a:endParaRPr sz="1200" dirty="0">
              <a:solidFill>
                <a:schemeClr val="dk1"/>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 It is seen in 5% of </a:t>
            </a:r>
            <a:r>
              <a:rPr lang="en-US" sz="1200" dirty="0" err="1">
                <a:solidFill>
                  <a:schemeClr val="dk1"/>
                </a:solidFill>
                <a:latin typeface="Georgia"/>
                <a:ea typeface="Georgia"/>
                <a:cs typeface="Georgia"/>
                <a:sym typeface="Georgia"/>
              </a:rPr>
              <a:t>HTNsive</a:t>
            </a:r>
            <a:r>
              <a:rPr lang="en-US" sz="1200" dirty="0">
                <a:solidFill>
                  <a:schemeClr val="dk1"/>
                </a:solidFill>
                <a:latin typeface="Georgia"/>
                <a:ea typeface="Georgia"/>
                <a:cs typeface="Georgia"/>
                <a:sym typeface="Georgia"/>
              </a:rPr>
              <a:t> patients.</a:t>
            </a:r>
            <a:endParaRPr sz="1200" dirty="0">
              <a:solidFill>
                <a:schemeClr val="dk1"/>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 The diastolic pressure is usually </a:t>
            </a:r>
            <a:r>
              <a:rPr lang="en-US" sz="1200" dirty="0">
                <a:solidFill>
                  <a:srgbClr val="FF0000"/>
                </a:solidFill>
                <a:latin typeface="Georgia"/>
                <a:ea typeface="Georgia"/>
                <a:cs typeface="Georgia"/>
                <a:sym typeface="Georgia"/>
              </a:rPr>
              <a:t>over </a:t>
            </a:r>
            <a:r>
              <a:rPr lang="en-US" sz="1200" b="1" dirty="0">
                <a:solidFill>
                  <a:srgbClr val="FF0000"/>
                </a:solidFill>
                <a:latin typeface="Georgia"/>
                <a:ea typeface="Georgia"/>
                <a:cs typeface="Georgia"/>
                <a:sym typeface="Georgia"/>
              </a:rPr>
              <a:t>120mmHg</a:t>
            </a:r>
            <a:r>
              <a:rPr lang="en-US" sz="1200" dirty="0">
                <a:solidFill>
                  <a:schemeClr val="dk1"/>
                </a:solidFill>
                <a:latin typeface="Georgia"/>
                <a:ea typeface="Georgia"/>
                <a:cs typeface="Georgia"/>
                <a:sym typeface="Georgia"/>
              </a:rPr>
              <a:t>.        </a:t>
            </a:r>
            <a:r>
              <a:rPr lang="en-US" sz="1200" dirty="0">
                <a:solidFill>
                  <a:srgbClr val="A5A5A5"/>
                </a:solidFill>
                <a:latin typeface="Georgia"/>
                <a:ea typeface="Georgia"/>
                <a:cs typeface="Georgia"/>
                <a:sym typeface="Georgia"/>
              </a:rPr>
              <a:t>admission to hospital.</a:t>
            </a:r>
            <a:endParaRPr sz="1200" dirty="0">
              <a:solidFill>
                <a:srgbClr val="A5A5A5"/>
              </a:solidFill>
              <a:latin typeface="Georgia"/>
              <a:ea typeface="Georgia"/>
              <a:cs typeface="Georgia"/>
              <a:sym typeface="Georgia"/>
            </a:endParaRPr>
          </a:p>
          <a:p>
            <a:pPr marL="914400" lvl="1"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 It is associated with:</a:t>
            </a:r>
            <a:r>
              <a:rPr lang="en-US" sz="1200" dirty="0">
                <a:solidFill>
                  <a:srgbClr val="B7B7B7"/>
                </a:solidFill>
                <a:latin typeface="Georgia"/>
                <a:ea typeface="Georgia"/>
                <a:cs typeface="Georgia"/>
                <a:sym typeface="Georgia"/>
              </a:rPr>
              <a:t> </a:t>
            </a:r>
            <a:r>
              <a:rPr lang="en-US" sz="1200" dirty="0">
                <a:solidFill>
                  <a:srgbClr val="FF0000"/>
                </a:solidFill>
                <a:latin typeface="Georgia"/>
                <a:ea typeface="Georgia"/>
                <a:cs typeface="Georgia"/>
                <a:sym typeface="Georgia"/>
              </a:rPr>
              <a:t>“mainly kidney, retina, heart and brain”</a:t>
            </a:r>
            <a:endParaRPr sz="1200" dirty="0">
              <a:solidFill>
                <a:srgbClr val="FF0000"/>
              </a:solidFill>
              <a:latin typeface="Georgia"/>
              <a:ea typeface="Georgia"/>
              <a:cs typeface="Georgia"/>
              <a:sym typeface="Georgia"/>
            </a:endParaRPr>
          </a:p>
          <a:p>
            <a:pPr marL="1371600" lvl="2"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Widespread arterial necrosis and thrombosis</a:t>
            </a:r>
            <a:endParaRPr sz="1200" dirty="0">
              <a:solidFill>
                <a:schemeClr val="dk1"/>
              </a:solidFill>
              <a:latin typeface="Georgia"/>
              <a:ea typeface="Georgia"/>
              <a:cs typeface="Georgia"/>
              <a:sym typeface="Georgia"/>
            </a:endParaRPr>
          </a:p>
          <a:p>
            <a:pPr marL="1371600" lvl="2"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Rapid development of renal failure</a:t>
            </a:r>
            <a:endParaRPr sz="1200" dirty="0">
              <a:solidFill>
                <a:schemeClr val="dk1"/>
              </a:solidFill>
              <a:latin typeface="Georgia"/>
              <a:ea typeface="Georgia"/>
              <a:cs typeface="Georgia"/>
              <a:sym typeface="Georgia"/>
            </a:endParaRPr>
          </a:p>
          <a:p>
            <a:pPr marL="1371600" lvl="2"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Retinal hemorrhage and exudate, with/without papilledema</a:t>
            </a:r>
            <a:endParaRPr sz="1200" dirty="0">
              <a:solidFill>
                <a:schemeClr val="dk1"/>
              </a:solidFill>
              <a:latin typeface="Georgia"/>
              <a:ea typeface="Georgia"/>
              <a:cs typeface="Georgia"/>
              <a:sym typeface="Georgia"/>
            </a:endParaRPr>
          </a:p>
          <a:p>
            <a:pPr marL="1371600" lvl="2"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Hypertensive encephalopathy </a:t>
            </a:r>
            <a:r>
              <a:rPr lang="en-US" sz="1200" dirty="0">
                <a:solidFill>
                  <a:srgbClr val="B7B7B7"/>
                </a:solidFill>
                <a:latin typeface="Georgia"/>
                <a:ea typeface="Georgia"/>
                <a:cs typeface="Georgia"/>
                <a:sym typeface="Georgia"/>
              </a:rPr>
              <a:t>“brain </a:t>
            </a:r>
            <a:r>
              <a:rPr lang="en-US" sz="1200" dirty="0" smtClean="0">
                <a:solidFill>
                  <a:srgbClr val="B7B7B7"/>
                </a:solidFill>
                <a:latin typeface="Georgia"/>
                <a:ea typeface="Georgia"/>
                <a:cs typeface="Georgia"/>
                <a:sym typeface="Georgia"/>
              </a:rPr>
              <a:t>stop </a:t>
            </a:r>
            <a:r>
              <a:rPr lang="en-US" sz="1200" dirty="0">
                <a:solidFill>
                  <a:srgbClr val="B7B7B7"/>
                </a:solidFill>
                <a:latin typeface="Georgia"/>
                <a:ea typeface="Georgia"/>
                <a:cs typeface="Georgia"/>
                <a:sym typeface="Georgia"/>
              </a:rPr>
              <a:t>working”</a:t>
            </a:r>
            <a:endParaRPr sz="1200" dirty="0">
              <a:solidFill>
                <a:srgbClr val="B7B7B7"/>
              </a:solidFill>
              <a:latin typeface="Georgia"/>
              <a:ea typeface="Georgia"/>
              <a:cs typeface="Georgia"/>
              <a:sym typeface="Georgia"/>
            </a:endParaRPr>
          </a:p>
          <a:p>
            <a:pPr marL="1371600" lvl="2"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Left ventricular failure</a:t>
            </a:r>
            <a:endParaRPr sz="1200" dirty="0">
              <a:solidFill>
                <a:schemeClr val="dk1"/>
              </a:solidFill>
              <a:latin typeface="Georgia"/>
              <a:ea typeface="Georgia"/>
              <a:cs typeface="Georgia"/>
              <a:sym typeface="Georgia"/>
            </a:endParaRPr>
          </a:p>
          <a:p>
            <a:pPr marL="1371600" lvl="2" indent="-304800" rtl="0">
              <a:lnSpc>
                <a:spcPct val="115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Leads to death in 1 or 2 years if untreated</a:t>
            </a:r>
            <a:endParaRPr sz="1200" b="1" dirty="0">
              <a:solidFill>
                <a:schemeClr val="dk1"/>
              </a:solidFill>
              <a:latin typeface="Georgia"/>
              <a:ea typeface="Georgia"/>
              <a:cs typeface="Georgia"/>
              <a:sym typeface="Georgia"/>
            </a:endParaRPr>
          </a:p>
        </p:txBody>
      </p:sp>
      <p:sp>
        <p:nvSpPr>
          <p:cNvPr id="175" name="Shape 175"/>
          <p:cNvSpPr txBox="1"/>
          <p:nvPr/>
        </p:nvSpPr>
        <p:spPr>
          <a:xfrm>
            <a:off x="490650" y="5056812"/>
            <a:ext cx="6219600" cy="348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solidFill>
                  <a:schemeClr val="lt1"/>
                </a:solidFill>
                <a:latin typeface="Georgia"/>
                <a:ea typeface="Georgia"/>
                <a:cs typeface="Georgia"/>
                <a:sym typeface="Georgia"/>
              </a:rPr>
              <a:t>Classification: based on clinical features:</a:t>
            </a:r>
            <a:endParaRPr>
              <a:solidFill>
                <a:schemeClr val="lt1"/>
              </a:solidFill>
              <a:latin typeface="Impact"/>
              <a:ea typeface="Impact"/>
              <a:cs typeface="Impact"/>
              <a:sym typeface="Impact"/>
            </a:endParaRPr>
          </a:p>
        </p:txBody>
      </p:sp>
      <p:sp>
        <p:nvSpPr>
          <p:cNvPr id="176" name="Shape 176"/>
          <p:cNvSpPr txBox="1"/>
          <p:nvPr/>
        </p:nvSpPr>
        <p:spPr>
          <a:xfrm>
            <a:off x="490649" y="0"/>
            <a:ext cx="4734300" cy="240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1200" b="1">
                <a:solidFill>
                  <a:schemeClr val="lt1"/>
                </a:solidFill>
                <a:latin typeface="Georgia"/>
                <a:ea typeface="Georgia"/>
                <a:cs typeface="Georgia"/>
                <a:sym typeface="Georgia"/>
              </a:rPr>
              <a:t>Causes of Secondary Hypertension</a:t>
            </a:r>
            <a:endParaRPr b="1">
              <a:solidFill>
                <a:schemeClr val="lt1"/>
              </a:solidFill>
            </a:endParaRPr>
          </a:p>
        </p:txBody>
      </p:sp>
      <p:cxnSp>
        <p:nvCxnSpPr>
          <p:cNvPr id="177" name="Shape 177"/>
          <p:cNvCxnSpPr/>
          <p:nvPr/>
        </p:nvCxnSpPr>
        <p:spPr>
          <a:xfrm>
            <a:off x="4705350" y="7553325"/>
            <a:ext cx="209700" cy="0"/>
          </a:xfrm>
          <a:prstGeom prst="straightConnector1">
            <a:avLst/>
          </a:prstGeom>
          <a:noFill/>
          <a:ln w="9525" cap="flat" cmpd="sng">
            <a:solidFill>
              <a:srgbClr val="A5A5A5"/>
            </a:solidFill>
            <a:prstDash val="solid"/>
            <a:round/>
            <a:headEnd type="none" w="med" len="med"/>
            <a:tailEnd type="triangle" w="med" len="med"/>
          </a:ln>
        </p:spPr>
      </p:cxnSp>
      <p:sp>
        <p:nvSpPr>
          <p:cNvPr id="178" name="Shape 178"/>
          <p:cNvSpPr txBox="1"/>
          <p:nvPr/>
        </p:nvSpPr>
        <p:spPr>
          <a:xfrm>
            <a:off x="5552950" y="7667625"/>
            <a:ext cx="1306200" cy="590700"/>
          </a:xfrm>
          <a:prstGeom prst="rect">
            <a:avLst/>
          </a:prstGeom>
          <a:noFill/>
          <a:ln w="9525" cap="flat" cmpd="sng">
            <a:solidFill>
              <a:srgbClr val="FF0000"/>
            </a:solidFill>
            <a:prstDash val="dash"/>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900">
                <a:solidFill>
                  <a:srgbClr val="FF0000"/>
                </a:solidFill>
                <a:latin typeface="Georgia"/>
                <a:ea typeface="Georgia"/>
                <a:cs typeface="Georgia"/>
                <a:sym typeface="Georgia"/>
              </a:rPr>
              <a:t>Dr said, mainly know the </a:t>
            </a:r>
            <a:r>
              <a:rPr lang="en-US" sz="900" u="sng">
                <a:solidFill>
                  <a:srgbClr val="FF0000"/>
                </a:solidFill>
                <a:latin typeface="Georgia"/>
                <a:ea typeface="Georgia"/>
                <a:cs typeface="Georgia"/>
                <a:sym typeface="Georgia"/>
              </a:rPr>
              <a:t>place</a:t>
            </a:r>
            <a:r>
              <a:rPr lang="en-US" sz="900">
                <a:solidFill>
                  <a:srgbClr val="FF0000"/>
                </a:solidFill>
                <a:latin typeface="Georgia"/>
                <a:ea typeface="Georgia"/>
                <a:cs typeface="Georgia"/>
                <a:sym typeface="Georgia"/>
              </a:rPr>
              <a:t> of complications. </a:t>
            </a:r>
            <a:endParaRPr sz="900">
              <a:solidFill>
                <a:srgbClr val="FF0000"/>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694266" y="3118266"/>
            <a:ext cx="5943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Shape 185"/>
          <p:cNvSpPr txBox="1"/>
          <p:nvPr/>
        </p:nvSpPr>
        <p:spPr>
          <a:xfrm>
            <a:off x="459300" y="323500"/>
            <a:ext cx="4422900" cy="696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a:solidFill>
                  <a:schemeClr val="lt1"/>
                </a:solidFill>
                <a:latin typeface="Impact"/>
                <a:ea typeface="Impact"/>
                <a:cs typeface="Impact"/>
                <a:sym typeface="Impact"/>
              </a:rPr>
              <a:t>Regulation of Blood Pressure (BP) </a:t>
            </a:r>
            <a:endParaRPr sz="1800">
              <a:solidFill>
                <a:schemeClr val="lt1"/>
              </a:solidFill>
              <a:latin typeface="Impact"/>
              <a:ea typeface="Impact"/>
              <a:cs typeface="Impact"/>
              <a:sym typeface="Impact"/>
            </a:endParaRPr>
          </a:p>
        </p:txBody>
      </p:sp>
      <p:sp>
        <p:nvSpPr>
          <p:cNvPr id="186" name="Shape 186"/>
          <p:cNvSpPr txBox="1"/>
          <p:nvPr/>
        </p:nvSpPr>
        <p:spPr>
          <a:xfrm>
            <a:off x="459300" y="1127425"/>
            <a:ext cx="6364800" cy="68907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1400"/>
              </a:spcBef>
              <a:spcAft>
                <a:spcPts val="0"/>
              </a:spcAft>
              <a:buNone/>
            </a:pPr>
            <a:r>
              <a:rPr lang="en-US" sz="1200" dirty="0">
                <a:solidFill>
                  <a:schemeClr val="dk1"/>
                </a:solidFill>
                <a:latin typeface="Georgia"/>
                <a:ea typeface="Georgia"/>
                <a:cs typeface="Georgia"/>
                <a:sym typeface="Georgia"/>
              </a:rPr>
              <a:t>There are 2 hemodynamic variables that are involved in the regulation of BP.</a:t>
            </a:r>
            <a:endParaRPr sz="1200" dirty="0">
              <a:solidFill>
                <a:schemeClr val="dk1"/>
              </a:solidFill>
              <a:latin typeface="Georgia"/>
              <a:ea typeface="Georgia"/>
              <a:cs typeface="Georgia"/>
              <a:sym typeface="Georgia"/>
            </a:endParaRPr>
          </a:p>
          <a:p>
            <a:pPr marL="457200" lvl="0" indent="-304800" rtl="0">
              <a:lnSpc>
                <a:spcPct val="150000"/>
              </a:lnSpc>
              <a:spcBef>
                <a:spcPts val="1400"/>
              </a:spcBef>
              <a:spcAft>
                <a:spcPts val="0"/>
              </a:spcAft>
              <a:buClr>
                <a:schemeClr val="lt1"/>
              </a:buClr>
              <a:buSzPts val="1200"/>
              <a:buFont typeface="Georgia"/>
              <a:buChar char="●"/>
            </a:pPr>
            <a:r>
              <a:rPr lang="en-US" sz="1200" b="1" dirty="0">
                <a:solidFill>
                  <a:schemeClr val="lt1"/>
                </a:solidFill>
                <a:latin typeface="Georgia"/>
                <a:ea typeface="Georgia"/>
                <a:cs typeface="Georgia"/>
                <a:sym typeface="Georgia"/>
              </a:rPr>
              <a:t>cardiac output</a:t>
            </a:r>
            <a:r>
              <a:rPr lang="en-US" sz="1200" dirty="0">
                <a:solidFill>
                  <a:schemeClr val="lt1"/>
                </a:solidFill>
                <a:latin typeface="Georgia"/>
                <a:ea typeface="Georgia"/>
                <a:cs typeface="Georgia"/>
                <a:sym typeface="Georgia"/>
              </a:rPr>
              <a:t> =&gt;</a:t>
            </a:r>
            <a:r>
              <a:rPr lang="en-US" sz="1200" dirty="0">
                <a:solidFill>
                  <a:schemeClr val="dk1"/>
                </a:solidFill>
                <a:latin typeface="Georgia"/>
                <a:ea typeface="Georgia"/>
                <a:cs typeface="Georgia"/>
                <a:sym typeface="Georgia"/>
              </a:rPr>
              <a:t> is affected by </a:t>
            </a:r>
            <a:r>
              <a:rPr lang="en-US" sz="1200" b="1" dirty="0">
                <a:solidFill>
                  <a:schemeClr val="dk1"/>
                </a:solidFill>
                <a:latin typeface="Georgia"/>
                <a:ea typeface="Georgia"/>
                <a:cs typeface="Georgia"/>
                <a:sym typeface="Georgia"/>
              </a:rPr>
              <a:t>blood volume</a:t>
            </a:r>
            <a:r>
              <a:rPr lang="en-US" sz="1200" dirty="0">
                <a:solidFill>
                  <a:schemeClr val="dk1"/>
                </a:solidFill>
                <a:latin typeface="Georgia"/>
                <a:ea typeface="Georgia"/>
                <a:cs typeface="Georgia"/>
                <a:sym typeface="Georgia"/>
              </a:rPr>
              <a:t> and is </a:t>
            </a:r>
            <a:r>
              <a:rPr lang="en-US" sz="1200" b="1" dirty="0">
                <a:solidFill>
                  <a:schemeClr val="dk1"/>
                </a:solidFill>
                <a:latin typeface="Georgia"/>
                <a:ea typeface="Georgia"/>
                <a:cs typeface="Georgia"/>
                <a:sym typeface="Georgia"/>
              </a:rPr>
              <a:t>dependent on sodium concentrations </a:t>
            </a:r>
            <a:r>
              <a:rPr lang="en-US" sz="1000" dirty="0">
                <a:solidFill>
                  <a:srgbClr val="999999"/>
                </a:solidFill>
                <a:latin typeface="Georgia"/>
                <a:ea typeface="Georgia"/>
                <a:cs typeface="Georgia"/>
                <a:sym typeface="Georgia"/>
              </a:rPr>
              <a:t>when the Na conc. increase =&gt; water also will increase =&gt; blood volume increase =&gt; CO increase =&gt; BP increase  </a:t>
            </a:r>
            <a:endParaRPr sz="1200" b="1"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b="1" dirty="0">
                <a:solidFill>
                  <a:schemeClr val="lt1"/>
                </a:solidFill>
                <a:latin typeface="Georgia"/>
                <a:ea typeface="Georgia"/>
                <a:cs typeface="Georgia"/>
                <a:sym typeface="Georgia"/>
              </a:rPr>
              <a:t>peripheral vascular resistance</a:t>
            </a:r>
            <a:r>
              <a:rPr lang="en-US" sz="1200" dirty="0">
                <a:solidFill>
                  <a:schemeClr val="lt1"/>
                </a:solidFill>
                <a:latin typeface="Georgia"/>
                <a:ea typeface="Georgia"/>
                <a:cs typeface="Georgia"/>
                <a:sym typeface="Georgia"/>
              </a:rPr>
              <a:t> =&gt;</a:t>
            </a:r>
            <a:r>
              <a:rPr lang="en-US" sz="1200" dirty="0">
                <a:solidFill>
                  <a:srgbClr val="2D73A5"/>
                </a:solidFill>
                <a:latin typeface="Georgia"/>
                <a:ea typeface="Georgia"/>
                <a:cs typeface="Georgia"/>
                <a:sym typeface="Georgia"/>
              </a:rPr>
              <a:t> it is the resistance of the arteries to blood flow.</a:t>
            </a:r>
            <a:endParaRPr sz="1200" dirty="0">
              <a:solidFill>
                <a:srgbClr val="2D73A5"/>
              </a:solidFill>
              <a:latin typeface="Georgia"/>
              <a:ea typeface="Georgia"/>
              <a:cs typeface="Georgia"/>
              <a:sym typeface="Georgia"/>
            </a:endParaRPr>
          </a:p>
          <a:p>
            <a:pPr marL="9144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 when arteries constrict           resistance   </a:t>
            </a:r>
            <a:endParaRPr sz="1200" dirty="0">
              <a:solidFill>
                <a:schemeClr val="dk1"/>
              </a:solidFill>
              <a:latin typeface="Georgia"/>
              <a:ea typeface="Georgia"/>
              <a:cs typeface="Georgia"/>
              <a:sym typeface="Georgia"/>
            </a:endParaRPr>
          </a:p>
          <a:p>
            <a:pPr marL="9144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when they dilate          resistance   . </a:t>
            </a:r>
            <a:endParaRPr sz="1200" dirty="0">
              <a:solidFill>
                <a:schemeClr val="dk1"/>
              </a:solidFill>
              <a:latin typeface="Georgia"/>
              <a:ea typeface="Georgia"/>
              <a:cs typeface="Georgia"/>
              <a:sym typeface="Georgia"/>
            </a:endParaRPr>
          </a:p>
          <a:p>
            <a:pPr marL="9144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Peripheral resistance is regulated at the level of the </a:t>
            </a:r>
            <a:r>
              <a:rPr lang="en-US" sz="1200" b="1" dirty="0">
                <a:solidFill>
                  <a:srgbClr val="FF0000"/>
                </a:solidFill>
                <a:latin typeface="Georgia"/>
                <a:ea typeface="Georgia"/>
                <a:cs typeface="Georgia"/>
                <a:sym typeface="Georgia"/>
              </a:rPr>
              <a:t>arterioles</a:t>
            </a:r>
            <a:r>
              <a:rPr lang="en-US" sz="1200" dirty="0">
                <a:solidFill>
                  <a:schemeClr val="dk1"/>
                </a:solidFill>
                <a:latin typeface="Georgia"/>
                <a:ea typeface="Georgia"/>
                <a:cs typeface="Georgia"/>
                <a:sym typeface="Georgia"/>
              </a:rPr>
              <a:t> (also known as </a:t>
            </a:r>
            <a:r>
              <a:rPr lang="en-US" sz="1200" dirty="0">
                <a:solidFill>
                  <a:srgbClr val="FF0000"/>
                </a:solidFill>
                <a:latin typeface="Georgia"/>
                <a:ea typeface="Georgia"/>
                <a:cs typeface="Georgia"/>
                <a:sym typeface="Georgia"/>
              </a:rPr>
              <a:t>resistance vessels</a:t>
            </a:r>
            <a:r>
              <a:rPr lang="en-US" sz="1200" dirty="0">
                <a:solidFill>
                  <a:schemeClr val="dk1"/>
                </a:solidFill>
                <a:latin typeface="Georgia"/>
                <a:ea typeface="Georgia"/>
                <a:cs typeface="Georgia"/>
                <a:sym typeface="Georgia"/>
              </a:rPr>
              <a:t>) and is determined by three factors:</a:t>
            </a:r>
            <a:endParaRPr sz="1200" dirty="0">
              <a:solidFill>
                <a:schemeClr val="dk1"/>
              </a:solidFill>
              <a:latin typeface="Georgia"/>
              <a:ea typeface="Georgia"/>
              <a:cs typeface="Georgia"/>
              <a:sym typeface="Georgia"/>
            </a:endParaRPr>
          </a:p>
          <a:p>
            <a:pPr marL="1371600" lvl="0" indent="-304800" rtl="0">
              <a:lnSpc>
                <a:spcPct val="150000"/>
              </a:lnSpc>
              <a:spcBef>
                <a:spcPts val="0"/>
              </a:spcBef>
              <a:spcAft>
                <a:spcPts val="0"/>
              </a:spcAft>
              <a:buClr>
                <a:schemeClr val="lt1"/>
              </a:buClr>
              <a:buSzPts val="1200"/>
              <a:buFont typeface="Georgia"/>
              <a:buAutoNum type="arabicPeriod"/>
            </a:pPr>
            <a:r>
              <a:rPr lang="en-US" sz="1200" b="1" dirty="0">
                <a:solidFill>
                  <a:schemeClr val="dk1"/>
                </a:solidFill>
                <a:latin typeface="Georgia"/>
                <a:ea typeface="Georgia"/>
                <a:cs typeface="Georgia"/>
                <a:sym typeface="Georgia"/>
              </a:rPr>
              <a:t>Autonomic activity</a:t>
            </a:r>
            <a:r>
              <a:rPr lang="en-US" sz="1200" dirty="0">
                <a:solidFill>
                  <a:schemeClr val="dk1"/>
                </a:solidFill>
                <a:latin typeface="Georgia"/>
                <a:ea typeface="Georgia"/>
                <a:cs typeface="Georgia"/>
                <a:sym typeface="Georgia"/>
              </a:rPr>
              <a:t>: sympathetic activity constricts peripheral arteries.</a:t>
            </a:r>
            <a:endParaRPr sz="1200" dirty="0">
              <a:solidFill>
                <a:schemeClr val="dk1"/>
              </a:solidFill>
              <a:latin typeface="Georgia"/>
              <a:ea typeface="Georgia"/>
              <a:cs typeface="Georgia"/>
              <a:sym typeface="Georgia"/>
            </a:endParaRPr>
          </a:p>
          <a:p>
            <a:pPr marL="1371600" lvl="0" indent="-304800" rtl="0">
              <a:lnSpc>
                <a:spcPct val="150000"/>
              </a:lnSpc>
              <a:spcBef>
                <a:spcPts val="0"/>
              </a:spcBef>
              <a:spcAft>
                <a:spcPts val="0"/>
              </a:spcAft>
              <a:buClr>
                <a:schemeClr val="lt1"/>
              </a:buClr>
              <a:buSzPts val="1200"/>
              <a:buFont typeface="Georgia"/>
              <a:buAutoNum type="arabicPeriod"/>
            </a:pPr>
            <a:r>
              <a:rPr lang="en-US" sz="1200" b="1" dirty="0">
                <a:solidFill>
                  <a:schemeClr val="dk1"/>
                </a:solidFill>
                <a:latin typeface="Georgia"/>
                <a:ea typeface="Georgia"/>
                <a:cs typeface="Georgia"/>
                <a:sym typeface="Georgia"/>
              </a:rPr>
              <a:t>Pharmacologic agents</a:t>
            </a:r>
            <a:r>
              <a:rPr lang="en-US" sz="1200" dirty="0">
                <a:solidFill>
                  <a:schemeClr val="dk1"/>
                </a:solidFill>
                <a:latin typeface="Georgia"/>
                <a:ea typeface="Georgia"/>
                <a:cs typeface="Georgia"/>
                <a:sym typeface="Georgia"/>
              </a:rPr>
              <a:t>: vasoconstrictor drugs increase resistance while vasodilator drugs decrease it.</a:t>
            </a:r>
            <a:endParaRPr sz="1200" dirty="0">
              <a:solidFill>
                <a:schemeClr val="dk1"/>
              </a:solidFill>
              <a:latin typeface="Georgia"/>
              <a:ea typeface="Georgia"/>
              <a:cs typeface="Georgia"/>
              <a:sym typeface="Georgia"/>
            </a:endParaRPr>
          </a:p>
          <a:p>
            <a:pPr marL="1371600" lvl="0" indent="-304800" rtl="0">
              <a:lnSpc>
                <a:spcPct val="150000"/>
              </a:lnSpc>
              <a:spcBef>
                <a:spcPts val="0"/>
              </a:spcBef>
              <a:spcAft>
                <a:spcPts val="0"/>
              </a:spcAft>
              <a:buClr>
                <a:schemeClr val="lt1"/>
              </a:buClr>
              <a:buSzPts val="1200"/>
              <a:buFont typeface="Georgia"/>
              <a:buAutoNum type="arabicPeriod"/>
            </a:pPr>
            <a:r>
              <a:rPr lang="en-US" sz="1200" b="1" dirty="0">
                <a:solidFill>
                  <a:schemeClr val="dk1"/>
                </a:solidFill>
                <a:latin typeface="Georgia"/>
                <a:ea typeface="Georgia"/>
                <a:cs typeface="Georgia"/>
                <a:sym typeface="Georgia"/>
              </a:rPr>
              <a:t>Blood viscosity</a:t>
            </a:r>
            <a:r>
              <a:rPr lang="en-US" sz="1200" dirty="0">
                <a:solidFill>
                  <a:schemeClr val="dk1"/>
                </a:solidFill>
                <a:latin typeface="Georgia"/>
                <a:ea typeface="Georgia"/>
                <a:cs typeface="Georgia"/>
                <a:sym typeface="Georgia"/>
              </a:rPr>
              <a:t>: increased viscosity increases resistance.</a:t>
            </a:r>
            <a:endParaRPr sz="1200"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Normal BP is maintained by a balance between factors that induce </a:t>
            </a:r>
            <a:r>
              <a:rPr lang="en-US" sz="1200" b="1" dirty="0">
                <a:solidFill>
                  <a:schemeClr val="dk1"/>
                </a:solidFill>
                <a:latin typeface="Georgia"/>
                <a:ea typeface="Georgia"/>
                <a:cs typeface="Georgia"/>
                <a:sym typeface="Georgia"/>
              </a:rPr>
              <a:t>vasoconstriction</a:t>
            </a:r>
            <a:r>
              <a:rPr lang="en-US" sz="1200" dirty="0">
                <a:solidFill>
                  <a:schemeClr val="dk1"/>
                </a:solidFill>
                <a:latin typeface="Georgia"/>
                <a:ea typeface="Georgia"/>
                <a:cs typeface="Georgia"/>
                <a:sym typeface="Georgia"/>
              </a:rPr>
              <a:t> (e.g. </a:t>
            </a:r>
            <a:r>
              <a:rPr lang="en-US" sz="1200" dirty="0">
                <a:solidFill>
                  <a:srgbClr val="479272"/>
                </a:solidFill>
                <a:latin typeface="Georgia"/>
                <a:ea typeface="Georgia"/>
                <a:cs typeface="Georgia"/>
                <a:sym typeface="Georgia"/>
              </a:rPr>
              <a:t>angiotensin II and </a:t>
            </a:r>
            <a:r>
              <a:rPr lang="en-US" sz="1200" dirty="0" err="1">
                <a:solidFill>
                  <a:srgbClr val="479272"/>
                </a:solidFill>
                <a:latin typeface="Georgia"/>
                <a:ea typeface="Georgia"/>
                <a:cs typeface="Georgia"/>
                <a:sym typeface="Georgia"/>
              </a:rPr>
              <a:t>catecholamines</a:t>
            </a:r>
            <a:r>
              <a:rPr lang="en-US" sz="1200" dirty="0">
                <a:solidFill>
                  <a:schemeClr val="dk1"/>
                </a:solidFill>
                <a:latin typeface="Georgia"/>
                <a:ea typeface="Georgia"/>
                <a:cs typeface="Georgia"/>
                <a:sym typeface="Georgia"/>
              </a:rPr>
              <a:t>) and factors that induce </a:t>
            </a:r>
            <a:r>
              <a:rPr lang="en-US" sz="1200" b="1" dirty="0">
                <a:solidFill>
                  <a:schemeClr val="dk1"/>
                </a:solidFill>
                <a:latin typeface="Georgia"/>
                <a:ea typeface="Georgia"/>
                <a:cs typeface="Georgia"/>
                <a:sym typeface="Georgia"/>
              </a:rPr>
              <a:t>vasodilation</a:t>
            </a:r>
            <a:r>
              <a:rPr lang="en-US" sz="1200" dirty="0">
                <a:solidFill>
                  <a:schemeClr val="dk1"/>
                </a:solidFill>
                <a:latin typeface="Georgia"/>
                <a:ea typeface="Georgia"/>
                <a:cs typeface="Georgia"/>
                <a:sym typeface="Georgia"/>
              </a:rPr>
              <a:t> (e.g.</a:t>
            </a:r>
            <a:r>
              <a:rPr lang="en-US" sz="1200" dirty="0">
                <a:solidFill>
                  <a:srgbClr val="479272"/>
                </a:solidFill>
                <a:latin typeface="Georgia"/>
                <a:ea typeface="Georgia"/>
                <a:cs typeface="Georgia"/>
                <a:sym typeface="Georgia"/>
              </a:rPr>
              <a:t> </a:t>
            </a:r>
            <a:r>
              <a:rPr lang="en-US" sz="1200" dirty="0" err="1">
                <a:solidFill>
                  <a:srgbClr val="479272"/>
                </a:solidFill>
                <a:latin typeface="Georgia"/>
                <a:ea typeface="Georgia"/>
                <a:cs typeface="Georgia"/>
                <a:sym typeface="Georgia"/>
              </a:rPr>
              <a:t>kinins</a:t>
            </a:r>
            <a:r>
              <a:rPr lang="en-US" sz="1200" dirty="0">
                <a:solidFill>
                  <a:srgbClr val="479272"/>
                </a:solidFill>
                <a:latin typeface="Georgia"/>
                <a:ea typeface="Georgia"/>
                <a:cs typeface="Georgia"/>
                <a:sym typeface="Georgia"/>
              </a:rPr>
              <a:t>, prostaglandins, and nitric oxide</a:t>
            </a:r>
            <a:r>
              <a:rPr lang="en-US" sz="1200" dirty="0">
                <a:solidFill>
                  <a:schemeClr val="dk1"/>
                </a:solidFill>
                <a:latin typeface="Georgia"/>
                <a:ea typeface="Georgia"/>
                <a:cs typeface="Georgia"/>
                <a:sym typeface="Georgia"/>
              </a:rPr>
              <a:t>).</a:t>
            </a:r>
            <a:endParaRPr sz="1200" dirty="0">
              <a:solidFill>
                <a:schemeClr val="dk1"/>
              </a:solidFill>
              <a:latin typeface="Georgia"/>
              <a:ea typeface="Georgia"/>
              <a:cs typeface="Georgia"/>
              <a:sym typeface="Georgia"/>
            </a:endParaRPr>
          </a:p>
          <a:p>
            <a:pPr marL="457200" lvl="0" indent="-304800" rtl="0">
              <a:lnSpc>
                <a:spcPct val="150000"/>
              </a:lnSpc>
              <a:spcBef>
                <a:spcPts val="0"/>
              </a:spcBef>
              <a:spcAft>
                <a:spcPts val="0"/>
              </a:spcAft>
              <a:buClr>
                <a:schemeClr val="lt1"/>
              </a:buClr>
              <a:buSzPts val="1200"/>
              <a:buFont typeface="Georgia"/>
              <a:buChar char="●"/>
            </a:pPr>
            <a:r>
              <a:rPr lang="en-US" sz="1200" dirty="0">
                <a:solidFill>
                  <a:schemeClr val="dk1"/>
                </a:solidFill>
                <a:latin typeface="Georgia"/>
                <a:ea typeface="Georgia"/>
                <a:cs typeface="Georgia"/>
                <a:sym typeface="Georgia"/>
              </a:rPr>
              <a:t>Note: An increased blood flow in the arterioles induces vasoconstriction to protect tissues against </a:t>
            </a:r>
            <a:r>
              <a:rPr lang="en-US" sz="1200" dirty="0" err="1">
                <a:solidFill>
                  <a:schemeClr val="dk1"/>
                </a:solidFill>
                <a:latin typeface="Georgia"/>
                <a:ea typeface="Georgia"/>
                <a:cs typeface="Georgia"/>
                <a:sym typeface="Georgia"/>
              </a:rPr>
              <a:t>hyperperfusion</a:t>
            </a:r>
            <a:r>
              <a:rPr lang="en-US" sz="1200" dirty="0">
                <a:solidFill>
                  <a:schemeClr val="dk1"/>
                </a:solidFill>
                <a:latin typeface="Georgia"/>
                <a:ea typeface="Georgia"/>
                <a:cs typeface="Georgia"/>
                <a:sym typeface="Georgia"/>
              </a:rPr>
              <a:t> </a:t>
            </a:r>
            <a:r>
              <a:rPr lang="en-US" sz="1000" dirty="0">
                <a:solidFill>
                  <a:srgbClr val="A5A5A5"/>
                </a:solidFill>
                <a:latin typeface="Georgia"/>
                <a:ea typeface="Georgia"/>
                <a:cs typeface="Georgia"/>
                <a:sym typeface="Georgia"/>
              </a:rPr>
              <a:t>if the blood flow to an organ “such as kidney” </a:t>
            </a:r>
            <a:r>
              <a:rPr lang="en-US" sz="1000" u="sng" dirty="0" smtClean="0">
                <a:solidFill>
                  <a:srgbClr val="A5A5A5"/>
                </a:solidFill>
                <a:latin typeface="Georgia"/>
                <a:ea typeface="Georgia"/>
                <a:cs typeface="Georgia"/>
                <a:sym typeface="Georgia"/>
              </a:rPr>
              <a:t>increases,</a:t>
            </a:r>
            <a:r>
              <a:rPr lang="en-US" sz="1000" dirty="0" smtClean="0">
                <a:solidFill>
                  <a:srgbClr val="A5A5A5"/>
                </a:solidFill>
                <a:latin typeface="Georgia"/>
                <a:ea typeface="Georgia"/>
                <a:cs typeface="Georgia"/>
                <a:sym typeface="Georgia"/>
              </a:rPr>
              <a:t> </a:t>
            </a:r>
            <a:r>
              <a:rPr lang="en-US" sz="1000" dirty="0">
                <a:solidFill>
                  <a:srgbClr val="A5A5A5"/>
                </a:solidFill>
                <a:latin typeface="Georgia"/>
                <a:ea typeface="Georgia"/>
                <a:cs typeface="Georgia"/>
                <a:sym typeface="Georgia"/>
              </a:rPr>
              <a:t>this may cause tissue damage due to </a:t>
            </a:r>
            <a:r>
              <a:rPr lang="en-US" sz="1000" u="sng" dirty="0" err="1">
                <a:solidFill>
                  <a:srgbClr val="A5A5A5"/>
                </a:solidFill>
                <a:latin typeface="Georgia"/>
                <a:ea typeface="Georgia"/>
                <a:cs typeface="Georgia"/>
                <a:sym typeface="Georgia"/>
              </a:rPr>
              <a:t>hyperperfusion</a:t>
            </a:r>
            <a:r>
              <a:rPr lang="en-US" sz="1000" dirty="0">
                <a:solidFill>
                  <a:srgbClr val="A5A5A5"/>
                </a:solidFill>
                <a:latin typeface="Georgia"/>
                <a:ea typeface="Georgia"/>
                <a:cs typeface="Georgia"/>
                <a:sym typeface="Georgia"/>
              </a:rPr>
              <a:t>. So the arterioles will contract to decrease that blood flow and therefore protect the organ. </a:t>
            </a:r>
            <a:endParaRPr sz="1000" dirty="0">
              <a:solidFill>
                <a:srgbClr val="A5A5A5"/>
              </a:solidFill>
              <a:latin typeface="Georgia"/>
              <a:ea typeface="Georgia"/>
              <a:cs typeface="Georgia"/>
              <a:sym typeface="Georgia"/>
            </a:endParaRPr>
          </a:p>
        </p:txBody>
      </p:sp>
      <p:sp>
        <p:nvSpPr>
          <p:cNvPr id="187" name="Shape 187"/>
          <p:cNvSpPr/>
          <p:nvPr/>
        </p:nvSpPr>
        <p:spPr>
          <a:xfrm>
            <a:off x="1857525" y="1043650"/>
            <a:ext cx="361800" cy="219000"/>
          </a:xfrm>
          <a:prstGeom prst="mathEqual">
            <a:avLst>
              <a:gd name="adj1" fmla="val 23520"/>
              <a:gd name="adj2" fmla="val 1176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a:latin typeface="Georgia"/>
              <a:ea typeface="Georgia"/>
              <a:cs typeface="Georgia"/>
              <a:sym typeface="Georgia"/>
            </a:endParaRPr>
          </a:p>
        </p:txBody>
      </p:sp>
      <p:sp>
        <p:nvSpPr>
          <p:cNvPr id="188" name="Shape 188"/>
          <p:cNvSpPr/>
          <p:nvPr/>
        </p:nvSpPr>
        <p:spPr>
          <a:xfrm>
            <a:off x="3629175" y="1019800"/>
            <a:ext cx="361800" cy="266700"/>
          </a:xfrm>
          <a:prstGeom prst="mathMultiply">
            <a:avLst>
              <a:gd name="adj1" fmla="val 2352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endParaRPr sz="1200">
              <a:latin typeface="Georgia"/>
              <a:ea typeface="Georgia"/>
              <a:cs typeface="Georgia"/>
              <a:sym typeface="Georgia"/>
            </a:endParaRPr>
          </a:p>
        </p:txBody>
      </p:sp>
      <p:sp>
        <p:nvSpPr>
          <p:cNvPr id="189" name="Shape 189"/>
          <p:cNvSpPr/>
          <p:nvPr/>
        </p:nvSpPr>
        <p:spPr>
          <a:xfrm>
            <a:off x="2286000" y="1019800"/>
            <a:ext cx="1276500" cy="266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a:latin typeface="Georgia"/>
                <a:ea typeface="Georgia"/>
                <a:cs typeface="Georgia"/>
                <a:sym typeface="Georgia"/>
              </a:rPr>
              <a:t>Cardiac output</a:t>
            </a:r>
            <a:endParaRPr sz="1200">
              <a:latin typeface="Georgia"/>
              <a:ea typeface="Georgia"/>
              <a:cs typeface="Georgia"/>
              <a:sym typeface="Georgia"/>
            </a:endParaRPr>
          </a:p>
        </p:txBody>
      </p:sp>
      <p:sp>
        <p:nvSpPr>
          <p:cNvPr id="190" name="Shape 190"/>
          <p:cNvSpPr/>
          <p:nvPr/>
        </p:nvSpPr>
        <p:spPr>
          <a:xfrm>
            <a:off x="1190850" y="1019800"/>
            <a:ext cx="600000" cy="266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200">
                <a:latin typeface="Georgia"/>
                <a:ea typeface="Georgia"/>
                <a:cs typeface="Georgia"/>
                <a:sym typeface="Georgia"/>
              </a:rPr>
              <a:t>BP</a:t>
            </a:r>
            <a:endParaRPr sz="1200">
              <a:latin typeface="Georgia"/>
              <a:ea typeface="Georgia"/>
              <a:cs typeface="Georgia"/>
              <a:sym typeface="Georgia"/>
            </a:endParaRPr>
          </a:p>
        </p:txBody>
      </p:sp>
      <p:sp>
        <p:nvSpPr>
          <p:cNvPr id="191" name="Shape 191"/>
          <p:cNvSpPr/>
          <p:nvPr/>
        </p:nvSpPr>
        <p:spPr>
          <a:xfrm>
            <a:off x="4057650" y="1019800"/>
            <a:ext cx="1771800" cy="2667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1400"/>
              </a:spcBef>
              <a:spcAft>
                <a:spcPts val="0"/>
              </a:spcAft>
              <a:buNone/>
            </a:pPr>
            <a:r>
              <a:rPr lang="en-US" sz="1200">
                <a:latin typeface="Georgia"/>
                <a:ea typeface="Georgia"/>
                <a:cs typeface="Georgia"/>
                <a:sym typeface="Georgia"/>
              </a:rPr>
              <a:t> Peripheral Resistance</a:t>
            </a:r>
            <a:endParaRPr sz="1200">
              <a:latin typeface="Georgia"/>
              <a:ea typeface="Georgia"/>
              <a:cs typeface="Georgia"/>
              <a:sym typeface="Georgia"/>
            </a:endParaRPr>
          </a:p>
        </p:txBody>
      </p:sp>
      <p:sp>
        <p:nvSpPr>
          <p:cNvPr id="192" name="Shape 192"/>
          <p:cNvSpPr/>
          <p:nvPr/>
        </p:nvSpPr>
        <p:spPr>
          <a:xfrm>
            <a:off x="3115000" y="3451300"/>
            <a:ext cx="285900" cy="1398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a:off x="4176750" y="3372100"/>
            <a:ext cx="164400" cy="219000"/>
          </a:xfrm>
          <a:prstGeom prst="up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a:off x="2619750" y="3704075"/>
            <a:ext cx="285900" cy="1398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3649600" y="3704075"/>
            <a:ext cx="164400" cy="219000"/>
          </a:xfrm>
          <a:prstGeom prst="down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txBox="1"/>
          <p:nvPr/>
        </p:nvSpPr>
        <p:spPr>
          <a:xfrm>
            <a:off x="739275" y="8286750"/>
            <a:ext cx="5898600" cy="590400"/>
          </a:xfrm>
          <a:prstGeom prst="rect">
            <a:avLst/>
          </a:prstGeom>
          <a:noFill/>
          <a:ln w="9525" cap="flat" cmpd="sng">
            <a:solidFill>
              <a:srgbClr val="A5A5A5"/>
            </a:solidFill>
            <a:prstDash val="dash"/>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en-US" sz="1000" dirty="0">
                <a:solidFill>
                  <a:srgbClr val="A5A5A5"/>
                </a:solidFill>
                <a:latin typeface="Georgia"/>
                <a:ea typeface="Georgia"/>
                <a:cs typeface="Georgia"/>
                <a:sym typeface="Georgia"/>
              </a:rPr>
              <a:t>-When </a:t>
            </a:r>
            <a:r>
              <a:rPr lang="en-US" sz="1000" dirty="0" smtClean="0">
                <a:solidFill>
                  <a:srgbClr val="A5A5A5"/>
                </a:solidFill>
                <a:latin typeface="Georgia"/>
                <a:ea typeface="Georgia"/>
                <a:cs typeface="Georgia"/>
                <a:sym typeface="Georgia"/>
              </a:rPr>
              <a:t>exercising       </a:t>
            </a:r>
            <a:r>
              <a:rPr lang="en-US" sz="1000" dirty="0">
                <a:solidFill>
                  <a:srgbClr val="A5A5A5"/>
                </a:solidFill>
                <a:latin typeface="Georgia"/>
                <a:ea typeface="Georgia"/>
                <a:cs typeface="Georgia"/>
                <a:sym typeface="Georgia"/>
              </a:rPr>
              <a:t>systolic (blood volume) </a:t>
            </a:r>
            <a:r>
              <a:rPr lang="en-US" sz="1000" dirty="0" smtClean="0">
                <a:solidFill>
                  <a:srgbClr val="A5A5A5"/>
                </a:solidFill>
                <a:latin typeface="Georgia"/>
                <a:ea typeface="Georgia"/>
                <a:cs typeface="Georgia"/>
                <a:sym typeface="Georgia"/>
              </a:rPr>
              <a:t>increases, </a:t>
            </a:r>
            <a:r>
              <a:rPr lang="en-US" sz="1000" dirty="0">
                <a:solidFill>
                  <a:srgbClr val="A5A5A5"/>
                </a:solidFill>
                <a:latin typeface="Georgia"/>
                <a:ea typeface="Georgia"/>
                <a:cs typeface="Georgia"/>
                <a:sym typeface="Georgia"/>
              </a:rPr>
              <a:t>but diastolic (peripheral resistance) </a:t>
            </a:r>
            <a:r>
              <a:rPr lang="en-US" sz="1000" dirty="0" smtClean="0">
                <a:solidFill>
                  <a:srgbClr val="A5A5A5"/>
                </a:solidFill>
                <a:latin typeface="Georgia"/>
                <a:ea typeface="Georgia"/>
                <a:cs typeface="Georgia"/>
                <a:sym typeface="Georgia"/>
              </a:rPr>
              <a:t>is not </a:t>
            </a:r>
            <a:r>
              <a:rPr lang="en-US" sz="1000" dirty="0">
                <a:solidFill>
                  <a:srgbClr val="A5A5A5"/>
                </a:solidFill>
                <a:latin typeface="Georgia"/>
                <a:ea typeface="Georgia"/>
                <a:cs typeface="Georgia"/>
                <a:sym typeface="Georgia"/>
              </a:rPr>
              <a:t>much changed.</a:t>
            </a:r>
            <a:endParaRPr sz="1000" dirty="0">
              <a:solidFill>
                <a:srgbClr val="A5A5A5"/>
              </a:solidFill>
              <a:latin typeface="Georgia"/>
              <a:ea typeface="Georgia"/>
              <a:cs typeface="Georgia"/>
              <a:sym typeface="Georgia"/>
            </a:endParaRPr>
          </a:p>
        </p:txBody>
      </p:sp>
      <p:cxnSp>
        <p:nvCxnSpPr>
          <p:cNvPr id="197" name="Shape 197"/>
          <p:cNvCxnSpPr/>
          <p:nvPr/>
        </p:nvCxnSpPr>
        <p:spPr>
          <a:xfrm>
            <a:off x="1835614" y="8562881"/>
            <a:ext cx="171300" cy="4200"/>
          </a:xfrm>
          <a:prstGeom prst="straightConnector1">
            <a:avLst/>
          </a:prstGeom>
          <a:noFill/>
          <a:ln w="9525" cap="flat" cmpd="sng">
            <a:solidFill>
              <a:srgbClr val="A5A5A5"/>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523875" y="114300"/>
            <a:ext cx="4353000" cy="714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900">
                <a:solidFill>
                  <a:schemeClr val="lt1"/>
                </a:solidFill>
                <a:latin typeface="Impact"/>
                <a:ea typeface="Impact"/>
                <a:cs typeface="Impact"/>
                <a:sym typeface="Impact"/>
              </a:rPr>
              <a:t>PATHOGENESIS of Essential Hypertension</a:t>
            </a:r>
            <a:endParaRPr sz="1900">
              <a:solidFill>
                <a:schemeClr val="lt1"/>
              </a:solidFill>
              <a:latin typeface="Impact"/>
              <a:ea typeface="Impact"/>
              <a:cs typeface="Impact"/>
              <a:sym typeface="Impact"/>
            </a:endParaRPr>
          </a:p>
        </p:txBody>
      </p:sp>
      <p:sp>
        <p:nvSpPr>
          <p:cNvPr id="204" name="Shape 204"/>
          <p:cNvSpPr txBox="1"/>
          <p:nvPr/>
        </p:nvSpPr>
        <p:spPr>
          <a:xfrm>
            <a:off x="523875" y="866687"/>
            <a:ext cx="6505500" cy="71247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800"/>
              </a:spcBef>
              <a:spcAft>
                <a:spcPts val="0"/>
              </a:spcAft>
              <a:buNone/>
            </a:pPr>
            <a:r>
              <a:rPr lang="en-US" sz="1200" b="1" dirty="0">
                <a:solidFill>
                  <a:schemeClr val="lt1"/>
                </a:solidFill>
                <a:latin typeface="Georgia"/>
                <a:ea typeface="Georgia"/>
                <a:cs typeface="Georgia"/>
                <a:sym typeface="Georgia"/>
              </a:rPr>
              <a:t>Why does essential HTN occurs? </a:t>
            </a:r>
            <a:r>
              <a:rPr lang="en-US" sz="1200" dirty="0">
                <a:solidFill>
                  <a:schemeClr val="dk1"/>
                </a:solidFill>
                <a:latin typeface="Georgia"/>
                <a:ea typeface="Georgia"/>
                <a:cs typeface="Georgia"/>
                <a:sym typeface="Georgia"/>
              </a:rPr>
              <a:t>when the relationship between </a:t>
            </a:r>
            <a:r>
              <a:rPr lang="en-US" sz="1200" b="1" dirty="0">
                <a:solidFill>
                  <a:schemeClr val="dk1"/>
                </a:solidFill>
                <a:latin typeface="Georgia"/>
                <a:ea typeface="Georgia"/>
                <a:cs typeface="Georgia"/>
                <a:sym typeface="Georgia"/>
              </a:rPr>
              <a:t>cardiac output</a:t>
            </a:r>
            <a:r>
              <a:rPr lang="en-US" sz="1200" dirty="0">
                <a:solidFill>
                  <a:schemeClr val="dk1"/>
                </a:solidFill>
                <a:latin typeface="Georgia"/>
                <a:ea typeface="Georgia"/>
                <a:cs typeface="Georgia"/>
                <a:sym typeface="Georgia"/>
              </a:rPr>
              <a:t> and </a:t>
            </a:r>
            <a:r>
              <a:rPr lang="en-US" sz="1200" b="1" dirty="0">
                <a:solidFill>
                  <a:schemeClr val="dk1"/>
                </a:solidFill>
                <a:latin typeface="Georgia"/>
                <a:ea typeface="Georgia"/>
                <a:cs typeface="Georgia"/>
                <a:sym typeface="Georgia"/>
              </a:rPr>
              <a:t>peripheral resistance</a:t>
            </a:r>
            <a:r>
              <a:rPr lang="en-US" sz="1200" dirty="0">
                <a:solidFill>
                  <a:schemeClr val="dk1"/>
                </a:solidFill>
                <a:latin typeface="Georgia"/>
                <a:ea typeface="Georgia"/>
                <a:cs typeface="Georgia"/>
                <a:sym typeface="Georgia"/>
              </a:rPr>
              <a:t> is altered. </a:t>
            </a:r>
            <a:r>
              <a:rPr lang="en-US" sz="1200" b="1" dirty="0">
                <a:solidFill>
                  <a:schemeClr val="lt1"/>
                </a:solidFill>
                <a:latin typeface="Georgia"/>
                <a:ea typeface="Georgia"/>
                <a:cs typeface="Georgia"/>
                <a:sym typeface="Georgia"/>
              </a:rPr>
              <a:t>How does that happen?</a:t>
            </a:r>
            <a:r>
              <a:rPr lang="en-US" sz="1200" dirty="0">
                <a:solidFill>
                  <a:schemeClr val="dk1"/>
                </a:solidFill>
                <a:latin typeface="Georgia"/>
                <a:ea typeface="Georgia"/>
                <a:cs typeface="Georgia"/>
                <a:sym typeface="Georgia"/>
              </a:rPr>
              <a:t> Multiple </a:t>
            </a:r>
            <a:r>
              <a:rPr lang="en-US" sz="1200" b="1" dirty="0">
                <a:solidFill>
                  <a:schemeClr val="dk1"/>
                </a:solidFill>
                <a:latin typeface="Georgia"/>
                <a:ea typeface="Georgia"/>
                <a:cs typeface="Georgia"/>
                <a:sym typeface="Georgia"/>
              </a:rPr>
              <a:t>genetic</a:t>
            </a:r>
            <a:r>
              <a:rPr lang="en-US" sz="1200" dirty="0">
                <a:solidFill>
                  <a:schemeClr val="dk1"/>
                </a:solidFill>
                <a:latin typeface="Georgia"/>
                <a:ea typeface="Georgia"/>
                <a:cs typeface="Georgia"/>
                <a:sym typeface="Georgia"/>
              </a:rPr>
              <a:t> and </a:t>
            </a:r>
            <a:r>
              <a:rPr lang="en-US" sz="1200" b="1" dirty="0">
                <a:solidFill>
                  <a:schemeClr val="dk1"/>
                </a:solidFill>
                <a:latin typeface="Georgia"/>
                <a:ea typeface="Georgia"/>
                <a:cs typeface="Georgia"/>
                <a:sym typeface="Georgia"/>
              </a:rPr>
              <a:t>environmental</a:t>
            </a:r>
            <a:r>
              <a:rPr lang="en-US" sz="1200" dirty="0">
                <a:solidFill>
                  <a:schemeClr val="dk1"/>
                </a:solidFill>
                <a:latin typeface="Georgia"/>
                <a:ea typeface="Georgia"/>
                <a:cs typeface="Georgia"/>
                <a:sym typeface="Georgia"/>
              </a:rPr>
              <a:t> factors ultimately increase the cardiac output and/or peripheral resistance</a:t>
            </a:r>
            <a:endParaRPr sz="1200" dirty="0">
              <a:solidFill>
                <a:schemeClr val="dk1"/>
              </a:solidFill>
              <a:latin typeface="Georgia"/>
              <a:ea typeface="Georgia"/>
              <a:cs typeface="Georgia"/>
              <a:sym typeface="Georgia"/>
            </a:endParaRPr>
          </a:p>
          <a:p>
            <a:pPr marL="0" lvl="0" indent="0" rtl="0">
              <a:lnSpc>
                <a:spcPct val="115000"/>
              </a:lnSpc>
              <a:spcBef>
                <a:spcPts val="800"/>
              </a:spcBef>
              <a:spcAft>
                <a:spcPts val="0"/>
              </a:spcAft>
              <a:buNone/>
            </a:pPr>
            <a:r>
              <a:rPr lang="en-US" sz="1200" dirty="0">
                <a:solidFill>
                  <a:srgbClr val="3D85C6"/>
                </a:solidFill>
                <a:latin typeface="Georgia"/>
                <a:ea typeface="Georgia"/>
                <a:cs typeface="Georgia"/>
                <a:sym typeface="Georgia"/>
              </a:rPr>
              <a:t>1.         </a:t>
            </a:r>
            <a:r>
              <a:rPr lang="en-US" sz="1200" b="1" dirty="0">
                <a:solidFill>
                  <a:srgbClr val="3D85C6"/>
                </a:solidFill>
                <a:latin typeface="Georgia"/>
                <a:ea typeface="Georgia"/>
                <a:cs typeface="Georgia"/>
                <a:sym typeface="Georgia"/>
              </a:rPr>
              <a:t>Genetic factors:</a:t>
            </a:r>
            <a:r>
              <a:rPr lang="en-US" sz="1200" b="1" dirty="0">
                <a:solidFill>
                  <a:schemeClr val="dk1"/>
                </a:solidFill>
                <a:latin typeface="Georgia"/>
                <a:ea typeface="Georgia"/>
                <a:cs typeface="Georgia"/>
                <a:sym typeface="Georgia"/>
              </a:rPr>
              <a:t> </a:t>
            </a:r>
            <a:r>
              <a:rPr lang="en-US" sz="1200" dirty="0">
                <a:solidFill>
                  <a:schemeClr val="dk1"/>
                </a:solidFill>
                <a:latin typeface="Georgia"/>
                <a:ea typeface="Georgia"/>
                <a:cs typeface="Georgia"/>
                <a:sym typeface="Georgia"/>
              </a:rPr>
              <a:t>There is a strong genetic component (family history) e.g. a</a:t>
            </a:r>
            <a:r>
              <a:rPr lang="en-US" sz="1200" dirty="0">
                <a:solidFill>
                  <a:srgbClr val="479272"/>
                </a:solidFill>
                <a:latin typeface="Georgia"/>
                <a:ea typeface="Georgia"/>
                <a:cs typeface="Georgia"/>
                <a:sym typeface="Georgia"/>
              </a:rPr>
              <a:t> genetic effect is involved in making people more susceptible or less susceptible to high salt diet etc.</a:t>
            </a:r>
            <a:endParaRPr sz="1200" dirty="0">
              <a:solidFill>
                <a:srgbClr val="479272"/>
              </a:solidFill>
              <a:latin typeface="Georgia"/>
              <a:ea typeface="Georgia"/>
              <a:cs typeface="Georgia"/>
              <a:sym typeface="Georgia"/>
            </a:endParaRPr>
          </a:p>
          <a:p>
            <a:pPr marL="914400" lvl="1" indent="-304800" rtl="0">
              <a:lnSpc>
                <a:spcPct val="115000"/>
              </a:lnSpc>
              <a:spcBef>
                <a:spcPts val="800"/>
              </a:spcBef>
              <a:spcAft>
                <a:spcPts val="0"/>
              </a:spcAft>
              <a:buClr>
                <a:schemeClr val="lt1"/>
              </a:buClr>
              <a:buSzPts val="1200"/>
              <a:buFont typeface="+mj-lt"/>
              <a:buAutoNum type="alphaLcPeriod"/>
            </a:pPr>
            <a:r>
              <a:rPr lang="en-US" sz="1200" dirty="0">
                <a:solidFill>
                  <a:srgbClr val="67A7D5"/>
                </a:solidFill>
                <a:latin typeface="Georgia"/>
                <a:ea typeface="Georgia"/>
                <a:cs typeface="Georgia"/>
                <a:sym typeface="Georgia"/>
              </a:rPr>
              <a:t>Defect in renal sodium homeostasis:</a:t>
            </a:r>
            <a:r>
              <a:rPr lang="en-US" sz="1200" dirty="0">
                <a:solidFill>
                  <a:srgbClr val="FF0000"/>
                </a:solidFill>
                <a:latin typeface="Georgia"/>
                <a:ea typeface="Georgia"/>
                <a:cs typeface="Georgia"/>
                <a:sym typeface="Georgia"/>
              </a:rPr>
              <a:t> </a:t>
            </a:r>
            <a:r>
              <a:rPr lang="en-US" sz="1200" dirty="0">
                <a:solidFill>
                  <a:schemeClr val="dk1"/>
                </a:solidFill>
                <a:latin typeface="Georgia"/>
                <a:ea typeface="Georgia"/>
                <a:cs typeface="Georgia"/>
                <a:sym typeface="Georgia"/>
              </a:rPr>
              <a:t>Reduce renal sodium excretion</a:t>
            </a:r>
            <a:r>
              <a:rPr lang="en-US" sz="1100" b="1" baseline="30000" dirty="0">
                <a:solidFill>
                  <a:srgbClr val="A5A5A5"/>
                </a:solidFill>
                <a:latin typeface="Georgia"/>
                <a:ea typeface="Georgia"/>
                <a:cs typeface="Georgia"/>
                <a:sym typeface="Georgia"/>
              </a:rPr>
              <a:t>(</a:t>
            </a:r>
            <a:r>
              <a:rPr lang="en-US" sz="1100" b="1" dirty="0">
                <a:solidFill>
                  <a:srgbClr val="A5A5A5"/>
                </a:solidFill>
                <a:latin typeface="Georgia"/>
                <a:ea typeface="Georgia"/>
                <a:cs typeface="Georgia"/>
                <a:sym typeface="Georgia"/>
              </a:rPr>
              <a:t>¹</a:t>
            </a:r>
            <a:r>
              <a:rPr lang="en-US" sz="1100" b="1" baseline="30000" dirty="0">
                <a:solidFill>
                  <a:srgbClr val="A5A5A5"/>
                </a:solidFill>
                <a:latin typeface="Georgia"/>
                <a:ea typeface="Georgia"/>
                <a:cs typeface="Georgia"/>
                <a:sym typeface="Georgia"/>
              </a:rPr>
              <a:t>)</a:t>
            </a:r>
            <a:r>
              <a:rPr lang="en-US" sz="1200" dirty="0">
                <a:solidFill>
                  <a:schemeClr val="dk1"/>
                </a:solidFill>
                <a:latin typeface="Georgia"/>
                <a:ea typeface="Georgia"/>
                <a:cs typeface="Georgia"/>
                <a:sym typeface="Georgia"/>
              </a:rPr>
              <a:t> is a key initiating event in most forms of essential hypertension. This is usually due to</a:t>
            </a:r>
            <a:r>
              <a:rPr lang="en-US" sz="1200" dirty="0">
                <a:solidFill>
                  <a:srgbClr val="FF0000"/>
                </a:solidFill>
                <a:latin typeface="Georgia"/>
                <a:ea typeface="Georgia"/>
                <a:cs typeface="Georgia"/>
                <a:sym typeface="Georgia"/>
              </a:rPr>
              <a:t> defect in cell membrane function: affecting Na/Ca transport</a:t>
            </a:r>
            <a:endParaRPr sz="1200" dirty="0">
              <a:solidFill>
                <a:schemeClr val="dk1"/>
              </a:solidFill>
              <a:latin typeface="Georgia"/>
              <a:ea typeface="Georgia"/>
              <a:cs typeface="Georgia"/>
              <a:sym typeface="Georgia"/>
            </a:endParaRPr>
          </a:p>
          <a:p>
            <a:pPr marL="457200" lvl="0" indent="0" rtl="0">
              <a:lnSpc>
                <a:spcPct val="115000"/>
              </a:lnSpc>
              <a:spcBef>
                <a:spcPts val="800"/>
              </a:spcBef>
              <a:spcAft>
                <a:spcPts val="0"/>
              </a:spcAft>
              <a:buNone/>
            </a:pPr>
            <a:endParaRPr sz="1200" dirty="0">
              <a:solidFill>
                <a:schemeClr val="dk1"/>
              </a:solidFill>
              <a:latin typeface="Georgia"/>
              <a:ea typeface="Georgia"/>
              <a:cs typeface="Georgia"/>
              <a:sym typeface="Georgia"/>
            </a:endParaRPr>
          </a:p>
          <a:p>
            <a:pPr marL="457200" lvl="0" indent="0" rtl="0">
              <a:lnSpc>
                <a:spcPct val="115000"/>
              </a:lnSpc>
              <a:spcBef>
                <a:spcPts val="800"/>
              </a:spcBef>
              <a:spcAft>
                <a:spcPts val="0"/>
              </a:spcAft>
              <a:buNone/>
            </a:pPr>
            <a:r>
              <a:rPr lang="en-US" sz="1200" dirty="0">
                <a:solidFill>
                  <a:schemeClr val="dk1"/>
                </a:solidFill>
                <a:latin typeface="Georgia"/>
                <a:ea typeface="Georgia"/>
                <a:cs typeface="Georgia"/>
                <a:sym typeface="Georgia"/>
              </a:rPr>
              <a:t>  </a:t>
            </a:r>
            <a:endParaRPr sz="1200" dirty="0">
              <a:solidFill>
                <a:schemeClr val="dk1"/>
              </a:solidFill>
              <a:latin typeface="Georgia"/>
              <a:ea typeface="Georgia"/>
              <a:cs typeface="Georgia"/>
              <a:sym typeface="Georgia"/>
            </a:endParaRPr>
          </a:p>
          <a:p>
            <a:pPr marL="838200" lvl="1" indent="-228600" rtl="0">
              <a:lnSpc>
                <a:spcPct val="115000"/>
              </a:lnSpc>
              <a:spcBef>
                <a:spcPts val="800"/>
              </a:spcBef>
              <a:spcAft>
                <a:spcPts val="0"/>
              </a:spcAft>
              <a:buClr>
                <a:schemeClr val="lt1"/>
              </a:buClr>
              <a:buSzPts val="1200"/>
              <a:buFont typeface="+mj-lt"/>
              <a:buAutoNum type="alphaLcPeriod" startAt="2"/>
            </a:pPr>
            <a:r>
              <a:rPr lang="en-US" sz="1200" dirty="0" smtClean="0">
                <a:solidFill>
                  <a:srgbClr val="67A7D5"/>
                </a:solidFill>
                <a:latin typeface="Georgia"/>
                <a:ea typeface="Georgia"/>
                <a:cs typeface="Georgia"/>
                <a:sym typeface="Georgia"/>
              </a:rPr>
              <a:t>  Functional </a:t>
            </a:r>
            <a:r>
              <a:rPr lang="en-US" sz="1200" dirty="0">
                <a:solidFill>
                  <a:srgbClr val="67A7D5"/>
                </a:solidFill>
                <a:latin typeface="Georgia"/>
                <a:ea typeface="Georgia"/>
                <a:cs typeface="Georgia"/>
                <a:sym typeface="Georgia"/>
              </a:rPr>
              <a:t>vasoconstriction:</a:t>
            </a:r>
            <a:r>
              <a:rPr lang="en-US" sz="1200" dirty="0">
                <a:solidFill>
                  <a:srgbClr val="FF0000"/>
                </a:solidFill>
                <a:latin typeface="Georgia"/>
                <a:ea typeface="Georgia"/>
                <a:cs typeface="Georgia"/>
                <a:sym typeface="Georgia"/>
              </a:rPr>
              <a:t> </a:t>
            </a:r>
            <a:r>
              <a:rPr lang="en-US" sz="1200" dirty="0">
                <a:solidFill>
                  <a:schemeClr val="dk1"/>
                </a:solidFill>
                <a:latin typeface="Georgia"/>
                <a:ea typeface="Georgia"/>
                <a:cs typeface="Georgia"/>
                <a:sym typeface="Georgia"/>
              </a:rPr>
              <a:t>abnormality in </a:t>
            </a:r>
            <a:r>
              <a:rPr lang="en-US" sz="1200" b="1" dirty="0">
                <a:solidFill>
                  <a:schemeClr val="dk1"/>
                </a:solidFill>
                <a:latin typeface="Georgia"/>
                <a:ea typeface="Georgia"/>
                <a:cs typeface="Georgia"/>
                <a:sym typeface="Georgia"/>
              </a:rPr>
              <a:t>vascular tone</a:t>
            </a:r>
            <a:r>
              <a:rPr lang="en-US" sz="1200" dirty="0">
                <a:solidFill>
                  <a:schemeClr val="dk1"/>
                </a:solidFill>
                <a:latin typeface="Georgia"/>
                <a:ea typeface="Georgia"/>
                <a:cs typeface="Georgia"/>
                <a:sym typeface="Georgia"/>
              </a:rPr>
              <a:t> such as</a:t>
            </a:r>
            <a:r>
              <a:rPr lang="en-US" sz="1200" b="1" dirty="0">
                <a:solidFill>
                  <a:schemeClr val="dk1"/>
                </a:solidFill>
                <a:latin typeface="Georgia"/>
                <a:ea typeface="Georgia"/>
                <a:cs typeface="Georgia"/>
                <a:sym typeface="Georgia"/>
              </a:rPr>
              <a:t> </a:t>
            </a:r>
            <a:r>
              <a:rPr lang="en-US" sz="1200" b="1" dirty="0">
                <a:solidFill>
                  <a:srgbClr val="FF0000"/>
                </a:solidFill>
                <a:latin typeface="Georgia"/>
                <a:ea typeface="Georgia"/>
                <a:cs typeface="Georgia"/>
                <a:sym typeface="Georgia"/>
              </a:rPr>
              <a:t>increased sympathetic stimulation</a:t>
            </a:r>
            <a:r>
              <a:rPr lang="en-US" sz="1200" dirty="0">
                <a:solidFill>
                  <a:srgbClr val="FF0000"/>
                </a:solidFill>
                <a:latin typeface="Georgia"/>
                <a:ea typeface="Georgia"/>
                <a:cs typeface="Georgia"/>
                <a:sym typeface="Georgia"/>
              </a:rPr>
              <a:t> will cause vasoconstriction leading to increased peripheral resistance</a:t>
            </a:r>
            <a:r>
              <a:rPr lang="en-US" sz="1200" dirty="0">
                <a:solidFill>
                  <a:schemeClr val="dk1"/>
                </a:solidFill>
                <a:latin typeface="Georgia"/>
                <a:ea typeface="Georgia"/>
                <a:cs typeface="Georgia"/>
                <a:sym typeface="Georgia"/>
              </a:rPr>
              <a:t>.</a:t>
            </a:r>
            <a:endParaRPr sz="1200" dirty="0">
              <a:solidFill>
                <a:schemeClr val="dk1"/>
              </a:solidFill>
              <a:latin typeface="Georgia"/>
              <a:ea typeface="Georgia"/>
              <a:cs typeface="Georgia"/>
              <a:sym typeface="Georgia"/>
            </a:endParaRPr>
          </a:p>
          <a:p>
            <a:pPr marL="914400" lvl="1" indent="-304800" rtl="0">
              <a:lnSpc>
                <a:spcPct val="115000"/>
              </a:lnSpc>
              <a:spcBef>
                <a:spcPts val="800"/>
              </a:spcBef>
              <a:spcAft>
                <a:spcPts val="0"/>
              </a:spcAft>
              <a:buClr>
                <a:schemeClr val="lt1"/>
              </a:buClr>
              <a:buSzPts val="1200"/>
              <a:buFont typeface="Georgia"/>
              <a:buAutoNum type="alphaLcPeriod" startAt="2"/>
            </a:pPr>
            <a:r>
              <a:rPr lang="en-US" sz="1200" dirty="0">
                <a:solidFill>
                  <a:srgbClr val="67A7D5"/>
                </a:solidFill>
                <a:latin typeface="Georgia"/>
                <a:ea typeface="Georgia"/>
                <a:cs typeface="Georgia"/>
                <a:sym typeface="Georgia"/>
              </a:rPr>
              <a:t>Structural abnormality</a:t>
            </a:r>
            <a:r>
              <a:rPr lang="en-US" sz="1200" dirty="0">
                <a:solidFill>
                  <a:srgbClr val="FF0000"/>
                </a:solidFill>
                <a:latin typeface="Georgia"/>
                <a:ea typeface="Georgia"/>
                <a:cs typeface="Georgia"/>
                <a:sym typeface="Georgia"/>
              </a:rPr>
              <a:t> </a:t>
            </a:r>
            <a:r>
              <a:rPr lang="en-US" sz="1200" dirty="0">
                <a:solidFill>
                  <a:schemeClr val="dk1"/>
                </a:solidFill>
                <a:latin typeface="Georgia"/>
                <a:ea typeface="Georgia"/>
                <a:cs typeface="Georgia"/>
                <a:sym typeface="Georgia"/>
              </a:rPr>
              <a:t>in vascular smooth muscle also leads to increased peripheral resistance.</a:t>
            </a:r>
            <a:endParaRPr sz="1200" dirty="0">
              <a:solidFill>
                <a:schemeClr val="dk1"/>
              </a:solidFill>
              <a:latin typeface="Georgia"/>
              <a:ea typeface="Georgia"/>
              <a:cs typeface="Georgia"/>
              <a:sym typeface="Georgia"/>
            </a:endParaRPr>
          </a:p>
          <a:p>
            <a:pPr marL="914400" lvl="1" indent="-304800" rtl="0">
              <a:lnSpc>
                <a:spcPct val="115000"/>
              </a:lnSpc>
              <a:spcBef>
                <a:spcPts val="800"/>
              </a:spcBef>
              <a:spcAft>
                <a:spcPts val="0"/>
              </a:spcAft>
              <a:buClr>
                <a:schemeClr val="lt1"/>
              </a:buClr>
              <a:buSzPts val="1200"/>
              <a:buFont typeface="Georgia"/>
              <a:buAutoNum type="alphaLcPeriod" startAt="2"/>
            </a:pPr>
            <a:r>
              <a:rPr lang="en-US" sz="1200" dirty="0">
                <a:solidFill>
                  <a:srgbClr val="67A7D5"/>
                </a:solidFill>
                <a:latin typeface="Georgia"/>
                <a:ea typeface="Georgia"/>
                <a:cs typeface="Georgia"/>
                <a:sym typeface="Georgia"/>
              </a:rPr>
              <a:t>Also rare gene disorders </a:t>
            </a:r>
            <a:r>
              <a:rPr lang="en-US" sz="1200" dirty="0">
                <a:solidFill>
                  <a:schemeClr val="dk1"/>
                </a:solidFill>
                <a:latin typeface="Georgia"/>
                <a:ea typeface="Georgia"/>
                <a:cs typeface="Georgia"/>
                <a:sym typeface="Georgia"/>
              </a:rPr>
              <a:t>can cause HTN by increasing renal sodium reabsorption e.g. </a:t>
            </a:r>
            <a:r>
              <a:rPr lang="en-US" sz="1200" dirty="0">
                <a:solidFill>
                  <a:srgbClr val="FF0000"/>
                </a:solidFill>
                <a:latin typeface="Georgia"/>
                <a:ea typeface="Georgia"/>
                <a:cs typeface="Georgia"/>
                <a:sym typeface="Georgia"/>
              </a:rPr>
              <a:t>Liddle syndrome</a:t>
            </a:r>
            <a:r>
              <a:rPr lang="en-US" sz="1200" dirty="0">
                <a:solidFill>
                  <a:schemeClr val="dk1"/>
                </a:solidFill>
                <a:latin typeface="Georgia"/>
                <a:ea typeface="Georgia"/>
                <a:cs typeface="Georgia"/>
                <a:sym typeface="Georgia"/>
              </a:rPr>
              <a:t>. </a:t>
            </a:r>
            <a:r>
              <a:rPr lang="en-US" sz="1200" dirty="0">
                <a:solidFill>
                  <a:srgbClr val="2D73A5"/>
                </a:solidFill>
                <a:latin typeface="Georgia"/>
                <a:ea typeface="Georgia"/>
                <a:cs typeface="Georgia"/>
                <a:sym typeface="Georgia"/>
              </a:rPr>
              <a:t>Liddle syndrome is an inherited </a:t>
            </a:r>
            <a:r>
              <a:rPr lang="en-US" sz="1200" dirty="0">
                <a:solidFill>
                  <a:srgbClr val="FF0000"/>
                </a:solidFill>
                <a:latin typeface="Georgia"/>
                <a:ea typeface="Georgia"/>
                <a:cs typeface="Georgia"/>
                <a:sym typeface="Georgia"/>
              </a:rPr>
              <a:t>autosomal dominant </a:t>
            </a:r>
            <a:r>
              <a:rPr lang="en-US" sz="1200" dirty="0">
                <a:solidFill>
                  <a:srgbClr val="2D73A5"/>
                </a:solidFill>
                <a:latin typeface="Georgia"/>
                <a:ea typeface="Georgia"/>
                <a:cs typeface="Georgia"/>
                <a:sym typeface="Georgia"/>
              </a:rPr>
              <a:t>type of HTN, that begins in childhood</a:t>
            </a:r>
            <a:r>
              <a:rPr lang="en-US" sz="1200" dirty="0">
                <a:solidFill>
                  <a:schemeClr val="dk1"/>
                </a:solidFill>
                <a:latin typeface="Georgia"/>
                <a:ea typeface="Georgia"/>
                <a:cs typeface="Georgia"/>
                <a:sym typeface="Georgia"/>
              </a:rPr>
              <a:t>. It is caused by </a:t>
            </a:r>
            <a:r>
              <a:rPr lang="en-US" sz="1200" dirty="0">
                <a:solidFill>
                  <a:srgbClr val="FF0000"/>
                </a:solidFill>
                <a:latin typeface="Georgia"/>
                <a:ea typeface="Georgia"/>
                <a:cs typeface="Georgia"/>
                <a:sym typeface="Georgia"/>
              </a:rPr>
              <a:t>mutations of the epithelial sodium channel protein </a:t>
            </a:r>
            <a:r>
              <a:rPr lang="en-US" sz="1200" b="1" dirty="0">
                <a:solidFill>
                  <a:srgbClr val="FF0000"/>
                </a:solidFill>
                <a:latin typeface="Georgia"/>
                <a:ea typeface="Georgia"/>
                <a:cs typeface="Georgia"/>
                <a:sym typeface="Georgia"/>
              </a:rPr>
              <a:t>(</a:t>
            </a:r>
            <a:r>
              <a:rPr lang="en-US" sz="1200" b="1" dirty="0" err="1">
                <a:solidFill>
                  <a:srgbClr val="FF0000"/>
                </a:solidFill>
                <a:latin typeface="Georgia"/>
                <a:ea typeface="Georgia"/>
                <a:cs typeface="Georgia"/>
                <a:sym typeface="Georgia"/>
              </a:rPr>
              <a:t>ENaC</a:t>
            </a:r>
            <a:r>
              <a:rPr lang="en-US" sz="1200" b="1" dirty="0">
                <a:solidFill>
                  <a:srgbClr val="FF0000"/>
                </a:solidFill>
                <a:latin typeface="Georgia"/>
                <a:ea typeface="Georgia"/>
                <a:cs typeface="Georgia"/>
                <a:sym typeface="Georgia"/>
              </a:rPr>
              <a:t>)</a:t>
            </a:r>
            <a:r>
              <a:rPr lang="en-US" sz="1200" dirty="0">
                <a:solidFill>
                  <a:schemeClr val="dk1"/>
                </a:solidFill>
                <a:latin typeface="Georgia"/>
                <a:ea typeface="Georgia"/>
                <a:cs typeface="Georgia"/>
                <a:sym typeface="Georgia"/>
              </a:rPr>
              <a:t> which leads to </a:t>
            </a:r>
            <a:r>
              <a:rPr lang="en-US" sz="1200" dirty="0">
                <a:solidFill>
                  <a:srgbClr val="FF0000"/>
                </a:solidFill>
                <a:latin typeface="Georgia"/>
                <a:ea typeface="Georgia"/>
                <a:cs typeface="Georgia"/>
                <a:sym typeface="Georgia"/>
              </a:rPr>
              <a:t>increased sodium </a:t>
            </a:r>
            <a:r>
              <a:rPr lang="en-US" sz="1200" b="1" dirty="0">
                <a:solidFill>
                  <a:srgbClr val="FF0000"/>
                </a:solidFill>
                <a:latin typeface="Georgia"/>
                <a:ea typeface="Georgia"/>
                <a:cs typeface="Georgia"/>
                <a:sym typeface="Georgia"/>
              </a:rPr>
              <a:t>reabsorption</a:t>
            </a:r>
            <a:r>
              <a:rPr lang="en-US" sz="1200" dirty="0">
                <a:solidFill>
                  <a:schemeClr val="dk1"/>
                </a:solidFill>
                <a:latin typeface="Georgia"/>
                <a:ea typeface="Georgia"/>
                <a:cs typeface="Georgia"/>
                <a:sym typeface="Georgia"/>
              </a:rPr>
              <a:t> in the renal tubules </a:t>
            </a:r>
            <a:r>
              <a:rPr lang="en-US" sz="1000" dirty="0">
                <a:solidFill>
                  <a:srgbClr val="999999"/>
                </a:solidFill>
                <a:latin typeface="Georgia"/>
                <a:ea typeface="Georgia"/>
                <a:cs typeface="Georgia"/>
                <a:sym typeface="Georgia"/>
              </a:rPr>
              <a:t>(followed by water)</a:t>
            </a:r>
            <a:r>
              <a:rPr lang="en-US" sz="1200" dirty="0">
                <a:solidFill>
                  <a:schemeClr val="dk1"/>
                </a:solidFill>
                <a:latin typeface="Georgia"/>
                <a:ea typeface="Georgia"/>
                <a:cs typeface="Georgia"/>
                <a:sym typeface="Georgia"/>
              </a:rPr>
              <a:t>, which leads to hypertension. </a:t>
            </a:r>
            <a:r>
              <a:rPr lang="en-US" sz="1200" dirty="0">
                <a:solidFill>
                  <a:srgbClr val="FF0000"/>
                </a:solidFill>
                <a:latin typeface="Georgia"/>
                <a:ea typeface="Georgia"/>
                <a:cs typeface="Georgia"/>
                <a:sym typeface="Georgia"/>
              </a:rPr>
              <a:t>Reabsorption of sodium is also correlates with potassium loss (hypokalemia). </a:t>
            </a:r>
            <a:r>
              <a:rPr lang="en-US" sz="1000" dirty="0">
                <a:solidFill>
                  <a:srgbClr val="B7B7B7"/>
                </a:solidFill>
                <a:latin typeface="Georgia"/>
                <a:ea typeface="Georgia"/>
                <a:cs typeface="Georgia"/>
                <a:sym typeface="Georgia"/>
              </a:rPr>
              <a:t>NOTE that in </a:t>
            </a:r>
            <a:r>
              <a:rPr lang="en-US" sz="1000" dirty="0" err="1">
                <a:solidFill>
                  <a:srgbClr val="B7B7B7"/>
                </a:solidFill>
                <a:latin typeface="Georgia"/>
                <a:ea typeface="Georgia"/>
                <a:cs typeface="Georgia"/>
                <a:sym typeface="Georgia"/>
              </a:rPr>
              <a:t>liddle</a:t>
            </a:r>
            <a:r>
              <a:rPr lang="en-US" sz="1000" dirty="0">
                <a:solidFill>
                  <a:srgbClr val="B7B7B7"/>
                </a:solidFill>
                <a:latin typeface="Georgia"/>
                <a:ea typeface="Georgia"/>
                <a:cs typeface="Georgia"/>
                <a:sym typeface="Georgia"/>
              </a:rPr>
              <a:t> syndrome </a:t>
            </a:r>
            <a:r>
              <a:rPr lang="en-US" sz="1000" dirty="0" smtClean="0">
                <a:solidFill>
                  <a:srgbClr val="B7B7B7"/>
                </a:solidFill>
                <a:latin typeface="Georgia"/>
                <a:ea typeface="Georgia"/>
                <a:cs typeface="Georgia"/>
                <a:sym typeface="Georgia"/>
              </a:rPr>
              <a:t>there </a:t>
            </a:r>
            <a:r>
              <a:rPr lang="en-US" sz="1000" dirty="0">
                <a:solidFill>
                  <a:srgbClr val="B7B7B7"/>
                </a:solidFill>
                <a:latin typeface="Georgia"/>
                <a:ea typeface="Georgia"/>
                <a:cs typeface="Georgia"/>
                <a:sym typeface="Georgia"/>
              </a:rPr>
              <a:t>will be in </a:t>
            </a:r>
            <a:r>
              <a:rPr lang="en-US" sz="1000" b="1" dirty="0">
                <a:solidFill>
                  <a:srgbClr val="B7B7B7"/>
                </a:solidFill>
                <a:latin typeface="Georgia"/>
                <a:ea typeface="Georgia"/>
                <a:cs typeface="Georgia"/>
                <a:sym typeface="Georgia"/>
              </a:rPr>
              <a:t>increase Na reabsorption </a:t>
            </a:r>
            <a:r>
              <a:rPr lang="en-US" sz="1000" dirty="0">
                <a:solidFill>
                  <a:srgbClr val="B7B7B7"/>
                </a:solidFill>
                <a:latin typeface="Georgia"/>
                <a:ea typeface="Georgia"/>
                <a:cs typeface="Georgia"/>
                <a:sym typeface="Georgia"/>
              </a:rPr>
              <a:t>but the if defect in cell membrane function: affecting Na/Ca transport will there will be </a:t>
            </a:r>
            <a:r>
              <a:rPr lang="en-US" sz="1000" b="1" dirty="0">
                <a:solidFill>
                  <a:srgbClr val="B7B7B7"/>
                </a:solidFill>
                <a:latin typeface="Georgia"/>
                <a:ea typeface="Georgia"/>
                <a:cs typeface="Georgia"/>
                <a:sym typeface="Georgia"/>
              </a:rPr>
              <a:t>decrease in Na excretion</a:t>
            </a:r>
            <a:r>
              <a:rPr lang="en-US" sz="1000" dirty="0">
                <a:solidFill>
                  <a:srgbClr val="B7B7B7"/>
                </a:solidFill>
                <a:latin typeface="Georgia"/>
                <a:ea typeface="Georgia"/>
                <a:cs typeface="Georgia"/>
                <a:sym typeface="Georgia"/>
              </a:rPr>
              <a:t>. </a:t>
            </a:r>
            <a:endParaRPr sz="1000" dirty="0">
              <a:solidFill>
                <a:srgbClr val="B7B7B7"/>
              </a:solidFill>
              <a:latin typeface="Georgia"/>
              <a:ea typeface="Georgia"/>
              <a:cs typeface="Georgia"/>
              <a:sym typeface="Georgia"/>
            </a:endParaRPr>
          </a:p>
          <a:p>
            <a:pPr marL="457200" lvl="0" indent="-304800" rtl="0">
              <a:lnSpc>
                <a:spcPct val="115000"/>
              </a:lnSpc>
              <a:spcBef>
                <a:spcPts val="800"/>
              </a:spcBef>
              <a:spcAft>
                <a:spcPts val="0"/>
              </a:spcAft>
              <a:buClr>
                <a:srgbClr val="3D85C6"/>
              </a:buClr>
              <a:buSzPts val="1200"/>
              <a:buFont typeface="Georgia"/>
              <a:buAutoNum type="arabicPeriod"/>
            </a:pPr>
            <a:r>
              <a:rPr lang="en-US" sz="1200" b="1" dirty="0">
                <a:solidFill>
                  <a:srgbClr val="3D85C6"/>
                </a:solidFill>
                <a:latin typeface="Georgia"/>
                <a:ea typeface="Georgia"/>
                <a:cs typeface="Georgia"/>
                <a:sym typeface="Georgia"/>
              </a:rPr>
              <a:t>Environmental factors:</a:t>
            </a:r>
            <a:endParaRPr sz="1200" b="1" dirty="0">
              <a:solidFill>
                <a:srgbClr val="3D85C6"/>
              </a:solidFill>
              <a:latin typeface="Georgia"/>
              <a:ea typeface="Georgia"/>
              <a:cs typeface="Georgia"/>
              <a:sym typeface="Georgia"/>
            </a:endParaRPr>
          </a:p>
          <a:p>
            <a:pPr marL="0" lvl="0" indent="0" rtl="0">
              <a:lnSpc>
                <a:spcPct val="115000"/>
              </a:lnSpc>
              <a:spcBef>
                <a:spcPts val="800"/>
              </a:spcBef>
              <a:spcAft>
                <a:spcPts val="0"/>
              </a:spcAft>
              <a:buNone/>
            </a:pPr>
            <a:r>
              <a:rPr lang="en-US" sz="1200" b="1" dirty="0">
                <a:solidFill>
                  <a:schemeClr val="lt1"/>
                </a:solidFill>
                <a:latin typeface="Georgia"/>
                <a:ea typeface="Georgia"/>
                <a:cs typeface="Georgia"/>
                <a:sym typeface="Georgia"/>
              </a:rPr>
              <a:t> </a:t>
            </a:r>
            <a:endParaRPr sz="1200" b="1" dirty="0">
              <a:solidFill>
                <a:schemeClr val="lt1"/>
              </a:solidFill>
              <a:latin typeface="Georgia"/>
              <a:ea typeface="Georgia"/>
              <a:cs typeface="Georgia"/>
              <a:sym typeface="Georgia"/>
            </a:endParaRPr>
          </a:p>
          <a:p>
            <a:pPr marL="0" lvl="0" indent="0" rtl="0">
              <a:lnSpc>
                <a:spcPct val="115000"/>
              </a:lnSpc>
              <a:spcBef>
                <a:spcPts val="800"/>
              </a:spcBef>
              <a:spcAft>
                <a:spcPts val="0"/>
              </a:spcAft>
              <a:buNone/>
            </a:pPr>
            <a:endParaRPr sz="1200" b="1" dirty="0">
              <a:solidFill>
                <a:schemeClr val="lt1"/>
              </a:solidFill>
              <a:latin typeface="Georgia"/>
              <a:ea typeface="Georgia"/>
              <a:cs typeface="Georgia"/>
              <a:sym typeface="Georgia"/>
            </a:endParaRPr>
          </a:p>
          <a:p>
            <a:pPr marL="0" lvl="0" indent="0" rtl="0">
              <a:lnSpc>
                <a:spcPct val="115000"/>
              </a:lnSpc>
              <a:spcBef>
                <a:spcPts val="800"/>
              </a:spcBef>
              <a:spcAft>
                <a:spcPts val="100"/>
              </a:spcAft>
              <a:buNone/>
            </a:pPr>
            <a:endParaRPr sz="1200" dirty="0">
              <a:solidFill>
                <a:schemeClr val="dk1"/>
              </a:solidFill>
              <a:latin typeface="Georgia"/>
              <a:ea typeface="Georgia"/>
              <a:cs typeface="Georgia"/>
              <a:sym typeface="Georgia"/>
            </a:endParaRPr>
          </a:p>
        </p:txBody>
      </p:sp>
      <p:sp>
        <p:nvSpPr>
          <p:cNvPr id="205" name="Shape 205"/>
          <p:cNvSpPr txBox="1"/>
          <p:nvPr/>
        </p:nvSpPr>
        <p:spPr>
          <a:xfrm>
            <a:off x="560325" y="7562850"/>
            <a:ext cx="6432600" cy="12192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1400"/>
              </a:spcBef>
              <a:spcAft>
                <a:spcPts val="0"/>
              </a:spcAft>
              <a:buNone/>
            </a:pPr>
            <a:r>
              <a:rPr lang="en-US" sz="1100">
                <a:solidFill>
                  <a:schemeClr val="dk1"/>
                </a:solidFill>
                <a:latin typeface="Georgia"/>
                <a:ea typeface="Georgia"/>
                <a:cs typeface="Georgia"/>
                <a:sym typeface="Georgia"/>
              </a:rPr>
              <a:t>NOTE: In hypertension, both increased blood volume and increased peripheral resistance contribute to the increased pressure. However </a:t>
            </a:r>
            <a:r>
              <a:rPr lang="en-US" sz="1100" b="1">
                <a:solidFill>
                  <a:srgbClr val="FF0000"/>
                </a:solidFill>
                <a:latin typeface="Georgia"/>
                <a:ea typeface="Georgia"/>
                <a:cs typeface="Georgia"/>
                <a:sym typeface="Georgia"/>
              </a:rPr>
              <a:t>reduced renal sodium excretion in the presence of normal arterial pressure (initially) is probably a key initiating event.</a:t>
            </a:r>
            <a:endParaRPr sz="1100" b="1">
              <a:solidFill>
                <a:srgbClr val="FF0000"/>
              </a:solidFill>
              <a:latin typeface="Georgia"/>
              <a:ea typeface="Georgia"/>
              <a:cs typeface="Georgia"/>
              <a:sym typeface="Georgia"/>
            </a:endParaRPr>
          </a:p>
          <a:p>
            <a:pPr marL="0" lvl="0" indent="0" rtl="0">
              <a:lnSpc>
                <a:spcPct val="115000"/>
              </a:lnSpc>
              <a:spcBef>
                <a:spcPts val="1400"/>
              </a:spcBef>
              <a:spcAft>
                <a:spcPts val="0"/>
              </a:spcAft>
              <a:buNone/>
            </a:pPr>
            <a:r>
              <a:rPr lang="en-US" sz="1000" b="1" baseline="30000">
                <a:solidFill>
                  <a:srgbClr val="A5A5A5"/>
                </a:solidFill>
                <a:latin typeface="Georgia"/>
                <a:ea typeface="Georgia"/>
                <a:cs typeface="Georgia"/>
                <a:sym typeface="Georgia"/>
              </a:rPr>
              <a:t>(</a:t>
            </a:r>
            <a:r>
              <a:rPr lang="en-US" sz="1000" b="1">
                <a:solidFill>
                  <a:srgbClr val="A5A5A5"/>
                </a:solidFill>
                <a:latin typeface="Georgia"/>
                <a:ea typeface="Georgia"/>
                <a:cs typeface="Georgia"/>
                <a:sym typeface="Georgia"/>
              </a:rPr>
              <a:t>¹</a:t>
            </a:r>
            <a:r>
              <a:rPr lang="en-US" sz="1000" b="1" baseline="30000">
                <a:solidFill>
                  <a:srgbClr val="A5A5A5"/>
                </a:solidFill>
                <a:latin typeface="Georgia"/>
                <a:ea typeface="Georgia"/>
                <a:cs typeface="Georgia"/>
                <a:sym typeface="Georgia"/>
              </a:rPr>
              <a:t>)</a:t>
            </a:r>
            <a:r>
              <a:rPr lang="en-US" sz="1000" b="1">
                <a:solidFill>
                  <a:srgbClr val="A5A5A5"/>
                </a:solidFill>
                <a:latin typeface="Georgia"/>
                <a:ea typeface="Georgia"/>
                <a:cs typeface="Georgia"/>
                <a:sym typeface="Georgia"/>
              </a:rPr>
              <a:t>-</a:t>
            </a:r>
            <a:r>
              <a:rPr lang="en-US" sz="1000">
                <a:solidFill>
                  <a:srgbClr val="A5A5A5"/>
                </a:solidFill>
                <a:latin typeface="Georgia"/>
                <a:ea typeface="Georgia"/>
                <a:cs typeface="Georgia"/>
                <a:sym typeface="Georgia"/>
              </a:rPr>
              <a:t>If Na</a:t>
            </a:r>
            <a:r>
              <a:rPr lang="en-US" sz="1000" baseline="30000">
                <a:solidFill>
                  <a:srgbClr val="A5A5A5"/>
                </a:solidFill>
                <a:latin typeface="Georgia"/>
                <a:ea typeface="Georgia"/>
                <a:cs typeface="Georgia"/>
                <a:sym typeface="Georgia"/>
              </a:rPr>
              <a:t>+ </a:t>
            </a:r>
            <a:r>
              <a:rPr lang="en-US" sz="1000">
                <a:solidFill>
                  <a:srgbClr val="A5A5A5"/>
                </a:solidFill>
                <a:latin typeface="Georgia"/>
                <a:ea typeface="Georgia"/>
                <a:cs typeface="Georgia"/>
                <a:sym typeface="Georgia"/>
              </a:rPr>
              <a:t>is in blood         water retention         increasing the blood volume causing hypertension. </a:t>
            </a:r>
            <a:endParaRPr sz="1000">
              <a:solidFill>
                <a:srgbClr val="A5A5A5"/>
              </a:solidFill>
              <a:latin typeface="Georgia"/>
              <a:ea typeface="Georgia"/>
              <a:cs typeface="Georgia"/>
              <a:sym typeface="Georgia"/>
            </a:endParaRPr>
          </a:p>
          <a:p>
            <a:pPr marL="0" lvl="0" indent="0" rtl="0">
              <a:lnSpc>
                <a:spcPct val="115000"/>
              </a:lnSpc>
              <a:spcBef>
                <a:spcPts val="1400"/>
              </a:spcBef>
              <a:spcAft>
                <a:spcPts val="0"/>
              </a:spcAft>
              <a:buNone/>
            </a:pPr>
            <a:endParaRPr sz="1000">
              <a:solidFill>
                <a:srgbClr val="A5A5A5"/>
              </a:solidFill>
              <a:latin typeface="Georgia"/>
              <a:ea typeface="Georgia"/>
              <a:cs typeface="Georgia"/>
              <a:sym typeface="Georgia"/>
            </a:endParaRPr>
          </a:p>
        </p:txBody>
      </p:sp>
      <p:sp>
        <p:nvSpPr>
          <p:cNvPr id="206" name="Shape 206"/>
          <p:cNvSpPr/>
          <p:nvPr/>
        </p:nvSpPr>
        <p:spPr>
          <a:xfrm>
            <a:off x="2090175" y="3179356"/>
            <a:ext cx="377100" cy="227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523875" y="3021406"/>
            <a:ext cx="1590600" cy="543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900"/>
              </a:spcBef>
              <a:spcAft>
                <a:spcPts val="0"/>
              </a:spcAft>
              <a:buNone/>
            </a:pPr>
            <a:r>
              <a:rPr lang="en-US" sz="1200">
                <a:latin typeface="Georgia"/>
                <a:ea typeface="Georgia"/>
                <a:cs typeface="Georgia"/>
                <a:sym typeface="Georgia"/>
              </a:rPr>
              <a:t>decreased sodium excretion</a:t>
            </a:r>
            <a:endParaRPr sz="1200">
              <a:latin typeface="Georgia"/>
              <a:ea typeface="Georgia"/>
              <a:cs typeface="Georgia"/>
              <a:sym typeface="Georgia"/>
            </a:endParaRPr>
          </a:p>
        </p:txBody>
      </p:sp>
      <p:sp>
        <p:nvSpPr>
          <p:cNvPr id="208" name="Shape 208"/>
          <p:cNvSpPr/>
          <p:nvPr/>
        </p:nvSpPr>
        <p:spPr>
          <a:xfrm>
            <a:off x="2457488" y="3021406"/>
            <a:ext cx="1143000" cy="543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1200">
                <a:latin typeface="Georgia"/>
                <a:ea typeface="Georgia"/>
                <a:cs typeface="Georgia"/>
                <a:sym typeface="Georgia"/>
              </a:rPr>
              <a:t>increase in fluid volume</a:t>
            </a:r>
            <a:endParaRPr sz="1200">
              <a:latin typeface="Georgia"/>
              <a:ea typeface="Georgia"/>
              <a:cs typeface="Georgia"/>
              <a:sym typeface="Georgia"/>
            </a:endParaRPr>
          </a:p>
        </p:txBody>
      </p:sp>
      <p:sp>
        <p:nvSpPr>
          <p:cNvPr id="209" name="Shape 209"/>
          <p:cNvSpPr/>
          <p:nvPr/>
        </p:nvSpPr>
        <p:spPr>
          <a:xfrm>
            <a:off x="5911225" y="3021406"/>
            <a:ext cx="1045200" cy="5124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900"/>
              </a:spcBef>
              <a:spcAft>
                <a:spcPts val="0"/>
              </a:spcAft>
              <a:buNone/>
            </a:pPr>
            <a:r>
              <a:rPr lang="en-US" sz="1200">
                <a:solidFill>
                  <a:schemeClr val="dk1"/>
                </a:solidFill>
                <a:latin typeface="Georgia"/>
                <a:ea typeface="Georgia"/>
                <a:cs typeface="Georgia"/>
                <a:sym typeface="Georgia"/>
              </a:rPr>
              <a:t>elevated BP</a:t>
            </a:r>
            <a:endParaRPr sz="1200">
              <a:latin typeface="Georgia"/>
              <a:ea typeface="Georgia"/>
              <a:cs typeface="Georgia"/>
              <a:sym typeface="Georgia"/>
            </a:endParaRPr>
          </a:p>
        </p:txBody>
      </p:sp>
      <p:sp>
        <p:nvSpPr>
          <p:cNvPr id="210" name="Shape 210"/>
          <p:cNvSpPr/>
          <p:nvPr/>
        </p:nvSpPr>
        <p:spPr>
          <a:xfrm>
            <a:off x="3943525" y="3021406"/>
            <a:ext cx="1590600" cy="543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900"/>
              </a:spcBef>
              <a:spcAft>
                <a:spcPts val="0"/>
              </a:spcAft>
              <a:buNone/>
            </a:pPr>
            <a:r>
              <a:rPr lang="en-US" sz="1200">
                <a:solidFill>
                  <a:schemeClr val="dk1"/>
                </a:solidFill>
                <a:latin typeface="Georgia"/>
                <a:ea typeface="Georgia"/>
                <a:cs typeface="Georgia"/>
                <a:sym typeface="Georgia"/>
              </a:rPr>
              <a:t>increase in cardiac output</a:t>
            </a:r>
            <a:endParaRPr sz="1200">
              <a:latin typeface="Georgia"/>
              <a:ea typeface="Georgia"/>
              <a:cs typeface="Georgia"/>
              <a:sym typeface="Georgia"/>
            </a:endParaRPr>
          </a:p>
        </p:txBody>
      </p:sp>
      <p:sp>
        <p:nvSpPr>
          <p:cNvPr id="211" name="Shape 211"/>
          <p:cNvSpPr/>
          <p:nvPr/>
        </p:nvSpPr>
        <p:spPr>
          <a:xfrm>
            <a:off x="3600500" y="3179356"/>
            <a:ext cx="377100" cy="227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a:off x="5534125" y="3179356"/>
            <a:ext cx="377100" cy="227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a:off x="469625" y="7069675"/>
            <a:ext cx="1112100" cy="352500"/>
          </a:xfrm>
          <a:prstGeom prst="chevron">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Georgia"/>
                <a:ea typeface="Georgia"/>
                <a:cs typeface="Georgia"/>
                <a:sym typeface="Georgia"/>
              </a:rPr>
              <a:t>stress</a:t>
            </a:r>
            <a:endParaRPr sz="1200">
              <a:latin typeface="Georgia"/>
              <a:ea typeface="Georgia"/>
              <a:cs typeface="Georgia"/>
              <a:sym typeface="Georgia"/>
            </a:endParaRPr>
          </a:p>
        </p:txBody>
      </p:sp>
      <p:sp>
        <p:nvSpPr>
          <p:cNvPr id="214" name="Shape 214"/>
          <p:cNvSpPr/>
          <p:nvPr/>
        </p:nvSpPr>
        <p:spPr>
          <a:xfrm>
            <a:off x="1379900" y="7069675"/>
            <a:ext cx="1045200" cy="352500"/>
          </a:xfrm>
          <a:prstGeom prst="chevron">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Georgia"/>
                <a:ea typeface="Georgia"/>
                <a:cs typeface="Georgia"/>
                <a:sym typeface="Georgia"/>
              </a:rPr>
              <a:t>obesity</a:t>
            </a:r>
            <a:endParaRPr sz="1200">
              <a:latin typeface="Georgia"/>
              <a:ea typeface="Georgia"/>
              <a:cs typeface="Georgia"/>
              <a:sym typeface="Georgia"/>
            </a:endParaRPr>
          </a:p>
        </p:txBody>
      </p:sp>
      <p:sp>
        <p:nvSpPr>
          <p:cNvPr id="215" name="Shape 215"/>
          <p:cNvSpPr/>
          <p:nvPr/>
        </p:nvSpPr>
        <p:spPr>
          <a:xfrm>
            <a:off x="3140094" y="7069675"/>
            <a:ext cx="1833900" cy="352500"/>
          </a:xfrm>
          <a:prstGeom prst="chevron">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Georgia"/>
                <a:ea typeface="Georgia"/>
                <a:cs typeface="Georgia"/>
                <a:sym typeface="Georgia"/>
              </a:rPr>
              <a:t>physical inactivity </a:t>
            </a:r>
            <a:endParaRPr sz="1200">
              <a:latin typeface="Georgia"/>
              <a:ea typeface="Georgia"/>
              <a:cs typeface="Georgia"/>
              <a:sym typeface="Georgia"/>
            </a:endParaRPr>
          </a:p>
        </p:txBody>
      </p:sp>
      <p:sp>
        <p:nvSpPr>
          <p:cNvPr id="216" name="Shape 216"/>
          <p:cNvSpPr/>
          <p:nvPr/>
        </p:nvSpPr>
        <p:spPr>
          <a:xfrm>
            <a:off x="2241375" y="7069675"/>
            <a:ext cx="1112100" cy="352500"/>
          </a:xfrm>
          <a:prstGeom prst="chevron">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Georgia"/>
                <a:ea typeface="Georgia"/>
                <a:cs typeface="Georgia"/>
                <a:sym typeface="Georgia"/>
              </a:rPr>
              <a:t>smoking </a:t>
            </a:r>
            <a:endParaRPr sz="1200">
              <a:latin typeface="Georgia"/>
              <a:ea typeface="Georgia"/>
              <a:cs typeface="Georgia"/>
              <a:sym typeface="Georgia"/>
            </a:endParaRPr>
          </a:p>
        </p:txBody>
      </p:sp>
      <p:sp>
        <p:nvSpPr>
          <p:cNvPr id="217" name="Shape 217"/>
          <p:cNvSpPr/>
          <p:nvPr/>
        </p:nvSpPr>
        <p:spPr>
          <a:xfrm>
            <a:off x="4640425" y="7069675"/>
            <a:ext cx="2316000" cy="352500"/>
          </a:xfrm>
          <a:prstGeom prst="chevron">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latin typeface="Georgia"/>
                <a:ea typeface="Georgia"/>
                <a:cs typeface="Georgia"/>
                <a:sym typeface="Georgia"/>
              </a:rPr>
              <a:t>heavy consumption of salt</a:t>
            </a:r>
            <a:endParaRPr sz="1200">
              <a:latin typeface="Georgia"/>
              <a:ea typeface="Georgia"/>
              <a:cs typeface="Georgia"/>
              <a:sym typeface="Georgia"/>
            </a:endParaRPr>
          </a:p>
        </p:txBody>
      </p:sp>
      <p:cxnSp>
        <p:nvCxnSpPr>
          <p:cNvPr id="218" name="Shape 218"/>
          <p:cNvCxnSpPr/>
          <p:nvPr/>
        </p:nvCxnSpPr>
        <p:spPr>
          <a:xfrm>
            <a:off x="1797650" y="8455925"/>
            <a:ext cx="209700" cy="0"/>
          </a:xfrm>
          <a:prstGeom prst="straightConnector1">
            <a:avLst/>
          </a:prstGeom>
          <a:noFill/>
          <a:ln w="9525" cap="flat" cmpd="sng">
            <a:solidFill>
              <a:srgbClr val="A5A5A5"/>
            </a:solidFill>
            <a:prstDash val="solid"/>
            <a:round/>
            <a:headEnd type="none" w="med" len="med"/>
            <a:tailEnd type="triangle" w="med" len="med"/>
          </a:ln>
        </p:spPr>
      </p:cxnSp>
      <p:cxnSp>
        <p:nvCxnSpPr>
          <p:cNvPr id="219" name="Shape 219"/>
          <p:cNvCxnSpPr/>
          <p:nvPr/>
        </p:nvCxnSpPr>
        <p:spPr>
          <a:xfrm>
            <a:off x="2952725" y="8455925"/>
            <a:ext cx="209700" cy="0"/>
          </a:xfrm>
          <a:prstGeom prst="straightConnector1">
            <a:avLst/>
          </a:prstGeom>
          <a:noFill/>
          <a:ln w="9525" cap="flat" cmpd="sng">
            <a:solidFill>
              <a:srgbClr val="A5A5A5"/>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5891250" y="73300"/>
            <a:ext cx="1092900" cy="65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شوق القحطاني </a:t>
            </a:r>
            <a:endParaRPr sz="1400" b="0" i="0" u="none" strike="noStrike" cap="none">
              <a:solidFill>
                <a:srgbClr val="000000"/>
              </a:solidFill>
              <a:latin typeface="Arial"/>
              <a:ea typeface="Arial"/>
              <a:cs typeface="Arial"/>
              <a:sym typeface="Arial"/>
            </a:endParaRPr>
          </a:p>
        </p:txBody>
      </p:sp>
      <p:sp>
        <p:nvSpPr>
          <p:cNvPr id="226" name="Shape 226"/>
          <p:cNvSpPr txBox="1"/>
          <p:nvPr/>
        </p:nvSpPr>
        <p:spPr>
          <a:xfrm>
            <a:off x="491550" y="470775"/>
            <a:ext cx="3170400" cy="7533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Clr>
                <a:srgbClr val="8DBDD5"/>
              </a:buClr>
              <a:buSzPts val="1400"/>
              <a:buFont typeface="Georgia"/>
              <a:buChar char="❖"/>
            </a:pPr>
            <a:r>
              <a:rPr lang="en-US" b="1">
                <a:solidFill>
                  <a:srgbClr val="FF0000"/>
                </a:solidFill>
                <a:latin typeface="Georgia"/>
                <a:ea typeface="Georgia"/>
                <a:cs typeface="Georgia"/>
                <a:sym typeface="Georgia"/>
              </a:rPr>
              <a:t>ENDOCRINE FACTORS:</a:t>
            </a:r>
            <a:r>
              <a:rPr lang="en-US" b="1">
                <a:latin typeface="Georgia"/>
                <a:ea typeface="Georgia"/>
                <a:cs typeface="Georgia"/>
                <a:sym typeface="Georgia"/>
              </a:rPr>
              <a:t> </a:t>
            </a:r>
            <a:r>
              <a:rPr lang="en-US">
                <a:latin typeface="Georgia"/>
                <a:ea typeface="Georgia"/>
                <a:cs typeface="Georgia"/>
                <a:sym typeface="Georgia"/>
              </a:rPr>
              <a:t>role of renin- angiotensin- aldosterone in regulating BP</a:t>
            </a:r>
            <a:endParaRPr>
              <a:latin typeface="Georgia"/>
              <a:ea typeface="Georgia"/>
              <a:cs typeface="Georgia"/>
              <a:sym typeface="Georgia"/>
            </a:endParaRPr>
          </a:p>
        </p:txBody>
      </p:sp>
      <p:pic>
        <p:nvPicPr>
          <p:cNvPr id="227" name="Shape 227"/>
          <p:cNvPicPr preferRelativeResize="0"/>
          <p:nvPr/>
        </p:nvPicPr>
        <p:blipFill>
          <a:blip r:embed="rId3">
            <a:alphaModFix/>
          </a:blip>
          <a:stretch>
            <a:fillRect/>
          </a:stretch>
        </p:blipFill>
        <p:spPr>
          <a:xfrm>
            <a:off x="4035425" y="209275"/>
            <a:ext cx="2905350" cy="5190174"/>
          </a:xfrm>
          <a:prstGeom prst="rect">
            <a:avLst/>
          </a:prstGeom>
          <a:noFill/>
          <a:ln>
            <a:noFill/>
          </a:ln>
        </p:spPr>
      </p:pic>
      <p:sp>
        <p:nvSpPr>
          <p:cNvPr id="228" name="Shape 228"/>
          <p:cNvSpPr txBox="1"/>
          <p:nvPr/>
        </p:nvSpPr>
        <p:spPr>
          <a:xfrm>
            <a:off x="439250" y="1940288"/>
            <a:ext cx="3536700" cy="9852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Clr>
                <a:srgbClr val="8DBDD5"/>
              </a:buClr>
              <a:buSzPts val="1400"/>
              <a:buFont typeface="Georgia"/>
              <a:buChar char="❖"/>
            </a:pPr>
            <a:r>
              <a:rPr lang="en-US" b="1">
                <a:solidFill>
                  <a:srgbClr val="8DBDD5"/>
                </a:solidFill>
                <a:latin typeface="Georgia"/>
                <a:ea typeface="Georgia"/>
                <a:cs typeface="Georgia"/>
                <a:sym typeface="Georgia"/>
              </a:rPr>
              <a:t>Atrial natriuretic peptide / factor / hormone (Cardionatrine / Cardiodilatine / atriopeptin)</a:t>
            </a:r>
            <a:endParaRPr b="1">
              <a:solidFill>
                <a:srgbClr val="8DBDD5"/>
              </a:solidFill>
              <a:latin typeface="Georgia"/>
              <a:ea typeface="Georgia"/>
              <a:cs typeface="Georgia"/>
              <a:sym typeface="Georgia"/>
            </a:endParaRPr>
          </a:p>
        </p:txBody>
      </p:sp>
      <p:sp>
        <p:nvSpPr>
          <p:cNvPr id="229" name="Shape 229"/>
          <p:cNvSpPr txBox="1"/>
          <p:nvPr/>
        </p:nvSpPr>
        <p:spPr>
          <a:xfrm>
            <a:off x="565075" y="6435400"/>
            <a:ext cx="6528900" cy="20196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Georgia"/>
              <a:buChar char="◄"/>
            </a:pPr>
            <a:r>
              <a:rPr lang="en-US" b="1">
                <a:latin typeface="Georgia"/>
                <a:ea typeface="Georgia"/>
                <a:cs typeface="Georgia"/>
                <a:sym typeface="Georgia"/>
              </a:rPr>
              <a:t>In the kidney: </a:t>
            </a:r>
            <a:r>
              <a:rPr lang="en-US" sz="1300">
                <a:latin typeface="Georgia"/>
                <a:ea typeface="Georgia"/>
                <a:cs typeface="Georgia"/>
                <a:sym typeface="Georgia"/>
              </a:rPr>
              <a:t> decreases sodium reabsorption and increases water loss.</a:t>
            </a:r>
            <a:br>
              <a:rPr lang="en-US" sz="1300">
                <a:latin typeface="Georgia"/>
                <a:ea typeface="Georgia"/>
                <a:cs typeface="Georgia"/>
                <a:sym typeface="Georgia"/>
              </a:rPr>
            </a:br>
            <a:r>
              <a:rPr lang="en-US" sz="1300">
                <a:latin typeface="Georgia"/>
                <a:ea typeface="Georgia"/>
                <a:cs typeface="Georgia"/>
                <a:sym typeface="Georgia"/>
              </a:rPr>
              <a:t>Inhibits renin secretion, thereby inhibiting the renin–angiotensin–aldosterone system</a:t>
            </a:r>
            <a:endParaRPr sz="1300">
              <a:latin typeface="Georgia"/>
              <a:ea typeface="Georgia"/>
              <a:cs typeface="Georgia"/>
              <a:sym typeface="Georgia"/>
            </a:endParaRPr>
          </a:p>
          <a:p>
            <a:pPr marL="457200" lvl="0" indent="-317500" rtl="0">
              <a:spcBef>
                <a:spcPts val="0"/>
              </a:spcBef>
              <a:spcAft>
                <a:spcPts val="0"/>
              </a:spcAft>
              <a:buSzPts val="1400"/>
              <a:buFont typeface="Georgia"/>
              <a:buChar char="◄"/>
            </a:pPr>
            <a:r>
              <a:rPr lang="en-US" b="1">
                <a:latin typeface="Georgia"/>
                <a:ea typeface="Georgia"/>
                <a:cs typeface="Georgia"/>
                <a:sym typeface="Georgia"/>
              </a:rPr>
              <a:t>In adrenal gland:</a:t>
            </a:r>
            <a:br>
              <a:rPr lang="en-US" b="1">
                <a:latin typeface="Georgia"/>
                <a:ea typeface="Georgia"/>
                <a:cs typeface="Georgia"/>
                <a:sym typeface="Georgia"/>
              </a:rPr>
            </a:br>
            <a:r>
              <a:rPr lang="en-US" sz="1300">
                <a:latin typeface="Georgia"/>
                <a:ea typeface="Georgia"/>
                <a:cs typeface="Georgia"/>
                <a:sym typeface="Georgia"/>
              </a:rPr>
              <a:t>Reduces aldosterone secretion by the zona glomerulosa of the adrenal cortex.</a:t>
            </a:r>
            <a:br>
              <a:rPr lang="en-US" sz="1300">
                <a:latin typeface="Georgia"/>
                <a:ea typeface="Georgia"/>
                <a:cs typeface="Georgia"/>
                <a:sym typeface="Georgia"/>
              </a:rPr>
            </a:br>
            <a:endParaRPr sz="600">
              <a:latin typeface="Georgia"/>
              <a:ea typeface="Georgia"/>
              <a:cs typeface="Georgia"/>
              <a:sym typeface="Georgia"/>
            </a:endParaRPr>
          </a:p>
          <a:p>
            <a:pPr marL="457200" lvl="0" indent="-317500" rtl="0">
              <a:spcBef>
                <a:spcPts val="0"/>
              </a:spcBef>
              <a:spcAft>
                <a:spcPts val="0"/>
              </a:spcAft>
              <a:buSzPts val="1400"/>
              <a:buFont typeface="Georgia"/>
              <a:buChar char="◄"/>
            </a:pPr>
            <a:r>
              <a:rPr lang="en-US" b="1">
                <a:latin typeface="Georgia"/>
                <a:ea typeface="Georgia"/>
                <a:cs typeface="Georgia"/>
                <a:sym typeface="Georgia"/>
              </a:rPr>
              <a:t>In arterioles:</a:t>
            </a:r>
            <a:r>
              <a:rPr lang="en-US" sz="1300">
                <a:latin typeface="Georgia"/>
                <a:ea typeface="Georgia"/>
                <a:cs typeface="Georgia"/>
                <a:sym typeface="Georgia"/>
              </a:rPr>
              <a:t> Promotes vasodilation</a:t>
            </a:r>
            <a:br>
              <a:rPr lang="en-US" sz="1300">
                <a:latin typeface="Georgia"/>
                <a:ea typeface="Georgia"/>
                <a:cs typeface="Georgia"/>
                <a:sym typeface="Georgia"/>
              </a:rPr>
            </a:br>
            <a:endParaRPr sz="600">
              <a:latin typeface="Georgia"/>
              <a:ea typeface="Georgia"/>
              <a:cs typeface="Georgia"/>
              <a:sym typeface="Georgia"/>
            </a:endParaRPr>
          </a:p>
          <a:p>
            <a:pPr marL="457200" lvl="0" indent="-317500" rtl="0">
              <a:spcBef>
                <a:spcPts val="0"/>
              </a:spcBef>
              <a:spcAft>
                <a:spcPts val="0"/>
              </a:spcAft>
              <a:buSzPts val="1400"/>
              <a:buFont typeface="Georgia"/>
              <a:buChar char="◄"/>
            </a:pPr>
            <a:r>
              <a:rPr lang="en-US" sz="1300" b="1">
                <a:latin typeface="Georgia"/>
                <a:ea typeface="Georgia"/>
                <a:cs typeface="Georgia"/>
                <a:sym typeface="Georgia"/>
              </a:rPr>
              <a:t>In adipose tissue</a:t>
            </a:r>
            <a:r>
              <a:rPr lang="en-US" sz="1300">
                <a:latin typeface="Georgia"/>
                <a:ea typeface="Georgia"/>
                <a:cs typeface="Georgia"/>
                <a:sym typeface="Georgia"/>
              </a:rPr>
              <a:t>: Increases the release of free fatty acids from adipose tissue. </a:t>
            </a:r>
            <a:endParaRPr sz="1300">
              <a:latin typeface="Georgia"/>
              <a:ea typeface="Georgia"/>
              <a:cs typeface="Georgia"/>
              <a:sym typeface="Georgia"/>
            </a:endParaRPr>
          </a:p>
        </p:txBody>
      </p:sp>
      <p:cxnSp>
        <p:nvCxnSpPr>
          <p:cNvPr id="230" name="Shape 230"/>
          <p:cNvCxnSpPr>
            <a:stCxn id="226" idx="2"/>
          </p:cNvCxnSpPr>
          <p:nvPr/>
        </p:nvCxnSpPr>
        <p:spPr>
          <a:xfrm rot="-5400000" flipH="1">
            <a:off x="2843100" y="457725"/>
            <a:ext cx="251400" cy="1784100"/>
          </a:xfrm>
          <a:prstGeom prst="bentConnector2">
            <a:avLst/>
          </a:prstGeom>
          <a:noFill/>
          <a:ln w="9525" cap="flat" cmpd="sng">
            <a:solidFill>
              <a:schemeClr val="dk2"/>
            </a:solidFill>
            <a:prstDash val="solid"/>
            <a:round/>
            <a:headEnd type="none" w="med" len="med"/>
            <a:tailEnd type="none" w="med" len="med"/>
          </a:ln>
        </p:spPr>
      </p:cxnSp>
      <p:sp>
        <p:nvSpPr>
          <p:cNvPr id="231" name="Shape 231"/>
          <p:cNvSpPr txBox="1"/>
          <p:nvPr/>
        </p:nvSpPr>
        <p:spPr>
          <a:xfrm>
            <a:off x="565075" y="2925500"/>
            <a:ext cx="3683400" cy="3269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300" b="1">
                <a:latin typeface="Georgia"/>
                <a:ea typeface="Georgia"/>
                <a:cs typeface="Georgia"/>
                <a:sym typeface="Georgia"/>
              </a:rPr>
              <a:t>-It </a:t>
            </a:r>
            <a:r>
              <a:rPr lang="en-US" sz="1300">
                <a:latin typeface="Georgia"/>
                <a:ea typeface="Georgia"/>
                <a:cs typeface="Georgia"/>
                <a:sym typeface="Georgia"/>
              </a:rPr>
              <a:t>is a protein </a:t>
            </a:r>
            <a:r>
              <a:rPr lang="en-US" sz="1200">
                <a:solidFill>
                  <a:srgbClr val="999999"/>
                </a:solidFill>
                <a:latin typeface="Georgia"/>
                <a:ea typeface="Georgia"/>
                <a:cs typeface="Georgia"/>
                <a:sym typeface="Georgia"/>
              </a:rPr>
              <a:t>(polypeptide)</a:t>
            </a:r>
            <a:r>
              <a:rPr lang="en-US" sz="1300">
                <a:latin typeface="Georgia"/>
                <a:ea typeface="Georgia"/>
                <a:cs typeface="Georgia"/>
                <a:sym typeface="Georgia"/>
              </a:rPr>
              <a:t> </a:t>
            </a:r>
            <a:r>
              <a:rPr lang="en-US" sz="1300" b="1">
                <a:latin typeface="Georgia"/>
                <a:ea typeface="Georgia"/>
                <a:cs typeface="Georgia"/>
                <a:sym typeface="Georgia"/>
              </a:rPr>
              <a:t>hormone </a:t>
            </a:r>
            <a:r>
              <a:rPr lang="en-US" sz="1300">
                <a:latin typeface="Georgia"/>
                <a:ea typeface="Georgia"/>
                <a:cs typeface="Georgia"/>
                <a:sym typeface="Georgia"/>
              </a:rPr>
              <a:t>secreted by the heart muscle cells in the atria of heart (atrial myocytes).</a:t>
            </a:r>
            <a:endParaRPr sz="1300">
              <a:latin typeface="Georgia"/>
              <a:ea typeface="Georgia"/>
              <a:cs typeface="Georgia"/>
              <a:sym typeface="Georgia"/>
            </a:endParaRPr>
          </a:p>
          <a:p>
            <a:pPr marL="0" lvl="0" indent="0" rtl="0">
              <a:lnSpc>
                <a:spcPct val="115000"/>
              </a:lnSpc>
              <a:spcBef>
                <a:spcPts val="0"/>
              </a:spcBef>
              <a:spcAft>
                <a:spcPts val="0"/>
              </a:spcAft>
              <a:buNone/>
            </a:pPr>
            <a:endParaRPr sz="600">
              <a:latin typeface="Georgia"/>
              <a:ea typeface="Georgia"/>
              <a:cs typeface="Georgia"/>
              <a:sym typeface="Georgia"/>
            </a:endParaRPr>
          </a:p>
          <a:p>
            <a:pPr marL="0" lvl="0" indent="0" rtl="0">
              <a:lnSpc>
                <a:spcPct val="115000"/>
              </a:lnSpc>
              <a:spcBef>
                <a:spcPts val="0"/>
              </a:spcBef>
              <a:spcAft>
                <a:spcPts val="0"/>
              </a:spcAft>
              <a:buNone/>
            </a:pPr>
            <a:r>
              <a:rPr lang="en-US" sz="1300" b="1">
                <a:latin typeface="Georgia"/>
                <a:ea typeface="Georgia"/>
                <a:cs typeface="Georgia"/>
                <a:sym typeface="Georgia"/>
              </a:rPr>
              <a:t>-It </a:t>
            </a:r>
            <a:r>
              <a:rPr lang="en-US" sz="1300">
                <a:latin typeface="Georgia"/>
                <a:ea typeface="Georgia"/>
                <a:cs typeface="Georgia"/>
                <a:sym typeface="Georgia"/>
              </a:rPr>
              <a:t>is a</a:t>
            </a:r>
            <a:r>
              <a:rPr lang="en-US" sz="1300" b="1">
                <a:latin typeface="Georgia"/>
                <a:ea typeface="Georgia"/>
                <a:cs typeface="Georgia"/>
                <a:sym typeface="Georgia"/>
              </a:rPr>
              <a:t> powerful vasodilator</a:t>
            </a:r>
            <a:r>
              <a:rPr lang="en-US" sz="1300">
                <a:latin typeface="Georgia"/>
                <a:ea typeface="Georgia"/>
                <a:cs typeface="Georgia"/>
                <a:sym typeface="Georgia"/>
              </a:rPr>
              <a:t> and is involved in the homeostatic </a:t>
            </a:r>
            <a:r>
              <a:rPr lang="en-US" sz="1300" b="1">
                <a:latin typeface="Georgia"/>
                <a:ea typeface="Georgia"/>
                <a:cs typeface="Georgia"/>
                <a:sym typeface="Georgia"/>
              </a:rPr>
              <a:t>balance </a:t>
            </a:r>
            <a:r>
              <a:rPr lang="en-US" sz="1300">
                <a:latin typeface="Georgia"/>
                <a:ea typeface="Georgia"/>
                <a:cs typeface="Georgia"/>
                <a:sym typeface="Georgia"/>
              </a:rPr>
              <a:t>of body water, sodium, potassium and fat. </a:t>
            </a:r>
            <a:endParaRPr sz="1300">
              <a:latin typeface="Georgia"/>
              <a:ea typeface="Georgia"/>
              <a:cs typeface="Georgia"/>
              <a:sym typeface="Georgia"/>
            </a:endParaRPr>
          </a:p>
          <a:p>
            <a:pPr marL="0" lvl="0" indent="0" rtl="0">
              <a:lnSpc>
                <a:spcPct val="115000"/>
              </a:lnSpc>
              <a:spcBef>
                <a:spcPts val="0"/>
              </a:spcBef>
              <a:spcAft>
                <a:spcPts val="0"/>
              </a:spcAft>
              <a:buNone/>
            </a:pPr>
            <a:endParaRPr sz="600" b="1">
              <a:latin typeface="Georgia"/>
              <a:ea typeface="Georgia"/>
              <a:cs typeface="Georgia"/>
              <a:sym typeface="Georgia"/>
            </a:endParaRPr>
          </a:p>
          <a:p>
            <a:pPr marL="0" lvl="0" indent="0" rtl="0">
              <a:lnSpc>
                <a:spcPct val="115000"/>
              </a:lnSpc>
              <a:spcBef>
                <a:spcPts val="0"/>
              </a:spcBef>
              <a:spcAft>
                <a:spcPts val="0"/>
              </a:spcAft>
              <a:buNone/>
            </a:pPr>
            <a:r>
              <a:rPr lang="en-US" sz="1300" b="1">
                <a:latin typeface="Georgia"/>
                <a:ea typeface="Georgia"/>
                <a:cs typeface="Georgia"/>
                <a:sym typeface="Georgia"/>
              </a:rPr>
              <a:t>-It </a:t>
            </a:r>
            <a:r>
              <a:rPr lang="en-US" sz="1300">
                <a:latin typeface="Georgia"/>
                <a:ea typeface="Georgia"/>
                <a:cs typeface="Georgia"/>
                <a:sym typeface="Georgia"/>
              </a:rPr>
              <a:t>is released in </a:t>
            </a:r>
            <a:r>
              <a:rPr lang="en-US" sz="1300" b="1">
                <a:latin typeface="Georgia"/>
                <a:ea typeface="Georgia"/>
                <a:cs typeface="Georgia"/>
                <a:sym typeface="Georgia"/>
              </a:rPr>
              <a:t>response to high blood volume</a:t>
            </a:r>
            <a:r>
              <a:rPr lang="en-US" sz="1300">
                <a:latin typeface="Georgia"/>
                <a:ea typeface="Georgia"/>
                <a:cs typeface="Georgia"/>
                <a:sym typeface="Georgia"/>
              </a:rPr>
              <a:t>. It acts to reduce the water, sodium and adipose loads on the circulatory system, thereby reducing blood pressure. </a:t>
            </a:r>
            <a:endParaRPr sz="1300">
              <a:latin typeface="Georgia"/>
              <a:ea typeface="Georgia"/>
              <a:cs typeface="Georgia"/>
              <a:sym typeface="Georgia"/>
            </a:endParaRPr>
          </a:p>
          <a:p>
            <a:pPr marL="0" lvl="0" indent="0" rtl="0">
              <a:lnSpc>
                <a:spcPct val="100000"/>
              </a:lnSpc>
              <a:spcBef>
                <a:spcPts val="0"/>
              </a:spcBef>
              <a:spcAft>
                <a:spcPts val="0"/>
              </a:spcAft>
              <a:buNone/>
            </a:pPr>
            <a:r>
              <a:rPr lang="en-US" sz="1300">
                <a:latin typeface="Georgia"/>
                <a:ea typeface="Georgia"/>
                <a:cs typeface="Georgia"/>
                <a:sym typeface="Georgia"/>
              </a:rPr>
              <a:t/>
            </a:r>
            <a:br>
              <a:rPr lang="en-US" sz="1300">
                <a:latin typeface="Georgia"/>
                <a:ea typeface="Georgia"/>
                <a:cs typeface="Georgia"/>
                <a:sym typeface="Georgia"/>
              </a:rPr>
            </a:br>
            <a:r>
              <a:rPr lang="en-US" sz="1300" b="1">
                <a:latin typeface="Georgia"/>
                <a:ea typeface="Georgia"/>
                <a:cs typeface="Georgia"/>
                <a:sym typeface="Georgia"/>
              </a:rPr>
              <a:t>-It </a:t>
            </a:r>
            <a:r>
              <a:rPr lang="en-US" sz="1300">
                <a:latin typeface="Georgia"/>
                <a:ea typeface="Georgia"/>
                <a:cs typeface="Georgia"/>
                <a:sym typeface="Georgia"/>
              </a:rPr>
              <a:t>has exactly the </a:t>
            </a:r>
            <a:r>
              <a:rPr lang="en-US" sz="1300" b="1">
                <a:latin typeface="Georgia"/>
                <a:ea typeface="Georgia"/>
                <a:cs typeface="Georgia"/>
                <a:sym typeface="Georgia"/>
              </a:rPr>
              <a:t>opposite function of the aldosterone</a:t>
            </a:r>
            <a:r>
              <a:rPr lang="en-US" sz="1300">
                <a:latin typeface="Georgia"/>
                <a:ea typeface="Georgia"/>
                <a:cs typeface="Georgia"/>
                <a:sym typeface="Georgia"/>
              </a:rPr>
              <a:t> secreted by the zona glomerulosa</a:t>
            </a:r>
            <a:endParaRPr sz="13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694266" y="3118266"/>
            <a:ext cx="5943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Shape 238"/>
          <p:cNvSpPr txBox="1"/>
          <p:nvPr/>
        </p:nvSpPr>
        <p:spPr>
          <a:xfrm>
            <a:off x="914016" y="41575"/>
            <a:ext cx="5504100" cy="711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000" b="1">
                <a:solidFill>
                  <a:srgbClr val="8DBDD5"/>
                </a:solidFill>
                <a:latin typeface="Georgia"/>
                <a:ea typeface="Georgia"/>
                <a:cs typeface="Georgia"/>
                <a:sym typeface="Georgia"/>
              </a:rPr>
              <a:t>Morphology of blood vessels in HTN:</a:t>
            </a:r>
            <a:endParaRPr sz="2000" b="1">
              <a:solidFill>
                <a:srgbClr val="8DBDD5"/>
              </a:solidFill>
              <a:latin typeface="Georgia"/>
              <a:ea typeface="Georgia"/>
              <a:cs typeface="Georgia"/>
              <a:sym typeface="Georgia"/>
            </a:endParaRPr>
          </a:p>
        </p:txBody>
      </p:sp>
      <p:sp>
        <p:nvSpPr>
          <p:cNvPr id="239" name="Shape 239"/>
          <p:cNvSpPr txBox="1"/>
          <p:nvPr/>
        </p:nvSpPr>
        <p:spPr>
          <a:xfrm>
            <a:off x="565050" y="415636"/>
            <a:ext cx="6362100" cy="4843185"/>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sz="1200" b="1" dirty="0">
                <a:latin typeface="Georgia"/>
                <a:ea typeface="Georgia"/>
                <a:cs typeface="Georgia"/>
                <a:sym typeface="Georgia"/>
              </a:rPr>
              <a:t>-In large Blood Vessels</a:t>
            </a:r>
            <a:r>
              <a:rPr lang="en-US" sz="1200" dirty="0">
                <a:latin typeface="Georgia"/>
                <a:ea typeface="Georgia"/>
                <a:cs typeface="Georgia"/>
                <a:sym typeface="Georgia"/>
              </a:rPr>
              <a:t> (</a:t>
            </a:r>
            <a:r>
              <a:rPr lang="en-US" sz="1200" dirty="0" err="1">
                <a:latin typeface="Georgia"/>
                <a:ea typeface="Georgia"/>
                <a:cs typeface="Georgia"/>
                <a:sym typeface="Georgia"/>
              </a:rPr>
              <a:t>Macroangiopathy</a:t>
            </a:r>
            <a:r>
              <a:rPr lang="en-US" sz="1200" dirty="0">
                <a:latin typeface="Georgia"/>
                <a:ea typeface="Georgia"/>
                <a:cs typeface="Georgia"/>
                <a:sym typeface="Georgia"/>
              </a:rPr>
              <a:t>) </a:t>
            </a:r>
            <a:br>
              <a:rPr lang="en-US" sz="1200" dirty="0">
                <a:latin typeface="Georgia"/>
                <a:ea typeface="Georgia"/>
                <a:cs typeface="Georgia"/>
                <a:sym typeface="Georgia"/>
              </a:rPr>
            </a:br>
            <a:r>
              <a:rPr lang="en-US" sz="1200" dirty="0">
                <a:solidFill>
                  <a:srgbClr val="FF0000"/>
                </a:solidFill>
                <a:latin typeface="Georgia"/>
                <a:ea typeface="Georgia"/>
                <a:cs typeface="Georgia"/>
                <a:sym typeface="Georgia"/>
              </a:rPr>
              <a:t>Atherosclerosis</a:t>
            </a:r>
            <a:r>
              <a:rPr lang="en-US" sz="1200" dirty="0">
                <a:latin typeface="Georgia"/>
                <a:ea typeface="Georgia"/>
                <a:cs typeface="Georgia"/>
                <a:sym typeface="Georgia"/>
              </a:rPr>
              <a:t>. HTN is a major risk factor in AS. </a:t>
            </a:r>
            <a:br>
              <a:rPr lang="en-US" sz="1200" dirty="0">
                <a:latin typeface="Georgia"/>
                <a:ea typeface="Georgia"/>
                <a:cs typeface="Georgia"/>
                <a:sym typeface="Georgia"/>
              </a:rPr>
            </a:br>
            <a:r>
              <a:rPr lang="en-US" sz="1200" b="1" dirty="0">
                <a:latin typeface="Georgia"/>
                <a:ea typeface="Georgia"/>
                <a:cs typeface="Georgia"/>
                <a:sym typeface="Georgia"/>
              </a:rPr>
              <a:t>-In small Blood Vessels</a:t>
            </a:r>
            <a:r>
              <a:rPr lang="en-US" sz="1200" dirty="0">
                <a:latin typeface="Georgia"/>
                <a:ea typeface="Georgia"/>
                <a:cs typeface="Georgia"/>
                <a:sym typeface="Georgia"/>
              </a:rPr>
              <a:t> (</a:t>
            </a:r>
            <a:r>
              <a:rPr lang="en-US" sz="1200" dirty="0" err="1">
                <a:latin typeface="Georgia"/>
                <a:ea typeface="Georgia"/>
                <a:cs typeface="Georgia"/>
                <a:sym typeface="Georgia"/>
              </a:rPr>
              <a:t>Microangiopathy</a:t>
            </a:r>
            <a:r>
              <a:rPr lang="en-US" sz="1200" dirty="0">
                <a:latin typeface="Georgia"/>
                <a:ea typeface="Georgia"/>
                <a:cs typeface="Georgia"/>
                <a:sym typeface="Georgia"/>
              </a:rPr>
              <a:t>) </a:t>
            </a:r>
            <a:r>
              <a:rPr lang="en-US" sz="1200" dirty="0">
                <a:solidFill>
                  <a:srgbClr val="FF0000"/>
                </a:solidFill>
                <a:latin typeface="Georgia"/>
                <a:ea typeface="Georgia"/>
                <a:cs typeface="Georgia"/>
                <a:sym typeface="Georgia"/>
              </a:rPr>
              <a:t>Arteriolosclerosis</a:t>
            </a:r>
            <a:r>
              <a:rPr lang="en-US" sz="1200" dirty="0">
                <a:latin typeface="Georgia"/>
                <a:ea typeface="Georgia"/>
                <a:cs typeface="Georgia"/>
                <a:sym typeface="Georgia"/>
              </a:rPr>
              <a:t> </a:t>
            </a:r>
            <a:r>
              <a:rPr lang="en-US" sz="1200" dirty="0">
                <a:solidFill>
                  <a:srgbClr val="A5A5A5"/>
                </a:solidFill>
                <a:latin typeface="Georgia"/>
                <a:ea typeface="Georgia"/>
                <a:cs typeface="Georgia"/>
                <a:sym typeface="Georgia"/>
              </a:rPr>
              <a:t>*</a:t>
            </a:r>
            <a:r>
              <a:rPr lang="en-US" sz="1200" dirty="0" smtClean="0">
                <a:solidFill>
                  <a:srgbClr val="A5A5A5"/>
                </a:solidFill>
                <a:latin typeface="Georgia"/>
                <a:ea typeface="Georgia"/>
                <a:cs typeface="Georgia"/>
                <a:sym typeface="Georgia"/>
              </a:rPr>
              <a:t>remember first slide of atherosclerosis lecture*.</a:t>
            </a:r>
            <a:r>
              <a:rPr lang="en-US" sz="1200" dirty="0" smtClean="0">
                <a:latin typeface="Georgia"/>
                <a:ea typeface="Georgia"/>
                <a:cs typeface="Georgia"/>
                <a:sym typeface="Georgia"/>
              </a:rPr>
              <a:t>  </a:t>
            </a:r>
            <a:endParaRPr sz="1200" dirty="0">
              <a:latin typeface="Georgia"/>
              <a:ea typeface="Georgia"/>
              <a:cs typeface="Georgia"/>
              <a:sym typeface="Georgia"/>
            </a:endParaRPr>
          </a:p>
          <a:p>
            <a:pPr marL="0" lvl="0" indent="0" rtl="0">
              <a:lnSpc>
                <a:spcPct val="115000"/>
              </a:lnSpc>
              <a:spcBef>
                <a:spcPts val="0"/>
              </a:spcBef>
              <a:spcAft>
                <a:spcPts val="0"/>
              </a:spcAft>
              <a:buNone/>
            </a:pPr>
            <a:endParaRPr sz="1200" dirty="0">
              <a:latin typeface="Georgia"/>
              <a:ea typeface="Georgia"/>
              <a:cs typeface="Georgia"/>
              <a:sym typeface="Georgia"/>
            </a:endParaRPr>
          </a:p>
          <a:p>
            <a:pPr marL="457200" lvl="0" indent="-304800" rtl="0">
              <a:lnSpc>
                <a:spcPct val="100000"/>
              </a:lnSpc>
              <a:spcBef>
                <a:spcPts val="0"/>
              </a:spcBef>
              <a:spcAft>
                <a:spcPts val="0"/>
              </a:spcAft>
              <a:buSzPts val="1200"/>
              <a:buFont typeface="Georgia"/>
              <a:buChar char="❖"/>
            </a:pPr>
            <a:endParaRPr lang="en-US" sz="1200" b="1" dirty="0" smtClean="0">
              <a:latin typeface="Georgia"/>
              <a:ea typeface="Georgia"/>
              <a:cs typeface="Georgia"/>
              <a:sym typeface="Georgia"/>
            </a:endParaRPr>
          </a:p>
          <a:p>
            <a:pPr marL="152400" lvl="0" rtl="0">
              <a:lnSpc>
                <a:spcPct val="100000"/>
              </a:lnSpc>
              <a:spcBef>
                <a:spcPts val="0"/>
              </a:spcBef>
              <a:spcAft>
                <a:spcPts val="0"/>
              </a:spcAft>
              <a:buSzPts val="1200"/>
            </a:pPr>
            <a:endParaRPr lang="en-US" sz="1200" b="1" dirty="0" smtClean="0">
              <a:solidFill>
                <a:schemeClr val="bg2">
                  <a:lumMod val="50000"/>
                </a:schemeClr>
              </a:solidFill>
              <a:latin typeface="Georgia"/>
              <a:ea typeface="Georgia"/>
              <a:cs typeface="Georgia"/>
              <a:sym typeface="Georgia"/>
            </a:endParaRPr>
          </a:p>
          <a:p>
            <a:pPr marL="152400" lvl="0" rtl="0">
              <a:lnSpc>
                <a:spcPct val="100000"/>
              </a:lnSpc>
              <a:spcBef>
                <a:spcPts val="0"/>
              </a:spcBef>
              <a:spcAft>
                <a:spcPts val="0"/>
              </a:spcAft>
              <a:buSzPts val="1200"/>
            </a:pPr>
            <a:r>
              <a:rPr lang="en-US" sz="1200" b="1" dirty="0" smtClean="0">
                <a:solidFill>
                  <a:schemeClr val="bg2">
                    <a:lumMod val="50000"/>
                  </a:schemeClr>
                </a:solidFill>
                <a:latin typeface="Georgia"/>
                <a:ea typeface="Georgia"/>
                <a:cs typeface="Georgia"/>
                <a:sym typeface="Georgia"/>
              </a:rPr>
              <a:t>Small blood vessels (Arteriolosclerosis):</a:t>
            </a:r>
            <a:endParaRPr lang="en-US" sz="1200" b="1" dirty="0">
              <a:solidFill>
                <a:schemeClr val="bg2">
                  <a:lumMod val="50000"/>
                </a:schemeClr>
              </a:solidFill>
              <a:latin typeface="Georgia"/>
              <a:ea typeface="Georgia"/>
              <a:cs typeface="Georgia"/>
              <a:sym typeface="Georgia"/>
            </a:endParaRPr>
          </a:p>
          <a:p>
            <a:pPr marL="457200" lvl="0" indent="-304800" rtl="0">
              <a:lnSpc>
                <a:spcPct val="100000"/>
              </a:lnSpc>
              <a:spcBef>
                <a:spcPts val="0"/>
              </a:spcBef>
              <a:spcAft>
                <a:spcPts val="0"/>
              </a:spcAft>
              <a:buSzPts val="1200"/>
              <a:buFont typeface="Georgia"/>
              <a:buChar char="❖"/>
            </a:pPr>
            <a:endParaRPr lang="en-US" sz="1200" b="1" dirty="0" smtClean="0">
              <a:latin typeface="Georgia"/>
              <a:ea typeface="Georgia"/>
              <a:cs typeface="Georgia"/>
              <a:sym typeface="Georgia"/>
            </a:endParaRPr>
          </a:p>
          <a:p>
            <a:pPr marL="457200" lvl="0" indent="-304800" rtl="0">
              <a:lnSpc>
                <a:spcPct val="100000"/>
              </a:lnSpc>
              <a:spcBef>
                <a:spcPts val="0"/>
              </a:spcBef>
              <a:spcAft>
                <a:spcPts val="0"/>
              </a:spcAft>
              <a:buSzPts val="1200"/>
              <a:buFont typeface="Georgia"/>
              <a:buChar char="❖"/>
            </a:pPr>
            <a:r>
              <a:rPr lang="en-US" sz="1200" b="1" dirty="0" smtClean="0">
                <a:latin typeface="Georgia"/>
                <a:ea typeface="Georgia"/>
                <a:cs typeface="Georgia"/>
                <a:sym typeface="Georgia"/>
              </a:rPr>
              <a:t>Hyaline </a:t>
            </a:r>
            <a:r>
              <a:rPr lang="en-US" sz="1200" b="1" dirty="0">
                <a:latin typeface="Georgia"/>
                <a:ea typeface="Georgia"/>
                <a:cs typeface="Georgia"/>
                <a:sym typeface="Georgia"/>
              </a:rPr>
              <a:t>arteriolosclerosis:</a:t>
            </a:r>
            <a:br>
              <a:rPr lang="en-US" sz="1200" b="1" dirty="0">
                <a:latin typeface="Georgia"/>
                <a:ea typeface="Georgia"/>
                <a:cs typeface="Georgia"/>
                <a:sym typeface="Georgia"/>
              </a:rPr>
            </a:br>
            <a:r>
              <a:rPr lang="en-US" sz="1200" dirty="0">
                <a:latin typeface="Georgia"/>
                <a:ea typeface="Georgia"/>
                <a:cs typeface="Georgia"/>
                <a:sym typeface="Georgia"/>
              </a:rPr>
              <a:t>-Seen in </a:t>
            </a:r>
            <a:r>
              <a:rPr lang="en-US" sz="1200" dirty="0">
                <a:solidFill>
                  <a:srgbClr val="FF0000"/>
                </a:solidFill>
                <a:latin typeface="Georgia"/>
                <a:ea typeface="Georgia"/>
                <a:cs typeface="Georgia"/>
                <a:sym typeface="Georgia"/>
              </a:rPr>
              <a:t>benign</a:t>
            </a:r>
            <a:r>
              <a:rPr lang="en-US" sz="1200" dirty="0">
                <a:latin typeface="Georgia"/>
                <a:ea typeface="Georgia"/>
                <a:cs typeface="Georgia"/>
                <a:sym typeface="Georgia"/>
              </a:rPr>
              <a:t> hypertension. </a:t>
            </a:r>
            <a:br>
              <a:rPr lang="en-US" sz="1200" dirty="0">
                <a:latin typeface="Georgia"/>
                <a:ea typeface="Georgia"/>
                <a:cs typeface="Georgia"/>
                <a:sym typeface="Georgia"/>
              </a:rPr>
            </a:br>
            <a:r>
              <a:rPr lang="en-US" sz="1200" dirty="0">
                <a:latin typeface="Georgia"/>
                <a:ea typeface="Georgia"/>
                <a:cs typeface="Georgia"/>
                <a:sym typeface="Georgia"/>
              </a:rPr>
              <a:t>-Can also be seen in elderly and diabetic patients even without hypertension.</a:t>
            </a:r>
            <a:br>
              <a:rPr lang="en-US" sz="1200" dirty="0">
                <a:latin typeface="Georgia"/>
                <a:ea typeface="Georgia"/>
                <a:cs typeface="Georgia"/>
                <a:sym typeface="Georgia"/>
              </a:rPr>
            </a:br>
            <a:r>
              <a:rPr lang="en-US" sz="1200" dirty="0">
                <a:solidFill>
                  <a:srgbClr val="FF0000"/>
                </a:solidFill>
                <a:latin typeface="Georgia"/>
                <a:ea typeface="Georgia"/>
                <a:cs typeface="Georgia"/>
                <a:sym typeface="Georgia"/>
              </a:rPr>
              <a:t>-Can cause diffuse renal ischemia which ultimately leads to benign </a:t>
            </a:r>
            <a:r>
              <a:rPr lang="en-US" sz="1200" dirty="0" err="1">
                <a:solidFill>
                  <a:srgbClr val="FF0000"/>
                </a:solidFill>
                <a:latin typeface="Georgia"/>
                <a:ea typeface="Georgia"/>
                <a:cs typeface="Georgia"/>
                <a:sym typeface="Georgia"/>
              </a:rPr>
              <a:t>nephrosclerosis</a:t>
            </a:r>
            <a:r>
              <a:rPr lang="en-US" sz="1200" dirty="0">
                <a:solidFill>
                  <a:srgbClr val="FF0000"/>
                </a:solidFill>
                <a:latin typeface="Georgia"/>
                <a:ea typeface="Georgia"/>
                <a:cs typeface="Georgia"/>
                <a:sym typeface="Georgia"/>
              </a:rPr>
              <a:t>.</a:t>
            </a:r>
            <a:endParaRPr sz="1200" dirty="0">
              <a:solidFill>
                <a:srgbClr val="FF0000"/>
              </a:solidFill>
              <a:latin typeface="Georgia"/>
              <a:ea typeface="Georgia"/>
              <a:cs typeface="Georgia"/>
              <a:sym typeface="Georgia"/>
            </a:endParaRPr>
          </a:p>
          <a:p>
            <a:pPr marL="0" lvl="0" indent="0" rtl="0">
              <a:lnSpc>
                <a:spcPct val="100000"/>
              </a:lnSpc>
              <a:spcBef>
                <a:spcPts val="0"/>
              </a:spcBef>
              <a:spcAft>
                <a:spcPts val="0"/>
              </a:spcAft>
              <a:buNone/>
            </a:pPr>
            <a:r>
              <a:rPr lang="en-US" sz="1200" dirty="0">
                <a:solidFill>
                  <a:srgbClr val="A5A5A5"/>
                </a:solidFill>
                <a:latin typeface="Georgia"/>
                <a:ea typeface="Georgia"/>
                <a:cs typeface="Georgia"/>
                <a:sym typeface="Georgia"/>
              </a:rPr>
              <a:t>            -No nuclei, collagen everywhere.</a:t>
            </a:r>
            <a:endParaRPr sz="1200" dirty="0">
              <a:latin typeface="Georgia"/>
              <a:ea typeface="Georgia"/>
              <a:cs typeface="Georgia"/>
              <a:sym typeface="Georgia"/>
            </a:endParaRPr>
          </a:p>
          <a:p>
            <a:pPr marL="0" lvl="0" indent="0" rtl="0">
              <a:lnSpc>
                <a:spcPct val="100000"/>
              </a:lnSpc>
              <a:spcBef>
                <a:spcPts val="0"/>
              </a:spcBef>
              <a:spcAft>
                <a:spcPts val="0"/>
              </a:spcAft>
              <a:buNone/>
            </a:pPr>
            <a:r>
              <a:rPr lang="en-US" sz="1200" dirty="0">
                <a:latin typeface="Georgia"/>
                <a:ea typeface="Georgia"/>
                <a:cs typeface="Georgia"/>
                <a:sym typeface="Georgia"/>
              </a:rPr>
              <a:t> </a:t>
            </a:r>
            <a:endParaRPr sz="1200" dirty="0">
              <a:latin typeface="Georgia"/>
              <a:ea typeface="Georgia"/>
              <a:cs typeface="Georgia"/>
              <a:sym typeface="Georgia"/>
            </a:endParaRPr>
          </a:p>
          <a:p>
            <a:pPr marL="0" lvl="0" indent="0" rtl="0">
              <a:lnSpc>
                <a:spcPct val="115000"/>
              </a:lnSpc>
              <a:spcBef>
                <a:spcPts val="0"/>
              </a:spcBef>
              <a:spcAft>
                <a:spcPts val="0"/>
              </a:spcAft>
              <a:buNone/>
            </a:pPr>
            <a:endParaRPr sz="1200" dirty="0">
              <a:latin typeface="Georgia"/>
              <a:ea typeface="Georgia"/>
              <a:cs typeface="Georgia"/>
              <a:sym typeface="Georgia"/>
            </a:endParaRPr>
          </a:p>
          <a:p>
            <a:pPr marL="457200" lvl="0" indent="-304800" rtl="0">
              <a:lnSpc>
                <a:spcPct val="100000"/>
              </a:lnSpc>
              <a:spcBef>
                <a:spcPts val="0"/>
              </a:spcBef>
              <a:spcAft>
                <a:spcPts val="0"/>
              </a:spcAft>
              <a:buSzPts val="1200"/>
              <a:buFont typeface="Georgia"/>
              <a:buChar char="❖"/>
            </a:pPr>
            <a:r>
              <a:rPr lang="en-US" sz="1200" b="1" dirty="0">
                <a:latin typeface="Georgia"/>
                <a:ea typeface="Georgia"/>
                <a:cs typeface="Georgia"/>
                <a:sym typeface="Georgia"/>
              </a:rPr>
              <a:t>Hyperplastic arteriolosclerosis:</a:t>
            </a:r>
            <a:r>
              <a:rPr lang="en-US" sz="1200" dirty="0">
                <a:latin typeface="Georgia"/>
                <a:ea typeface="Georgia"/>
                <a:cs typeface="Georgia"/>
                <a:sym typeface="Georgia"/>
              </a:rPr>
              <a:t/>
            </a:r>
            <a:br>
              <a:rPr lang="en-US" sz="1200" dirty="0">
                <a:latin typeface="Georgia"/>
                <a:ea typeface="Georgia"/>
                <a:cs typeface="Georgia"/>
                <a:sym typeface="Georgia"/>
              </a:rPr>
            </a:br>
            <a:r>
              <a:rPr lang="en-US" sz="1200" dirty="0">
                <a:latin typeface="Georgia"/>
                <a:ea typeface="Georgia"/>
                <a:cs typeface="Georgia"/>
                <a:sym typeface="Georgia"/>
              </a:rPr>
              <a:t>-Characteristic of </a:t>
            </a:r>
            <a:r>
              <a:rPr lang="en-US" sz="1200" dirty="0">
                <a:solidFill>
                  <a:srgbClr val="FF0000"/>
                </a:solidFill>
                <a:latin typeface="Georgia"/>
                <a:ea typeface="Georgia"/>
                <a:cs typeface="Georgia"/>
                <a:sym typeface="Georgia"/>
              </a:rPr>
              <a:t>malignant </a:t>
            </a:r>
            <a:r>
              <a:rPr lang="en-US" sz="1200" dirty="0">
                <a:latin typeface="Georgia"/>
                <a:ea typeface="Georgia"/>
                <a:cs typeface="Georgia"/>
                <a:sym typeface="Georgia"/>
              </a:rPr>
              <a:t>hypertension.</a:t>
            </a:r>
            <a:br>
              <a:rPr lang="en-US" sz="1200" dirty="0">
                <a:latin typeface="Georgia"/>
                <a:ea typeface="Georgia"/>
                <a:cs typeface="Georgia"/>
                <a:sym typeface="Georgia"/>
              </a:rPr>
            </a:br>
            <a:r>
              <a:rPr lang="en-US" sz="1200" dirty="0">
                <a:latin typeface="Georgia"/>
                <a:ea typeface="Georgia"/>
                <a:cs typeface="Georgia"/>
                <a:sym typeface="Georgia"/>
              </a:rPr>
              <a:t>-Can show </a:t>
            </a:r>
            <a:r>
              <a:rPr lang="en-US" sz="1200" dirty="0">
                <a:solidFill>
                  <a:srgbClr val="FF0000"/>
                </a:solidFill>
                <a:latin typeface="Georgia"/>
                <a:ea typeface="Georgia"/>
                <a:cs typeface="Georgia"/>
                <a:sym typeface="Georgia"/>
              </a:rPr>
              <a:t>onion-skinning</a:t>
            </a:r>
            <a:r>
              <a:rPr lang="en-US" sz="1200" dirty="0">
                <a:latin typeface="Georgia"/>
                <a:ea typeface="Georgia"/>
                <a:cs typeface="Georgia"/>
                <a:sym typeface="Georgia"/>
              </a:rPr>
              <a:t> on histology causing luminal obliteration of vascular lumen</a:t>
            </a:r>
            <a:br>
              <a:rPr lang="en-US" sz="1200" dirty="0">
                <a:latin typeface="Georgia"/>
                <a:ea typeface="Georgia"/>
                <a:cs typeface="Georgia"/>
                <a:sym typeface="Georgia"/>
              </a:rPr>
            </a:br>
            <a:r>
              <a:rPr lang="en-US" sz="1200" dirty="0">
                <a:solidFill>
                  <a:srgbClr val="FF0000"/>
                </a:solidFill>
                <a:latin typeface="Georgia"/>
                <a:ea typeface="Georgia"/>
                <a:cs typeface="Georgia"/>
                <a:sym typeface="Georgia"/>
              </a:rPr>
              <a:t>-May be associated with necrotizing </a:t>
            </a:r>
            <a:r>
              <a:rPr lang="en-US" sz="1200" dirty="0" err="1">
                <a:solidFill>
                  <a:srgbClr val="FF0000"/>
                </a:solidFill>
                <a:latin typeface="Georgia"/>
                <a:ea typeface="Georgia"/>
                <a:cs typeface="Georgia"/>
                <a:sym typeface="Georgia"/>
              </a:rPr>
              <a:t>arteriolitis</a:t>
            </a:r>
            <a:r>
              <a:rPr lang="en-US" sz="1200" dirty="0">
                <a:solidFill>
                  <a:srgbClr val="FF0000"/>
                </a:solidFill>
                <a:latin typeface="Georgia"/>
                <a:ea typeface="Georgia"/>
                <a:cs typeface="Georgia"/>
                <a:sym typeface="Georgia"/>
              </a:rPr>
              <a:t> and </a:t>
            </a:r>
            <a:r>
              <a:rPr lang="en-US" sz="1200" dirty="0" err="1">
                <a:solidFill>
                  <a:srgbClr val="FF0000"/>
                </a:solidFill>
                <a:latin typeface="Georgia"/>
                <a:ea typeface="Georgia"/>
                <a:cs typeface="Georgia"/>
                <a:sym typeface="Georgia"/>
              </a:rPr>
              <a:t>fibrinoid</a:t>
            </a:r>
            <a:r>
              <a:rPr lang="en-US" sz="1200" dirty="0">
                <a:solidFill>
                  <a:srgbClr val="FF0000"/>
                </a:solidFill>
                <a:latin typeface="Georgia"/>
                <a:ea typeface="Georgia"/>
                <a:cs typeface="Georgia"/>
                <a:sym typeface="Georgia"/>
              </a:rPr>
              <a:t> necrosis of the blood vessel. </a:t>
            </a:r>
            <a:r>
              <a:rPr lang="en-US" sz="1200" dirty="0">
                <a:solidFill>
                  <a:srgbClr val="A5A5A5"/>
                </a:solidFill>
                <a:latin typeface="Georgia"/>
                <a:ea typeface="Georgia"/>
                <a:cs typeface="Georgia"/>
                <a:sym typeface="Georgia"/>
              </a:rPr>
              <a:t>*</a:t>
            </a:r>
            <a:r>
              <a:rPr lang="en-US" sz="1200" dirty="0" err="1">
                <a:solidFill>
                  <a:srgbClr val="A5A5A5"/>
                </a:solidFill>
                <a:latin typeface="Georgia"/>
                <a:ea typeface="Georgia"/>
                <a:cs typeface="Georgia"/>
                <a:sym typeface="Georgia"/>
              </a:rPr>
              <a:t>Fibrinoid</a:t>
            </a:r>
            <a:r>
              <a:rPr lang="en-US" sz="1200" dirty="0">
                <a:solidFill>
                  <a:srgbClr val="A5A5A5"/>
                </a:solidFill>
                <a:latin typeface="Georgia"/>
                <a:ea typeface="Georgia"/>
                <a:cs typeface="Georgia"/>
                <a:sym typeface="Georgia"/>
              </a:rPr>
              <a:t> necrosis occurs due to: 1- Autoimmune disease.</a:t>
            </a:r>
            <a:endParaRPr sz="1200" dirty="0">
              <a:solidFill>
                <a:srgbClr val="A5A5A5"/>
              </a:solidFill>
              <a:latin typeface="Georgia"/>
              <a:ea typeface="Georgia"/>
              <a:cs typeface="Georgia"/>
              <a:sym typeface="Georgia"/>
            </a:endParaRPr>
          </a:p>
          <a:p>
            <a:pPr marL="0" lvl="0" indent="0">
              <a:lnSpc>
                <a:spcPct val="100000"/>
              </a:lnSpc>
              <a:spcBef>
                <a:spcPts val="0"/>
              </a:spcBef>
              <a:spcAft>
                <a:spcPts val="0"/>
              </a:spcAft>
              <a:buNone/>
            </a:pPr>
            <a:r>
              <a:rPr lang="en-US" sz="1200" dirty="0">
                <a:latin typeface="Georgia"/>
                <a:ea typeface="Georgia"/>
                <a:cs typeface="Georgia"/>
                <a:sym typeface="Georgia"/>
              </a:rPr>
              <a:t>            </a:t>
            </a:r>
            <a:r>
              <a:rPr lang="en-US" sz="1200" dirty="0">
                <a:solidFill>
                  <a:srgbClr val="A5A5A5"/>
                </a:solidFill>
                <a:latin typeface="Georgia"/>
                <a:ea typeface="Georgia"/>
                <a:cs typeface="Georgia"/>
                <a:sym typeface="Georgia"/>
              </a:rPr>
              <a:t>2- Malignant hypertension.</a:t>
            </a:r>
            <a:r>
              <a:rPr lang="en-US" sz="1200" dirty="0">
                <a:latin typeface="Georgia"/>
                <a:ea typeface="Georgia"/>
                <a:cs typeface="Georgia"/>
                <a:sym typeface="Georgia"/>
              </a:rPr>
              <a:t/>
            </a:r>
            <a:br>
              <a:rPr lang="en-US" sz="1200" dirty="0">
                <a:latin typeface="Georgia"/>
                <a:ea typeface="Georgia"/>
                <a:cs typeface="Georgia"/>
                <a:sym typeface="Georgia"/>
              </a:rPr>
            </a:br>
            <a:endParaRPr sz="1200" dirty="0">
              <a:latin typeface="Georgia"/>
              <a:ea typeface="Georgia"/>
              <a:cs typeface="Georgia"/>
              <a:sym typeface="Georgia"/>
            </a:endParaRPr>
          </a:p>
        </p:txBody>
      </p:sp>
      <p:pic>
        <p:nvPicPr>
          <p:cNvPr id="240" name="Shape 240"/>
          <p:cNvPicPr preferRelativeResize="0"/>
          <p:nvPr/>
        </p:nvPicPr>
        <p:blipFill>
          <a:blip r:embed="rId3">
            <a:alphaModFix/>
          </a:blip>
          <a:stretch>
            <a:fillRect/>
          </a:stretch>
        </p:blipFill>
        <p:spPr>
          <a:xfrm>
            <a:off x="1432112" y="5074250"/>
            <a:ext cx="4336674" cy="1189175"/>
          </a:xfrm>
          <a:prstGeom prst="rect">
            <a:avLst/>
          </a:prstGeom>
          <a:noFill/>
          <a:ln>
            <a:noFill/>
          </a:ln>
        </p:spPr>
      </p:pic>
      <p:sp>
        <p:nvSpPr>
          <p:cNvPr id="241" name="Shape 241"/>
          <p:cNvSpPr txBox="1"/>
          <p:nvPr/>
        </p:nvSpPr>
        <p:spPr>
          <a:xfrm>
            <a:off x="1432125" y="6237175"/>
            <a:ext cx="2030100" cy="65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latin typeface="Georgia"/>
                <a:ea typeface="Georgia"/>
                <a:cs typeface="Georgia"/>
                <a:sym typeface="Georgia"/>
              </a:rPr>
              <a:t>A. Hyaline arteriolosclerosis: hyalinosis of arteriolar wall with narrowing of lumen. </a:t>
            </a:r>
            <a:endParaRPr sz="1000">
              <a:latin typeface="Georgia"/>
              <a:ea typeface="Georgia"/>
              <a:cs typeface="Georgia"/>
              <a:sym typeface="Georgia"/>
            </a:endParaRPr>
          </a:p>
        </p:txBody>
      </p:sp>
      <p:sp>
        <p:nvSpPr>
          <p:cNvPr id="242" name="Shape 242"/>
          <p:cNvSpPr txBox="1"/>
          <p:nvPr/>
        </p:nvSpPr>
        <p:spPr>
          <a:xfrm>
            <a:off x="3526325" y="6263425"/>
            <a:ext cx="2134800" cy="59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latin typeface="Georgia"/>
                <a:ea typeface="Georgia"/>
                <a:cs typeface="Georgia"/>
                <a:sym typeface="Georgia"/>
              </a:rPr>
              <a:t>B. Hyperplastic arteriolosclerosis (onionskinning) causing luminal obliteration of vascular lumen</a:t>
            </a:r>
            <a:endParaRPr sz="1000">
              <a:latin typeface="Georgia"/>
              <a:ea typeface="Georgia"/>
              <a:cs typeface="Georgia"/>
              <a:sym typeface="Georgia"/>
            </a:endParaRPr>
          </a:p>
        </p:txBody>
      </p:sp>
      <p:pic>
        <p:nvPicPr>
          <p:cNvPr id="243" name="Shape 243"/>
          <p:cNvPicPr preferRelativeResize="0"/>
          <p:nvPr/>
        </p:nvPicPr>
        <p:blipFill>
          <a:blip r:embed="rId4">
            <a:alphaModFix/>
          </a:blip>
          <a:stretch>
            <a:fillRect/>
          </a:stretch>
        </p:blipFill>
        <p:spPr>
          <a:xfrm>
            <a:off x="694274" y="7220325"/>
            <a:ext cx="1763500" cy="1189175"/>
          </a:xfrm>
          <a:prstGeom prst="rect">
            <a:avLst/>
          </a:prstGeom>
          <a:noFill/>
          <a:ln>
            <a:noFill/>
          </a:ln>
        </p:spPr>
      </p:pic>
      <p:sp>
        <p:nvSpPr>
          <p:cNvPr id="244" name="Shape 244"/>
          <p:cNvSpPr txBox="1"/>
          <p:nvPr/>
        </p:nvSpPr>
        <p:spPr>
          <a:xfrm>
            <a:off x="625625" y="8333150"/>
            <a:ext cx="1900800" cy="450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latin typeface="Georgia"/>
                <a:ea typeface="Georgia"/>
                <a:cs typeface="Georgia"/>
                <a:sym typeface="Georgia"/>
              </a:rPr>
              <a:t>Hyaline/ Benign hypertension </a:t>
            </a:r>
            <a:br>
              <a:rPr lang="en-US" sz="1000">
                <a:latin typeface="Georgia"/>
                <a:ea typeface="Georgia"/>
                <a:cs typeface="Georgia"/>
                <a:sym typeface="Georgia"/>
              </a:rPr>
            </a:br>
            <a:endParaRPr sz="1000">
              <a:latin typeface="Georgia"/>
              <a:ea typeface="Georgia"/>
              <a:cs typeface="Georgia"/>
              <a:sym typeface="Georgia"/>
            </a:endParaRPr>
          </a:p>
        </p:txBody>
      </p:sp>
      <p:pic>
        <p:nvPicPr>
          <p:cNvPr id="245" name="Shape 245"/>
          <p:cNvPicPr preferRelativeResize="0"/>
          <p:nvPr/>
        </p:nvPicPr>
        <p:blipFill>
          <a:blip r:embed="rId5">
            <a:alphaModFix/>
          </a:blip>
          <a:stretch>
            <a:fillRect/>
          </a:stretch>
        </p:blipFill>
        <p:spPr>
          <a:xfrm>
            <a:off x="2731050" y="7220323"/>
            <a:ext cx="2030100" cy="1189175"/>
          </a:xfrm>
          <a:prstGeom prst="rect">
            <a:avLst/>
          </a:prstGeom>
          <a:noFill/>
          <a:ln>
            <a:noFill/>
          </a:ln>
        </p:spPr>
      </p:pic>
      <p:sp>
        <p:nvSpPr>
          <p:cNvPr id="246" name="Shape 246"/>
          <p:cNvSpPr txBox="1"/>
          <p:nvPr/>
        </p:nvSpPr>
        <p:spPr>
          <a:xfrm>
            <a:off x="2631750" y="8305250"/>
            <a:ext cx="2209200" cy="651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400"/>
              </a:spcBef>
              <a:spcAft>
                <a:spcPts val="0"/>
              </a:spcAft>
              <a:buNone/>
            </a:pPr>
            <a:r>
              <a:rPr lang="en-US" sz="1000">
                <a:latin typeface="Georgia"/>
                <a:ea typeface="Georgia"/>
                <a:cs typeface="Georgia"/>
                <a:sym typeface="Georgia"/>
              </a:rPr>
              <a:t>Hyperplastic/ Malignant hypertension showing onion skinning</a:t>
            </a:r>
            <a:endParaRPr sz="1000">
              <a:latin typeface="Georgia"/>
              <a:ea typeface="Georgia"/>
              <a:cs typeface="Georgia"/>
              <a:sym typeface="Georgia"/>
            </a:endParaRPr>
          </a:p>
        </p:txBody>
      </p:sp>
      <p:pic>
        <p:nvPicPr>
          <p:cNvPr id="247" name="Shape 247"/>
          <p:cNvPicPr preferRelativeResize="0"/>
          <p:nvPr/>
        </p:nvPicPr>
        <p:blipFill>
          <a:blip r:embed="rId6">
            <a:alphaModFix/>
          </a:blip>
          <a:stretch>
            <a:fillRect/>
          </a:stretch>
        </p:blipFill>
        <p:spPr>
          <a:xfrm>
            <a:off x="4840975" y="7258263"/>
            <a:ext cx="1980500" cy="1189175"/>
          </a:xfrm>
          <a:prstGeom prst="rect">
            <a:avLst/>
          </a:prstGeom>
          <a:noFill/>
          <a:ln>
            <a:noFill/>
          </a:ln>
        </p:spPr>
      </p:pic>
      <p:sp>
        <p:nvSpPr>
          <p:cNvPr id="248" name="Shape 248"/>
          <p:cNvSpPr txBox="1"/>
          <p:nvPr/>
        </p:nvSpPr>
        <p:spPr>
          <a:xfrm>
            <a:off x="4840975" y="8409500"/>
            <a:ext cx="2295600" cy="59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latin typeface="Georgia"/>
                <a:ea typeface="Georgia"/>
                <a:cs typeface="Georgia"/>
                <a:sym typeface="Georgia"/>
              </a:rPr>
              <a:t>Hyperplastic/ Malignant hypertension showing fibrinoid necrosis. </a:t>
            </a:r>
            <a:endParaRPr sz="10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401500" y="821625"/>
            <a:ext cx="6595800" cy="1096200"/>
          </a:xfrm>
          <a:prstGeom prst="rect">
            <a:avLst/>
          </a:prstGeom>
          <a:noFill/>
          <a:ln>
            <a:noFill/>
          </a:ln>
        </p:spPr>
        <p:txBody>
          <a:bodyPr spcFirstLastPara="1" wrap="square" lIns="91425" tIns="45700" rIns="91425" bIns="45700" anchor="t" anchorCtr="0">
            <a:noAutofit/>
          </a:bodyPr>
          <a:lstStyle/>
          <a:p>
            <a:pPr marL="457200" lvl="0" indent="-304800" rtl="0">
              <a:lnSpc>
                <a:spcPct val="90000"/>
              </a:lnSpc>
              <a:spcBef>
                <a:spcPts val="1400"/>
              </a:spcBef>
              <a:spcAft>
                <a:spcPts val="0"/>
              </a:spcAft>
              <a:buClr>
                <a:schemeClr val="dk1"/>
              </a:buClr>
              <a:buSzPts val="1200"/>
              <a:buFont typeface="Georgia"/>
              <a:buChar char="❏"/>
            </a:pPr>
            <a:r>
              <a:rPr lang="en-US" sz="1200" b="1">
                <a:solidFill>
                  <a:srgbClr val="FF0000"/>
                </a:solidFill>
                <a:latin typeface="Georgia"/>
                <a:ea typeface="Georgia"/>
                <a:cs typeface="Georgia"/>
                <a:sym typeface="Georgia"/>
              </a:rPr>
              <a:t>Longstanding poorly treated HTN</a:t>
            </a:r>
            <a:r>
              <a:rPr lang="en-US" sz="1200">
                <a:solidFill>
                  <a:schemeClr val="dk1"/>
                </a:solidFill>
                <a:latin typeface="Georgia"/>
                <a:ea typeface="Georgia"/>
                <a:cs typeface="Georgia"/>
                <a:sym typeface="Georgia"/>
              </a:rPr>
              <a:t> leads to </a:t>
            </a:r>
            <a:r>
              <a:rPr lang="en-US" sz="1200" b="1">
                <a:solidFill>
                  <a:schemeClr val="dk1"/>
                </a:solidFill>
                <a:latin typeface="Georgia"/>
                <a:ea typeface="Georgia"/>
                <a:cs typeface="Georgia"/>
                <a:sym typeface="Georgia"/>
              </a:rPr>
              <a:t>left sided hypertensive heart disease.</a:t>
            </a:r>
            <a:endParaRPr sz="1200" b="1">
              <a:solidFill>
                <a:schemeClr val="dk1"/>
              </a:solidFill>
              <a:latin typeface="Georgia"/>
              <a:ea typeface="Georgia"/>
              <a:cs typeface="Georgia"/>
              <a:sym typeface="Georgia"/>
            </a:endParaRPr>
          </a:p>
          <a:p>
            <a:pPr marL="457200" lvl="0" indent="-304800" rtl="0">
              <a:lnSpc>
                <a:spcPct val="90000"/>
              </a:lnSpc>
              <a:spcBef>
                <a:spcPts val="0"/>
              </a:spcBef>
              <a:spcAft>
                <a:spcPts val="0"/>
              </a:spcAft>
              <a:buClr>
                <a:schemeClr val="dk1"/>
              </a:buClr>
              <a:buSzPts val="1200"/>
              <a:buFont typeface="Georgia"/>
              <a:buChar char="❏"/>
            </a:pPr>
            <a:r>
              <a:rPr lang="en-US" sz="1200" b="1">
                <a:solidFill>
                  <a:schemeClr val="dk1"/>
                </a:solidFill>
                <a:latin typeface="Georgia"/>
                <a:ea typeface="Georgia"/>
                <a:cs typeface="Georgia"/>
                <a:sym typeface="Georgia"/>
              </a:rPr>
              <a:t>Hypertrophy </a:t>
            </a:r>
            <a:r>
              <a:rPr lang="en-US" sz="1200">
                <a:solidFill>
                  <a:schemeClr val="dk1"/>
                </a:solidFill>
                <a:latin typeface="Georgia"/>
                <a:ea typeface="Georgia"/>
                <a:cs typeface="Georgia"/>
                <a:sym typeface="Georgia"/>
              </a:rPr>
              <a:t>of the heart is an </a:t>
            </a:r>
            <a:r>
              <a:rPr lang="en-US" sz="1200" b="1">
                <a:solidFill>
                  <a:schemeClr val="dk1"/>
                </a:solidFill>
                <a:latin typeface="Georgia"/>
                <a:ea typeface="Georgia"/>
                <a:cs typeface="Georgia"/>
                <a:sym typeface="Georgia"/>
              </a:rPr>
              <a:t>adaptive</a:t>
            </a:r>
            <a:r>
              <a:rPr lang="en-US" sz="1200">
                <a:solidFill>
                  <a:schemeClr val="dk1"/>
                </a:solidFill>
                <a:latin typeface="Georgia"/>
                <a:ea typeface="Georgia"/>
                <a:cs typeface="Georgia"/>
                <a:sym typeface="Georgia"/>
              </a:rPr>
              <a:t> response to pressure overload due to </a:t>
            </a:r>
            <a:r>
              <a:rPr lang="en-US" sz="1200" b="1">
                <a:solidFill>
                  <a:srgbClr val="FF0000"/>
                </a:solidFill>
                <a:latin typeface="Georgia"/>
                <a:ea typeface="Georgia"/>
                <a:cs typeface="Georgia"/>
                <a:sym typeface="Georgia"/>
              </a:rPr>
              <a:t>HTN</a:t>
            </a:r>
            <a:r>
              <a:rPr lang="en-US" sz="1200">
                <a:solidFill>
                  <a:schemeClr val="dk1"/>
                </a:solidFill>
                <a:latin typeface="Georgia"/>
                <a:ea typeface="Georgia"/>
                <a:cs typeface="Georgia"/>
                <a:sym typeface="Georgia"/>
              </a:rPr>
              <a:t>. HTN induces </a:t>
            </a:r>
            <a:r>
              <a:rPr lang="en-US" sz="1200" b="1">
                <a:solidFill>
                  <a:srgbClr val="FF0000"/>
                </a:solidFill>
                <a:latin typeface="Georgia"/>
                <a:ea typeface="Georgia"/>
                <a:cs typeface="Georgia"/>
                <a:sym typeface="Georgia"/>
              </a:rPr>
              <a:t>left ventricular pressure overload</a:t>
            </a:r>
            <a:r>
              <a:rPr lang="en-US" sz="1200">
                <a:solidFill>
                  <a:schemeClr val="dk1"/>
                </a:solidFill>
                <a:latin typeface="Georgia"/>
                <a:ea typeface="Georgia"/>
                <a:cs typeface="Georgia"/>
                <a:sym typeface="Georgia"/>
              </a:rPr>
              <a:t> which leads to hypertrophy of the left ventricle with increase in the weight of the heart  and the thickness of the LV wall.</a:t>
            </a:r>
            <a:endParaRPr sz="1200">
              <a:solidFill>
                <a:schemeClr val="dk1"/>
              </a:solidFill>
              <a:latin typeface="Georgia"/>
              <a:ea typeface="Georgia"/>
              <a:cs typeface="Georgia"/>
              <a:sym typeface="Georgia"/>
            </a:endParaRPr>
          </a:p>
        </p:txBody>
      </p:sp>
      <p:sp>
        <p:nvSpPr>
          <p:cNvPr id="255" name="Shape 255"/>
          <p:cNvSpPr txBox="1"/>
          <p:nvPr/>
        </p:nvSpPr>
        <p:spPr>
          <a:xfrm>
            <a:off x="5466309" y="-2"/>
            <a:ext cx="2977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 </a:t>
            </a:r>
            <a:endParaRPr/>
          </a:p>
          <a:p>
            <a:pPr marL="0" marR="0" lvl="0" indent="0" algn="l" rtl="0">
              <a:lnSpc>
                <a:spcPct val="100000"/>
              </a:lnSpc>
              <a:spcBef>
                <a:spcPts val="0"/>
              </a:spcBef>
              <a:spcAft>
                <a:spcPts val="0"/>
              </a:spcAft>
              <a:buNone/>
            </a:pPr>
            <a:r>
              <a:rPr lang="en-US"/>
              <a:t> </a:t>
            </a:r>
            <a:endParaRPr sz="1400" b="0" i="0" u="none" strike="noStrike" cap="none">
              <a:solidFill>
                <a:srgbClr val="000000"/>
              </a:solidFill>
              <a:latin typeface="Arial"/>
              <a:ea typeface="Arial"/>
              <a:cs typeface="Arial"/>
              <a:sym typeface="Arial"/>
            </a:endParaRPr>
          </a:p>
        </p:txBody>
      </p:sp>
      <p:sp>
        <p:nvSpPr>
          <p:cNvPr id="256" name="Shape 256"/>
          <p:cNvSpPr txBox="1"/>
          <p:nvPr/>
        </p:nvSpPr>
        <p:spPr>
          <a:xfrm>
            <a:off x="401500" y="84975"/>
            <a:ext cx="5651700" cy="82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800" b="1">
                <a:solidFill>
                  <a:schemeClr val="lt1"/>
                </a:solidFill>
                <a:latin typeface="Impact"/>
                <a:ea typeface="Impact"/>
                <a:cs typeface="Impact"/>
                <a:sym typeface="Impact"/>
              </a:rPr>
              <a:t>Left ventricular cardiac hypertrophy</a:t>
            </a:r>
            <a:endParaRPr sz="1800" b="1">
              <a:solidFill>
                <a:schemeClr val="lt1"/>
              </a:solidFill>
              <a:latin typeface="Impact"/>
              <a:ea typeface="Impact"/>
              <a:cs typeface="Impact"/>
              <a:sym typeface="Impact"/>
            </a:endParaRPr>
          </a:p>
          <a:p>
            <a:pPr marL="0" lvl="0" indent="0">
              <a:spcBef>
                <a:spcPts val="0"/>
              </a:spcBef>
              <a:spcAft>
                <a:spcPts val="0"/>
              </a:spcAft>
              <a:buNone/>
            </a:pPr>
            <a:r>
              <a:rPr lang="en-US" sz="1200">
                <a:solidFill>
                  <a:schemeClr val="lt1"/>
                </a:solidFill>
                <a:latin typeface="Georgia"/>
                <a:ea typeface="Georgia"/>
                <a:cs typeface="Georgia"/>
                <a:sym typeface="Georgia"/>
              </a:rPr>
              <a:t>( also known as left sided hypertensive cardiomyopathy/ hypertensive heart disease )</a:t>
            </a:r>
            <a:endParaRPr sz="1200">
              <a:solidFill>
                <a:schemeClr val="lt1"/>
              </a:solidFill>
              <a:latin typeface="Georgia"/>
              <a:ea typeface="Georgia"/>
              <a:cs typeface="Georgia"/>
              <a:sym typeface="Georgia"/>
            </a:endParaRPr>
          </a:p>
        </p:txBody>
      </p:sp>
      <p:pic>
        <p:nvPicPr>
          <p:cNvPr id="257" name="Shape 257"/>
          <p:cNvPicPr preferRelativeResize="0"/>
          <p:nvPr/>
        </p:nvPicPr>
        <p:blipFill rotWithShape="1">
          <a:blip r:embed="rId3">
            <a:alphaModFix/>
          </a:blip>
          <a:srcRect b="5580"/>
          <a:stretch/>
        </p:blipFill>
        <p:spPr>
          <a:xfrm>
            <a:off x="1010425" y="2208075"/>
            <a:ext cx="3236875" cy="1291000"/>
          </a:xfrm>
          <a:prstGeom prst="rect">
            <a:avLst/>
          </a:prstGeom>
          <a:noFill/>
          <a:ln>
            <a:noFill/>
          </a:ln>
        </p:spPr>
      </p:pic>
      <p:pic>
        <p:nvPicPr>
          <p:cNvPr id="258" name="Shape 258"/>
          <p:cNvPicPr preferRelativeResize="0"/>
          <p:nvPr/>
        </p:nvPicPr>
        <p:blipFill rotWithShape="1">
          <a:blip r:embed="rId4">
            <a:alphaModFix/>
          </a:blip>
          <a:srcRect l="6138"/>
          <a:stretch/>
        </p:blipFill>
        <p:spPr>
          <a:xfrm>
            <a:off x="4761175" y="2131775"/>
            <a:ext cx="2003801" cy="1367301"/>
          </a:xfrm>
          <a:prstGeom prst="rect">
            <a:avLst/>
          </a:prstGeom>
          <a:noFill/>
          <a:ln>
            <a:noFill/>
          </a:ln>
        </p:spPr>
      </p:pic>
      <p:sp>
        <p:nvSpPr>
          <p:cNvPr id="259" name="Shape 259"/>
          <p:cNvSpPr txBox="1"/>
          <p:nvPr/>
        </p:nvSpPr>
        <p:spPr>
          <a:xfrm>
            <a:off x="401500" y="3499075"/>
            <a:ext cx="6595800" cy="5646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r>
              <a:rPr lang="en-US" sz="1800" b="1">
                <a:solidFill>
                  <a:schemeClr val="lt1"/>
                </a:solidFill>
                <a:latin typeface="Impact"/>
                <a:ea typeface="Impact"/>
                <a:cs typeface="Impact"/>
                <a:sym typeface="Impact"/>
              </a:rPr>
              <a:t>   Complications in HTN</a:t>
            </a:r>
            <a:endParaRPr sz="1800" b="1">
              <a:solidFill>
                <a:schemeClr val="lt1"/>
              </a:solidFill>
              <a:latin typeface="Impact"/>
              <a:ea typeface="Impact"/>
              <a:cs typeface="Impact"/>
              <a:sym typeface="Impact"/>
            </a:endParaRPr>
          </a:p>
          <a:p>
            <a:pPr marL="0" lvl="0" indent="0" rtl="0">
              <a:spcBef>
                <a:spcPts val="0"/>
              </a:spcBef>
              <a:spcAft>
                <a:spcPts val="0"/>
              </a:spcAft>
              <a:buNone/>
            </a:pPr>
            <a:r>
              <a:rPr lang="en-US" sz="1200">
                <a:solidFill>
                  <a:schemeClr val="dk2"/>
                </a:solidFill>
                <a:latin typeface="Georgia"/>
                <a:ea typeface="Georgia"/>
                <a:cs typeface="Georgia"/>
                <a:sym typeface="Georgia"/>
              </a:rPr>
              <a:t>    The organs damaged in HTN are:</a:t>
            </a:r>
            <a:endParaRPr sz="1200">
              <a:solidFill>
                <a:schemeClr val="dk2"/>
              </a:solidFill>
              <a:latin typeface="Georgia"/>
              <a:ea typeface="Georgia"/>
              <a:cs typeface="Georgia"/>
              <a:sym typeface="Georgia"/>
            </a:endParaRPr>
          </a:p>
          <a:p>
            <a:pPr marL="457200" lvl="0" indent="-304800" rtl="0">
              <a:lnSpc>
                <a:spcPct val="90000"/>
              </a:lnSpc>
              <a:spcBef>
                <a:spcPts val="1400"/>
              </a:spcBef>
              <a:spcAft>
                <a:spcPts val="0"/>
              </a:spcAft>
              <a:buSzPts val="1200"/>
              <a:buFont typeface="Georgia"/>
              <a:buChar char="❏"/>
            </a:pPr>
            <a:r>
              <a:rPr lang="en-US" sz="1200" b="1">
                <a:latin typeface="Georgia"/>
                <a:ea typeface="Georgia"/>
                <a:cs typeface="Georgia"/>
                <a:sym typeface="Georgia"/>
              </a:rPr>
              <a:t>Cardiovascular</a:t>
            </a:r>
            <a:endParaRPr sz="1200" b="1">
              <a:latin typeface="Georgia"/>
              <a:ea typeface="Georgia"/>
              <a:cs typeface="Georgia"/>
              <a:sym typeface="Georgia"/>
            </a:endParaRPr>
          </a:p>
          <a:p>
            <a:pPr marL="457200" lvl="0" indent="-304800" rtl="0">
              <a:lnSpc>
                <a:spcPct val="90000"/>
              </a:lnSpc>
              <a:spcBef>
                <a:spcPts val="0"/>
              </a:spcBef>
              <a:spcAft>
                <a:spcPts val="0"/>
              </a:spcAft>
              <a:buSzPts val="1200"/>
              <a:buFont typeface="Georgia"/>
              <a:buChar char="-"/>
            </a:pPr>
            <a:r>
              <a:rPr lang="en-US" sz="1200">
                <a:latin typeface="Georgia"/>
                <a:ea typeface="Georgia"/>
                <a:cs typeface="Georgia"/>
                <a:sym typeface="Georgia"/>
              </a:rPr>
              <a:t>Left ventricular cardiac hypertrophy                                                                                          (left sided hypertensive cardiomyopathy/ hypertensive heart disease)</a:t>
            </a:r>
            <a:endParaRPr sz="1200">
              <a:latin typeface="Georgia"/>
              <a:ea typeface="Georgia"/>
              <a:cs typeface="Georgia"/>
              <a:sym typeface="Georgia"/>
            </a:endParaRPr>
          </a:p>
          <a:p>
            <a:pPr marL="457200" lvl="0" indent="-304800" rtl="0">
              <a:lnSpc>
                <a:spcPct val="90000"/>
              </a:lnSpc>
              <a:spcBef>
                <a:spcPts val="0"/>
              </a:spcBef>
              <a:spcAft>
                <a:spcPts val="0"/>
              </a:spcAft>
              <a:buSzPts val="1200"/>
              <a:buFont typeface="Georgia"/>
              <a:buChar char="-"/>
            </a:pPr>
            <a:r>
              <a:rPr lang="en-US" sz="1200">
                <a:latin typeface="Georgia"/>
                <a:ea typeface="Georgia"/>
                <a:cs typeface="Georgia"/>
                <a:sym typeface="Georgia"/>
              </a:rPr>
              <a:t>Coronary heart disease </a:t>
            </a:r>
            <a:r>
              <a:rPr lang="en-US" sz="1200">
                <a:solidFill>
                  <a:srgbClr val="A5A5A5"/>
                </a:solidFill>
                <a:latin typeface="Georgia"/>
                <a:ea typeface="Georgia"/>
                <a:cs typeface="Georgia"/>
                <a:sym typeface="Georgia"/>
              </a:rPr>
              <a:t>(atherosclerosis)</a:t>
            </a:r>
            <a:endParaRPr sz="1200">
              <a:latin typeface="Georgia"/>
              <a:ea typeface="Georgia"/>
              <a:cs typeface="Georgia"/>
              <a:sym typeface="Georgia"/>
            </a:endParaRPr>
          </a:p>
          <a:p>
            <a:pPr marL="457200" lvl="0" indent="-304800" rtl="0">
              <a:lnSpc>
                <a:spcPct val="90000"/>
              </a:lnSpc>
              <a:spcBef>
                <a:spcPts val="0"/>
              </a:spcBef>
              <a:spcAft>
                <a:spcPts val="0"/>
              </a:spcAft>
              <a:buSzPts val="1200"/>
              <a:buFont typeface="Georgia"/>
              <a:buChar char="-"/>
            </a:pPr>
            <a:r>
              <a:rPr lang="en-US" sz="1200">
                <a:latin typeface="Georgia"/>
                <a:ea typeface="Georgia"/>
                <a:cs typeface="Georgia"/>
                <a:sym typeface="Georgia"/>
              </a:rPr>
              <a:t>Aortic dissection </a:t>
            </a:r>
            <a:r>
              <a:rPr lang="en-US" sz="1200">
                <a:solidFill>
                  <a:srgbClr val="A5A5A5"/>
                </a:solidFill>
                <a:latin typeface="Georgia"/>
                <a:ea typeface="Georgia"/>
                <a:cs typeface="Georgia"/>
                <a:sym typeface="Georgia"/>
              </a:rPr>
              <a:t>(atherosclerosis)</a:t>
            </a:r>
            <a:endParaRPr sz="1200">
              <a:solidFill>
                <a:srgbClr val="A5A5A5"/>
              </a:solidFill>
              <a:latin typeface="Georgia"/>
              <a:ea typeface="Georgia"/>
              <a:cs typeface="Georgia"/>
              <a:sym typeface="Georgia"/>
            </a:endParaRPr>
          </a:p>
          <a:p>
            <a:pPr marL="457200" lvl="0" indent="-304800" rtl="0">
              <a:lnSpc>
                <a:spcPct val="90000"/>
              </a:lnSpc>
              <a:spcBef>
                <a:spcPts val="0"/>
              </a:spcBef>
              <a:spcAft>
                <a:spcPts val="0"/>
              </a:spcAft>
              <a:buSzPts val="1200"/>
              <a:buFont typeface="Georgia"/>
              <a:buChar char="❏"/>
            </a:pPr>
            <a:r>
              <a:rPr lang="en-US" sz="1200" b="1">
                <a:latin typeface="Georgia"/>
                <a:ea typeface="Georgia"/>
                <a:cs typeface="Georgia"/>
                <a:sym typeface="Georgia"/>
              </a:rPr>
              <a:t>Kidney</a:t>
            </a:r>
            <a:endParaRPr sz="1200" b="1">
              <a:latin typeface="Georgia"/>
              <a:ea typeface="Georgia"/>
              <a:cs typeface="Georgia"/>
              <a:sym typeface="Georgia"/>
            </a:endParaRPr>
          </a:p>
          <a:p>
            <a:pPr marL="457200" lvl="0" indent="-304800" rtl="0">
              <a:lnSpc>
                <a:spcPct val="90000"/>
              </a:lnSpc>
              <a:spcBef>
                <a:spcPts val="0"/>
              </a:spcBef>
              <a:spcAft>
                <a:spcPts val="0"/>
              </a:spcAft>
              <a:buClr>
                <a:schemeClr val="dk1"/>
              </a:buClr>
              <a:buSzPts val="1200"/>
              <a:buFont typeface="Georgia"/>
              <a:buChar char="-"/>
            </a:pPr>
            <a:r>
              <a:rPr lang="en-US" sz="1200">
                <a:solidFill>
                  <a:schemeClr val="dk1"/>
                </a:solidFill>
                <a:latin typeface="Georgia"/>
                <a:ea typeface="Georgia"/>
                <a:cs typeface="Georgia"/>
                <a:sym typeface="Georgia"/>
              </a:rPr>
              <a:t>Benign nephrosclerosis (photo A) </a:t>
            </a:r>
            <a:r>
              <a:rPr lang="en-US" sz="1200">
                <a:solidFill>
                  <a:srgbClr val="A5A5A5"/>
                </a:solidFill>
                <a:latin typeface="Georgia"/>
                <a:ea typeface="Georgia"/>
                <a:cs typeface="Georgia"/>
                <a:sym typeface="Georgia"/>
              </a:rPr>
              <a:t>by benign hypertension</a:t>
            </a:r>
            <a:endParaRPr sz="1200">
              <a:solidFill>
                <a:srgbClr val="A5A5A5"/>
              </a:solidFill>
              <a:latin typeface="Georgia"/>
              <a:ea typeface="Georgia"/>
              <a:cs typeface="Georgia"/>
              <a:sym typeface="Georgia"/>
            </a:endParaRPr>
          </a:p>
          <a:p>
            <a:pPr marL="457200" lvl="0" indent="-304800" rtl="0">
              <a:lnSpc>
                <a:spcPct val="90000"/>
              </a:lnSpc>
              <a:spcBef>
                <a:spcPts val="0"/>
              </a:spcBef>
              <a:spcAft>
                <a:spcPts val="0"/>
              </a:spcAft>
              <a:buClr>
                <a:schemeClr val="dk1"/>
              </a:buClr>
              <a:buSzPts val="1200"/>
              <a:buFont typeface="Georgia"/>
              <a:buChar char="-"/>
            </a:pPr>
            <a:r>
              <a:rPr lang="en-US" sz="1200">
                <a:solidFill>
                  <a:schemeClr val="dk1"/>
                </a:solidFill>
                <a:latin typeface="Georgia"/>
                <a:ea typeface="Georgia"/>
                <a:cs typeface="Georgia"/>
                <a:sym typeface="Georgia"/>
              </a:rPr>
              <a:t>Renal failure in untreated or in malignant hypertension</a:t>
            </a:r>
            <a:endParaRPr sz="1200">
              <a:solidFill>
                <a:schemeClr val="dk1"/>
              </a:solidFill>
              <a:latin typeface="Georgia"/>
              <a:ea typeface="Georgia"/>
              <a:cs typeface="Georgia"/>
              <a:sym typeface="Georgia"/>
            </a:endParaRPr>
          </a:p>
          <a:p>
            <a:pPr marL="457200" lvl="0" indent="-304800" rtl="0">
              <a:lnSpc>
                <a:spcPct val="90000"/>
              </a:lnSpc>
              <a:spcBef>
                <a:spcPts val="0"/>
              </a:spcBef>
              <a:spcAft>
                <a:spcPts val="0"/>
              </a:spcAft>
              <a:buSzPts val="1200"/>
              <a:buFont typeface="Georgia"/>
              <a:buChar char="❏"/>
            </a:pPr>
            <a:r>
              <a:rPr lang="en-US" sz="1200" b="1">
                <a:latin typeface="Georgia"/>
                <a:ea typeface="Georgia"/>
                <a:cs typeface="Georgia"/>
                <a:sym typeface="Georgia"/>
              </a:rPr>
              <a:t>Eyes</a:t>
            </a:r>
            <a:endParaRPr sz="1200" b="1">
              <a:latin typeface="Georgia"/>
              <a:ea typeface="Georgia"/>
              <a:cs typeface="Georgia"/>
              <a:sym typeface="Georgia"/>
            </a:endParaRPr>
          </a:p>
          <a:p>
            <a:pPr marL="457200" lvl="0" indent="-304800" rtl="0">
              <a:lnSpc>
                <a:spcPct val="90000"/>
              </a:lnSpc>
              <a:spcBef>
                <a:spcPts val="0"/>
              </a:spcBef>
              <a:spcAft>
                <a:spcPts val="0"/>
              </a:spcAft>
              <a:buClr>
                <a:schemeClr val="dk1"/>
              </a:buClr>
              <a:buSzPts val="1200"/>
              <a:buFont typeface="Georgia"/>
              <a:buChar char="-"/>
            </a:pPr>
            <a:r>
              <a:rPr lang="en-US" sz="1200">
                <a:solidFill>
                  <a:schemeClr val="dk1"/>
                </a:solidFill>
                <a:latin typeface="Georgia"/>
                <a:ea typeface="Georgia"/>
                <a:cs typeface="Georgia"/>
                <a:sym typeface="Georgia"/>
              </a:rPr>
              <a:t>Hypertensive retinopathy (photo B) is especially seen in malignant hypertension.</a:t>
            </a:r>
            <a:endParaRPr sz="1200">
              <a:solidFill>
                <a:schemeClr val="dk1"/>
              </a:solidFill>
              <a:latin typeface="Georgia"/>
              <a:ea typeface="Georgia"/>
              <a:cs typeface="Georgia"/>
              <a:sym typeface="Georgia"/>
            </a:endParaRPr>
          </a:p>
          <a:p>
            <a:pPr marL="457200" lvl="0" indent="-304800" rtl="0">
              <a:lnSpc>
                <a:spcPct val="90000"/>
              </a:lnSpc>
              <a:spcBef>
                <a:spcPts val="0"/>
              </a:spcBef>
              <a:spcAft>
                <a:spcPts val="0"/>
              </a:spcAft>
              <a:buSzPts val="1200"/>
              <a:buFont typeface="Georgia"/>
              <a:buChar char="❏"/>
            </a:pPr>
            <a:r>
              <a:rPr lang="en-US" sz="1200" b="1">
                <a:latin typeface="Georgia"/>
                <a:ea typeface="Georgia"/>
                <a:cs typeface="Georgia"/>
                <a:sym typeface="Georgia"/>
              </a:rPr>
              <a:t>Brain</a:t>
            </a:r>
            <a:endParaRPr sz="1200" b="1">
              <a:latin typeface="Georgia"/>
              <a:ea typeface="Georgia"/>
              <a:cs typeface="Georgia"/>
              <a:sym typeface="Georgia"/>
            </a:endParaRPr>
          </a:p>
          <a:p>
            <a:pPr marL="457200" lvl="0" indent="-304800" rtl="0">
              <a:lnSpc>
                <a:spcPct val="90000"/>
              </a:lnSpc>
              <a:spcBef>
                <a:spcPts val="0"/>
              </a:spcBef>
              <a:spcAft>
                <a:spcPts val="0"/>
              </a:spcAft>
              <a:buClr>
                <a:schemeClr val="dk1"/>
              </a:buClr>
              <a:buSzPts val="1200"/>
              <a:buFont typeface="Georgia"/>
              <a:buChar char="-"/>
            </a:pPr>
            <a:r>
              <a:rPr lang="en-US" sz="1200">
                <a:solidFill>
                  <a:schemeClr val="dk1"/>
                </a:solidFill>
                <a:latin typeface="Georgia"/>
                <a:ea typeface="Georgia"/>
                <a:cs typeface="Georgia"/>
                <a:sym typeface="Georgia"/>
              </a:rPr>
              <a:t>Hemorrhage, infarction leading to Cerebrovascular accidents</a:t>
            </a:r>
            <a:endParaRPr sz="1200">
              <a:solidFill>
                <a:schemeClr val="dk1"/>
              </a:solidFill>
              <a:latin typeface="Georgia"/>
              <a:ea typeface="Georgia"/>
              <a:cs typeface="Georgia"/>
              <a:sym typeface="Georgia"/>
            </a:endParaRPr>
          </a:p>
          <a:p>
            <a:pPr marL="0" lvl="0" indent="0" rtl="0">
              <a:spcBef>
                <a:spcPts val="0"/>
              </a:spcBef>
              <a:spcAft>
                <a:spcPts val="0"/>
              </a:spcAft>
              <a:buNone/>
            </a:pPr>
            <a:endParaRPr sz="1800" b="1">
              <a:solidFill>
                <a:schemeClr val="lt1"/>
              </a:solidFill>
              <a:latin typeface="Impact"/>
              <a:ea typeface="Impact"/>
              <a:cs typeface="Impact"/>
              <a:sym typeface="Impact"/>
            </a:endParaRPr>
          </a:p>
        </p:txBody>
      </p:sp>
      <p:pic>
        <p:nvPicPr>
          <p:cNvPr id="260" name="Shape 260"/>
          <p:cNvPicPr preferRelativeResize="0"/>
          <p:nvPr/>
        </p:nvPicPr>
        <p:blipFill>
          <a:blip r:embed="rId5">
            <a:alphaModFix/>
          </a:blip>
          <a:stretch>
            <a:fillRect/>
          </a:stretch>
        </p:blipFill>
        <p:spPr>
          <a:xfrm>
            <a:off x="5537550" y="5122100"/>
            <a:ext cx="1315500" cy="713788"/>
          </a:xfrm>
          <a:prstGeom prst="rect">
            <a:avLst/>
          </a:prstGeom>
          <a:noFill/>
          <a:ln>
            <a:noFill/>
          </a:ln>
        </p:spPr>
      </p:pic>
      <p:sp>
        <p:nvSpPr>
          <p:cNvPr id="261" name="Shape 261"/>
          <p:cNvSpPr txBox="1"/>
          <p:nvPr/>
        </p:nvSpPr>
        <p:spPr>
          <a:xfrm>
            <a:off x="5742900" y="4827225"/>
            <a:ext cx="1162500" cy="36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b="1">
                <a:latin typeface="Georgia"/>
                <a:ea typeface="Georgia"/>
                <a:cs typeface="Georgia"/>
                <a:sym typeface="Georgia"/>
              </a:rPr>
              <a:t>Photo A</a:t>
            </a:r>
            <a:endParaRPr sz="1100" b="1">
              <a:latin typeface="Georgia"/>
              <a:ea typeface="Georgia"/>
              <a:cs typeface="Georgia"/>
              <a:sym typeface="Georgia"/>
            </a:endParaRPr>
          </a:p>
        </p:txBody>
      </p:sp>
      <p:pic>
        <p:nvPicPr>
          <p:cNvPr id="262" name="Shape 262"/>
          <p:cNvPicPr preferRelativeResize="0"/>
          <p:nvPr/>
        </p:nvPicPr>
        <p:blipFill>
          <a:blip r:embed="rId6">
            <a:alphaModFix/>
          </a:blip>
          <a:stretch>
            <a:fillRect/>
          </a:stretch>
        </p:blipFill>
        <p:spPr>
          <a:xfrm>
            <a:off x="5537550" y="6468100"/>
            <a:ext cx="1315500" cy="713800"/>
          </a:xfrm>
          <a:prstGeom prst="rect">
            <a:avLst/>
          </a:prstGeom>
          <a:noFill/>
          <a:ln>
            <a:noFill/>
          </a:ln>
        </p:spPr>
      </p:pic>
      <p:sp>
        <p:nvSpPr>
          <p:cNvPr id="263" name="Shape 263"/>
          <p:cNvSpPr txBox="1"/>
          <p:nvPr/>
        </p:nvSpPr>
        <p:spPr>
          <a:xfrm>
            <a:off x="5742900" y="6207650"/>
            <a:ext cx="1458000" cy="30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b="1">
                <a:latin typeface="Georgia"/>
                <a:ea typeface="Georgia"/>
                <a:cs typeface="Georgia"/>
                <a:sym typeface="Georgia"/>
              </a:rPr>
              <a:t>Photo B</a:t>
            </a:r>
            <a:endParaRPr sz="1100" b="1">
              <a:latin typeface="Georgia"/>
              <a:ea typeface="Georgia"/>
              <a:cs typeface="Georgia"/>
              <a:sym typeface="Georgia"/>
            </a:endParaRPr>
          </a:p>
        </p:txBody>
      </p:sp>
      <p:pic>
        <p:nvPicPr>
          <p:cNvPr id="264" name="Shape 264"/>
          <p:cNvPicPr preferRelativeResize="0"/>
          <p:nvPr/>
        </p:nvPicPr>
        <p:blipFill>
          <a:blip r:embed="rId7">
            <a:alphaModFix/>
          </a:blip>
          <a:stretch>
            <a:fillRect/>
          </a:stretch>
        </p:blipFill>
        <p:spPr>
          <a:xfrm>
            <a:off x="610425" y="7834375"/>
            <a:ext cx="1458000" cy="1150225"/>
          </a:xfrm>
          <a:prstGeom prst="rect">
            <a:avLst/>
          </a:prstGeom>
          <a:noFill/>
          <a:ln>
            <a:noFill/>
          </a:ln>
        </p:spPr>
      </p:pic>
      <p:pic>
        <p:nvPicPr>
          <p:cNvPr id="265" name="Shape 265"/>
          <p:cNvPicPr preferRelativeResize="0"/>
          <p:nvPr/>
        </p:nvPicPr>
        <p:blipFill rotWithShape="1">
          <a:blip r:embed="rId8">
            <a:alphaModFix/>
          </a:blip>
          <a:srcRect l="6367"/>
          <a:stretch/>
        </p:blipFill>
        <p:spPr>
          <a:xfrm>
            <a:off x="2203225" y="7834375"/>
            <a:ext cx="1447500" cy="1150225"/>
          </a:xfrm>
          <a:prstGeom prst="rect">
            <a:avLst/>
          </a:prstGeom>
          <a:noFill/>
          <a:ln>
            <a:noFill/>
          </a:ln>
        </p:spPr>
      </p:pic>
      <p:pic>
        <p:nvPicPr>
          <p:cNvPr id="266" name="Shape 266"/>
          <p:cNvPicPr preferRelativeResize="0"/>
          <p:nvPr/>
        </p:nvPicPr>
        <p:blipFill>
          <a:blip r:embed="rId9">
            <a:alphaModFix/>
          </a:blip>
          <a:stretch>
            <a:fillRect/>
          </a:stretch>
        </p:blipFill>
        <p:spPr>
          <a:xfrm>
            <a:off x="3785525" y="7834374"/>
            <a:ext cx="1545975" cy="1150225"/>
          </a:xfrm>
          <a:prstGeom prst="rect">
            <a:avLst/>
          </a:prstGeom>
          <a:noFill/>
          <a:ln>
            <a:noFill/>
          </a:ln>
        </p:spPr>
      </p:pic>
      <p:pic>
        <p:nvPicPr>
          <p:cNvPr id="267" name="Shape 267"/>
          <p:cNvPicPr preferRelativeResize="0"/>
          <p:nvPr/>
        </p:nvPicPr>
        <p:blipFill>
          <a:blip r:embed="rId10">
            <a:alphaModFix/>
          </a:blip>
          <a:stretch>
            <a:fillRect/>
          </a:stretch>
        </p:blipFill>
        <p:spPr>
          <a:xfrm>
            <a:off x="5466300" y="7834375"/>
            <a:ext cx="1458000" cy="1150225"/>
          </a:xfrm>
          <a:prstGeom prst="rect">
            <a:avLst/>
          </a:prstGeom>
          <a:noFill/>
          <a:ln>
            <a:noFill/>
          </a:ln>
        </p:spPr>
      </p:pic>
      <p:sp>
        <p:nvSpPr>
          <p:cNvPr id="268" name="Shape 268"/>
          <p:cNvSpPr txBox="1"/>
          <p:nvPr/>
        </p:nvSpPr>
        <p:spPr>
          <a:xfrm>
            <a:off x="752925" y="7306100"/>
            <a:ext cx="1315500" cy="49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b="1">
                <a:latin typeface="Georgia"/>
                <a:ea typeface="Georgia"/>
                <a:cs typeface="Georgia"/>
                <a:sym typeface="Georgia"/>
              </a:rPr>
              <a:t>Subarachnoid Haemorrhage</a:t>
            </a:r>
            <a:endParaRPr sz="1100">
              <a:latin typeface="Georgia"/>
              <a:ea typeface="Georgia"/>
              <a:cs typeface="Georgia"/>
              <a:sym typeface="Georgia"/>
            </a:endParaRPr>
          </a:p>
        </p:txBody>
      </p:sp>
      <p:sp>
        <p:nvSpPr>
          <p:cNvPr id="269" name="Shape 269"/>
          <p:cNvSpPr txBox="1"/>
          <p:nvPr/>
        </p:nvSpPr>
        <p:spPr>
          <a:xfrm>
            <a:off x="2269213" y="7336700"/>
            <a:ext cx="1315500" cy="436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100" b="1" cap="small">
                <a:solidFill>
                  <a:schemeClr val="dk1"/>
                </a:solidFill>
                <a:latin typeface="Georgia"/>
                <a:ea typeface="Georgia"/>
                <a:cs typeface="Georgia"/>
                <a:sym typeface="Georgia"/>
              </a:rPr>
              <a:t>Cerebral Hemorrhage</a:t>
            </a:r>
            <a:endParaRPr sz="1100" b="1" cap="small">
              <a:solidFill>
                <a:schemeClr val="dk1"/>
              </a:solidFill>
              <a:latin typeface="Georgia"/>
              <a:ea typeface="Georgia"/>
              <a:cs typeface="Georgia"/>
              <a:sym typeface="Georgia"/>
            </a:endParaRPr>
          </a:p>
          <a:p>
            <a:pPr marL="0" lvl="0" indent="0">
              <a:spcBef>
                <a:spcPts val="0"/>
              </a:spcBef>
              <a:spcAft>
                <a:spcPts val="0"/>
              </a:spcAft>
              <a:buNone/>
            </a:pPr>
            <a:endParaRPr/>
          </a:p>
        </p:txBody>
      </p:sp>
      <p:sp>
        <p:nvSpPr>
          <p:cNvPr id="270" name="Shape 270"/>
          <p:cNvSpPr txBox="1"/>
          <p:nvPr/>
        </p:nvSpPr>
        <p:spPr>
          <a:xfrm>
            <a:off x="3900750" y="7526575"/>
            <a:ext cx="1458000" cy="30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100" b="1">
                <a:latin typeface="Georgia"/>
                <a:ea typeface="Georgia"/>
                <a:cs typeface="Georgia"/>
                <a:sym typeface="Georgia"/>
              </a:rPr>
              <a:t>Lacunar Infarct</a:t>
            </a:r>
            <a:endParaRPr sz="1100" b="1">
              <a:latin typeface="Georgia"/>
              <a:ea typeface="Georgia"/>
              <a:cs typeface="Georgia"/>
              <a:sym typeface="Georgia"/>
            </a:endParaRPr>
          </a:p>
        </p:txBody>
      </p:sp>
      <p:sp>
        <p:nvSpPr>
          <p:cNvPr id="271" name="Shape 271"/>
          <p:cNvSpPr txBox="1"/>
          <p:nvPr/>
        </p:nvSpPr>
        <p:spPr>
          <a:xfrm>
            <a:off x="5466300" y="7526575"/>
            <a:ext cx="1649400" cy="369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b="1" cap="small">
                <a:latin typeface="Georgia"/>
                <a:ea typeface="Georgia"/>
                <a:cs typeface="Georgia"/>
                <a:sym typeface="Georgia"/>
              </a:rPr>
              <a:t>Cerebral Infarction</a:t>
            </a:r>
            <a:endParaRPr sz="1100" b="1" cap="small">
              <a:latin typeface="Georgia"/>
              <a:ea typeface="Georgia"/>
              <a:cs typeface="Georgia"/>
              <a:sym typeface="Georgia"/>
            </a:endParaRPr>
          </a:p>
          <a:p>
            <a:pPr marL="0" lvl="0" indent="0">
              <a:spcBef>
                <a:spcPts val="0"/>
              </a:spcBef>
              <a:spcAft>
                <a:spcPts val="0"/>
              </a:spcAft>
              <a:buNone/>
            </a:pPr>
            <a:endParaRPr/>
          </a:p>
        </p:txBody>
      </p:sp>
      <p:sp>
        <p:nvSpPr>
          <p:cNvPr id="272" name="Shape 272"/>
          <p:cNvSpPr txBox="1"/>
          <p:nvPr/>
        </p:nvSpPr>
        <p:spPr>
          <a:xfrm>
            <a:off x="752925" y="6735100"/>
            <a:ext cx="3904500" cy="497700"/>
          </a:xfrm>
          <a:prstGeom prst="rect">
            <a:avLst/>
          </a:prstGeom>
          <a:noFill/>
          <a:ln w="9525" cap="flat" cmpd="sng">
            <a:solidFill>
              <a:srgbClr val="FF0000"/>
            </a:solidFill>
            <a:prstDash val="dash"/>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000">
                <a:solidFill>
                  <a:srgbClr val="FF0000"/>
                </a:solidFill>
                <a:latin typeface="Georgia"/>
                <a:ea typeface="Georgia"/>
                <a:cs typeface="Georgia"/>
                <a:sym typeface="Georgia"/>
              </a:rPr>
              <a:t>Congestive heart failure is the most common cause of death in untreated hypertensive patients.</a:t>
            </a:r>
            <a:endParaRPr/>
          </a:p>
        </p:txBody>
      </p:sp>
    </p:spTree>
  </p:cSld>
  <p:clrMapOvr>
    <a:masterClrMapping/>
  </p:clrMapOvr>
</p:sld>
</file>

<file path=ppt/theme/theme1.xml><?xml version="1.0" encoding="utf-8"?>
<a:theme xmlns:a="http://schemas.openxmlformats.org/drawingml/2006/main" name="Badge">
  <a:themeElements>
    <a:clrScheme name="Custom 6">
      <a:dk1>
        <a:srgbClr val="000000"/>
      </a:dk1>
      <a:lt1>
        <a:srgbClr val="BAD7EC"/>
      </a:lt1>
      <a:dk2>
        <a:srgbClr val="BAD7EC"/>
      </a:dk2>
      <a:lt2>
        <a:srgbClr val="FFFFFF"/>
      </a:lt2>
      <a:accent1>
        <a:srgbClr val="E1F1F7"/>
      </a:accent1>
      <a:accent2>
        <a:srgbClr val="BAD7EC"/>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Custom 6">
      <a:dk1>
        <a:srgbClr val="000000"/>
      </a:dk1>
      <a:lt1>
        <a:srgbClr val="BAD7EC"/>
      </a:lt1>
      <a:dk2>
        <a:srgbClr val="BAD7EC"/>
      </a:dk2>
      <a:lt2>
        <a:srgbClr val="FFFFFF"/>
      </a:lt2>
      <a:accent1>
        <a:srgbClr val="E1F1F7"/>
      </a:accent1>
      <a:accent2>
        <a:srgbClr val="BAD7EC"/>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2340</Words>
  <Application>Microsoft Macintosh PowerPoint</Application>
  <PresentationFormat>Custom</PresentationFormat>
  <Paragraphs>315</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Aldhabi</vt:lpstr>
      <vt:lpstr>Cabin</vt:lpstr>
      <vt:lpstr>Calibri</vt:lpstr>
      <vt:lpstr>Destain</vt:lpstr>
      <vt:lpstr>Georgia</vt:lpstr>
      <vt:lpstr>Impact</vt:lpstr>
      <vt:lpstr>Noto Sans Symbols</vt:lpstr>
      <vt:lpstr>Arial</vt:lpstr>
      <vt:lpstr>Badge</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Questions: </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mansour.alobrah@gmail.com</cp:lastModifiedBy>
  <cp:revision>7</cp:revision>
  <dcterms:modified xsi:type="dcterms:W3CDTF">2018-03-15T19:00:50Z</dcterms:modified>
</cp:coreProperties>
</file>