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23" r:id="rId2"/>
    <p:sldId id="335" r:id="rId3"/>
    <p:sldId id="318" r:id="rId4"/>
    <p:sldId id="338" r:id="rId5"/>
    <p:sldId id="339" r:id="rId6"/>
    <p:sldId id="319" r:id="rId7"/>
    <p:sldId id="320" r:id="rId8"/>
    <p:sldId id="321" r:id="rId9"/>
    <p:sldId id="322" r:id="rId10"/>
    <p:sldId id="324" r:id="rId11"/>
    <p:sldId id="325" r:id="rId12"/>
    <p:sldId id="336" r:id="rId13"/>
    <p:sldId id="337" r:id="rId14"/>
    <p:sldId id="327" r:id="rId15"/>
    <p:sldId id="329" r:id="rId16"/>
    <p:sldId id="330" r:id="rId17"/>
    <p:sldId id="331" r:id="rId18"/>
    <p:sldId id="332" r:id="rId19"/>
    <p:sldId id="340" r:id="rId20"/>
    <p:sldId id="333" r:id="rId21"/>
    <p:sldId id="334" r:id="rId22"/>
  </p:sldIdLst>
  <p:sldSz cx="7200900" cy="9145588"/>
  <p:notesSz cx="6858000" cy="9144000"/>
  <p:defaultTextStyle>
    <a:defPPr>
      <a:defRPr lang="en-US"/>
    </a:defPPr>
    <a:lvl1pPr marL="0" algn="l" defTabSz="262054" rtl="0" eaLnBrk="1" latinLnBrk="0" hangingPunct="1">
      <a:defRPr sz="1000" kern="1200">
        <a:solidFill>
          <a:schemeClr val="tx1"/>
        </a:solidFill>
        <a:latin typeface="+mn-lt"/>
        <a:ea typeface="+mn-ea"/>
        <a:cs typeface="+mn-cs"/>
      </a:defRPr>
    </a:lvl1pPr>
    <a:lvl2pPr marL="262054" algn="l" defTabSz="262054" rtl="0" eaLnBrk="1" latinLnBrk="0" hangingPunct="1">
      <a:defRPr sz="1000" kern="1200">
        <a:solidFill>
          <a:schemeClr val="tx1"/>
        </a:solidFill>
        <a:latin typeface="+mn-lt"/>
        <a:ea typeface="+mn-ea"/>
        <a:cs typeface="+mn-cs"/>
      </a:defRPr>
    </a:lvl2pPr>
    <a:lvl3pPr marL="524110" algn="l" defTabSz="262054" rtl="0" eaLnBrk="1" latinLnBrk="0" hangingPunct="1">
      <a:defRPr sz="1000" kern="1200">
        <a:solidFill>
          <a:schemeClr val="tx1"/>
        </a:solidFill>
        <a:latin typeface="+mn-lt"/>
        <a:ea typeface="+mn-ea"/>
        <a:cs typeface="+mn-cs"/>
      </a:defRPr>
    </a:lvl3pPr>
    <a:lvl4pPr marL="786166" algn="l" defTabSz="262054" rtl="0" eaLnBrk="1" latinLnBrk="0" hangingPunct="1">
      <a:defRPr sz="1000" kern="1200">
        <a:solidFill>
          <a:schemeClr val="tx1"/>
        </a:solidFill>
        <a:latin typeface="+mn-lt"/>
        <a:ea typeface="+mn-ea"/>
        <a:cs typeface="+mn-cs"/>
      </a:defRPr>
    </a:lvl4pPr>
    <a:lvl5pPr marL="1048223" algn="l" defTabSz="262054" rtl="0" eaLnBrk="1" latinLnBrk="0" hangingPunct="1">
      <a:defRPr sz="1000" kern="1200">
        <a:solidFill>
          <a:schemeClr val="tx1"/>
        </a:solidFill>
        <a:latin typeface="+mn-lt"/>
        <a:ea typeface="+mn-ea"/>
        <a:cs typeface="+mn-cs"/>
      </a:defRPr>
    </a:lvl5pPr>
    <a:lvl6pPr marL="1310277" algn="l" defTabSz="262054" rtl="0" eaLnBrk="1" latinLnBrk="0" hangingPunct="1">
      <a:defRPr sz="1000" kern="1200">
        <a:solidFill>
          <a:schemeClr val="tx1"/>
        </a:solidFill>
        <a:latin typeface="+mn-lt"/>
        <a:ea typeface="+mn-ea"/>
        <a:cs typeface="+mn-cs"/>
      </a:defRPr>
    </a:lvl6pPr>
    <a:lvl7pPr marL="1572333" algn="l" defTabSz="262054" rtl="0" eaLnBrk="1" latinLnBrk="0" hangingPunct="1">
      <a:defRPr sz="1000" kern="1200">
        <a:solidFill>
          <a:schemeClr val="tx1"/>
        </a:solidFill>
        <a:latin typeface="+mn-lt"/>
        <a:ea typeface="+mn-ea"/>
        <a:cs typeface="+mn-cs"/>
      </a:defRPr>
    </a:lvl7pPr>
    <a:lvl8pPr marL="1834387" algn="l" defTabSz="262054" rtl="0" eaLnBrk="1" latinLnBrk="0" hangingPunct="1">
      <a:defRPr sz="1000" kern="1200">
        <a:solidFill>
          <a:schemeClr val="tx1"/>
        </a:solidFill>
        <a:latin typeface="+mn-lt"/>
        <a:ea typeface="+mn-ea"/>
        <a:cs typeface="+mn-cs"/>
      </a:defRPr>
    </a:lvl8pPr>
    <a:lvl9pPr marL="2096444" algn="l" defTabSz="262054"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2">
          <p15:clr>
            <a:srgbClr val="A4A3A4"/>
          </p15:clr>
        </p15:guide>
        <p15:guide id="2" pos="226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سعد" initials="سعد"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72C"/>
    <a:srgbClr val="7CBAA1"/>
    <a:srgbClr val="FF7C80"/>
    <a:srgbClr val="993366"/>
    <a:srgbClr val="8DBDD5"/>
    <a:srgbClr val="5784A3"/>
    <a:srgbClr val="A8D4C1"/>
    <a:srgbClr val="3366CC"/>
    <a:srgbClr val="66CC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18" autoAdjust="0"/>
    <p:restoredTop sz="94261" autoAdjust="0"/>
  </p:normalViewPr>
  <p:slideViewPr>
    <p:cSldViewPr snapToGrid="0">
      <p:cViewPr>
        <p:scale>
          <a:sx n="126" d="100"/>
          <a:sy n="126" d="100"/>
        </p:scale>
        <p:origin x="832" y="-2296"/>
      </p:cViewPr>
      <p:guideLst>
        <p:guide orient="horz" pos="2882"/>
        <p:guide pos="2269"/>
      </p:guideLst>
    </p:cSldViewPr>
  </p:slideViewPr>
  <p:outlineViewPr>
    <p:cViewPr>
      <p:scale>
        <a:sx n="33" d="100"/>
        <a:sy n="33" d="100"/>
      </p:scale>
      <p:origin x="42" y="24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D4194-8FC5-4E3F-89DC-8B40135B8A2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B7FDDA85-52AB-4226-8DE4-662D1A6CEC30}">
      <dgm:prSet phldrT="[Text]" custT="1"/>
      <dgm:spPr/>
      <dgm:t>
        <a:bodyPr/>
        <a:lstStyle/>
        <a:p>
          <a:r>
            <a:rPr lang="en-US" sz="1400" b="1" dirty="0"/>
            <a:t>Types of embolism</a:t>
          </a:r>
        </a:p>
      </dgm:t>
    </dgm:pt>
    <dgm:pt modelId="{DB5691B1-3CD9-4EDE-844C-1DBDE437D8C2}" type="parTrans" cxnId="{B27F7EFB-2DCB-4FA4-9629-1C05973676C8}">
      <dgm:prSet/>
      <dgm:spPr/>
      <dgm:t>
        <a:bodyPr/>
        <a:lstStyle/>
        <a:p>
          <a:endParaRPr lang="en-US"/>
        </a:p>
      </dgm:t>
    </dgm:pt>
    <dgm:pt modelId="{340BFD44-4832-4607-A368-83DA1A9FFD75}" type="sibTrans" cxnId="{B27F7EFB-2DCB-4FA4-9629-1C05973676C8}">
      <dgm:prSet/>
      <dgm:spPr/>
      <dgm:t>
        <a:bodyPr/>
        <a:lstStyle/>
        <a:p>
          <a:endParaRPr lang="en-US"/>
        </a:p>
      </dgm:t>
    </dgm:pt>
    <dgm:pt modelId="{3DA52C5C-FC79-43B7-B1F2-44EB10DFFA33}">
      <dgm:prSet phldrT="[Text]" custT="1"/>
      <dgm:spPr/>
      <dgm:t>
        <a:bodyPr/>
        <a:lstStyle/>
        <a:p>
          <a:r>
            <a:rPr lang="en-US" sz="1100" dirty="0"/>
            <a:t>Systemic thromboembolism</a:t>
          </a:r>
        </a:p>
      </dgm:t>
    </dgm:pt>
    <dgm:pt modelId="{DA416F02-71D0-41AC-8B13-A8055B139165}" type="parTrans" cxnId="{46ED63F8-A6EE-4EA6-A9BB-5A415DB89BE3}">
      <dgm:prSet/>
      <dgm:spPr/>
      <dgm:t>
        <a:bodyPr/>
        <a:lstStyle/>
        <a:p>
          <a:endParaRPr lang="en-US"/>
        </a:p>
      </dgm:t>
    </dgm:pt>
    <dgm:pt modelId="{18D54C6D-31DA-46D7-AC3C-8E4CAC8F8E2F}" type="sibTrans" cxnId="{46ED63F8-A6EE-4EA6-A9BB-5A415DB89BE3}">
      <dgm:prSet/>
      <dgm:spPr/>
      <dgm:t>
        <a:bodyPr/>
        <a:lstStyle/>
        <a:p>
          <a:endParaRPr lang="en-US"/>
        </a:p>
      </dgm:t>
    </dgm:pt>
    <dgm:pt modelId="{B66E3871-7348-41DB-BFAD-50C16F1A1705}">
      <dgm:prSet phldrT="[Text]" custT="1"/>
      <dgm:spPr/>
      <dgm:t>
        <a:bodyPr/>
        <a:lstStyle/>
        <a:p>
          <a:r>
            <a:rPr lang="en-US" sz="1100" dirty="0"/>
            <a:t>Fat embolism</a:t>
          </a:r>
        </a:p>
      </dgm:t>
    </dgm:pt>
    <dgm:pt modelId="{0D29165B-2922-4EC4-AD39-49A8F16BAAFD}" type="parTrans" cxnId="{0DE10702-EB2F-4AE5-989D-70995A8C5B3F}">
      <dgm:prSet/>
      <dgm:spPr/>
      <dgm:t>
        <a:bodyPr/>
        <a:lstStyle/>
        <a:p>
          <a:endParaRPr lang="en-US"/>
        </a:p>
      </dgm:t>
    </dgm:pt>
    <dgm:pt modelId="{9EBA9B78-A868-497B-888B-3E9C5A20C32B}" type="sibTrans" cxnId="{0DE10702-EB2F-4AE5-989D-70995A8C5B3F}">
      <dgm:prSet/>
      <dgm:spPr/>
      <dgm:t>
        <a:bodyPr/>
        <a:lstStyle/>
        <a:p>
          <a:endParaRPr lang="en-US"/>
        </a:p>
      </dgm:t>
    </dgm:pt>
    <dgm:pt modelId="{283ED178-C85D-4472-8DAF-2521BE45D57F}">
      <dgm:prSet phldrT="[Text]" custT="1"/>
      <dgm:spPr/>
      <dgm:t>
        <a:bodyPr/>
        <a:lstStyle/>
        <a:p>
          <a:r>
            <a:rPr lang="en-US" sz="1100" dirty="0"/>
            <a:t>Air embolism</a:t>
          </a:r>
        </a:p>
      </dgm:t>
    </dgm:pt>
    <dgm:pt modelId="{256250D9-C0B1-482C-A703-943615C8BCFE}" type="parTrans" cxnId="{E2B1E225-352C-4F2D-B608-868722B91FB8}">
      <dgm:prSet/>
      <dgm:spPr/>
      <dgm:t>
        <a:bodyPr/>
        <a:lstStyle/>
        <a:p>
          <a:endParaRPr lang="en-US"/>
        </a:p>
      </dgm:t>
    </dgm:pt>
    <dgm:pt modelId="{5769338A-AFE1-4E5C-81A7-2CE3DA13D9A1}" type="sibTrans" cxnId="{E2B1E225-352C-4F2D-B608-868722B91FB8}">
      <dgm:prSet/>
      <dgm:spPr/>
      <dgm:t>
        <a:bodyPr/>
        <a:lstStyle/>
        <a:p>
          <a:endParaRPr lang="en-US"/>
        </a:p>
      </dgm:t>
    </dgm:pt>
    <dgm:pt modelId="{E0E15A93-BF22-43C7-B4B5-A0793AD29993}">
      <dgm:prSet custT="1"/>
      <dgm:spPr/>
      <dgm:t>
        <a:bodyPr/>
        <a:lstStyle/>
        <a:p>
          <a:r>
            <a:rPr lang="en-US" sz="1100" dirty="0"/>
            <a:t>Amniotic fluid embolism</a:t>
          </a:r>
        </a:p>
      </dgm:t>
    </dgm:pt>
    <dgm:pt modelId="{C994D95B-D2D3-4177-8B3E-866A46B3DF3D}" type="parTrans" cxnId="{4CFF467C-1492-4122-8AFE-24A52DB034E2}">
      <dgm:prSet/>
      <dgm:spPr/>
      <dgm:t>
        <a:bodyPr/>
        <a:lstStyle/>
        <a:p>
          <a:endParaRPr lang="en-US"/>
        </a:p>
      </dgm:t>
    </dgm:pt>
    <dgm:pt modelId="{E809FA9E-EF70-4D60-ACD6-3458021D5688}" type="sibTrans" cxnId="{4CFF467C-1492-4122-8AFE-24A52DB034E2}">
      <dgm:prSet/>
      <dgm:spPr/>
      <dgm:t>
        <a:bodyPr/>
        <a:lstStyle/>
        <a:p>
          <a:endParaRPr lang="en-US"/>
        </a:p>
      </dgm:t>
    </dgm:pt>
    <dgm:pt modelId="{D6EDD4F2-B98C-4F9D-83D5-AA64677FADB8}">
      <dgm:prSet phldrT="[Text]" custT="1"/>
      <dgm:spPr/>
      <dgm:t>
        <a:bodyPr/>
        <a:lstStyle/>
        <a:p>
          <a:r>
            <a:rPr lang="en-US" sz="1100" dirty="0"/>
            <a:t>Pulmonary thromboembolism</a:t>
          </a:r>
        </a:p>
      </dgm:t>
    </dgm:pt>
    <dgm:pt modelId="{31180797-C533-420B-B102-1DE532C1227F}" type="parTrans" cxnId="{8E4C6059-2276-41BA-B61D-2E8D4A867688}">
      <dgm:prSet/>
      <dgm:spPr/>
      <dgm:t>
        <a:bodyPr/>
        <a:lstStyle/>
        <a:p>
          <a:endParaRPr lang="en-US"/>
        </a:p>
      </dgm:t>
    </dgm:pt>
    <dgm:pt modelId="{641D89D9-80A0-4ED4-800D-D22D2DCAD071}" type="sibTrans" cxnId="{8E4C6059-2276-41BA-B61D-2E8D4A867688}">
      <dgm:prSet/>
      <dgm:spPr/>
      <dgm:t>
        <a:bodyPr/>
        <a:lstStyle/>
        <a:p>
          <a:endParaRPr lang="en-US"/>
        </a:p>
      </dgm:t>
    </dgm:pt>
    <dgm:pt modelId="{7C404230-7A32-4C3D-B0DB-3C349354A881}" type="pres">
      <dgm:prSet presAssocID="{001D4194-8FC5-4E3F-89DC-8B40135B8A25}" presName="Name0" presStyleCnt="0">
        <dgm:presLayoutVars>
          <dgm:orgChart val="1"/>
          <dgm:chPref val="1"/>
          <dgm:dir val="rev"/>
          <dgm:animOne val="branch"/>
          <dgm:animLvl val="lvl"/>
          <dgm:resizeHandles/>
        </dgm:presLayoutVars>
      </dgm:prSet>
      <dgm:spPr/>
      <dgm:t>
        <a:bodyPr/>
        <a:lstStyle/>
        <a:p>
          <a:endParaRPr lang="en-US"/>
        </a:p>
      </dgm:t>
    </dgm:pt>
    <dgm:pt modelId="{C81EB05B-E005-4A44-89C2-1DE840984F0B}" type="pres">
      <dgm:prSet presAssocID="{B7FDDA85-52AB-4226-8DE4-662D1A6CEC30}" presName="hierRoot1" presStyleCnt="0">
        <dgm:presLayoutVars>
          <dgm:hierBranch val="init"/>
        </dgm:presLayoutVars>
      </dgm:prSet>
      <dgm:spPr/>
    </dgm:pt>
    <dgm:pt modelId="{FBD1CEAE-1E11-4811-A018-A7394A8C6066}" type="pres">
      <dgm:prSet presAssocID="{B7FDDA85-52AB-4226-8DE4-662D1A6CEC30}" presName="rootComposite1" presStyleCnt="0"/>
      <dgm:spPr/>
    </dgm:pt>
    <dgm:pt modelId="{44923AF7-5514-4F0F-9C8B-54B322BF2E76}" type="pres">
      <dgm:prSet presAssocID="{B7FDDA85-52AB-4226-8DE4-662D1A6CEC30}" presName="rootText1" presStyleLbl="alignAcc1" presStyleIdx="0" presStyleCnt="0" custScaleX="209012" custLinFactNeighborX="-13772">
        <dgm:presLayoutVars>
          <dgm:chPref val="3"/>
        </dgm:presLayoutVars>
      </dgm:prSet>
      <dgm:spPr/>
      <dgm:t>
        <a:bodyPr/>
        <a:lstStyle/>
        <a:p>
          <a:endParaRPr lang="en-US"/>
        </a:p>
      </dgm:t>
    </dgm:pt>
    <dgm:pt modelId="{4056C6E1-F702-4191-9115-5DCDEF7C0A26}" type="pres">
      <dgm:prSet presAssocID="{B7FDDA85-52AB-4226-8DE4-662D1A6CEC30}" presName="topArc1" presStyleLbl="parChTrans1D1" presStyleIdx="0" presStyleCnt="12"/>
      <dgm:spPr/>
    </dgm:pt>
    <dgm:pt modelId="{F3A195C3-4F72-4E34-9EB4-5DC15102BB1A}" type="pres">
      <dgm:prSet presAssocID="{B7FDDA85-52AB-4226-8DE4-662D1A6CEC30}" presName="bottomArc1" presStyleLbl="parChTrans1D1" presStyleIdx="1" presStyleCnt="12"/>
      <dgm:spPr/>
    </dgm:pt>
    <dgm:pt modelId="{92B8F884-7F04-4B0D-9910-D326797475B7}" type="pres">
      <dgm:prSet presAssocID="{B7FDDA85-52AB-4226-8DE4-662D1A6CEC30}" presName="topConnNode1" presStyleLbl="node1" presStyleIdx="0" presStyleCnt="0"/>
      <dgm:spPr/>
      <dgm:t>
        <a:bodyPr/>
        <a:lstStyle/>
        <a:p>
          <a:endParaRPr lang="en-US"/>
        </a:p>
      </dgm:t>
    </dgm:pt>
    <dgm:pt modelId="{AF4D9163-0CCE-477D-B450-38D84D87D7B3}" type="pres">
      <dgm:prSet presAssocID="{B7FDDA85-52AB-4226-8DE4-662D1A6CEC30}" presName="hierChild2" presStyleCnt="0"/>
      <dgm:spPr/>
    </dgm:pt>
    <dgm:pt modelId="{889F6B6A-8ACE-4C9D-B3B1-94A32CF66BE4}" type="pres">
      <dgm:prSet presAssocID="{31180797-C533-420B-B102-1DE532C1227F}" presName="Name28" presStyleLbl="parChTrans1D2" presStyleIdx="0" presStyleCnt="5"/>
      <dgm:spPr/>
      <dgm:t>
        <a:bodyPr/>
        <a:lstStyle/>
        <a:p>
          <a:endParaRPr lang="en-US"/>
        </a:p>
      </dgm:t>
    </dgm:pt>
    <dgm:pt modelId="{D0DBDAC5-9AD6-4037-AD37-FBD275411F47}" type="pres">
      <dgm:prSet presAssocID="{D6EDD4F2-B98C-4F9D-83D5-AA64677FADB8}" presName="hierRoot2" presStyleCnt="0">
        <dgm:presLayoutVars>
          <dgm:hierBranch val="hang"/>
        </dgm:presLayoutVars>
      </dgm:prSet>
      <dgm:spPr/>
    </dgm:pt>
    <dgm:pt modelId="{2D0CD64B-CA62-4BEF-B432-0D672B6857C3}" type="pres">
      <dgm:prSet presAssocID="{D6EDD4F2-B98C-4F9D-83D5-AA64677FADB8}" presName="rootComposite2" presStyleCnt="0"/>
      <dgm:spPr/>
    </dgm:pt>
    <dgm:pt modelId="{426AF7DB-36F1-450D-A033-6AEE84F4ED4D}" type="pres">
      <dgm:prSet presAssocID="{D6EDD4F2-B98C-4F9D-83D5-AA64677FADB8}" presName="rootText2" presStyleLbl="alignAcc1" presStyleIdx="0" presStyleCnt="0" custScaleX="127837" custLinFactNeighborY="-3912">
        <dgm:presLayoutVars>
          <dgm:chPref val="3"/>
        </dgm:presLayoutVars>
      </dgm:prSet>
      <dgm:spPr/>
      <dgm:t>
        <a:bodyPr/>
        <a:lstStyle/>
        <a:p>
          <a:endParaRPr lang="en-US"/>
        </a:p>
      </dgm:t>
    </dgm:pt>
    <dgm:pt modelId="{5725D9A2-6000-4527-8601-6767DEAB9771}" type="pres">
      <dgm:prSet presAssocID="{D6EDD4F2-B98C-4F9D-83D5-AA64677FADB8}" presName="topArc2" presStyleLbl="parChTrans1D1" presStyleIdx="2" presStyleCnt="12"/>
      <dgm:spPr/>
    </dgm:pt>
    <dgm:pt modelId="{4A7465DB-67ED-4E46-BE78-6D659F5109EB}" type="pres">
      <dgm:prSet presAssocID="{D6EDD4F2-B98C-4F9D-83D5-AA64677FADB8}" presName="bottomArc2" presStyleLbl="parChTrans1D1" presStyleIdx="3" presStyleCnt="12"/>
      <dgm:spPr/>
    </dgm:pt>
    <dgm:pt modelId="{E0E930B6-A08F-445C-B632-8D5476DFA6B5}" type="pres">
      <dgm:prSet presAssocID="{D6EDD4F2-B98C-4F9D-83D5-AA64677FADB8}" presName="topConnNode2" presStyleLbl="node2" presStyleIdx="0" presStyleCnt="0"/>
      <dgm:spPr/>
      <dgm:t>
        <a:bodyPr/>
        <a:lstStyle/>
        <a:p>
          <a:endParaRPr lang="en-US"/>
        </a:p>
      </dgm:t>
    </dgm:pt>
    <dgm:pt modelId="{A511A5FE-7E01-46C3-AF83-331CA6FD16DC}" type="pres">
      <dgm:prSet presAssocID="{D6EDD4F2-B98C-4F9D-83D5-AA64677FADB8}" presName="hierChild4" presStyleCnt="0"/>
      <dgm:spPr/>
    </dgm:pt>
    <dgm:pt modelId="{EA73E3F2-D41E-4DB2-85F0-52C49F0C31E3}" type="pres">
      <dgm:prSet presAssocID="{D6EDD4F2-B98C-4F9D-83D5-AA64677FADB8}" presName="hierChild5" presStyleCnt="0"/>
      <dgm:spPr/>
    </dgm:pt>
    <dgm:pt modelId="{7CBDE823-2237-4690-8C66-983FAAFC781E}" type="pres">
      <dgm:prSet presAssocID="{C994D95B-D2D3-4177-8B3E-866A46B3DF3D}" presName="Name28" presStyleLbl="parChTrans1D2" presStyleIdx="1" presStyleCnt="5"/>
      <dgm:spPr/>
      <dgm:t>
        <a:bodyPr/>
        <a:lstStyle/>
        <a:p>
          <a:endParaRPr lang="en-US"/>
        </a:p>
      </dgm:t>
    </dgm:pt>
    <dgm:pt modelId="{23716FBE-E069-4337-A799-ACD6BBEC6F68}" type="pres">
      <dgm:prSet presAssocID="{E0E15A93-BF22-43C7-B4B5-A0793AD29993}" presName="hierRoot2" presStyleCnt="0">
        <dgm:presLayoutVars>
          <dgm:hierBranch val="init"/>
        </dgm:presLayoutVars>
      </dgm:prSet>
      <dgm:spPr/>
    </dgm:pt>
    <dgm:pt modelId="{C435EB79-1654-4FE5-BBED-59E3DD472A01}" type="pres">
      <dgm:prSet presAssocID="{E0E15A93-BF22-43C7-B4B5-A0793AD29993}" presName="rootComposite2" presStyleCnt="0"/>
      <dgm:spPr/>
    </dgm:pt>
    <dgm:pt modelId="{A0460505-A079-4C36-9987-3510F4D4FE7C}" type="pres">
      <dgm:prSet presAssocID="{E0E15A93-BF22-43C7-B4B5-A0793AD29993}" presName="rootText2" presStyleLbl="alignAcc1" presStyleIdx="0" presStyleCnt="0" custLinFactNeighborY="-3912">
        <dgm:presLayoutVars>
          <dgm:chPref val="3"/>
        </dgm:presLayoutVars>
      </dgm:prSet>
      <dgm:spPr/>
      <dgm:t>
        <a:bodyPr/>
        <a:lstStyle/>
        <a:p>
          <a:endParaRPr lang="en-US"/>
        </a:p>
      </dgm:t>
    </dgm:pt>
    <dgm:pt modelId="{4F333E11-2C8C-484B-8F2E-DBAB8B8D874D}" type="pres">
      <dgm:prSet presAssocID="{E0E15A93-BF22-43C7-B4B5-A0793AD29993}" presName="topArc2" presStyleLbl="parChTrans1D1" presStyleIdx="4" presStyleCnt="12"/>
      <dgm:spPr/>
    </dgm:pt>
    <dgm:pt modelId="{62E59FBA-6936-41C5-8107-05207A74F974}" type="pres">
      <dgm:prSet presAssocID="{E0E15A93-BF22-43C7-B4B5-A0793AD29993}" presName="bottomArc2" presStyleLbl="parChTrans1D1" presStyleIdx="5" presStyleCnt="12"/>
      <dgm:spPr/>
    </dgm:pt>
    <dgm:pt modelId="{172ECABF-C6C1-446D-A246-5AF5DDDEF843}" type="pres">
      <dgm:prSet presAssocID="{E0E15A93-BF22-43C7-B4B5-A0793AD29993}" presName="topConnNode2" presStyleLbl="node2" presStyleIdx="0" presStyleCnt="0"/>
      <dgm:spPr/>
      <dgm:t>
        <a:bodyPr/>
        <a:lstStyle/>
        <a:p>
          <a:endParaRPr lang="en-US"/>
        </a:p>
      </dgm:t>
    </dgm:pt>
    <dgm:pt modelId="{CFBB6517-CABC-4E16-AF0B-BA9866364400}" type="pres">
      <dgm:prSet presAssocID="{E0E15A93-BF22-43C7-B4B5-A0793AD29993}" presName="hierChild4" presStyleCnt="0"/>
      <dgm:spPr/>
    </dgm:pt>
    <dgm:pt modelId="{22C3FF98-5478-4C96-883E-91082DE9BF91}" type="pres">
      <dgm:prSet presAssocID="{E0E15A93-BF22-43C7-B4B5-A0793AD29993}" presName="hierChild5" presStyleCnt="0"/>
      <dgm:spPr/>
    </dgm:pt>
    <dgm:pt modelId="{032104E3-D066-4731-AA35-EFC72B1FE977}" type="pres">
      <dgm:prSet presAssocID="{DA416F02-71D0-41AC-8B13-A8055B139165}" presName="Name28" presStyleLbl="parChTrans1D2" presStyleIdx="2" presStyleCnt="5"/>
      <dgm:spPr/>
      <dgm:t>
        <a:bodyPr/>
        <a:lstStyle/>
        <a:p>
          <a:endParaRPr lang="en-US"/>
        </a:p>
      </dgm:t>
    </dgm:pt>
    <dgm:pt modelId="{04508AB7-7BB3-4F23-AE85-9ED3A52A6112}" type="pres">
      <dgm:prSet presAssocID="{3DA52C5C-FC79-43B7-B1F2-44EB10DFFA33}" presName="hierRoot2" presStyleCnt="0">
        <dgm:presLayoutVars>
          <dgm:hierBranch val="init"/>
        </dgm:presLayoutVars>
      </dgm:prSet>
      <dgm:spPr/>
    </dgm:pt>
    <dgm:pt modelId="{65DBC515-DD20-4EE1-AD98-FAD3FF8D73C7}" type="pres">
      <dgm:prSet presAssocID="{3DA52C5C-FC79-43B7-B1F2-44EB10DFFA33}" presName="rootComposite2" presStyleCnt="0"/>
      <dgm:spPr/>
    </dgm:pt>
    <dgm:pt modelId="{61BF2660-2793-4379-957D-E5049D37DB3D}" type="pres">
      <dgm:prSet presAssocID="{3DA52C5C-FC79-43B7-B1F2-44EB10DFFA33}" presName="rootText2" presStyleLbl="alignAcc1" presStyleIdx="0" presStyleCnt="0" custScaleX="141514">
        <dgm:presLayoutVars>
          <dgm:chPref val="3"/>
        </dgm:presLayoutVars>
      </dgm:prSet>
      <dgm:spPr/>
      <dgm:t>
        <a:bodyPr/>
        <a:lstStyle/>
        <a:p>
          <a:endParaRPr lang="en-US"/>
        </a:p>
      </dgm:t>
    </dgm:pt>
    <dgm:pt modelId="{2B583E38-FB16-479B-8867-77BE9F6B5AF1}" type="pres">
      <dgm:prSet presAssocID="{3DA52C5C-FC79-43B7-B1F2-44EB10DFFA33}" presName="topArc2" presStyleLbl="parChTrans1D1" presStyleIdx="6" presStyleCnt="12"/>
      <dgm:spPr/>
    </dgm:pt>
    <dgm:pt modelId="{592D0897-2FFA-4A48-BB2A-5C83596EE6BF}" type="pres">
      <dgm:prSet presAssocID="{3DA52C5C-FC79-43B7-B1F2-44EB10DFFA33}" presName="bottomArc2" presStyleLbl="parChTrans1D1" presStyleIdx="7" presStyleCnt="12"/>
      <dgm:spPr/>
    </dgm:pt>
    <dgm:pt modelId="{55C4B42B-F704-4CCE-BE54-489F8D24E1E8}" type="pres">
      <dgm:prSet presAssocID="{3DA52C5C-FC79-43B7-B1F2-44EB10DFFA33}" presName="topConnNode2" presStyleLbl="node2" presStyleIdx="0" presStyleCnt="0"/>
      <dgm:spPr/>
      <dgm:t>
        <a:bodyPr/>
        <a:lstStyle/>
        <a:p>
          <a:endParaRPr lang="en-US"/>
        </a:p>
      </dgm:t>
    </dgm:pt>
    <dgm:pt modelId="{719BB55D-30E3-4486-823B-EAF5916507FD}" type="pres">
      <dgm:prSet presAssocID="{3DA52C5C-FC79-43B7-B1F2-44EB10DFFA33}" presName="hierChild4" presStyleCnt="0"/>
      <dgm:spPr/>
    </dgm:pt>
    <dgm:pt modelId="{E78469E1-D5C4-40F2-BB0C-E51BFAF6B5B1}" type="pres">
      <dgm:prSet presAssocID="{3DA52C5C-FC79-43B7-B1F2-44EB10DFFA33}" presName="hierChild5" presStyleCnt="0"/>
      <dgm:spPr/>
    </dgm:pt>
    <dgm:pt modelId="{D803B2D0-9718-436E-A67A-21F8672439DB}" type="pres">
      <dgm:prSet presAssocID="{0D29165B-2922-4EC4-AD39-49A8F16BAAFD}" presName="Name28" presStyleLbl="parChTrans1D2" presStyleIdx="3" presStyleCnt="5"/>
      <dgm:spPr/>
      <dgm:t>
        <a:bodyPr/>
        <a:lstStyle/>
        <a:p>
          <a:endParaRPr lang="en-US"/>
        </a:p>
      </dgm:t>
    </dgm:pt>
    <dgm:pt modelId="{1D94C39A-9FD9-44C9-B5F6-151AE6D1E516}" type="pres">
      <dgm:prSet presAssocID="{B66E3871-7348-41DB-BFAD-50C16F1A1705}" presName="hierRoot2" presStyleCnt="0">
        <dgm:presLayoutVars>
          <dgm:hierBranch val="hang"/>
        </dgm:presLayoutVars>
      </dgm:prSet>
      <dgm:spPr/>
    </dgm:pt>
    <dgm:pt modelId="{0458B94F-0660-4458-A954-0A375B040C2D}" type="pres">
      <dgm:prSet presAssocID="{B66E3871-7348-41DB-BFAD-50C16F1A1705}" presName="rootComposite2" presStyleCnt="0"/>
      <dgm:spPr/>
    </dgm:pt>
    <dgm:pt modelId="{C8BA45DD-8A85-41D6-B3F1-615C4BD27978}" type="pres">
      <dgm:prSet presAssocID="{B66E3871-7348-41DB-BFAD-50C16F1A1705}" presName="rootText2" presStyleLbl="alignAcc1" presStyleIdx="0" presStyleCnt="0">
        <dgm:presLayoutVars>
          <dgm:chPref val="3"/>
        </dgm:presLayoutVars>
      </dgm:prSet>
      <dgm:spPr/>
      <dgm:t>
        <a:bodyPr/>
        <a:lstStyle/>
        <a:p>
          <a:endParaRPr lang="en-US"/>
        </a:p>
      </dgm:t>
    </dgm:pt>
    <dgm:pt modelId="{CED0F1BC-EEC6-4AA4-A34E-E95ED4329908}" type="pres">
      <dgm:prSet presAssocID="{B66E3871-7348-41DB-BFAD-50C16F1A1705}" presName="topArc2" presStyleLbl="parChTrans1D1" presStyleIdx="8" presStyleCnt="12"/>
      <dgm:spPr/>
    </dgm:pt>
    <dgm:pt modelId="{4175D6B1-546E-46F4-BF05-945AAB6A18CC}" type="pres">
      <dgm:prSet presAssocID="{B66E3871-7348-41DB-BFAD-50C16F1A1705}" presName="bottomArc2" presStyleLbl="parChTrans1D1" presStyleIdx="9" presStyleCnt="12"/>
      <dgm:spPr/>
    </dgm:pt>
    <dgm:pt modelId="{8224DF16-E055-4050-8C95-35EE98FB05B7}" type="pres">
      <dgm:prSet presAssocID="{B66E3871-7348-41DB-BFAD-50C16F1A1705}" presName="topConnNode2" presStyleLbl="node2" presStyleIdx="0" presStyleCnt="0"/>
      <dgm:spPr/>
      <dgm:t>
        <a:bodyPr/>
        <a:lstStyle/>
        <a:p>
          <a:endParaRPr lang="en-US"/>
        </a:p>
      </dgm:t>
    </dgm:pt>
    <dgm:pt modelId="{B2BC8CAA-A8B0-4F53-9AAC-97C687CB6F5C}" type="pres">
      <dgm:prSet presAssocID="{B66E3871-7348-41DB-BFAD-50C16F1A1705}" presName="hierChild4" presStyleCnt="0"/>
      <dgm:spPr/>
    </dgm:pt>
    <dgm:pt modelId="{0E1DB570-18F7-477D-98BE-426BEC5E50C9}" type="pres">
      <dgm:prSet presAssocID="{B66E3871-7348-41DB-BFAD-50C16F1A1705}" presName="hierChild5" presStyleCnt="0"/>
      <dgm:spPr/>
    </dgm:pt>
    <dgm:pt modelId="{C894EBC1-B3A8-460C-9B08-E2CF49699244}" type="pres">
      <dgm:prSet presAssocID="{256250D9-C0B1-482C-A703-943615C8BCFE}" presName="Name28" presStyleLbl="parChTrans1D2" presStyleIdx="4" presStyleCnt="5"/>
      <dgm:spPr/>
      <dgm:t>
        <a:bodyPr/>
        <a:lstStyle/>
        <a:p>
          <a:endParaRPr lang="en-US"/>
        </a:p>
      </dgm:t>
    </dgm:pt>
    <dgm:pt modelId="{BEE3986D-C0DF-445C-AEB2-953BAF3D6BC2}" type="pres">
      <dgm:prSet presAssocID="{283ED178-C85D-4472-8DAF-2521BE45D57F}" presName="hierRoot2" presStyleCnt="0">
        <dgm:presLayoutVars>
          <dgm:hierBranch val="init"/>
        </dgm:presLayoutVars>
      </dgm:prSet>
      <dgm:spPr/>
    </dgm:pt>
    <dgm:pt modelId="{13912CA1-F9FC-4AB3-B055-716D8D728F3E}" type="pres">
      <dgm:prSet presAssocID="{283ED178-C85D-4472-8DAF-2521BE45D57F}" presName="rootComposite2" presStyleCnt="0"/>
      <dgm:spPr/>
    </dgm:pt>
    <dgm:pt modelId="{7A6E0671-2D97-40E6-83DE-90D5AA1D9B88}" type="pres">
      <dgm:prSet presAssocID="{283ED178-C85D-4472-8DAF-2521BE45D57F}" presName="rootText2" presStyleLbl="alignAcc1" presStyleIdx="0" presStyleCnt="0">
        <dgm:presLayoutVars>
          <dgm:chPref val="3"/>
        </dgm:presLayoutVars>
      </dgm:prSet>
      <dgm:spPr/>
      <dgm:t>
        <a:bodyPr/>
        <a:lstStyle/>
        <a:p>
          <a:endParaRPr lang="en-US"/>
        </a:p>
      </dgm:t>
    </dgm:pt>
    <dgm:pt modelId="{DA58D810-8DF2-47AE-99B5-B4BBF47680C9}" type="pres">
      <dgm:prSet presAssocID="{283ED178-C85D-4472-8DAF-2521BE45D57F}" presName="topArc2" presStyleLbl="parChTrans1D1" presStyleIdx="10" presStyleCnt="12"/>
      <dgm:spPr/>
    </dgm:pt>
    <dgm:pt modelId="{60355FC6-EA97-46AA-9FAC-BC78385DFAEE}" type="pres">
      <dgm:prSet presAssocID="{283ED178-C85D-4472-8DAF-2521BE45D57F}" presName="bottomArc2" presStyleLbl="parChTrans1D1" presStyleIdx="11" presStyleCnt="12"/>
      <dgm:spPr/>
    </dgm:pt>
    <dgm:pt modelId="{A3B2FD07-2A49-4956-ACAA-36B8030CDBA5}" type="pres">
      <dgm:prSet presAssocID="{283ED178-C85D-4472-8DAF-2521BE45D57F}" presName="topConnNode2" presStyleLbl="node2" presStyleIdx="0" presStyleCnt="0"/>
      <dgm:spPr/>
      <dgm:t>
        <a:bodyPr/>
        <a:lstStyle/>
        <a:p>
          <a:endParaRPr lang="en-US"/>
        </a:p>
      </dgm:t>
    </dgm:pt>
    <dgm:pt modelId="{EF8EE653-AF95-4206-8D34-6C984B5F1655}" type="pres">
      <dgm:prSet presAssocID="{283ED178-C85D-4472-8DAF-2521BE45D57F}" presName="hierChild4" presStyleCnt="0"/>
      <dgm:spPr/>
    </dgm:pt>
    <dgm:pt modelId="{632FC517-2D4C-4797-82AA-5476414B1997}" type="pres">
      <dgm:prSet presAssocID="{283ED178-C85D-4472-8DAF-2521BE45D57F}" presName="hierChild5" presStyleCnt="0"/>
      <dgm:spPr/>
    </dgm:pt>
    <dgm:pt modelId="{4BE1F911-C640-4AE8-AA26-BBF735D16FE1}" type="pres">
      <dgm:prSet presAssocID="{B7FDDA85-52AB-4226-8DE4-662D1A6CEC30}" presName="hierChild3" presStyleCnt="0"/>
      <dgm:spPr/>
    </dgm:pt>
  </dgm:ptLst>
  <dgm:cxnLst>
    <dgm:cxn modelId="{E2B1E225-352C-4F2D-B608-868722B91FB8}" srcId="{B7FDDA85-52AB-4226-8DE4-662D1A6CEC30}" destId="{283ED178-C85D-4472-8DAF-2521BE45D57F}" srcOrd="4" destOrd="0" parTransId="{256250D9-C0B1-482C-A703-943615C8BCFE}" sibTransId="{5769338A-AFE1-4E5C-81A7-2CE3DA13D9A1}"/>
    <dgm:cxn modelId="{3F966BED-2F94-48A0-AD4B-DE6F238CAFA8}" type="presOf" srcId="{B7FDDA85-52AB-4226-8DE4-662D1A6CEC30}" destId="{44923AF7-5514-4F0F-9C8B-54B322BF2E76}" srcOrd="0" destOrd="0" presId="urn:microsoft.com/office/officeart/2008/layout/HalfCircleOrganizationChart"/>
    <dgm:cxn modelId="{7D3994C5-BB5C-4461-8B79-2F20DBEB815F}" type="presOf" srcId="{B7FDDA85-52AB-4226-8DE4-662D1A6CEC30}" destId="{92B8F884-7F04-4B0D-9910-D326797475B7}" srcOrd="1" destOrd="0" presId="urn:microsoft.com/office/officeart/2008/layout/HalfCircleOrganizationChart"/>
    <dgm:cxn modelId="{D1DFBE7C-69FD-4F65-9D1F-D14543E10A4C}" type="presOf" srcId="{E0E15A93-BF22-43C7-B4B5-A0793AD29993}" destId="{A0460505-A079-4C36-9987-3510F4D4FE7C}" srcOrd="0" destOrd="0" presId="urn:microsoft.com/office/officeart/2008/layout/HalfCircleOrganizationChart"/>
    <dgm:cxn modelId="{64FB281B-B8AC-4C0B-BE00-DF68E65BAFA1}" type="presOf" srcId="{31180797-C533-420B-B102-1DE532C1227F}" destId="{889F6B6A-8ACE-4C9D-B3B1-94A32CF66BE4}" srcOrd="0" destOrd="0" presId="urn:microsoft.com/office/officeart/2008/layout/HalfCircleOrganizationChart"/>
    <dgm:cxn modelId="{C27C7C29-E6A0-41C1-BF52-BB2E431793ED}" type="presOf" srcId="{B66E3871-7348-41DB-BFAD-50C16F1A1705}" destId="{8224DF16-E055-4050-8C95-35EE98FB05B7}" srcOrd="1" destOrd="0" presId="urn:microsoft.com/office/officeart/2008/layout/HalfCircleOrganizationChart"/>
    <dgm:cxn modelId="{46ED63F8-A6EE-4EA6-A9BB-5A415DB89BE3}" srcId="{B7FDDA85-52AB-4226-8DE4-662D1A6CEC30}" destId="{3DA52C5C-FC79-43B7-B1F2-44EB10DFFA33}" srcOrd="2" destOrd="0" parTransId="{DA416F02-71D0-41AC-8B13-A8055B139165}" sibTransId="{18D54C6D-31DA-46D7-AC3C-8E4CAC8F8E2F}"/>
    <dgm:cxn modelId="{556FE529-9477-413A-BCED-10CE8058C54D}" type="presOf" srcId="{B66E3871-7348-41DB-BFAD-50C16F1A1705}" destId="{C8BA45DD-8A85-41D6-B3F1-615C4BD27978}" srcOrd="0" destOrd="0" presId="urn:microsoft.com/office/officeart/2008/layout/HalfCircleOrganizationChart"/>
    <dgm:cxn modelId="{BBA0AA55-67B3-4DA3-87E7-C7DB450736DE}" type="presOf" srcId="{283ED178-C85D-4472-8DAF-2521BE45D57F}" destId="{A3B2FD07-2A49-4956-ACAA-36B8030CDBA5}" srcOrd="1" destOrd="0" presId="urn:microsoft.com/office/officeart/2008/layout/HalfCircleOrganizationChart"/>
    <dgm:cxn modelId="{2C9577D4-53F2-4EA8-B041-ECB8C5CBF3C2}" type="presOf" srcId="{3DA52C5C-FC79-43B7-B1F2-44EB10DFFA33}" destId="{55C4B42B-F704-4CCE-BE54-489F8D24E1E8}" srcOrd="1" destOrd="0" presId="urn:microsoft.com/office/officeart/2008/layout/HalfCircleOrganizationChart"/>
    <dgm:cxn modelId="{836E75E3-489E-4EC2-8E72-5A672395B4F4}" type="presOf" srcId="{DA416F02-71D0-41AC-8B13-A8055B139165}" destId="{032104E3-D066-4731-AA35-EFC72B1FE977}" srcOrd="0" destOrd="0" presId="urn:microsoft.com/office/officeart/2008/layout/HalfCircleOrganizationChart"/>
    <dgm:cxn modelId="{21592933-2E05-4D77-8E12-590CB558802D}" type="presOf" srcId="{D6EDD4F2-B98C-4F9D-83D5-AA64677FADB8}" destId="{426AF7DB-36F1-450D-A033-6AEE84F4ED4D}" srcOrd="0" destOrd="0" presId="urn:microsoft.com/office/officeart/2008/layout/HalfCircleOrganizationChart"/>
    <dgm:cxn modelId="{E15A4430-4AD9-44FE-BA28-CAFD6D7C0334}" type="presOf" srcId="{256250D9-C0B1-482C-A703-943615C8BCFE}" destId="{C894EBC1-B3A8-460C-9B08-E2CF49699244}" srcOrd="0" destOrd="0" presId="urn:microsoft.com/office/officeart/2008/layout/HalfCircleOrganizationChart"/>
    <dgm:cxn modelId="{0DE10702-EB2F-4AE5-989D-70995A8C5B3F}" srcId="{B7FDDA85-52AB-4226-8DE4-662D1A6CEC30}" destId="{B66E3871-7348-41DB-BFAD-50C16F1A1705}" srcOrd="3" destOrd="0" parTransId="{0D29165B-2922-4EC4-AD39-49A8F16BAAFD}" sibTransId="{9EBA9B78-A868-497B-888B-3E9C5A20C32B}"/>
    <dgm:cxn modelId="{9DAF6798-DD07-4B1E-BF0B-52D0F11A4C7A}" type="presOf" srcId="{D6EDD4F2-B98C-4F9D-83D5-AA64677FADB8}" destId="{E0E930B6-A08F-445C-B632-8D5476DFA6B5}" srcOrd="1" destOrd="0" presId="urn:microsoft.com/office/officeart/2008/layout/HalfCircleOrganizationChart"/>
    <dgm:cxn modelId="{D0F2C067-FFD3-4209-90F5-BA7019E4C0A3}" type="presOf" srcId="{001D4194-8FC5-4E3F-89DC-8B40135B8A25}" destId="{7C404230-7A32-4C3D-B0DB-3C349354A881}" srcOrd="0" destOrd="0" presId="urn:microsoft.com/office/officeart/2008/layout/HalfCircleOrganizationChart"/>
    <dgm:cxn modelId="{1D776003-8732-423A-A520-00D63D7A2489}" type="presOf" srcId="{283ED178-C85D-4472-8DAF-2521BE45D57F}" destId="{7A6E0671-2D97-40E6-83DE-90D5AA1D9B88}" srcOrd="0" destOrd="0" presId="urn:microsoft.com/office/officeart/2008/layout/HalfCircleOrganizationChart"/>
    <dgm:cxn modelId="{C16F05F1-FD15-4644-A3CC-E4D4702ADB54}" type="presOf" srcId="{C994D95B-D2D3-4177-8B3E-866A46B3DF3D}" destId="{7CBDE823-2237-4690-8C66-983FAAFC781E}" srcOrd="0" destOrd="0" presId="urn:microsoft.com/office/officeart/2008/layout/HalfCircleOrganizationChart"/>
    <dgm:cxn modelId="{5D485927-36D7-4F19-B359-7981D91D87D2}" type="presOf" srcId="{0D29165B-2922-4EC4-AD39-49A8F16BAAFD}" destId="{D803B2D0-9718-436E-A67A-21F8672439DB}" srcOrd="0" destOrd="0" presId="urn:microsoft.com/office/officeart/2008/layout/HalfCircleOrganizationChart"/>
    <dgm:cxn modelId="{EBB1E64F-E887-4351-83D4-AA064B157796}" type="presOf" srcId="{E0E15A93-BF22-43C7-B4B5-A0793AD29993}" destId="{172ECABF-C6C1-446D-A246-5AF5DDDEF843}" srcOrd="1" destOrd="0" presId="urn:microsoft.com/office/officeart/2008/layout/HalfCircleOrganizationChart"/>
    <dgm:cxn modelId="{9F999D8F-A552-4639-AC76-6F7408BAB180}" type="presOf" srcId="{3DA52C5C-FC79-43B7-B1F2-44EB10DFFA33}" destId="{61BF2660-2793-4379-957D-E5049D37DB3D}" srcOrd="0" destOrd="0" presId="urn:microsoft.com/office/officeart/2008/layout/HalfCircleOrganizationChart"/>
    <dgm:cxn modelId="{B27F7EFB-2DCB-4FA4-9629-1C05973676C8}" srcId="{001D4194-8FC5-4E3F-89DC-8B40135B8A25}" destId="{B7FDDA85-52AB-4226-8DE4-662D1A6CEC30}" srcOrd="0" destOrd="0" parTransId="{DB5691B1-3CD9-4EDE-844C-1DBDE437D8C2}" sibTransId="{340BFD44-4832-4607-A368-83DA1A9FFD75}"/>
    <dgm:cxn modelId="{4CFF467C-1492-4122-8AFE-24A52DB034E2}" srcId="{B7FDDA85-52AB-4226-8DE4-662D1A6CEC30}" destId="{E0E15A93-BF22-43C7-B4B5-A0793AD29993}" srcOrd="1" destOrd="0" parTransId="{C994D95B-D2D3-4177-8B3E-866A46B3DF3D}" sibTransId="{E809FA9E-EF70-4D60-ACD6-3458021D5688}"/>
    <dgm:cxn modelId="{8E4C6059-2276-41BA-B61D-2E8D4A867688}" srcId="{B7FDDA85-52AB-4226-8DE4-662D1A6CEC30}" destId="{D6EDD4F2-B98C-4F9D-83D5-AA64677FADB8}" srcOrd="0" destOrd="0" parTransId="{31180797-C533-420B-B102-1DE532C1227F}" sibTransId="{641D89D9-80A0-4ED4-800D-D22D2DCAD071}"/>
    <dgm:cxn modelId="{35C19CF3-361F-4C6B-91CD-A589F5CF3381}" type="presParOf" srcId="{7C404230-7A32-4C3D-B0DB-3C349354A881}" destId="{C81EB05B-E005-4A44-89C2-1DE840984F0B}" srcOrd="0" destOrd="0" presId="urn:microsoft.com/office/officeart/2008/layout/HalfCircleOrganizationChart"/>
    <dgm:cxn modelId="{F698B202-3AFC-45E6-ACBD-A62BD9412656}" type="presParOf" srcId="{C81EB05B-E005-4A44-89C2-1DE840984F0B}" destId="{FBD1CEAE-1E11-4811-A018-A7394A8C6066}" srcOrd="0" destOrd="0" presId="urn:microsoft.com/office/officeart/2008/layout/HalfCircleOrganizationChart"/>
    <dgm:cxn modelId="{BBCD5F01-9F3A-4684-8BCB-E709DD932C26}" type="presParOf" srcId="{FBD1CEAE-1E11-4811-A018-A7394A8C6066}" destId="{44923AF7-5514-4F0F-9C8B-54B322BF2E76}" srcOrd="0" destOrd="0" presId="urn:microsoft.com/office/officeart/2008/layout/HalfCircleOrganizationChart"/>
    <dgm:cxn modelId="{CDEC4D88-736B-48BC-8DE8-8044E6E6212A}" type="presParOf" srcId="{FBD1CEAE-1E11-4811-A018-A7394A8C6066}" destId="{4056C6E1-F702-4191-9115-5DCDEF7C0A26}" srcOrd="1" destOrd="0" presId="urn:microsoft.com/office/officeart/2008/layout/HalfCircleOrganizationChart"/>
    <dgm:cxn modelId="{B97EFF8E-7056-4344-A6CF-AA43E59A4B27}" type="presParOf" srcId="{FBD1CEAE-1E11-4811-A018-A7394A8C6066}" destId="{F3A195C3-4F72-4E34-9EB4-5DC15102BB1A}" srcOrd="2" destOrd="0" presId="urn:microsoft.com/office/officeart/2008/layout/HalfCircleOrganizationChart"/>
    <dgm:cxn modelId="{978FB0B1-151A-49A7-8858-80E70205F61B}" type="presParOf" srcId="{FBD1CEAE-1E11-4811-A018-A7394A8C6066}" destId="{92B8F884-7F04-4B0D-9910-D326797475B7}" srcOrd="3" destOrd="0" presId="urn:microsoft.com/office/officeart/2008/layout/HalfCircleOrganizationChart"/>
    <dgm:cxn modelId="{7A0E0074-4194-4E03-96C6-D97E39B7F394}" type="presParOf" srcId="{C81EB05B-E005-4A44-89C2-1DE840984F0B}" destId="{AF4D9163-0CCE-477D-B450-38D84D87D7B3}" srcOrd="1" destOrd="0" presId="urn:microsoft.com/office/officeart/2008/layout/HalfCircleOrganizationChart"/>
    <dgm:cxn modelId="{B5F88571-2C48-4F24-9EE0-3D6A71FEB4A9}" type="presParOf" srcId="{AF4D9163-0CCE-477D-B450-38D84D87D7B3}" destId="{889F6B6A-8ACE-4C9D-B3B1-94A32CF66BE4}" srcOrd="0" destOrd="0" presId="urn:microsoft.com/office/officeart/2008/layout/HalfCircleOrganizationChart"/>
    <dgm:cxn modelId="{6972E9CB-9DEB-4A3B-A9A0-66AA76B88251}" type="presParOf" srcId="{AF4D9163-0CCE-477D-B450-38D84D87D7B3}" destId="{D0DBDAC5-9AD6-4037-AD37-FBD275411F47}" srcOrd="1" destOrd="0" presId="urn:microsoft.com/office/officeart/2008/layout/HalfCircleOrganizationChart"/>
    <dgm:cxn modelId="{87C9905E-D680-48C5-B37B-5F183E1809C2}" type="presParOf" srcId="{D0DBDAC5-9AD6-4037-AD37-FBD275411F47}" destId="{2D0CD64B-CA62-4BEF-B432-0D672B6857C3}" srcOrd="0" destOrd="0" presId="urn:microsoft.com/office/officeart/2008/layout/HalfCircleOrganizationChart"/>
    <dgm:cxn modelId="{31A33BC6-4F2C-4E28-B017-9556E50F2C52}" type="presParOf" srcId="{2D0CD64B-CA62-4BEF-B432-0D672B6857C3}" destId="{426AF7DB-36F1-450D-A033-6AEE84F4ED4D}" srcOrd="0" destOrd="0" presId="urn:microsoft.com/office/officeart/2008/layout/HalfCircleOrganizationChart"/>
    <dgm:cxn modelId="{30A99A63-C0AB-4927-9AAE-9C2081DBAFF8}" type="presParOf" srcId="{2D0CD64B-CA62-4BEF-B432-0D672B6857C3}" destId="{5725D9A2-6000-4527-8601-6767DEAB9771}" srcOrd="1" destOrd="0" presId="urn:microsoft.com/office/officeart/2008/layout/HalfCircleOrganizationChart"/>
    <dgm:cxn modelId="{B047457E-625A-4AD9-B17C-61138ED1FDC6}" type="presParOf" srcId="{2D0CD64B-CA62-4BEF-B432-0D672B6857C3}" destId="{4A7465DB-67ED-4E46-BE78-6D659F5109EB}" srcOrd="2" destOrd="0" presId="urn:microsoft.com/office/officeart/2008/layout/HalfCircleOrganizationChart"/>
    <dgm:cxn modelId="{8E0867AC-A9D4-4985-87BA-9F87FB4F7D19}" type="presParOf" srcId="{2D0CD64B-CA62-4BEF-B432-0D672B6857C3}" destId="{E0E930B6-A08F-445C-B632-8D5476DFA6B5}" srcOrd="3" destOrd="0" presId="urn:microsoft.com/office/officeart/2008/layout/HalfCircleOrganizationChart"/>
    <dgm:cxn modelId="{69334543-0FF8-4D65-B098-5038932060AE}" type="presParOf" srcId="{D0DBDAC5-9AD6-4037-AD37-FBD275411F47}" destId="{A511A5FE-7E01-46C3-AF83-331CA6FD16DC}" srcOrd="1" destOrd="0" presId="urn:microsoft.com/office/officeart/2008/layout/HalfCircleOrganizationChart"/>
    <dgm:cxn modelId="{281CE322-5092-42F9-8305-DAFC4609506B}" type="presParOf" srcId="{D0DBDAC5-9AD6-4037-AD37-FBD275411F47}" destId="{EA73E3F2-D41E-4DB2-85F0-52C49F0C31E3}" srcOrd="2" destOrd="0" presId="urn:microsoft.com/office/officeart/2008/layout/HalfCircleOrganizationChart"/>
    <dgm:cxn modelId="{E6068839-9F6A-4A84-B7D4-F5560D077E0C}" type="presParOf" srcId="{AF4D9163-0CCE-477D-B450-38D84D87D7B3}" destId="{7CBDE823-2237-4690-8C66-983FAAFC781E}" srcOrd="2" destOrd="0" presId="urn:microsoft.com/office/officeart/2008/layout/HalfCircleOrganizationChart"/>
    <dgm:cxn modelId="{1E6199E5-1873-4AC3-B865-4DA153EC3214}" type="presParOf" srcId="{AF4D9163-0CCE-477D-B450-38D84D87D7B3}" destId="{23716FBE-E069-4337-A799-ACD6BBEC6F68}" srcOrd="3" destOrd="0" presId="urn:microsoft.com/office/officeart/2008/layout/HalfCircleOrganizationChart"/>
    <dgm:cxn modelId="{28DE5CDE-6E41-45B3-B677-8F942C8C22A1}" type="presParOf" srcId="{23716FBE-E069-4337-A799-ACD6BBEC6F68}" destId="{C435EB79-1654-4FE5-BBED-59E3DD472A01}" srcOrd="0" destOrd="0" presId="urn:microsoft.com/office/officeart/2008/layout/HalfCircleOrganizationChart"/>
    <dgm:cxn modelId="{CF892A35-BA10-4D32-A6B4-232CBB500890}" type="presParOf" srcId="{C435EB79-1654-4FE5-BBED-59E3DD472A01}" destId="{A0460505-A079-4C36-9987-3510F4D4FE7C}" srcOrd="0" destOrd="0" presId="urn:microsoft.com/office/officeart/2008/layout/HalfCircleOrganizationChart"/>
    <dgm:cxn modelId="{9B220FE8-5092-404D-94FD-0F58A1EDC6D6}" type="presParOf" srcId="{C435EB79-1654-4FE5-BBED-59E3DD472A01}" destId="{4F333E11-2C8C-484B-8F2E-DBAB8B8D874D}" srcOrd="1" destOrd="0" presId="urn:microsoft.com/office/officeart/2008/layout/HalfCircleOrganizationChart"/>
    <dgm:cxn modelId="{1AC1F46F-6732-46DB-81D2-A45BC56DE72E}" type="presParOf" srcId="{C435EB79-1654-4FE5-BBED-59E3DD472A01}" destId="{62E59FBA-6936-41C5-8107-05207A74F974}" srcOrd="2" destOrd="0" presId="urn:microsoft.com/office/officeart/2008/layout/HalfCircleOrganizationChart"/>
    <dgm:cxn modelId="{D95264BE-8DDD-41FB-93EA-17B657A30DB4}" type="presParOf" srcId="{C435EB79-1654-4FE5-BBED-59E3DD472A01}" destId="{172ECABF-C6C1-446D-A246-5AF5DDDEF843}" srcOrd="3" destOrd="0" presId="urn:microsoft.com/office/officeart/2008/layout/HalfCircleOrganizationChart"/>
    <dgm:cxn modelId="{410A6173-98BD-4146-A689-2F4D9388959A}" type="presParOf" srcId="{23716FBE-E069-4337-A799-ACD6BBEC6F68}" destId="{CFBB6517-CABC-4E16-AF0B-BA9866364400}" srcOrd="1" destOrd="0" presId="urn:microsoft.com/office/officeart/2008/layout/HalfCircleOrganizationChart"/>
    <dgm:cxn modelId="{BFC16F49-0534-4BFB-AF50-9A7806B650E1}" type="presParOf" srcId="{23716FBE-E069-4337-A799-ACD6BBEC6F68}" destId="{22C3FF98-5478-4C96-883E-91082DE9BF91}" srcOrd="2" destOrd="0" presId="urn:microsoft.com/office/officeart/2008/layout/HalfCircleOrganizationChart"/>
    <dgm:cxn modelId="{511095E6-CCC5-495D-B765-2652EEC12AE2}" type="presParOf" srcId="{AF4D9163-0CCE-477D-B450-38D84D87D7B3}" destId="{032104E3-D066-4731-AA35-EFC72B1FE977}" srcOrd="4" destOrd="0" presId="urn:microsoft.com/office/officeart/2008/layout/HalfCircleOrganizationChart"/>
    <dgm:cxn modelId="{BA25623C-0455-4B63-BA87-59A80247F287}" type="presParOf" srcId="{AF4D9163-0CCE-477D-B450-38D84D87D7B3}" destId="{04508AB7-7BB3-4F23-AE85-9ED3A52A6112}" srcOrd="5" destOrd="0" presId="urn:microsoft.com/office/officeart/2008/layout/HalfCircleOrganizationChart"/>
    <dgm:cxn modelId="{39DEF926-5D63-49D1-B4C6-612AFAA54927}" type="presParOf" srcId="{04508AB7-7BB3-4F23-AE85-9ED3A52A6112}" destId="{65DBC515-DD20-4EE1-AD98-FAD3FF8D73C7}" srcOrd="0" destOrd="0" presId="urn:microsoft.com/office/officeart/2008/layout/HalfCircleOrganizationChart"/>
    <dgm:cxn modelId="{A406E251-F92C-4835-BEB4-378677405628}" type="presParOf" srcId="{65DBC515-DD20-4EE1-AD98-FAD3FF8D73C7}" destId="{61BF2660-2793-4379-957D-E5049D37DB3D}" srcOrd="0" destOrd="0" presId="urn:microsoft.com/office/officeart/2008/layout/HalfCircleOrganizationChart"/>
    <dgm:cxn modelId="{16445209-B1AC-4D68-9F99-3A20EA2706A1}" type="presParOf" srcId="{65DBC515-DD20-4EE1-AD98-FAD3FF8D73C7}" destId="{2B583E38-FB16-479B-8867-77BE9F6B5AF1}" srcOrd="1" destOrd="0" presId="urn:microsoft.com/office/officeart/2008/layout/HalfCircleOrganizationChart"/>
    <dgm:cxn modelId="{B752C6AA-74FF-4119-818C-E48FA7144B62}" type="presParOf" srcId="{65DBC515-DD20-4EE1-AD98-FAD3FF8D73C7}" destId="{592D0897-2FFA-4A48-BB2A-5C83596EE6BF}" srcOrd="2" destOrd="0" presId="urn:microsoft.com/office/officeart/2008/layout/HalfCircleOrganizationChart"/>
    <dgm:cxn modelId="{7BCDF436-CAF6-43AF-96F9-6466CCEFA160}" type="presParOf" srcId="{65DBC515-DD20-4EE1-AD98-FAD3FF8D73C7}" destId="{55C4B42B-F704-4CCE-BE54-489F8D24E1E8}" srcOrd="3" destOrd="0" presId="urn:microsoft.com/office/officeart/2008/layout/HalfCircleOrganizationChart"/>
    <dgm:cxn modelId="{4979222E-A851-4637-B8F0-675AE856B9FA}" type="presParOf" srcId="{04508AB7-7BB3-4F23-AE85-9ED3A52A6112}" destId="{719BB55D-30E3-4486-823B-EAF5916507FD}" srcOrd="1" destOrd="0" presId="urn:microsoft.com/office/officeart/2008/layout/HalfCircleOrganizationChart"/>
    <dgm:cxn modelId="{720D0E7D-A449-470D-8A19-88A41992B7C2}" type="presParOf" srcId="{04508AB7-7BB3-4F23-AE85-9ED3A52A6112}" destId="{E78469E1-D5C4-40F2-BB0C-E51BFAF6B5B1}" srcOrd="2" destOrd="0" presId="urn:microsoft.com/office/officeart/2008/layout/HalfCircleOrganizationChart"/>
    <dgm:cxn modelId="{0F95ADBB-BA55-4CC8-9237-B9BC4F6AC6AD}" type="presParOf" srcId="{AF4D9163-0CCE-477D-B450-38D84D87D7B3}" destId="{D803B2D0-9718-436E-A67A-21F8672439DB}" srcOrd="6" destOrd="0" presId="urn:microsoft.com/office/officeart/2008/layout/HalfCircleOrganizationChart"/>
    <dgm:cxn modelId="{51463A77-DBE6-45CE-9A73-6ADF3C2C142D}" type="presParOf" srcId="{AF4D9163-0CCE-477D-B450-38D84D87D7B3}" destId="{1D94C39A-9FD9-44C9-B5F6-151AE6D1E516}" srcOrd="7" destOrd="0" presId="urn:microsoft.com/office/officeart/2008/layout/HalfCircleOrganizationChart"/>
    <dgm:cxn modelId="{594C913A-E7C9-41FE-9ACD-7E1F08A951C1}" type="presParOf" srcId="{1D94C39A-9FD9-44C9-B5F6-151AE6D1E516}" destId="{0458B94F-0660-4458-A954-0A375B040C2D}" srcOrd="0" destOrd="0" presId="urn:microsoft.com/office/officeart/2008/layout/HalfCircleOrganizationChart"/>
    <dgm:cxn modelId="{F2055537-EE9A-4BA7-B279-6B531CACD82A}" type="presParOf" srcId="{0458B94F-0660-4458-A954-0A375B040C2D}" destId="{C8BA45DD-8A85-41D6-B3F1-615C4BD27978}" srcOrd="0" destOrd="0" presId="urn:microsoft.com/office/officeart/2008/layout/HalfCircleOrganizationChart"/>
    <dgm:cxn modelId="{47075EE6-3BDC-4B3E-9D10-196B49940451}" type="presParOf" srcId="{0458B94F-0660-4458-A954-0A375B040C2D}" destId="{CED0F1BC-EEC6-4AA4-A34E-E95ED4329908}" srcOrd="1" destOrd="0" presId="urn:microsoft.com/office/officeart/2008/layout/HalfCircleOrganizationChart"/>
    <dgm:cxn modelId="{865A150A-11BC-4F88-94C1-D7D7D4D9C86B}" type="presParOf" srcId="{0458B94F-0660-4458-A954-0A375B040C2D}" destId="{4175D6B1-546E-46F4-BF05-945AAB6A18CC}" srcOrd="2" destOrd="0" presId="urn:microsoft.com/office/officeart/2008/layout/HalfCircleOrganizationChart"/>
    <dgm:cxn modelId="{527F4AC3-633B-4349-8832-8C0C628327B5}" type="presParOf" srcId="{0458B94F-0660-4458-A954-0A375B040C2D}" destId="{8224DF16-E055-4050-8C95-35EE98FB05B7}" srcOrd="3" destOrd="0" presId="urn:microsoft.com/office/officeart/2008/layout/HalfCircleOrganizationChart"/>
    <dgm:cxn modelId="{0DB277CB-C7D8-4AE6-9A79-04C12CD2567F}" type="presParOf" srcId="{1D94C39A-9FD9-44C9-B5F6-151AE6D1E516}" destId="{B2BC8CAA-A8B0-4F53-9AAC-97C687CB6F5C}" srcOrd="1" destOrd="0" presId="urn:microsoft.com/office/officeart/2008/layout/HalfCircleOrganizationChart"/>
    <dgm:cxn modelId="{C109F0E9-D430-4569-B1F5-AA8698A82529}" type="presParOf" srcId="{1D94C39A-9FD9-44C9-B5F6-151AE6D1E516}" destId="{0E1DB570-18F7-477D-98BE-426BEC5E50C9}" srcOrd="2" destOrd="0" presId="urn:microsoft.com/office/officeart/2008/layout/HalfCircleOrganizationChart"/>
    <dgm:cxn modelId="{ABB9607B-7E2A-440E-9C99-74AC2C3D71F9}" type="presParOf" srcId="{AF4D9163-0CCE-477D-B450-38D84D87D7B3}" destId="{C894EBC1-B3A8-460C-9B08-E2CF49699244}" srcOrd="8" destOrd="0" presId="urn:microsoft.com/office/officeart/2008/layout/HalfCircleOrganizationChart"/>
    <dgm:cxn modelId="{6D04160A-55F7-47EE-A44A-4C370888E5FA}" type="presParOf" srcId="{AF4D9163-0CCE-477D-B450-38D84D87D7B3}" destId="{BEE3986D-C0DF-445C-AEB2-953BAF3D6BC2}" srcOrd="9" destOrd="0" presId="urn:microsoft.com/office/officeart/2008/layout/HalfCircleOrganizationChart"/>
    <dgm:cxn modelId="{798A9941-C00C-48C4-AEEF-222D3AEFD9ED}" type="presParOf" srcId="{BEE3986D-C0DF-445C-AEB2-953BAF3D6BC2}" destId="{13912CA1-F9FC-4AB3-B055-716D8D728F3E}" srcOrd="0" destOrd="0" presId="urn:microsoft.com/office/officeart/2008/layout/HalfCircleOrganizationChart"/>
    <dgm:cxn modelId="{C2ABEB3D-4863-4E64-B7CB-421EF0763258}" type="presParOf" srcId="{13912CA1-F9FC-4AB3-B055-716D8D728F3E}" destId="{7A6E0671-2D97-40E6-83DE-90D5AA1D9B88}" srcOrd="0" destOrd="0" presId="urn:microsoft.com/office/officeart/2008/layout/HalfCircleOrganizationChart"/>
    <dgm:cxn modelId="{2C7BCD34-B392-4081-ADB2-8D962698BE47}" type="presParOf" srcId="{13912CA1-F9FC-4AB3-B055-716D8D728F3E}" destId="{DA58D810-8DF2-47AE-99B5-B4BBF47680C9}" srcOrd="1" destOrd="0" presId="urn:microsoft.com/office/officeart/2008/layout/HalfCircleOrganizationChart"/>
    <dgm:cxn modelId="{DBB6B46C-FA57-4FD8-B811-0846A184CD54}" type="presParOf" srcId="{13912CA1-F9FC-4AB3-B055-716D8D728F3E}" destId="{60355FC6-EA97-46AA-9FAC-BC78385DFAEE}" srcOrd="2" destOrd="0" presId="urn:microsoft.com/office/officeart/2008/layout/HalfCircleOrganizationChart"/>
    <dgm:cxn modelId="{6ED8C82C-DDA9-4F99-9F59-CA82A470B172}" type="presParOf" srcId="{13912CA1-F9FC-4AB3-B055-716D8D728F3E}" destId="{A3B2FD07-2A49-4956-ACAA-36B8030CDBA5}" srcOrd="3" destOrd="0" presId="urn:microsoft.com/office/officeart/2008/layout/HalfCircleOrganizationChart"/>
    <dgm:cxn modelId="{5C1AC31A-6F6A-409B-BC01-574C134D5926}" type="presParOf" srcId="{BEE3986D-C0DF-445C-AEB2-953BAF3D6BC2}" destId="{EF8EE653-AF95-4206-8D34-6C984B5F1655}" srcOrd="1" destOrd="0" presId="urn:microsoft.com/office/officeart/2008/layout/HalfCircleOrganizationChart"/>
    <dgm:cxn modelId="{24EC452D-41C5-411C-9B59-75A87E3D6CF3}" type="presParOf" srcId="{BEE3986D-C0DF-445C-AEB2-953BAF3D6BC2}" destId="{632FC517-2D4C-4797-82AA-5476414B1997}" srcOrd="2" destOrd="0" presId="urn:microsoft.com/office/officeart/2008/layout/HalfCircleOrganizationChart"/>
    <dgm:cxn modelId="{A4948694-7327-4C1D-8898-FCA5CB2153DD}" type="presParOf" srcId="{C81EB05B-E005-4A44-89C2-1DE840984F0B}" destId="{4BE1F911-C640-4AE8-AA26-BBF735D16FE1}"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4EBC1-B3A8-460C-9B08-E2CF49699244}">
      <dsp:nvSpPr>
        <dsp:cNvPr id="0" name=""/>
        <dsp:cNvSpPr/>
      </dsp:nvSpPr>
      <dsp:spPr>
        <a:xfrm>
          <a:off x="433375" y="1015930"/>
          <a:ext cx="2277605" cy="181928"/>
        </a:xfrm>
        <a:custGeom>
          <a:avLst/>
          <a:gdLst/>
          <a:ahLst/>
          <a:cxnLst/>
          <a:rect l="0" t="0" r="0" b="0"/>
          <a:pathLst>
            <a:path>
              <a:moveTo>
                <a:pt x="2277605" y="0"/>
              </a:moveTo>
              <a:lnTo>
                <a:pt x="2277605" y="90964"/>
              </a:lnTo>
              <a:lnTo>
                <a:pt x="0" y="90964"/>
              </a:lnTo>
              <a:lnTo>
                <a:pt x="0" y="181928"/>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03B2D0-9718-436E-A67A-21F8672439DB}">
      <dsp:nvSpPr>
        <dsp:cNvPr id="0" name=""/>
        <dsp:cNvSpPr/>
      </dsp:nvSpPr>
      <dsp:spPr>
        <a:xfrm>
          <a:off x="1481631" y="1015930"/>
          <a:ext cx="1229349" cy="181928"/>
        </a:xfrm>
        <a:custGeom>
          <a:avLst/>
          <a:gdLst/>
          <a:ahLst/>
          <a:cxnLst/>
          <a:rect l="0" t="0" r="0" b="0"/>
          <a:pathLst>
            <a:path>
              <a:moveTo>
                <a:pt x="1229349" y="0"/>
              </a:moveTo>
              <a:lnTo>
                <a:pt x="1229349" y="90964"/>
              </a:lnTo>
              <a:lnTo>
                <a:pt x="0" y="90964"/>
              </a:lnTo>
              <a:lnTo>
                <a:pt x="0" y="181928"/>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2104E3-D066-4731-AA35-EFC72B1FE977}">
      <dsp:nvSpPr>
        <dsp:cNvPr id="0" name=""/>
        <dsp:cNvSpPr/>
      </dsp:nvSpPr>
      <dsp:spPr>
        <a:xfrm>
          <a:off x="2663991" y="1015930"/>
          <a:ext cx="91440" cy="181928"/>
        </a:xfrm>
        <a:custGeom>
          <a:avLst/>
          <a:gdLst/>
          <a:ahLst/>
          <a:cxnLst/>
          <a:rect l="0" t="0" r="0" b="0"/>
          <a:pathLst>
            <a:path>
              <a:moveTo>
                <a:pt x="46989" y="0"/>
              </a:moveTo>
              <a:lnTo>
                <a:pt x="46989" y="90964"/>
              </a:lnTo>
              <a:lnTo>
                <a:pt x="45720" y="90964"/>
              </a:lnTo>
              <a:lnTo>
                <a:pt x="45720" y="181928"/>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BDE823-2237-4690-8C66-983FAAFC781E}">
      <dsp:nvSpPr>
        <dsp:cNvPr id="0" name=""/>
        <dsp:cNvSpPr/>
      </dsp:nvSpPr>
      <dsp:spPr>
        <a:xfrm>
          <a:off x="2710980" y="1015930"/>
          <a:ext cx="1226810" cy="171083"/>
        </a:xfrm>
        <a:custGeom>
          <a:avLst/>
          <a:gdLst/>
          <a:ahLst/>
          <a:cxnLst/>
          <a:rect l="0" t="0" r="0" b="0"/>
          <a:pathLst>
            <a:path>
              <a:moveTo>
                <a:pt x="0" y="0"/>
              </a:moveTo>
              <a:lnTo>
                <a:pt x="0" y="80119"/>
              </a:lnTo>
              <a:lnTo>
                <a:pt x="1226810" y="80119"/>
              </a:lnTo>
              <a:lnTo>
                <a:pt x="1226810" y="171083"/>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9F6B6A-8ACE-4C9D-B3B1-94A32CF66BE4}">
      <dsp:nvSpPr>
        <dsp:cNvPr id="0" name=""/>
        <dsp:cNvSpPr/>
      </dsp:nvSpPr>
      <dsp:spPr>
        <a:xfrm>
          <a:off x="2710980" y="1015930"/>
          <a:ext cx="2395647" cy="171083"/>
        </a:xfrm>
        <a:custGeom>
          <a:avLst/>
          <a:gdLst/>
          <a:ahLst/>
          <a:cxnLst/>
          <a:rect l="0" t="0" r="0" b="0"/>
          <a:pathLst>
            <a:path>
              <a:moveTo>
                <a:pt x="0" y="0"/>
              </a:moveTo>
              <a:lnTo>
                <a:pt x="0" y="80119"/>
              </a:lnTo>
              <a:lnTo>
                <a:pt x="2395647" y="80119"/>
              </a:lnTo>
              <a:lnTo>
                <a:pt x="2395647" y="171083"/>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56C6E1-F702-4191-9115-5DCDEF7C0A26}">
      <dsp:nvSpPr>
        <dsp:cNvPr id="0" name=""/>
        <dsp:cNvSpPr/>
      </dsp:nvSpPr>
      <dsp:spPr>
        <a:xfrm>
          <a:off x="2258298" y="582766"/>
          <a:ext cx="905364" cy="433163"/>
        </a:xfrm>
        <a:prstGeom prst="arc">
          <a:avLst>
            <a:gd name="adj1" fmla="val 13200000"/>
            <a:gd name="adj2" fmla="val 192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A195C3-4F72-4E34-9EB4-5DC15102BB1A}">
      <dsp:nvSpPr>
        <dsp:cNvPr id="0" name=""/>
        <dsp:cNvSpPr/>
      </dsp:nvSpPr>
      <dsp:spPr>
        <a:xfrm>
          <a:off x="2258298" y="582766"/>
          <a:ext cx="905364" cy="433163"/>
        </a:xfrm>
        <a:prstGeom prst="arc">
          <a:avLst>
            <a:gd name="adj1" fmla="val 2400000"/>
            <a:gd name="adj2" fmla="val 84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923AF7-5514-4F0F-9C8B-54B322BF2E76}">
      <dsp:nvSpPr>
        <dsp:cNvPr id="0" name=""/>
        <dsp:cNvSpPr/>
      </dsp:nvSpPr>
      <dsp:spPr>
        <a:xfrm>
          <a:off x="1805616" y="660736"/>
          <a:ext cx="1810728" cy="277224"/>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a:t>Types of embolism</a:t>
          </a:r>
        </a:p>
      </dsp:txBody>
      <dsp:txXfrm>
        <a:off x="1805616" y="660736"/>
        <a:ext cx="1810728" cy="277224"/>
      </dsp:txXfrm>
    </dsp:sp>
    <dsp:sp modelId="{5725D9A2-6000-4527-8601-6767DEAB9771}">
      <dsp:nvSpPr>
        <dsp:cNvPr id="0" name=""/>
        <dsp:cNvSpPr/>
      </dsp:nvSpPr>
      <dsp:spPr>
        <a:xfrm>
          <a:off x="4829756" y="1187014"/>
          <a:ext cx="553743" cy="433163"/>
        </a:xfrm>
        <a:prstGeom prst="arc">
          <a:avLst>
            <a:gd name="adj1" fmla="val 13200000"/>
            <a:gd name="adj2" fmla="val 192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7465DB-67ED-4E46-BE78-6D659F5109EB}">
      <dsp:nvSpPr>
        <dsp:cNvPr id="0" name=""/>
        <dsp:cNvSpPr/>
      </dsp:nvSpPr>
      <dsp:spPr>
        <a:xfrm>
          <a:off x="4829756" y="1187014"/>
          <a:ext cx="553743" cy="433163"/>
        </a:xfrm>
        <a:prstGeom prst="arc">
          <a:avLst>
            <a:gd name="adj1" fmla="val 2400000"/>
            <a:gd name="adj2" fmla="val 84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6AF7DB-36F1-450D-A033-6AEE84F4ED4D}">
      <dsp:nvSpPr>
        <dsp:cNvPr id="0" name=""/>
        <dsp:cNvSpPr/>
      </dsp:nvSpPr>
      <dsp:spPr>
        <a:xfrm>
          <a:off x="4552884" y="1264983"/>
          <a:ext cx="1107487" cy="277224"/>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Pulmonary thromboembolism</a:t>
          </a:r>
        </a:p>
      </dsp:txBody>
      <dsp:txXfrm>
        <a:off x="4552884" y="1264983"/>
        <a:ext cx="1107487" cy="277224"/>
      </dsp:txXfrm>
    </dsp:sp>
    <dsp:sp modelId="{4F333E11-2C8C-484B-8F2E-DBAB8B8D874D}">
      <dsp:nvSpPr>
        <dsp:cNvPr id="0" name=""/>
        <dsp:cNvSpPr/>
      </dsp:nvSpPr>
      <dsp:spPr>
        <a:xfrm>
          <a:off x="3721209" y="1187014"/>
          <a:ext cx="433163" cy="433163"/>
        </a:xfrm>
        <a:prstGeom prst="arc">
          <a:avLst>
            <a:gd name="adj1" fmla="val 13200000"/>
            <a:gd name="adj2" fmla="val 192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E59FBA-6936-41C5-8107-05207A74F974}">
      <dsp:nvSpPr>
        <dsp:cNvPr id="0" name=""/>
        <dsp:cNvSpPr/>
      </dsp:nvSpPr>
      <dsp:spPr>
        <a:xfrm>
          <a:off x="3721209" y="1187014"/>
          <a:ext cx="433163" cy="433163"/>
        </a:xfrm>
        <a:prstGeom prst="arc">
          <a:avLst>
            <a:gd name="adj1" fmla="val 2400000"/>
            <a:gd name="adj2" fmla="val 84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460505-A079-4C36-9987-3510F4D4FE7C}">
      <dsp:nvSpPr>
        <dsp:cNvPr id="0" name=""/>
        <dsp:cNvSpPr/>
      </dsp:nvSpPr>
      <dsp:spPr>
        <a:xfrm>
          <a:off x="3504627" y="1264983"/>
          <a:ext cx="866327" cy="277224"/>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Amniotic fluid embolism</a:t>
          </a:r>
        </a:p>
      </dsp:txBody>
      <dsp:txXfrm>
        <a:off x="3504627" y="1264983"/>
        <a:ext cx="866327" cy="277224"/>
      </dsp:txXfrm>
    </dsp:sp>
    <dsp:sp modelId="{2B583E38-FB16-479B-8867-77BE9F6B5AF1}">
      <dsp:nvSpPr>
        <dsp:cNvPr id="0" name=""/>
        <dsp:cNvSpPr/>
      </dsp:nvSpPr>
      <dsp:spPr>
        <a:xfrm>
          <a:off x="2403217" y="1197859"/>
          <a:ext cx="612987" cy="433163"/>
        </a:xfrm>
        <a:prstGeom prst="arc">
          <a:avLst>
            <a:gd name="adj1" fmla="val 13200000"/>
            <a:gd name="adj2" fmla="val 192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2D0897-2FFA-4A48-BB2A-5C83596EE6BF}">
      <dsp:nvSpPr>
        <dsp:cNvPr id="0" name=""/>
        <dsp:cNvSpPr/>
      </dsp:nvSpPr>
      <dsp:spPr>
        <a:xfrm>
          <a:off x="2403217" y="1197859"/>
          <a:ext cx="612987" cy="433163"/>
        </a:xfrm>
        <a:prstGeom prst="arc">
          <a:avLst>
            <a:gd name="adj1" fmla="val 2400000"/>
            <a:gd name="adj2" fmla="val 84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BF2660-2793-4379-957D-E5049D37DB3D}">
      <dsp:nvSpPr>
        <dsp:cNvPr id="0" name=""/>
        <dsp:cNvSpPr/>
      </dsp:nvSpPr>
      <dsp:spPr>
        <a:xfrm>
          <a:off x="2096724" y="1275828"/>
          <a:ext cx="1225974" cy="277224"/>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Systemic thromboembolism</a:t>
          </a:r>
        </a:p>
      </dsp:txBody>
      <dsp:txXfrm>
        <a:off x="2096724" y="1275828"/>
        <a:ext cx="1225974" cy="277224"/>
      </dsp:txXfrm>
    </dsp:sp>
    <dsp:sp modelId="{CED0F1BC-EEC6-4AA4-A34E-E95ED4329908}">
      <dsp:nvSpPr>
        <dsp:cNvPr id="0" name=""/>
        <dsp:cNvSpPr/>
      </dsp:nvSpPr>
      <dsp:spPr>
        <a:xfrm>
          <a:off x="1265049" y="1197859"/>
          <a:ext cx="433163" cy="433163"/>
        </a:xfrm>
        <a:prstGeom prst="arc">
          <a:avLst>
            <a:gd name="adj1" fmla="val 13200000"/>
            <a:gd name="adj2" fmla="val 192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75D6B1-546E-46F4-BF05-945AAB6A18CC}">
      <dsp:nvSpPr>
        <dsp:cNvPr id="0" name=""/>
        <dsp:cNvSpPr/>
      </dsp:nvSpPr>
      <dsp:spPr>
        <a:xfrm>
          <a:off x="1265049" y="1197859"/>
          <a:ext cx="433163" cy="433163"/>
        </a:xfrm>
        <a:prstGeom prst="arc">
          <a:avLst>
            <a:gd name="adj1" fmla="val 2400000"/>
            <a:gd name="adj2" fmla="val 84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BA45DD-8A85-41D6-B3F1-615C4BD27978}">
      <dsp:nvSpPr>
        <dsp:cNvPr id="0" name=""/>
        <dsp:cNvSpPr/>
      </dsp:nvSpPr>
      <dsp:spPr>
        <a:xfrm>
          <a:off x="1048467" y="1275828"/>
          <a:ext cx="866327" cy="277224"/>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Fat embolism</a:t>
          </a:r>
        </a:p>
      </dsp:txBody>
      <dsp:txXfrm>
        <a:off x="1048467" y="1275828"/>
        <a:ext cx="866327" cy="277224"/>
      </dsp:txXfrm>
    </dsp:sp>
    <dsp:sp modelId="{DA58D810-8DF2-47AE-99B5-B4BBF47680C9}">
      <dsp:nvSpPr>
        <dsp:cNvPr id="0" name=""/>
        <dsp:cNvSpPr/>
      </dsp:nvSpPr>
      <dsp:spPr>
        <a:xfrm>
          <a:off x="216793" y="1197859"/>
          <a:ext cx="433163" cy="433163"/>
        </a:xfrm>
        <a:prstGeom prst="arc">
          <a:avLst>
            <a:gd name="adj1" fmla="val 13200000"/>
            <a:gd name="adj2" fmla="val 192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355FC6-EA97-46AA-9FAC-BC78385DFAEE}">
      <dsp:nvSpPr>
        <dsp:cNvPr id="0" name=""/>
        <dsp:cNvSpPr/>
      </dsp:nvSpPr>
      <dsp:spPr>
        <a:xfrm>
          <a:off x="216793" y="1197859"/>
          <a:ext cx="433163" cy="433163"/>
        </a:xfrm>
        <a:prstGeom prst="arc">
          <a:avLst>
            <a:gd name="adj1" fmla="val 2400000"/>
            <a:gd name="adj2" fmla="val 84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6E0671-2D97-40E6-83DE-90D5AA1D9B88}">
      <dsp:nvSpPr>
        <dsp:cNvPr id="0" name=""/>
        <dsp:cNvSpPr/>
      </dsp:nvSpPr>
      <dsp:spPr>
        <a:xfrm>
          <a:off x="211" y="1275828"/>
          <a:ext cx="866327" cy="277224"/>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Air embolism</a:t>
          </a:r>
        </a:p>
      </dsp:txBody>
      <dsp:txXfrm>
        <a:off x="211" y="1275828"/>
        <a:ext cx="866327" cy="277224"/>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8D445D7-5BBD-465C-9E23-043171695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7F191997-A00E-45CD-A71E-BDBF3CD46E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E577A1-0D26-44E8-BCAF-6F7A7AC8D83B}" type="datetimeFigureOut">
              <a:rPr lang="en-US" smtClean="0"/>
              <a:t>3/15/18</a:t>
            </a:fld>
            <a:endParaRPr lang="en-US"/>
          </a:p>
        </p:txBody>
      </p:sp>
      <p:sp>
        <p:nvSpPr>
          <p:cNvPr id="4" name="Footer Placeholder 3">
            <a:extLst>
              <a:ext uri="{FF2B5EF4-FFF2-40B4-BE49-F238E27FC236}">
                <a16:creationId xmlns:a16="http://schemas.microsoft.com/office/drawing/2014/main" xmlns="" id="{252AD7CF-E4E7-46FC-89FD-1FB2502C57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B21D9D15-0B0F-455E-8051-EC5041500E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6FA809-C403-4BC3-AC6A-2AC827A01B52}" type="slidenum">
              <a:rPr lang="en-US" smtClean="0"/>
              <a:t>‹#›</a:t>
            </a:fld>
            <a:endParaRPr lang="en-US"/>
          </a:p>
        </p:txBody>
      </p:sp>
    </p:spTree>
    <p:extLst>
      <p:ext uri="{BB962C8B-B14F-4D97-AF65-F5344CB8AC3E}">
        <p14:creationId xmlns:p14="http://schemas.microsoft.com/office/powerpoint/2010/main" val="2523385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BB113-B9E0-4B15-AEAA-421EE68A891D}" type="datetimeFigureOut">
              <a:rPr lang="en-US" smtClean="0"/>
              <a:t>3/15/18</a:t>
            </a:fld>
            <a:endParaRPr lang="en-US"/>
          </a:p>
        </p:txBody>
      </p:sp>
      <p:sp>
        <p:nvSpPr>
          <p:cNvPr id="4" name="Slide Image Placeholder 3"/>
          <p:cNvSpPr>
            <a:spLocks noGrp="1" noRot="1" noChangeAspect="1"/>
          </p:cNvSpPr>
          <p:nvPr>
            <p:ph type="sldImg" idx="2"/>
          </p:nvPr>
        </p:nvSpPr>
        <p:spPr>
          <a:xfrm>
            <a:off x="2214563" y="1143000"/>
            <a:ext cx="24288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11116A-7AC0-4FE7-B4E6-C091D7F94BA7}" type="slidenum">
              <a:rPr lang="en-US" smtClean="0"/>
              <a:t>‹#›</a:t>
            </a:fld>
            <a:endParaRPr lang="en-US"/>
          </a:p>
        </p:txBody>
      </p:sp>
    </p:spTree>
    <p:extLst>
      <p:ext uri="{BB962C8B-B14F-4D97-AF65-F5344CB8AC3E}">
        <p14:creationId xmlns:p14="http://schemas.microsoft.com/office/powerpoint/2010/main" val="1640314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1116A-7AC0-4FE7-B4E6-C091D7F94BA7}" type="slidenum">
              <a:rPr lang="en-US" smtClean="0"/>
              <a:t>1</a:t>
            </a:fld>
            <a:endParaRPr lang="en-US"/>
          </a:p>
        </p:txBody>
      </p:sp>
    </p:spTree>
    <p:extLst>
      <p:ext uri="{BB962C8B-B14F-4D97-AF65-F5344CB8AC3E}">
        <p14:creationId xmlns:p14="http://schemas.microsoft.com/office/powerpoint/2010/main" val="326334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100875" y="841418"/>
            <a:ext cx="3092261" cy="6973512"/>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637012" y="1464786"/>
            <a:ext cx="6094314" cy="5861001"/>
          </a:xfrm>
        </p:spPr>
        <p:txBody>
          <a:bodyPr anchor="ctr">
            <a:noAutofit/>
          </a:bodyPr>
          <a:lstStyle>
            <a:lvl1pPr algn="ctr">
              <a:defRPr sz="5800" spc="459" baseline="0"/>
            </a:lvl1pPr>
          </a:lstStyle>
          <a:p>
            <a:r>
              <a:rPr lang="en-US"/>
              <a:t>Click to edit Master title style</a:t>
            </a:r>
            <a:endParaRPr lang="en-US" dirty="0"/>
          </a:p>
        </p:txBody>
      </p:sp>
      <p:sp>
        <p:nvSpPr>
          <p:cNvPr id="3" name="Subtitle 2"/>
          <p:cNvSpPr>
            <a:spLocks noGrp="1"/>
          </p:cNvSpPr>
          <p:nvPr>
            <p:ph type="subTitle" idx="1"/>
          </p:nvPr>
        </p:nvSpPr>
        <p:spPr>
          <a:xfrm>
            <a:off x="1308271" y="7973658"/>
            <a:ext cx="4751797" cy="989876"/>
          </a:xfrm>
        </p:spPr>
        <p:txBody>
          <a:bodyPr anchor="t">
            <a:normAutofit/>
          </a:bodyPr>
          <a:lstStyle>
            <a:lvl1pPr marL="0" indent="0" algn="ctr">
              <a:lnSpc>
                <a:spcPct val="100000"/>
              </a:lnSpc>
              <a:buNone/>
              <a:defRPr sz="1200" b="1" i="0" cap="all" spc="229" baseline="0">
                <a:solidFill>
                  <a:schemeClr val="tx2"/>
                </a:solidFill>
              </a:defRPr>
            </a:lvl1pPr>
            <a:lvl2pPr marL="262054" indent="0" algn="ctr">
              <a:buNone/>
              <a:defRPr sz="1200"/>
            </a:lvl2pPr>
            <a:lvl3pPr marL="524110" indent="0" algn="ctr">
              <a:buNone/>
              <a:defRPr sz="1000"/>
            </a:lvl3pPr>
            <a:lvl4pPr marL="786166" indent="0" algn="ctr">
              <a:buNone/>
              <a:defRPr sz="1000"/>
            </a:lvl4pPr>
            <a:lvl5pPr marL="1048223" indent="0" algn="ctr">
              <a:buNone/>
              <a:defRPr sz="1000"/>
            </a:lvl5pPr>
            <a:lvl6pPr marL="1310277" indent="0" algn="ctr">
              <a:buNone/>
              <a:defRPr sz="1000"/>
            </a:lvl6pPr>
            <a:lvl7pPr marL="1572333" indent="0" algn="ctr">
              <a:buNone/>
              <a:defRPr sz="1000"/>
            </a:lvl7pPr>
            <a:lvl8pPr marL="1834387" indent="0" algn="ctr">
              <a:buNone/>
              <a:defRPr sz="1000"/>
            </a:lvl8pPr>
            <a:lvl9pPr marL="2096444" indent="0" algn="ctr">
              <a:buNone/>
              <a:defRPr sz="1000"/>
            </a:lvl9pPr>
          </a:lstStyle>
          <a:p>
            <a:r>
              <a:rPr lang="en-US"/>
              <a:t>Click to edit Master subtitle style</a:t>
            </a:r>
            <a:endParaRPr lang="en-US" dirty="0"/>
          </a:p>
        </p:txBody>
      </p:sp>
      <p:sp>
        <p:nvSpPr>
          <p:cNvPr id="4" name="Date Placeholder 3"/>
          <p:cNvSpPr>
            <a:spLocks noGrp="1"/>
          </p:cNvSpPr>
          <p:nvPr>
            <p:ph type="dt" sz="half" idx="10"/>
          </p:nvPr>
        </p:nvSpPr>
        <p:spPr>
          <a:xfrm>
            <a:off x="637018" y="8502392"/>
            <a:ext cx="1375993" cy="464697"/>
          </a:xfrm>
        </p:spPr>
        <p:txBody>
          <a:bodyPr/>
          <a:lstStyle>
            <a:lvl1pPr>
              <a:defRPr baseline="0">
                <a:solidFill>
                  <a:schemeClr val="accent1">
                    <a:lumMod val="50000"/>
                  </a:schemeClr>
                </a:solidFill>
              </a:defRPr>
            </a:lvl1pPr>
          </a:lstStyle>
          <a:p>
            <a:fld id="{9334D819-9F07-4261-B09B-9E467E5D9002}" type="datetimeFigureOut">
              <a:rPr lang="en-US" dirty="0"/>
              <a:pPr/>
              <a:t>3/15/18</a:t>
            </a:fld>
            <a:endParaRPr lang="en-US" dirty="0"/>
          </a:p>
        </p:txBody>
      </p:sp>
      <p:sp>
        <p:nvSpPr>
          <p:cNvPr id="5" name="Footer Placeholder 4"/>
          <p:cNvSpPr>
            <a:spLocks noGrp="1"/>
          </p:cNvSpPr>
          <p:nvPr>
            <p:ph type="ftr" sz="quarter" idx="11"/>
          </p:nvPr>
        </p:nvSpPr>
        <p:spPr>
          <a:xfrm>
            <a:off x="2469017" y="8502396"/>
            <a:ext cx="2430304" cy="461141"/>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5355340" y="8502396"/>
            <a:ext cx="1375993" cy="461141"/>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12" y="10"/>
            <a:ext cx="167423" cy="9145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45431" y="509944"/>
            <a:ext cx="881291" cy="74685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42608" y="509948"/>
            <a:ext cx="4956871" cy="74685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5369" y="1432126"/>
            <a:ext cx="4835489" cy="5420444"/>
          </a:xfrm>
        </p:spPr>
        <p:txBody>
          <a:bodyPr anchor="b">
            <a:normAutofit/>
          </a:bodyPr>
          <a:lstStyle>
            <a:lvl1pPr>
              <a:defRPr sz="4800" spc="459"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15366" y="6880919"/>
            <a:ext cx="4144705" cy="1268401"/>
          </a:xfrm>
        </p:spPr>
        <p:txBody>
          <a:bodyPr>
            <a:normAutofit/>
          </a:bodyPr>
          <a:lstStyle>
            <a:lvl1pPr marL="0" indent="0">
              <a:lnSpc>
                <a:spcPct val="100000"/>
              </a:lnSpc>
              <a:buNone/>
              <a:defRPr sz="1200" b="1" i="0" cap="all" spc="229" baseline="0">
                <a:solidFill>
                  <a:schemeClr val="accent1"/>
                </a:solidFill>
              </a:defRPr>
            </a:lvl1pPr>
            <a:lvl2pPr marL="262054" indent="0">
              <a:buNone/>
              <a:defRPr sz="1200">
                <a:solidFill>
                  <a:schemeClr val="tx1">
                    <a:tint val="75000"/>
                  </a:schemeClr>
                </a:solidFill>
              </a:defRPr>
            </a:lvl2pPr>
            <a:lvl3pPr marL="524110" indent="0">
              <a:buNone/>
              <a:defRPr sz="1000">
                <a:solidFill>
                  <a:schemeClr val="tx1">
                    <a:tint val="75000"/>
                  </a:schemeClr>
                </a:solidFill>
              </a:defRPr>
            </a:lvl3pPr>
            <a:lvl4pPr marL="786166" indent="0">
              <a:buNone/>
              <a:defRPr sz="1000">
                <a:solidFill>
                  <a:schemeClr val="tx1">
                    <a:tint val="75000"/>
                  </a:schemeClr>
                </a:solidFill>
              </a:defRPr>
            </a:lvl4pPr>
            <a:lvl5pPr marL="1048223" indent="0">
              <a:buNone/>
              <a:defRPr sz="1000">
                <a:solidFill>
                  <a:schemeClr val="tx1">
                    <a:tint val="75000"/>
                  </a:schemeClr>
                </a:solidFill>
              </a:defRPr>
            </a:lvl5pPr>
            <a:lvl6pPr marL="1310277" indent="0">
              <a:buNone/>
              <a:defRPr sz="1000">
                <a:solidFill>
                  <a:schemeClr val="tx1">
                    <a:tint val="75000"/>
                  </a:schemeClr>
                </a:solidFill>
              </a:defRPr>
            </a:lvl6pPr>
            <a:lvl7pPr marL="1572333" indent="0">
              <a:buNone/>
              <a:defRPr sz="1000">
                <a:solidFill>
                  <a:schemeClr val="tx1">
                    <a:tint val="75000"/>
                  </a:schemeClr>
                </a:solidFill>
              </a:defRPr>
            </a:lvl7pPr>
            <a:lvl8pPr marL="1834387" indent="0">
              <a:buNone/>
              <a:defRPr sz="1000">
                <a:solidFill>
                  <a:schemeClr val="tx1">
                    <a:tint val="75000"/>
                  </a:schemeClr>
                </a:solidFill>
              </a:defRPr>
            </a:lvl8pPr>
            <a:lvl9pPr marL="2096444" indent="0">
              <a:buNone/>
              <a:defRPr sz="1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11596" y="8502392"/>
            <a:ext cx="882362" cy="464697"/>
          </a:xfrm>
        </p:spPr>
        <p:txBody>
          <a:bodyPr/>
          <a:lstStyle>
            <a:lvl1pPr>
              <a:defRPr baseline="0">
                <a:solidFill>
                  <a:schemeClr val="tx2"/>
                </a:solidFill>
              </a:defRPr>
            </a:lvl1pPr>
          </a:lstStyle>
          <a:p>
            <a:fld id="{9334D819-9F07-4261-B09B-9E467E5D9002}" type="datetimeFigureOut">
              <a:rPr lang="en-US" dirty="0"/>
              <a:pPr/>
              <a:t>3/15/18</a:t>
            </a:fld>
            <a:endParaRPr lang="en-US" dirty="0"/>
          </a:p>
        </p:txBody>
      </p:sp>
      <p:sp>
        <p:nvSpPr>
          <p:cNvPr id="5" name="Footer Placeholder 4"/>
          <p:cNvSpPr>
            <a:spLocks noGrp="1"/>
          </p:cNvSpPr>
          <p:nvPr>
            <p:ph type="ftr" sz="quarter" idx="11"/>
          </p:nvPr>
        </p:nvSpPr>
        <p:spPr>
          <a:xfrm>
            <a:off x="3117958" y="8502396"/>
            <a:ext cx="2430304" cy="461141"/>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5872253" y="8502396"/>
            <a:ext cx="878594" cy="461141"/>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8" y="10"/>
            <a:ext cx="1662396" cy="9145588"/>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42605" y="3048544"/>
            <a:ext cx="2835354" cy="4826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26366" y="3048544"/>
            <a:ext cx="2835354" cy="4826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9900" y="508117"/>
            <a:ext cx="6008251" cy="19917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281" y="2933379"/>
            <a:ext cx="2835354" cy="843518"/>
          </a:xfrm>
        </p:spPr>
        <p:txBody>
          <a:bodyPr anchor="b">
            <a:noAutofit/>
          </a:bodyPr>
          <a:lstStyle>
            <a:lvl1pPr marL="0" indent="0">
              <a:lnSpc>
                <a:spcPct val="100000"/>
              </a:lnSpc>
              <a:buNone/>
              <a:defRPr sz="1200" b="1" cap="all" spc="115" baseline="0">
                <a:solidFill>
                  <a:schemeClr val="tx2"/>
                </a:solidFill>
              </a:defRPr>
            </a:lvl1pPr>
            <a:lvl2pPr marL="262054" indent="0">
              <a:buNone/>
              <a:defRPr sz="1200" b="1"/>
            </a:lvl2pPr>
            <a:lvl3pPr marL="524110" indent="0">
              <a:buNone/>
              <a:defRPr sz="1000" b="1"/>
            </a:lvl3pPr>
            <a:lvl4pPr marL="786166" indent="0">
              <a:buNone/>
              <a:defRPr sz="1000" b="1"/>
            </a:lvl4pPr>
            <a:lvl5pPr marL="1048223" indent="0">
              <a:buNone/>
              <a:defRPr sz="1000" b="1"/>
            </a:lvl5pPr>
            <a:lvl6pPr marL="1310277" indent="0">
              <a:buNone/>
              <a:defRPr sz="1000" b="1"/>
            </a:lvl6pPr>
            <a:lvl7pPr marL="1572333" indent="0">
              <a:buNone/>
              <a:defRPr sz="1000" b="1"/>
            </a:lvl7pPr>
            <a:lvl8pPr marL="1834387" indent="0">
              <a:buNone/>
              <a:defRPr sz="1000" b="1"/>
            </a:lvl8pPr>
            <a:lvl9pPr marL="2096444" indent="0">
              <a:buNone/>
              <a:defRPr sz="1000" b="1"/>
            </a:lvl9pPr>
          </a:lstStyle>
          <a:p>
            <a:pPr lvl="0"/>
            <a:r>
              <a:rPr lang="en-US"/>
              <a:t>Click to edit Master text styles</a:t>
            </a:r>
          </a:p>
        </p:txBody>
      </p:sp>
      <p:sp>
        <p:nvSpPr>
          <p:cNvPr id="4" name="Content Placeholder 3"/>
          <p:cNvSpPr>
            <a:spLocks noGrp="1"/>
          </p:cNvSpPr>
          <p:nvPr>
            <p:ph sz="half" idx="2"/>
          </p:nvPr>
        </p:nvSpPr>
        <p:spPr>
          <a:xfrm>
            <a:off x="742605" y="3879490"/>
            <a:ext cx="2835354" cy="3995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18135" y="2933379"/>
            <a:ext cx="2835354" cy="843518"/>
          </a:xfrm>
        </p:spPr>
        <p:txBody>
          <a:bodyPr anchor="b">
            <a:noAutofit/>
          </a:bodyPr>
          <a:lstStyle>
            <a:lvl1pPr marL="0" indent="0">
              <a:lnSpc>
                <a:spcPct val="100000"/>
              </a:lnSpc>
              <a:buNone/>
              <a:defRPr sz="1200" b="1" cap="all" spc="115" baseline="0">
                <a:solidFill>
                  <a:schemeClr val="tx2"/>
                </a:solidFill>
              </a:defRPr>
            </a:lvl1pPr>
            <a:lvl2pPr marL="262054" indent="0">
              <a:buNone/>
              <a:defRPr sz="1200" b="1"/>
            </a:lvl2pPr>
            <a:lvl3pPr marL="524110" indent="0">
              <a:buNone/>
              <a:defRPr sz="1000" b="1"/>
            </a:lvl3pPr>
            <a:lvl4pPr marL="786166" indent="0">
              <a:buNone/>
              <a:defRPr sz="1000" b="1"/>
            </a:lvl4pPr>
            <a:lvl5pPr marL="1048223" indent="0">
              <a:buNone/>
              <a:defRPr sz="1000" b="1"/>
            </a:lvl5pPr>
            <a:lvl6pPr marL="1310277" indent="0">
              <a:buNone/>
              <a:defRPr sz="1000" b="1"/>
            </a:lvl6pPr>
            <a:lvl7pPr marL="1572333" indent="0">
              <a:buNone/>
              <a:defRPr sz="1000" b="1"/>
            </a:lvl7pPr>
            <a:lvl8pPr marL="1834387" indent="0">
              <a:buNone/>
              <a:defRPr sz="1000" b="1"/>
            </a:lvl8pPr>
            <a:lvl9pPr marL="2096444" indent="0">
              <a:buNone/>
              <a:defRPr sz="1000" b="1"/>
            </a:lvl9pPr>
          </a:lstStyle>
          <a:p>
            <a:pPr lvl="0"/>
            <a:r>
              <a:rPr lang="en-US"/>
              <a:t>Click to edit Master text styles</a:t>
            </a:r>
          </a:p>
        </p:txBody>
      </p:sp>
      <p:sp>
        <p:nvSpPr>
          <p:cNvPr id="6" name="Content Placeholder 5"/>
          <p:cNvSpPr>
            <a:spLocks noGrp="1"/>
          </p:cNvSpPr>
          <p:nvPr>
            <p:ph sz="quarter" idx="4"/>
          </p:nvPr>
        </p:nvSpPr>
        <p:spPr>
          <a:xfrm>
            <a:off x="3918135" y="3879490"/>
            <a:ext cx="2835354" cy="3995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3/15/18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3/15/18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4364623" y="10"/>
            <a:ext cx="2836292" cy="9145588"/>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4924572" y="609730"/>
            <a:ext cx="1826282" cy="1595835"/>
          </a:xfrm>
        </p:spPr>
        <p:txBody>
          <a:bodyPr anchor="b">
            <a:normAutofit/>
          </a:bodyPr>
          <a:lstStyle>
            <a:lvl1pPr>
              <a:lnSpc>
                <a:spcPct val="100000"/>
              </a:lnSpc>
              <a:defRPr sz="1200" b="1" i="0" cap="all" spc="172"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51870" y="1227394"/>
            <a:ext cx="3637316" cy="6647987"/>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924572" y="2322197"/>
            <a:ext cx="1826282" cy="5553184"/>
          </a:xfrm>
        </p:spPr>
        <p:txBody>
          <a:bodyPr/>
          <a:lstStyle>
            <a:lvl1pPr marL="0" indent="0">
              <a:lnSpc>
                <a:spcPct val="120000"/>
              </a:lnSpc>
              <a:spcBef>
                <a:spcPts val="687"/>
              </a:spcBef>
              <a:buNone/>
              <a:defRPr sz="1000" baseline="0">
                <a:solidFill>
                  <a:schemeClr val="bg2"/>
                </a:solidFill>
              </a:defRPr>
            </a:lvl1pPr>
            <a:lvl2pPr marL="262054" indent="0">
              <a:buNone/>
              <a:defRPr sz="800"/>
            </a:lvl2pPr>
            <a:lvl3pPr marL="524110" indent="0">
              <a:buNone/>
              <a:defRPr sz="700"/>
            </a:lvl3pPr>
            <a:lvl4pPr marL="786166" indent="0">
              <a:buNone/>
              <a:defRPr sz="600"/>
            </a:lvl4pPr>
            <a:lvl5pPr marL="1048223" indent="0">
              <a:buNone/>
              <a:defRPr sz="600"/>
            </a:lvl5pPr>
            <a:lvl6pPr marL="1310277" indent="0">
              <a:buNone/>
              <a:defRPr sz="600"/>
            </a:lvl6pPr>
            <a:lvl7pPr marL="1572333" indent="0">
              <a:buNone/>
              <a:defRPr sz="600"/>
            </a:lvl7pPr>
            <a:lvl8pPr marL="1834387" indent="0">
              <a:buNone/>
              <a:defRPr sz="600"/>
            </a:lvl8pPr>
            <a:lvl9pPr marL="2096444" indent="0">
              <a:buNone/>
              <a:defRPr sz="600"/>
            </a:lvl9pPr>
          </a:lstStyle>
          <a:p>
            <a:pPr lvl="0"/>
            <a:r>
              <a:rPr lang="en-US"/>
              <a:t>Click to edit Master text styles</a:t>
            </a:r>
          </a:p>
        </p:txBody>
      </p:sp>
      <p:sp>
        <p:nvSpPr>
          <p:cNvPr id="5" name="Date Placeholder 4"/>
          <p:cNvSpPr>
            <a:spLocks noGrp="1"/>
          </p:cNvSpPr>
          <p:nvPr>
            <p:ph type="dt" sz="half" idx="10"/>
          </p:nvPr>
        </p:nvSpPr>
        <p:spPr>
          <a:xfrm>
            <a:off x="451873" y="8502392"/>
            <a:ext cx="728449" cy="464697"/>
          </a:xfrm>
        </p:spPr>
        <p:txBody>
          <a:bodyPr/>
          <a:lstStyle/>
          <a:p>
            <a:fld id="{9334D819-9F07-4261-B09B-9E467E5D9002}" type="datetimeFigureOut">
              <a:rPr lang="en-US" dirty="0"/>
              <a:t>3/15/18</a:t>
            </a:fld>
            <a:endParaRPr lang="en-US" dirty="0"/>
          </a:p>
        </p:txBody>
      </p:sp>
      <p:sp>
        <p:nvSpPr>
          <p:cNvPr id="6" name="Footer Placeholder 5"/>
          <p:cNvSpPr>
            <a:spLocks noGrp="1"/>
          </p:cNvSpPr>
          <p:nvPr>
            <p:ph type="ftr" sz="quarter" idx="11"/>
          </p:nvPr>
        </p:nvSpPr>
        <p:spPr>
          <a:xfrm>
            <a:off x="1242462" y="8502396"/>
            <a:ext cx="2056663" cy="461141"/>
          </a:xfrm>
        </p:spPr>
        <p:txBody>
          <a:bodyPr/>
          <a:lstStyle/>
          <a:p>
            <a:endParaRPr lang="en-US" dirty="0"/>
          </a:p>
        </p:txBody>
      </p:sp>
      <p:sp>
        <p:nvSpPr>
          <p:cNvPr id="7" name="Slide Number Placeholder 6"/>
          <p:cNvSpPr>
            <a:spLocks noGrp="1"/>
          </p:cNvSpPr>
          <p:nvPr>
            <p:ph type="sldNum" sz="quarter" idx="12"/>
          </p:nvPr>
        </p:nvSpPr>
        <p:spPr>
          <a:xfrm>
            <a:off x="3361261" y="8502396"/>
            <a:ext cx="727920" cy="461141"/>
          </a:xfrm>
        </p:spPr>
        <p:txBody>
          <a:bodyPr/>
          <a:lstStyle/>
          <a:p>
            <a:fld id="{71766878-3199-4EAB-94E7-2D6D11070E14}" type="slidenum">
              <a:rPr lang="en-US" dirty="0"/>
              <a:t>‹#›</a:t>
            </a:fld>
            <a:endParaRPr lang="en-US" dirty="0"/>
          </a:p>
        </p:txBody>
      </p:sp>
      <p:sp>
        <p:nvSpPr>
          <p:cNvPr id="8" name="Rectangle 7" title="left edge border"/>
          <p:cNvSpPr/>
          <p:nvPr/>
        </p:nvSpPr>
        <p:spPr>
          <a:xfrm>
            <a:off x="12" y="10"/>
            <a:ext cx="167423" cy="9145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67427" y="16"/>
            <a:ext cx="4344394" cy="9145586"/>
          </a:xfrm>
        </p:spPr>
        <p:txBody>
          <a:bodyPr anchor="t"/>
          <a:lstStyle>
            <a:lvl1pPr marL="0" indent="0">
              <a:buNone/>
              <a:defRPr sz="1800"/>
            </a:lvl1pPr>
            <a:lvl2pPr marL="262054" indent="0">
              <a:buNone/>
              <a:defRPr sz="1500"/>
            </a:lvl2pPr>
            <a:lvl3pPr marL="524110" indent="0">
              <a:buNone/>
              <a:defRPr sz="1400"/>
            </a:lvl3pPr>
            <a:lvl4pPr marL="786166" indent="0">
              <a:buNone/>
              <a:defRPr sz="1200"/>
            </a:lvl4pPr>
            <a:lvl5pPr marL="1048223" indent="0">
              <a:buNone/>
              <a:defRPr sz="1200"/>
            </a:lvl5pPr>
            <a:lvl6pPr marL="1310277" indent="0">
              <a:buNone/>
              <a:defRPr sz="1200"/>
            </a:lvl6pPr>
            <a:lvl7pPr marL="1572333" indent="0">
              <a:buNone/>
              <a:defRPr sz="1200"/>
            </a:lvl7pPr>
            <a:lvl8pPr marL="1834387" indent="0">
              <a:buNone/>
              <a:defRPr sz="1200"/>
            </a:lvl8pPr>
            <a:lvl9pPr marL="2096444" indent="0">
              <a:buNone/>
              <a:defRPr sz="1200"/>
            </a:lvl9pPr>
          </a:lstStyle>
          <a:p>
            <a:r>
              <a:rPr lang="en-US"/>
              <a:t>Click icon to add picture</a:t>
            </a:r>
            <a:endParaRPr lang="en-US" dirty="0"/>
          </a:p>
        </p:txBody>
      </p:sp>
      <p:sp>
        <p:nvSpPr>
          <p:cNvPr id="11" name="Freeform 11" title="right scallop background shape"/>
          <p:cNvSpPr/>
          <p:nvPr/>
        </p:nvSpPr>
        <p:spPr bwMode="auto">
          <a:xfrm>
            <a:off x="4364623" y="10"/>
            <a:ext cx="2836292" cy="9145588"/>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12" y="10"/>
            <a:ext cx="167423" cy="9145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4574" y="609716"/>
            <a:ext cx="1826282" cy="1595835"/>
          </a:xfrm>
        </p:spPr>
        <p:txBody>
          <a:bodyPr anchor="b">
            <a:normAutofit/>
          </a:bodyPr>
          <a:lstStyle>
            <a:lvl1pPr>
              <a:lnSpc>
                <a:spcPct val="100000"/>
              </a:lnSpc>
              <a:defRPr sz="1200" b="1" i="0" spc="172"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4924574" y="2322197"/>
            <a:ext cx="1826282" cy="5553184"/>
          </a:xfrm>
        </p:spPr>
        <p:txBody>
          <a:bodyPr/>
          <a:lstStyle>
            <a:lvl1pPr marL="0" indent="0">
              <a:lnSpc>
                <a:spcPct val="120000"/>
              </a:lnSpc>
              <a:spcBef>
                <a:spcPts val="687"/>
              </a:spcBef>
              <a:buNone/>
              <a:defRPr sz="1000" baseline="0">
                <a:solidFill>
                  <a:schemeClr val="bg2"/>
                </a:solidFill>
              </a:defRPr>
            </a:lvl1pPr>
            <a:lvl2pPr marL="262054" indent="0">
              <a:buNone/>
              <a:defRPr sz="800"/>
            </a:lvl2pPr>
            <a:lvl3pPr marL="524110" indent="0">
              <a:buNone/>
              <a:defRPr sz="700"/>
            </a:lvl3pPr>
            <a:lvl4pPr marL="786166" indent="0">
              <a:buNone/>
              <a:defRPr sz="600"/>
            </a:lvl4pPr>
            <a:lvl5pPr marL="1048223" indent="0">
              <a:buNone/>
              <a:defRPr sz="600"/>
            </a:lvl5pPr>
            <a:lvl6pPr marL="1310277" indent="0">
              <a:buNone/>
              <a:defRPr sz="600"/>
            </a:lvl6pPr>
            <a:lvl7pPr marL="1572333" indent="0">
              <a:buNone/>
              <a:defRPr sz="600"/>
            </a:lvl7pPr>
            <a:lvl8pPr marL="1834387" indent="0">
              <a:buNone/>
              <a:defRPr sz="600"/>
            </a:lvl8pPr>
            <a:lvl9pPr marL="2096444" indent="0">
              <a:buNone/>
              <a:defRPr sz="600"/>
            </a:lvl9pPr>
          </a:lstStyle>
          <a:p>
            <a:pPr lvl="0"/>
            <a:r>
              <a:rPr lang="en-US"/>
              <a:t>Click to edit Master text styles</a:t>
            </a:r>
          </a:p>
        </p:txBody>
      </p:sp>
      <p:sp>
        <p:nvSpPr>
          <p:cNvPr id="5" name="Date Placeholder 4"/>
          <p:cNvSpPr>
            <a:spLocks noGrp="1"/>
          </p:cNvSpPr>
          <p:nvPr>
            <p:ph type="dt" sz="half" idx="10"/>
          </p:nvPr>
        </p:nvSpPr>
        <p:spPr>
          <a:xfrm>
            <a:off x="452397" y="8502392"/>
            <a:ext cx="727920" cy="464697"/>
          </a:xfrm>
        </p:spPr>
        <p:txBody>
          <a:bodyPr/>
          <a:lstStyle/>
          <a:p>
            <a:fld id="{9334D819-9F07-4261-B09B-9E467E5D9002}" type="datetimeFigureOut">
              <a:rPr lang="en-US" dirty="0"/>
              <a:t>3/15/18</a:t>
            </a:fld>
            <a:endParaRPr lang="en-US" dirty="0"/>
          </a:p>
        </p:txBody>
      </p:sp>
      <p:sp>
        <p:nvSpPr>
          <p:cNvPr id="6" name="Footer Placeholder 5"/>
          <p:cNvSpPr>
            <a:spLocks noGrp="1"/>
          </p:cNvSpPr>
          <p:nvPr>
            <p:ph type="ftr" sz="quarter" idx="11"/>
          </p:nvPr>
        </p:nvSpPr>
        <p:spPr>
          <a:xfrm>
            <a:off x="1242462" y="8502396"/>
            <a:ext cx="2056663" cy="461141"/>
          </a:xfrm>
        </p:spPr>
        <p:txBody>
          <a:bodyPr/>
          <a:lstStyle/>
          <a:p>
            <a:endParaRPr lang="en-US" dirty="0"/>
          </a:p>
        </p:txBody>
      </p:sp>
      <p:sp>
        <p:nvSpPr>
          <p:cNvPr id="7" name="Slide Number Placeholder 6"/>
          <p:cNvSpPr>
            <a:spLocks noGrp="1"/>
          </p:cNvSpPr>
          <p:nvPr>
            <p:ph type="sldNum" sz="quarter" idx="12"/>
          </p:nvPr>
        </p:nvSpPr>
        <p:spPr>
          <a:xfrm>
            <a:off x="3359231" y="8502396"/>
            <a:ext cx="729091" cy="461141"/>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9281" y="509951"/>
            <a:ext cx="6011573" cy="1989854"/>
          </a:xfrm>
          <a:prstGeom prst="rect">
            <a:avLst/>
          </a:prstGeom>
        </p:spPr>
        <p:txBody>
          <a:bodyPr vert="horz" lIns="52411" tIns="26207" rIns="52411" bIns="26207"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39281" y="3048546"/>
            <a:ext cx="6011573" cy="4792285"/>
          </a:xfrm>
          <a:prstGeom prst="rect">
            <a:avLst/>
          </a:prstGeom>
        </p:spPr>
        <p:txBody>
          <a:bodyPr vert="horz" lIns="52411" tIns="26207" rIns="52411" bIns="2620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9289" y="8502392"/>
            <a:ext cx="1375993" cy="464697"/>
          </a:xfrm>
          <a:prstGeom prst="rect">
            <a:avLst/>
          </a:prstGeom>
        </p:spPr>
        <p:txBody>
          <a:bodyPr vert="horz" lIns="52411" tIns="26207" rIns="52411" bIns="26207" rtlCol="0" anchor="ctr"/>
          <a:lstStyle>
            <a:lvl1pPr algn="l">
              <a:defRPr sz="700">
                <a:solidFill>
                  <a:schemeClr val="tx1">
                    <a:lumMod val="65000"/>
                    <a:lumOff val="35000"/>
                  </a:schemeClr>
                </a:solidFill>
              </a:defRPr>
            </a:lvl1pPr>
          </a:lstStyle>
          <a:p>
            <a:fld id="{9334D819-9F07-4261-B09B-9E467E5D9002}" type="datetimeFigureOut">
              <a:rPr lang="en-US" dirty="0"/>
              <a:pPr/>
              <a:t>3/15/18</a:t>
            </a:fld>
            <a:endParaRPr lang="en-US" dirty="0"/>
          </a:p>
        </p:txBody>
      </p:sp>
      <p:sp>
        <p:nvSpPr>
          <p:cNvPr id="5" name="Footer Placeholder 4"/>
          <p:cNvSpPr>
            <a:spLocks noGrp="1"/>
          </p:cNvSpPr>
          <p:nvPr>
            <p:ph type="ftr" sz="quarter" idx="3"/>
          </p:nvPr>
        </p:nvSpPr>
        <p:spPr>
          <a:xfrm>
            <a:off x="2385306" y="8502396"/>
            <a:ext cx="2430304" cy="461141"/>
          </a:xfrm>
          <a:prstGeom prst="rect">
            <a:avLst/>
          </a:prstGeom>
        </p:spPr>
        <p:txBody>
          <a:bodyPr vert="horz" lIns="52411" tIns="26207" rIns="52411" bIns="26207" rtlCol="0" anchor="ctr"/>
          <a:lstStyle>
            <a:lvl1pPr algn="ctr">
              <a:defRPr sz="7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5085652" y="8502396"/>
            <a:ext cx="1665207" cy="461141"/>
          </a:xfrm>
          <a:prstGeom prst="rect">
            <a:avLst/>
          </a:prstGeom>
        </p:spPr>
        <p:txBody>
          <a:bodyPr vert="horz" lIns="52411" tIns="26207" rIns="52411" bIns="26207" rtlCol="0" anchor="ctr"/>
          <a:lstStyle>
            <a:lvl1pPr algn="r">
              <a:defRPr sz="7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9" y="10"/>
            <a:ext cx="523193" cy="9145588"/>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7033491" y="10"/>
            <a:ext cx="167423" cy="9145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24110" rtl="0" eaLnBrk="1" latinLnBrk="0" hangingPunct="1">
        <a:lnSpc>
          <a:spcPct val="90000"/>
        </a:lnSpc>
        <a:spcBef>
          <a:spcPct val="0"/>
        </a:spcBef>
        <a:buNone/>
        <a:defRPr sz="3000" kern="1200" cap="all" spc="115" baseline="0">
          <a:solidFill>
            <a:schemeClr val="tx2"/>
          </a:solidFill>
          <a:latin typeface="+mj-lt"/>
          <a:ea typeface="+mj-ea"/>
          <a:cs typeface="+mj-cs"/>
        </a:defRPr>
      </a:lvl1pPr>
    </p:titleStyle>
    <p:bodyStyle>
      <a:lvl1pPr marL="131028" indent="-131028" algn="l" defTabSz="524110" rtl="0" eaLnBrk="1" latinLnBrk="0" hangingPunct="1">
        <a:lnSpc>
          <a:spcPct val="110000"/>
        </a:lnSpc>
        <a:spcBef>
          <a:spcPts val="402"/>
        </a:spcBef>
        <a:buClr>
          <a:schemeClr val="tx2"/>
        </a:buClr>
        <a:buFont typeface="Arial" panose="020B0604020202020204" pitchFamily="34" charset="0"/>
        <a:buChar char="•"/>
        <a:defRPr sz="1200" kern="1200">
          <a:solidFill>
            <a:schemeClr val="tx1">
              <a:lumMod val="65000"/>
              <a:lumOff val="35000"/>
            </a:schemeClr>
          </a:solidFill>
          <a:latin typeface="+mn-lt"/>
          <a:ea typeface="+mn-ea"/>
          <a:cs typeface="+mn-cs"/>
        </a:defRPr>
      </a:lvl1pPr>
      <a:lvl2pPr marL="393084" indent="-131028" algn="l" defTabSz="524110" rtl="0" eaLnBrk="1" latinLnBrk="0" hangingPunct="1">
        <a:lnSpc>
          <a:spcPct val="110000"/>
        </a:lnSpc>
        <a:spcBef>
          <a:spcPts val="402"/>
        </a:spcBef>
        <a:buClr>
          <a:schemeClr val="tx2"/>
        </a:buClr>
        <a:buFont typeface="Gill Sans MT" panose="020B0502020104020203" pitchFamily="34" charset="0"/>
        <a:buChar char="–"/>
        <a:defRPr sz="1000" kern="1200">
          <a:solidFill>
            <a:schemeClr val="tx1">
              <a:lumMod val="65000"/>
              <a:lumOff val="35000"/>
            </a:schemeClr>
          </a:solidFill>
          <a:latin typeface="+mn-lt"/>
          <a:ea typeface="+mn-ea"/>
          <a:cs typeface="+mn-cs"/>
        </a:defRPr>
      </a:lvl2pPr>
      <a:lvl3pPr marL="655139" indent="-131028" algn="l" defTabSz="524110" rtl="0" eaLnBrk="1" latinLnBrk="0" hangingPunct="1">
        <a:lnSpc>
          <a:spcPct val="110000"/>
        </a:lnSpc>
        <a:spcBef>
          <a:spcPts val="402"/>
        </a:spcBef>
        <a:buClr>
          <a:schemeClr val="tx2"/>
        </a:buClr>
        <a:buFont typeface="Arial" panose="020B0604020202020204" pitchFamily="34" charset="0"/>
        <a:buChar char="•"/>
        <a:defRPr sz="1000" kern="1200">
          <a:solidFill>
            <a:schemeClr val="tx1">
              <a:lumMod val="65000"/>
              <a:lumOff val="35000"/>
            </a:schemeClr>
          </a:solidFill>
          <a:latin typeface="+mn-lt"/>
          <a:ea typeface="+mn-ea"/>
          <a:cs typeface="+mn-cs"/>
        </a:defRPr>
      </a:lvl3pPr>
      <a:lvl4pPr marL="917195" indent="-131028" algn="l" defTabSz="524110" rtl="0" eaLnBrk="1" latinLnBrk="0" hangingPunct="1">
        <a:lnSpc>
          <a:spcPct val="110000"/>
        </a:lnSpc>
        <a:spcBef>
          <a:spcPts val="402"/>
        </a:spcBef>
        <a:buClr>
          <a:schemeClr val="tx2"/>
        </a:buClr>
        <a:buFont typeface="Gill Sans MT" panose="020B0502020104020203" pitchFamily="34" charset="0"/>
        <a:buChar char="–"/>
        <a:defRPr sz="800" kern="1200">
          <a:solidFill>
            <a:schemeClr val="tx1">
              <a:lumMod val="65000"/>
              <a:lumOff val="35000"/>
            </a:schemeClr>
          </a:solidFill>
          <a:latin typeface="+mn-lt"/>
          <a:ea typeface="+mn-ea"/>
          <a:cs typeface="+mn-cs"/>
        </a:defRPr>
      </a:lvl4pPr>
      <a:lvl5pPr marL="1179249" indent="-131028" algn="l" defTabSz="524110" rtl="0" eaLnBrk="1" latinLnBrk="0" hangingPunct="1">
        <a:lnSpc>
          <a:spcPct val="110000"/>
        </a:lnSpc>
        <a:spcBef>
          <a:spcPts val="402"/>
        </a:spcBef>
        <a:buClr>
          <a:schemeClr val="tx2"/>
        </a:buClr>
        <a:buFont typeface="Arial" panose="020B0604020202020204" pitchFamily="34" charset="0"/>
        <a:buChar char="•"/>
        <a:defRPr sz="800" kern="1200">
          <a:solidFill>
            <a:schemeClr val="tx1">
              <a:lumMod val="65000"/>
              <a:lumOff val="35000"/>
            </a:schemeClr>
          </a:solidFill>
          <a:latin typeface="+mn-lt"/>
          <a:ea typeface="+mn-ea"/>
          <a:cs typeface="+mn-cs"/>
        </a:defRPr>
      </a:lvl5pPr>
      <a:lvl6pPr marL="1179249" indent="-131028" algn="l" defTabSz="524110" rtl="0" eaLnBrk="1" latinLnBrk="0" hangingPunct="1">
        <a:lnSpc>
          <a:spcPct val="110000"/>
        </a:lnSpc>
        <a:spcBef>
          <a:spcPts val="402"/>
        </a:spcBef>
        <a:buClr>
          <a:schemeClr val="tx2"/>
        </a:buClr>
        <a:buFont typeface="Gill Sans MT" panose="020B0502020104020203" pitchFamily="34" charset="0"/>
        <a:buChar char="–"/>
        <a:defRPr sz="800" kern="1200">
          <a:solidFill>
            <a:schemeClr val="tx1">
              <a:lumMod val="65000"/>
              <a:lumOff val="35000"/>
            </a:schemeClr>
          </a:solidFill>
          <a:latin typeface="+mn-lt"/>
          <a:ea typeface="+mn-ea"/>
          <a:cs typeface="+mn-cs"/>
        </a:defRPr>
      </a:lvl6pPr>
      <a:lvl7pPr marL="1179249" indent="-131028" algn="l" defTabSz="524110" rtl="0" eaLnBrk="1" latinLnBrk="0" hangingPunct="1">
        <a:lnSpc>
          <a:spcPct val="110000"/>
        </a:lnSpc>
        <a:spcBef>
          <a:spcPts val="402"/>
        </a:spcBef>
        <a:buClr>
          <a:schemeClr val="tx2"/>
        </a:buClr>
        <a:buFont typeface="Arial" panose="020B0604020202020204" pitchFamily="34" charset="0"/>
        <a:buChar char="•"/>
        <a:defRPr sz="800" kern="1200">
          <a:solidFill>
            <a:schemeClr val="tx1">
              <a:lumMod val="65000"/>
              <a:lumOff val="35000"/>
            </a:schemeClr>
          </a:solidFill>
          <a:latin typeface="+mn-lt"/>
          <a:ea typeface="+mn-ea"/>
          <a:cs typeface="+mn-cs"/>
        </a:defRPr>
      </a:lvl7pPr>
      <a:lvl8pPr marL="1179249" indent="-131028" algn="l" defTabSz="524110" rtl="0" eaLnBrk="1" latinLnBrk="0" hangingPunct="1">
        <a:lnSpc>
          <a:spcPct val="110000"/>
        </a:lnSpc>
        <a:spcBef>
          <a:spcPts val="402"/>
        </a:spcBef>
        <a:buClr>
          <a:schemeClr val="tx2"/>
        </a:buClr>
        <a:buFont typeface="Gill Sans MT" panose="020B0502020104020203" pitchFamily="34" charset="0"/>
        <a:buChar char="–"/>
        <a:defRPr sz="800" kern="1200" baseline="0">
          <a:solidFill>
            <a:schemeClr val="tx1">
              <a:lumMod val="65000"/>
              <a:lumOff val="35000"/>
            </a:schemeClr>
          </a:solidFill>
          <a:latin typeface="+mn-lt"/>
          <a:ea typeface="+mn-ea"/>
          <a:cs typeface="+mn-cs"/>
        </a:defRPr>
      </a:lvl8pPr>
      <a:lvl9pPr marL="1179249" indent="-131028" algn="l" defTabSz="524110" rtl="0" eaLnBrk="1" latinLnBrk="0" hangingPunct="1">
        <a:lnSpc>
          <a:spcPct val="110000"/>
        </a:lnSpc>
        <a:spcBef>
          <a:spcPts val="402"/>
        </a:spcBef>
        <a:buClr>
          <a:schemeClr val="tx2"/>
        </a:buClr>
        <a:buFont typeface="Arial" panose="020B0604020202020204" pitchFamily="34" charset="0"/>
        <a:buChar char="•"/>
        <a:defRPr sz="800" kern="1200" baseline="0">
          <a:solidFill>
            <a:schemeClr val="tx1">
              <a:lumMod val="65000"/>
              <a:lumOff val="35000"/>
            </a:schemeClr>
          </a:solidFill>
          <a:latin typeface="+mn-lt"/>
          <a:ea typeface="+mn-ea"/>
          <a:cs typeface="+mn-cs"/>
        </a:defRPr>
      </a:lvl9pPr>
    </p:bodyStyle>
    <p:otherStyle>
      <a:defPPr>
        <a:defRPr lang="en-US"/>
      </a:defPPr>
      <a:lvl1pPr marL="0" algn="l" defTabSz="524110" rtl="0" eaLnBrk="1" latinLnBrk="0" hangingPunct="1">
        <a:defRPr sz="1000" kern="1200">
          <a:solidFill>
            <a:schemeClr val="tx1"/>
          </a:solidFill>
          <a:latin typeface="+mn-lt"/>
          <a:ea typeface="+mn-ea"/>
          <a:cs typeface="+mn-cs"/>
        </a:defRPr>
      </a:lvl1pPr>
      <a:lvl2pPr marL="262054" algn="l" defTabSz="524110" rtl="0" eaLnBrk="1" latinLnBrk="0" hangingPunct="1">
        <a:defRPr sz="1000" kern="1200">
          <a:solidFill>
            <a:schemeClr val="tx1"/>
          </a:solidFill>
          <a:latin typeface="+mn-lt"/>
          <a:ea typeface="+mn-ea"/>
          <a:cs typeface="+mn-cs"/>
        </a:defRPr>
      </a:lvl2pPr>
      <a:lvl3pPr marL="524110" algn="l" defTabSz="524110" rtl="0" eaLnBrk="1" latinLnBrk="0" hangingPunct="1">
        <a:defRPr sz="1000" kern="1200">
          <a:solidFill>
            <a:schemeClr val="tx1"/>
          </a:solidFill>
          <a:latin typeface="+mn-lt"/>
          <a:ea typeface="+mn-ea"/>
          <a:cs typeface="+mn-cs"/>
        </a:defRPr>
      </a:lvl3pPr>
      <a:lvl4pPr marL="786166" algn="l" defTabSz="524110" rtl="0" eaLnBrk="1" latinLnBrk="0" hangingPunct="1">
        <a:defRPr sz="1000" kern="1200">
          <a:solidFill>
            <a:schemeClr val="tx1"/>
          </a:solidFill>
          <a:latin typeface="+mn-lt"/>
          <a:ea typeface="+mn-ea"/>
          <a:cs typeface="+mn-cs"/>
        </a:defRPr>
      </a:lvl4pPr>
      <a:lvl5pPr marL="1048223" algn="l" defTabSz="524110" rtl="0" eaLnBrk="1" latinLnBrk="0" hangingPunct="1">
        <a:defRPr sz="1000" kern="1200">
          <a:solidFill>
            <a:schemeClr val="tx1"/>
          </a:solidFill>
          <a:latin typeface="+mn-lt"/>
          <a:ea typeface="+mn-ea"/>
          <a:cs typeface="+mn-cs"/>
        </a:defRPr>
      </a:lvl5pPr>
      <a:lvl6pPr marL="1310277" algn="l" defTabSz="524110" rtl="0" eaLnBrk="1" latinLnBrk="0" hangingPunct="1">
        <a:defRPr sz="1000" kern="1200">
          <a:solidFill>
            <a:schemeClr val="tx1"/>
          </a:solidFill>
          <a:latin typeface="+mn-lt"/>
          <a:ea typeface="+mn-ea"/>
          <a:cs typeface="+mn-cs"/>
        </a:defRPr>
      </a:lvl6pPr>
      <a:lvl7pPr marL="1572333" algn="l" defTabSz="524110" rtl="0" eaLnBrk="1" latinLnBrk="0" hangingPunct="1">
        <a:defRPr sz="1000" kern="1200">
          <a:solidFill>
            <a:schemeClr val="tx1"/>
          </a:solidFill>
          <a:latin typeface="+mn-lt"/>
          <a:ea typeface="+mn-ea"/>
          <a:cs typeface="+mn-cs"/>
        </a:defRPr>
      </a:lvl7pPr>
      <a:lvl8pPr marL="1834387" algn="l" defTabSz="524110" rtl="0" eaLnBrk="1" latinLnBrk="0" hangingPunct="1">
        <a:defRPr sz="1000" kern="1200">
          <a:solidFill>
            <a:schemeClr val="tx1"/>
          </a:solidFill>
          <a:latin typeface="+mn-lt"/>
          <a:ea typeface="+mn-ea"/>
          <a:cs typeface="+mn-cs"/>
        </a:defRPr>
      </a:lvl8pPr>
      <a:lvl9pPr marL="2096444" algn="l" defTabSz="524110" rtl="0" eaLnBrk="1" latinLnBrk="0" hangingPunct="1">
        <a:defRPr sz="10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7.jpg"/><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1070000" y="5226500"/>
            <a:ext cx="5010150" cy="952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50974" y="4255932"/>
            <a:ext cx="3810000" cy="769441"/>
          </a:xfrm>
          <a:prstGeom prst="rect">
            <a:avLst/>
          </a:prstGeom>
          <a:noFill/>
          <a:effectLst>
            <a:glow rad="101600">
              <a:schemeClr val="accent3">
                <a:satMod val="175000"/>
                <a:alpha val="40000"/>
              </a:schemeClr>
            </a:glow>
            <a:outerShdw blurRad="50800" dist="38100" algn="l" rotWithShape="0">
              <a:prstClr val="black">
                <a:alpha val="40000"/>
              </a:prstClr>
            </a:outerShdw>
            <a:softEdge rad="12700"/>
          </a:effectLst>
        </p:spPr>
        <p:txBody>
          <a:bodyPr wrap="square" rtlCol="0">
            <a:spAutoFit/>
          </a:bodyPr>
          <a:lstStyle/>
          <a:p>
            <a:r>
              <a:rPr lang="en-US" sz="4400" b="1" dirty="0">
                <a:solidFill>
                  <a:srgbClr val="8DBDD5"/>
                </a:solidFill>
                <a:latin typeface="Battallion Script Demo" pitchFamily="2" charset="0"/>
              </a:rPr>
              <a:t>Pathology</a:t>
            </a:r>
            <a:endParaRPr lang="en-US" sz="4800" b="1" dirty="0">
              <a:solidFill>
                <a:srgbClr val="8DBDD5"/>
              </a:solidFill>
              <a:latin typeface="Battallion Script Demo" pitchFamily="2" charset="0"/>
            </a:endParaRPr>
          </a:p>
        </p:txBody>
      </p:sp>
      <p:sp>
        <p:nvSpPr>
          <p:cNvPr id="7" name="TextBox 6"/>
          <p:cNvSpPr txBox="1"/>
          <p:nvPr/>
        </p:nvSpPr>
        <p:spPr>
          <a:xfrm>
            <a:off x="2629532" y="4677265"/>
            <a:ext cx="2124075"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800" dirty="0">
                <a:solidFill>
                  <a:schemeClr val="accent1">
                    <a:lumMod val="90000"/>
                  </a:schemeClr>
                </a:solidFill>
                <a:latin typeface="+mj-lt"/>
              </a:rPr>
              <a:t>teamwork</a:t>
            </a:r>
          </a:p>
        </p:txBody>
      </p:sp>
      <p:sp>
        <p:nvSpPr>
          <p:cNvPr id="10" name="TextBox 9"/>
          <p:cNvSpPr txBox="1"/>
          <p:nvPr/>
        </p:nvSpPr>
        <p:spPr>
          <a:xfrm>
            <a:off x="660425" y="5887542"/>
            <a:ext cx="5829300" cy="461665"/>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sz="2400" b="1" dirty="0">
                <a:solidFill>
                  <a:schemeClr val="accent1">
                    <a:lumMod val="90000"/>
                  </a:schemeClr>
                </a:solidFill>
                <a:latin typeface="Battallion Script Demo" pitchFamily="2" charset="0"/>
              </a:rPr>
              <a:t>Lecture </a:t>
            </a:r>
            <a:r>
              <a:rPr lang="en-US" sz="2400" b="1" dirty="0" smtClean="0">
                <a:solidFill>
                  <a:schemeClr val="accent1">
                    <a:lumMod val="90000"/>
                  </a:schemeClr>
                </a:solidFill>
                <a:latin typeface="Battallion Script Demo" pitchFamily="2" charset="0"/>
              </a:rPr>
              <a:t>(5) </a:t>
            </a:r>
            <a:r>
              <a:rPr lang="en-US" sz="2400" b="1" dirty="0">
                <a:solidFill>
                  <a:schemeClr val="accent1">
                    <a:lumMod val="90000"/>
                  </a:schemeClr>
                </a:solidFill>
                <a:latin typeface="Battallion Script Demo" pitchFamily="2" charset="0"/>
              </a:rPr>
              <a:t>:</a:t>
            </a:r>
          </a:p>
        </p:txBody>
      </p:sp>
      <p:pic>
        <p:nvPicPr>
          <p:cNvPr id="9" name="Picture 11">
            <a:extLst>
              <a:ext uri="{FF2B5EF4-FFF2-40B4-BE49-F238E27FC236}">
                <a16:creationId xmlns:a16="http://schemas.microsoft.com/office/drawing/2014/main" xmlns="" id="{F5F1E863-60CA-4712-9858-61BB7B61A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780" y="-192235"/>
            <a:ext cx="1116429" cy="99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xmlns="" id="{A142D435-BBBC-48FD-8875-4A2E2A19D2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88" y="119529"/>
            <a:ext cx="675580" cy="6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806166" y="6574852"/>
            <a:ext cx="3368230" cy="584775"/>
          </a:xfrm>
          <a:prstGeom prst="rect">
            <a:avLst/>
          </a:prstGeom>
        </p:spPr>
        <p:txBody>
          <a:bodyPr wrap="none">
            <a:spAutoFit/>
          </a:bodyPr>
          <a:lstStyle/>
          <a:p>
            <a:pPr algn="ctr"/>
            <a:r>
              <a:rPr lang="en-US" sz="3200" b="1" dirty="0">
                <a:solidFill>
                  <a:schemeClr val="accent1">
                    <a:lumMod val="75000"/>
                  </a:schemeClr>
                </a:solidFill>
                <a:latin typeface="+mj-lt"/>
              </a:rPr>
              <a:t>T</a:t>
            </a:r>
            <a:r>
              <a:rPr lang="en-US" sz="3200" b="1" dirty="0" smtClean="0">
                <a:solidFill>
                  <a:schemeClr val="accent1">
                    <a:lumMod val="75000"/>
                  </a:schemeClr>
                </a:solidFill>
                <a:latin typeface="+mj-lt"/>
              </a:rPr>
              <a:t>hromboembolism</a:t>
            </a:r>
            <a:endParaRPr lang="en-US" sz="2400" b="1" dirty="0">
              <a:solidFill>
                <a:schemeClr val="accent1">
                  <a:lumMod val="75000"/>
                </a:schemeClr>
              </a:solidFill>
              <a:latin typeface="+mj-lt"/>
            </a:endParaRPr>
          </a:p>
        </p:txBody>
      </p:sp>
      <p:sp>
        <p:nvSpPr>
          <p:cNvPr id="11" name="TextBox 4"/>
          <p:cNvSpPr txBox="1"/>
          <p:nvPr/>
        </p:nvSpPr>
        <p:spPr>
          <a:xfrm>
            <a:off x="605091" y="8108295"/>
            <a:ext cx="2024441" cy="1258428"/>
          </a:xfrm>
          <a:prstGeom prst="rect">
            <a:avLst/>
          </a:prstGeom>
          <a:ln w="12700">
            <a:miter lim="400000"/>
          </a:ln>
          <a:extLst>
            <a:ext uri="{C572A759-6A51-4108-AA02-DFA0A04FC94B}">
              <ma14:wrappingTextBoxFlag xmlns:ma14="http://schemas.microsoft.com/office/mac/drawingml/2011/main" val="1"/>
            </a:ext>
          </a:extLst>
        </p:spPr>
        <p:txBody>
          <a:bodyPr lIns="24959" tIns="24959" rIns="24959" bIns="24959">
            <a:spAutoFit/>
          </a:bodyPr>
          <a:lstStyle/>
          <a:p>
            <a:r>
              <a:rPr lang="en-US" sz="1100" b="1" u="sng" dirty="0">
                <a:solidFill>
                  <a:schemeClr val="accent1">
                    <a:lumMod val="90000"/>
                  </a:schemeClr>
                </a:solidFill>
                <a:latin typeface="Battallion Script Demo" pitchFamily="2" charset="0"/>
              </a:rPr>
              <a:t>Color Index :-</a:t>
            </a:r>
          </a:p>
          <a:p>
            <a:endParaRPr sz="1050" u="sng" dirty="0"/>
          </a:p>
          <a:p>
            <a:pPr defTabSz="249579">
              <a:buSzPct val="100000"/>
              <a:buChar char="▪"/>
              <a:defRPr sz="800" b="1">
                <a:solidFill>
                  <a:srgbClr val="FF0000"/>
                </a:solidFill>
                <a:latin typeface="Georgia"/>
                <a:ea typeface="Georgia"/>
                <a:cs typeface="Georgia"/>
                <a:sym typeface="Georgia"/>
              </a:defRPr>
            </a:pPr>
            <a:r>
              <a:rPr sz="800" dirty="0"/>
              <a:t>VERY IMPORTANT</a:t>
            </a:r>
          </a:p>
          <a:p>
            <a:pPr defTabSz="249579">
              <a:buSzPct val="100000"/>
              <a:buChar char="▪"/>
              <a:defRPr sz="800" b="1">
                <a:solidFill>
                  <a:schemeClr val="accent6">
                    <a:lumOff val="34901"/>
                  </a:schemeClr>
                </a:solidFill>
                <a:latin typeface="Georgia"/>
                <a:ea typeface="Georgia"/>
                <a:cs typeface="Georgia"/>
                <a:sym typeface="Georgia"/>
              </a:defRPr>
            </a:pPr>
            <a:r>
              <a:rPr sz="800" dirty="0"/>
              <a:t>Extra explanation</a:t>
            </a:r>
          </a:p>
          <a:p>
            <a:pPr defTabSz="249579">
              <a:buSzPct val="100000"/>
              <a:buChar char="▪"/>
              <a:defRPr sz="800" b="1">
                <a:solidFill>
                  <a:srgbClr val="479272"/>
                </a:solidFill>
                <a:latin typeface="Georgia"/>
                <a:ea typeface="Georgia"/>
                <a:cs typeface="Georgia"/>
                <a:sym typeface="Georgia"/>
              </a:defRPr>
            </a:pPr>
            <a:r>
              <a:rPr sz="800" dirty="0"/>
              <a:t>Examples</a:t>
            </a:r>
          </a:p>
          <a:p>
            <a:pPr defTabSz="249579">
              <a:buSzPct val="100000"/>
              <a:buChar char="▪"/>
              <a:defRPr sz="800" b="1" u="sng">
                <a:latin typeface="Georgia"/>
                <a:ea typeface="Georgia"/>
                <a:cs typeface="Georgia"/>
                <a:sym typeface="Georgia"/>
              </a:defRPr>
            </a:pPr>
            <a:r>
              <a:rPr sz="800" dirty="0"/>
              <a:t>Diseases names: Underlined</a:t>
            </a:r>
          </a:p>
          <a:p>
            <a:pPr defTabSz="249579">
              <a:buSzPct val="100000"/>
              <a:buChar char="▪"/>
              <a:defRPr sz="800" b="1">
                <a:solidFill>
                  <a:srgbClr val="0070C0"/>
                </a:solidFill>
                <a:latin typeface="Georgia"/>
                <a:ea typeface="Georgia"/>
                <a:cs typeface="Georgia"/>
                <a:sym typeface="Georgia"/>
              </a:defRPr>
            </a:pPr>
            <a:r>
              <a:rPr sz="800" dirty="0">
                <a:solidFill>
                  <a:schemeClr val="tx2">
                    <a:lumMod val="50000"/>
                  </a:schemeClr>
                </a:solidFill>
              </a:rPr>
              <a:t>Definitions </a:t>
            </a:r>
          </a:p>
          <a:p>
            <a:pPr defTabSz="249579">
              <a:defRPr sz="700" b="1">
                <a:solidFill>
                  <a:srgbClr val="66CCFF"/>
                </a:solidFill>
              </a:defRPr>
            </a:pPr>
            <a:r>
              <a:rPr sz="800" dirty="0"/>
              <a:t> </a:t>
            </a:r>
            <a:endParaRPr sz="800" dirty="0">
              <a:solidFill>
                <a:srgbClr val="7030A0"/>
              </a:solidFill>
            </a:endParaRPr>
          </a:p>
          <a:p>
            <a:pPr defTabSz="249579">
              <a:defRPr sz="900" b="1"/>
            </a:pPr>
            <a:endParaRPr dirty="0">
              <a:solidFill>
                <a:srgbClr val="7030A0"/>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372" y="741139"/>
            <a:ext cx="2742394" cy="3493569"/>
          </a:xfrm>
          <a:prstGeom prst="rect">
            <a:avLst/>
          </a:prstGeom>
        </p:spPr>
      </p:pic>
      <p:sp>
        <p:nvSpPr>
          <p:cNvPr id="13" name="TextBox 12"/>
          <p:cNvSpPr txBox="1"/>
          <p:nvPr/>
        </p:nvSpPr>
        <p:spPr>
          <a:xfrm>
            <a:off x="3874604" y="8899367"/>
            <a:ext cx="3326296" cy="246221"/>
          </a:xfrm>
          <a:prstGeom prst="rect">
            <a:avLst/>
          </a:prstGeom>
          <a:noFill/>
        </p:spPr>
        <p:txBody>
          <a:bodyPr wrap="square" rtlCol="0">
            <a:spAutoFit/>
          </a:bodyPr>
          <a:lstStyle/>
          <a:p>
            <a:r>
              <a:rPr lang="en-US" dirty="0" smtClean="0"/>
              <a:t>When you feel </a:t>
            </a:r>
            <a:r>
              <a:rPr lang="en-US" smtClean="0"/>
              <a:t>like quitting, think about why you started..</a:t>
            </a:r>
            <a:endParaRPr lang="en-US"/>
          </a:p>
        </p:txBody>
      </p:sp>
    </p:spTree>
    <p:extLst>
      <p:ext uri="{BB962C8B-B14F-4D97-AF65-F5344CB8AC3E}">
        <p14:creationId xmlns:p14="http://schemas.microsoft.com/office/powerpoint/2010/main" val="4290844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4FA8A8F9-2D12-4286-95F3-24B8E6C2BB01}"/>
              </a:ext>
            </a:extLst>
          </p:cNvPr>
          <p:cNvSpPr txBox="1"/>
          <p:nvPr/>
        </p:nvSpPr>
        <p:spPr>
          <a:xfrm>
            <a:off x="935663" y="55141"/>
            <a:ext cx="5660581" cy="3005438"/>
          </a:xfrm>
          <a:prstGeom prst="rect">
            <a:avLst/>
          </a:prstGeom>
          <a:noFill/>
        </p:spPr>
        <p:txBody>
          <a:bodyPr wrap="square" rtlCol="0">
            <a:spAutoFit/>
          </a:bodyPr>
          <a:lstStyle/>
          <a:p>
            <a:pPr marR="635000" lvl="0">
              <a:lnSpc>
                <a:spcPct val="105000"/>
              </a:lnSpc>
              <a:spcAft>
                <a:spcPts val="900"/>
              </a:spcAft>
              <a:buClr>
                <a:srgbClr val="9E3611"/>
              </a:buClr>
              <a:buSzPts val="1700"/>
            </a:pPr>
            <a:r>
              <a:rPr lang="en-US" sz="1600" b="1" dirty="0">
                <a:uFill>
                  <a:solidFill>
                    <a:srgbClr val="000000"/>
                  </a:solidFill>
                </a:uFill>
                <a:ea typeface="Rockwell" panose="02060603020205020403" pitchFamily="18" charset="0"/>
                <a:cs typeface="Rockwell" panose="02060603020205020403" pitchFamily="18" charset="0"/>
              </a:rPr>
              <a:t>Embolism</a:t>
            </a:r>
          </a:p>
          <a:p>
            <a:r>
              <a:rPr lang="en-US" sz="1400" b="0" i="1" dirty="0">
                <a:solidFill>
                  <a:srgbClr val="000000"/>
                </a:solidFill>
                <a:effectLst/>
              </a:rPr>
              <a:t>An embolus is a </a:t>
            </a:r>
            <a:r>
              <a:rPr lang="en-US" sz="1400" b="0" i="1" dirty="0">
                <a:solidFill>
                  <a:srgbClr val="FF0000"/>
                </a:solidFill>
                <a:effectLst/>
              </a:rPr>
              <a:t>detached</a:t>
            </a:r>
            <a:r>
              <a:rPr lang="en-US" sz="1400" b="0" i="1" dirty="0">
                <a:solidFill>
                  <a:srgbClr val="000000"/>
                </a:solidFill>
                <a:effectLst/>
              </a:rPr>
              <a:t> intravascular solid, liquid, or gaseous mass that is carried by the blood to a site distant from its point of origin.</a:t>
            </a:r>
            <a:endParaRPr lang="en-US" sz="1400" b="0" i="0" dirty="0">
              <a:solidFill>
                <a:srgbClr val="000000"/>
              </a:solidFill>
              <a:effectLst/>
            </a:endParaRPr>
          </a:p>
          <a:p>
            <a:r>
              <a:rPr lang="en-US" sz="1400" b="0" i="0" dirty="0">
                <a:solidFill>
                  <a:srgbClr val="A5A5A5"/>
                </a:solidFill>
                <a:effectLst/>
              </a:rPr>
              <a:t>•</a:t>
            </a:r>
            <a:r>
              <a:rPr lang="en-US" sz="1400" b="0" i="0" dirty="0">
                <a:solidFill>
                  <a:srgbClr val="000000"/>
                </a:solidFill>
                <a:effectLst/>
              </a:rPr>
              <a:t>Almost all emboli represent some part of a dislodged thrombus, hence the commonly used term </a:t>
            </a:r>
            <a:r>
              <a:rPr lang="en-US" sz="1400" b="0" i="1" dirty="0">
                <a:solidFill>
                  <a:srgbClr val="FF0000"/>
                </a:solidFill>
                <a:effectLst/>
              </a:rPr>
              <a:t>thromboembolism</a:t>
            </a:r>
            <a:r>
              <a:rPr lang="en-US" sz="1400" b="0" i="1" dirty="0">
                <a:solidFill>
                  <a:srgbClr val="000000"/>
                </a:solidFill>
                <a:effectLst/>
              </a:rPr>
              <a:t>.</a:t>
            </a:r>
            <a:endParaRPr lang="en-US" sz="1400" b="0" i="0" dirty="0">
              <a:solidFill>
                <a:srgbClr val="000000"/>
              </a:solidFill>
              <a:effectLst/>
            </a:endParaRPr>
          </a:p>
          <a:p>
            <a:r>
              <a:rPr lang="en-US" sz="1400" b="0" i="0" dirty="0">
                <a:solidFill>
                  <a:srgbClr val="A5A5A5"/>
                </a:solidFill>
                <a:effectLst/>
              </a:rPr>
              <a:t>•</a:t>
            </a:r>
            <a:r>
              <a:rPr lang="en-US" sz="1400" b="0" i="0" dirty="0">
                <a:solidFill>
                  <a:srgbClr val="000000"/>
                </a:solidFill>
                <a:effectLst/>
              </a:rPr>
              <a:t>The emboli ultimately lodge in vessels too small to permit further passage, resulting in partial or complete vascular occlusion leading to ischemic necrosis of distal tissue </a:t>
            </a:r>
            <a:r>
              <a:rPr lang="en-US" sz="1400" b="0" i="0" dirty="0" smtClean="0">
                <a:solidFill>
                  <a:srgbClr val="000000"/>
                </a:solidFill>
                <a:effectLst/>
              </a:rPr>
              <a:t>(</a:t>
            </a:r>
            <a:r>
              <a:rPr lang="en-US" sz="1400" b="0" i="1" dirty="0">
                <a:solidFill>
                  <a:srgbClr val="FF0000"/>
                </a:solidFill>
                <a:effectLst/>
              </a:rPr>
              <a:t>infarction</a:t>
            </a:r>
            <a:r>
              <a:rPr lang="en-US" sz="1400" b="0" i="1" dirty="0">
                <a:solidFill>
                  <a:srgbClr val="000000"/>
                </a:solidFill>
                <a:effectLst/>
              </a:rPr>
              <a:t>).</a:t>
            </a:r>
            <a:endParaRPr lang="en-US" sz="1400" b="0" i="0" dirty="0">
              <a:solidFill>
                <a:srgbClr val="000000"/>
              </a:solidFill>
              <a:effectLst/>
            </a:endParaRPr>
          </a:p>
          <a:p>
            <a:r>
              <a:rPr lang="en-US" sz="1400" b="0" i="0" dirty="0">
                <a:solidFill>
                  <a:srgbClr val="A5A5A5"/>
                </a:solidFill>
                <a:effectLst/>
              </a:rPr>
              <a:t>•</a:t>
            </a:r>
            <a:r>
              <a:rPr lang="en-US" sz="1400" b="0" i="0" dirty="0">
                <a:solidFill>
                  <a:srgbClr val="000000"/>
                </a:solidFill>
                <a:effectLst/>
              </a:rPr>
              <a:t>Depending on the site of origin, emboli may lodge in the pulmonary or systemic circulations.</a:t>
            </a:r>
          </a:p>
          <a:p>
            <a:pPr marR="635000" lvl="0">
              <a:lnSpc>
                <a:spcPct val="105000"/>
              </a:lnSpc>
              <a:spcAft>
                <a:spcPts val="900"/>
              </a:spcAft>
              <a:buClr>
                <a:srgbClr val="9E3611"/>
              </a:buClr>
              <a:buSzPts val="1700"/>
            </a:pPr>
            <a:endParaRPr lang="en-US" sz="1600" b="1" dirty="0">
              <a:uFill>
                <a:solidFill>
                  <a:srgbClr val="000000"/>
                </a:solidFill>
              </a:uFill>
              <a:ea typeface="Rockwell" panose="02060603020205020403" pitchFamily="18" charset="0"/>
              <a:cs typeface="Rockwell" panose="02060603020205020403" pitchFamily="18" charset="0"/>
            </a:endParaRPr>
          </a:p>
          <a:p>
            <a:pPr marR="635000" lvl="0">
              <a:lnSpc>
                <a:spcPct val="105000"/>
              </a:lnSpc>
              <a:spcAft>
                <a:spcPts val="900"/>
              </a:spcAft>
              <a:buClr>
                <a:srgbClr val="9E3611"/>
              </a:buClr>
              <a:buSzPts val="1700"/>
            </a:pPr>
            <a:endParaRPr lang="en-US" sz="1400" dirty="0">
              <a:uFill>
                <a:solidFill>
                  <a:srgbClr val="000000"/>
                </a:solidFill>
              </a:uFill>
              <a:ea typeface="Rockwell" panose="02060603020205020403" pitchFamily="18" charset="0"/>
              <a:cs typeface="Rockwell" panose="02060603020205020403" pitchFamily="18" charset="0"/>
            </a:endParaRPr>
          </a:p>
        </p:txBody>
      </p:sp>
      <p:pic>
        <p:nvPicPr>
          <p:cNvPr id="1028" name="Picture 4" descr="http://aibolita.com/uploads/posts/2015-04/174q-205.jpg">
            <a:extLst>
              <a:ext uri="{FF2B5EF4-FFF2-40B4-BE49-F238E27FC236}">
                <a16:creationId xmlns:a16="http://schemas.microsoft.com/office/drawing/2014/main" xmlns="" id="{9D8C7078-F753-4DBB-AE56-CED02B63A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740" y="2261937"/>
            <a:ext cx="3292010" cy="134046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xmlns="" id="{F9594B63-E69E-4FE4-AAB6-E572A6D845A9}"/>
              </a:ext>
            </a:extLst>
          </p:cNvPr>
          <p:cNvSpPr txBox="1"/>
          <p:nvPr/>
        </p:nvSpPr>
        <p:spPr>
          <a:xfrm>
            <a:off x="604653" y="4674174"/>
            <a:ext cx="4630250" cy="4384277"/>
          </a:xfrm>
          <a:prstGeom prst="rect">
            <a:avLst/>
          </a:prstGeom>
          <a:noFill/>
        </p:spPr>
        <p:txBody>
          <a:bodyPr wrap="square" rtlCol="0">
            <a:spAutoFit/>
          </a:bodyPr>
          <a:lstStyle/>
          <a:p>
            <a:pPr marR="635000" lvl="0">
              <a:lnSpc>
                <a:spcPct val="105000"/>
              </a:lnSpc>
              <a:spcAft>
                <a:spcPts val="900"/>
              </a:spcAft>
              <a:buClr>
                <a:srgbClr val="9E3611"/>
              </a:buClr>
              <a:buSzPts val="1700"/>
            </a:pPr>
            <a:endParaRPr lang="en-US" sz="1200" b="1" dirty="0">
              <a:ea typeface="Calibri" panose="020F0502020204030204" pitchFamily="34" charset="0"/>
            </a:endParaRPr>
          </a:p>
          <a:p>
            <a:pPr marR="635000" lvl="0">
              <a:lnSpc>
                <a:spcPct val="105000"/>
              </a:lnSpc>
              <a:spcAft>
                <a:spcPts val="900"/>
              </a:spcAft>
              <a:buClr>
                <a:srgbClr val="9E3611"/>
              </a:buClr>
              <a:buSzPts val="1700"/>
            </a:pPr>
            <a:r>
              <a:rPr lang="en-US" sz="1200" b="1" dirty="0">
                <a:ea typeface="Calibri" panose="020F0502020204030204" pitchFamily="34" charset="0"/>
              </a:rPr>
              <a:t>Pulmonary thromboembolism</a:t>
            </a:r>
          </a:p>
          <a:p>
            <a:pPr marR="635000" lvl="0">
              <a:lnSpc>
                <a:spcPct val="105000"/>
              </a:lnSpc>
              <a:spcAft>
                <a:spcPts val="900"/>
              </a:spcAft>
              <a:buClr>
                <a:srgbClr val="9E3611"/>
              </a:buClr>
              <a:buSzPts val="1700"/>
            </a:pPr>
            <a:r>
              <a:rPr lang="en-US" sz="1200" dirty="0">
                <a:ea typeface="Calibri" panose="020F0502020204030204" pitchFamily="34" charset="0"/>
              </a:rPr>
              <a:t>In more than 95% percent of the cases, venous emboli originate from </a:t>
            </a:r>
            <a:r>
              <a:rPr lang="en-US" sz="1200" dirty="0">
                <a:solidFill>
                  <a:srgbClr val="FF0000"/>
                </a:solidFill>
                <a:ea typeface="Calibri" panose="020F0502020204030204" pitchFamily="34" charset="0"/>
              </a:rPr>
              <a:t>deep leg vein thrombi </a:t>
            </a:r>
            <a:r>
              <a:rPr lang="en-US" sz="1200" dirty="0">
                <a:ea typeface="Calibri" panose="020F0502020204030204" pitchFamily="34" charset="0"/>
              </a:rPr>
              <a:t>above the knee.</a:t>
            </a:r>
          </a:p>
          <a:p>
            <a:pPr lvl="0" defTabSz="914400" eaLnBrk="0" fontAlgn="base" hangingPunct="0">
              <a:spcBef>
                <a:spcPct val="0"/>
              </a:spcBef>
              <a:spcAft>
                <a:spcPct val="0"/>
              </a:spcAft>
            </a:pPr>
            <a:r>
              <a:rPr lang="en-US" altLang="ar-SA" sz="1200" b="1" dirty="0">
                <a:solidFill>
                  <a:srgbClr val="FF0000"/>
                </a:solidFill>
                <a:ea typeface="Rockwell" panose="02060603020205020403" pitchFamily="18" charset="0"/>
                <a:cs typeface="Rockwell" panose="02060603020205020403" pitchFamily="18" charset="0"/>
              </a:rPr>
              <a:t>Depending on size of embolus</a:t>
            </a:r>
            <a:r>
              <a:rPr lang="en-US" altLang="ar-SA" sz="1200" dirty="0">
                <a:ea typeface="Rockwell" panose="02060603020205020403" pitchFamily="18" charset="0"/>
                <a:cs typeface="Rockwell" panose="02060603020205020403" pitchFamily="18" charset="0"/>
              </a:rPr>
              <a:t>, it may </a:t>
            </a:r>
            <a:r>
              <a:rPr lang="en-US" altLang="ar-SA" sz="1200" dirty="0">
                <a:solidFill>
                  <a:srgbClr val="FF0000"/>
                </a:solidFill>
                <a:ea typeface="Rockwell" panose="02060603020205020403" pitchFamily="18" charset="0"/>
                <a:cs typeface="Rockwell" panose="02060603020205020403" pitchFamily="18" charset="0"/>
              </a:rPr>
              <a:t>occlude main pulmonary artery, or impact across the bifurcation </a:t>
            </a:r>
            <a:r>
              <a:rPr lang="en-US" altLang="ar-SA" sz="1200" i="1" dirty="0">
                <a:ea typeface="Rockwell" panose="02060603020205020403" pitchFamily="18" charset="0"/>
                <a:cs typeface="Rockwell" panose="02060603020205020403" pitchFamily="18" charset="0"/>
              </a:rPr>
              <a:t>(</a:t>
            </a:r>
            <a:r>
              <a:rPr lang="en-US" altLang="ar-SA" sz="1200" i="1" dirty="0">
                <a:solidFill>
                  <a:srgbClr val="FF0000"/>
                </a:solidFill>
                <a:ea typeface="Rockwell" panose="02060603020205020403" pitchFamily="18" charset="0"/>
                <a:cs typeface="Rockwell" panose="02060603020205020403" pitchFamily="18" charset="0"/>
              </a:rPr>
              <a:t>saddle embolus</a:t>
            </a:r>
            <a:r>
              <a:rPr lang="en-US" altLang="ar-SA" sz="1200" i="1" dirty="0">
                <a:ea typeface="Rockwell" panose="02060603020205020403" pitchFamily="18" charset="0"/>
                <a:cs typeface="Rockwell" panose="02060603020205020403" pitchFamily="18" charset="0"/>
              </a:rPr>
              <a:t>) or </a:t>
            </a:r>
            <a:r>
              <a:rPr lang="en-US" altLang="ar-SA" sz="1200" dirty="0">
                <a:ea typeface="Rockwell" panose="02060603020205020403" pitchFamily="18" charset="0"/>
                <a:cs typeface="Rockwell" panose="02060603020205020403" pitchFamily="18" charset="0"/>
              </a:rPr>
              <a:t>pass into a smaller branching arterioles of the pulmonary circulation. </a:t>
            </a:r>
          </a:p>
          <a:p>
            <a:pPr lvl="0" defTabSz="914400" eaLnBrk="0" fontAlgn="base" hangingPunct="0">
              <a:spcBef>
                <a:spcPct val="0"/>
              </a:spcBef>
              <a:spcAft>
                <a:spcPct val="0"/>
              </a:spcAft>
            </a:pPr>
            <a:endParaRPr lang="en-US" altLang="ar-SA" sz="1200" dirty="0"/>
          </a:p>
          <a:p>
            <a:pPr marL="285750" lvl="0" indent="-285750" defTabSz="914400" eaLnBrk="0" fontAlgn="base" hangingPunct="0">
              <a:spcBef>
                <a:spcPct val="0"/>
              </a:spcBef>
              <a:spcAft>
                <a:spcPct val="0"/>
              </a:spcAft>
              <a:buFont typeface="Arial" panose="020B0604020202020204" pitchFamily="34" charset="0"/>
              <a:buChar char="•"/>
            </a:pPr>
            <a:r>
              <a:rPr lang="en-US" altLang="ar-SA" sz="1200" dirty="0">
                <a:ea typeface="Rockwell" panose="02060603020205020403" pitchFamily="18" charset="0"/>
                <a:cs typeface="Rockwell" panose="02060603020205020403" pitchFamily="18" charset="0"/>
              </a:rPr>
              <a:t>An embolus may pass through an interatrial or interventricular defect to gain access to the systemic circulation but its </a:t>
            </a:r>
            <a:r>
              <a:rPr lang="en-US" altLang="ar-SA" sz="1200" b="1" dirty="0">
                <a:solidFill>
                  <a:srgbClr val="FF0000"/>
                </a:solidFill>
                <a:ea typeface="Rockwell" panose="02060603020205020403" pitchFamily="18" charset="0"/>
                <a:cs typeface="Rockwell" panose="02060603020205020403" pitchFamily="18" charset="0"/>
              </a:rPr>
              <a:t>rare</a:t>
            </a:r>
            <a:r>
              <a:rPr lang="en-US" altLang="ar-SA" sz="1200" dirty="0">
                <a:ea typeface="Rockwell" panose="02060603020205020403" pitchFamily="18" charset="0"/>
                <a:cs typeface="Rockwell" panose="02060603020205020403" pitchFamily="18" charset="0"/>
              </a:rPr>
              <a:t> </a:t>
            </a:r>
            <a:r>
              <a:rPr lang="en-US" altLang="ar-SA" sz="1200" i="1" dirty="0">
                <a:ea typeface="Rockwell" panose="02060603020205020403" pitchFamily="18" charset="0"/>
                <a:cs typeface="Rockwell" panose="02060603020205020403" pitchFamily="18" charset="0"/>
              </a:rPr>
              <a:t>(paradoxical embolism). </a:t>
            </a:r>
            <a:endParaRPr lang="en-US" altLang="ar-SA" sz="1200" dirty="0"/>
          </a:p>
          <a:p>
            <a:pPr marL="285750" lvl="0" indent="-285750" defTabSz="914400" eaLnBrk="0" fontAlgn="base" hangingPunct="0">
              <a:spcBef>
                <a:spcPct val="0"/>
              </a:spcBef>
              <a:spcAft>
                <a:spcPct val="0"/>
              </a:spcAft>
              <a:buFont typeface="Arial" panose="020B0604020202020204" pitchFamily="34" charset="0"/>
              <a:buChar char="•"/>
            </a:pPr>
            <a:endParaRPr lang="en-US" altLang="ar-SA" sz="1200" dirty="0">
              <a:ea typeface="Rockwell" panose="02060603020205020403" pitchFamily="18" charset="0"/>
              <a:cs typeface="Rockwell" panose="02060603020205020403"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ar-SA" sz="1200" dirty="0">
                <a:ea typeface="Rockwell" panose="02060603020205020403" pitchFamily="18" charset="0"/>
                <a:cs typeface="Rockwell" panose="02060603020205020403" pitchFamily="18" charset="0"/>
              </a:rPr>
              <a:t>Most pulmonary emboli (60% to 80%) are clinically silent because they are small. </a:t>
            </a:r>
          </a:p>
          <a:p>
            <a:pPr marL="285750" lvl="0" indent="-285750" defTabSz="914400" eaLnBrk="0" fontAlgn="base" hangingPunct="0">
              <a:spcBef>
                <a:spcPct val="0"/>
              </a:spcBef>
              <a:spcAft>
                <a:spcPct val="0"/>
              </a:spcAft>
              <a:buFont typeface="Arial" panose="020B0604020202020204" pitchFamily="34" charset="0"/>
              <a:buChar char="•"/>
            </a:pPr>
            <a:endParaRPr lang="en-US" altLang="ar-SA" sz="1200" dirty="0">
              <a:ea typeface="Rockwell" panose="02060603020205020403" pitchFamily="18" charset="0"/>
              <a:cs typeface="Rockwell" panose="02060603020205020403"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ar-SA" sz="1200" dirty="0">
                <a:ea typeface="Rockwell" panose="02060603020205020403" pitchFamily="18" charset="0"/>
                <a:cs typeface="Rockwell" panose="02060603020205020403" pitchFamily="18" charset="0"/>
              </a:rPr>
              <a:t>Sudden death, </a:t>
            </a:r>
            <a:r>
              <a:rPr lang="en-US" altLang="ar-SA" sz="1200" dirty="0" smtClean="0">
                <a:ea typeface="Rockwell" panose="02060603020205020403" pitchFamily="18" charset="0"/>
                <a:cs typeface="Rockwell" panose="02060603020205020403" pitchFamily="18" charset="0"/>
              </a:rPr>
              <a:t>*</a:t>
            </a:r>
            <a:r>
              <a:rPr lang="en-US" altLang="ar-SA" sz="1200" dirty="0" smtClean="0">
                <a:solidFill>
                  <a:srgbClr val="FF0000"/>
                </a:solidFill>
                <a:ea typeface="Rockwell" panose="02060603020205020403" pitchFamily="18" charset="0"/>
                <a:cs typeface="Rockwell" panose="02060603020205020403" pitchFamily="18" charset="0"/>
              </a:rPr>
              <a:t>right </a:t>
            </a:r>
            <a:r>
              <a:rPr lang="en-US" altLang="ar-SA" sz="1200" dirty="0">
                <a:solidFill>
                  <a:srgbClr val="FF0000"/>
                </a:solidFill>
                <a:ea typeface="Rockwell" panose="02060603020205020403" pitchFamily="18" charset="0"/>
                <a:cs typeface="Rockwell" panose="02060603020205020403" pitchFamily="18" charset="0"/>
              </a:rPr>
              <a:t>heart failure </a:t>
            </a:r>
            <a:r>
              <a:rPr lang="en-US" altLang="ar-SA" sz="1200" i="1" dirty="0">
                <a:solidFill>
                  <a:srgbClr val="FF0000"/>
                </a:solidFill>
                <a:ea typeface="Rockwell" panose="02060603020205020403" pitchFamily="18" charset="0"/>
                <a:cs typeface="Rockwell" panose="02060603020205020403" pitchFamily="18" charset="0"/>
              </a:rPr>
              <a:t>(</a:t>
            </a:r>
            <a:r>
              <a:rPr lang="en-US" altLang="ar-SA" sz="1200" i="1" dirty="0" err="1">
                <a:solidFill>
                  <a:srgbClr val="FF0000"/>
                </a:solidFill>
                <a:ea typeface="Rockwell" panose="02060603020205020403" pitchFamily="18" charset="0"/>
                <a:cs typeface="Rockwell" panose="02060603020205020403" pitchFamily="18" charset="0"/>
              </a:rPr>
              <a:t>cor</a:t>
            </a:r>
            <a:r>
              <a:rPr lang="en-US" altLang="ar-SA" sz="1200" i="1" dirty="0">
                <a:solidFill>
                  <a:srgbClr val="FF0000"/>
                </a:solidFill>
                <a:ea typeface="Rockwell" panose="02060603020205020403" pitchFamily="18" charset="0"/>
                <a:cs typeface="Rockwell" panose="02060603020205020403" pitchFamily="18" charset="0"/>
              </a:rPr>
              <a:t> pulmonale)</a:t>
            </a:r>
            <a:r>
              <a:rPr lang="en-US" altLang="ar-SA" sz="1200" dirty="0">
                <a:solidFill>
                  <a:srgbClr val="FF0000"/>
                </a:solidFill>
                <a:ea typeface="Rockwell" panose="02060603020205020403" pitchFamily="18" charset="0"/>
                <a:cs typeface="Rockwell" panose="02060603020205020403" pitchFamily="18" charset="0"/>
              </a:rPr>
              <a:t> occurs when 60% or more of the pulmonary circulation is obstructed with emboli.  </a:t>
            </a:r>
            <a:endParaRPr lang="en-US" altLang="ar-SA" sz="1200" dirty="0">
              <a:solidFill>
                <a:srgbClr val="FF0000"/>
              </a:solidFill>
            </a:endParaRPr>
          </a:p>
          <a:p>
            <a:pPr marL="285750" lvl="0" indent="-285750" defTabSz="914400" eaLnBrk="0" fontAlgn="base" hangingPunct="0">
              <a:spcBef>
                <a:spcPct val="0"/>
              </a:spcBef>
              <a:spcAft>
                <a:spcPct val="0"/>
              </a:spcAft>
              <a:buFont typeface="Arial" panose="020B0604020202020204" pitchFamily="34" charset="0"/>
              <a:buChar char="•"/>
            </a:pPr>
            <a:endParaRPr lang="en-US" altLang="ar-SA" sz="1200" dirty="0">
              <a:ea typeface="Rockwell" panose="02060603020205020403" pitchFamily="18" charset="0"/>
              <a:cs typeface="Rockwell" panose="02060603020205020403"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n-US" altLang="ar-SA" sz="1200" dirty="0">
                <a:ea typeface="Rockwell" panose="02060603020205020403" pitchFamily="18" charset="0"/>
                <a:cs typeface="Rockwell" panose="02060603020205020403" pitchFamily="18" charset="0"/>
              </a:rPr>
              <a:t>Embolic obstruction of small end-arteriolar pulmonary branches may result in infarction.  </a:t>
            </a:r>
            <a:endParaRPr lang="en-US" altLang="ar-SA" sz="1200" dirty="0"/>
          </a:p>
          <a:p>
            <a:pPr lvl="0" defTabSz="914400" eaLnBrk="0" fontAlgn="base" hangingPunct="0">
              <a:spcBef>
                <a:spcPct val="0"/>
              </a:spcBef>
              <a:spcAft>
                <a:spcPct val="0"/>
              </a:spcAft>
            </a:pPr>
            <a:endParaRPr lang="en-US" altLang="ar-SA" sz="1400" dirty="0"/>
          </a:p>
        </p:txBody>
      </p:sp>
      <p:graphicFrame>
        <p:nvGraphicFramePr>
          <p:cNvPr id="24" name="Diagram 23">
            <a:extLst>
              <a:ext uri="{FF2B5EF4-FFF2-40B4-BE49-F238E27FC236}">
                <a16:creationId xmlns:a16="http://schemas.microsoft.com/office/drawing/2014/main" xmlns="" id="{B29700DB-5EA3-4F2D-8D71-B68C0BEDC479}"/>
              </a:ext>
            </a:extLst>
          </p:cNvPr>
          <p:cNvGraphicFramePr/>
          <p:nvPr>
            <p:extLst>
              <p:ext uri="{D42A27DB-BD31-4B8C-83A1-F6EECF244321}">
                <p14:modId xmlns:p14="http://schemas.microsoft.com/office/powerpoint/2010/main" val="4090925643"/>
              </p:ext>
            </p:extLst>
          </p:nvPr>
        </p:nvGraphicFramePr>
        <p:xfrm>
          <a:off x="770157" y="3060579"/>
          <a:ext cx="5660583" cy="2213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308376" y="7128386"/>
            <a:ext cx="1544708" cy="1631216"/>
          </a:xfrm>
          <a:prstGeom prst="rect">
            <a:avLst/>
          </a:prstGeom>
          <a:noFill/>
        </p:spPr>
        <p:txBody>
          <a:bodyPr wrap="square" rtlCol="0">
            <a:spAutoFit/>
          </a:bodyPr>
          <a:lstStyle/>
          <a:p>
            <a:r>
              <a:rPr lang="en-US" dirty="0" smtClean="0">
                <a:solidFill>
                  <a:schemeClr val="bg2">
                    <a:lumMod val="75000"/>
                  </a:schemeClr>
                </a:solidFill>
              </a:rPr>
              <a:t>*When there is an embolus in the pulmonary circulation that is obstructing 60% or more, the right ventricle is unable to pump blood to the lungs due to the occluded artery. That is why right heart failure (</a:t>
            </a:r>
            <a:r>
              <a:rPr lang="en-US" dirty="0" err="1" smtClean="0">
                <a:solidFill>
                  <a:schemeClr val="bg2">
                    <a:lumMod val="75000"/>
                  </a:schemeClr>
                </a:solidFill>
              </a:rPr>
              <a:t>cor</a:t>
            </a:r>
            <a:r>
              <a:rPr lang="en-US" dirty="0" smtClean="0">
                <a:solidFill>
                  <a:schemeClr val="bg2">
                    <a:lumMod val="75000"/>
                  </a:schemeClr>
                </a:solidFill>
              </a:rPr>
              <a:t> </a:t>
            </a:r>
            <a:r>
              <a:rPr lang="en-US" dirty="0" err="1" smtClean="0">
                <a:solidFill>
                  <a:schemeClr val="bg2">
                    <a:lumMod val="75000"/>
                  </a:schemeClr>
                </a:solidFill>
              </a:rPr>
              <a:t>pulmonale</a:t>
            </a:r>
            <a:r>
              <a:rPr lang="en-US" dirty="0" smtClean="0">
                <a:solidFill>
                  <a:schemeClr val="bg2">
                    <a:lumMod val="75000"/>
                  </a:schemeClr>
                </a:solidFill>
              </a:rPr>
              <a:t>) occurs.</a:t>
            </a:r>
          </a:p>
        </p:txBody>
      </p:sp>
    </p:spTree>
    <p:extLst>
      <p:ext uri="{BB962C8B-B14F-4D97-AF65-F5344CB8AC3E}">
        <p14:creationId xmlns:p14="http://schemas.microsoft.com/office/powerpoint/2010/main" val="150673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03910E5-CC83-4FC4-93AD-7D700D3C3BCD}"/>
              </a:ext>
            </a:extLst>
          </p:cNvPr>
          <p:cNvSpPr txBox="1"/>
          <p:nvPr/>
        </p:nvSpPr>
        <p:spPr>
          <a:xfrm>
            <a:off x="935665" y="2937005"/>
            <a:ext cx="5660582" cy="3190104"/>
          </a:xfrm>
          <a:prstGeom prst="rect">
            <a:avLst/>
          </a:prstGeom>
          <a:noFill/>
        </p:spPr>
        <p:txBody>
          <a:bodyPr wrap="square" rtlCol="0">
            <a:spAutoFit/>
          </a:bodyPr>
          <a:lstStyle/>
          <a:p>
            <a:pPr marR="635000" lvl="0">
              <a:lnSpc>
                <a:spcPct val="105000"/>
              </a:lnSpc>
              <a:spcAft>
                <a:spcPts val="900"/>
              </a:spcAft>
              <a:buClr>
                <a:srgbClr val="9E3611"/>
              </a:buClr>
              <a:buSzPts val="1700"/>
            </a:pPr>
            <a:r>
              <a:rPr lang="en-US" sz="1600" b="1" dirty="0">
                <a:uFill>
                  <a:solidFill>
                    <a:srgbClr val="000000"/>
                  </a:solidFill>
                </a:uFill>
                <a:ea typeface="Rockwell" panose="02060603020205020403" pitchFamily="18" charset="0"/>
                <a:cs typeface="Rockwell" panose="02060603020205020403" pitchFamily="18" charset="0"/>
              </a:rPr>
              <a:t>Systemic Thromboembolism</a:t>
            </a:r>
          </a:p>
          <a:p>
            <a:pPr marR="635000" lvl="0">
              <a:lnSpc>
                <a:spcPct val="105000"/>
              </a:lnSpc>
              <a:spcAft>
                <a:spcPts val="900"/>
              </a:spcAft>
              <a:buClr>
                <a:srgbClr val="9E3611"/>
              </a:buClr>
              <a:buSzPts val="1700"/>
            </a:pPr>
            <a:r>
              <a:rPr lang="en-US" sz="1400" dirty="0">
                <a:uFill>
                  <a:solidFill>
                    <a:srgbClr val="000000"/>
                  </a:solidFill>
                </a:uFill>
                <a:ea typeface="Rockwell" panose="02060603020205020403" pitchFamily="18" charset="0"/>
                <a:cs typeface="Rockwell" panose="02060603020205020403" pitchFamily="18" charset="0"/>
              </a:rPr>
              <a:t>Refers to emboli traveling within the arterial circulation.  </a:t>
            </a:r>
          </a:p>
          <a:p>
            <a:pPr marL="285750" marR="635000" lvl="0" indent="-285750">
              <a:lnSpc>
                <a:spcPct val="105000"/>
              </a:lnSpc>
              <a:spcAft>
                <a:spcPts val="900"/>
              </a:spcAft>
              <a:buClr>
                <a:schemeClr val="tx1"/>
              </a:buClr>
              <a:buSzPts val="1700"/>
              <a:buFont typeface="Arial" panose="020B0604020202020204" pitchFamily="34" charset="0"/>
              <a:buChar char="•"/>
            </a:pPr>
            <a:r>
              <a:rPr lang="en-US" sz="1400" dirty="0">
                <a:uFill>
                  <a:solidFill>
                    <a:srgbClr val="000000"/>
                  </a:solidFill>
                </a:uFill>
                <a:ea typeface="Rockwell" panose="02060603020205020403" pitchFamily="18" charset="0"/>
                <a:cs typeface="Rockwell" panose="02060603020205020403" pitchFamily="18" charset="0"/>
              </a:rPr>
              <a:t>About (80%) arise from </a:t>
            </a:r>
            <a:r>
              <a:rPr lang="en-US" sz="1400" b="1" dirty="0">
                <a:solidFill>
                  <a:srgbClr val="FF0000"/>
                </a:solidFill>
                <a:uFill>
                  <a:solidFill>
                    <a:srgbClr val="000000"/>
                  </a:solidFill>
                </a:uFill>
                <a:ea typeface="Rockwell" panose="02060603020205020403" pitchFamily="18" charset="0"/>
                <a:cs typeface="Rockwell" panose="02060603020205020403" pitchFamily="18" charset="0"/>
              </a:rPr>
              <a:t>intracardiac mural thrombi.  </a:t>
            </a:r>
          </a:p>
          <a:p>
            <a:pPr marL="285750" marR="635000" lvl="0" indent="-285750">
              <a:lnSpc>
                <a:spcPct val="105000"/>
              </a:lnSpc>
              <a:spcAft>
                <a:spcPts val="900"/>
              </a:spcAft>
              <a:buClr>
                <a:schemeClr val="tx1"/>
              </a:buClr>
              <a:buSzPts val="1700"/>
              <a:buFont typeface="Arial" panose="020B0604020202020204" pitchFamily="34" charset="0"/>
              <a:buChar char="•"/>
            </a:pPr>
            <a:r>
              <a:rPr lang="en-US" sz="1400" dirty="0">
                <a:uFill>
                  <a:solidFill>
                    <a:srgbClr val="000000"/>
                  </a:solidFill>
                </a:uFill>
                <a:ea typeface="Rockwell" panose="02060603020205020403" pitchFamily="18" charset="0"/>
                <a:cs typeface="Rockwell" panose="02060603020205020403" pitchFamily="18" charset="0"/>
              </a:rPr>
              <a:t>The major sites for arteriolar embolization are the </a:t>
            </a:r>
            <a:r>
              <a:rPr lang="en-US" sz="1400" dirty="0">
                <a:solidFill>
                  <a:srgbClr val="FF0000"/>
                </a:solidFill>
                <a:uFill>
                  <a:solidFill>
                    <a:srgbClr val="000000"/>
                  </a:solidFill>
                </a:uFill>
                <a:ea typeface="Rockwell" panose="02060603020205020403" pitchFamily="18" charset="0"/>
                <a:cs typeface="Rockwell" panose="02060603020205020403" pitchFamily="18" charset="0"/>
              </a:rPr>
              <a:t>lower extremities (75%) and the brain (10%).  </a:t>
            </a:r>
          </a:p>
          <a:p>
            <a:pPr marL="285750" marR="635000" lvl="0" indent="-285750">
              <a:lnSpc>
                <a:spcPct val="105000"/>
              </a:lnSpc>
              <a:spcAft>
                <a:spcPts val="900"/>
              </a:spcAft>
              <a:buClr>
                <a:schemeClr val="tx1"/>
              </a:buClr>
              <a:buSzPts val="1700"/>
              <a:buFont typeface="Arial" panose="020B0604020202020204" pitchFamily="34" charset="0"/>
              <a:buChar char="•"/>
            </a:pPr>
            <a:r>
              <a:rPr lang="en-US" sz="1400" dirty="0">
                <a:uFill>
                  <a:solidFill>
                    <a:srgbClr val="000000"/>
                  </a:solidFill>
                </a:uFill>
                <a:ea typeface="Rockwell" panose="02060603020205020403" pitchFamily="18" charset="0"/>
                <a:cs typeface="Rockwell" panose="02060603020205020403" pitchFamily="18" charset="0"/>
              </a:rPr>
              <a:t>Arterial emboli usually cause infarction of tissues supplied by the artery </a:t>
            </a:r>
          </a:p>
          <a:p>
            <a:pPr marL="285750" marR="635000" lvl="0" indent="-285750">
              <a:lnSpc>
                <a:spcPct val="105000"/>
              </a:lnSpc>
              <a:spcAft>
                <a:spcPts val="900"/>
              </a:spcAft>
              <a:buClr>
                <a:schemeClr val="tx1"/>
              </a:buClr>
              <a:buSzPts val="1700"/>
              <a:buFont typeface="Arial" panose="020B0604020202020204" pitchFamily="34" charset="0"/>
              <a:buChar char="•"/>
            </a:pPr>
            <a:r>
              <a:rPr lang="en-US" sz="1400" dirty="0">
                <a:uFill>
                  <a:solidFill>
                    <a:srgbClr val="000000"/>
                  </a:solidFill>
                </a:uFill>
                <a:ea typeface="Rockwell" panose="02060603020205020403" pitchFamily="18" charset="0"/>
                <a:cs typeface="Rockwell" panose="02060603020205020403" pitchFamily="18" charset="0"/>
              </a:rPr>
              <a:t>(The consequences of systemic emboli depend on the extent of collateral vascular supply in the affected tissue, the tissue's vulnerability to ischemia, and the caliber of the vessel occluded). </a:t>
            </a:r>
          </a:p>
        </p:txBody>
      </p:sp>
      <p:pic>
        <p:nvPicPr>
          <p:cNvPr id="11" name="Picture 4" descr="https://d1yboe6750e2cu.cloudfront.net/i/92de4a185fd8681117bbd11ff9200723bc33470d">
            <a:extLst>
              <a:ext uri="{FF2B5EF4-FFF2-40B4-BE49-F238E27FC236}">
                <a16:creationId xmlns:a16="http://schemas.microsoft.com/office/drawing/2014/main" xmlns="" id="{66CE78AB-6499-4615-B032-A25372E270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377" r="6172"/>
          <a:stretch/>
        </p:blipFill>
        <p:spPr bwMode="auto">
          <a:xfrm>
            <a:off x="1003399" y="239402"/>
            <a:ext cx="1623532" cy="20622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960F1F48-1329-49D3-B387-8E8A36C23F03}"/>
              </a:ext>
            </a:extLst>
          </p:cNvPr>
          <p:cNvSpPr txBox="1"/>
          <p:nvPr/>
        </p:nvSpPr>
        <p:spPr>
          <a:xfrm>
            <a:off x="2769523" y="1226457"/>
            <a:ext cx="1657698" cy="307777"/>
          </a:xfrm>
          <a:prstGeom prst="rect">
            <a:avLst/>
          </a:prstGeom>
          <a:noFill/>
        </p:spPr>
        <p:txBody>
          <a:bodyPr wrap="none" rtlCol="0">
            <a:spAutoFit/>
          </a:bodyPr>
          <a:lstStyle/>
          <a:p>
            <a:r>
              <a:rPr lang="en-US" sz="1400" b="1" dirty="0"/>
              <a:t>&lt; Saddle embolus</a:t>
            </a:r>
          </a:p>
        </p:txBody>
      </p:sp>
      <p:pic>
        <p:nvPicPr>
          <p:cNvPr id="2054" name="Picture 6" descr="https://3.bp.blogspot.com/-3PNbi69t5rQ/V_ylOjN3a8I/AAAAAAAAAlw/24-RKderSJA4MvcyQ2FhR5Hgp3f-zp2mwCLcB/s1600/20160527110803907.jpg">
            <a:extLst>
              <a:ext uri="{FF2B5EF4-FFF2-40B4-BE49-F238E27FC236}">
                <a16:creationId xmlns:a16="http://schemas.microsoft.com/office/drawing/2014/main" xmlns="" id="{931064B3-1B6A-4E4C-A635-5470144E1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146" y="571939"/>
            <a:ext cx="2081712" cy="16168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coachingcat.files.wordpress.com/2012/09/stroke-diagram-de-constructiondealmkting-al-flickr.jpg?w=605">
            <a:extLst>
              <a:ext uri="{FF2B5EF4-FFF2-40B4-BE49-F238E27FC236}">
                <a16:creationId xmlns:a16="http://schemas.microsoft.com/office/drawing/2014/main" xmlns="" id="{FF8FBCFB-C652-4ECD-9BC5-1CF1AF4D18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99" y="6699812"/>
            <a:ext cx="2541579" cy="16982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xmlns="" id="{37F4DD10-06E2-4A2A-A258-8626D23A6867}"/>
              </a:ext>
            </a:extLst>
          </p:cNvPr>
          <p:cNvPicPr>
            <a:picLocks noChangeAspect="1"/>
          </p:cNvPicPr>
          <p:nvPr/>
        </p:nvPicPr>
        <p:blipFill>
          <a:blip r:embed="rId5"/>
          <a:stretch>
            <a:fillRect/>
          </a:stretch>
        </p:blipFill>
        <p:spPr>
          <a:xfrm>
            <a:off x="4054669" y="6701660"/>
            <a:ext cx="2541578" cy="1696442"/>
          </a:xfrm>
          <a:prstGeom prst="rect">
            <a:avLst/>
          </a:prstGeom>
        </p:spPr>
      </p:pic>
      <p:cxnSp>
        <p:nvCxnSpPr>
          <p:cNvPr id="3" name="Straight Connector 2"/>
          <p:cNvCxnSpPr/>
          <p:nvPr/>
        </p:nvCxnSpPr>
        <p:spPr>
          <a:xfrm>
            <a:off x="935665" y="2540019"/>
            <a:ext cx="5844193" cy="1524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40702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FE71EB2-6578-4881-909E-86271C091F8A}"/>
              </a:ext>
            </a:extLst>
          </p:cNvPr>
          <p:cNvSpPr txBox="1"/>
          <p:nvPr/>
        </p:nvSpPr>
        <p:spPr>
          <a:xfrm>
            <a:off x="935665" y="446568"/>
            <a:ext cx="5660582" cy="4085798"/>
          </a:xfrm>
          <a:prstGeom prst="rect">
            <a:avLst/>
          </a:prstGeom>
          <a:noFill/>
        </p:spPr>
        <p:txBody>
          <a:bodyPr wrap="square" rtlCol="0">
            <a:spAutoFit/>
          </a:bodyPr>
          <a:lstStyle/>
          <a:p>
            <a:pPr marR="635000" lvl="0">
              <a:lnSpc>
                <a:spcPct val="105000"/>
              </a:lnSpc>
              <a:spcAft>
                <a:spcPts val="900"/>
              </a:spcAft>
              <a:buClr>
                <a:srgbClr val="9E3611"/>
              </a:buClr>
              <a:buSzPts val="1700"/>
            </a:pPr>
            <a:r>
              <a:rPr lang="en-US" sz="1600" b="1" dirty="0">
                <a:uFill>
                  <a:solidFill>
                    <a:srgbClr val="000000"/>
                  </a:solidFill>
                </a:uFill>
                <a:ea typeface="Rockwell" panose="02060603020205020403" pitchFamily="18" charset="0"/>
                <a:cs typeface="Rockwell" panose="02060603020205020403" pitchFamily="18" charset="0"/>
              </a:rPr>
              <a:t>Fat embolism</a:t>
            </a:r>
            <a:endParaRPr lang="en-US" sz="1400" dirty="0">
              <a:uFill>
                <a:solidFill>
                  <a:srgbClr val="000000"/>
                </a:solidFill>
              </a:uFill>
              <a:ea typeface="Rockwell" panose="02060603020205020403" pitchFamily="18" charset="0"/>
              <a:cs typeface="Rockwell" panose="02060603020205020403" pitchFamily="18" charset="0"/>
            </a:endParaRPr>
          </a:p>
          <a:p>
            <a:pPr marR="635000" lvl="0">
              <a:lnSpc>
                <a:spcPct val="105000"/>
              </a:lnSpc>
              <a:spcAft>
                <a:spcPts val="900"/>
              </a:spcAft>
              <a:buClr>
                <a:srgbClr val="9E3611"/>
              </a:buClr>
              <a:buSzPts val="1700"/>
            </a:pPr>
            <a:r>
              <a:rPr lang="en-US" sz="1400" dirty="0">
                <a:uFill>
                  <a:solidFill>
                    <a:srgbClr val="000000"/>
                  </a:solidFill>
                </a:uFill>
                <a:ea typeface="Rockwell" panose="02060603020205020403" pitchFamily="18" charset="0"/>
                <a:cs typeface="Rockwell" panose="02060603020205020403" pitchFamily="18" charset="0"/>
              </a:rPr>
              <a:t>Microscopic fat globules may be found in the circulation after </a:t>
            </a:r>
            <a:r>
              <a:rPr lang="en-US" sz="1400" dirty="0">
                <a:solidFill>
                  <a:srgbClr val="FF0000"/>
                </a:solidFill>
                <a:uFill>
                  <a:solidFill>
                    <a:srgbClr val="000000"/>
                  </a:solidFill>
                </a:uFill>
                <a:ea typeface="Rockwell" panose="02060603020205020403" pitchFamily="18" charset="0"/>
                <a:cs typeface="Rockwell" panose="02060603020205020403" pitchFamily="18" charset="0"/>
              </a:rPr>
              <a:t>fractures of long bones </a:t>
            </a:r>
            <a:r>
              <a:rPr lang="en-US" sz="1400" dirty="0">
                <a:uFill>
                  <a:solidFill>
                    <a:srgbClr val="000000"/>
                  </a:solidFill>
                </a:uFill>
                <a:ea typeface="Rockwell" panose="02060603020205020403" pitchFamily="18" charset="0"/>
                <a:cs typeface="Rockwell" panose="02060603020205020403" pitchFamily="18" charset="0"/>
              </a:rPr>
              <a:t>(which have fatty marrow) or, rarely, in soft tissue trauma and burns.  </a:t>
            </a:r>
          </a:p>
          <a:p>
            <a:pPr marR="635000" lvl="0">
              <a:lnSpc>
                <a:spcPct val="105000"/>
              </a:lnSpc>
              <a:spcAft>
                <a:spcPts val="900"/>
              </a:spcAft>
              <a:buClr>
                <a:srgbClr val="9E3611"/>
              </a:buClr>
              <a:buSzPts val="1700"/>
            </a:pPr>
            <a:r>
              <a:rPr lang="en-US" sz="1400" dirty="0">
                <a:uFill>
                  <a:solidFill>
                    <a:srgbClr val="000000"/>
                  </a:solidFill>
                </a:uFill>
                <a:ea typeface="Rockwell" panose="02060603020205020403" pitchFamily="18" charset="0"/>
                <a:cs typeface="Rockwell" panose="02060603020205020403" pitchFamily="18" charset="0"/>
              </a:rPr>
              <a:t> </a:t>
            </a:r>
          </a:p>
          <a:p>
            <a:pPr marR="635000" lvl="0">
              <a:lnSpc>
                <a:spcPct val="105000"/>
              </a:lnSpc>
              <a:spcAft>
                <a:spcPts val="900"/>
              </a:spcAft>
              <a:buClr>
                <a:srgbClr val="9E3611"/>
              </a:buClr>
              <a:buSzPts val="1700"/>
            </a:pPr>
            <a:r>
              <a:rPr lang="en-US" sz="1400" dirty="0">
                <a:uFill>
                  <a:solidFill>
                    <a:srgbClr val="000000"/>
                  </a:solidFill>
                </a:uFill>
                <a:ea typeface="Rockwell" panose="02060603020205020403" pitchFamily="18" charset="0"/>
                <a:cs typeface="Rockwell" panose="02060603020205020403" pitchFamily="18" charset="0"/>
              </a:rPr>
              <a:t>Fat is released by marrow or adipose tissue injury and enters the circulation through rupture of the blood vessels and act as an embolus. </a:t>
            </a:r>
          </a:p>
          <a:p>
            <a:pPr marR="635000" lvl="0">
              <a:lnSpc>
                <a:spcPct val="105000"/>
              </a:lnSpc>
              <a:spcAft>
                <a:spcPts val="900"/>
              </a:spcAft>
              <a:buClr>
                <a:srgbClr val="9E3611"/>
              </a:buClr>
              <a:buSzPts val="1700"/>
            </a:pPr>
            <a:r>
              <a:rPr lang="en-US" sz="1400" dirty="0">
                <a:uFill>
                  <a:solidFill>
                    <a:srgbClr val="000000"/>
                  </a:solidFill>
                </a:uFill>
                <a:ea typeface="Rockwell" panose="02060603020205020403" pitchFamily="18" charset="0"/>
                <a:cs typeface="Rockwell" panose="02060603020205020403" pitchFamily="18" charset="0"/>
              </a:rPr>
              <a:t> </a:t>
            </a:r>
          </a:p>
          <a:p>
            <a:pPr marR="635000" lvl="0">
              <a:lnSpc>
                <a:spcPct val="105000"/>
              </a:lnSpc>
              <a:spcAft>
                <a:spcPts val="900"/>
              </a:spcAft>
              <a:buClr>
                <a:srgbClr val="9E3611"/>
              </a:buClr>
              <a:buSzPts val="1700"/>
            </a:pPr>
            <a:r>
              <a:rPr lang="en-US" sz="1400" dirty="0">
                <a:uFill>
                  <a:solidFill>
                    <a:srgbClr val="000000"/>
                  </a:solidFill>
                </a:uFill>
                <a:ea typeface="Rockwell" panose="02060603020205020403" pitchFamily="18" charset="0"/>
                <a:cs typeface="Rockwell" panose="02060603020205020403" pitchFamily="18" charset="0"/>
              </a:rPr>
              <a:t>Less than 10% of  patients with fat embolism have any clinical findings.  </a:t>
            </a:r>
          </a:p>
          <a:p>
            <a:pPr marR="635000" lvl="0">
              <a:lnSpc>
                <a:spcPct val="105000"/>
              </a:lnSpc>
              <a:spcAft>
                <a:spcPts val="900"/>
              </a:spcAft>
              <a:buClr>
                <a:srgbClr val="9E3611"/>
              </a:buClr>
              <a:buSzPts val="1700"/>
            </a:pPr>
            <a:r>
              <a:rPr lang="en-US" sz="1400" dirty="0">
                <a:uFill>
                  <a:solidFill>
                    <a:srgbClr val="000000"/>
                  </a:solidFill>
                </a:uFill>
                <a:ea typeface="Rockwell" panose="02060603020205020403" pitchFamily="18" charset="0"/>
                <a:cs typeface="Rockwell" panose="02060603020205020403" pitchFamily="18" charset="0"/>
              </a:rPr>
              <a:t> </a:t>
            </a:r>
          </a:p>
          <a:p>
            <a:pPr marR="635000" lvl="0">
              <a:lnSpc>
                <a:spcPct val="105000"/>
              </a:lnSpc>
              <a:spcAft>
                <a:spcPts val="900"/>
              </a:spcAft>
              <a:buClr>
                <a:srgbClr val="9E3611"/>
              </a:buClr>
              <a:buSzPts val="1700"/>
            </a:pPr>
            <a:r>
              <a:rPr lang="en-US" sz="1400" dirty="0">
                <a:uFill>
                  <a:solidFill>
                    <a:srgbClr val="000000"/>
                  </a:solidFill>
                </a:uFill>
                <a:ea typeface="Rockwell" panose="02060603020205020403" pitchFamily="18" charset="0"/>
                <a:cs typeface="Rockwell" panose="02060603020205020403" pitchFamily="18" charset="0"/>
              </a:rPr>
              <a:t>Fat embolism syndrome is characterized by pulmonary insufficiency, neurologic symptoms, anemia, and thrombocytopenia. </a:t>
            </a:r>
          </a:p>
        </p:txBody>
      </p:sp>
      <p:pic>
        <p:nvPicPr>
          <p:cNvPr id="2050" name="Picture 2" descr="http://c8.alamy.com/comp/ADTRMC/development-of-fat-embolism-ADTRMC.jpg">
            <a:extLst>
              <a:ext uri="{FF2B5EF4-FFF2-40B4-BE49-F238E27FC236}">
                <a16:creationId xmlns:a16="http://schemas.microsoft.com/office/drawing/2014/main" xmlns="" id="{C21AB370-5B0B-4091-B39D-DE8162219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162"/>
          <a:stretch/>
        </p:blipFill>
        <p:spPr bwMode="auto">
          <a:xfrm>
            <a:off x="1655233" y="5155156"/>
            <a:ext cx="3890434" cy="270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356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E8D6C34-85B7-4660-ACCF-7D39A61BDDD2}"/>
              </a:ext>
            </a:extLst>
          </p:cNvPr>
          <p:cNvSpPr txBox="1"/>
          <p:nvPr/>
        </p:nvSpPr>
        <p:spPr>
          <a:xfrm>
            <a:off x="837694" y="173619"/>
            <a:ext cx="5660582" cy="9279463"/>
          </a:xfrm>
          <a:prstGeom prst="rect">
            <a:avLst/>
          </a:prstGeom>
          <a:noFill/>
        </p:spPr>
        <p:txBody>
          <a:bodyPr wrap="square" rtlCol="0">
            <a:spAutoFit/>
          </a:bodyPr>
          <a:lstStyle/>
          <a:p>
            <a:pPr marR="635000" lvl="0">
              <a:spcAft>
                <a:spcPts val="900"/>
              </a:spcAft>
              <a:buClr>
                <a:srgbClr val="9E3611"/>
              </a:buClr>
              <a:buSzPts val="1700"/>
            </a:pPr>
            <a:r>
              <a:rPr lang="en-US" sz="1600" b="1" dirty="0">
                <a:uFill>
                  <a:solidFill>
                    <a:srgbClr val="000000"/>
                  </a:solidFill>
                </a:uFill>
                <a:ea typeface="Rockwell" panose="02060603020205020403" pitchFamily="18" charset="0"/>
                <a:cs typeface="Rockwell" panose="02060603020205020403" pitchFamily="18" charset="0"/>
              </a:rPr>
              <a:t>Air embolism</a:t>
            </a:r>
            <a:endParaRPr lang="en-US" sz="1400" dirty="0">
              <a:uFill>
                <a:solidFill>
                  <a:srgbClr val="000000"/>
                </a:solidFill>
              </a:uFill>
              <a:ea typeface="Rockwell" panose="02060603020205020403" pitchFamily="18" charset="0"/>
              <a:cs typeface="Rockwell" panose="02060603020205020403" pitchFamily="18" charset="0"/>
            </a:endParaRPr>
          </a:p>
          <a:p>
            <a:pPr marL="285750" marR="635000" lvl="0" indent="-285750">
              <a:spcAft>
                <a:spcPts val="900"/>
              </a:spcAft>
              <a:buClr>
                <a:schemeClr val="tx1"/>
              </a:buClr>
              <a:buSzPts val="1700"/>
              <a:buFont typeface="Arial" panose="020B0604020202020204" pitchFamily="34" charset="0"/>
              <a:buChar char="•"/>
            </a:pPr>
            <a:r>
              <a:rPr lang="en-US" sz="1400" dirty="0">
                <a:uFill>
                  <a:solidFill>
                    <a:srgbClr val="000000"/>
                  </a:solidFill>
                </a:uFill>
                <a:ea typeface="Rockwell" panose="02060603020205020403" pitchFamily="18" charset="0"/>
                <a:cs typeface="Rockwell" panose="02060603020205020403" pitchFamily="18" charset="0"/>
              </a:rPr>
              <a:t>Gas bubbles within the circulation can obstruct vascular flow (and cause distal ischemic injury) acting as thrombotic masses. Bubbles may coalesce to form frothy masses sufficiently large to occlude major vessels. </a:t>
            </a:r>
          </a:p>
          <a:p>
            <a:pPr marL="285750" marR="635000" lvl="0" indent="-285750">
              <a:spcAft>
                <a:spcPts val="900"/>
              </a:spcAft>
              <a:buClr>
                <a:schemeClr val="tx1"/>
              </a:buClr>
              <a:buSzPts val="1700"/>
              <a:buFont typeface="Arial" panose="020B0604020202020204" pitchFamily="34" charset="0"/>
              <a:buChar char="•"/>
            </a:pPr>
            <a:r>
              <a:rPr lang="en-US" sz="1400" b="1" dirty="0">
                <a:solidFill>
                  <a:srgbClr val="FF0000"/>
                </a:solidFill>
                <a:uFill>
                  <a:solidFill>
                    <a:srgbClr val="000000"/>
                  </a:solidFill>
                </a:uFill>
                <a:ea typeface="Rockwell" panose="02060603020205020403" pitchFamily="18" charset="0"/>
                <a:cs typeface="Rockwell" panose="02060603020205020403" pitchFamily="18" charset="0"/>
              </a:rPr>
              <a:t>Air may enter the circulation during obstetric procedures or as a consequence of chest wall </a:t>
            </a:r>
            <a:r>
              <a:rPr lang="en-US" sz="1400" b="1" dirty="0" smtClean="0">
                <a:solidFill>
                  <a:srgbClr val="FF0000"/>
                </a:solidFill>
                <a:uFill>
                  <a:solidFill>
                    <a:srgbClr val="000000"/>
                  </a:solidFill>
                </a:uFill>
                <a:ea typeface="Rockwell" panose="02060603020205020403" pitchFamily="18" charset="0"/>
                <a:cs typeface="Rockwell" panose="02060603020205020403" pitchFamily="18" charset="0"/>
              </a:rPr>
              <a:t>injury, or in decompression sickness. </a:t>
            </a:r>
            <a:endParaRPr lang="en-US" sz="1400" b="1" dirty="0">
              <a:solidFill>
                <a:srgbClr val="FF0000"/>
              </a:solidFill>
              <a:uFill>
                <a:solidFill>
                  <a:srgbClr val="000000"/>
                </a:solidFill>
              </a:uFill>
              <a:ea typeface="Rockwell" panose="02060603020205020403" pitchFamily="18" charset="0"/>
              <a:cs typeface="Rockwell" panose="02060603020205020403" pitchFamily="18" charset="0"/>
            </a:endParaRPr>
          </a:p>
          <a:p>
            <a:pPr marL="285750" marR="635000" lvl="0" indent="-285750">
              <a:spcAft>
                <a:spcPts val="900"/>
              </a:spcAft>
              <a:buClr>
                <a:schemeClr val="tx1"/>
              </a:buClr>
              <a:buSzPts val="1700"/>
              <a:buFont typeface="Arial" panose="020B0604020202020204" pitchFamily="34" charset="0"/>
              <a:buChar char="•"/>
            </a:pPr>
            <a:r>
              <a:rPr lang="en-US" sz="1400" dirty="0">
                <a:uFill>
                  <a:solidFill>
                    <a:srgbClr val="000000"/>
                  </a:solidFill>
                </a:uFill>
                <a:ea typeface="Rockwell" panose="02060603020205020403" pitchFamily="18" charset="0"/>
                <a:cs typeface="Rockwell" panose="02060603020205020403" pitchFamily="18" charset="0"/>
              </a:rPr>
              <a:t>An excess of 100 cc is required to have a clinical effect.  </a:t>
            </a:r>
          </a:p>
          <a:p>
            <a:pPr marR="635000" lvl="0">
              <a:spcAft>
                <a:spcPts val="900"/>
              </a:spcAft>
              <a:buClr>
                <a:schemeClr val="tx1"/>
              </a:buClr>
              <a:buSzPts val="1700"/>
            </a:pPr>
            <a:endParaRPr lang="en-US" sz="1400" dirty="0">
              <a:uFill>
                <a:solidFill>
                  <a:srgbClr val="000000"/>
                </a:solidFill>
              </a:uFill>
              <a:ea typeface="Rockwell" panose="02060603020205020403" pitchFamily="18" charset="0"/>
              <a:cs typeface="Rockwell" panose="02060603020205020403" pitchFamily="18" charset="0"/>
            </a:endParaRPr>
          </a:p>
          <a:p>
            <a:pPr marR="635000" lvl="0">
              <a:spcAft>
                <a:spcPts val="900"/>
              </a:spcAft>
              <a:buClr>
                <a:schemeClr val="tx1"/>
              </a:buClr>
              <a:buSzPts val="1700"/>
            </a:pPr>
            <a:endParaRPr lang="en-US" sz="1400" dirty="0">
              <a:uFill>
                <a:solidFill>
                  <a:srgbClr val="000000"/>
                </a:solidFill>
              </a:uFill>
              <a:ea typeface="Rockwell" panose="02060603020205020403" pitchFamily="18" charset="0"/>
              <a:cs typeface="Rockwell" panose="02060603020205020403" pitchFamily="18" charset="0"/>
            </a:endParaRPr>
          </a:p>
          <a:p>
            <a:pPr marR="635000" lvl="0">
              <a:spcAft>
                <a:spcPts val="900"/>
              </a:spcAft>
              <a:buClr>
                <a:schemeClr val="tx1"/>
              </a:buClr>
              <a:buSzPts val="1700"/>
            </a:pPr>
            <a:endParaRPr lang="en-US" sz="1400" dirty="0">
              <a:uFill>
                <a:solidFill>
                  <a:srgbClr val="000000"/>
                </a:solidFill>
              </a:uFill>
              <a:ea typeface="Rockwell" panose="02060603020205020403" pitchFamily="18" charset="0"/>
              <a:cs typeface="Rockwell" panose="02060603020205020403" pitchFamily="18" charset="0"/>
            </a:endParaRPr>
          </a:p>
          <a:p>
            <a:pPr marR="635000" lvl="0">
              <a:spcAft>
                <a:spcPts val="900"/>
              </a:spcAft>
              <a:buClr>
                <a:schemeClr val="tx1"/>
              </a:buClr>
              <a:buSzPts val="1700"/>
            </a:pPr>
            <a:endParaRPr lang="en-US" sz="1400" dirty="0">
              <a:uFill>
                <a:solidFill>
                  <a:srgbClr val="000000"/>
                </a:solidFill>
              </a:uFill>
              <a:ea typeface="Rockwell" panose="02060603020205020403" pitchFamily="18" charset="0"/>
              <a:cs typeface="Rockwell" panose="02060603020205020403" pitchFamily="18" charset="0"/>
            </a:endParaRPr>
          </a:p>
          <a:p>
            <a:pPr marR="635000" lvl="0">
              <a:spcAft>
                <a:spcPts val="900"/>
              </a:spcAft>
              <a:buClr>
                <a:srgbClr val="9E3611"/>
              </a:buClr>
              <a:buSzPts val="1700"/>
            </a:pPr>
            <a:r>
              <a:rPr lang="en-US" sz="1400" b="1" dirty="0">
                <a:effectLst>
                  <a:outerShdw blurRad="38100" dist="38100" dir="2700000" algn="tl">
                    <a:srgbClr val="000000">
                      <a:alpha val="43137"/>
                    </a:srgbClr>
                  </a:outerShdw>
                </a:effectLst>
                <a:uFill>
                  <a:solidFill>
                    <a:srgbClr val="000000"/>
                  </a:solidFill>
                </a:uFill>
                <a:ea typeface="Rockwell" panose="02060603020205020403" pitchFamily="18" charset="0"/>
                <a:cs typeface="Rockwell" panose="02060603020205020403" pitchFamily="18" charset="0"/>
              </a:rPr>
              <a:t>Decompression sickness  </a:t>
            </a:r>
          </a:p>
          <a:p>
            <a:pPr marR="635000" lvl="0">
              <a:spcAft>
                <a:spcPts val="900"/>
              </a:spcAft>
              <a:buClr>
                <a:schemeClr val="tx1"/>
              </a:buClr>
              <a:buSzPct val="125000"/>
            </a:pPr>
            <a:r>
              <a:rPr lang="en-US" sz="1400" dirty="0">
                <a:uFill>
                  <a:solidFill>
                    <a:srgbClr val="000000"/>
                  </a:solidFill>
                </a:uFill>
                <a:ea typeface="Rockwell" panose="02060603020205020403" pitchFamily="18" charset="0"/>
                <a:cs typeface="Rockwell" panose="02060603020205020403" pitchFamily="18" charset="0"/>
              </a:rPr>
              <a:t>Occurs when individuals are exposed to </a:t>
            </a:r>
            <a:r>
              <a:rPr lang="en-US" sz="1400" b="1" dirty="0">
                <a:solidFill>
                  <a:srgbClr val="FF0000"/>
                </a:solidFill>
                <a:uFill>
                  <a:solidFill>
                    <a:srgbClr val="000000"/>
                  </a:solidFill>
                </a:uFill>
                <a:ea typeface="Rockwell" panose="02060603020205020403" pitchFamily="18" charset="0"/>
                <a:cs typeface="Rockwell" panose="02060603020205020403" pitchFamily="18" charset="0"/>
              </a:rPr>
              <a:t>sudden changes </a:t>
            </a:r>
            <a:r>
              <a:rPr lang="en-US" sz="1400" dirty="0">
                <a:uFill>
                  <a:solidFill>
                    <a:srgbClr val="000000"/>
                  </a:solidFill>
                </a:uFill>
                <a:ea typeface="Rockwell" panose="02060603020205020403" pitchFamily="18" charset="0"/>
                <a:cs typeface="Rockwell" panose="02060603020205020403" pitchFamily="18" charset="0"/>
              </a:rPr>
              <a:t>in atmospheric pressure, Such as </a:t>
            </a:r>
            <a:r>
              <a:rPr lang="en-US" sz="1400" dirty="0">
                <a:solidFill>
                  <a:srgbClr val="FF0000"/>
                </a:solidFill>
                <a:uFill>
                  <a:solidFill>
                    <a:srgbClr val="000000"/>
                  </a:solidFill>
                </a:uFill>
                <a:ea typeface="Rockwell" panose="02060603020205020403" pitchFamily="18" charset="0"/>
                <a:cs typeface="Rockwell" panose="02060603020205020403" pitchFamily="18" charset="0"/>
              </a:rPr>
              <a:t>scuba and deep sea divers</a:t>
            </a:r>
            <a:r>
              <a:rPr lang="en-US" sz="1400" dirty="0">
                <a:uFill>
                  <a:solidFill>
                    <a:srgbClr val="000000"/>
                  </a:solidFill>
                </a:uFill>
                <a:ea typeface="Rockwell" panose="02060603020205020403" pitchFamily="18" charset="0"/>
                <a:cs typeface="Rockwell" panose="02060603020205020403" pitchFamily="18" charset="0"/>
              </a:rPr>
              <a:t>, underwater construction workers, and individuals in unpressurized aircraft in rapid ascent are all at risk. </a:t>
            </a:r>
          </a:p>
          <a:p>
            <a:pPr marR="635000" lvl="0">
              <a:spcAft>
                <a:spcPts val="900"/>
              </a:spcAft>
              <a:buClr>
                <a:schemeClr val="tx1"/>
              </a:buClr>
              <a:buSzPct val="125000"/>
            </a:pPr>
            <a:r>
              <a:rPr lang="en-US" sz="1400" dirty="0">
                <a:uFill>
                  <a:solidFill>
                    <a:srgbClr val="000000"/>
                  </a:solidFill>
                </a:uFill>
                <a:ea typeface="Rockwell" panose="02060603020205020403" pitchFamily="18" charset="0"/>
                <a:cs typeface="Rockwell" panose="02060603020205020403" pitchFamily="18" charset="0"/>
              </a:rPr>
              <a:t>When air is breathed at high pressure (e.g. during a deep sea dive), increased amounts of gas (particularly nitrogen) become dissolved in the blood and tissues. If the diver then ascends (depressurizes) too </a:t>
            </a:r>
            <a:r>
              <a:rPr lang="en-US" sz="1400" b="1" dirty="0">
                <a:solidFill>
                  <a:srgbClr val="FF0000"/>
                </a:solidFill>
                <a:uFill>
                  <a:solidFill>
                    <a:srgbClr val="000000"/>
                  </a:solidFill>
                </a:uFill>
                <a:ea typeface="Rockwell" panose="02060603020205020403" pitchFamily="18" charset="0"/>
                <a:cs typeface="Rockwell" panose="02060603020205020403" pitchFamily="18" charset="0"/>
              </a:rPr>
              <a:t>rapidly</a:t>
            </a:r>
            <a:r>
              <a:rPr lang="en-US" sz="1400" dirty="0">
                <a:uFill>
                  <a:solidFill>
                    <a:srgbClr val="000000"/>
                  </a:solidFill>
                </a:uFill>
                <a:ea typeface="Rockwell" panose="02060603020205020403" pitchFamily="18" charset="0"/>
                <a:cs typeface="Rockwell" panose="02060603020205020403" pitchFamily="18" charset="0"/>
              </a:rPr>
              <a:t>, the nitrogen expands in the tissues and bubbles out of solution in the blood to form gas emboli.  </a:t>
            </a:r>
          </a:p>
          <a:p>
            <a:pPr marR="635000" lvl="0">
              <a:spcAft>
                <a:spcPts val="900"/>
              </a:spcAft>
              <a:buClr>
                <a:schemeClr val="tx1"/>
              </a:buClr>
              <a:buSzPct val="125000"/>
            </a:pPr>
            <a:r>
              <a:rPr lang="en-US" sz="1400" b="1" dirty="0">
                <a:uFill>
                  <a:solidFill>
                    <a:srgbClr val="000000"/>
                  </a:solidFill>
                </a:uFill>
                <a:ea typeface="Rockwell" panose="02060603020205020403" pitchFamily="18" charset="0"/>
                <a:cs typeface="Rockwell" panose="02060603020205020403" pitchFamily="18" charset="0"/>
              </a:rPr>
              <a:t>Symptoms: </a:t>
            </a:r>
            <a:r>
              <a:rPr lang="en-US" sz="1400" dirty="0">
                <a:uFill>
                  <a:solidFill>
                    <a:srgbClr val="000000"/>
                  </a:solidFill>
                </a:uFill>
                <a:ea typeface="Rockwell" panose="02060603020205020403" pitchFamily="18" charset="0"/>
                <a:cs typeface="Rockwell" panose="02060603020205020403" pitchFamily="18" charset="0"/>
              </a:rPr>
              <a:t>‘Bends’ i.e. joint/muscle pain and ‘chokes’ i.e. respiratory distress. </a:t>
            </a:r>
          </a:p>
          <a:p>
            <a:pPr marR="635000" lvl="0">
              <a:spcAft>
                <a:spcPts val="900"/>
              </a:spcAft>
              <a:buClr>
                <a:schemeClr val="tx1"/>
              </a:buClr>
              <a:buSzPct val="125000"/>
            </a:pPr>
            <a:r>
              <a:rPr lang="en-US" sz="1400" b="1" dirty="0">
                <a:uFill>
                  <a:solidFill>
                    <a:srgbClr val="000000"/>
                  </a:solidFill>
                </a:uFill>
                <a:ea typeface="Rockwell" panose="02060603020205020403" pitchFamily="18" charset="0"/>
                <a:cs typeface="Rockwell" panose="02060603020205020403" pitchFamily="18" charset="0"/>
              </a:rPr>
              <a:t>Treatment: </a:t>
            </a:r>
            <a:r>
              <a:rPr lang="en-US" sz="1400" dirty="0">
                <a:uFill>
                  <a:solidFill>
                    <a:srgbClr val="000000"/>
                  </a:solidFill>
                </a:uFill>
                <a:ea typeface="Rockwell" panose="02060603020205020403" pitchFamily="18" charset="0"/>
                <a:cs typeface="Rockwell" panose="02060603020205020403" pitchFamily="18" charset="0"/>
              </a:rPr>
              <a:t>placing the individual in a compression chamber where the barometric pressure may be raised, thus forcing the gas bubbles back into solution followed by subsequent slow decompression. </a:t>
            </a:r>
          </a:p>
          <a:p>
            <a:pPr marR="635000" lvl="0">
              <a:spcAft>
                <a:spcPts val="900"/>
              </a:spcAft>
              <a:buClr>
                <a:schemeClr val="tx1"/>
              </a:buClr>
              <a:buSzPct val="125000"/>
            </a:pPr>
            <a:r>
              <a:rPr lang="en-US" sz="1400" dirty="0">
                <a:uFill>
                  <a:solidFill>
                    <a:srgbClr val="000000"/>
                  </a:solidFill>
                </a:uFill>
                <a:ea typeface="Rockwell" panose="02060603020205020403" pitchFamily="18" charset="0"/>
                <a:cs typeface="Rockwell" panose="02060603020205020403" pitchFamily="18" charset="0"/>
              </a:rPr>
              <a:t>A more chronic form of decompression sickness is called </a:t>
            </a:r>
            <a:r>
              <a:rPr lang="en-US" sz="1400" b="1" dirty="0">
                <a:solidFill>
                  <a:srgbClr val="FF0000"/>
                </a:solidFill>
                <a:uFill>
                  <a:solidFill>
                    <a:srgbClr val="000000"/>
                  </a:solidFill>
                </a:uFill>
                <a:ea typeface="Rockwell" panose="02060603020205020403" pitchFamily="18" charset="0"/>
                <a:cs typeface="Rockwell" panose="02060603020205020403" pitchFamily="18" charset="0"/>
              </a:rPr>
              <a:t>caisson disease</a:t>
            </a:r>
            <a:r>
              <a:rPr lang="en-US" sz="1400" dirty="0">
                <a:uFill>
                  <a:solidFill>
                    <a:srgbClr val="000000"/>
                  </a:solidFill>
                </a:uFill>
                <a:ea typeface="Rockwell" panose="02060603020205020403" pitchFamily="18" charset="0"/>
                <a:cs typeface="Rockwell" panose="02060603020205020403" pitchFamily="18" charset="0"/>
              </a:rPr>
              <a:t> in which, persistence of gas emboli in the skeletal system leads to multiple foci of </a:t>
            </a:r>
            <a:r>
              <a:rPr lang="en-US" sz="1400" b="1" dirty="0">
                <a:solidFill>
                  <a:srgbClr val="FF0000"/>
                </a:solidFill>
                <a:uFill>
                  <a:solidFill>
                    <a:srgbClr val="000000"/>
                  </a:solidFill>
                </a:uFill>
                <a:ea typeface="Rockwell" panose="02060603020205020403" pitchFamily="18" charset="0"/>
                <a:cs typeface="Rockwell" panose="02060603020205020403" pitchFamily="18" charset="0"/>
              </a:rPr>
              <a:t>ischemic necrosis</a:t>
            </a:r>
            <a:r>
              <a:rPr lang="en-US" sz="1400" dirty="0">
                <a:uFill>
                  <a:solidFill>
                    <a:srgbClr val="000000"/>
                  </a:solidFill>
                </a:uFill>
                <a:ea typeface="Rockwell" panose="02060603020205020403" pitchFamily="18" charset="0"/>
                <a:cs typeface="Rockwell" panose="02060603020205020403" pitchFamily="18" charset="0"/>
              </a:rPr>
              <a:t>; the more common sites are the heads of the femurs, tibia, and </a:t>
            </a:r>
            <a:r>
              <a:rPr lang="en-US" sz="1400" dirty="0" err="1">
                <a:uFill>
                  <a:solidFill>
                    <a:srgbClr val="000000"/>
                  </a:solidFill>
                </a:uFill>
                <a:ea typeface="Rockwell" panose="02060603020205020403" pitchFamily="18" charset="0"/>
                <a:cs typeface="Rockwell" panose="02060603020205020403" pitchFamily="18" charset="0"/>
              </a:rPr>
              <a:t>humeri</a:t>
            </a:r>
            <a:r>
              <a:rPr lang="en-US" sz="1400" dirty="0">
                <a:uFill>
                  <a:solidFill>
                    <a:srgbClr val="000000"/>
                  </a:solidFill>
                </a:uFill>
                <a:ea typeface="Rockwell" panose="02060603020205020403" pitchFamily="18" charset="0"/>
                <a:cs typeface="Rockwell" panose="02060603020205020403" pitchFamily="18" charset="0"/>
              </a:rPr>
              <a:t>. </a:t>
            </a:r>
          </a:p>
          <a:p>
            <a:pPr marL="171450" marR="635000" lvl="0" indent="-171450">
              <a:spcAft>
                <a:spcPts val="900"/>
              </a:spcAft>
              <a:buClr>
                <a:schemeClr val="tx1"/>
              </a:buClr>
              <a:buSzPct val="125000"/>
              <a:buFont typeface="Arial" charset="0"/>
              <a:buChar char="•"/>
            </a:pPr>
            <a:r>
              <a:rPr lang="en-US" sz="1200" dirty="0" smtClean="0">
                <a:uFill>
                  <a:solidFill>
                    <a:srgbClr val="000000"/>
                  </a:solidFill>
                </a:uFill>
                <a:ea typeface="Rockwell" panose="02060603020205020403" pitchFamily="18" charset="0"/>
                <a:cs typeface="Rockwell" panose="02060603020205020403" pitchFamily="18" charset="0"/>
              </a:rPr>
              <a:t>‘Grecian Bend’ i.e. joint/muscle pain, and ‘</a:t>
            </a:r>
            <a:r>
              <a:rPr lang="en-US" sz="1200" dirty="0" err="1" smtClean="0">
                <a:uFill>
                  <a:solidFill>
                    <a:srgbClr val="000000"/>
                  </a:solidFill>
                </a:uFill>
                <a:ea typeface="Rockwell" panose="02060603020205020403" pitchFamily="18" charset="0"/>
                <a:cs typeface="Rockwell" panose="02060603020205020403" pitchFamily="18" charset="0"/>
              </a:rPr>
              <a:t>chockes</a:t>
            </a:r>
            <a:r>
              <a:rPr lang="en-US" sz="1200" dirty="0" smtClean="0">
                <a:uFill>
                  <a:solidFill>
                    <a:srgbClr val="000000"/>
                  </a:solidFill>
                </a:uFill>
                <a:ea typeface="Rockwell" panose="02060603020205020403" pitchFamily="18" charset="0"/>
                <a:cs typeface="Rockwell" panose="02060603020205020403" pitchFamily="18" charset="0"/>
              </a:rPr>
              <a:t>’ in respiratory distress</a:t>
            </a:r>
            <a:endParaRPr lang="en-US" sz="1200" dirty="0">
              <a:uFill>
                <a:solidFill>
                  <a:srgbClr val="000000"/>
                </a:solidFill>
              </a:uFill>
              <a:ea typeface="Rockwell" panose="02060603020205020403" pitchFamily="18" charset="0"/>
              <a:cs typeface="Rockwell" panose="02060603020205020403" pitchFamily="18" charset="0"/>
            </a:endParaRPr>
          </a:p>
        </p:txBody>
      </p:sp>
      <p:pic>
        <p:nvPicPr>
          <p:cNvPr id="1026" name="Picture 2" descr="http://www.infusesafety.com/sites/Safety/UserContent/images/blog_big(1).jpg">
            <a:extLst>
              <a:ext uri="{FF2B5EF4-FFF2-40B4-BE49-F238E27FC236}">
                <a16:creationId xmlns:a16="http://schemas.microsoft.com/office/drawing/2014/main" xmlns="" id="{82BAE4C1-B364-4282-BD39-BDAABB2D2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65" y="2674586"/>
            <a:ext cx="2098684" cy="118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66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B8D5A4B-0C65-43F6-AC78-F0DC8CF7237E}"/>
              </a:ext>
            </a:extLst>
          </p:cNvPr>
          <p:cNvSpPr txBox="1"/>
          <p:nvPr/>
        </p:nvSpPr>
        <p:spPr>
          <a:xfrm>
            <a:off x="718836" y="353640"/>
            <a:ext cx="5584701" cy="7728269"/>
          </a:xfrm>
          <a:prstGeom prst="rect">
            <a:avLst/>
          </a:prstGeom>
          <a:noFill/>
        </p:spPr>
        <p:txBody>
          <a:bodyPr wrap="square" rtlCol="0">
            <a:spAutoFit/>
          </a:bodyPr>
          <a:lstStyle/>
          <a:p>
            <a:pPr marR="635000" lvl="0">
              <a:lnSpc>
                <a:spcPct val="105000"/>
              </a:lnSpc>
              <a:spcAft>
                <a:spcPts val="900"/>
              </a:spcAft>
              <a:buClr>
                <a:srgbClr val="9E3611"/>
              </a:buClr>
              <a:buSzPts val="1700"/>
            </a:pPr>
            <a:r>
              <a:rPr lang="en-US" sz="1600" b="1" dirty="0">
                <a:uFill>
                  <a:solidFill>
                    <a:srgbClr val="000000"/>
                  </a:solidFill>
                </a:uFill>
                <a:ea typeface="Rockwell" panose="02060603020205020403" pitchFamily="18" charset="0"/>
                <a:cs typeface="Rockwell" panose="02060603020205020403" pitchFamily="18" charset="0"/>
              </a:rPr>
              <a:t>Amniotic fluid embolism</a:t>
            </a:r>
          </a:p>
          <a:p>
            <a:pPr marR="635000" lvl="0">
              <a:lnSpc>
                <a:spcPct val="105000"/>
              </a:lnSpc>
              <a:spcAft>
                <a:spcPts val="900"/>
              </a:spcAft>
              <a:buClr>
                <a:srgbClr val="9E3611"/>
              </a:buClr>
              <a:buSzPts val="1700"/>
            </a:pPr>
            <a:endParaRPr lang="en-US" sz="1600" dirty="0" smtClean="0">
              <a:uFill>
                <a:solidFill>
                  <a:srgbClr val="000000"/>
                </a:solidFill>
              </a:uFill>
              <a:ea typeface="Rockwell" panose="02060603020205020403" pitchFamily="18" charset="0"/>
              <a:cs typeface="Rockwell" panose="02060603020205020403" pitchFamily="18" charset="0"/>
            </a:endParaRPr>
          </a:p>
          <a:p>
            <a:pPr marR="635000" lvl="0">
              <a:lnSpc>
                <a:spcPct val="105000"/>
              </a:lnSpc>
              <a:spcAft>
                <a:spcPts val="900"/>
              </a:spcAft>
              <a:buClr>
                <a:srgbClr val="9E3611"/>
              </a:buClr>
              <a:buSzPts val="1700"/>
            </a:pPr>
            <a:r>
              <a:rPr lang="en-US" sz="1600" dirty="0" smtClean="0">
                <a:uFill>
                  <a:solidFill>
                    <a:srgbClr val="000000"/>
                  </a:solidFill>
                </a:uFill>
                <a:ea typeface="Rockwell" panose="02060603020205020403" pitchFamily="18" charset="0"/>
                <a:cs typeface="Rockwell" panose="02060603020205020403" pitchFamily="18" charset="0"/>
              </a:rPr>
              <a:t>A </a:t>
            </a:r>
            <a:r>
              <a:rPr lang="en-US" sz="1600" dirty="0">
                <a:uFill>
                  <a:solidFill>
                    <a:srgbClr val="000000"/>
                  </a:solidFill>
                </a:uFill>
                <a:ea typeface="Rockwell" panose="02060603020205020403" pitchFamily="18" charset="0"/>
                <a:cs typeface="Rockwell" panose="02060603020205020403" pitchFamily="18" charset="0"/>
              </a:rPr>
              <a:t>grave and </a:t>
            </a:r>
            <a:r>
              <a:rPr lang="en-US" sz="1600" dirty="0">
                <a:solidFill>
                  <a:srgbClr val="FF0000"/>
                </a:solidFill>
                <a:uFill>
                  <a:solidFill>
                    <a:srgbClr val="000000"/>
                  </a:solidFill>
                </a:uFill>
                <a:ea typeface="Rockwell" panose="02060603020205020403" pitchFamily="18" charset="0"/>
                <a:cs typeface="Rockwell" panose="02060603020205020403" pitchFamily="18" charset="0"/>
              </a:rPr>
              <a:t>uncommon complication of labor</a:t>
            </a:r>
            <a:r>
              <a:rPr lang="en-US" sz="1600" dirty="0">
                <a:uFill>
                  <a:solidFill>
                    <a:srgbClr val="000000"/>
                  </a:solidFill>
                </a:uFill>
                <a:ea typeface="Rockwell" panose="02060603020205020403" pitchFamily="18" charset="0"/>
                <a:cs typeface="Rockwell" panose="02060603020205020403" pitchFamily="18" charset="0"/>
              </a:rPr>
              <a:t> and the </a:t>
            </a:r>
            <a:r>
              <a:rPr lang="en-US" sz="1600" dirty="0">
                <a:solidFill>
                  <a:srgbClr val="FF0000"/>
                </a:solidFill>
                <a:uFill>
                  <a:solidFill>
                    <a:srgbClr val="000000"/>
                  </a:solidFill>
                </a:uFill>
                <a:ea typeface="Rockwell" panose="02060603020205020403" pitchFamily="18" charset="0"/>
                <a:cs typeface="Rockwell" panose="02060603020205020403" pitchFamily="18" charset="0"/>
              </a:rPr>
              <a:t>immediate postpartum period</a:t>
            </a:r>
            <a:r>
              <a:rPr lang="en-US" sz="1600" dirty="0">
                <a:uFill>
                  <a:solidFill>
                    <a:srgbClr val="000000"/>
                  </a:solidFill>
                </a:uFill>
                <a:ea typeface="Rockwell" panose="02060603020205020403" pitchFamily="18" charset="0"/>
                <a:cs typeface="Rockwell" panose="02060603020205020403" pitchFamily="18" charset="0"/>
              </a:rPr>
              <a:t>, caused by infusion of amniotic fluid or fetal tissue into the maternal circulation via a tear in the placental membranes or rupture of uterine veins.  </a:t>
            </a:r>
          </a:p>
          <a:p>
            <a:pPr marR="635000" lvl="0">
              <a:lnSpc>
                <a:spcPct val="105000"/>
              </a:lnSpc>
              <a:spcAft>
                <a:spcPts val="900"/>
              </a:spcAft>
              <a:buClr>
                <a:srgbClr val="9E3611"/>
              </a:buClr>
              <a:buSzPts val="1700"/>
            </a:pPr>
            <a:endParaRPr lang="en-US" sz="1600" dirty="0">
              <a:uFill>
                <a:solidFill>
                  <a:srgbClr val="000000"/>
                </a:solidFill>
              </a:uFill>
              <a:ea typeface="Rockwell" panose="02060603020205020403" pitchFamily="18" charset="0"/>
              <a:cs typeface="Rockwell" panose="02060603020205020403" pitchFamily="18" charset="0"/>
            </a:endParaRPr>
          </a:p>
          <a:p>
            <a:pPr marR="635000" lvl="0">
              <a:lnSpc>
                <a:spcPct val="105000"/>
              </a:lnSpc>
              <a:spcAft>
                <a:spcPts val="900"/>
              </a:spcAft>
              <a:buClr>
                <a:srgbClr val="9E3611"/>
              </a:buClr>
              <a:buSzPts val="1700"/>
            </a:pPr>
            <a:r>
              <a:rPr lang="en-US" sz="1600" dirty="0">
                <a:uFill>
                  <a:solidFill>
                    <a:srgbClr val="000000"/>
                  </a:solidFill>
                </a:uFill>
                <a:ea typeface="Rockwell" panose="02060603020205020403" pitchFamily="18" charset="0"/>
                <a:cs typeface="Rockwell" panose="02060603020205020403" pitchFamily="18" charset="0"/>
              </a:rPr>
              <a:t>Characterized by sudden severe </a:t>
            </a:r>
            <a:r>
              <a:rPr lang="en-US" sz="1600" dirty="0">
                <a:solidFill>
                  <a:srgbClr val="FF0000"/>
                </a:solidFill>
                <a:uFill>
                  <a:solidFill>
                    <a:srgbClr val="000000"/>
                  </a:solidFill>
                </a:uFill>
                <a:ea typeface="Rockwell" panose="02060603020205020403" pitchFamily="18" charset="0"/>
                <a:cs typeface="Rockwell" panose="02060603020205020403" pitchFamily="18" charset="0"/>
              </a:rPr>
              <a:t>dyspnea, cyanosis, and hypotensive shock, followed by seizures and coma. </a:t>
            </a:r>
          </a:p>
          <a:p>
            <a:pPr marR="635000" lvl="0">
              <a:lnSpc>
                <a:spcPct val="105000"/>
              </a:lnSpc>
              <a:spcAft>
                <a:spcPts val="900"/>
              </a:spcAft>
              <a:buClr>
                <a:srgbClr val="9E3611"/>
              </a:buClr>
              <a:buSzPts val="1700"/>
            </a:pPr>
            <a:endParaRPr lang="en-US" sz="1600" dirty="0">
              <a:solidFill>
                <a:srgbClr val="FF0000"/>
              </a:solidFill>
              <a:uFill>
                <a:solidFill>
                  <a:srgbClr val="000000"/>
                </a:solidFill>
              </a:uFill>
              <a:ea typeface="Rockwell" panose="02060603020205020403" pitchFamily="18" charset="0"/>
              <a:cs typeface="Rockwell" panose="02060603020205020403" pitchFamily="18" charset="0"/>
            </a:endParaRPr>
          </a:p>
          <a:p>
            <a:pPr marR="635000" lvl="0">
              <a:lnSpc>
                <a:spcPct val="105000"/>
              </a:lnSpc>
              <a:spcAft>
                <a:spcPts val="900"/>
              </a:spcAft>
              <a:buClr>
                <a:srgbClr val="9E3611"/>
              </a:buClr>
              <a:buSzPts val="1700"/>
            </a:pPr>
            <a:r>
              <a:rPr lang="en-US" sz="1600" dirty="0">
                <a:uFill>
                  <a:solidFill>
                    <a:srgbClr val="000000"/>
                  </a:solidFill>
                </a:uFill>
                <a:ea typeface="Rockwell" panose="02060603020205020403" pitchFamily="18" charset="0"/>
                <a:cs typeface="Rockwell" panose="02060603020205020403" pitchFamily="18" charset="0"/>
              </a:rPr>
              <a:t>If the patient survives the initial crisis, </a:t>
            </a:r>
            <a:r>
              <a:rPr lang="en-US" sz="1600" dirty="0">
                <a:solidFill>
                  <a:srgbClr val="FF0000"/>
                </a:solidFill>
                <a:uFill>
                  <a:solidFill>
                    <a:srgbClr val="000000"/>
                  </a:solidFill>
                </a:uFill>
                <a:ea typeface="Rockwell" panose="02060603020205020403" pitchFamily="18" charset="0"/>
                <a:cs typeface="Rockwell" panose="02060603020205020403" pitchFamily="18" charset="0"/>
              </a:rPr>
              <a:t>pulmonary edema </a:t>
            </a:r>
            <a:r>
              <a:rPr lang="en-US" sz="1600" dirty="0">
                <a:uFill>
                  <a:solidFill>
                    <a:srgbClr val="000000"/>
                  </a:solidFill>
                </a:uFill>
                <a:ea typeface="Rockwell" panose="02060603020205020403" pitchFamily="18" charset="0"/>
                <a:cs typeface="Rockwell" panose="02060603020205020403" pitchFamily="18" charset="0"/>
              </a:rPr>
              <a:t>develops, along with disseminated intravascular coagulation, owing to release of thrombogenic substances from amniotic.  </a:t>
            </a:r>
          </a:p>
          <a:p>
            <a:pPr marR="635000" lvl="0">
              <a:lnSpc>
                <a:spcPct val="105000"/>
              </a:lnSpc>
              <a:spcAft>
                <a:spcPts val="900"/>
              </a:spcAft>
              <a:buClr>
                <a:srgbClr val="9E3611"/>
              </a:buClr>
              <a:buSzPts val="1700"/>
            </a:pPr>
            <a:endParaRPr lang="en-US" sz="1400" dirty="0">
              <a:effectLst>
                <a:outerShdw blurRad="38100" dist="38100" dir="2700000" algn="tl">
                  <a:srgbClr val="000000">
                    <a:alpha val="43137"/>
                  </a:srgbClr>
                </a:outerShdw>
              </a:effectLst>
              <a:uFill>
                <a:solidFill>
                  <a:srgbClr val="000000"/>
                </a:solidFill>
              </a:uFill>
              <a:ea typeface="Rockwell" panose="02060603020205020403" pitchFamily="18" charset="0"/>
              <a:cs typeface="Rockwell" panose="02060603020205020403" pitchFamily="18" charset="0"/>
            </a:endParaRPr>
          </a:p>
          <a:p>
            <a:pPr marR="635000" lvl="0">
              <a:lnSpc>
                <a:spcPct val="105000"/>
              </a:lnSpc>
              <a:spcAft>
                <a:spcPts val="900"/>
              </a:spcAft>
              <a:buClr>
                <a:srgbClr val="9E3611"/>
              </a:buClr>
              <a:buSzPts val="1700"/>
            </a:pPr>
            <a:r>
              <a:rPr lang="en-US" sz="1400" dirty="0">
                <a:effectLst>
                  <a:outerShdw blurRad="38100" dist="38100" dir="2700000" algn="tl">
                    <a:srgbClr val="000000">
                      <a:alpha val="43137"/>
                    </a:srgbClr>
                  </a:outerShdw>
                </a:effectLst>
                <a:uFill>
                  <a:solidFill>
                    <a:srgbClr val="000000"/>
                  </a:solidFill>
                </a:uFill>
                <a:ea typeface="Rockwell" panose="02060603020205020403" pitchFamily="18" charset="0"/>
                <a:cs typeface="Rockwell" panose="02060603020205020403" pitchFamily="18" charset="0"/>
              </a:rPr>
              <a:t>Microscopy</a:t>
            </a:r>
          </a:p>
          <a:p>
            <a:pPr marR="635000" lvl="0">
              <a:lnSpc>
                <a:spcPct val="105000"/>
              </a:lnSpc>
              <a:spcAft>
                <a:spcPts val="900"/>
              </a:spcAft>
              <a:buClr>
                <a:srgbClr val="9E3611"/>
              </a:buClr>
              <a:buSzPts val="1700"/>
            </a:pPr>
            <a:r>
              <a:rPr lang="en-US" sz="1600" dirty="0">
                <a:uFill>
                  <a:solidFill>
                    <a:srgbClr val="000000"/>
                  </a:solidFill>
                </a:uFill>
                <a:ea typeface="Rockwell" panose="02060603020205020403" pitchFamily="18" charset="0"/>
                <a:cs typeface="Rockwell" panose="02060603020205020403" pitchFamily="18" charset="0"/>
              </a:rPr>
              <a:t>presence in the pulmonary microcirculation of squamous cells shed from </a:t>
            </a:r>
            <a:r>
              <a:rPr lang="en-US" sz="1600" b="1" dirty="0">
                <a:solidFill>
                  <a:srgbClr val="FF0000"/>
                </a:solidFill>
                <a:uFill>
                  <a:solidFill>
                    <a:srgbClr val="000000"/>
                  </a:solidFill>
                </a:uFill>
                <a:ea typeface="Rockwell" panose="02060603020205020403" pitchFamily="18" charset="0"/>
                <a:cs typeface="Rockwell" panose="02060603020205020403" pitchFamily="18" charset="0"/>
              </a:rPr>
              <a:t>fetal skin, lanugo hair, fat</a:t>
            </a:r>
            <a:r>
              <a:rPr lang="en-US" sz="1600" dirty="0">
                <a:uFill>
                  <a:solidFill>
                    <a:srgbClr val="000000"/>
                  </a:solidFill>
                </a:uFill>
                <a:ea typeface="Rockwell" panose="02060603020205020403" pitchFamily="18" charset="0"/>
                <a:cs typeface="Rockwell" panose="02060603020205020403" pitchFamily="18" charset="0"/>
              </a:rPr>
              <a:t> from vernix </a:t>
            </a:r>
            <a:r>
              <a:rPr lang="en-US" sz="1600" dirty="0" err="1">
                <a:uFill>
                  <a:solidFill>
                    <a:srgbClr val="000000"/>
                  </a:solidFill>
                </a:uFill>
                <a:ea typeface="Rockwell" panose="02060603020205020403" pitchFamily="18" charset="0"/>
                <a:cs typeface="Rockwell" panose="02060603020205020403" pitchFamily="18" charset="0"/>
              </a:rPr>
              <a:t>caseosa</a:t>
            </a:r>
            <a:r>
              <a:rPr lang="en-US" sz="1600" dirty="0">
                <a:uFill>
                  <a:solidFill>
                    <a:srgbClr val="000000"/>
                  </a:solidFill>
                </a:uFill>
                <a:ea typeface="Rockwell" panose="02060603020205020403" pitchFamily="18" charset="0"/>
                <a:cs typeface="Rockwell" panose="02060603020205020403" pitchFamily="18" charset="0"/>
              </a:rPr>
              <a:t>, and mucin derived from the fetal respiratory or gastrointestinal tract. Marked pulmonary edema and diffuse alveolar damage are also present. </a:t>
            </a:r>
            <a:r>
              <a:rPr lang="en-US" sz="1600" dirty="0">
                <a:solidFill>
                  <a:srgbClr val="FF0000"/>
                </a:solidFill>
                <a:uFill>
                  <a:solidFill>
                    <a:srgbClr val="000000"/>
                  </a:solidFill>
                </a:uFill>
                <a:ea typeface="Rockwell" panose="02060603020205020403" pitchFamily="18" charset="0"/>
                <a:cs typeface="Rockwell" panose="02060603020205020403" pitchFamily="18" charset="0"/>
              </a:rPr>
              <a:t>Systemic fibrin thrombi indicative of DIC can also be seen.  </a:t>
            </a:r>
          </a:p>
          <a:p>
            <a:pPr marR="635000" lvl="0">
              <a:lnSpc>
                <a:spcPct val="105000"/>
              </a:lnSpc>
              <a:spcAft>
                <a:spcPts val="900"/>
              </a:spcAft>
              <a:buClr>
                <a:srgbClr val="9E3611"/>
              </a:buClr>
              <a:buSzPts val="1700"/>
            </a:pPr>
            <a:r>
              <a:rPr lang="en-US" sz="1600" dirty="0">
                <a:uFill>
                  <a:solidFill>
                    <a:srgbClr val="000000"/>
                  </a:solidFill>
                </a:uFill>
                <a:ea typeface="Rockwell" panose="02060603020205020403" pitchFamily="18" charset="0"/>
                <a:cs typeface="Rockwell" panose="02060603020205020403" pitchFamily="18" charset="0"/>
              </a:rPr>
              <a:t> </a:t>
            </a:r>
          </a:p>
          <a:p>
            <a:pPr marR="635000" lvl="0">
              <a:lnSpc>
                <a:spcPct val="105000"/>
              </a:lnSpc>
              <a:spcAft>
                <a:spcPts val="900"/>
              </a:spcAft>
              <a:buClr>
                <a:srgbClr val="9E3611"/>
              </a:buClr>
              <a:buSzPts val="1700"/>
            </a:pPr>
            <a:endParaRPr lang="en-US" sz="1400" dirty="0">
              <a:uFill>
                <a:solidFill>
                  <a:srgbClr val="000000"/>
                </a:solidFill>
              </a:uFill>
              <a:ea typeface="Rockwell" panose="02060603020205020403" pitchFamily="18" charset="0"/>
              <a:cs typeface="Rockwell" panose="02060603020205020403" pitchFamily="18" charset="0"/>
            </a:endParaRPr>
          </a:p>
        </p:txBody>
      </p:sp>
    </p:spTree>
    <p:extLst>
      <p:ext uri="{BB962C8B-B14F-4D97-AF65-F5344CB8AC3E}">
        <p14:creationId xmlns:p14="http://schemas.microsoft.com/office/powerpoint/2010/main" val="4277082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0770" y="4675800"/>
            <a:ext cx="1122218" cy="634020"/>
          </a:xfrm>
          <a:prstGeom prst="rect">
            <a:avLst/>
          </a:prstGeom>
          <a:solidFill>
            <a:schemeClr val="bg1">
              <a:lumMod val="75000"/>
            </a:schemeClr>
          </a:solidFill>
        </p:spPr>
        <p:txBody>
          <a:bodyPr wrap="square" rtlCol="0">
            <a:spAutoFit/>
          </a:bodyPr>
          <a:lstStyle/>
          <a:p>
            <a:pPr marL="131028" lvl="0" indent="-131028" defTabSz="524110">
              <a:lnSpc>
                <a:spcPct val="110000"/>
              </a:lnSpc>
              <a:spcBef>
                <a:spcPts val="402"/>
              </a:spcBef>
              <a:buClr>
                <a:srgbClr val="BAD7EC"/>
              </a:buClr>
              <a:buFont typeface="Arial" panose="020B0604020202020204" pitchFamily="34" charset="0"/>
              <a:buChar char="•"/>
            </a:pPr>
            <a:r>
              <a:rPr lang="en-US" sz="1600" dirty="0">
                <a:solidFill>
                  <a:prstClr val="black"/>
                </a:solidFill>
              </a:rPr>
              <a:t>Types of embolism</a:t>
            </a:r>
          </a:p>
        </p:txBody>
      </p:sp>
      <p:sp>
        <p:nvSpPr>
          <p:cNvPr id="3" name="TextBox 2"/>
          <p:cNvSpPr txBox="1"/>
          <p:nvPr/>
        </p:nvSpPr>
        <p:spPr>
          <a:xfrm>
            <a:off x="610987" y="2240647"/>
            <a:ext cx="1961804" cy="2198102"/>
          </a:xfrm>
          <a:prstGeom prst="rect">
            <a:avLst/>
          </a:prstGeom>
          <a:solidFill>
            <a:schemeClr val="bg1">
              <a:lumMod val="75000"/>
            </a:schemeClr>
          </a:solidFill>
        </p:spPr>
        <p:txBody>
          <a:bodyPr wrap="square" rtlCol="0">
            <a:spAutoFit/>
          </a:bodyPr>
          <a:lstStyle/>
          <a:p>
            <a:pPr marL="131028" lvl="0" indent="-131028" defTabSz="524110">
              <a:lnSpc>
                <a:spcPct val="110000"/>
              </a:lnSpc>
              <a:spcBef>
                <a:spcPts val="402"/>
              </a:spcBef>
              <a:buClr>
                <a:srgbClr val="BAD7EC"/>
              </a:buClr>
              <a:buFont typeface="Arial" panose="020B0604020202020204" pitchFamily="34" charset="0"/>
              <a:buChar char="•"/>
            </a:pPr>
            <a:r>
              <a:rPr lang="en-US" sz="1200" b="1" u="sng" dirty="0">
                <a:solidFill>
                  <a:prstClr val="black"/>
                </a:solidFill>
              </a:rPr>
              <a:t>Pulmonary thromboembolism:</a:t>
            </a:r>
          </a:p>
          <a:p>
            <a:pPr marL="131028" lvl="0" indent="-131028" defTabSz="524110">
              <a:lnSpc>
                <a:spcPct val="110000"/>
              </a:lnSpc>
              <a:spcBef>
                <a:spcPts val="402"/>
              </a:spcBef>
              <a:buClr>
                <a:srgbClr val="BAD7EC"/>
              </a:buClr>
              <a:buFont typeface="Arial" panose="020B0604020202020204" pitchFamily="34" charset="0"/>
              <a:buChar char="•"/>
            </a:pPr>
            <a:r>
              <a:rPr lang="en-US" sz="1200" dirty="0">
                <a:solidFill>
                  <a:prstClr val="black"/>
                </a:solidFill>
              </a:rPr>
              <a:t>-</a:t>
            </a:r>
            <a:r>
              <a:rPr lang="en-US" b="1" u="sng" dirty="0">
                <a:solidFill>
                  <a:prstClr val="black"/>
                </a:solidFill>
              </a:rPr>
              <a:t>originate from </a:t>
            </a:r>
            <a:r>
              <a:rPr lang="en-US" dirty="0">
                <a:solidFill>
                  <a:prstClr val="black"/>
                </a:solidFill>
              </a:rPr>
              <a:t>deep leg vein thrombi.</a:t>
            </a:r>
          </a:p>
          <a:p>
            <a:pPr marL="131028" lvl="0" indent="-131028" defTabSz="524110">
              <a:lnSpc>
                <a:spcPct val="110000"/>
              </a:lnSpc>
              <a:spcBef>
                <a:spcPts val="402"/>
              </a:spcBef>
              <a:buClr>
                <a:srgbClr val="BAD7EC"/>
              </a:buClr>
              <a:buFont typeface="Arial" panose="020B0604020202020204" pitchFamily="34" charset="0"/>
              <a:buChar char="•"/>
            </a:pPr>
            <a:r>
              <a:rPr lang="en-US" dirty="0">
                <a:solidFill>
                  <a:prstClr val="black"/>
                </a:solidFill>
              </a:rPr>
              <a:t>-occlude </a:t>
            </a:r>
            <a:r>
              <a:rPr lang="en-US" i="1" u="sng" dirty="0">
                <a:solidFill>
                  <a:prstClr val="black"/>
                </a:solidFill>
              </a:rPr>
              <a:t>main pulmonary artery </a:t>
            </a:r>
            <a:r>
              <a:rPr lang="en-US" dirty="0">
                <a:solidFill>
                  <a:prstClr val="black"/>
                </a:solidFill>
              </a:rPr>
              <a:t>or impact across the </a:t>
            </a:r>
            <a:r>
              <a:rPr lang="en-US" i="1" u="sng" dirty="0">
                <a:solidFill>
                  <a:prstClr val="black"/>
                </a:solidFill>
              </a:rPr>
              <a:t>bifurcation</a:t>
            </a:r>
            <a:r>
              <a:rPr lang="en-US" dirty="0">
                <a:solidFill>
                  <a:prstClr val="black"/>
                </a:solidFill>
              </a:rPr>
              <a:t> (</a:t>
            </a:r>
            <a:r>
              <a:rPr lang="en-US" dirty="0">
                <a:solidFill>
                  <a:srgbClr val="FF0000"/>
                </a:solidFill>
              </a:rPr>
              <a:t>saddle embolus</a:t>
            </a:r>
            <a:r>
              <a:rPr lang="en-US" dirty="0">
                <a:solidFill>
                  <a:prstClr val="black"/>
                </a:solidFill>
              </a:rPr>
              <a:t>).</a:t>
            </a:r>
          </a:p>
          <a:p>
            <a:pPr marL="131028" lvl="0" indent="-131028" defTabSz="524110">
              <a:lnSpc>
                <a:spcPct val="110000"/>
              </a:lnSpc>
              <a:spcBef>
                <a:spcPts val="402"/>
              </a:spcBef>
              <a:buClr>
                <a:srgbClr val="BAD7EC"/>
              </a:buClr>
              <a:buFont typeface="Arial" panose="020B0604020202020204" pitchFamily="34" charset="0"/>
              <a:buChar char="•"/>
            </a:pPr>
            <a:r>
              <a:rPr lang="en-US" dirty="0">
                <a:solidFill>
                  <a:prstClr val="black"/>
                </a:solidFill>
              </a:rPr>
              <a:t>-</a:t>
            </a:r>
            <a:r>
              <a:rPr lang="en-US" dirty="0">
                <a:solidFill>
                  <a:srgbClr val="FF3399"/>
                </a:solidFill>
              </a:rPr>
              <a:t>sudden death </a:t>
            </a:r>
            <a:r>
              <a:rPr lang="en-US" dirty="0">
                <a:solidFill>
                  <a:prstClr val="black"/>
                </a:solidFill>
              </a:rPr>
              <a:t>, </a:t>
            </a:r>
            <a:r>
              <a:rPr lang="en-US" dirty="0">
                <a:solidFill>
                  <a:srgbClr val="FF3399"/>
                </a:solidFill>
              </a:rPr>
              <a:t>right heart failure </a:t>
            </a:r>
            <a:r>
              <a:rPr lang="en-US" dirty="0">
                <a:solidFill>
                  <a:prstClr val="black"/>
                </a:solidFill>
              </a:rPr>
              <a:t>occurs </a:t>
            </a:r>
            <a:r>
              <a:rPr lang="en-US" b="1" u="sng" dirty="0">
                <a:solidFill>
                  <a:prstClr val="black"/>
                </a:solidFill>
              </a:rPr>
              <a:t>when 60% or more </a:t>
            </a:r>
            <a:r>
              <a:rPr lang="en-US" dirty="0">
                <a:solidFill>
                  <a:prstClr val="black"/>
                </a:solidFill>
              </a:rPr>
              <a:t>of the pulmonary artery obstructed with emboli.</a:t>
            </a:r>
          </a:p>
        </p:txBody>
      </p:sp>
      <p:sp>
        <p:nvSpPr>
          <p:cNvPr id="4" name="TextBox 3"/>
          <p:cNvSpPr txBox="1"/>
          <p:nvPr/>
        </p:nvSpPr>
        <p:spPr>
          <a:xfrm>
            <a:off x="4705004" y="2409924"/>
            <a:ext cx="2011680" cy="2015167"/>
          </a:xfrm>
          <a:prstGeom prst="rect">
            <a:avLst/>
          </a:prstGeom>
          <a:solidFill>
            <a:schemeClr val="bg1">
              <a:lumMod val="75000"/>
            </a:schemeClr>
          </a:solidFill>
        </p:spPr>
        <p:txBody>
          <a:bodyPr wrap="square" rtlCol="0">
            <a:spAutoFit/>
          </a:bodyPr>
          <a:lstStyle/>
          <a:p>
            <a:pPr marL="131028" lvl="0" indent="-131028" defTabSz="524110">
              <a:lnSpc>
                <a:spcPct val="110000"/>
              </a:lnSpc>
              <a:spcBef>
                <a:spcPts val="402"/>
              </a:spcBef>
              <a:buClr>
                <a:srgbClr val="BAD7EC"/>
              </a:buClr>
              <a:buFont typeface="Arial" panose="020B0604020202020204" pitchFamily="34" charset="0"/>
              <a:buChar char="•"/>
            </a:pPr>
            <a:r>
              <a:rPr lang="en-US" sz="1200" b="1" u="sng" dirty="0">
                <a:solidFill>
                  <a:prstClr val="black"/>
                </a:solidFill>
              </a:rPr>
              <a:t>Systemic thromboembolism:</a:t>
            </a:r>
          </a:p>
          <a:p>
            <a:pPr marL="131028" lvl="0" indent="-131028" defTabSz="524110">
              <a:lnSpc>
                <a:spcPct val="110000"/>
              </a:lnSpc>
              <a:spcBef>
                <a:spcPts val="402"/>
              </a:spcBef>
              <a:buClr>
                <a:srgbClr val="BAD7EC"/>
              </a:buClr>
              <a:buFont typeface="Arial" panose="020B0604020202020204" pitchFamily="34" charset="0"/>
              <a:buChar char="•"/>
            </a:pPr>
            <a:r>
              <a:rPr lang="en-US" dirty="0">
                <a:solidFill>
                  <a:prstClr val="black"/>
                </a:solidFill>
              </a:rPr>
              <a:t>-refers to emboli traveling within the </a:t>
            </a:r>
            <a:r>
              <a:rPr lang="en-US" b="1" i="1" u="sng" dirty="0">
                <a:solidFill>
                  <a:prstClr val="black"/>
                </a:solidFill>
              </a:rPr>
              <a:t>arterial circulation</a:t>
            </a:r>
            <a:r>
              <a:rPr lang="en-US" sz="1050" dirty="0">
                <a:solidFill>
                  <a:prstClr val="black"/>
                </a:solidFill>
              </a:rPr>
              <a:t>.</a:t>
            </a:r>
          </a:p>
          <a:p>
            <a:pPr marL="131028" lvl="0" indent="-131028" defTabSz="524110">
              <a:lnSpc>
                <a:spcPct val="110000"/>
              </a:lnSpc>
              <a:spcBef>
                <a:spcPts val="402"/>
              </a:spcBef>
              <a:buClr>
                <a:srgbClr val="BAD7EC"/>
              </a:buClr>
              <a:buFont typeface="Arial" panose="020B0604020202020204" pitchFamily="34" charset="0"/>
              <a:buChar char="•"/>
            </a:pPr>
            <a:r>
              <a:rPr lang="en-US" dirty="0">
                <a:solidFill>
                  <a:prstClr val="black"/>
                </a:solidFill>
              </a:rPr>
              <a:t>- most (80%) arise from </a:t>
            </a:r>
            <a:r>
              <a:rPr lang="en-US" b="1" u="sng" dirty="0" err="1">
                <a:solidFill>
                  <a:srgbClr val="FF0000"/>
                </a:solidFill>
              </a:rPr>
              <a:t>intracardiac</a:t>
            </a:r>
            <a:r>
              <a:rPr lang="en-US" b="1" u="sng" dirty="0">
                <a:solidFill>
                  <a:srgbClr val="FF0000"/>
                </a:solidFill>
              </a:rPr>
              <a:t> mural thrombi .</a:t>
            </a:r>
          </a:p>
          <a:p>
            <a:pPr marL="131028" lvl="0" indent="-131028" defTabSz="524110">
              <a:lnSpc>
                <a:spcPct val="110000"/>
              </a:lnSpc>
              <a:spcBef>
                <a:spcPts val="402"/>
              </a:spcBef>
              <a:buClr>
                <a:srgbClr val="BAD7EC"/>
              </a:buClr>
              <a:buFont typeface="Arial" panose="020B0604020202020204" pitchFamily="34" charset="0"/>
              <a:buChar char="•"/>
            </a:pPr>
            <a:r>
              <a:rPr lang="en-US" dirty="0">
                <a:solidFill>
                  <a:srgbClr val="FF0000"/>
                </a:solidFill>
              </a:rPr>
              <a:t>- </a:t>
            </a:r>
            <a:r>
              <a:rPr lang="en-US" dirty="0"/>
              <a:t>the major sites for arteriolar embolization are the </a:t>
            </a:r>
            <a:r>
              <a:rPr lang="en-US" b="1" i="1" u="sng" dirty="0"/>
              <a:t>lower extremities</a:t>
            </a:r>
            <a:r>
              <a:rPr lang="en-US" dirty="0"/>
              <a:t> (75%) and the </a:t>
            </a:r>
            <a:r>
              <a:rPr lang="en-US" b="1" i="1" u="sng" dirty="0"/>
              <a:t>brain</a:t>
            </a:r>
            <a:r>
              <a:rPr lang="en-US" dirty="0"/>
              <a:t> (10%).</a:t>
            </a:r>
          </a:p>
        </p:txBody>
      </p:sp>
      <p:cxnSp>
        <p:nvCxnSpPr>
          <p:cNvPr id="9" name="Elbow Connector 8"/>
          <p:cNvCxnSpPr>
            <a:stCxn id="2" idx="1"/>
            <a:endCxn id="3" idx="2"/>
          </p:cNvCxnSpPr>
          <p:nvPr/>
        </p:nvCxnSpPr>
        <p:spPr>
          <a:xfrm rot="10800000">
            <a:off x="1591890" y="4438750"/>
            <a:ext cx="1458881" cy="55406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2" idx="3"/>
            <a:endCxn id="4" idx="2"/>
          </p:cNvCxnSpPr>
          <p:nvPr/>
        </p:nvCxnSpPr>
        <p:spPr>
          <a:xfrm flipV="1">
            <a:off x="4172988" y="4425091"/>
            <a:ext cx="1537856" cy="56771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942706" y="6437199"/>
            <a:ext cx="1338347" cy="1057725"/>
          </a:xfrm>
          <a:prstGeom prst="rect">
            <a:avLst/>
          </a:prstGeom>
          <a:solidFill>
            <a:schemeClr val="bg1">
              <a:lumMod val="75000"/>
            </a:schemeClr>
          </a:solidFill>
        </p:spPr>
        <p:txBody>
          <a:bodyPr wrap="square" rtlCol="0">
            <a:spAutoFit/>
          </a:bodyPr>
          <a:lstStyle/>
          <a:p>
            <a:pPr marL="131028" lvl="0" indent="-131028" defTabSz="524110">
              <a:lnSpc>
                <a:spcPct val="110000"/>
              </a:lnSpc>
              <a:spcBef>
                <a:spcPts val="402"/>
              </a:spcBef>
              <a:buClr>
                <a:srgbClr val="BAD7EC"/>
              </a:buClr>
              <a:buFont typeface="Arial" panose="020B0604020202020204" pitchFamily="34" charset="0"/>
              <a:buChar char="•"/>
            </a:pPr>
            <a:r>
              <a:rPr lang="en-US" sz="1200" b="1" u="sng" dirty="0">
                <a:solidFill>
                  <a:prstClr val="black"/>
                </a:solidFill>
              </a:rPr>
              <a:t>Fat embolism:</a:t>
            </a:r>
          </a:p>
          <a:p>
            <a:pPr marL="131028" lvl="0" indent="-131028" defTabSz="524110">
              <a:lnSpc>
                <a:spcPct val="110000"/>
              </a:lnSpc>
              <a:spcBef>
                <a:spcPts val="402"/>
              </a:spcBef>
              <a:buClr>
                <a:srgbClr val="BAD7EC"/>
              </a:buClr>
              <a:buFont typeface="Arial" panose="020B0604020202020204" pitchFamily="34" charset="0"/>
              <a:buChar char="•"/>
            </a:pPr>
            <a:r>
              <a:rPr lang="en-US" sz="1050" u="sng" dirty="0">
                <a:solidFill>
                  <a:srgbClr val="FF0000"/>
                </a:solidFill>
              </a:rPr>
              <a:t>-occurs after fractures of long bones </a:t>
            </a:r>
            <a:r>
              <a:rPr lang="en-US" sz="1050" u="sng" dirty="0" smtClean="0">
                <a:solidFill>
                  <a:srgbClr val="FF0000"/>
                </a:solidFill>
              </a:rPr>
              <a:t>--&gt; fat released.</a:t>
            </a:r>
            <a:endParaRPr lang="en-US" sz="1050" u="sng" dirty="0">
              <a:solidFill>
                <a:srgbClr val="FF0000"/>
              </a:solidFill>
            </a:endParaRPr>
          </a:p>
        </p:txBody>
      </p:sp>
      <p:sp>
        <p:nvSpPr>
          <p:cNvPr id="18" name="TextBox 17"/>
          <p:cNvSpPr txBox="1"/>
          <p:nvPr/>
        </p:nvSpPr>
        <p:spPr>
          <a:xfrm>
            <a:off x="640080" y="6856031"/>
            <a:ext cx="1620981" cy="2125710"/>
          </a:xfrm>
          <a:prstGeom prst="rect">
            <a:avLst/>
          </a:prstGeom>
          <a:solidFill>
            <a:schemeClr val="bg1">
              <a:lumMod val="75000"/>
            </a:schemeClr>
          </a:solidFill>
        </p:spPr>
        <p:txBody>
          <a:bodyPr wrap="square" rtlCol="0">
            <a:spAutoFit/>
          </a:bodyPr>
          <a:lstStyle/>
          <a:p>
            <a:pPr marL="131028" lvl="0" indent="-131028" defTabSz="524110">
              <a:lnSpc>
                <a:spcPct val="110000"/>
              </a:lnSpc>
              <a:spcBef>
                <a:spcPts val="402"/>
              </a:spcBef>
              <a:buClr>
                <a:srgbClr val="BAD7EC"/>
              </a:buClr>
              <a:buFont typeface="Arial" panose="020B0604020202020204" pitchFamily="34" charset="0"/>
              <a:buChar char="•"/>
            </a:pPr>
            <a:r>
              <a:rPr lang="en-US" sz="1200" b="1" u="sng" dirty="0">
                <a:solidFill>
                  <a:prstClr val="black"/>
                </a:solidFill>
              </a:rPr>
              <a:t>Air embolism:</a:t>
            </a:r>
          </a:p>
          <a:p>
            <a:pPr marL="131028" lvl="0" indent="-131028" defTabSz="524110">
              <a:lnSpc>
                <a:spcPct val="110000"/>
              </a:lnSpc>
              <a:spcBef>
                <a:spcPts val="402"/>
              </a:spcBef>
              <a:buClr>
                <a:srgbClr val="BAD7EC"/>
              </a:buClr>
              <a:buFont typeface="Arial" panose="020B0604020202020204" pitchFamily="34" charset="0"/>
              <a:buChar char="•"/>
            </a:pPr>
            <a:r>
              <a:rPr lang="en-US" sz="1200" i="1" u="sng" dirty="0">
                <a:solidFill>
                  <a:prstClr val="black"/>
                </a:solidFill>
              </a:rPr>
              <a:t>Air inters the circulation during:</a:t>
            </a:r>
          </a:p>
          <a:p>
            <a:pPr marL="131028" lvl="0" indent="-131028" defTabSz="524110">
              <a:lnSpc>
                <a:spcPct val="110000"/>
              </a:lnSpc>
              <a:spcBef>
                <a:spcPts val="402"/>
              </a:spcBef>
              <a:buClr>
                <a:srgbClr val="BAD7EC"/>
              </a:buClr>
              <a:buFont typeface="Arial" panose="020B0604020202020204" pitchFamily="34" charset="0"/>
              <a:buChar char="•"/>
            </a:pPr>
            <a:r>
              <a:rPr lang="en-US" dirty="0">
                <a:solidFill>
                  <a:srgbClr val="FF0000"/>
                </a:solidFill>
              </a:rPr>
              <a:t>1- obstetrics procedures (not normal delivery)</a:t>
            </a:r>
          </a:p>
          <a:p>
            <a:pPr marL="131028" lvl="0" indent="-131028" defTabSz="524110">
              <a:lnSpc>
                <a:spcPct val="110000"/>
              </a:lnSpc>
              <a:spcBef>
                <a:spcPts val="402"/>
              </a:spcBef>
              <a:buClr>
                <a:srgbClr val="BAD7EC"/>
              </a:buClr>
              <a:buFont typeface="Arial" panose="020B0604020202020204" pitchFamily="34" charset="0"/>
              <a:buChar char="•"/>
            </a:pPr>
            <a:r>
              <a:rPr lang="en-US" dirty="0">
                <a:solidFill>
                  <a:srgbClr val="FF0000"/>
                </a:solidFill>
              </a:rPr>
              <a:t>2-</a:t>
            </a:r>
            <a:r>
              <a:rPr lang="en-US" sz="1200" dirty="0">
                <a:solidFill>
                  <a:srgbClr val="FF0000"/>
                </a:solidFill>
              </a:rPr>
              <a:t> </a:t>
            </a:r>
            <a:r>
              <a:rPr lang="en-US" dirty="0">
                <a:solidFill>
                  <a:srgbClr val="FF0000"/>
                </a:solidFill>
              </a:rPr>
              <a:t>chest wall injury</a:t>
            </a:r>
          </a:p>
          <a:p>
            <a:pPr marL="131028" lvl="0" indent="-131028" defTabSz="524110">
              <a:lnSpc>
                <a:spcPct val="110000"/>
              </a:lnSpc>
              <a:spcBef>
                <a:spcPts val="402"/>
              </a:spcBef>
              <a:buClr>
                <a:srgbClr val="BAD7EC"/>
              </a:buClr>
              <a:buFont typeface="Arial" panose="020B0604020202020204" pitchFamily="34" charset="0"/>
              <a:buChar char="•"/>
            </a:pPr>
            <a:r>
              <a:rPr lang="en-US" dirty="0">
                <a:solidFill>
                  <a:srgbClr val="FF0000"/>
                </a:solidFill>
              </a:rPr>
              <a:t>3- decompression </a:t>
            </a:r>
            <a:r>
              <a:rPr lang="en-US" dirty="0" smtClean="0">
                <a:solidFill>
                  <a:srgbClr val="FF0000"/>
                </a:solidFill>
              </a:rPr>
              <a:t>sickness (caisson disease) or </a:t>
            </a:r>
            <a:r>
              <a:rPr lang="en-US" dirty="0" err="1" smtClean="0">
                <a:solidFill>
                  <a:srgbClr val="FF0000"/>
                </a:solidFill>
              </a:rPr>
              <a:t>grecian</a:t>
            </a:r>
            <a:r>
              <a:rPr lang="en-US" dirty="0" smtClean="0">
                <a:solidFill>
                  <a:srgbClr val="FF0000"/>
                </a:solidFill>
              </a:rPr>
              <a:t> bend. </a:t>
            </a:r>
            <a:r>
              <a:rPr lang="en-US" dirty="0" smtClean="0"/>
              <a:t>Mainly deep see divers.</a:t>
            </a:r>
            <a:endParaRPr lang="en-US" dirty="0">
              <a:solidFill>
                <a:srgbClr val="FF0000"/>
              </a:solidFill>
            </a:endParaRPr>
          </a:p>
        </p:txBody>
      </p:sp>
      <p:cxnSp>
        <p:nvCxnSpPr>
          <p:cNvPr id="26" name="Straight Connector 25"/>
          <p:cNvCxnSpPr>
            <a:stCxn id="2" idx="2"/>
            <a:endCxn id="17" idx="0"/>
          </p:cNvCxnSpPr>
          <p:nvPr/>
        </p:nvCxnSpPr>
        <p:spPr>
          <a:xfrm>
            <a:off x="3611879" y="5309820"/>
            <a:ext cx="1" cy="1127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2" idx="2"/>
            <a:endCxn id="18" idx="0"/>
          </p:cNvCxnSpPr>
          <p:nvPr/>
        </p:nvCxnSpPr>
        <p:spPr>
          <a:xfrm rot="5400000">
            <a:off x="1758120" y="5002271"/>
            <a:ext cx="1546211" cy="216130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149733" y="6853253"/>
            <a:ext cx="1683327" cy="2046266"/>
          </a:xfrm>
          <a:prstGeom prst="rect">
            <a:avLst/>
          </a:prstGeom>
          <a:solidFill>
            <a:schemeClr val="bg1">
              <a:lumMod val="75000"/>
            </a:schemeClr>
          </a:solidFill>
        </p:spPr>
        <p:txBody>
          <a:bodyPr wrap="square" rtlCol="0">
            <a:spAutoFit/>
          </a:bodyPr>
          <a:lstStyle/>
          <a:p>
            <a:pPr marL="131028" lvl="0" indent="-131028" defTabSz="524110">
              <a:lnSpc>
                <a:spcPct val="110000"/>
              </a:lnSpc>
              <a:spcBef>
                <a:spcPts val="402"/>
              </a:spcBef>
              <a:buClr>
                <a:srgbClr val="BAD7EC"/>
              </a:buClr>
              <a:buFont typeface="Arial" panose="020B0604020202020204" pitchFamily="34" charset="0"/>
              <a:buChar char="•"/>
            </a:pPr>
            <a:r>
              <a:rPr lang="en-US" sz="1200" b="1" u="sng" dirty="0">
                <a:solidFill>
                  <a:prstClr val="black"/>
                </a:solidFill>
              </a:rPr>
              <a:t>Amniotic fluid embolism:</a:t>
            </a:r>
          </a:p>
          <a:p>
            <a:pPr marL="131028" lvl="0" indent="-131028" defTabSz="524110">
              <a:lnSpc>
                <a:spcPct val="110000"/>
              </a:lnSpc>
              <a:spcBef>
                <a:spcPts val="402"/>
              </a:spcBef>
              <a:buClr>
                <a:srgbClr val="BAD7EC"/>
              </a:buClr>
              <a:buFont typeface="Arial" panose="020B0604020202020204" pitchFamily="34" charset="0"/>
              <a:buChar char="•"/>
            </a:pPr>
            <a:r>
              <a:rPr lang="en-US" dirty="0">
                <a:solidFill>
                  <a:prstClr val="black"/>
                </a:solidFill>
              </a:rPr>
              <a:t>-uncommon complication of labor (</a:t>
            </a:r>
            <a:r>
              <a:rPr lang="en-US" dirty="0">
                <a:solidFill>
                  <a:srgbClr val="FF0000"/>
                </a:solidFill>
              </a:rPr>
              <a:t>normal delivery</a:t>
            </a:r>
            <a:r>
              <a:rPr lang="en-US" dirty="0">
                <a:solidFill>
                  <a:prstClr val="black"/>
                </a:solidFill>
              </a:rPr>
              <a:t>) and the immediate </a:t>
            </a:r>
            <a:r>
              <a:rPr lang="en-US" dirty="0">
                <a:solidFill>
                  <a:srgbClr val="FF0000"/>
                </a:solidFill>
              </a:rPr>
              <a:t>postpartum period</a:t>
            </a:r>
            <a:r>
              <a:rPr lang="en-US" dirty="0">
                <a:solidFill>
                  <a:prstClr val="black"/>
                </a:solidFill>
              </a:rPr>
              <a:t>.</a:t>
            </a:r>
          </a:p>
          <a:p>
            <a:pPr marL="131028" lvl="0" indent="-131028" defTabSz="524110">
              <a:lnSpc>
                <a:spcPct val="110000"/>
              </a:lnSpc>
              <a:spcBef>
                <a:spcPts val="402"/>
              </a:spcBef>
              <a:buClr>
                <a:srgbClr val="BAD7EC"/>
              </a:buClr>
              <a:buFont typeface="Arial" panose="020B0604020202020204" pitchFamily="34" charset="0"/>
              <a:buChar char="•"/>
            </a:pPr>
            <a:r>
              <a:rPr lang="en-US" dirty="0">
                <a:solidFill>
                  <a:prstClr val="black"/>
                </a:solidFill>
              </a:rPr>
              <a:t>-</a:t>
            </a:r>
            <a:r>
              <a:rPr lang="en-US" b="1" u="sng" dirty="0">
                <a:solidFill>
                  <a:prstClr val="black"/>
                </a:solidFill>
              </a:rPr>
              <a:t>microscopy</a:t>
            </a:r>
            <a:r>
              <a:rPr lang="en-US" dirty="0">
                <a:solidFill>
                  <a:prstClr val="black"/>
                </a:solidFill>
              </a:rPr>
              <a:t> you will see:</a:t>
            </a:r>
          </a:p>
          <a:p>
            <a:pPr marL="131028" lvl="0" indent="-131028" defTabSz="524110">
              <a:lnSpc>
                <a:spcPct val="110000"/>
              </a:lnSpc>
              <a:spcBef>
                <a:spcPts val="402"/>
              </a:spcBef>
              <a:buClr>
                <a:srgbClr val="BAD7EC"/>
              </a:buClr>
              <a:buFont typeface="Arial" panose="020B0604020202020204" pitchFamily="34" charset="0"/>
              <a:buChar char="•"/>
            </a:pPr>
            <a:r>
              <a:rPr lang="en-US" dirty="0">
                <a:solidFill>
                  <a:srgbClr val="FF0000"/>
                </a:solidFill>
              </a:rPr>
              <a:t>-fetal skin</a:t>
            </a:r>
          </a:p>
          <a:p>
            <a:pPr marL="131028" lvl="0" indent="-131028" defTabSz="524110">
              <a:lnSpc>
                <a:spcPct val="110000"/>
              </a:lnSpc>
              <a:spcBef>
                <a:spcPts val="402"/>
              </a:spcBef>
              <a:buClr>
                <a:srgbClr val="BAD7EC"/>
              </a:buClr>
              <a:buFont typeface="Arial" panose="020B0604020202020204" pitchFamily="34" charset="0"/>
              <a:buChar char="•"/>
            </a:pPr>
            <a:r>
              <a:rPr lang="en-US" dirty="0">
                <a:solidFill>
                  <a:srgbClr val="FF0000"/>
                </a:solidFill>
              </a:rPr>
              <a:t>-hair</a:t>
            </a:r>
          </a:p>
        </p:txBody>
      </p:sp>
      <p:cxnSp>
        <p:nvCxnSpPr>
          <p:cNvPr id="31" name="Elbow Connector 30"/>
          <p:cNvCxnSpPr>
            <a:stCxn id="2" idx="2"/>
            <a:endCxn id="29" idx="0"/>
          </p:cNvCxnSpPr>
          <p:nvPr/>
        </p:nvCxnSpPr>
        <p:spPr>
          <a:xfrm rot="16200000" flipH="1">
            <a:off x="4029922" y="4891777"/>
            <a:ext cx="1543433" cy="2379518"/>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939338" y="1008104"/>
            <a:ext cx="5494713" cy="583686"/>
          </a:xfrm>
          <a:prstGeom prst="rect">
            <a:avLst/>
          </a:prstGeom>
          <a:solidFill>
            <a:schemeClr val="tx2"/>
          </a:solidFill>
        </p:spPr>
        <p:txBody>
          <a:bodyPr wrap="square" rtlCol="0">
            <a:spAutoFit/>
          </a:bodyPr>
          <a:lstStyle/>
          <a:p>
            <a:pPr marL="131028" lvl="0" indent="-131028" defTabSz="524110">
              <a:lnSpc>
                <a:spcPct val="110000"/>
              </a:lnSpc>
              <a:spcBef>
                <a:spcPts val="402"/>
              </a:spcBef>
              <a:buClr>
                <a:srgbClr val="BAD7EC"/>
              </a:buClr>
              <a:buFont typeface="Arial" panose="020B0604020202020204" pitchFamily="34" charset="0"/>
              <a:buChar char="•"/>
            </a:pPr>
            <a:r>
              <a:rPr lang="en-US" sz="1600" b="1" i="1" u="sng" dirty="0">
                <a:solidFill>
                  <a:prstClr val="black"/>
                </a:solidFill>
              </a:rPr>
              <a:t>Embolus: </a:t>
            </a:r>
            <a:r>
              <a:rPr lang="en-US" sz="1400" dirty="0">
                <a:solidFill>
                  <a:prstClr val="black"/>
                </a:solidFill>
              </a:rPr>
              <a:t>is a detached intravascular solid, liquid, gaseous mass that is carried by the blood to a site distant from its point of origin.  </a:t>
            </a:r>
            <a:endParaRPr lang="en-US" sz="1400" b="1" i="1" u="sng" dirty="0">
              <a:solidFill>
                <a:prstClr val="black"/>
              </a:solidFill>
            </a:endParaRPr>
          </a:p>
        </p:txBody>
      </p:sp>
      <p:sp>
        <p:nvSpPr>
          <p:cNvPr id="14" name="TextBox 13">
            <a:extLst>
              <a:ext uri="{FF2B5EF4-FFF2-40B4-BE49-F238E27FC236}">
                <a16:creationId xmlns:a16="http://schemas.microsoft.com/office/drawing/2014/main" xmlns="" id="{EA11220B-3500-489D-AEED-97A5E3C2F082}"/>
              </a:ext>
            </a:extLst>
          </p:cNvPr>
          <p:cNvSpPr txBox="1"/>
          <p:nvPr/>
        </p:nvSpPr>
        <p:spPr>
          <a:xfrm>
            <a:off x="709885" y="232077"/>
            <a:ext cx="5660582" cy="335220"/>
          </a:xfrm>
          <a:prstGeom prst="rect">
            <a:avLst/>
          </a:prstGeom>
          <a:noFill/>
        </p:spPr>
        <p:txBody>
          <a:bodyPr wrap="square" rtlCol="0">
            <a:spAutoFit/>
          </a:bodyPr>
          <a:lstStyle/>
          <a:p>
            <a:pPr marR="635000" lvl="0">
              <a:lnSpc>
                <a:spcPct val="105000"/>
              </a:lnSpc>
              <a:spcAft>
                <a:spcPts val="900"/>
              </a:spcAft>
              <a:buClr>
                <a:srgbClr val="9E3611"/>
              </a:buClr>
              <a:buSzPts val="1700"/>
            </a:pPr>
            <a:r>
              <a:rPr lang="en-US" sz="1600" b="1" dirty="0">
                <a:uFill>
                  <a:solidFill>
                    <a:srgbClr val="000000"/>
                  </a:solidFill>
                </a:uFill>
                <a:ea typeface="Rockwell" panose="02060603020205020403" pitchFamily="18" charset="0"/>
                <a:cs typeface="Rockwell" panose="02060603020205020403" pitchFamily="18" charset="0"/>
              </a:rPr>
              <a:t>Summary</a:t>
            </a:r>
            <a:endParaRPr lang="en-US" sz="1400" dirty="0">
              <a:uFill>
                <a:solidFill>
                  <a:srgbClr val="000000"/>
                </a:solidFill>
              </a:uFill>
              <a:ea typeface="Rockwell" panose="02060603020205020403" pitchFamily="18" charset="0"/>
              <a:cs typeface="Rockwell" panose="02060603020205020403" pitchFamily="18" charset="0"/>
            </a:endParaRPr>
          </a:p>
        </p:txBody>
      </p:sp>
    </p:spTree>
    <p:extLst>
      <p:ext uri="{BB962C8B-B14F-4D97-AF65-F5344CB8AC3E}">
        <p14:creationId xmlns:p14="http://schemas.microsoft.com/office/powerpoint/2010/main" val="1332075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7404" y="631767"/>
            <a:ext cx="5428211" cy="307777"/>
          </a:xfrm>
          <a:prstGeom prst="rect">
            <a:avLst/>
          </a:prstGeom>
          <a:solidFill>
            <a:schemeClr val="tx2"/>
          </a:solidFill>
        </p:spPr>
        <p:txBody>
          <a:bodyPr wrap="square" rtlCol="0">
            <a:spAutoFit/>
          </a:bodyPr>
          <a:lstStyle/>
          <a:p>
            <a:r>
              <a:rPr lang="en-US" sz="1400" b="1" i="1" u="sng" dirty="0">
                <a:solidFill>
                  <a:prstClr val="black"/>
                </a:solidFill>
              </a:rPr>
              <a:t>Thrombus: </a:t>
            </a:r>
            <a:r>
              <a:rPr lang="en-US" sz="1200" dirty="0">
                <a:solidFill>
                  <a:prstClr val="black"/>
                </a:solidFill>
              </a:rPr>
              <a:t>is a solid mass of blood constituents which develops in artery or </a:t>
            </a:r>
            <a:r>
              <a:rPr lang="en-US" sz="1200" dirty="0" smtClean="0">
                <a:solidFill>
                  <a:prstClr val="black"/>
                </a:solidFill>
              </a:rPr>
              <a:t>vein.</a:t>
            </a:r>
            <a:endParaRPr lang="en-US" dirty="0"/>
          </a:p>
        </p:txBody>
      </p:sp>
      <p:sp>
        <p:nvSpPr>
          <p:cNvPr id="5" name="TextBox 4"/>
          <p:cNvSpPr txBox="1"/>
          <p:nvPr/>
        </p:nvSpPr>
        <p:spPr>
          <a:xfrm>
            <a:off x="3059083" y="2848078"/>
            <a:ext cx="1895302" cy="329321"/>
          </a:xfrm>
          <a:prstGeom prst="rect">
            <a:avLst/>
          </a:prstGeom>
          <a:solidFill>
            <a:schemeClr val="accent2">
              <a:lumMod val="75000"/>
            </a:schemeClr>
          </a:solidFill>
        </p:spPr>
        <p:txBody>
          <a:bodyPr wrap="square" rtlCol="0">
            <a:spAutoFit/>
          </a:bodyPr>
          <a:lstStyle/>
          <a:p>
            <a:pPr marL="131028" lvl="0" indent="-131028" defTabSz="524110">
              <a:lnSpc>
                <a:spcPct val="110000"/>
              </a:lnSpc>
              <a:spcBef>
                <a:spcPts val="402"/>
              </a:spcBef>
              <a:buClr>
                <a:srgbClr val="BAD7EC"/>
              </a:buClr>
              <a:buFont typeface="Arial" panose="020B0604020202020204" pitchFamily="34" charset="0"/>
              <a:buChar char="•"/>
            </a:pPr>
            <a:r>
              <a:rPr lang="en-US" sz="1400" b="1" i="1" u="sng" dirty="0">
                <a:solidFill>
                  <a:prstClr val="black"/>
                </a:solidFill>
              </a:rPr>
              <a:t>Fate of thrombus</a:t>
            </a:r>
          </a:p>
        </p:txBody>
      </p:sp>
      <p:sp>
        <p:nvSpPr>
          <p:cNvPr id="6" name="TextBox 5"/>
          <p:cNvSpPr txBox="1"/>
          <p:nvPr/>
        </p:nvSpPr>
        <p:spPr>
          <a:xfrm>
            <a:off x="1047404" y="4598333"/>
            <a:ext cx="1568335" cy="281359"/>
          </a:xfrm>
          <a:prstGeom prst="rect">
            <a:avLst/>
          </a:prstGeom>
          <a:solidFill>
            <a:schemeClr val="accent2">
              <a:lumMod val="75000"/>
            </a:schemeClr>
          </a:solidFill>
        </p:spPr>
        <p:txBody>
          <a:bodyPr wrap="square" rtlCol="0">
            <a:spAutoFit/>
          </a:bodyPr>
          <a:lstStyle/>
          <a:p>
            <a:pPr marL="131028" lvl="0" indent="-131028" algn="ctr" defTabSz="524110">
              <a:lnSpc>
                <a:spcPct val="110000"/>
              </a:lnSpc>
              <a:spcBef>
                <a:spcPts val="402"/>
              </a:spcBef>
              <a:buClr>
                <a:srgbClr val="BAD7EC"/>
              </a:buClr>
              <a:buFont typeface="Arial" panose="020B0604020202020204" pitchFamily="34" charset="0"/>
              <a:buChar char="•"/>
            </a:pPr>
            <a:r>
              <a:rPr lang="en-US" sz="1200" dirty="0" smtClean="0">
                <a:solidFill>
                  <a:srgbClr val="FF0000"/>
                </a:solidFill>
              </a:rPr>
              <a:t>Resolution</a:t>
            </a:r>
            <a:endParaRPr lang="en-US" sz="1200" dirty="0">
              <a:solidFill>
                <a:srgbClr val="FF0000"/>
              </a:solidFill>
            </a:endParaRPr>
          </a:p>
        </p:txBody>
      </p:sp>
      <p:sp>
        <p:nvSpPr>
          <p:cNvPr id="8" name="TextBox 7"/>
          <p:cNvSpPr txBox="1"/>
          <p:nvPr/>
        </p:nvSpPr>
        <p:spPr>
          <a:xfrm>
            <a:off x="5070763" y="4598333"/>
            <a:ext cx="1587732" cy="281359"/>
          </a:xfrm>
          <a:prstGeom prst="rect">
            <a:avLst/>
          </a:prstGeom>
          <a:solidFill>
            <a:schemeClr val="accent2">
              <a:lumMod val="75000"/>
            </a:schemeClr>
          </a:solidFill>
        </p:spPr>
        <p:txBody>
          <a:bodyPr wrap="square" rtlCol="0">
            <a:spAutoFit/>
          </a:bodyPr>
          <a:lstStyle/>
          <a:p>
            <a:pPr marL="131028" lvl="0" indent="-131028" algn="ctr" defTabSz="524110">
              <a:lnSpc>
                <a:spcPct val="110000"/>
              </a:lnSpc>
              <a:spcBef>
                <a:spcPts val="402"/>
              </a:spcBef>
              <a:buClr>
                <a:srgbClr val="BAD7EC"/>
              </a:buClr>
              <a:buFont typeface="Arial" panose="020B0604020202020204" pitchFamily="34" charset="0"/>
              <a:buChar char="•"/>
            </a:pPr>
            <a:r>
              <a:rPr lang="en-US" sz="1200" dirty="0">
                <a:solidFill>
                  <a:srgbClr val="FF0000"/>
                </a:solidFill>
              </a:rPr>
              <a:t>P</a:t>
            </a:r>
            <a:r>
              <a:rPr lang="en-US" sz="1200" dirty="0" smtClean="0">
                <a:solidFill>
                  <a:srgbClr val="FF0000"/>
                </a:solidFill>
              </a:rPr>
              <a:t>ropagation</a:t>
            </a:r>
            <a:endParaRPr lang="en-US" sz="1200" dirty="0">
              <a:solidFill>
                <a:srgbClr val="FF0000"/>
              </a:solidFill>
            </a:endParaRPr>
          </a:p>
        </p:txBody>
      </p:sp>
      <p:sp>
        <p:nvSpPr>
          <p:cNvPr id="9" name="TextBox 8"/>
          <p:cNvSpPr txBox="1"/>
          <p:nvPr/>
        </p:nvSpPr>
        <p:spPr>
          <a:xfrm>
            <a:off x="3212867" y="3899165"/>
            <a:ext cx="1587732" cy="281359"/>
          </a:xfrm>
          <a:prstGeom prst="rect">
            <a:avLst/>
          </a:prstGeom>
          <a:solidFill>
            <a:schemeClr val="accent2">
              <a:lumMod val="75000"/>
            </a:schemeClr>
          </a:solidFill>
        </p:spPr>
        <p:txBody>
          <a:bodyPr wrap="square" rtlCol="0">
            <a:spAutoFit/>
          </a:bodyPr>
          <a:lstStyle/>
          <a:p>
            <a:pPr marL="131028" lvl="0" indent="-131028" algn="ctr" defTabSz="524110">
              <a:lnSpc>
                <a:spcPct val="110000"/>
              </a:lnSpc>
              <a:spcBef>
                <a:spcPts val="402"/>
              </a:spcBef>
              <a:buClr>
                <a:srgbClr val="BAD7EC"/>
              </a:buClr>
              <a:buFont typeface="Arial" panose="020B0604020202020204" pitchFamily="34" charset="0"/>
              <a:buChar char="•"/>
            </a:pPr>
            <a:r>
              <a:rPr lang="en-US" sz="1200" dirty="0">
                <a:solidFill>
                  <a:srgbClr val="FF0000"/>
                </a:solidFill>
              </a:rPr>
              <a:t>E</a:t>
            </a:r>
            <a:r>
              <a:rPr lang="en-US" sz="1200" dirty="0" smtClean="0">
                <a:solidFill>
                  <a:srgbClr val="FF0000"/>
                </a:solidFill>
              </a:rPr>
              <a:t>mbolism</a:t>
            </a:r>
            <a:endParaRPr lang="en-US" sz="1200" dirty="0">
              <a:solidFill>
                <a:srgbClr val="FF0000"/>
              </a:solidFill>
            </a:endParaRPr>
          </a:p>
        </p:txBody>
      </p:sp>
      <p:cxnSp>
        <p:nvCxnSpPr>
          <p:cNvPr id="15" name="Elbow Connector 14"/>
          <p:cNvCxnSpPr>
            <a:stCxn id="5" idx="1"/>
            <a:endCxn id="6" idx="0"/>
          </p:cNvCxnSpPr>
          <p:nvPr/>
        </p:nvCxnSpPr>
        <p:spPr>
          <a:xfrm rot="10800000" flipV="1">
            <a:off x="1831573" y="3012739"/>
            <a:ext cx="1227511" cy="158559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5" idx="3"/>
            <a:endCxn id="8" idx="0"/>
          </p:cNvCxnSpPr>
          <p:nvPr/>
        </p:nvCxnSpPr>
        <p:spPr>
          <a:xfrm>
            <a:off x="4954385" y="3012739"/>
            <a:ext cx="910244" cy="158559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70763" y="2045687"/>
            <a:ext cx="1803863" cy="498598"/>
          </a:xfrm>
          <a:prstGeom prst="rect">
            <a:avLst/>
          </a:prstGeom>
          <a:solidFill>
            <a:schemeClr val="accent2">
              <a:lumMod val="75000"/>
            </a:schemeClr>
          </a:solidFill>
        </p:spPr>
        <p:txBody>
          <a:bodyPr wrap="square" rtlCol="0">
            <a:spAutoFit/>
          </a:bodyPr>
          <a:lstStyle/>
          <a:p>
            <a:pPr marL="131028" lvl="0" indent="-131028" algn="ctr" defTabSz="524110">
              <a:lnSpc>
                <a:spcPct val="110000"/>
              </a:lnSpc>
              <a:spcBef>
                <a:spcPts val="402"/>
              </a:spcBef>
              <a:buClr>
                <a:srgbClr val="BAD7EC"/>
              </a:buClr>
              <a:buFont typeface="Arial" panose="020B0604020202020204" pitchFamily="34" charset="0"/>
              <a:buChar char="•"/>
            </a:pPr>
            <a:r>
              <a:rPr lang="en-US" sz="1200" dirty="0">
                <a:solidFill>
                  <a:srgbClr val="FF0000"/>
                </a:solidFill>
              </a:rPr>
              <a:t>Organization and recanalization</a:t>
            </a:r>
          </a:p>
        </p:txBody>
      </p:sp>
      <p:sp>
        <p:nvSpPr>
          <p:cNvPr id="25" name="TextBox 24"/>
          <p:cNvSpPr txBox="1"/>
          <p:nvPr/>
        </p:nvSpPr>
        <p:spPr>
          <a:xfrm>
            <a:off x="714895" y="2044781"/>
            <a:ext cx="2194560" cy="498598"/>
          </a:xfrm>
          <a:prstGeom prst="rect">
            <a:avLst/>
          </a:prstGeom>
          <a:solidFill>
            <a:schemeClr val="accent2">
              <a:lumMod val="75000"/>
            </a:schemeClr>
          </a:solidFill>
        </p:spPr>
        <p:txBody>
          <a:bodyPr wrap="square" rtlCol="0">
            <a:spAutoFit/>
          </a:bodyPr>
          <a:lstStyle/>
          <a:p>
            <a:pPr marL="131028" lvl="0" indent="-131028" algn="ctr" defTabSz="524110">
              <a:lnSpc>
                <a:spcPct val="110000"/>
              </a:lnSpc>
              <a:spcBef>
                <a:spcPts val="402"/>
              </a:spcBef>
              <a:buClr>
                <a:srgbClr val="BAD7EC"/>
              </a:buClr>
              <a:buFont typeface="Arial" panose="020B0604020202020204" pitchFamily="34" charset="0"/>
              <a:buChar char="•"/>
            </a:pPr>
            <a:r>
              <a:rPr lang="en-US" sz="1200" dirty="0">
                <a:solidFill>
                  <a:srgbClr val="FF0000"/>
                </a:solidFill>
              </a:rPr>
              <a:t>Organization and incorporation into the wall</a:t>
            </a:r>
          </a:p>
        </p:txBody>
      </p:sp>
      <p:cxnSp>
        <p:nvCxnSpPr>
          <p:cNvPr id="29" name="Elbow Connector 28"/>
          <p:cNvCxnSpPr>
            <a:stCxn id="5" idx="0"/>
            <a:endCxn id="25" idx="3"/>
          </p:cNvCxnSpPr>
          <p:nvPr/>
        </p:nvCxnSpPr>
        <p:spPr>
          <a:xfrm rot="16200000" flipV="1">
            <a:off x="3181096" y="2022439"/>
            <a:ext cx="553998" cy="109727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5" idx="0"/>
            <a:endCxn id="24" idx="1"/>
          </p:cNvCxnSpPr>
          <p:nvPr/>
        </p:nvCxnSpPr>
        <p:spPr>
          <a:xfrm rot="5400000" flipH="1" flipV="1">
            <a:off x="4262202" y="2039518"/>
            <a:ext cx="553092" cy="1064029"/>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5" idx="2"/>
            <a:endCxn id="9" idx="0"/>
          </p:cNvCxnSpPr>
          <p:nvPr/>
        </p:nvCxnSpPr>
        <p:spPr>
          <a:xfrm flipH="1">
            <a:off x="4006733" y="3177399"/>
            <a:ext cx="1" cy="7217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User\AppData\Local\Temp\FullSizeRe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5842" y="2262367"/>
            <a:ext cx="328784" cy="3293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AppData\Local\Temp\FullSizeRend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770" y="4542876"/>
            <a:ext cx="291725" cy="3368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AppData\Local\Temp\FullSizeRender-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5739" y="1886989"/>
            <a:ext cx="284278" cy="3920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AppData\Local\Temp\FullSizeRender-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197" y="3805536"/>
            <a:ext cx="301402" cy="3749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AppData\Local\Temp\FullSizeRender-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5789" y="4463975"/>
            <a:ext cx="279950" cy="43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542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0100" y="514350"/>
            <a:ext cx="2514600" cy="8002191"/>
          </a:xfrm>
          <a:prstGeom prst="rect">
            <a:avLst/>
          </a:prstGeom>
          <a:noFill/>
        </p:spPr>
        <p:txBody>
          <a:bodyPr wrap="square" rtlCol="0">
            <a:spAutoFit/>
          </a:bodyPr>
          <a:lstStyle/>
          <a:p>
            <a:r>
              <a:rPr lang="en-US" sz="1400" b="1" dirty="0"/>
              <a:t>1. Which of the following leads to thrombosis?</a:t>
            </a:r>
          </a:p>
          <a:p>
            <a:r>
              <a:rPr lang="en-US" sz="1400" dirty="0"/>
              <a:t>A. Deactivated platelets.</a:t>
            </a:r>
          </a:p>
          <a:p>
            <a:r>
              <a:rPr lang="en-US" sz="1400" dirty="0"/>
              <a:t>B. Protein C</a:t>
            </a:r>
          </a:p>
          <a:p>
            <a:r>
              <a:rPr lang="en-US" sz="1400" dirty="0"/>
              <a:t>C. Protein S</a:t>
            </a:r>
          </a:p>
          <a:p>
            <a:r>
              <a:rPr lang="en-US" sz="1400" dirty="0"/>
              <a:t>D. Coagulation cascade</a:t>
            </a:r>
          </a:p>
          <a:p>
            <a:endParaRPr lang="en-US" sz="1400" dirty="0"/>
          </a:p>
          <a:p>
            <a:r>
              <a:rPr lang="en-US" sz="1400" b="1" dirty="0"/>
              <a:t>2. Which of the following belongs to Virchow triad?</a:t>
            </a:r>
          </a:p>
          <a:p>
            <a:r>
              <a:rPr lang="en-US" sz="1400" dirty="0"/>
              <a:t>A. Endothelial injury</a:t>
            </a:r>
          </a:p>
          <a:p>
            <a:r>
              <a:rPr lang="en-US" sz="1400" dirty="0"/>
              <a:t>B. Protein C</a:t>
            </a:r>
          </a:p>
          <a:p>
            <a:r>
              <a:rPr lang="en-US" sz="1400" dirty="0"/>
              <a:t>C. Protein S</a:t>
            </a:r>
          </a:p>
          <a:p>
            <a:r>
              <a:rPr lang="en-US" sz="1400" dirty="0"/>
              <a:t>D. </a:t>
            </a:r>
            <a:r>
              <a:rPr lang="en-US" sz="1400" dirty="0" smtClean="0"/>
              <a:t> All </a:t>
            </a:r>
            <a:r>
              <a:rPr lang="en-US" sz="1400" dirty="0"/>
              <a:t>of the above.</a:t>
            </a:r>
          </a:p>
          <a:p>
            <a:endParaRPr lang="en-US" sz="1400" dirty="0"/>
          </a:p>
          <a:p>
            <a:r>
              <a:rPr lang="en-US" sz="1400" b="1" dirty="0"/>
              <a:t>3. Which of the following is a fate of thrombus?</a:t>
            </a:r>
          </a:p>
          <a:p>
            <a:r>
              <a:rPr lang="en-US" sz="1400" dirty="0"/>
              <a:t>A. Resolution</a:t>
            </a:r>
          </a:p>
          <a:p>
            <a:r>
              <a:rPr lang="en-US" sz="1400" dirty="0"/>
              <a:t>B. Propagation</a:t>
            </a:r>
          </a:p>
          <a:p>
            <a:r>
              <a:rPr lang="en-US" sz="1400" dirty="0"/>
              <a:t>C. Embolism</a:t>
            </a:r>
          </a:p>
          <a:p>
            <a:r>
              <a:rPr lang="en-US" sz="1400" dirty="0"/>
              <a:t>D. </a:t>
            </a:r>
            <a:r>
              <a:rPr lang="en-US" sz="1400" dirty="0" smtClean="0"/>
              <a:t> All </a:t>
            </a:r>
            <a:r>
              <a:rPr lang="en-US" sz="1400" dirty="0"/>
              <a:t>of the above</a:t>
            </a:r>
          </a:p>
          <a:p>
            <a:endParaRPr lang="en-US" sz="1400" dirty="0"/>
          </a:p>
          <a:p>
            <a:r>
              <a:rPr lang="en-US" sz="1400" b="1" dirty="0"/>
              <a:t>4. A detached intravascular solid, liquid, or gaseous mass that is carried by the blood to a site distant</a:t>
            </a:r>
          </a:p>
          <a:p>
            <a:r>
              <a:rPr lang="en-US" sz="1400" b="1" dirty="0"/>
              <a:t>from its point of origin. Is:</a:t>
            </a:r>
          </a:p>
          <a:p>
            <a:r>
              <a:rPr lang="en-US" sz="1400" dirty="0"/>
              <a:t>A. Embolus</a:t>
            </a:r>
          </a:p>
          <a:p>
            <a:r>
              <a:rPr lang="en-US" sz="1400" dirty="0"/>
              <a:t>B. Vessels</a:t>
            </a:r>
          </a:p>
          <a:p>
            <a:r>
              <a:rPr lang="en-US" sz="1400" dirty="0"/>
              <a:t>C. Blood</a:t>
            </a:r>
          </a:p>
          <a:p>
            <a:r>
              <a:rPr lang="en-US" sz="1400" dirty="0"/>
              <a:t>D. None of the above</a:t>
            </a:r>
          </a:p>
          <a:p>
            <a:endParaRPr lang="en-US" sz="1400" b="1" dirty="0"/>
          </a:p>
          <a:p>
            <a:r>
              <a:rPr lang="en-US" sz="1400" b="1" dirty="0"/>
              <a:t>5. Which of the following is not a type of embolus?</a:t>
            </a:r>
          </a:p>
          <a:p>
            <a:r>
              <a:rPr lang="en-US" sz="1400" dirty="0"/>
              <a:t>A. </a:t>
            </a:r>
            <a:r>
              <a:rPr lang="en-US" sz="1400" dirty="0" smtClean="0"/>
              <a:t> Air</a:t>
            </a:r>
            <a:endParaRPr lang="en-US" sz="1400" dirty="0"/>
          </a:p>
          <a:p>
            <a:r>
              <a:rPr lang="en-US" sz="1400" dirty="0"/>
              <a:t>B. Fat</a:t>
            </a:r>
          </a:p>
          <a:p>
            <a:r>
              <a:rPr lang="en-US" sz="1400" dirty="0"/>
              <a:t>C. Food</a:t>
            </a:r>
          </a:p>
          <a:p>
            <a:r>
              <a:rPr lang="en-US" sz="1400" dirty="0"/>
              <a:t>D. Pulmonary</a:t>
            </a:r>
          </a:p>
        </p:txBody>
      </p:sp>
      <p:sp>
        <p:nvSpPr>
          <p:cNvPr id="7" name="TextBox 6"/>
          <p:cNvSpPr txBox="1"/>
          <p:nvPr/>
        </p:nvSpPr>
        <p:spPr>
          <a:xfrm>
            <a:off x="3667125" y="504825"/>
            <a:ext cx="2933699" cy="7201972"/>
          </a:xfrm>
          <a:prstGeom prst="rect">
            <a:avLst/>
          </a:prstGeom>
          <a:noFill/>
        </p:spPr>
        <p:txBody>
          <a:bodyPr wrap="square" rtlCol="0">
            <a:spAutoFit/>
          </a:bodyPr>
          <a:lstStyle/>
          <a:p>
            <a:r>
              <a:rPr lang="en-US" sz="1400" b="1" dirty="0"/>
              <a:t>6. During an X-ray of a 27 years old woman, fragments of hair where found in the lungs, this is most</a:t>
            </a:r>
          </a:p>
          <a:p>
            <a:r>
              <a:rPr lang="en-US" sz="1400" b="1" dirty="0"/>
              <a:t>likely:</a:t>
            </a:r>
          </a:p>
          <a:p>
            <a:r>
              <a:rPr lang="en-US" sz="1400" dirty="0"/>
              <a:t>A. </a:t>
            </a:r>
            <a:r>
              <a:rPr lang="en-US" sz="1400" dirty="0" smtClean="0"/>
              <a:t> Air </a:t>
            </a:r>
            <a:r>
              <a:rPr lang="en-US" sz="1400" dirty="0"/>
              <a:t>embolus</a:t>
            </a:r>
          </a:p>
          <a:p>
            <a:r>
              <a:rPr lang="en-US" sz="1400" dirty="0"/>
              <a:t>B. </a:t>
            </a:r>
            <a:r>
              <a:rPr lang="en-US" sz="1400" dirty="0" smtClean="0"/>
              <a:t> Amniotic </a:t>
            </a:r>
            <a:r>
              <a:rPr lang="en-US" sz="1400" dirty="0"/>
              <a:t>fluid embolus</a:t>
            </a:r>
          </a:p>
          <a:p>
            <a:r>
              <a:rPr lang="en-US" sz="1400" dirty="0"/>
              <a:t>C. Fat embolus</a:t>
            </a:r>
          </a:p>
          <a:p>
            <a:r>
              <a:rPr lang="en-US" sz="1400" dirty="0"/>
              <a:t>D. Pulmonary embolus</a:t>
            </a:r>
          </a:p>
          <a:p>
            <a:endParaRPr lang="en-US" sz="1400" dirty="0"/>
          </a:p>
          <a:p>
            <a:r>
              <a:rPr lang="en-US" sz="1400" b="1" dirty="0" smtClean="0"/>
              <a:t>7.Which </a:t>
            </a:r>
            <a:r>
              <a:rPr lang="en-US" sz="1400" b="1" dirty="0"/>
              <a:t>of the following is a high risk factor that causes hypercoagulability and</a:t>
            </a:r>
          </a:p>
          <a:p>
            <a:r>
              <a:rPr lang="en-US" sz="1400" b="1" dirty="0"/>
              <a:t>therefore forming thrombosis :</a:t>
            </a:r>
          </a:p>
          <a:p>
            <a:r>
              <a:rPr lang="en-US" sz="1400" dirty="0" smtClean="0"/>
              <a:t>A. smoking</a:t>
            </a:r>
            <a:endParaRPr lang="en-US" sz="1400" dirty="0"/>
          </a:p>
          <a:p>
            <a:r>
              <a:rPr lang="en-US" sz="1400" dirty="0" smtClean="0"/>
              <a:t>B. cardiomyopathy</a:t>
            </a:r>
            <a:endParaRPr lang="en-US" sz="1400" dirty="0"/>
          </a:p>
          <a:p>
            <a:r>
              <a:rPr lang="en-US" sz="1400" dirty="0" smtClean="0"/>
              <a:t>C. nephrotic </a:t>
            </a:r>
            <a:r>
              <a:rPr lang="en-US" sz="1400" dirty="0"/>
              <a:t>syndrome</a:t>
            </a:r>
          </a:p>
          <a:p>
            <a:r>
              <a:rPr lang="en-US" sz="1400" dirty="0" smtClean="0"/>
              <a:t>D. myocardial </a:t>
            </a:r>
            <a:r>
              <a:rPr lang="en-US" sz="1400" dirty="0"/>
              <a:t>infarction</a:t>
            </a:r>
          </a:p>
          <a:p>
            <a:endParaRPr lang="en-US" sz="1400" dirty="0"/>
          </a:p>
          <a:p>
            <a:r>
              <a:rPr lang="en-US" sz="1400" b="1" dirty="0"/>
              <a:t>8.deep vein thrombosis (DVT) may lead to:</a:t>
            </a:r>
          </a:p>
          <a:p>
            <a:r>
              <a:rPr lang="en-US" sz="1400" dirty="0" smtClean="0"/>
              <a:t>A. pulmonary </a:t>
            </a:r>
            <a:r>
              <a:rPr lang="en-US" sz="1400" dirty="0"/>
              <a:t>infarction</a:t>
            </a:r>
          </a:p>
          <a:p>
            <a:r>
              <a:rPr lang="en-US" sz="1400" dirty="0" smtClean="0"/>
              <a:t>B. renal </a:t>
            </a:r>
            <a:r>
              <a:rPr lang="en-US" sz="1400" dirty="0"/>
              <a:t>infraction</a:t>
            </a:r>
          </a:p>
          <a:p>
            <a:r>
              <a:rPr lang="en-US" sz="1400" dirty="0" smtClean="0"/>
              <a:t>C. brain </a:t>
            </a:r>
            <a:r>
              <a:rPr lang="en-US" sz="1400" dirty="0"/>
              <a:t>infraction</a:t>
            </a:r>
          </a:p>
          <a:p>
            <a:r>
              <a:rPr lang="en-US" sz="1400" dirty="0" smtClean="0"/>
              <a:t>D. peripheral </a:t>
            </a:r>
            <a:r>
              <a:rPr lang="en-US" sz="1400" dirty="0"/>
              <a:t>infarctions</a:t>
            </a:r>
          </a:p>
          <a:p>
            <a:endParaRPr lang="en-US" sz="1400" dirty="0"/>
          </a:p>
          <a:p>
            <a:r>
              <a:rPr lang="en-US" sz="1400" b="1" dirty="0"/>
              <a:t>9.Decompression sickness </a:t>
            </a:r>
            <a:r>
              <a:rPr lang="en-US" sz="1400" dirty="0"/>
              <a:t>→ </a:t>
            </a:r>
            <a:r>
              <a:rPr lang="en-US" sz="1400" b="1" dirty="0"/>
              <a:t>high risk of:</a:t>
            </a:r>
          </a:p>
          <a:p>
            <a:r>
              <a:rPr lang="en-US" sz="1400" dirty="0" smtClean="0"/>
              <a:t>A. An </a:t>
            </a:r>
            <a:r>
              <a:rPr lang="en-US" sz="1400" dirty="0"/>
              <a:t>air EMBOLISM</a:t>
            </a:r>
          </a:p>
          <a:p>
            <a:r>
              <a:rPr lang="en-US" sz="1400" dirty="0" smtClean="0"/>
              <a:t>B. An </a:t>
            </a:r>
            <a:r>
              <a:rPr lang="en-US" sz="1400" dirty="0"/>
              <a:t>AMNIOTIC FLUID EMBOLISM</a:t>
            </a:r>
          </a:p>
          <a:p>
            <a:r>
              <a:rPr lang="en-US" sz="1400" dirty="0" smtClean="0"/>
              <a:t>C. A </a:t>
            </a:r>
            <a:r>
              <a:rPr lang="en-US" sz="1400" dirty="0"/>
              <a:t>FAT EMBOLISM</a:t>
            </a:r>
          </a:p>
          <a:p>
            <a:r>
              <a:rPr lang="en-US" sz="1400" dirty="0" smtClean="0"/>
              <a:t>D. Septic </a:t>
            </a:r>
            <a:r>
              <a:rPr lang="en-US" sz="1400" dirty="0"/>
              <a:t>embolism</a:t>
            </a:r>
          </a:p>
          <a:p>
            <a:endParaRPr lang="en-US" sz="1400" dirty="0"/>
          </a:p>
        </p:txBody>
      </p:sp>
      <p:sp>
        <p:nvSpPr>
          <p:cNvPr id="8" name="TextBox 7"/>
          <p:cNvSpPr txBox="1"/>
          <p:nvPr/>
        </p:nvSpPr>
        <p:spPr>
          <a:xfrm>
            <a:off x="3524250" y="7962900"/>
            <a:ext cx="3333750" cy="307777"/>
          </a:xfrm>
          <a:prstGeom prst="rect">
            <a:avLst/>
          </a:prstGeom>
          <a:noFill/>
        </p:spPr>
        <p:txBody>
          <a:bodyPr wrap="square" rtlCol="0">
            <a:spAutoFit/>
          </a:bodyPr>
          <a:lstStyle/>
          <a:p>
            <a:r>
              <a:rPr lang="en-US" sz="1400" dirty="0">
                <a:solidFill>
                  <a:schemeClr val="bg2">
                    <a:lumMod val="50000"/>
                  </a:schemeClr>
                </a:solidFill>
              </a:rPr>
              <a:t>1.d/2.a/3.d/4.a/5.c/6.b/7.d/8.a/9.a</a:t>
            </a:r>
            <a:endParaRPr lang="en-US" sz="1400" dirty="0">
              <a:solidFill>
                <a:schemeClr val="accent3">
                  <a:lumMod val="50000"/>
                </a:schemeClr>
              </a:solidFill>
            </a:endParaRPr>
          </a:p>
        </p:txBody>
      </p:sp>
      <p:sp>
        <p:nvSpPr>
          <p:cNvPr id="2" name="TextBox 1"/>
          <p:cNvSpPr txBox="1"/>
          <p:nvPr/>
        </p:nvSpPr>
        <p:spPr>
          <a:xfrm>
            <a:off x="718458" y="97972"/>
            <a:ext cx="1156086" cy="338554"/>
          </a:xfrm>
          <a:prstGeom prst="rect">
            <a:avLst/>
          </a:prstGeom>
          <a:noFill/>
        </p:spPr>
        <p:txBody>
          <a:bodyPr wrap="none" rtlCol="0">
            <a:spAutoFit/>
          </a:bodyPr>
          <a:lstStyle/>
          <a:p>
            <a:r>
              <a:rPr lang="en-US" sz="1600" b="1" dirty="0" smtClean="0">
                <a:solidFill>
                  <a:schemeClr val="tx2">
                    <a:lumMod val="75000"/>
                  </a:schemeClr>
                </a:solidFill>
              </a:rPr>
              <a:t>Questions</a:t>
            </a:r>
            <a:endParaRPr lang="en-US" sz="1600" b="1" dirty="0">
              <a:solidFill>
                <a:schemeClr val="tx2">
                  <a:lumMod val="75000"/>
                </a:schemeClr>
              </a:solidFill>
            </a:endParaRPr>
          </a:p>
        </p:txBody>
      </p:sp>
    </p:spTree>
    <p:extLst>
      <p:ext uri="{BB962C8B-B14F-4D97-AF65-F5344CB8AC3E}">
        <p14:creationId xmlns:p14="http://schemas.microsoft.com/office/powerpoint/2010/main" val="91733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6" t="7619" r="17066" b="33057"/>
          <a:stretch/>
        </p:blipFill>
        <p:spPr bwMode="auto">
          <a:xfrm>
            <a:off x="819150" y="4663771"/>
            <a:ext cx="4972072" cy="206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3650" t="46735" r="6612" b="6530"/>
          <a:stretch/>
        </p:blipFill>
        <p:spPr bwMode="auto">
          <a:xfrm>
            <a:off x="6082748" y="4869964"/>
            <a:ext cx="610947" cy="164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19150" y="457200"/>
            <a:ext cx="2743447" cy="3262432"/>
          </a:xfrm>
          <a:prstGeom prst="rect">
            <a:avLst/>
          </a:prstGeom>
          <a:noFill/>
        </p:spPr>
        <p:txBody>
          <a:bodyPr wrap="square" rtlCol="0">
            <a:spAutoFit/>
          </a:bodyPr>
          <a:lstStyle/>
          <a:p>
            <a:endParaRPr lang="en-US" sz="1400" dirty="0"/>
          </a:p>
          <a:p>
            <a:r>
              <a:rPr lang="en-US" sz="1400" b="1" dirty="0"/>
              <a:t>10.What substances dissolve fibrin?</a:t>
            </a:r>
          </a:p>
          <a:p>
            <a:r>
              <a:rPr lang="en-US" sz="1400" dirty="0"/>
              <a:t>A. Plasmin</a:t>
            </a:r>
          </a:p>
          <a:p>
            <a:r>
              <a:rPr lang="en-US" sz="1400" dirty="0"/>
              <a:t>B. Plasminogen</a:t>
            </a:r>
          </a:p>
          <a:p>
            <a:r>
              <a:rPr lang="en-US" sz="1400" dirty="0"/>
              <a:t>C. Thrombin</a:t>
            </a:r>
          </a:p>
          <a:p>
            <a:r>
              <a:rPr lang="en-US" sz="1400" dirty="0"/>
              <a:t>D. Factor XII</a:t>
            </a:r>
          </a:p>
          <a:p>
            <a:endParaRPr lang="en-US" sz="1400" dirty="0"/>
          </a:p>
          <a:p>
            <a:r>
              <a:rPr lang="en-US" sz="1400" b="1" dirty="0"/>
              <a:t>11. What are the lighter lines in the line of </a:t>
            </a:r>
            <a:r>
              <a:rPr lang="en-US" sz="1400" b="1" dirty="0" err="1"/>
              <a:t>zahn</a:t>
            </a:r>
            <a:r>
              <a:rPr lang="en-US" sz="1400" b="1" dirty="0"/>
              <a:t>?</a:t>
            </a:r>
          </a:p>
          <a:p>
            <a:r>
              <a:rPr lang="en-US" sz="1400" dirty="0"/>
              <a:t>A. Fibrin And Platelet </a:t>
            </a:r>
          </a:p>
          <a:p>
            <a:r>
              <a:rPr lang="en-US" sz="1400" dirty="0"/>
              <a:t>B. White Blood Cells</a:t>
            </a:r>
          </a:p>
          <a:p>
            <a:r>
              <a:rPr lang="en-US" sz="1400" dirty="0"/>
              <a:t>C. Fat</a:t>
            </a:r>
          </a:p>
          <a:p>
            <a:r>
              <a:rPr lang="en-US" sz="1400" dirty="0"/>
              <a:t>D. RBCs</a:t>
            </a:r>
          </a:p>
          <a:p>
            <a:endParaRPr lang="en-US" dirty="0"/>
          </a:p>
        </p:txBody>
      </p:sp>
      <p:sp>
        <p:nvSpPr>
          <p:cNvPr id="4" name="TextBox 3"/>
          <p:cNvSpPr txBox="1"/>
          <p:nvPr/>
        </p:nvSpPr>
        <p:spPr>
          <a:xfrm>
            <a:off x="3752603" y="648786"/>
            <a:ext cx="3218213" cy="2893100"/>
          </a:xfrm>
          <a:prstGeom prst="rect">
            <a:avLst/>
          </a:prstGeom>
          <a:noFill/>
        </p:spPr>
        <p:txBody>
          <a:bodyPr wrap="square" rtlCol="0">
            <a:spAutoFit/>
          </a:bodyPr>
          <a:lstStyle/>
          <a:p>
            <a:r>
              <a:rPr lang="en-US" sz="1400" b="1" dirty="0"/>
              <a:t>12. What are the red lines in the line of </a:t>
            </a:r>
            <a:r>
              <a:rPr lang="en-US" sz="1400" b="1" dirty="0" err="1"/>
              <a:t>zahn</a:t>
            </a:r>
            <a:r>
              <a:rPr lang="en-US" sz="1400" b="1" dirty="0"/>
              <a:t>?</a:t>
            </a:r>
          </a:p>
          <a:p>
            <a:r>
              <a:rPr lang="en-US" sz="1400" dirty="0"/>
              <a:t>A. Red Blood Cells</a:t>
            </a:r>
          </a:p>
          <a:p>
            <a:r>
              <a:rPr lang="en-US" sz="1400" dirty="0"/>
              <a:t>B. Lymphocytes </a:t>
            </a:r>
          </a:p>
          <a:p>
            <a:r>
              <a:rPr lang="en-US" sz="1400" dirty="0"/>
              <a:t>C. Neutrophils</a:t>
            </a:r>
          </a:p>
          <a:p>
            <a:r>
              <a:rPr lang="en-US" sz="1400" dirty="0"/>
              <a:t>D. Fibrin And Platelet </a:t>
            </a:r>
          </a:p>
          <a:p>
            <a:endParaRPr lang="en-US" sz="1400" dirty="0"/>
          </a:p>
          <a:p>
            <a:r>
              <a:rPr lang="en-US" sz="1400" b="1" dirty="0"/>
              <a:t>13.What do the arterial thrombi look like?</a:t>
            </a:r>
          </a:p>
          <a:p>
            <a:r>
              <a:rPr lang="en-US" sz="1400" dirty="0"/>
              <a:t>A. Red And Friable</a:t>
            </a:r>
          </a:p>
          <a:p>
            <a:r>
              <a:rPr lang="en-US" sz="1400" dirty="0"/>
              <a:t>B. Gray-White And Friable</a:t>
            </a:r>
          </a:p>
          <a:p>
            <a:r>
              <a:rPr lang="en-US" sz="1400" dirty="0"/>
              <a:t>C. Red Taking The Shape Of The Artery</a:t>
            </a:r>
          </a:p>
          <a:p>
            <a:r>
              <a:rPr lang="en-US" sz="1400" dirty="0"/>
              <a:t>D. Non of the above</a:t>
            </a:r>
          </a:p>
        </p:txBody>
      </p:sp>
      <p:sp>
        <p:nvSpPr>
          <p:cNvPr id="11" name="TextBox 10"/>
          <p:cNvSpPr txBox="1"/>
          <p:nvPr/>
        </p:nvSpPr>
        <p:spPr>
          <a:xfrm>
            <a:off x="641268" y="4453247"/>
            <a:ext cx="6019597" cy="246221"/>
          </a:xfrm>
          <a:prstGeom prst="rect">
            <a:avLst/>
          </a:prstGeom>
          <a:noFill/>
        </p:spPr>
        <p:txBody>
          <a:bodyPr wrap="none" rtlCol="0">
            <a:spAutoFit/>
          </a:bodyPr>
          <a:lstStyle/>
          <a:p>
            <a:r>
              <a:rPr lang="en-US" dirty="0"/>
              <a:t>---------------------------------------------------------------------------------------------------------------------------------------------</a:t>
            </a:r>
          </a:p>
        </p:txBody>
      </p:sp>
      <p:sp>
        <p:nvSpPr>
          <p:cNvPr id="13" name="TextBox 12"/>
          <p:cNvSpPr txBox="1"/>
          <p:nvPr/>
        </p:nvSpPr>
        <p:spPr>
          <a:xfrm>
            <a:off x="2861953" y="3990109"/>
            <a:ext cx="1698172" cy="307777"/>
          </a:xfrm>
          <a:prstGeom prst="rect">
            <a:avLst/>
          </a:prstGeom>
          <a:noFill/>
        </p:spPr>
        <p:txBody>
          <a:bodyPr wrap="square" rtlCol="0">
            <a:spAutoFit/>
          </a:bodyPr>
          <a:lstStyle/>
          <a:p>
            <a:r>
              <a:rPr lang="en-US" sz="1400" dirty="0">
                <a:solidFill>
                  <a:schemeClr val="accent3">
                    <a:lumMod val="50000"/>
                  </a:schemeClr>
                </a:solidFill>
              </a:rPr>
              <a:t>10.a/11.a/12..a/13.b</a:t>
            </a:r>
          </a:p>
        </p:txBody>
      </p:sp>
      <p:sp>
        <p:nvSpPr>
          <p:cNvPr id="2" name="Rectangle 1"/>
          <p:cNvSpPr/>
          <p:nvPr/>
        </p:nvSpPr>
        <p:spPr>
          <a:xfrm>
            <a:off x="935340" y="4699468"/>
            <a:ext cx="3127109" cy="15536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05142" y="4663771"/>
            <a:ext cx="2233649" cy="246221"/>
          </a:xfrm>
          <a:prstGeom prst="rect">
            <a:avLst/>
          </a:prstGeom>
          <a:noFill/>
        </p:spPr>
        <p:txBody>
          <a:bodyPr wrap="square" rtlCol="0">
            <a:spAutoFit/>
          </a:bodyPr>
          <a:lstStyle/>
          <a:p>
            <a:r>
              <a:rPr lang="en-US" dirty="0" smtClean="0"/>
              <a:t>Match the following:</a:t>
            </a:r>
            <a:endParaRPr lang="en-US" dirty="0"/>
          </a:p>
        </p:txBody>
      </p:sp>
    </p:spTree>
    <p:extLst>
      <p:ext uri="{BB962C8B-B14F-4D97-AF65-F5344CB8AC3E}">
        <p14:creationId xmlns:p14="http://schemas.microsoft.com/office/powerpoint/2010/main" val="2185441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280" y="120207"/>
            <a:ext cx="6011573" cy="344488"/>
          </a:xfrm>
        </p:spPr>
        <p:txBody>
          <a:bodyPr>
            <a:normAutofit fontScale="90000"/>
          </a:bodyPr>
          <a:lstStyle/>
          <a:p>
            <a:r>
              <a:rPr lang="en-US" smtClean="0"/>
              <a:t>cases</a:t>
            </a:r>
            <a:endParaRPr lang="en-US"/>
          </a:p>
        </p:txBody>
      </p:sp>
      <p:sp>
        <p:nvSpPr>
          <p:cNvPr id="3" name="Content Placeholder 2"/>
          <p:cNvSpPr>
            <a:spLocks noGrp="1"/>
          </p:cNvSpPr>
          <p:nvPr>
            <p:ph idx="1"/>
          </p:nvPr>
        </p:nvSpPr>
        <p:spPr>
          <a:xfrm>
            <a:off x="739281" y="644578"/>
            <a:ext cx="6011573" cy="8109678"/>
          </a:xfrm>
        </p:spPr>
        <p:txBody>
          <a:bodyPr/>
          <a:lstStyle/>
          <a:p>
            <a:pPr marL="0" lvl="0" indent="0">
              <a:lnSpc>
                <a:spcPct val="115000"/>
              </a:lnSpc>
              <a:spcBef>
                <a:spcPts val="600"/>
              </a:spcBef>
              <a:buNone/>
            </a:pPr>
            <a:r>
              <a:rPr lang="en-US" dirty="0">
                <a:solidFill>
                  <a:schemeClr val="dk1"/>
                </a:solidFill>
                <a:latin typeface="Georgia"/>
                <a:ea typeface="Georgia"/>
                <a:cs typeface="Georgia"/>
                <a:sym typeface="Georgia"/>
              </a:rPr>
              <a:t>1- 50-year-old man has sudden onset of severe substernal chest pain that radiates to the neck. Emergent coronary angiography shows a thrombotic occlusion of the left circumflex artery. Which of the following complications of this disease is most likely to occur within 1 hour of these events?</a:t>
            </a:r>
          </a:p>
          <a:p>
            <a:pPr marL="0" lvl="0" indent="0">
              <a:lnSpc>
                <a:spcPct val="115000"/>
              </a:lnSpc>
              <a:spcBef>
                <a:spcPts val="600"/>
              </a:spcBef>
              <a:buNone/>
            </a:pPr>
            <a:r>
              <a:rPr lang="en-US" dirty="0">
                <a:solidFill>
                  <a:schemeClr val="dk2"/>
                </a:solidFill>
                <a:latin typeface="Georgia"/>
                <a:ea typeface="Georgia"/>
                <a:cs typeface="Georgia"/>
                <a:sym typeface="Georgia"/>
              </a:rPr>
              <a:t>(A) Ventricular fibrillation</a:t>
            </a:r>
          </a:p>
          <a:p>
            <a:pPr marL="0" lvl="0" indent="0">
              <a:lnSpc>
                <a:spcPct val="115000"/>
              </a:lnSpc>
              <a:spcBef>
                <a:spcPts val="600"/>
              </a:spcBef>
              <a:buNone/>
            </a:pPr>
            <a:r>
              <a:rPr lang="en-US" dirty="0">
                <a:solidFill>
                  <a:schemeClr val="dk2"/>
                </a:solidFill>
                <a:latin typeface="Georgia"/>
                <a:ea typeface="Georgia"/>
                <a:cs typeface="Georgia"/>
                <a:sym typeface="Georgia"/>
              </a:rPr>
              <a:t>(B) Pericarditis</a:t>
            </a:r>
          </a:p>
          <a:p>
            <a:pPr marL="0" lvl="0" indent="0">
              <a:lnSpc>
                <a:spcPct val="115000"/>
              </a:lnSpc>
              <a:spcBef>
                <a:spcPts val="600"/>
              </a:spcBef>
              <a:buNone/>
            </a:pPr>
            <a:r>
              <a:rPr lang="en-US" dirty="0">
                <a:solidFill>
                  <a:schemeClr val="dk2"/>
                </a:solidFill>
                <a:latin typeface="Georgia"/>
                <a:ea typeface="Georgia"/>
                <a:cs typeface="Georgia"/>
                <a:sym typeface="Georgia"/>
              </a:rPr>
              <a:t>(C) Myocardial rupture</a:t>
            </a:r>
          </a:p>
          <a:p>
            <a:pPr marL="0" lvl="0" indent="0">
              <a:lnSpc>
                <a:spcPct val="115000"/>
              </a:lnSpc>
              <a:spcBef>
                <a:spcPts val="600"/>
              </a:spcBef>
              <a:buNone/>
            </a:pPr>
            <a:r>
              <a:rPr lang="en-US" dirty="0">
                <a:solidFill>
                  <a:schemeClr val="dk2"/>
                </a:solidFill>
                <a:latin typeface="Georgia"/>
                <a:ea typeface="Georgia"/>
                <a:cs typeface="Georgia"/>
                <a:sym typeface="Georgia"/>
              </a:rPr>
              <a:t>(D) Ventricular aneurysm</a:t>
            </a:r>
          </a:p>
          <a:p>
            <a:pPr marL="0" lvl="0" indent="0">
              <a:lnSpc>
                <a:spcPct val="115000"/>
              </a:lnSpc>
              <a:spcBef>
                <a:spcPts val="600"/>
              </a:spcBef>
              <a:buNone/>
            </a:pPr>
            <a:r>
              <a:rPr lang="en-US" dirty="0">
                <a:solidFill>
                  <a:schemeClr val="dk2"/>
                </a:solidFill>
                <a:latin typeface="Georgia"/>
                <a:ea typeface="Georgia"/>
                <a:cs typeface="Georgia"/>
                <a:sym typeface="Georgia"/>
              </a:rPr>
              <a:t>(E) </a:t>
            </a:r>
            <a:r>
              <a:rPr lang="en-US" dirty="0" smtClean="0">
                <a:solidFill>
                  <a:schemeClr val="dk2"/>
                </a:solidFill>
                <a:latin typeface="Georgia"/>
                <a:ea typeface="Georgia"/>
                <a:cs typeface="Georgia"/>
                <a:sym typeface="Georgia"/>
              </a:rPr>
              <a:t>Thromboembolism</a:t>
            </a:r>
          </a:p>
          <a:p>
            <a:pPr marL="0" lvl="0" indent="0">
              <a:lnSpc>
                <a:spcPct val="115000"/>
              </a:lnSpc>
              <a:spcBef>
                <a:spcPts val="600"/>
              </a:spcBef>
              <a:buClr>
                <a:schemeClr val="dk1"/>
              </a:buClr>
              <a:buSzPts val="1100"/>
              <a:buNone/>
            </a:pPr>
            <a:endParaRPr lang="en-US" dirty="0" smtClean="0">
              <a:solidFill>
                <a:schemeClr val="dk1"/>
              </a:solidFill>
              <a:latin typeface="Georgia"/>
              <a:ea typeface="Georgia"/>
              <a:cs typeface="Georgia"/>
              <a:sym typeface="Georgia"/>
            </a:endParaRPr>
          </a:p>
          <a:p>
            <a:pPr marL="0" lvl="0" indent="0">
              <a:lnSpc>
                <a:spcPct val="115000"/>
              </a:lnSpc>
              <a:spcBef>
                <a:spcPts val="600"/>
              </a:spcBef>
              <a:buClr>
                <a:schemeClr val="dk1"/>
              </a:buClr>
              <a:buSzPts val="1100"/>
              <a:buNone/>
            </a:pPr>
            <a:r>
              <a:rPr lang="en-US" dirty="0" smtClean="0">
                <a:solidFill>
                  <a:schemeClr val="dk1"/>
                </a:solidFill>
                <a:latin typeface="Georgia"/>
                <a:ea typeface="Georgia"/>
                <a:cs typeface="Georgia"/>
                <a:sym typeface="Georgia"/>
              </a:rPr>
              <a:t>2- </a:t>
            </a:r>
            <a:r>
              <a:rPr lang="en-US" dirty="0">
                <a:solidFill>
                  <a:schemeClr val="dk1"/>
                </a:solidFill>
                <a:latin typeface="Georgia"/>
                <a:ea typeface="Georgia"/>
                <a:cs typeface="Georgia"/>
                <a:sym typeface="Georgia"/>
              </a:rPr>
              <a:t>A 60-year-old man has experienced angina on exertion for the past 6 years. A coronary angiogram performed 2 years ago showed 75% stenosis of the left anterior descending coronary artery and 50% stenosis of the right coronary artery. For the past 3 weeks, the frequency and severity of the </a:t>
            </a:r>
            <a:r>
              <a:rPr lang="en-US" dirty="0" err="1">
                <a:solidFill>
                  <a:schemeClr val="dk1"/>
                </a:solidFill>
                <a:latin typeface="Georgia"/>
                <a:ea typeface="Georgia"/>
                <a:cs typeface="Georgia"/>
                <a:sym typeface="Georgia"/>
              </a:rPr>
              <a:t>anginal</a:t>
            </a:r>
            <a:r>
              <a:rPr lang="en-US" dirty="0">
                <a:solidFill>
                  <a:schemeClr val="dk1"/>
                </a:solidFill>
                <a:latin typeface="Georgia"/>
                <a:ea typeface="Georgia"/>
                <a:cs typeface="Georgia"/>
                <a:sym typeface="Georgia"/>
              </a:rPr>
              <a:t> attacks have increased, and pain sometimes occurs even when he is lying in bed. Which of the following is most likely to explain these findings?</a:t>
            </a:r>
          </a:p>
          <a:p>
            <a:pPr marL="0" lvl="0" indent="0">
              <a:lnSpc>
                <a:spcPct val="115000"/>
              </a:lnSpc>
              <a:spcBef>
                <a:spcPts val="600"/>
              </a:spcBef>
              <a:buClr>
                <a:schemeClr val="dk1"/>
              </a:buClr>
              <a:buSzPts val="1100"/>
              <a:buNone/>
            </a:pPr>
            <a:r>
              <a:rPr lang="en-US" dirty="0">
                <a:solidFill>
                  <a:schemeClr val="dk2"/>
                </a:solidFill>
                <a:latin typeface="Georgia"/>
                <a:ea typeface="Georgia"/>
                <a:cs typeface="Georgia"/>
                <a:sym typeface="Georgia"/>
              </a:rPr>
              <a:t>(A) Hypertrophy of ischemic myocardium with increased oxygen demands</a:t>
            </a:r>
          </a:p>
          <a:p>
            <a:pPr marL="0" lvl="0" indent="0">
              <a:lnSpc>
                <a:spcPct val="115000"/>
              </a:lnSpc>
              <a:spcBef>
                <a:spcPts val="600"/>
              </a:spcBef>
              <a:buClr>
                <a:schemeClr val="dk1"/>
              </a:buClr>
              <a:buSzPts val="1100"/>
              <a:buNone/>
            </a:pPr>
            <a:r>
              <a:rPr lang="en-US" dirty="0">
                <a:solidFill>
                  <a:schemeClr val="dk2"/>
                </a:solidFill>
                <a:latin typeface="Georgia"/>
                <a:ea typeface="Georgia"/>
                <a:cs typeface="Georgia"/>
                <a:sym typeface="Georgia"/>
              </a:rPr>
              <a:t>(B) Increasing stenosis of right coronary artery</a:t>
            </a:r>
          </a:p>
          <a:p>
            <a:pPr marL="0" lvl="0" indent="0">
              <a:lnSpc>
                <a:spcPct val="115000"/>
              </a:lnSpc>
              <a:spcBef>
                <a:spcPts val="600"/>
              </a:spcBef>
              <a:buClr>
                <a:schemeClr val="dk1"/>
              </a:buClr>
              <a:buSzPts val="1100"/>
              <a:buNone/>
            </a:pPr>
            <a:r>
              <a:rPr lang="en-US" dirty="0">
                <a:solidFill>
                  <a:schemeClr val="dk2"/>
                </a:solidFill>
                <a:latin typeface="Georgia"/>
                <a:ea typeface="Georgia"/>
                <a:cs typeface="Georgia"/>
                <a:sym typeface="Georgia"/>
              </a:rPr>
              <a:t>(C) Fissuring of plaque in left coronary artery with superimposed mural (partial) thrombosis</a:t>
            </a:r>
          </a:p>
          <a:p>
            <a:pPr marL="0" lvl="0" indent="0">
              <a:lnSpc>
                <a:spcPct val="115000"/>
              </a:lnSpc>
              <a:spcBef>
                <a:spcPts val="600"/>
              </a:spcBef>
              <a:buClr>
                <a:schemeClr val="dk1"/>
              </a:buClr>
              <a:buSzPts val="1100"/>
              <a:buNone/>
            </a:pPr>
            <a:r>
              <a:rPr lang="en-US" dirty="0">
                <a:solidFill>
                  <a:schemeClr val="dk2"/>
                </a:solidFill>
                <a:latin typeface="Georgia"/>
                <a:ea typeface="Georgia"/>
                <a:cs typeface="Georgia"/>
                <a:sym typeface="Georgia"/>
              </a:rPr>
              <a:t>(D) Sudden complete thrombotic occlusion of right and left coronary arteries</a:t>
            </a:r>
          </a:p>
          <a:p>
            <a:pPr marL="0" lvl="0" indent="0">
              <a:lnSpc>
                <a:spcPct val="115000"/>
              </a:lnSpc>
              <a:spcBef>
                <a:spcPts val="600"/>
              </a:spcBef>
              <a:buClr>
                <a:schemeClr val="dk1"/>
              </a:buClr>
              <a:buSzPts val="1100"/>
              <a:buNone/>
            </a:pPr>
            <a:r>
              <a:rPr lang="en-US" dirty="0">
                <a:solidFill>
                  <a:schemeClr val="dk2"/>
                </a:solidFill>
                <a:latin typeface="Georgia"/>
                <a:ea typeface="Georgia"/>
                <a:cs typeface="Georgia"/>
                <a:sym typeface="Georgia"/>
              </a:rPr>
              <a:t>(E) Reduction in oxygen-carrying capacity owing to pulmonary congestion</a:t>
            </a:r>
            <a:endParaRPr lang="en-US" dirty="0">
              <a:solidFill>
                <a:schemeClr val="dk2"/>
              </a:solidFill>
              <a:latin typeface="Arial"/>
              <a:ea typeface="Arial"/>
              <a:cs typeface="Arial"/>
              <a:sym typeface="Arial"/>
            </a:endParaRPr>
          </a:p>
          <a:p>
            <a:pPr marL="0" lvl="0" indent="0">
              <a:lnSpc>
                <a:spcPct val="115000"/>
              </a:lnSpc>
              <a:spcBef>
                <a:spcPts val="600"/>
              </a:spcBef>
              <a:buNone/>
            </a:pPr>
            <a:endParaRPr lang="en-US" dirty="0">
              <a:solidFill>
                <a:schemeClr val="dk2"/>
              </a:solidFill>
              <a:latin typeface="Georgia"/>
              <a:ea typeface="Georgia"/>
              <a:cs typeface="Georgia"/>
              <a:sym typeface="Georgia"/>
            </a:endParaRPr>
          </a:p>
          <a:p>
            <a:endParaRPr lang="en-US" dirty="0"/>
          </a:p>
        </p:txBody>
      </p:sp>
      <p:sp>
        <p:nvSpPr>
          <p:cNvPr id="4" name="Shape 303"/>
          <p:cNvSpPr txBox="1"/>
          <p:nvPr/>
        </p:nvSpPr>
        <p:spPr>
          <a:xfrm>
            <a:off x="511952" y="6629656"/>
            <a:ext cx="3233114" cy="2515932"/>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600" dirty="0">
                <a:latin typeface="Georgia"/>
                <a:ea typeface="Georgia"/>
                <a:cs typeface="Georgia"/>
                <a:sym typeface="Georgia"/>
              </a:rPr>
              <a:t>Q1) The answer is A</a:t>
            </a:r>
            <a:endParaRPr sz="1600" dirty="0">
              <a:latin typeface="Georgia"/>
              <a:ea typeface="Georgia"/>
              <a:cs typeface="Georgia"/>
              <a:sym typeface="Georgia"/>
            </a:endParaRPr>
          </a:p>
          <a:p>
            <a:pPr marL="0" lvl="0" indent="0" rtl="0">
              <a:lnSpc>
                <a:spcPct val="110000"/>
              </a:lnSpc>
              <a:spcBef>
                <a:spcPts val="402"/>
              </a:spcBef>
              <a:spcAft>
                <a:spcPts val="0"/>
              </a:spcAft>
              <a:buClr>
                <a:schemeClr val="dk1"/>
              </a:buClr>
              <a:buSzPts val="1100"/>
              <a:buFont typeface="Arial"/>
              <a:buNone/>
            </a:pPr>
            <a:r>
              <a:rPr lang="en-US" dirty="0">
                <a:solidFill>
                  <a:srgbClr val="999999"/>
                </a:solidFill>
                <a:latin typeface="Georgia"/>
                <a:ea typeface="Georgia"/>
                <a:cs typeface="Georgia"/>
                <a:sym typeface="Georgia"/>
              </a:rPr>
              <a:t>In the period immediately after coronary thrombosis, arrhythmias are the most important complication and can lead to sudden cardiac death. It is believed that, even before ischemic injury manifests in the heart, there is greatly increased electrical </a:t>
            </a:r>
            <a:r>
              <a:rPr lang="en-US" dirty="0" err="1">
                <a:solidFill>
                  <a:srgbClr val="999999"/>
                </a:solidFill>
                <a:latin typeface="Georgia"/>
                <a:ea typeface="Georgia"/>
                <a:cs typeface="Georgia"/>
                <a:sym typeface="Georgia"/>
              </a:rPr>
              <a:t>irritability.Pericarditis</a:t>
            </a:r>
            <a:r>
              <a:rPr lang="en-US" dirty="0">
                <a:solidFill>
                  <a:srgbClr val="999999"/>
                </a:solidFill>
                <a:latin typeface="Georgia"/>
                <a:ea typeface="Georgia"/>
                <a:cs typeface="Georgia"/>
                <a:sym typeface="Georgia"/>
              </a:rPr>
              <a:t> and rupture occur several days </a:t>
            </a:r>
            <a:r>
              <a:rPr lang="en-US" dirty="0" err="1">
                <a:solidFill>
                  <a:srgbClr val="999999"/>
                </a:solidFill>
                <a:latin typeface="Georgia"/>
                <a:ea typeface="Georgia"/>
                <a:cs typeface="Georgia"/>
                <a:sym typeface="Georgia"/>
              </a:rPr>
              <a:t>later.An</a:t>
            </a:r>
            <a:r>
              <a:rPr lang="en-US" dirty="0">
                <a:solidFill>
                  <a:srgbClr val="999999"/>
                </a:solidFill>
                <a:latin typeface="Georgia"/>
                <a:ea typeface="Georgia"/>
                <a:cs typeface="Georgia"/>
                <a:sym typeface="Georgia"/>
              </a:rPr>
              <a:t> aneurysm is a late complication of healing of a large transmural infarction; a mural thrombus may fill an aneurysm and become a source of </a:t>
            </a:r>
            <a:r>
              <a:rPr lang="en-US" dirty="0" err="1">
                <a:solidFill>
                  <a:srgbClr val="999999"/>
                </a:solidFill>
                <a:latin typeface="Georgia"/>
                <a:ea typeface="Georgia"/>
                <a:cs typeface="Georgia"/>
                <a:sym typeface="Georgia"/>
              </a:rPr>
              <a:t>emboli.If</a:t>
            </a:r>
            <a:r>
              <a:rPr lang="en-US" dirty="0">
                <a:solidFill>
                  <a:srgbClr val="999999"/>
                </a:solidFill>
                <a:latin typeface="Georgia"/>
                <a:ea typeface="Georgia"/>
                <a:cs typeface="Georgia"/>
                <a:sym typeface="Georgia"/>
              </a:rPr>
              <a:t> portions of the coronary thrombus break off and </a:t>
            </a:r>
            <a:r>
              <a:rPr lang="en-US" dirty="0" err="1">
                <a:solidFill>
                  <a:srgbClr val="999999"/>
                </a:solidFill>
                <a:latin typeface="Georgia"/>
                <a:ea typeface="Georgia"/>
                <a:cs typeface="Georgia"/>
                <a:sym typeface="Georgia"/>
              </a:rPr>
              <a:t>embolize</a:t>
            </a:r>
            <a:r>
              <a:rPr lang="en-US" dirty="0">
                <a:solidFill>
                  <a:srgbClr val="999999"/>
                </a:solidFill>
                <a:latin typeface="Georgia"/>
                <a:ea typeface="Georgia"/>
                <a:cs typeface="Georgia"/>
                <a:sym typeface="Georgia"/>
              </a:rPr>
              <a:t>, they enter smaller arterial branches in the distribution already affected by ischemia.</a:t>
            </a:r>
            <a:endParaRPr dirty="0">
              <a:solidFill>
                <a:srgbClr val="999999"/>
              </a:solidFill>
              <a:latin typeface="Georgia"/>
              <a:ea typeface="Georgia"/>
              <a:cs typeface="Georgia"/>
              <a:sym typeface="Georgia"/>
            </a:endParaRPr>
          </a:p>
          <a:p>
            <a:pPr marL="0" lvl="0" indent="0">
              <a:spcBef>
                <a:spcPts val="0"/>
              </a:spcBef>
              <a:spcAft>
                <a:spcPts val="0"/>
              </a:spcAft>
              <a:buNone/>
            </a:pPr>
            <a:endParaRPr sz="1200" dirty="0">
              <a:latin typeface="Georgia"/>
              <a:ea typeface="Georgia"/>
              <a:cs typeface="Georgia"/>
              <a:sym typeface="Georgia"/>
            </a:endParaRPr>
          </a:p>
        </p:txBody>
      </p:sp>
      <p:sp>
        <p:nvSpPr>
          <p:cNvPr id="5" name="Shape 309"/>
          <p:cNvSpPr txBox="1"/>
          <p:nvPr/>
        </p:nvSpPr>
        <p:spPr>
          <a:xfrm>
            <a:off x="3745067" y="6477538"/>
            <a:ext cx="3233116" cy="2820167"/>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200" dirty="0" smtClean="0">
                <a:solidFill>
                  <a:schemeClr val="dk1"/>
                </a:solidFill>
                <a:latin typeface="Georgia"/>
                <a:ea typeface="Georgia"/>
                <a:cs typeface="Georgia"/>
                <a:sym typeface="Georgia"/>
              </a:rPr>
              <a:t>Q2) </a:t>
            </a:r>
            <a:r>
              <a:rPr lang="en-US" sz="1200" dirty="0">
                <a:solidFill>
                  <a:schemeClr val="dk1"/>
                </a:solidFill>
                <a:latin typeface="Georgia"/>
                <a:ea typeface="Georgia"/>
                <a:cs typeface="Georgia"/>
                <a:sym typeface="Georgia"/>
              </a:rPr>
              <a:t>The answer is </a:t>
            </a:r>
            <a:r>
              <a:rPr lang="en-US" sz="1200" dirty="0" smtClean="0">
                <a:solidFill>
                  <a:schemeClr val="dk1"/>
                </a:solidFill>
                <a:latin typeface="Georgia"/>
                <a:ea typeface="Georgia"/>
                <a:cs typeface="Georgia"/>
                <a:sym typeface="Georgia"/>
              </a:rPr>
              <a:t>C </a:t>
            </a:r>
            <a:endParaRPr sz="1200" dirty="0">
              <a:solidFill>
                <a:schemeClr val="dk1"/>
              </a:solidFill>
              <a:latin typeface="Georgia"/>
              <a:ea typeface="Georgia"/>
              <a:cs typeface="Georgia"/>
              <a:sym typeface="Georgia"/>
            </a:endParaRPr>
          </a:p>
          <a:p>
            <a:pPr marL="0" lvl="0" indent="0" rtl="0">
              <a:lnSpc>
                <a:spcPct val="115000"/>
              </a:lnSpc>
              <a:spcBef>
                <a:spcPts val="600"/>
              </a:spcBef>
              <a:spcAft>
                <a:spcPts val="0"/>
              </a:spcAft>
              <a:buNone/>
            </a:pPr>
            <a:r>
              <a:rPr lang="en-US" sz="800" dirty="0">
                <a:solidFill>
                  <a:srgbClr val="999999"/>
                </a:solidFill>
                <a:latin typeface="Georgia"/>
                <a:ea typeface="Georgia"/>
                <a:cs typeface="Georgia"/>
                <a:sym typeface="Georgia"/>
              </a:rPr>
              <a:t>This patient has 75% stenosis of the left anterior descending branch of the coronary artery. This degree of stenosis prevents adequate perfusion of the heart when myocardial demand is increased, which occurs during exertion. The patient had angina on exertion. The patient has recently developed unstable angina, which is manifested by increased frequency and severity of the attacks and angina at rest. In most patients, unstable angina is induced by disruption of an atherosclerotic plaque followed by a mural thrombus and possibly distal embolization, vasospasm, or both</a:t>
            </a:r>
            <a:r>
              <a:rPr lang="en-US" sz="800" dirty="0" smtClean="0">
                <a:solidFill>
                  <a:srgbClr val="999999"/>
                </a:solidFill>
                <a:latin typeface="Georgia"/>
                <a:ea typeface="Georgia"/>
                <a:cs typeface="Georgia"/>
                <a:sym typeface="Georgia"/>
              </a:rPr>
              <a:t>. Hypertrophy </a:t>
            </a:r>
            <a:r>
              <a:rPr lang="en-US" sz="800" dirty="0">
                <a:solidFill>
                  <a:srgbClr val="999999"/>
                </a:solidFill>
                <a:latin typeface="Georgia"/>
                <a:ea typeface="Georgia"/>
                <a:cs typeface="Georgia"/>
                <a:sym typeface="Georgia"/>
              </a:rPr>
              <a:t>of the heart is unlikely in this case because there is neither hypertension nor a </a:t>
            </a:r>
            <a:r>
              <a:rPr lang="en-US" sz="800" dirty="0" err="1">
                <a:solidFill>
                  <a:srgbClr val="999999"/>
                </a:solidFill>
                <a:latin typeface="Georgia"/>
                <a:ea typeface="Georgia"/>
                <a:cs typeface="Georgia"/>
                <a:sym typeface="Georgia"/>
              </a:rPr>
              <a:t>valvular</a:t>
            </a:r>
            <a:r>
              <a:rPr lang="en-US" sz="800" dirty="0">
                <a:solidFill>
                  <a:srgbClr val="999999"/>
                </a:solidFill>
                <a:latin typeface="Georgia"/>
                <a:ea typeface="Georgia"/>
                <a:cs typeface="Georgia"/>
                <a:sym typeface="Georgia"/>
              </a:rPr>
              <a:t> lesion</a:t>
            </a:r>
            <a:r>
              <a:rPr lang="en-US" sz="800" dirty="0" smtClean="0">
                <a:solidFill>
                  <a:srgbClr val="999999"/>
                </a:solidFill>
                <a:latin typeface="Georgia"/>
                <a:ea typeface="Georgia"/>
                <a:cs typeface="Georgia"/>
                <a:sym typeface="Georgia"/>
              </a:rPr>
              <a:t>. The </a:t>
            </a:r>
            <a:r>
              <a:rPr lang="en-US" sz="800" dirty="0">
                <a:solidFill>
                  <a:srgbClr val="999999"/>
                </a:solidFill>
                <a:latin typeface="Georgia"/>
                <a:ea typeface="Georgia"/>
                <a:cs typeface="Georgia"/>
                <a:sym typeface="Georgia"/>
              </a:rPr>
              <a:t>remaining choices theoretically can give rise to a similar picture, but plaque disruption with mural thrombosis is the most common anatomic finding when the patient develops unstable angina</a:t>
            </a:r>
            <a:r>
              <a:rPr lang="en-US" sz="800" dirty="0" smtClean="0">
                <a:solidFill>
                  <a:srgbClr val="999999"/>
                </a:solidFill>
                <a:latin typeface="Georgia"/>
                <a:ea typeface="Georgia"/>
                <a:cs typeface="Georgia"/>
                <a:sym typeface="Georgia"/>
              </a:rPr>
              <a:t>. It </a:t>
            </a:r>
            <a:r>
              <a:rPr lang="en-US" sz="800" dirty="0">
                <a:solidFill>
                  <a:srgbClr val="999999"/>
                </a:solidFill>
                <a:latin typeface="Georgia"/>
                <a:ea typeface="Georgia"/>
                <a:cs typeface="Georgia"/>
                <a:sym typeface="Georgia"/>
              </a:rPr>
              <a:t>is important to recognize this because unstable angina is a harbinger of myocardial </a:t>
            </a:r>
            <a:r>
              <a:rPr lang="en-US" sz="600" dirty="0">
                <a:solidFill>
                  <a:srgbClr val="999999"/>
                </a:solidFill>
                <a:latin typeface="Georgia"/>
                <a:ea typeface="Georgia"/>
                <a:cs typeface="Georgia"/>
                <a:sym typeface="Georgia"/>
              </a:rPr>
              <a:t>infarction</a:t>
            </a:r>
            <a:r>
              <a:rPr lang="en-US" sz="500" dirty="0">
                <a:solidFill>
                  <a:srgbClr val="999999"/>
                </a:solidFill>
                <a:latin typeface="Georgia"/>
                <a:ea typeface="Georgia"/>
                <a:cs typeface="Georgia"/>
                <a:sym typeface="Georgia"/>
              </a:rPr>
              <a:t>.</a:t>
            </a:r>
            <a:endParaRPr sz="1050" dirty="0">
              <a:solidFill>
                <a:schemeClr val="dk1"/>
              </a:solidFill>
              <a:latin typeface="Georgia"/>
              <a:ea typeface="Georgia"/>
              <a:cs typeface="Georgia"/>
              <a:sym typeface="Georgia"/>
            </a:endParaRPr>
          </a:p>
        </p:txBody>
      </p:sp>
    </p:spTree>
    <p:extLst>
      <p:ext uri="{BB962C8B-B14F-4D97-AF65-F5344CB8AC3E}">
        <p14:creationId xmlns:p14="http://schemas.microsoft.com/office/powerpoint/2010/main" val="269999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p:cNvSpPr>
          <p:nvPr/>
        </p:nvSpPr>
        <p:spPr>
          <a:xfrm>
            <a:off x="1962150" y="466725"/>
            <a:ext cx="1514475" cy="246221"/>
          </a:xfrm>
          <a:prstGeom prst="rect">
            <a:avLst/>
          </a:prstGeom>
          <a:noFill/>
        </p:spPr>
        <p:txBody>
          <a:bodyPr wrap="square" rtlCol="0">
            <a:spAutoFit/>
          </a:bodyPr>
          <a:lstStyle/>
          <a:p>
            <a:r>
              <a:rPr lang="en-US" dirty="0">
                <a:uFillTx/>
                <a:latin typeface="Batta"/>
              </a:rPr>
              <a:t>\</a:t>
            </a:r>
          </a:p>
        </p:txBody>
      </p:sp>
      <p:sp>
        <p:nvSpPr>
          <p:cNvPr id="2" name="TextBox 1"/>
          <p:cNvSpPr txBox="1">
            <a:spLocks/>
          </p:cNvSpPr>
          <p:nvPr/>
        </p:nvSpPr>
        <p:spPr>
          <a:xfrm rot="5400000">
            <a:off x="-2341989" y="4177099"/>
            <a:ext cx="5514975" cy="830997"/>
          </a:xfrm>
          <a:prstGeom prst="rect">
            <a:avLst/>
          </a:prstGeom>
          <a:noFill/>
        </p:spPr>
        <p:txBody>
          <a:bodyPr wrap="square" rtlCol="0">
            <a:spAutoFit/>
          </a:bodyPr>
          <a:lstStyle/>
          <a:p>
            <a:r>
              <a:rPr lang="en-US" sz="4800" b="1" dirty="0">
                <a:solidFill>
                  <a:schemeClr val="bg2"/>
                </a:solidFill>
                <a:uFillTx/>
                <a:latin typeface="Battallion Script Demo" pitchFamily="2" charset="0"/>
              </a:rPr>
              <a:t>Objectives :</a:t>
            </a:r>
            <a:endParaRPr lang="en-US" sz="4000" b="1" dirty="0">
              <a:solidFill>
                <a:schemeClr val="bg2"/>
              </a:solidFill>
              <a:uFillTx/>
              <a:latin typeface="Battallion Script Demo" pitchFamily="2" charset="0"/>
            </a:endParaRPr>
          </a:p>
        </p:txBody>
      </p:sp>
      <p:sp>
        <p:nvSpPr>
          <p:cNvPr id="11" name="TextBox 10">
            <a:extLst>
              <a:ext uri="{FF2B5EF4-FFF2-40B4-BE49-F238E27FC236}">
                <a16:creationId xmlns:a16="http://schemas.microsoft.com/office/drawing/2014/main" xmlns="" id="{67FF035B-F137-9C41-8470-19957735C8A5}"/>
              </a:ext>
            </a:extLst>
          </p:cNvPr>
          <p:cNvSpPr txBox="1"/>
          <p:nvPr/>
        </p:nvSpPr>
        <p:spPr>
          <a:xfrm>
            <a:off x="1547851" y="466725"/>
            <a:ext cx="5653049" cy="3416320"/>
          </a:xfrm>
          <a:prstGeom prst="rect">
            <a:avLst/>
          </a:prstGeom>
          <a:noFill/>
        </p:spPr>
        <p:txBody>
          <a:bodyPr wrap="square">
            <a:spAutoFit/>
          </a:bodyPr>
          <a:lstStyle/>
          <a:p>
            <a:pPr marL="342900" indent="-342900" algn="l">
              <a:buFont typeface="Arial" charset="0"/>
              <a:buChar char="•"/>
            </a:pPr>
            <a:r>
              <a:rPr lang="en-US" sz="2400" b="0" i="0" dirty="0">
                <a:solidFill>
                  <a:schemeClr val="tx2"/>
                </a:solidFill>
                <a:effectLst/>
                <a:latin typeface="Calibri" panose="020F0502020204030204" pitchFamily="34" charset="0"/>
              </a:rPr>
              <a:t>Understand the basic pathology of </a:t>
            </a:r>
            <a:r>
              <a:rPr lang="en-US" sz="2400" b="0" i="0" dirty="0" err="1">
                <a:solidFill>
                  <a:schemeClr val="tx2"/>
                </a:solidFill>
                <a:effectLst/>
                <a:latin typeface="Calibri" panose="020F0502020204030204" pitchFamily="34" charset="0"/>
              </a:rPr>
              <a:t>thrombogenesis</a:t>
            </a:r>
            <a:r>
              <a:rPr lang="en-US" sz="2400" b="0" i="0" dirty="0">
                <a:solidFill>
                  <a:schemeClr val="tx2"/>
                </a:solidFill>
                <a:effectLst/>
                <a:latin typeface="Calibri" panose="020F0502020204030204" pitchFamily="34" charset="0"/>
              </a:rPr>
              <a:t> and the risk factors for development of venous and arterial thrombosis.</a:t>
            </a:r>
          </a:p>
          <a:p>
            <a:pPr algn="l"/>
            <a:endParaRPr lang="en-US" sz="2400" b="0" i="0" dirty="0">
              <a:solidFill>
                <a:schemeClr val="tx2"/>
              </a:solidFill>
              <a:effectLst/>
              <a:latin typeface="Calibri" panose="020F0502020204030204" pitchFamily="34" charset="0"/>
            </a:endParaRPr>
          </a:p>
          <a:p>
            <a:pPr algn="l"/>
            <a:endParaRPr lang="en-US" sz="2400" dirty="0">
              <a:solidFill>
                <a:schemeClr val="tx2"/>
              </a:solidFill>
              <a:latin typeface="Calibri" panose="020F0502020204030204" pitchFamily="34" charset="0"/>
            </a:endParaRPr>
          </a:p>
          <a:p>
            <a:pPr marL="342900" indent="-342900" algn="l">
              <a:buFont typeface="Arial" charset="0"/>
              <a:buChar char="•"/>
            </a:pPr>
            <a:r>
              <a:rPr lang="en-US" sz="2400" b="0" i="0" dirty="0" smtClean="0">
                <a:solidFill>
                  <a:schemeClr val="tx2"/>
                </a:solidFill>
                <a:effectLst/>
                <a:latin typeface="Calibri" panose="020F0502020204030204" pitchFamily="34" charset="0"/>
              </a:rPr>
              <a:t>Know </a:t>
            </a:r>
            <a:r>
              <a:rPr lang="en-US" sz="2400" b="0" i="0" dirty="0">
                <a:solidFill>
                  <a:schemeClr val="tx2"/>
                </a:solidFill>
                <a:effectLst/>
                <a:latin typeface="Calibri" panose="020F0502020204030204" pitchFamily="34" charset="0"/>
              </a:rPr>
              <a:t>the types of emboli and </a:t>
            </a:r>
            <a:r>
              <a:rPr lang="en-US" sz="2400" b="0" i="0" dirty="0" smtClean="0">
                <a:solidFill>
                  <a:schemeClr val="tx2"/>
                </a:solidFill>
                <a:effectLst/>
                <a:latin typeface="Calibri" panose="020F0502020204030204" pitchFamily="34" charset="0"/>
              </a:rPr>
              <a:t>to be </a:t>
            </a:r>
            <a:r>
              <a:rPr lang="en-US" sz="2400" b="0" i="0" dirty="0">
                <a:solidFill>
                  <a:schemeClr val="tx2"/>
                </a:solidFill>
                <a:effectLst/>
                <a:latin typeface="Calibri" panose="020F0502020204030204" pitchFamily="34" charset="0"/>
              </a:rPr>
              <a:t>able </a:t>
            </a:r>
            <a:r>
              <a:rPr lang="en-US" sz="2400" b="0" i="0" dirty="0" smtClean="0">
                <a:solidFill>
                  <a:schemeClr val="tx2"/>
                </a:solidFill>
                <a:effectLst/>
                <a:latin typeface="Calibri" panose="020F0502020204030204" pitchFamily="34" charset="0"/>
              </a:rPr>
              <a:t>to describe </a:t>
            </a:r>
            <a:r>
              <a:rPr lang="en-US" sz="2400" b="0" i="0" dirty="0">
                <a:solidFill>
                  <a:schemeClr val="tx2"/>
                </a:solidFill>
                <a:effectLst/>
                <a:latin typeface="Calibri" panose="020F0502020204030204" pitchFamily="34" charset="0"/>
              </a:rPr>
              <a:t>the causes and pathology </a:t>
            </a:r>
            <a:r>
              <a:rPr lang="en-US" sz="2400" b="0" i="0" dirty="0" smtClean="0">
                <a:solidFill>
                  <a:schemeClr val="tx2"/>
                </a:solidFill>
                <a:effectLst/>
                <a:latin typeface="Calibri" panose="020F0502020204030204" pitchFamily="34" charset="0"/>
              </a:rPr>
              <a:t>for each </a:t>
            </a:r>
            <a:r>
              <a:rPr lang="en-US" sz="2400" b="0" i="0" dirty="0">
                <a:solidFill>
                  <a:schemeClr val="tx2"/>
                </a:solidFill>
                <a:effectLst/>
                <a:latin typeface="Calibri" panose="020F0502020204030204" pitchFamily="34" charset="0"/>
              </a:rPr>
              <a:t>one.</a:t>
            </a:r>
          </a:p>
        </p:txBody>
      </p:sp>
    </p:spTree>
    <p:extLst>
      <p:ext uri="{BB962C8B-B14F-4D97-AF65-F5344CB8AC3E}">
        <p14:creationId xmlns:p14="http://schemas.microsoft.com/office/powerpoint/2010/main" val="1299244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7"/>
          <p:cNvSpPr txBox="1">
            <a:spLocks/>
          </p:cNvSpPr>
          <p:nvPr/>
        </p:nvSpPr>
        <p:spPr>
          <a:xfrm>
            <a:off x="4701020" y="1051939"/>
            <a:ext cx="2330423" cy="6030288"/>
          </a:xfrm>
          <a:prstGeom prst="rect">
            <a:avLst/>
          </a:prstGeom>
          <a:ln w="19050">
            <a:solidFill>
              <a:schemeClr val="tx2"/>
            </a:solidFill>
            <a:prstDash val="lgDashDot"/>
          </a:ln>
        </p:spPr>
        <p:style>
          <a:lnRef idx="2">
            <a:schemeClr val="accent2"/>
          </a:lnRef>
          <a:fillRef idx="1">
            <a:schemeClr val="lt1"/>
          </a:fillRef>
          <a:effectRef idx="0">
            <a:schemeClr val="accent2"/>
          </a:effectRef>
          <a:fontRef idx="minor">
            <a:schemeClr val="dk1"/>
          </a:fontRef>
        </p:style>
        <p:txBody>
          <a:bodyPr wrap="square" lIns="29424" tIns="29424" rIns="29424" bIns="29424">
            <a:spAutoFit/>
          </a:bodyPr>
          <a:lstStyle/>
          <a:p>
            <a:pPr algn="ctr" defTabSz="249579">
              <a:defRPr sz="1900">
                <a:solidFill>
                  <a:srgbClr val="C0DEC3"/>
                </a:solidFill>
                <a:effectLst>
                  <a:outerShdw blurRad="38100" dist="38100" dir="2700000" rotWithShape="0">
                    <a:srgbClr val="000000">
                      <a:alpha val="43137"/>
                    </a:srgbClr>
                  </a:outerShdw>
                </a:effectLst>
                <a:uFillTx/>
                <a:latin typeface="Destain"/>
                <a:ea typeface="Destain"/>
                <a:cs typeface="Destain"/>
                <a:sym typeface="Destain"/>
              </a:defRPr>
            </a:pPr>
            <a:r>
              <a:rPr dirty="0">
                <a:solidFill>
                  <a:schemeClr val="bg2">
                    <a:lumMod val="75000"/>
                  </a:schemeClr>
                </a:solidFill>
                <a:uFillTx/>
              </a:rPr>
              <a:t>Males:</a:t>
            </a:r>
          </a:p>
          <a:p>
            <a:pPr algn="ctr" defTabSz="249579">
              <a:defRPr sz="1900">
                <a:solidFill>
                  <a:srgbClr val="C0DEC3"/>
                </a:solidFill>
                <a:effectLst>
                  <a:outerShdw blurRad="38100" dist="38100" dir="2700000" rotWithShape="0">
                    <a:srgbClr val="000000">
                      <a:alpha val="43137"/>
                    </a:srgbClr>
                  </a:outerShdw>
                </a:effectLst>
                <a:uFillTx/>
                <a:latin typeface="Destain"/>
                <a:ea typeface="Destain"/>
                <a:cs typeface="Destain"/>
                <a:sym typeface="Destain"/>
              </a:defRPr>
            </a:pPr>
            <a:r>
              <a:rPr dirty="0">
                <a:solidFill>
                  <a:schemeClr val="bg2">
                    <a:lumMod val="75000"/>
                  </a:schemeClr>
                </a:solidFill>
                <a:uFillTx/>
              </a:rPr>
              <a:t>-</a:t>
            </a:r>
            <a:r>
              <a:rPr sz="1700" dirty="0">
                <a:solidFill>
                  <a:schemeClr val="bg2">
                    <a:lumMod val="75000"/>
                  </a:schemeClr>
                </a:solidFill>
                <a:uFillTx/>
              </a:rPr>
              <a:t>Leader :</a:t>
            </a:r>
            <a:r>
              <a:rPr lang="ar-SA" sz="1700" dirty="0">
                <a:solidFill>
                  <a:schemeClr val="tx2"/>
                </a:solidFill>
                <a:uFillTx/>
                <a:latin typeface="Arial" panose="020B0604020202020204" pitchFamily="34" charset="0"/>
                <a:cs typeface="Arial" panose="020B0604020202020204" pitchFamily="34" charset="0"/>
              </a:rPr>
              <a:t>منصور العبرة </a:t>
            </a:r>
            <a:endParaRPr dirty="0">
              <a:solidFill>
                <a:schemeClr val="tx2"/>
              </a:solidFill>
              <a:uFillTx/>
              <a:latin typeface="Arial" panose="020B0604020202020204" pitchFamily="34" charset="0"/>
              <a:cs typeface="Arial" panose="020B0604020202020204" pitchFamily="34" charset="0"/>
            </a:endParaRP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خالد العقيلي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عبدالجبار اليماني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بندر الجماز</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محمد المحيميد</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راكان الغنيم</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سليمان الزميع</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طارق العلوان</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أحمد الصبي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أنس السيف</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تركي آل بنهار</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خالد المطيري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سعد الفوزان</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سعود الأحمري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سيف المشاري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عبدالعزيز العبدالكريم</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عبدالله العبيدان</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عبدالله السرجاني</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فهد الفايز</a:t>
            </a: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uFillTx/>
                <a:latin typeface="Arial" panose="020B0604020202020204" pitchFamily="34" charset="0"/>
                <a:cs typeface="Arial" panose="020B0604020202020204" pitchFamily="34" charset="0"/>
              </a:rPr>
              <a:t>محمد </a:t>
            </a:r>
            <a:r>
              <a:rPr lang="ar-SA" dirty="0" err="1">
                <a:uFillTx/>
                <a:latin typeface="Arial" panose="020B0604020202020204" pitchFamily="34" charset="0"/>
                <a:cs typeface="Arial" panose="020B0604020202020204" pitchFamily="34" charset="0"/>
              </a:rPr>
              <a:t>الأصقه</a:t>
            </a:r>
            <a:endParaRPr lang="ar-SA" dirty="0">
              <a:uFillTx/>
              <a:latin typeface="Arial" panose="020B0604020202020204" pitchFamily="34" charset="0"/>
              <a:cs typeface="Arial" panose="020B0604020202020204" pitchFamily="34" charset="0"/>
            </a:endParaRPr>
          </a:p>
          <a:p>
            <a:pPr algn="ctr" rtl="1">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en-US" dirty="0" smtClean="0">
                <a:uFillTx/>
                <a:latin typeface="Arial" panose="020B0604020202020204" pitchFamily="34" charset="0"/>
                <a:cs typeface="Arial" panose="020B0604020202020204" pitchFamily="34" charset="0"/>
              </a:rPr>
              <a:t> </a:t>
            </a:r>
            <a:r>
              <a:rPr lang="ar-SA" dirty="0" smtClean="0">
                <a:uFillTx/>
                <a:latin typeface="Arial" panose="020B0604020202020204" pitchFamily="34" charset="0"/>
                <a:cs typeface="Arial" panose="020B0604020202020204" pitchFamily="34" charset="0"/>
              </a:rPr>
              <a:t>محمد </a:t>
            </a:r>
            <a:r>
              <a:rPr lang="ar-SA" dirty="0">
                <a:uFillTx/>
                <a:latin typeface="Arial" panose="020B0604020202020204" pitchFamily="34" charset="0"/>
                <a:cs typeface="Arial" panose="020B0604020202020204" pitchFamily="34" charset="0"/>
              </a:rPr>
              <a:t>بن </a:t>
            </a:r>
            <a:r>
              <a:rPr lang="ar-SA" dirty="0" smtClean="0">
                <a:uFillTx/>
                <a:latin typeface="Arial" panose="020B0604020202020204" pitchFamily="34" charset="0"/>
                <a:cs typeface="Arial" panose="020B0604020202020204" pitchFamily="34" charset="0"/>
              </a:rPr>
              <a:t>معيوف</a:t>
            </a:r>
            <a:r>
              <a:rPr dirty="0" smtClean="0">
                <a:uFillTx/>
              </a:rPr>
              <a:t> </a:t>
            </a:r>
            <a:endParaRPr dirty="0">
              <a:solidFill>
                <a:srgbClr val="91C5B0"/>
              </a:solidFill>
              <a:uFillTx/>
            </a:endParaRPr>
          </a:p>
        </p:txBody>
      </p:sp>
      <p:sp>
        <p:nvSpPr>
          <p:cNvPr id="7" name="TextBox 6"/>
          <p:cNvSpPr txBox="1">
            <a:spLocks/>
          </p:cNvSpPr>
          <p:nvPr/>
        </p:nvSpPr>
        <p:spPr>
          <a:xfrm>
            <a:off x="1937862" y="1051939"/>
            <a:ext cx="2569275" cy="5060792"/>
          </a:xfrm>
          <a:prstGeom prst="rect">
            <a:avLst/>
          </a:prstGeom>
          <a:ln w="19050">
            <a:solidFill>
              <a:schemeClr val="tx2"/>
            </a:solidFill>
            <a:prstDash val="lgDashDot"/>
          </a:ln>
        </p:spPr>
        <p:style>
          <a:lnRef idx="2">
            <a:schemeClr val="accent2"/>
          </a:lnRef>
          <a:fillRef idx="1">
            <a:schemeClr val="lt1"/>
          </a:fillRef>
          <a:effectRef idx="0">
            <a:schemeClr val="accent2"/>
          </a:effectRef>
          <a:fontRef idx="minor">
            <a:schemeClr val="dk1"/>
          </a:fontRef>
        </p:style>
        <p:txBody>
          <a:bodyPr wrap="square" lIns="29424" tIns="29424" rIns="29424" bIns="29424">
            <a:spAutoFit/>
          </a:bodyPr>
          <a:lstStyle/>
          <a:p>
            <a:pPr algn="ctr" defTabSz="249579">
              <a:defRPr sz="1900">
                <a:solidFill>
                  <a:srgbClr val="C0DEC3"/>
                </a:solidFill>
                <a:effectLst>
                  <a:outerShdw blurRad="38100" dist="38100" dir="2700000" rotWithShape="0">
                    <a:srgbClr val="000000">
                      <a:alpha val="43137"/>
                    </a:srgbClr>
                  </a:outerShdw>
                </a:effectLst>
                <a:uFillTx/>
                <a:latin typeface="Destain"/>
                <a:ea typeface="Destain"/>
                <a:cs typeface="Destain"/>
                <a:sym typeface="Destain"/>
              </a:defRPr>
            </a:pPr>
            <a:r>
              <a:rPr dirty="0">
                <a:solidFill>
                  <a:schemeClr val="bg2">
                    <a:lumMod val="75000"/>
                  </a:schemeClr>
                </a:solidFill>
                <a:uFillTx/>
                <a:latin typeface="Arial" panose="020B0604020202020204" pitchFamily="34" charset="0"/>
                <a:cs typeface="Arial" panose="020B0604020202020204" pitchFamily="34" charset="0"/>
              </a:rPr>
              <a:t>Females:</a:t>
            </a:r>
          </a:p>
          <a:p>
            <a:pPr algn="ctr" defTabSz="249579">
              <a:defRPr sz="1700">
                <a:solidFill>
                  <a:srgbClr val="C0DEC3"/>
                </a:solidFill>
                <a:effectLst>
                  <a:outerShdw blurRad="38100" dist="38100" dir="2700000" rotWithShape="0">
                    <a:srgbClr val="000000">
                      <a:alpha val="43137"/>
                    </a:srgbClr>
                  </a:outerShdw>
                </a:effectLst>
                <a:uFillTx/>
                <a:latin typeface="Destain"/>
                <a:ea typeface="Destain"/>
                <a:cs typeface="Destain"/>
                <a:sym typeface="Destain"/>
              </a:defRPr>
            </a:pPr>
            <a:r>
              <a:rPr dirty="0">
                <a:solidFill>
                  <a:schemeClr val="bg2">
                    <a:lumMod val="75000"/>
                  </a:schemeClr>
                </a:solidFill>
                <a:uFillTx/>
                <a:latin typeface="Arial" panose="020B0604020202020204" pitchFamily="34" charset="0"/>
                <a:cs typeface="Arial" panose="020B0604020202020204" pitchFamily="34" charset="0"/>
              </a:rPr>
              <a:t>-Leader : </a:t>
            </a:r>
            <a:r>
              <a:rPr lang="ar-SA" dirty="0">
                <a:solidFill>
                  <a:schemeClr val="accent1">
                    <a:hueOff val="-7650000"/>
                    <a:satOff val="-32000"/>
                    <a:lumOff val="9803"/>
                  </a:schemeClr>
                </a:solidFill>
                <a:uFillTx/>
                <a:latin typeface="Arial" panose="020B0604020202020204" pitchFamily="34" charset="0"/>
                <a:ea typeface="Aldhabi"/>
                <a:cs typeface="Arial" panose="020B0604020202020204" pitchFamily="34" charset="0"/>
                <a:sym typeface="Aldhabi"/>
              </a:rPr>
              <a:t>فاطمة بالشرف</a:t>
            </a:r>
          </a:p>
          <a:p>
            <a:pPr algn="ctr" defTabSz="249579">
              <a:defRPr sz="1700">
                <a:solidFill>
                  <a:srgbClr val="C0DEC3"/>
                </a:solidFill>
                <a:effectLst>
                  <a:outerShdw blurRad="38100" dist="38100" dir="2700000" rotWithShape="0">
                    <a:srgbClr val="000000">
                      <a:alpha val="43137"/>
                    </a:srgbClr>
                  </a:outerShdw>
                </a:effectLst>
                <a:uFillTx/>
                <a:latin typeface="Destain"/>
                <a:ea typeface="Destain"/>
                <a:cs typeface="Destain"/>
                <a:sym typeface="Destain"/>
              </a:defRPr>
            </a:pPr>
            <a:r>
              <a:rPr lang="ar-SA" sz="1700" dirty="0" err="1" smtClean="0">
                <a:solidFill>
                  <a:srgbClr val="FFFFFF"/>
                </a:solidFill>
                <a:latin typeface="Arial" charset="0"/>
                <a:cs typeface="Destain"/>
              </a:rPr>
              <a:t>ريناد</a:t>
            </a:r>
            <a:r>
              <a:rPr lang="ar-SA" sz="1700" dirty="0" smtClean="0">
                <a:solidFill>
                  <a:srgbClr val="FFFFFF"/>
                </a:solidFill>
                <a:latin typeface="Arial" charset="0"/>
                <a:cs typeface="Destain"/>
              </a:rPr>
              <a:t> </a:t>
            </a:r>
            <a:r>
              <a:rPr lang="ar-SA" sz="1700" dirty="0" err="1" smtClean="0">
                <a:solidFill>
                  <a:srgbClr val="FFFFFF"/>
                </a:solidFill>
                <a:latin typeface="Arial" charset="0"/>
                <a:cs typeface="Destain"/>
              </a:rPr>
              <a:t>الغريبي</a:t>
            </a:r>
            <a:endParaRPr lang="ar-SA" dirty="0">
              <a:solidFill>
                <a:schemeClr val="accent1">
                  <a:hueOff val="-7650000"/>
                  <a:satOff val="-32000"/>
                  <a:lumOff val="9803"/>
                </a:schemeClr>
              </a:solidFill>
              <a:uFillTx/>
              <a:latin typeface="Arial" panose="020B0604020202020204" pitchFamily="34" charset="0"/>
              <a:cs typeface="Arial" panose="020B0604020202020204" pitchFamily="34" charset="0"/>
            </a:endParaRP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منيرة المسعد</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شوق القحطاني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رزان الزهراني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sz="1700" b="0" i="0" u="none" strike="noStrike" baseline="0" dirty="0">
                <a:solidFill>
                  <a:srgbClr val="FFFFFF"/>
                </a:solidFill>
                <a:uFillTx/>
                <a:latin typeface="Arial" charset="0"/>
              </a:rPr>
              <a:t>الرحيمي</a:t>
            </a: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 بتول </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 </a:t>
            </a:r>
            <a:r>
              <a:rPr lang="ar-SA" dirty="0">
                <a:solidFill>
                  <a:schemeClr val="accent1">
                    <a:hueOff val="-7650000"/>
                    <a:satOff val="-32000"/>
                    <a:lumOff val="9803"/>
                  </a:schemeClr>
                </a:solidFill>
                <a:latin typeface="Arial" panose="020B0604020202020204" pitchFamily="34" charset="0"/>
                <a:cs typeface="Arial" panose="020B0604020202020204" pitchFamily="34" charset="0"/>
              </a:rPr>
              <a:t>فاطمة الديحان </a:t>
            </a:r>
            <a:endParaRPr lang="ar-SA" dirty="0">
              <a:solidFill>
                <a:schemeClr val="accent1">
                  <a:hueOff val="-7650000"/>
                  <a:satOff val="-32000"/>
                  <a:lumOff val="9803"/>
                </a:schemeClr>
              </a:solidFill>
              <a:uFillTx/>
              <a:latin typeface="Arial" panose="020B0604020202020204" pitchFamily="34" charset="0"/>
              <a:cs typeface="Arial" panose="020B0604020202020204" pitchFamily="34" charset="0"/>
            </a:endParaRP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الجوهرة </a:t>
            </a:r>
            <a:r>
              <a:rPr lang="ar-SA" dirty="0" err="1">
                <a:solidFill>
                  <a:schemeClr val="accent1">
                    <a:hueOff val="-7650000"/>
                    <a:satOff val="-32000"/>
                    <a:lumOff val="9803"/>
                  </a:schemeClr>
                </a:solidFill>
                <a:uFillTx/>
                <a:latin typeface="Arial" panose="020B0604020202020204" pitchFamily="34" charset="0"/>
                <a:cs typeface="Arial" panose="020B0604020202020204" pitchFamily="34" charset="0"/>
              </a:rPr>
              <a:t>الشنيفي</a:t>
            </a:r>
            <a:endParaRPr lang="ar-SA" dirty="0">
              <a:solidFill>
                <a:schemeClr val="accent1">
                  <a:hueOff val="-7650000"/>
                  <a:satOff val="-32000"/>
                  <a:lumOff val="9803"/>
                </a:schemeClr>
              </a:solidFill>
              <a:uFillTx/>
              <a:latin typeface="Arial" panose="020B0604020202020204" pitchFamily="34" charset="0"/>
              <a:cs typeface="Arial" panose="020B0604020202020204" pitchFamily="34" charset="0"/>
            </a:endParaRP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نورة القاضي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غادة الحيدري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مها العمري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غرام الجليدان</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آلاء الصويغ</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ال فهدة السليم</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شيرين حمادي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رناد الفرم</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نورة الحربي</a:t>
            </a:r>
          </a:p>
          <a:p>
            <a:pPr algn="ctr" defTabSz="249579" rtl="1">
              <a:buSzPct val="100000"/>
              <a:defRPr sz="1700">
                <a:solidFill>
                  <a:schemeClr val="accent1">
                    <a:hueOff val="-7650000"/>
                    <a:satOff val="-32000"/>
                    <a:lumOff val="9803"/>
                  </a:schemeClr>
                </a:solidFill>
                <a:effectLst>
                  <a:outerShdw blurRad="38100" dist="38100" dir="2700000" rotWithShape="0">
                    <a:srgbClr val="000000">
                      <a:alpha val="43137"/>
                    </a:srgbClr>
                  </a:outerShdw>
                </a:effectLst>
                <a:uFillTx/>
                <a:latin typeface="Aldhabi"/>
                <a:ea typeface="Aldhabi"/>
                <a:cs typeface="Aldhabi"/>
                <a:sym typeface="Aldhabi"/>
              </a:defRPr>
            </a:pPr>
            <a:r>
              <a:rPr lang="en-US" sz="1700" dirty="0" smtClean="0">
                <a:solidFill>
                  <a:srgbClr val="FFFFFF"/>
                </a:solidFill>
                <a:latin typeface="Arial" charset="0"/>
                <a:cs typeface="Arial" panose="020B0604020202020204" pitchFamily="34" charset="0"/>
              </a:rPr>
              <a:t>   </a:t>
            </a:r>
            <a:r>
              <a:rPr lang="ar-SA" sz="1700" dirty="0" smtClean="0">
                <a:solidFill>
                  <a:srgbClr val="FFFFFF"/>
                </a:solidFill>
                <a:latin typeface="Arial" charset="0"/>
                <a:cs typeface="Arial" panose="020B0604020202020204" pitchFamily="34" charset="0"/>
              </a:rPr>
              <a:t>ميعاد </a:t>
            </a:r>
            <a:r>
              <a:rPr lang="ar-SA" sz="1700" dirty="0" err="1">
                <a:solidFill>
                  <a:srgbClr val="FFFFFF"/>
                </a:solidFill>
                <a:latin typeface="Arial" charset="0"/>
                <a:cs typeface="Arial" panose="020B0604020202020204" pitchFamily="34" charset="0"/>
              </a:rPr>
              <a:t>النفيعي</a:t>
            </a:r>
            <a:r>
              <a:rPr lang="ar-SA" sz="1700" dirty="0">
                <a:solidFill>
                  <a:srgbClr val="FFFFFF"/>
                </a:solidFill>
                <a:latin typeface="Arial" charset="0"/>
                <a:cs typeface="Arial" panose="020B0604020202020204" pitchFamily="34" charset="0"/>
              </a:rPr>
              <a:t> </a:t>
            </a:r>
            <a:r>
              <a:rPr lang="ar-SA" dirty="0">
                <a:solidFill>
                  <a:schemeClr val="accent1">
                    <a:hueOff val="-7650000"/>
                    <a:satOff val="-32000"/>
                    <a:lumOff val="9803"/>
                  </a:schemeClr>
                </a:solidFill>
                <a:uFillTx/>
                <a:latin typeface="Arial" panose="020B0604020202020204" pitchFamily="34" charset="0"/>
                <a:cs typeface="Arial" panose="020B0604020202020204" pitchFamily="34" charset="0"/>
              </a:rPr>
              <a:t> </a:t>
            </a:r>
            <a:r>
              <a:rPr dirty="0" smtClean="0">
                <a:uFillTx/>
                <a:latin typeface="Arial" panose="020B0604020202020204" pitchFamily="34" charset="0"/>
                <a:cs typeface="Arial" panose="020B0604020202020204" pitchFamily="34" charset="0"/>
              </a:rPr>
              <a:t> </a:t>
            </a:r>
            <a:endParaRPr dirty="0">
              <a:solidFill>
                <a:srgbClr val="91C5B0"/>
              </a:solidFill>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1957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5" y="133350"/>
            <a:ext cx="2990849" cy="1684078"/>
          </a:xfrm>
          <a:prstGeom prst="rect">
            <a:avLst/>
          </a:prstGeom>
        </p:spPr>
      </p:pic>
      <p:sp>
        <p:nvSpPr>
          <p:cNvPr id="7" name="TextBox 6"/>
          <p:cNvSpPr txBox="1"/>
          <p:nvPr/>
        </p:nvSpPr>
        <p:spPr>
          <a:xfrm>
            <a:off x="476376" y="2199618"/>
            <a:ext cx="3628573" cy="1127623"/>
          </a:xfrm>
          <a:prstGeom prst="rect">
            <a:avLst/>
          </a:prstGeom>
          <a:ln>
            <a:solidFill>
              <a:schemeClr val="tx2">
                <a:lumMod val="75000"/>
              </a:schemeClr>
            </a:solidFill>
            <a:prstDash val="lgDashDot"/>
          </a:ln>
          <a:extLst>
            <a:ext uri="{C572A759-6A51-4108-AA02-DFA0A04FC94B}">
              <ma14:wrappingTextBoxFlag xmlns:ma14="http://schemas.microsoft.com/office/mac/drawingml/2011/main" val="1"/>
            </a:ext>
          </a:extLst>
        </p:spPr>
        <p:txBody>
          <a:bodyPr lIns="24959" tIns="24959" rIns="24959" bIns="24959">
            <a:spAutoFit/>
          </a:bodyPr>
          <a:lstStyle/>
          <a:p>
            <a:pPr defTabSz="249579">
              <a:defRPr sz="1900">
                <a:solidFill>
                  <a:srgbClr val="91C5B0"/>
                </a:solidFill>
                <a:effectLst>
                  <a:outerShdw blurRad="38100" dist="38100" dir="2700000" rotWithShape="0">
                    <a:srgbClr val="000000">
                      <a:alpha val="43137"/>
                    </a:srgbClr>
                  </a:outerShdw>
                </a:effectLst>
                <a:latin typeface="Impact"/>
                <a:ea typeface="Impact"/>
                <a:cs typeface="Impact"/>
                <a:sym typeface="Impact"/>
              </a:defRPr>
            </a:pPr>
            <a:r>
              <a:rPr sz="1400" dirty="0">
                <a:solidFill>
                  <a:schemeClr val="accent1">
                    <a:lumMod val="75000"/>
                  </a:schemeClr>
                </a:solidFill>
              </a:rPr>
              <a:t>Kindly contact us if you have any questions/comments and suggestions:</a:t>
            </a:r>
          </a:p>
          <a:p>
            <a:pPr defTabSz="249579">
              <a:defRPr sz="1300">
                <a:solidFill>
                  <a:srgbClr val="91C5B0"/>
                </a:solidFill>
                <a:effectLst>
                  <a:outerShdw blurRad="38100" dist="38100" dir="2700000" rotWithShape="0">
                    <a:srgbClr val="000000">
                      <a:alpha val="43137"/>
                    </a:srgbClr>
                  </a:outerShdw>
                </a:effectLst>
                <a:latin typeface="Impact"/>
                <a:ea typeface="Impact"/>
                <a:cs typeface="Impact"/>
                <a:sym typeface="Impact"/>
              </a:defRPr>
            </a:pPr>
            <a:endParaRPr sz="1400" dirty="0">
              <a:solidFill>
                <a:schemeClr val="accent1">
                  <a:lumMod val="75000"/>
                </a:schemeClr>
              </a:solidFill>
            </a:endParaRPr>
          </a:p>
          <a:p>
            <a:pPr defTabSz="249579">
              <a:defRPr sz="1300">
                <a:solidFill>
                  <a:srgbClr val="91C5B0"/>
                </a:solidFill>
                <a:effectLst>
                  <a:outerShdw blurRad="38100" dist="38100" dir="2700000" rotWithShape="0">
                    <a:srgbClr val="000000">
                      <a:alpha val="43137"/>
                    </a:srgbClr>
                  </a:outerShdw>
                </a:effectLst>
                <a:latin typeface="Impact"/>
                <a:ea typeface="Impact"/>
                <a:cs typeface="Impact"/>
                <a:sym typeface="Impact"/>
              </a:defRPr>
            </a:pPr>
            <a:r>
              <a:rPr sz="1400" dirty="0">
                <a:solidFill>
                  <a:schemeClr val="accent1">
                    <a:lumMod val="75000"/>
                  </a:schemeClr>
                </a:solidFill>
              </a:rPr>
              <a:t>* EMAIL:  pathology437@gmail.com</a:t>
            </a:r>
          </a:p>
          <a:p>
            <a:pPr defTabSz="249579">
              <a:defRPr sz="1300">
                <a:solidFill>
                  <a:srgbClr val="91C5B0"/>
                </a:solidFill>
                <a:effectLst>
                  <a:outerShdw blurRad="38100" dist="38100" dir="2700000" rotWithShape="0">
                    <a:srgbClr val="000000">
                      <a:alpha val="43137"/>
                    </a:srgbClr>
                  </a:outerShdw>
                </a:effectLst>
                <a:latin typeface="Impact"/>
                <a:ea typeface="Impact"/>
                <a:cs typeface="Impact"/>
                <a:sym typeface="Impact"/>
              </a:defRPr>
            </a:pPr>
            <a:r>
              <a:rPr sz="1400" dirty="0">
                <a:solidFill>
                  <a:schemeClr val="accent1">
                    <a:lumMod val="75000"/>
                  </a:schemeClr>
                </a:solidFill>
              </a:rPr>
              <a:t>* TWITTER :  @pathology437</a:t>
            </a:r>
          </a:p>
        </p:txBody>
      </p:sp>
      <p:sp>
        <p:nvSpPr>
          <p:cNvPr id="8" name="TextBox 7"/>
          <p:cNvSpPr txBox="1"/>
          <p:nvPr/>
        </p:nvSpPr>
        <p:spPr>
          <a:xfrm>
            <a:off x="204238" y="8176159"/>
            <a:ext cx="3900712" cy="769441"/>
          </a:xfrm>
          <a:prstGeom prst="rect">
            <a:avLst/>
          </a:prstGeom>
          <a:noFill/>
          <a:effectLst>
            <a:glow rad="101600">
              <a:schemeClr val="accent3">
                <a:satMod val="175000"/>
                <a:alpha val="40000"/>
              </a:schemeClr>
            </a:glow>
            <a:outerShdw blurRad="50800" dist="38100" algn="l" rotWithShape="0">
              <a:prstClr val="black">
                <a:alpha val="40000"/>
              </a:prstClr>
            </a:outerShdw>
            <a:softEdge rad="12700"/>
          </a:effectLst>
        </p:spPr>
        <p:txBody>
          <a:bodyPr wrap="square" rtlCol="0">
            <a:spAutoFit/>
          </a:bodyPr>
          <a:lstStyle/>
          <a:p>
            <a:r>
              <a:rPr lang="en-US" sz="4400" b="1" dirty="0">
                <a:solidFill>
                  <a:srgbClr val="8DBDD5"/>
                </a:solidFill>
                <a:latin typeface="Battallion Script Demo" pitchFamily="2" charset="0"/>
              </a:rPr>
              <a:t>Pathology</a:t>
            </a:r>
            <a:endParaRPr lang="en-US" sz="4800" b="1" dirty="0">
              <a:solidFill>
                <a:srgbClr val="8DBDD5"/>
              </a:solidFill>
              <a:latin typeface="Battallion Script Demo" pitchFamily="2" charset="0"/>
            </a:endParaRPr>
          </a:p>
        </p:txBody>
      </p:sp>
      <p:sp>
        <p:nvSpPr>
          <p:cNvPr id="9" name="TextBox 8"/>
          <p:cNvSpPr txBox="1"/>
          <p:nvPr/>
        </p:nvSpPr>
        <p:spPr>
          <a:xfrm>
            <a:off x="400501" y="8635823"/>
            <a:ext cx="2124075" cy="369332"/>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800" dirty="0">
                <a:solidFill>
                  <a:schemeClr val="accent1">
                    <a:lumMod val="90000"/>
                  </a:schemeClr>
                </a:solidFill>
                <a:latin typeface="+mj-lt"/>
              </a:rPr>
              <a:t>teamwork</a:t>
            </a:r>
          </a:p>
        </p:txBody>
      </p:sp>
      <p:sp>
        <p:nvSpPr>
          <p:cNvPr id="10" name="TextBox 9"/>
          <p:cNvSpPr txBox="1"/>
          <p:nvPr/>
        </p:nvSpPr>
        <p:spPr>
          <a:xfrm>
            <a:off x="909540" y="3780221"/>
            <a:ext cx="3230072"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2400" b="1" dirty="0">
                <a:solidFill>
                  <a:schemeClr val="accent1">
                    <a:lumMod val="75000"/>
                  </a:schemeClr>
                </a:solidFill>
                <a:latin typeface="Battallion Script Demo" pitchFamily="2" charset="0"/>
              </a:rPr>
              <a:t>GOOD LUCK ! </a:t>
            </a:r>
            <a:r>
              <a:rPr lang="en-US" sz="2400" b="1" dirty="0">
                <a:solidFill>
                  <a:schemeClr val="accent1">
                    <a:lumMod val="75000"/>
                  </a:schemeClr>
                </a:solidFill>
                <a:latin typeface="Battallion Script Demo" pitchFamily="2" charset="0"/>
                <a:sym typeface="Wingdings" panose="05000000000000000000" pitchFamily="2" charset="2"/>
              </a:rPr>
              <a:t></a:t>
            </a:r>
            <a:endParaRPr lang="en-US" sz="2400" b="1" dirty="0">
              <a:solidFill>
                <a:schemeClr val="accent1">
                  <a:lumMod val="75000"/>
                </a:schemeClr>
              </a:solidFill>
              <a:latin typeface="Battallion Script Demo" pitchFamily="2" charset="0"/>
            </a:endParaRPr>
          </a:p>
        </p:txBody>
      </p:sp>
      <p:pic>
        <p:nvPicPr>
          <p:cNvPr id="11" name="Picture 11">
            <a:extLst>
              <a:ext uri="{FF2B5EF4-FFF2-40B4-BE49-F238E27FC236}">
                <a16:creationId xmlns:a16="http://schemas.microsoft.com/office/drawing/2014/main" xmlns="" id="{F5F1E863-60CA-4712-9858-61BB7B61A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307" y="-211286"/>
            <a:ext cx="1415415" cy="125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480686" y="7897159"/>
            <a:ext cx="2628774"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a:solidFill>
                  <a:schemeClr val="tx2">
                    <a:lumMod val="25000"/>
                  </a:schemeClr>
                </a:solidFill>
                <a:latin typeface="Battallion Script Demo" pitchFamily="2" charset="0"/>
              </a:rPr>
              <a:t>*references:</a:t>
            </a:r>
          </a:p>
          <a:p>
            <a:r>
              <a:rPr lang="en-US" sz="1400" b="1" dirty="0">
                <a:solidFill>
                  <a:schemeClr val="tx2">
                    <a:lumMod val="25000"/>
                  </a:schemeClr>
                </a:solidFill>
                <a:latin typeface="Georgia" panose="02040502050405020303" pitchFamily="18" charset="0"/>
              </a:rPr>
              <a:t>- Robbins Basic Pathology</a:t>
            </a:r>
          </a:p>
          <a:p>
            <a:r>
              <a:rPr lang="en-US" sz="1400" b="1" dirty="0">
                <a:solidFill>
                  <a:schemeClr val="tx2">
                    <a:lumMod val="25000"/>
                  </a:schemeClr>
                </a:solidFill>
                <a:latin typeface="Georgia" panose="02040502050405020303" pitchFamily="18" charset="0"/>
              </a:rPr>
              <a:t>- Slides</a:t>
            </a:r>
          </a:p>
        </p:txBody>
      </p:sp>
    </p:spTree>
    <p:extLst>
      <p:ext uri="{BB962C8B-B14F-4D97-AF65-F5344CB8AC3E}">
        <p14:creationId xmlns:p14="http://schemas.microsoft.com/office/powerpoint/2010/main" val="362604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xmlns="" id="{491B928E-6066-F84D-8042-7EA3D82DF1B9}"/>
              </a:ext>
            </a:extLst>
          </p:cNvPr>
          <p:cNvPicPr>
            <a:picLocks noChangeAspect="1"/>
          </p:cNvPicPr>
          <p:nvPr/>
        </p:nvPicPr>
        <p:blipFill>
          <a:blip r:embed="rId2"/>
          <a:stretch>
            <a:fillRect/>
          </a:stretch>
        </p:blipFill>
        <p:spPr>
          <a:xfrm rot="12102703">
            <a:off x="4572633" y="1601679"/>
            <a:ext cx="1492139" cy="1433739"/>
          </a:xfrm>
          <a:prstGeom prst="rect">
            <a:avLst/>
          </a:prstGeom>
        </p:spPr>
      </p:pic>
      <p:pic>
        <p:nvPicPr>
          <p:cNvPr id="7" name="Picture 7">
            <a:extLst>
              <a:ext uri="{FF2B5EF4-FFF2-40B4-BE49-F238E27FC236}">
                <a16:creationId xmlns:a16="http://schemas.microsoft.com/office/drawing/2014/main" xmlns="" id="{CAB574B0-E8AA-5A4F-A318-BE8C3327022E}"/>
              </a:ext>
            </a:extLst>
          </p:cNvPr>
          <p:cNvPicPr>
            <a:picLocks noGrp="1" noChangeAspect="1"/>
          </p:cNvPicPr>
          <p:nvPr>
            <p:ph idx="1"/>
          </p:nvPr>
        </p:nvPicPr>
        <p:blipFill>
          <a:blip r:embed="rId3"/>
          <a:stretch>
            <a:fillRect/>
          </a:stretch>
        </p:blipFill>
        <p:spPr>
          <a:xfrm>
            <a:off x="5282424" y="1068661"/>
            <a:ext cx="1713043" cy="1130608"/>
          </a:xfrm>
          <a:prstGeom prst="rect">
            <a:avLst/>
          </a:prstGeom>
        </p:spPr>
      </p:pic>
      <p:sp>
        <p:nvSpPr>
          <p:cNvPr id="4" name="TextBox 3">
            <a:extLst>
              <a:ext uri="{FF2B5EF4-FFF2-40B4-BE49-F238E27FC236}">
                <a16:creationId xmlns:a16="http://schemas.microsoft.com/office/drawing/2014/main" xmlns="" id="{81314FFE-E6DA-7E44-9248-B5A8E4F17678}"/>
              </a:ext>
            </a:extLst>
          </p:cNvPr>
          <p:cNvSpPr txBox="1"/>
          <p:nvPr/>
        </p:nvSpPr>
        <p:spPr>
          <a:xfrm>
            <a:off x="889436" y="379931"/>
            <a:ext cx="5003477" cy="3954929"/>
          </a:xfrm>
          <a:prstGeom prst="rect">
            <a:avLst/>
          </a:prstGeom>
          <a:noFill/>
        </p:spPr>
        <p:txBody>
          <a:bodyPr wrap="square" rtlCol="0">
            <a:spAutoFit/>
          </a:bodyPr>
          <a:lstStyle/>
          <a:p>
            <a:pPr algn="l"/>
            <a:r>
              <a:rPr lang="en-US" sz="1600" b="1" dirty="0"/>
              <a:t>Thrombosis: </a:t>
            </a:r>
          </a:p>
          <a:p>
            <a:pPr marL="342900" indent="-342900" algn="l">
              <a:buFont typeface="Arial" panose="020B0604020202020204" pitchFamily="34" charset="0"/>
              <a:buChar char="•"/>
            </a:pPr>
            <a:r>
              <a:rPr lang="en-US" sz="1400" dirty="0"/>
              <a:t>A </a:t>
            </a:r>
            <a:r>
              <a:rPr lang="en-US" sz="1400" dirty="0">
                <a:solidFill>
                  <a:srgbClr val="FF0000"/>
                </a:solidFill>
              </a:rPr>
              <a:t>thrombus is a solid mass of blood constituents which develops in artery or vein. </a:t>
            </a:r>
          </a:p>
          <a:p>
            <a:pPr marL="342900" indent="-342900" algn="l">
              <a:buFont typeface="Arial" panose="020B0604020202020204" pitchFamily="34" charset="0"/>
              <a:buChar char="•"/>
            </a:pPr>
            <a:r>
              <a:rPr lang="en-US" sz="1400" dirty="0"/>
              <a:t>It is intravascular coagulation of blood and it often causes significant interruption to blood flow.</a:t>
            </a:r>
          </a:p>
          <a:p>
            <a:pPr marL="342900" indent="-342900" algn="l">
              <a:buFont typeface="Arial" panose="020B0604020202020204" pitchFamily="34" charset="0"/>
              <a:buChar char="•"/>
            </a:pPr>
            <a:endParaRPr lang="en-US" sz="1600" dirty="0">
              <a:solidFill>
                <a:srgbClr val="FF0000"/>
              </a:solidFill>
            </a:endParaRPr>
          </a:p>
          <a:p>
            <a:pPr algn="l"/>
            <a:r>
              <a:rPr lang="en-US" sz="1600" b="1" dirty="0"/>
              <a:t>Pathogenesis</a:t>
            </a:r>
            <a:r>
              <a:rPr lang="en-US" sz="1800" b="1" dirty="0"/>
              <a:t>:</a:t>
            </a:r>
          </a:p>
          <a:p>
            <a:pPr algn="l"/>
            <a:r>
              <a:rPr lang="en-US" sz="1600" dirty="0"/>
              <a:t>  </a:t>
            </a:r>
            <a:r>
              <a:rPr lang="en-US" sz="1400" dirty="0"/>
              <a:t>Three primary influences called as </a:t>
            </a:r>
            <a:r>
              <a:rPr lang="en-US" sz="1400" b="1" dirty="0"/>
              <a:t>Virchow triad</a:t>
            </a:r>
            <a:r>
              <a:rPr lang="en-US" sz="1400" dirty="0"/>
              <a:t> predispose to thrombus formation:</a:t>
            </a:r>
          </a:p>
          <a:p>
            <a:pPr marL="342900" indent="-342900" algn="l">
              <a:buFont typeface="+mj-lt"/>
              <a:buAutoNum type="arabicParenR"/>
            </a:pPr>
            <a:r>
              <a:rPr lang="en-US" sz="1400" dirty="0">
                <a:solidFill>
                  <a:srgbClr val="FF0000"/>
                </a:solidFill>
              </a:rPr>
              <a:t>Endothelial injury.</a:t>
            </a:r>
          </a:p>
          <a:p>
            <a:pPr marL="342900" indent="-342900" algn="l">
              <a:buFont typeface="+mj-lt"/>
              <a:buAutoNum type="arabicParenR"/>
            </a:pPr>
            <a:r>
              <a:rPr lang="en-US" sz="1400" dirty="0">
                <a:solidFill>
                  <a:srgbClr val="FF0000"/>
                </a:solidFill>
              </a:rPr>
              <a:t>Stasis or turbulence of blood flow.</a:t>
            </a:r>
          </a:p>
          <a:p>
            <a:pPr marL="342900" indent="-342900" algn="l">
              <a:buFont typeface="+mj-lt"/>
              <a:buAutoNum type="arabicParenR"/>
            </a:pPr>
            <a:r>
              <a:rPr lang="en-US" sz="1400" dirty="0">
                <a:solidFill>
                  <a:srgbClr val="FF0000"/>
                </a:solidFill>
              </a:rPr>
              <a:t>Blood Hyper-coagulability</a:t>
            </a:r>
            <a:r>
              <a:rPr lang="en-US" sz="1400" dirty="0"/>
              <a:t>. </a:t>
            </a:r>
          </a:p>
          <a:p>
            <a:pPr algn="l"/>
            <a:r>
              <a:rPr lang="en-US" sz="1400" dirty="0"/>
              <a:t>It results from </a:t>
            </a:r>
            <a:r>
              <a:rPr lang="en-US" sz="1400" dirty="0" smtClean="0"/>
              <a:t>interaction of </a:t>
            </a:r>
            <a:r>
              <a:rPr lang="en-US" sz="1400" dirty="0">
                <a:solidFill>
                  <a:srgbClr val="FF0000"/>
                </a:solidFill>
              </a:rPr>
              <a:t>platelets, damaged endothelial cells and the coagulation cascade.  All 3 </a:t>
            </a:r>
            <a:r>
              <a:rPr lang="en-US" sz="1400" dirty="0"/>
              <a:t>are components of the hemostatic process.</a:t>
            </a:r>
          </a:p>
          <a:p>
            <a:pPr algn="l"/>
            <a:endParaRPr lang="en-US" sz="1400" dirty="0">
              <a:solidFill>
                <a:schemeClr val="tx1">
                  <a:lumMod val="90000"/>
                  <a:lumOff val="10000"/>
                </a:schemeClr>
              </a:solidFill>
            </a:endParaRPr>
          </a:p>
          <a:p>
            <a:pPr algn="ctr"/>
            <a:r>
              <a:rPr lang="en-US" sz="1400" b="1" dirty="0">
                <a:solidFill>
                  <a:schemeClr val="tx1">
                    <a:lumMod val="90000"/>
                    <a:lumOff val="10000"/>
                  </a:schemeClr>
                </a:solidFill>
              </a:rPr>
              <a:t>Thrombosis development &amp; decomposition </a:t>
            </a:r>
          </a:p>
        </p:txBody>
      </p:sp>
      <p:sp>
        <p:nvSpPr>
          <p:cNvPr id="12" name="TextBox 11">
            <a:extLst>
              <a:ext uri="{FF2B5EF4-FFF2-40B4-BE49-F238E27FC236}">
                <a16:creationId xmlns:a16="http://schemas.microsoft.com/office/drawing/2014/main" xmlns="" id="{228863CF-234E-814E-8024-A97B78195E22}"/>
              </a:ext>
            </a:extLst>
          </p:cNvPr>
          <p:cNvSpPr txBox="1"/>
          <p:nvPr/>
        </p:nvSpPr>
        <p:spPr>
          <a:xfrm>
            <a:off x="889436" y="4389291"/>
            <a:ext cx="3752989" cy="2092881"/>
          </a:xfrm>
          <a:prstGeom prst="rect">
            <a:avLst/>
          </a:prstGeom>
          <a:noFill/>
        </p:spPr>
        <p:txBody>
          <a:bodyPr wrap="square" rtlCol="0">
            <a:spAutoFit/>
          </a:bodyPr>
          <a:lstStyle/>
          <a:p>
            <a:pPr algn="l"/>
            <a:r>
              <a:rPr lang="en-US" b="1" dirty="0">
                <a:solidFill>
                  <a:srgbClr val="00B050"/>
                </a:solidFill>
              </a:rPr>
              <a:t>Thrombotic factor</a:t>
            </a:r>
          </a:p>
          <a:p>
            <a:pPr algn="l"/>
            <a:endParaRPr lang="en-US" b="1" dirty="0">
              <a:solidFill>
                <a:srgbClr val="FF7C80"/>
              </a:solidFill>
            </a:endParaRPr>
          </a:p>
          <a:p>
            <a:pPr algn="l"/>
            <a:endParaRPr lang="en-US" b="1" dirty="0">
              <a:solidFill>
                <a:srgbClr val="FF7C80"/>
              </a:solidFill>
            </a:endParaRPr>
          </a:p>
          <a:p>
            <a:pPr algn="l"/>
            <a:endParaRPr lang="en-US" b="1" dirty="0">
              <a:solidFill>
                <a:srgbClr val="FF7C80"/>
              </a:solidFill>
            </a:endParaRPr>
          </a:p>
          <a:p>
            <a:pPr algn="l"/>
            <a:endParaRPr lang="en-US" b="1" dirty="0">
              <a:solidFill>
                <a:srgbClr val="FF7C80"/>
              </a:solidFill>
            </a:endParaRPr>
          </a:p>
          <a:p>
            <a:pPr algn="l"/>
            <a:endParaRPr lang="en-US" b="1" dirty="0">
              <a:solidFill>
                <a:srgbClr val="FF7C80"/>
              </a:solidFill>
            </a:endParaRPr>
          </a:p>
          <a:p>
            <a:pPr algn="l"/>
            <a:r>
              <a:rPr lang="en-US" b="1" dirty="0">
                <a:solidFill>
                  <a:srgbClr val="FF7C80"/>
                </a:solidFill>
              </a:rPr>
              <a:t>                 </a:t>
            </a:r>
            <a:r>
              <a:rPr lang="en-US" b="1" dirty="0" smtClean="0">
                <a:solidFill>
                  <a:srgbClr val="FF7C80"/>
                </a:solidFill>
              </a:rPr>
              <a:t>                  </a:t>
            </a:r>
            <a:r>
              <a:rPr lang="en-US" b="1" dirty="0" smtClean="0"/>
              <a:t>1. Platelets</a:t>
            </a:r>
            <a:endParaRPr lang="en-US" b="1" dirty="0"/>
          </a:p>
          <a:p>
            <a:pPr algn="l"/>
            <a:r>
              <a:rPr lang="en-US" b="1" dirty="0"/>
              <a:t>                                   </a:t>
            </a:r>
            <a:r>
              <a:rPr lang="en-US" b="1" dirty="0" smtClean="0"/>
              <a:t>2. Coagulation </a:t>
            </a:r>
            <a:r>
              <a:rPr lang="en-US" b="1" dirty="0"/>
              <a:t>cascade</a:t>
            </a:r>
          </a:p>
          <a:p>
            <a:pPr algn="l"/>
            <a:r>
              <a:rPr lang="en-US" b="1" dirty="0">
                <a:solidFill>
                  <a:srgbClr val="FF7C80"/>
                </a:solidFill>
              </a:rPr>
              <a:t>                                    </a:t>
            </a:r>
          </a:p>
          <a:p>
            <a:pPr algn="l"/>
            <a:r>
              <a:rPr lang="en-US" b="1" dirty="0">
                <a:solidFill>
                  <a:srgbClr val="FF7C80"/>
                </a:solidFill>
              </a:rPr>
              <a:t>                            Formation of thrombin</a:t>
            </a:r>
          </a:p>
          <a:p>
            <a:pPr algn="l"/>
            <a:endParaRPr lang="en-US" b="1" dirty="0">
              <a:solidFill>
                <a:srgbClr val="FF7C80"/>
              </a:solidFill>
            </a:endParaRPr>
          </a:p>
          <a:p>
            <a:pPr algn="l"/>
            <a:r>
              <a:rPr lang="en-US" b="1" dirty="0">
                <a:solidFill>
                  <a:srgbClr val="FF7C80"/>
                </a:solidFill>
              </a:rPr>
              <a:t>                        Fibrinogen                                      Fibrin</a:t>
            </a:r>
          </a:p>
          <a:p>
            <a:pPr algn="l"/>
            <a:endParaRPr lang="en-US" b="1" dirty="0">
              <a:solidFill>
                <a:srgbClr val="FF7C80"/>
              </a:solidFill>
            </a:endParaRPr>
          </a:p>
        </p:txBody>
      </p:sp>
      <p:sp>
        <p:nvSpPr>
          <p:cNvPr id="39" name="Arrow: Down 38">
            <a:extLst>
              <a:ext uri="{FF2B5EF4-FFF2-40B4-BE49-F238E27FC236}">
                <a16:creationId xmlns:a16="http://schemas.microsoft.com/office/drawing/2014/main" xmlns="" id="{68B94D48-07C7-CC4E-B537-63CA572B6E0F}"/>
              </a:ext>
            </a:extLst>
          </p:cNvPr>
          <p:cNvSpPr/>
          <p:nvPr/>
        </p:nvSpPr>
        <p:spPr>
          <a:xfrm rot="19435560" flipH="1">
            <a:off x="1755385" y="4575602"/>
            <a:ext cx="250860" cy="818363"/>
          </a:xfrm>
          <a:prstGeom prst="downArrow">
            <a:avLst>
              <a:gd name="adj1" fmla="val 32038"/>
              <a:gd name="adj2" fmla="val 71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B994BEDB-3DF5-3548-BE12-D1EF162DC1B1}"/>
              </a:ext>
            </a:extLst>
          </p:cNvPr>
          <p:cNvSpPr txBox="1"/>
          <p:nvPr/>
        </p:nvSpPr>
        <p:spPr>
          <a:xfrm>
            <a:off x="4343308" y="4334860"/>
            <a:ext cx="2419291" cy="2400657"/>
          </a:xfrm>
          <a:prstGeom prst="rect">
            <a:avLst/>
          </a:prstGeom>
          <a:noFill/>
        </p:spPr>
        <p:txBody>
          <a:bodyPr wrap="square" rtlCol="0">
            <a:spAutoFit/>
          </a:bodyPr>
          <a:lstStyle/>
          <a:p>
            <a:pPr algn="l"/>
            <a:r>
              <a:rPr lang="en-US" b="1" dirty="0">
                <a:solidFill>
                  <a:srgbClr val="00B050"/>
                </a:solidFill>
              </a:rPr>
              <a:t>Anti-thrombotic </a:t>
            </a:r>
          </a:p>
          <a:p>
            <a:pPr marL="228600" indent="-228600" algn="l">
              <a:buFont typeface="+mj-lt"/>
              <a:buAutoNum type="arabicPeriod"/>
            </a:pPr>
            <a:r>
              <a:rPr lang="en-US" dirty="0">
                <a:solidFill>
                  <a:schemeClr val="tx1">
                    <a:lumMod val="90000"/>
                    <a:lumOff val="10000"/>
                  </a:schemeClr>
                </a:solidFill>
              </a:rPr>
              <a:t>Antithrombin 3</a:t>
            </a:r>
          </a:p>
          <a:p>
            <a:pPr marL="228600" indent="-228600" algn="l">
              <a:buFont typeface="+mj-lt"/>
              <a:buAutoNum type="arabicPeriod"/>
            </a:pPr>
            <a:r>
              <a:rPr lang="en-US" dirty="0">
                <a:solidFill>
                  <a:schemeClr val="tx1">
                    <a:lumMod val="90000"/>
                    <a:lumOff val="10000"/>
                  </a:schemeClr>
                </a:solidFill>
              </a:rPr>
              <a:t>Protein S</a:t>
            </a:r>
          </a:p>
          <a:p>
            <a:pPr marL="228600" indent="-228600" algn="l">
              <a:buFont typeface="+mj-lt"/>
              <a:buAutoNum type="arabicPeriod"/>
            </a:pPr>
            <a:r>
              <a:rPr lang="en-US" dirty="0">
                <a:solidFill>
                  <a:schemeClr val="tx1">
                    <a:lumMod val="90000"/>
                    <a:lumOff val="10000"/>
                  </a:schemeClr>
                </a:solidFill>
              </a:rPr>
              <a:t>Protein C</a:t>
            </a:r>
            <a:endParaRPr lang="en-US" b="1" dirty="0">
              <a:solidFill>
                <a:srgbClr val="FF7C80"/>
              </a:solidFill>
            </a:endParaRPr>
          </a:p>
          <a:p>
            <a:pPr algn="l"/>
            <a:endParaRPr lang="en-US" b="1" dirty="0">
              <a:solidFill>
                <a:srgbClr val="FF7C80"/>
              </a:solidFill>
            </a:endParaRPr>
          </a:p>
          <a:p>
            <a:pPr algn="l"/>
            <a:r>
              <a:rPr lang="en-US" b="1" dirty="0">
                <a:solidFill>
                  <a:srgbClr val="FF7C80"/>
                </a:solidFill>
              </a:rPr>
              <a:t>Fibrinolysis </a:t>
            </a:r>
          </a:p>
          <a:p>
            <a:pPr algn="l"/>
            <a:endParaRPr lang="en-US" b="1" dirty="0">
              <a:solidFill>
                <a:srgbClr val="FF7C80"/>
              </a:solidFill>
            </a:endParaRPr>
          </a:p>
          <a:p>
            <a:pPr algn="l"/>
            <a:r>
              <a:rPr lang="en-US" b="1" dirty="0">
                <a:solidFill>
                  <a:srgbClr val="FF7C80"/>
                </a:solidFill>
              </a:rPr>
              <a:t>Generation of plasmin </a:t>
            </a:r>
          </a:p>
          <a:p>
            <a:pPr algn="l"/>
            <a:endParaRPr lang="en-US" b="1" dirty="0">
              <a:solidFill>
                <a:srgbClr val="FF7C80"/>
              </a:solidFill>
            </a:endParaRPr>
          </a:p>
          <a:p>
            <a:pPr algn="l"/>
            <a:endParaRPr lang="en-US" b="1" dirty="0">
              <a:solidFill>
                <a:srgbClr val="FF7C80"/>
              </a:solidFill>
            </a:endParaRPr>
          </a:p>
          <a:p>
            <a:pPr algn="l"/>
            <a:r>
              <a:rPr lang="en-US" dirty="0"/>
              <a:t>Splits</a:t>
            </a:r>
          </a:p>
          <a:p>
            <a:pPr algn="l"/>
            <a:endParaRPr lang="en-US" b="1" dirty="0">
              <a:solidFill>
                <a:srgbClr val="FF7C80"/>
              </a:solidFill>
            </a:endParaRPr>
          </a:p>
          <a:p>
            <a:pPr algn="l"/>
            <a:endParaRPr lang="en-US" b="1" dirty="0">
              <a:solidFill>
                <a:srgbClr val="FF7C80"/>
              </a:solidFill>
            </a:endParaRPr>
          </a:p>
          <a:p>
            <a:pPr algn="l"/>
            <a:endParaRPr lang="en-US" b="1" dirty="0">
              <a:solidFill>
                <a:srgbClr val="FF7C80"/>
              </a:solidFill>
            </a:endParaRPr>
          </a:p>
          <a:p>
            <a:pPr algn="l"/>
            <a:endParaRPr lang="en-US" b="1" dirty="0">
              <a:solidFill>
                <a:srgbClr val="FF7C80"/>
              </a:solidFill>
            </a:endParaRPr>
          </a:p>
        </p:txBody>
      </p:sp>
      <p:sp>
        <p:nvSpPr>
          <p:cNvPr id="48" name="TextBox 47">
            <a:extLst>
              <a:ext uri="{FF2B5EF4-FFF2-40B4-BE49-F238E27FC236}">
                <a16:creationId xmlns:a16="http://schemas.microsoft.com/office/drawing/2014/main" xmlns="" id="{FD582C12-0B72-AE41-91D9-F40D4ECAB327}"/>
              </a:ext>
            </a:extLst>
          </p:cNvPr>
          <p:cNvSpPr txBox="1"/>
          <p:nvPr/>
        </p:nvSpPr>
        <p:spPr>
          <a:xfrm>
            <a:off x="1006707" y="6264248"/>
            <a:ext cx="5575002" cy="2462213"/>
          </a:xfrm>
          <a:prstGeom prst="rect">
            <a:avLst/>
          </a:prstGeom>
          <a:noFill/>
        </p:spPr>
        <p:txBody>
          <a:bodyPr wrap="square" rtlCol="0">
            <a:spAutoFit/>
          </a:bodyPr>
          <a:lstStyle/>
          <a:p>
            <a:pPr algn="l"/>
            <a:r>
              <a:rPr lang="en-US" sz="1600" b="1" dirty="0"/>
              <a:t>Hyper-coagulable States:</a:t>
            </a:r>
          </a:p>
          <a:p>
            <a:pPr marL="228600" indent="-228600" algn="l">
              <a:buAutoNum type="arabicParenR"/>
            </a:pPr>
            <a:r>
              <a:rPr lang="en-US" sz="1200" dirty="0">
                <a:solidFill>
                  <a:srgbClr val="FF0000"/>
                </a:solidFill>
              </a:rPr>
              <a:t>Primary/Genetic </a:t>
            </a:r>
            <a:r>
              <a:rPr lang="en-US" sz="900" dirty="0">
                <a:solidFill>
                  <a:srgbClr val="FF0000"/>
                </a:solidFill>
              </a:rPr>
              <a:t>(e.g. mutation in factor V gene or prothrombin gene, anti-thrombin III deficiency protein C or S deficiencies, or fibrinolysis defects</a:t>
            </a:r>
            <a:r>
              <a:rPr lang="en-US" sz="900" dirty="0" smtClean="0">
                <a:solidFill>
                  <a:srgbClr val="FF0000"/>
                </a:solidFill>
              </a:rPr>
              <a:t>). </a:t>
            </a:r>
            <a:r>
              <a:rPr lang="en-US" sz="900" dirty="0" smtClean="0">
                <a:solidFill>
                  <a:schemeClr val="bg2">
                    <a:lumMod val="75000"/>
                  </a:schemeClr>
                </a:solidFill>
              </a:rPr>
              <a:t>(thrombosis in early ages).</a:t>
            </a:r>
            <a:endParaRPr lang="en-US" sz="900" dirty="0">
              <a:solidFill>
                <a:srgbClr val="FF0000"/>
              </a:solidFill>
            </a:endParaRPr>
          </a:p>
          <a:p>
            <a:pPr marL="228600" indent="-228600" algn="l">
              <a:buAutoNum type="arabicParenR"/>
            </a:pPr>
            <a:r>
              <a:rPr lang="en-US" sz="1200" dirty="0">
                <a:solidFill>
                  <a:srgbClr val="FF0000"/>
                </a:solidFill>
              </a:rPr>
              <a:t>Secondary/acquired </a:t>
            </a:r>
            <a:r>
              <a:rPr lang="en-US" sz="1200" dirty="0"/>
              <a:t>states they can be </a:t>
            </a:r>
            <a:r>
              <a:rPr lang="en-US" sz="1200" u="sng" dirty="0"/>
              <a:t>high risk</a:t>
            </a:r>
            <a:r>
              <a:rPr lang="en-US" sz="1200" dirty="0"/>
              <a:t> or </a:t>
            </a:r>
            <a:r>
              <a:rPr lang="en-US" sz="1200" u="sng" dirty="0"/>
              <a:t>low risk</a:t>
            </a:r>
          </a:p>
          <a:p>
            <a:pPr algn="l"/>
            <a:r>
              <a:rPr lang="en-US" sz="1600" dirty="0"/>
              <a:t>      </a:t>
            </a:r>
            <a:r>
              <a:rPr lang="en-US" sz="1100" dirty="0"/>
              <a:t>a) High risk for thrombosis: </a:t>
            </a:r>
          </a:p>
          <a:p>
            <a:pPr marL="285750" indent="-285750" algn="l">
              <a:buFont typeface="Arial" panose="020B0604020202020204" pitchFamily="34" charset="0"/>
              <a:buChar char="•"/>
            </a:pPr>
            <a:r>
              <a:rPr lang="en-US" sz="800" dirty="0">
                <a:solidFill>
                  <a:srgbClr val="FF0000"/>
                </a:solidFill>
              </a:rPr>
              <a:t>Prolonged bed rest or immobilization</a:t>
            </a:r>
          </a:p>
          <a:p>
            <a:pPr marL="285750" indent="-285750" algn="l">
              <a:buFont typeface="Arial" panose="020B0604020202020204" pitchFamily="34" charset="0"/>
              <a:buChar char="•"/>
            </a:pPr>
            <a:r>
              <a:rPr lang="en-US" sz="800" dirty="0">
                <a:solidFill>
                  <a:srgbClr val="FF0000"/>
                </a:solidFill>
              </a:rPr>
              <a:t>Myocardial infarction, Atrial fibrillation</a:t>
            </a:r>
          </a:p>
          <a:p>
            <a:pPr marL="285750" indent="-285750" algn="l">
              <a:buFont typeface="Arial" panose="020B0604020202020204" pitchFamily="34" charset="0"/>
              <a:buChar char="•"/>
            </a:pPr>
            <a:r>
              <a:rPr lang="en-US" sz="800" dirty="0">
                <a:solidFill>
                  <a:srgbClr val="FF0000"/>
                </a:solidFill>
              </a:rPr>
              <a:t>Tissue damage (surgery, fracture, burns)</a:t>
            </a:r>
          </a:p>
          <a:p>
            <a:pPr marL="285750" indent="-285750" algn="l">
              <a:buFont typeface="Arial" panose="020B0604020202020204" pitchFamily="34" charset="0"/>
              <a:buChar char="•"/>
            </a:pPr>
            <a:r>
              <a:rPr lang="en-US" sz="800" dirty="0">
                <a:solidFill>
                  <a:srgbClr val="FF0000"/>
                </a:solidFill>
              </a:rPr>
              <a:t>Cancer = (release of procoagulant tumor products) </a:t>
            </a:r>
          </a:p>
          <a:p>
            <a:pPr marL="285750" indent="-285750" algn="l">
              <a:buFont typeface="Arial" panose="020B0604020202020204" pitchFamily="34" charset="0"/>
              <a:buChar char="•"/>
            </a:pPr>
            <a:r>
              <a:rPr lang="en-US" sz="800" dirty="0"/>
              <a:t>Prosthetic valves</a:t>
            </a:r>
          </a:p>
          <a:p>
            <a:pPr marL="285750" indent="-285750" algn="l">
              <a:buFont typeface="Arial" panose="020B0604020202020204" pitchFamily="34" charset="0"/>
              <a:buChar char="•"/>
            </a:pPr>
            <a:r>
              <a:rPr lang="en-US" sz="800" dirty="0"/>
              <a:t>Disseminated intravascular coagulation (thrombin generation)</a:t>
            </a:r>
          </a:p>
          <a:p>
            <a:pPr marL="285750" indent="-285750" algn="l">
              <a:buFont typeface="Arial" panose="020B0604020202020204" pitchFamily="34" charset="0"/>
              <a:buChar char="•"/>
            </a:pPr>
            <a:r>
              <a:rPr lang="en-US" sz="800" dirty="0" err="1"/>
              <a:t>Antiphospholipid</a:t>
            </a:r>
            <a:r>
              <a:rPr lang="en-US" sz="800" dirty="0"/>
              <a:t> antibody syndrome (Lupus anticoagulant syndrome) (Autoantibodies)</a:t>
            </a:r>
            <a:endParaRPr lang="en-US" sz="1100" dirty="0"/>
          </a:p>
          <a:p>
            <a:pPr algn="l"/>
            <a:r>
              <a:rPr lang="en-US" sz="1100" dirty="0">
                <a:solidFill>
                  <a:schemeClr val="tx1">
                    <a:lumMod val="90000"/>
                    <a:lumOff val="10000"/>
                  </a:schemeClr>
                </a:solidFill>
              </a:rPr>
              <a:t>        b) Low risk for thrombosis : ( </a:t>
            </a:r>
            <a:r>
              <a:rPr lang="en-US" sz="1100" dirty="0">
                <a:solidFill>
                  <a:srgbClr val="7CBAA1"/>
                </a:solidFill>
              </a:rPr>
              <a:t>Dr. didn’t talk about it</a:t>
            </a:r>
            <a:r>
              <a:rPr lang="en-US" sz="1100" dirty="0">
                <a:solidFill>
                  <a:schemeClr val="tx1">
                    <a:lumMod val="90000"/>
                    <a:lumOff val="10000"/>
                  </a:schemeClr>
                </a:solidFill>
              </a:rPr>
              <a:t> ) </a:t>
            </a:r>
          </a:p>
          <a:p>
            <a:pPr algn="l"/>
            <a:r>
              <a:rPr lang="en-US" sz="1100" dirty="0">
                <a:solidFill>
                  <a:schemeClr val="tx1">
                    <a:lumMod val="90000"/>
                    <a:lumOff val="10000"/>
                  </a:schemeClr>
                </a:solidFill>
              </a:rPr>
              <a:t>Cardiomyopathy, Nephrotic syndrome, </a:t>
            </a:r>
            <a:r>
              <a:rPr lang="en-US" sz="1100" dirty="0" err="1">
                <a:solidFill>
                  <a:schemeClr val="tx1">
                    <a:lumMod val="90000"/>
                    <a:lumOff val="10000"/>
                  </a:schemeClr>
                </a:solidFill>
              </a:rPr>
              <a:t>Hyperestrogenic</a:t>
            </a:r>
            <a:r>
              <a:rPr lang="en-US" sz="1100" dirty="0">
                <a:solidFill>
                  <a:schemeClr val="tx1">
                    <a:lumMod val="90000"/>
                    <a:lumOff val="10000"/>
                  </a:schemeClr>
                </a:solidFill>
              </a:rPr>
              <a:t> states (pregnancy), Oral contraceptive use, Sickle cell anemia, Smoking.</a:t>
            </a:r>
          </a:p>
        </p:txBody>
      </p:sp>
      <p:sp>
        <p:nvSpPr>
          <p:cNvPr id="34" name="Arrow: Down 33">
            <a:extLst>
              <a:ext uri="{FF2B5EF4-FFF2-40B4-BE49-F238E27FC236}">
                <a16:creationId xmlns:a16="http://schemas.microsoft.com/office/drawing/2014/main" xmlns="" id="{30A33E27-5342-B745-A34A-23B7A3FA4AF5}"/>
              </a:ext>
            </a:extLst>
          </p:cNvPr>
          <p:cNvSpPr/>
          <p:nvPr/>
        </p:nvSpPr>
        <p:spPr>
          <a:xfrm>
            <a:off x="2628142" y="5669985"/>
            <a:ext cx="102030" cy="166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xmlns="" id="{8CE4AF9E-3AE0-9744-9568-23684C6B0A70}"/>
              </a:ext>
            </a:extLst>
          </p:cNvPr>
          <p:cNvSpPr/>
          <p:nvPr/>
        </p:nvSpPr>
        <p:spPr>
          <a:xfrm flipV="1">
            <a:off x="2542558" y="6135633"/>
            <a:ext cx="1162448" cy="128615"/>
          </a:xfrm>
          <a:prstGeom prst="rightArrow">
            <a:avLst>
              <a:gd name="adj1" fmla="val 50000"/>
              <a:gd name="adj2" fmla="val 347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xmlns="" id="{6AEEDEAD-6B7B-4546-B0D9-6C2913EC2720}"/>
              </a:ext>
            </a:extLst>
          </p:cNvPr>
          <p:cNvCxnSpPr>
            <a:cxnSpLocks/>
          </p:cNvCxnSpPr>
          <p:nvPr/>
        </p:nvCxnSpPr>
        <p:spPr>
          <a:xfrm flipV="1">
            <a:off x="4003019" y="5710525"/>
            <a:ext cx="742243" cy="425108"/>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4825BA8A-E472-4814-BCEF-B92BC2F8EC3F}"/>
              </a:ext>
            </a:extLst>
          </p:cNvPr>
          <p:cNvSpPr txBox="1"/>
          <p:nvPr/>
        </p:nvSpPr>
        <p:spPr>
          <a:xfrm>
            <a:off x="5534526" y="4482623"/>
            <a:ext cx="1460941" cy="553998"/>
          </a:xfrm>
          <a:prstGeom prst="rect">
            <a:avLst/>
          </a:prstGeom>
          <a:noFill/>
        </p:spPr>
        <p:txBody>
          <a:bodyPr wrap="square" rtlCol="0">
            <a:spAutoFit/>
          </a:bodyPr>
          <a:lstStyle/>
          <a:p>
            <a:r>
              <a:rPr lang="en-US" dirty="0">
                <a:solidFill>
                  <a:schemeClr val="accent3"/>
                </a:solidFill>
              </a:rPr>
              <a:t>If there is a deficiency the patient will develop thrombosis</a:t>
            </a:r>
          </a:p>
        </p:txBody>
      </p:sp>
      <p:sp>
        <p:nvSpPr>
          <p:cNvPr id="14" name="Arrow: Down 33">
            <a:extLst>
              <a:ext uri="{FF2B5EF4-FFF2-40B4-BE49-F238E27FC236}">
                <a16:creationId xmlns:a16="http://schemas.microsoft.com/office/drawing/2014/main" xmlns="" id="{30A33E27-5342-B745-A34A-23B7A3FA4AF5}"/>
              </a:ext>
            </a:extLst>
          </p:cNvPr>
          <p:cNvSpPr/>
          <p:nvPr/>
        </p:nvSpPr>
        <p:spPr>
          <a:xfrm>
            <a:off x="2789887" y="5969305"/>
            <a:ext cx="102030" cy="1663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05308" y="84421"/>
            <a:ext cx="4364866" cy="246221"/>
          </a:xfrm>
          <a:prstGeom prst="rect">
            <a:avLst/>
          </a:prstGeom>
          <a:noFill/>
        </p:spPr>
        <p:txBody>
          <a:bodyPr wrap="square" rtlCol="0">
            <a:spAutoFit/>
          </a:bodyPr>
          <a:lstStyle/>
          <a:p>
            <a:r>
              <a:rPr lang="en-US" dirty="0" smtClean="0">
                <a:solidFill>
                  <a:schemeClr val="bg2">
                    <a:lumMod val="75000"/>
                  </a:schemeClr>
                </a:solidFill>
              </a:rPr>
              <a:t>* Try to focus on the </a:t>
            </a:r>
            <a:r>
              <a:rPr lang="en-US" b="1" dirty="0" smtClean="0">
                <a:solidFill>
                  <a:schemeClr val="bg2">
                    <a:lumMod val="75000"/>
                  </a:schemeClr>
                </a:solidFill>
              </a:rPr>
              <a:t>red</a:t>
            </a:r>
            <a:r>
              <a:rPr lang="en-US" dirty="0" smtClean="0">
                <a:solidFill>
                  <a:schemeClr val="bg2">
                    <a:lumMod val="75000"/>
                  </a:schemeClr>
                </a:solidFill>
              </a:rPr>
              <a:t> text, all of it is important. </a:t>
            </a:r>
            <a:endParaRPr lang="en-US" dirty="0">
              <a:solidFill>
                <a:schemeClr val="bg2">
                  <a:lumMod val="75000"/>
                </a:schemeClr>
              </a:solidFill>
            </a:endParaRPr>
          </a:p>
        </p:txBody>
      </p:sp>
      <p:sp>
        <p:nvSpPr>
          <p:cNvPr id="15" name="Rectangle 14"/>
          <p:cNvSpPr/>
          <p:nvPr/>
        </p:nvSpPr>
        <p:spPr>
          <a:xfrm>
            <a:off x="572467" y="53264"/>
            <a:ext cx="2722994" cy="2722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577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374" y="78377"/>
            <a:ext cx="6011573" cy="8856617"/>
          </a:xfrm>
        </p:spPr>
        <p:txBody>
          <a:bodyPr>
            <a:normAutofit fontScale="92500" lnSpcReduction="20000"/>
          </a:bodyPr>
          <a:lstStyle/>
          <a:p>
            <a:pPr fontAlgn="base"/>
            <a:r>
              <a:rPr lang="en-US" sz="1300" b="1" dirty="0">
                <a:solidFill>
                  <a:schemeClr val="tx2">
                    <a:lumMod val="75000"/>
                  </a:schemeClr>
                </a:solidFill>
              </a:rPr>
              <a:t>Components of the hemostatic process</a:t>
            </a:r>
          </a:p>
          <a:p>
            <a:pPr marL="0" indent="0">
              <a:buNone/>
            </a:pPr>
            <a:r>
              <a:rPr lang="en-US" sz="1300" dirty="0">
                <a:solidFill>
                  <a:schemeClr val="tx1"/>
                </a:solidFill>
              </a:rPr>
              <a:t/>
            </a:r>
            <a:br>
              <a:rPr lang="en-US" sz="1300" dirty="0">
                <a:solidFill>
                  <a:schemeClr val="tx1"/>
                </a:solidFill>
              </a:rPr>
            </a:br>
            <a:r>
              <a:rPr lang="en-US" sz="1300" b="1" dirty="0">
                <a:solidFill>
                  <a:schemeClr val="tx1"/>
                </a:solidFill>
              </a:rPr>
              <a:t>1.Platelets </a:t>
            </a:r>
            <a:r>
              <a:rPr lang="en-US" sz="1300" dirty="0">
                <a:solidFill>
                  <a:schemeClr val="tx1"/>
                </a:solidFill>
              </a:rPr>
              <a:t>maintain the integrity of the vascular endothelium and participate in endothelial repair. They form platelet plugs and promote the coagulation cascade.</a:t>
            </a:r>
          </a:p>
          <a:p>
            <a:pPr marL="0" indent="0">
              <a:buNone/>
            </a:pPr>
            <a:r>
              <a:rPr lang="en-US" sz="1300" dirty="0">
                <a:solidFill>
                  <a:schemeClr val="tx1"/>
                </a:solidFill>
              </a:rPr>
              <a:t/>
            </a:r>
            <a:br>
              <a:rPr lang="en-US" sz="1300" dirty="0">
                <a:solidFill>
                  <a:schemeClr val="tx1"/>
                </a:solidFill>
              </a:rPr>
            </a:br>
            <a:r>
              <a:rPr lang="en-US" sz="1300" b="1" dirty="0">
                <a:solidFill>
                  <a:schemeClr val="tx1"/>
                </a:solidFill>
              </a:rPr>
              <a:t>2.Endothelial cells </a:t>
            </a:r>
            <a:r>
              <a:rPr lang="en-US" sz="1300" dirty="0">
                <a:solidFill>
                  <a:schemeClr val="tx1"/>
                </a:solidFill>
              </a:rPr>
              <a:t>are resistant to the </a:t>
            </a:r>
            <a:r>
              <a:rPr lang="en-US" sz="1300" dirty="0" err="1" smtClean="0">
                <a:solidFill>
                  <a:schemeClr val="tx1"/>
                </a:solidFill>
              </a:rPr>
              <a:t>thrombogenic</a:t>
            </a:r>
            <a:r>
              <a:rPr lang="en-US" sz="1300" dirty="0" smtClean="0">
                <a:solidFill>
                  <a:schemeClr val="tx1"/>
                </a:solidFill>
              </a:rPr>
              <a:t> influence </a:t>
            </a:r>
            <a:r>
              <a:rPr lang="en-US" sz="1300" dirty="0">
                <a:solidFill>
                  <a:schemeClr val="tx1"/>
                </a:solidFill>
              </a:rPr>
              <a:t>of platelets and coagulation proteins. Intact endothelial cells are </a:t>
            </a:r>
            <a:r>
              <a:rPr lang="en-US" sz="1300" dirty="0" err="1" smtClean="0">
                <a:solidFill>
                  <a:schemeClr val="tx1"/>
                </a:solidFill>
              </a:rPr>
              <a:t>thrombo</a:t>
            </a:r>
            <a:r>
              <a:rPr lang="en-US" sz="1300" dirty="0" smtClean="0">
                <a:solidFill>
                  <a:schemeClr val="tx1"/>
                </a:solidFill>
              </a:rPr>
              <a:t> resistant</a:t>
            </a:r>
            <a:r>
              <a:rPr lang="en-US" sz="1300" dirty="0">
                <a:solidFill>
                  <a:schemeClr val="tx1"/>
                </a:solidFill>
              </a:rPr>
              <a:t>.</a:t>
            </a:r>
          </a:p>
          <a:p>
            <a:pPr marL="0" indent="0">
              <a:buNone/>
            </a:pPr>
            <a:r>
              <a:rPr lang="en-US" sz="1300" dirty="0">
                <a:solidFill>
                  <a:schemeClr val="tx1"/>
                </a:solidFill>
              </a:rPr>
              <a:t/>
            </a:r>
            <a:br>
              <a:rPr lang="en-US" sz="1300" dirty="0">
                <a:solidFill>
                  <a:schemeClr val="tx1"/>
                </a:solidFill>
              </a:rPr>
            </a:br>
            <a:r>
              <a:rPr lang="en-US" sz="1300" b="1" dirty="0">
                <a:solidFill>
                  <a:schemeClr val="tx1"/>
                </a:solidFill>
              </a:rPr>
              <a:t>3.Coagulation </a:t>
            </a:r>
            <a:r>
              <a:rPr lang="en-US" sz="1300" b="1" dirty="0" smtClean="0">
                <a:solidFill>
                  <a:schemeClr val="tx1"/>
                </a:solidFill>
              </a:rPr>
              <a:t>Cascade </a:t>
            </a:r>
            <a:r>
              <a:rPr lang="en-US" sz="1300" dirty="0" smtClean="0">
                <a:solidFill>
                  <a:schemeClr val="tx1"/>
                </a:solidFill>
              </a:rPr>
              <a:t>is </a:t>
            </a:r>
            <a:r>
              <a:rPr lang="en-US" sz="1300" dirty="0">
                <a:solidFill>
                  <a:schemeClr val="tx1"/>
                </a:solidFill>
              </a:rPr>
              <a:t>a major contributor to thrombosis. It is a series of enzymatic conversions, that end in the formation of thrombin. Thrombin then converts the soluble plasma protein </a:t>
            </a:r>
            <a:r>
              <a:rPr lang="en-US" sz="1300" i="1" dirty="0" smtClean="0">
                <a:solidFill>
                  <a:schemeClr val="tx1"/>
                </a:solidFill>
              </a:rPr>
              <a:t>fibrinogen </a:t>
            </a:r>
            <a:r>
              <a:rPr lang="en-US" sz="1300" dirty="0" smtClean="0">
                <a:solidFill>
                  <a:schemeClr val="tx1"/>
                </a:solidFill>
              </a:rPr>
              <a:t>into </a:t>
            </a:r>
            <a:r>
              <a:rPr lang="en-US" sz="1300" dirty="0">
                <a:solidFill>
                  <a:schemeClr val="tx1"/>
                </a:solidFill>
              </a:rPr>
              <a:t>the insoluble protein </a:t>
            </a:r>
            <a:r>
              <a:rPr lang="en-US" sz="1300" i="1" dirty="0">
                <a:solidFill>
                  <a:schemeClr val="tx1"/>
                </a:solidFill>
              </a:rPr>
              <a:t>fibrin. </a:t>
            </a:r>
            <a:r>
              <a:rPr lang="en-US" sz="1300" dirty="0">
                <a:solidFill>
                  <a:schemeClr val="tx1"/>
                </a:solidFill>
              </a:rPr>
              <a:t>And fibrin is a constituent of the thrombus</a:t>
            </a:r>
            <a:r>
              <a:rPr lang="en-US" sz="1300" dirty="0" smtClean="0">
                <a:solidFill>
                  <a:schemeClr val="tx1"/>
                </a:solidFill>
              </a:rPr>
              <a:t>.</a:t>
            </a:r>
          </a:p>
          <a:p>
            <a:pPr fontAlgn="base"/>
            <a:endParaRPr lang="en-US" sz="1300" b="1" dirty="0" smtClean="0">
              <a:solidFill>
                <a:schemeClr val="tx1"/>
              </a:solidFill>
            </a:endParaRPr>
          </a:p>
          <a:p>
            <a:pPr fontAlgn="base"/>
            <a:r>
              <a:rPr lang="en-US" sz="1300" b="1" dirty="0" smtClean="0">
                <a:solidFill>
                  <a:schemeClr val="tx1"/>
                </a:solidFill>
              </a:rPr>
              <a:t>Fibrinolysis </a:t>
            </a:r>
            <a:r>
              <a:rPr lang="en-US" sz="1300" b="1" dirty="0">
                <a:solidFill>
                  <a:schemeClr val="tx1"/>
                </a:solidFill>
              </a:rPr>
              <a:t>(thrombus dissolution)</a:t>
            </a:r>
          </a:p>
          <a:p>
            <a:pPr marL="0" indent="0" fontAlgn="base">
              <a:buNone/>
            </a:pPr>
            <a:r>
              <a:rPr lang="en-US" sz="1300" dirty="0">
                <a:solidFill>
                  <a:schemeClr val="tx1"/>
                </a:solidFill>
              </a:rPr>
              <a:t>Activation of the clotting cascade induces coagulation. It also triggers the </a:t>
            </a:r>
            <a:r>
              <a:rPr lang="en-US" sz="1300" i="1" dirty="0">
                <a:solidFill>
                  <a:schemeClr val="tx1"/>
                </a:solidFill>
              </a:rPr>
              <a:t>fibrinolytic </a:t>
            </a:r>
            <a:r>
              <a:rPr lang="en-US" sz="1300" i="1" dirty="0" smtClean="0">
                <a:solidFill>
                  <a:schemeClr val="tx1"/>
                </a:solidFill>
              </a:rPr>
              <a:t>cascade </a:t>
            </a:r>
            <a:r>
              <a:rPr lang="en-US" sz="1300" dirty="0" smtClean="0">
                <a:solidFill>
                  <a:schemeClr val="tx1"/>
                </a:solidFill>
              </a:rPr>
              <a:t>that </a:t>
            </a:r>
            <a:r>
              <a:rPr lang="en-US" sz="1300" dirty="0">
                <a:solidFill>
                  <a:schemeClr val="tx1"/>
                </a:solidFill>
              </a:rPr>
              <a:t>limits the size of the final clot. It runs concurrently with </a:t>
            </a:r>
            <a:r>
              <a:rPr lang="en-US" sz="1300" dirty="0" err="1">
                <a:solidFill>
                  <a:schemeClr val="tx1"/>
                </a:solidFill>
              </a:rPr>
              <a:t>thrombogenesis</a:t>
            </a:r>
            <a:r>
              <a:rPr lang="en-US" sz="1300" dirty="0">
                <a:solidFill>
                  <a:schemeClr val="tx1"/>
                </a:solidFill>
              </a:rPr>
              <a:t>.</a:t>
            </a:r>
          </a:p>
          <a:p>
            <a:pPr marL="0" indent="0" fontAlgn="base">
              <a:buNone/>
            </a:pPr>
            <a:r>
              <a:rPr lang="en-US" sz="1300" dirty="0">
                <a:solidFill>
                  <a:schemeClr val="tx1"/>
                </a:solidFill>
              </a:rPr>
              <a:t>Fibrinolytic cascade helps dissolve the thrombus and therefore restores blood flow in vessels occluded by the thrombus. The thrombus is dissolved by plasmin. </a:t>
            </a:r>
          </a:p>
          <a:p>
            <a:pPr marL="0" indent="0">
              <a:buNone/>
            </a:pPr>
            <a:r>
              <a:rPr lang="en-US" sz="1300" dirty="0">
                <a:solidFill>
                  <a:schemeClr val="tx1"/>
                </a:solidFill>
              </a:rPr>
              <a:t>In the fibrinolytic cascade the inactive proenzyme plasminogen is converted to active plasmin. </a:t>
            </a:r>
            <a:r>
              <a:rPr lang="en-US" sz="1300" b="1" dirty="0">
                <a:solidFill>
                  <a:schemeClr val="tx1"/>
                </a:solidFill>
              </a:rPr>
              <a:t>Plasmin then splits the fibrin in the thrombus</a:t>
            </a:r>
            <a:r>
              <a:rPr lang="en-US" sz="1300" b="1" dirty="0" smtClean="0">
                <a:solidFill>
                  <a:schemeClr val="tx1"/>
                </a:solidFill>
              </a:rPr>
              <a:t>.</a:t>
            </a:r>
          </a:p>
          <a:p>
            <a:pPr marL="0" indent="0">
              <a:buNone/>
            </a:pPr>
            <a:endParaRPr lang="en-US" sz="1300" b="1" dirty="0">
              <a:solidFill>
                <a:schemeClr val="tx1"/>
              </a:solidFill>
            </a:endParaRPr>
          </a:p>
          <a:p>
            <a:pPr marL="0" indent="0" fontAlgn="base">
              <a:buNone/>
            </a:pPr>
            <a:r>
              <a:rPr lang="en-US" sz="1300" b="1" dirty="0" smtClean="0">
                <a:solidFill>
                  <a:schemeClr val="tx1"/>
                </a:solidFill>
              </a:rPr>
              <a:t>1. Endothelial </a:t>
            </a:r>
            <a:r>
              <a:rPr lang="en-US" sz="1300" b="1" dirty="0">
                <a:solidFill>
                  <a:schemeClr val="tx1"/>
                </a:solidFill>
              </a:rPr>
              <a:t>Injury</a:t>
            </a:r>
          </a:p>
          <a:p>
            <a:pPr marL="0" indent="0" fontAlgn="base">
              <a:buNone/>
            </a:pPr>
            <a:r>
              <a:rPr lang="en-US" sz="1300" dirty="0">
                <a:solidFill>
                  <a:schemeClr val="tx1"/>
                </a:solidFill>
              </a:rPr>
              <a:t/>
            </a:r>
            <a:br>
              <a:rPr lang="en-US" sz="1300" dirty="0">
                <a:solidFill>
                  <a:schemeClr val="tx1"/>
                </a:solidFill>
              </a:rPr>
            </a:br>
            <a:r>
              <a:rPr lang="en-US" sz="1300" dirty="0">
                <a:solidFill>
                  <a:schemeClr val="tx1"/>
                </a:solidFill>
              </a:rPr>
              <a:t>Endothelial Injury is a major cause of thrombosis in the heart or arteries.</a:t>
            </a:r>
          </a:p>
          <a:p>
            <a:pPr marL="0" indent="0" fontAlgn="base">
              <a:buNone/>
            </a:pPr>
            <a:r>
              <a:rPr lang="en-US" sz="1300" dirty="0">
                <a:solidFill>
                  <a:schemeClr val="tx1"/>
                </a:solidFill>
              </a:rPr>
              <a:t/>
            </a:r>
            <a:br>
              <a:rPr lang="en-US" sz="1300" dirty="0">
                <a:solidFill>
                  <a:schemeClr val="tx1"/>
                </a:solidFill>
              </a:rPr>
            </a:br>
            <a:r>
              <a:rPr lang="en-US" sz="1300" b="1" dirty="0">
                <a:solidFill>
                  <a:schemeClr val="tx1"/>
                </a:solidFill>
              </a:rPr>
              <a:t>Endothelial injury leads to:</a:t>
            </a:r>
          </a:p>
          <a:p>
            <a:pPr fontAlgn="base"/>
            <a:endParaRPr lang="en-US" sz="1300" dirty="0" smtClean="0">
              <a:solidFill>
                <a:schemeClr val="tx1"/>
              </a:solidFill>
            </a:endParaRPr>
          </a:p>
          <a:p>
            <a:pPr fontAlgn="base"/>
            <a:r>
              <a:rPr lang="en-US" sz="1300" dirty="0" smtClean="0">
                <a:solidFill>
                  <a:schemeClr val="tx1"/>
                </a:solidFill>
              </a:rPr>
              <a:t>Exposure </a:t>
            </a:r>
            <a:r>
              <a:rPr lang="en-US" sz="1300" dirty="0">
                <a:solidFill>
                  <a:schemeClr val="tx1"/>
                </a:solidFill>
              </a:rPr>
              <a:t>of </a:t>
            </a:r>
            <a:r>
              <a:rPr lang="en-US" sz="1300" dirty="0" err="1" smtClean="0">
                <a:solidFill>
                  <a:schemeClr val="tx1"/>
                </a:solidFill>
              </a:rPr>
              <a:t>subendothelial</a:t>
            </a:r>
            <a:r>
              <a:rPr lang="en-US" sz="1300" dirty="0" smtClean="0">
                <a:solidFill>
                  <a:schemeClr val="tx1"/>
                </a:solidFill>
              </a:rPr>
              <a:t> ECM, </a:t>
            </a:r>
            <a:r>
              <a:rPr lang="en-US" sz="1300" dirty="0" err="1" smtClean="0">
                <a:solidFill>
                  <a:schemeClr val="tx1"/>
                </a:solidFill>
              </a:rPr>
              <a:t>i.e</a:t>
            </a:r>
            <a:r>
              <a:rPr lang="en-US" sz="1300" dirty="0" smtClean="0">
                <a:solidFill>
                  <a:schemeClr val="tx1"/>
                </a:solidFill>
              </a:rPr>
              <a:t> the </a:t>
            </a:r>
            <a:r>
              <a:rPr lang="en-US" sz="1300" dirty="0">
                <a:solidFill>
                  <a:schemeClr val="tx1"/>
                </a:solidFill>
              </a:rPr>
              <a:t>basement membrane</a:t>
            </a:r>
          </a:p>
          <a:p>
            <a:pPr fontAlgn="base"/>
            <a:r>
              <a:rPr lang="en-US" sz="1300" dirty="0">
                <a:solidFill>
                  <a:schemeClr val="tx1"/>
                </a:solidFill>
              </a:rPr>
              <a:t>Adhesion of platelets</a:t>
            </a:r>
          </a:p>
          <a:p>
            <a:pPr fontAlgn="base"/>
            <a:r>
              <a:rPr lang="en-US" sz="1300" dirty="0">
                <a:solidFill>
                  <a:schemeClr val="tx1"/>
                </a:solidFill>
              </a:rPr>
              <a:t>Release of tissue factor and ultimately thrombosis</a:t>
            </a:r>
          </a:p>
          <a:p>
            <a:pPr fontAlgn="base"/>
            <a:r>
              <a:rPr lang="en-US" sz="1300" dirty="0">
                <a:solidFill>
                  <a:schemeClr val="tx1"/>
                </a:solidFill>
              </a:rPr>
              <a:t>Endothelial injury can contribute to thrombosis in several clinical settings </a:t>
            </a:r>
            <a:r>
              <a:rPr lang="en-US" sz="1300" dirty="0" err="1">
                <a:solidFill>
                  <a:schemeClr val="tx1"/>
                </a:solidFill>
              </a:rPr>
              <a:t>e.g</a:t>
            </a:r>
            <a:r>
              <a:rPr lang="en-US" sz="1300" dirty="0">
                <a:solidFill>
                  <a:schemeClr val="tx1"/>
                </a:solidFill>
              </a:rPr>
              <a:t>:</a:t>
            </a:r>
          </a:p>
          <a:p>
            <a:pPr fontAlgn="base"/>
            <a:r>
              <a:rPr lang="en-US" sz="1300" dirty="0">
                <a:solidFill>
                  <a:schemeClr val="tx1"/>
                </a:solidFill>
              </a:rPr>
              <a:t>Endocardial injury due to myocardial infarction</a:t>
            </a:r>
          </a:p>
          <a:p>
            <a:pPr fontAlgn="base"/>
            <a:r>
              <a:rPr lang="en-US" sz="1300" dirty="0">
                <a:solidFill>
                  <a:schemeClr val="tx1"/>
                </a:solidFill>
              </a:rPr>
              <a:t>Ulcerated plaques in atherosclerotic arteries</a:t>
            </a:r>
          </a:p>
          <a:p>
            <a:pPr fontAlgn="base"/>
            <a:r>
              <a:rPr lang="en-US" sz="1300" dirty="0">
                <a:solidFill>
                  <a:schemeClr val="tx1"/>
                </a:solidFill>
              </a:rPr>
              <a:t>Traumatic or inflammatory vascular injury</a:t>
            </a:r>
          </a:p>
          <a:p>
            <a:pPr marL="0" indent="0" fontAlgn="base">
              <a:buNone/>
            </a:pPr>
            <a:r>
              <a:rPr lang="en-US" sz="1300" dirty="0">
                <a:solidFill>
                  <a:schemeClr val="tx1"/>
                </a:solidFill>
              </a:rPr>
              <a:t/>
            </a:r>
            <a:br>
              <a:rPr lang="en-US" sz="1300" dirty="0">
                <a:solidFill>
                  <a:schemeClr val="tx1"/>
                </a:solidFill>
              </a:rPr>
            </a:br>
            <a:endParaRPr lang="en-US" sz="1300" dirty="0" smtClean="0">
              <a:solidFill>
                <a:schemeClr val="tx1"/>
              </a:solidFill>
            </a:endParaRPr>
          </a:p>
          <a:p>
            <a:pPr marL="0" indent="0" fontAlgn="base">
              <a:buNone/>
            </a:pPr>
            <a:r>
              <a:rPr lang="en-US" sz="1300" b="1" dirty="0" smtClean="0">
                <a:solidFill>
                  <a:schemeClr val="tx1"/>
                </a:solidFill>
              </a:rPr>
              <a:t>The </a:t>
            </a:r>
            <a:r>
              <a:rPr lang="en-US" sz="1300" b="1" dirty="0">
                <a:solidFill>
                  <a:schemeClr val="tx1"/>
                </a:solidFill>
              </a:rPr>
              <a:t>following conditions lead to chronic subtle endothelial dysfunction/injury</a:t>
            </a:r>
            <a:r>
              <a:rPr lang="en-US" sz="1300" b="1" dirty="0" smtClean="0">
                <a:solidFill>
                  <a:schemeClr val="tx1"/>
                </a:solidFill>
              </a:rPr>
              <a:t>:</a:t>
            </a:r>
            <a:r>
              <a:rPr lang="en-US" sz="1300" b="1" dirty="0">
                <a:solidFill>
                  <a:schemeClr val="tx1"/>
                </a:solidFill>
              </a:rPr>
              <a:t/>
            </a:r>
            <a:br>
              <a:rPr lang="en-US" sz="1300" b="1" dirty="0">
                <a:solidFill>
                  <a:schemeClr val="tx1"/>
                </a:solidFill>
              </a:rPr>
            </a:br>
            <a:endParaRPr lang="en-US" sz="1300" b="1" dirty="0" smtClean="0">
              <a:solidFill>
                <a:schemeClr val="tx1"/>
              </a:solidFill>
            </a:endParaRPr>
          </a:p>
          <a:p>
            <a:pPr fontAlgn="base">
              <a:buFont typeface="Wingdings" charset="2"/>
              <a:buChar char="Ø"/>
            </a:pPr>
            <a:r>
              <a:rPr lang="en-US" sz="1300" dirty="0" smtClean="0">
                <a:solidFill>
                  <a:schemeClr val="tx1"/>
                </a:solidFill>
              </a:rPr>
              <a:t>Hypertension</a:t>
            </a:r>
            <a:endParaRPr lang="en-US" sz="1300" dirty="0">
              <a:solidFill>
                <a:schemeClr val="tx1"/>
              </a:solidFill>
            </a:endParaRPr>
          </a:p>
          <a:p>
            <a:pPr fontAlgn="base">
              <a:buFont typeface="Wingdings" charset="2"/>
              <a:buChar char="Ø"/>
            </a:pPr>
            <a:r>
              <a:rPr lang="en-US" sz="1300" dirty="0">
                <a:solidFill>
                  <a:schemeClr val="tx1"/>
                </a:solidFill>
              </a:rPr>
              <a:t>Scarred valves</a:t>
            </a:r>
          </a:p>
          <a:p>
            <a:pPr fontAlgn="base">
              <a:buFont typeface="Wingdings" charset="2"/>
              <a:buChar char="Ø"/>
            </a:pPr>
            <a:r>
              <a:rPr lang="en-US" sz="1300" dirty="0">
                <a:solidFill>
                  <a:schemeClr val="tx1"/>
                </a:solidFill>
              </a:rPr>
              <a:t>Bacterial endotoxins</a:t>
            </a:r>
          </a:p>
          <a:p>
            <a:pPr fontAlgn="base">
              <a:buFont typeface="Wingdings" charset="2"/>
              <a:buChar char="Ø"/>
            </a:pPr>
            <a:r>
              <a:rPr lang="en-US" sz="1300" dirty="0">
                <a:solidFill>
                  <a:schemeClr val="tx1"/>
                </a:solidFill>
              </a:rPr>
              <a:t>Radiation</a:t>
            </a:r>
          </a:p>
          <a:p>
            <a:pPr fontAlgn="base">
              <a:buFont typeface="Wingdings" charset="2"/>
              <a:buChar char="Ø"/>
            </a:pPr>
            <a:r>
              <a:rPr lang="en-US" sz="1300" dirty="0">
                <a:solidFill>
                  <a:schemeClr val="tx1"/>
                </a:solidFill>
              </a:rPr>
              <a:t>Hypercholesterolemia </a:t>
            </a:r>
          </a:p>
          <a:p>
            <a:pPr fontAlgn="base">
              <a:buFont typeface="Wingdings" charset="2"/>
              <a:buChar char="Ø"/>
            </a:pPr>
            <a:r>
              <a:rPr lang="en-US" sz="1300" dirty="0">
                <a:solidFill>
                  <a:schemeClr val="tx1"/>
                </a:solidFill>
              </a:rPr>
              <a:t>Cigarette smoking</a:t>
            </a:r>
          </a:p>
          <a:p>
            <a:pPr marL="0" indent="0">
              <a:buNone/>
            </a:pPr>
            <a:endParaRPr lang="en-US" dirty="0">
              <a:solidFill>
                <a:schemeClr val="tx1"/>
              </a:solidFill>
            </a:endParaRPr>
          </a:p>
        </p:txBody>
      </p:sp>
      <p:cxnSp>
        <p:nvCxnSpPr>
          <p:cNvPr id="4" name="Straight Connector 3"/>
          <p:cNvCxnSpPr/>
          <p:nvPr/>
        </p:nvCxnSpPr>
        <p:spPr>
          <a:xfrm flipV="1">
            <a:off x="482321" y="3758084"/>
            <a:ext cx="6491235"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43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281" y="218661"/>
            <a:ext cx="6011573" cy="8686799"/>
          </a:xfrm>
        </p:spPr>
        <p:txBody>
          <a:bodyPr>
            <a:normAutofit fontScale="92500"/>
          </a:bodyPr>
          <a:lstStyle/>
          <a:p>
            <a:pPr marL="0" indent="0" fontAlgn="base">
              <a:buNone/>
            </a:pPr>
            <a:r>
              <a:rPr lang="en-US" sz="1100" b="1" dirty="0" smtClean="0">
                <a:solidFill>
                  <a:schemeClr val="tx1"/>
                </a:solidFill>
              </a:rPr>
              <a:t>2.  </a:t>
            </a:r>
            <a:r>
              <a:rPr lang="en-US" sz="1100" b="1" dirty="0">
                <a:solidFill>
                  <a:schemeClr val="tx1"/>
                </a:solidFill>
              </a:rPr>
              <a:t>Abnormal Blood Flow</a:t>
            </a:r>
          </a:p>
          <a:p>
            <a:pPr marL="0" indent="0" fontAlgn="base">
              <a:buNone/>
            </a:pPr>
            <a:r>
              <a:rPr lang="en-US" sz="1100" dirty="0">
                <a:solidFill>
                  <a:schemeClr val="tx1"/>
                </a:solidFill>
              </a:rPr>
              <a:t>Abnormal blood flow: Disruption of laminar blood flow can bring platelets into contact with the endothelium and promote endothelial cell activation</a:t>
            </a:r>
          </a:p>
          <a:p>
            <a:pPr marL="0" indent="0" fontAlgn="base">
              <a:buNone/>
            </a:pPr>
            <a:r>
              <a:rPr lang="en-US" sz="1100" dirty="0">
                <a:solidFill>
                  <a:schemeClr val="tx1"/>
                </a:solidFill>
              </a:rPr>
              <a:t>1.Stasis plays a major role in the development of venous thrombi</a:t>
            </a:r>
          </a:p>
          <a:p>
            <a:pPr marL="0" indent="0" fontAlgn="base">
              <a:buNone/>
            </a:pPr>
            <a:r>
              <a:rPr lang="en-US" sz="1100" dirty="0">
                <a:solidFill>
                  <a:schemeClr val="tx1"/>
                </a:solidFill>
              </a:rPr>
              <a:t>2.Turbulence contributes to arterial and cardiac thrombosis by causing endothelial injury or dysfunction.</a:t>
            </a:r>
          </a:p>
          <a:p>
            <a:pPr fontAlgn="base">
              <a:buFont typeface="Wingdings" charset="2"/>
              <a:buChar char="Ø"/>
            </a:pPr>
            <a:r>
              <a:rPr lang="en-US" sz="1100" dirty="0" smtClean="0">
                <a:solidFill>
                  <a:schemeClr val="tx1"/>
                </a:solidFill>
              </a:rPr>
              <a:t>Abnormal </a:t>
            </a:r>
            <a:r>
              <a:rPr lang="en-US" sz="1100" dirty="0">
                <a:solidFill>
                  <a:schemeClr val="tx1"/>
                </a:solidFill>
              </a:rPr>
              <a:t>blood flow contributes to thrombosis in several clinical settings:</a:t>
            </a:r>
          </a:p>
          <a:p>
            <a:pPr fontAlgn="base"/>
            <a:r>
              <a:rPr lang="en-US" sz="1100" dirty="0">
                <a:solidFill>
                  <a:schemeClr val="tx1"/>
                </a:solidFill>
              </a:rPr>
              <a:t>Ulcerated atherosclerotic plaques </a:t>
            </a:r>
          </a:p>
          <a:p>
            <a:pPr fontAlgn="base"/>
            <a:r>
              <a:rPr lang="en-US" sz="1100" dirty="0">
                <a:solidFill>
                  <a:schemeClr val="tx1"/>
                </a:solidFill>
              </a:rPr>
              <a:t>Abnormal aortic and arterial dilations</a:t>
            </a:r>
          </a:p>
          <a:p>
            <a:pPr fontAlgn="base"/>
            <a:r>
              <a:rPr lang="en-US" sz="1100" dirty="0">
                <a:solidFill>
                  <a:schemeClr val="tx1"/>
                </a:solidFill>
              </a:rPr>
              <a:t>Acute myocardial infarction </a:t>
            </a:r>
          </a:p>
          <a:p>
            <a:pPr fontAlgn="base"/>
            <a:r>
              <a:rPr lang="en-US" sz="1100" dirty="0">
                <a:solidFill>
                  <a:schemeClr val="tx1"/>
                </a:solidFill>
              </a:rPr>
              <a:t>Mitral valve stenosis</a:t>
            </a:r>
          </a:p>
          <a:p>
            <a:pPr fontAlgn="base"/>
            <a:r>
              <a:rPr lang="en-US" sz="1100" dirty="0" err="1">
                <a:solidFill>
                  <a:schemeClr val="tx1"/>
                </a:solidFill>
              </a:rPr>
              <a:t>Hyperviscositysyndromes</a:t>
            </a:r>
            <a:r>
              <a:rPr lang="en-US" sz="1100" dirty="0">
                <a:solidFill>
                  <a:schemeClr val="tx1"/>
                </a:solidFill>
              </a:rPr>
              <a:t> </a:t>
            </a:r>
          </a:p>
          <a:p>
            <a:pPr fontAlgn="base"/>
            <a:r>
              <a:rPr lang="en-US" sz="1100" dirty="0">
                <a:solidFill>
                  <a:schemeClr val="tx1"/>
                </a:solidFill>
              </a:rPr>
              <a:t>Sickle cell anemia</a:t>
            </a:r>
          </a:p>
          <a:p>
            <a:pPr fontAlgn="base"/>
            <a:endParaRPr lang="en-US" sz="1100" b="1" dirty="0" smtClean="0">
              <a:solidFill>
                <a:schemeClr val="tx1"/>
              </a:solidFill>
            </a:endParaRPr>
          </a:p>
          <a:p>
            <a:pPr marL="0" indent="0" fontAlgn="base">
              <a:buNone/>
            </a:pPr>
            <a:r>
              <a:rPr lang="en-US" sz="1100" b="1" dirty="0" smtClean="0">
                <a:solidFill>
                  <a:schemeClr val="tx1"/>
                </a:solidFill>
              </a:rPr>
              <a:t>3. Hypercoagulability</a:t>
            </a:r>
            <a:endParaRPr lang="en-US" sz="1100" b="1" dirty="0">
              <a:solidFill>
                <a:schemeClr val="tx1"/>
              </a:solidFill>
            </a:endParaRPr>
          </a:p>
          <a:p>
            <a:pPr fontAlgn="base"/>
            <a:r>
              <a:rPr lang="en-US" sz="1100" dirty="0">
                <a:solidFill>
                  <a:schemeClr val="tx1"/>
                </a:solidFill>
              </a:rPr>
              <a:t>Definition: Any change of the coagulation pathways that predisposes to thrombosis</a:t>
            </a:r>
          </a:p>
          <a:p>
            <a:r>
              <a:rPr lang="en-US" sz="1100" dirty="0">
                <a:solidFill>
                  <a:schemeClr val="tx1"/>
                </a:solidFill>
              </a:rPr>
              <a:t>Hypercoagulability can be divided into:</a:t>
            </a:r>
          </a:p>
          <a:p>
            <a:pPr fontAlgn="base"/>
            <a:r>
              <a:rPr lang="en-US" sz="1100" dirty="0">
                <a:solidFill>
                  <a:schemeClr val="tx1"/>
                </a:solidFill>
              </a:rPr>
              <a:t>Primary (inherited) hypercoagulable states </a:t>
            </a:r>
          </a:p>
          <a:p>
            <a:pPr fontAlgn="base"/>
            <a:r>
              <a:rPr lang="en-US" sz="1100" dirty="0">
                <a:solidFill>
                  <a:schemeClr val="tx1"/>
                </a:solidFill>
              </a:rPr>
              <a:t>Secondary (acquired) hypercoagulable </a:t>
            </a:r>
            <a:r>
              <a:rPr lang="en-US" sz="1100" dirty="0" smtClean="0">
                <a:solidFill>
                  <a:schemeClr val="tx1"/>
                </a:solidFill>
              </a:rPr>
              <a:t>states</a:t>
            </a:r>
          </a:p>
          <a:p>
            <a:endParaRPr lang="en-US" sz="1100" dirty="0">
              <a:solidFill>
                <a:schemeClr val="tx1"/>
              </a:solidFill>
            </a:endParaRPr>
          </a:p>
          <a:p>
            <a:pPr marL="0" indent="0" fontAlgn="base">
              <a:buNone/>
            </a:pPr>
            <a:r>
              <a:rPr lang="en-US" b="1" dirty="0" smtClean="0">
                <a:solidFill>
                  <a:schemeClr val="bg1">
                    <a:lumMod val="75000"/>
                  </a:schemeClr>
                </a:solidFill>
              </a:rPr>
              <a:t>Thrombotic </a:t>
            </a:r>
            <a:r>
              <a:rPr lang="en-US" b="1" dirty="0">
                <a:solidFill>
                  <a:schemeClr val="bg1">
                    <a:lumMod val="75000"/>
                  </a:schemeClr>
                </a:solidFill>
              </a:rPr>
              <a:t>disorders</a:t>
            </a:r>
          </a:p>
          <a:p>
            <a:pPr fontAlgn="base"/>
            <a:r>
              <a:rPr lang="en-US" dirty="0">
                <a:solidFill>
                  <a:schemeClr val="tx1"/>
                </a:solidFill>
              </a:rPr>
              <a:t>Can be anti-thrombotic (hemorrhagic), leading to pathologic bleeding states such as hemophilia, Christmas disease and von </a:t>
            </a:r>
            <a:r>
              <a:rPr lang="en-US" dirty="0" err="1">
                <a:solidFill>
                  <a:schemeClr val="tx1"/>
                </a:solidFill>
              </a:rPr>
              <a:t>Willebrand</a:t>
            </a:r>
            <a:r>
              <a:rPr lang="en-US" dirty="0">
                <a:solidFill>
                  <a:schemeClr val="tx1"/>
                </a:solidFill>
              </a:rPr>
              <a:t> disease.</a:t>
            </a:r>
          </a:p>
          <a:p>
            <a:pPr fontAlgn="base"/>
            <a:r>
              <a:rPr lang="en-US" dirty="0">
                <a:solidFill>
                  <a:schemeClr val="tx1"/>
                </a:solidFill>
              </a:rPr>
              <a:t>Can also be </a:t>
            </a:r>
            <a:r>
              <a:rPr lang="en-US" dirty="0" err="1">
                <a:solidFill>
                  <a:schemeClr val="tx1"/>
                </a:solidFill>
              </a:rPr>
              <a:t>prothrombotic</a:t>
            </a:r>
            <a:r>
              <a:rPr lang="en-US" dirty="0">
                <a:solidFill>
                  <a:schemeClr val="tx1"/>
                </a:solidFill>
              </a:rPr>
              <a:t>, leading to hypercoagulability with pathologic thrombosis e.g. hereditary thrombophilia and antiphospholipid antibody syndrome</a:t>
            </a:r>
            <a:r>
              <a:rPr lang="en-US" dirty="0" smtClean="0">
                <a:solidFill>
                  <a:schemeClr val="tx1"/>
                </a:solidFill>
              </a:rPr>
              <a:t>.</a:t>
            </a:r>
            <a:endParaRPr lang="en-US" dirty="0">
              <a:solidFill>
                <a:schemeClr val="tx1"/>
              </a:solidFill>
            </a:endParaRPr>
          </a:p>
          <a:p>
            <a:pPr fontAlgn="base"/>
            <a:r>
              <a:rPr lang="en-US" dirty="0">
                <a:solidFill>
                  <a:schemeClr val="tx1"/>
                </a:solidFill>
              </a:rPr>
              <a:t>Characterized by recurrent venous thrombosis and </a:t>
            </a:r>
            <a:r>
              <a:rPr lang="en-US" dirty="0" smtClean="0">
                <a:solidFill>
                  <a:schemeClr val="tx1"/>
                </a:solidFill>
              </a:rPr>
              <a:t>thromboembolism.</a:t>
            </a:r>
            <a:endParaRPr lang="en-US" dirty="0">
              <a:solidFill>
                <a:schemeClr val="tx1"/>
              </a:solidFill>
            </a:endParaRPr>
          </a:p>
          <a:p>
            <a:pPr fontAlgn="base"/>
            <a:r>
              <a:rPr lang="en-US" dirty="0">
                <a:solidFill>
                  <a:srgbClr val="FF0000"/>
                </a:solidFill>
              </a:rPr>
              <a:t>Can be caused by deficiency of antithrombotic proteins </a:t>
            </a:r>
            <a:r>
              <a:rPr lang="en-US" dirty="0" err="1">
                <a:solidFill>
                  <a:srgbClr val="FF0000"/>
                </a:solidFill>
              </a:rPr>
              <a:t>e,g</a:t>
            </a:r>
            <a:r>
              <a:rPr lang="en-US" dirty="0">
                <a:solidFill>
                  <a:srgbClr val="FF0000"/>
                </a:solidFill>
              </a:rPr>
              <a:t>. antithrombin3, protein C, and protein S.</a:t>
            </a:r>
          </a:p>
          <a:p>
            <a:pPr fontAlgn="base"/>
            <a:r>
              <a:rPr lang="en-US" b="1" dirty="0">
                <a:solidFill>
                  <a:srgbClr val="FF0000"/>
                </a:solidFill>
              </a:rPr>
              <a:t>Factor V Leiden </a:t>
            </a:r>
            <a:r>
              <a:rPr lang="en-US" b="1" dirty="0" smtClean="0">
                <a:solidFill>
                  <a:srgbClr val="FF0000"/>
                </a:solidFill>
              </a:rPr>
              <a:t>thrombophilia</a:t>
            </a:r>
            <a:r>
              <a:rPr lang="en-US" dirty="0" smtClean="0">
                <a:solidFill>
                  <a:schemeClr val="tx1"/>
                </a:solidFill>
              </a:rPr>
              <a:t> is </a:t>
            </a:r>
            <a:r>
              <a:rPr lang="en-US" dirty="0">
                <a:solidFill>
                  <a:schemeClr val="tx1"/>
                </a:solidFill>
              </a:rPr>
              <a:t>a genetically inherited </a:t>
            </a:r>
            <a:r>
              <a:rPr lang="en-US" dirty="0" err="1" smtClean="0">
                <a:solidFill>
                  <a:schemeClr val="tx1"/>
                </a:solidFill>
              </a:rPr>
              <a:t>prothrombotic</a:t>
            </a:r>
            <a:r>
              <a:rPr lang="en-US" dirty="0" smtClean="0">
                <a:solidFill>
                  <a:schemeClr val="tx1"/>
                </a:solidFill>
              </a:rPr>
              <a:t> disorder </a:t>
            </a:r>
            <a:r>
              <a:rPr lang="en-US" dirty="0">
                <a:solidFill>
                  <a:schemeClr val="tx1"/>
                </a:solidFill>
              </a:rPr>
              <a:t>of blood. Factor V Leiden is a mutated form of human factor V that causes an increase in blood clotting (hypercoagulability). </a:t>
            </a:r>
          </a:p>
          <a:p>
            <a:pPr marL="0" indent="0" fontAlgn="base">
              <a:buNone/>
            </a:pPr>
            <a:r>
              <a:rPr lang="en-US" dirty="0">
                <a:solidFill>
                  <a:schemeClr val="tx1"/>
                </a:solidFill>
              </a:rPr>
              <a:t/>
            </a:r>
            <a:br>
              <a:rPr lang="en-US" dirty="0">
                <a:solidFill>
                  <a:schemeClr val="tx1"/>
                </a:solidFill>
              </a:rPr>
            </a:br>
            <a:r>
              <a:rPr lang="en-US" b="1" dirty="0">
                <a:solidFill>
                  <a:schemeClr val="tx1"/>
                </a:solidFill>
              </a:rPr>
              <a:t>Antiphospholipid antibody syndrome</a:t>
            </a:r>
          </a:p>
          <a:p>
            <a:pPr fontAlgn="base"/>
            <a:r>
              <a:rPr lang="en-US" dirty="0">
                <a:solidFill>
                  <a:schemeClr val="tx1"/>
                </a:solidFill>
              </a:rPr>
              <a:t>Is a </a:t>
            </a:r>
            <a:r>
              <a:rPr lang="en-US" dirty="0" err="1" smtClean="0">
                <a:solidFill>
                  <a:schemeClr val="tx1"/>
                </a:solidFill>
              </a:rPr>
              <a:t>prothrombotic</a:t>
            </a:r>
            <a:r>
              <a:rPr lang="en-US" dirty="0" smtClean="0">
                <a:solidFill>
                  <a:schemeClr val="tx1"/>
                </a:solidFill>
              </a:rPr>
              <a:t> hypercoagulable </a:t>
            </a:r>
            <a:r>
              <a:rPr lang="en-US" dirty="0">
                <a:solidFill>
                  <a:schemeClr val="tx1"/>
                </a:solidFill>
              </a:rPr>
              <a:t>autoimmune </a:t>
            </a:r>
            <a:r>
              <a:rPr lang="en-US" dirty="0" smtClean="0">
                <a:solidFill>
                  <a:schemeClr val="tx1"/>
                </a:solidFill>
              </a:rPr>
              <a:t>multisystem disorder </a:t>
            </a:r>
            <a:r>
              <a:rPr lang="en-US" dirty="0">
                <a:solidFill>
                  <a:schemeClr val="tx1"/>
                </a:solidFill>
              </a:rPr>
              <a:t>caused by the presence of a type of antiphospholipid antibodies.</a:t>
            </a:r>
          </a:p>
          <a:p>
            <a:pPr fontAlgn="base"/>
            <a:r>
              <a:rPr lang="en-US" dirty="0">
                <a:solidFill>
                  <a:schemeClr val="tx1"/>
                </a:solidFill>
              </a:rPr>
              <a:t>Is characterized by recurrent thrombosis and embolism and fetal loss in pregnancy.</a:t>
            </a:r>
          </a:p>
          <a:p>
            <a:pPr fontAlgn="base"/>
            <a:r>
              <a:rPr lang="en-US" dirty="0">
                <a:solidFill>
                  <a:schemeClr val="tx1"/>
                </a:solidFill>
              </a:rPr>
              <a:t>Patients have prolonged partial thromboplastin time (PTT).</a:t>
            </a:r>
          </a:p>
          <a:p>
            <a:pPr fontAlgn="base"/>
            <a:r>
              <a:rPr lang="en-US" dirty="0">
                <a:solidFill>
                  <a:schemeClr val="tx1"/>
                </a:solidFill>
              </a:rPr>
              <a:t>It is sometimes associated Systemic Lupus Erythematosus and so this antibody is also known as lupus anticoagulant.</a:t>
            </a:r>
          </a:p>
          <a:p>
            <a:pPr marL="0" indent="0">
              <a:buNone/>
            </a:pPr>
            <a:r>
              <a:rPr lang="en-US" dirty="0"/>
              <a:t/>
            </a:r>
            <a:br>
              <a:rPr lang="en-US" dirty="0"/>
            </a:br>
            <a:endParaRPr lang="en-US" dirty="0"/>
          </a:p>
        </p:txBody>
      </p:sp>
      <p:cxnSp>
        <p:nvCxnSpPr>
          <p:cNvPr id="4" name="Straight Connector 3"/>
          <p:cNvCxnSpPr/>
          <p:nvPr/>
        </p:nvCxnSpPr>
        <p:spPr>
          <a:xfrm flipV="1">
            <a:off x="739281" y="4085145"/>
            <a:ext cx="6251403" cy="1987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723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xmlns="" id="{C55D5A19-47F6-9044-BAAD-98EF3464018D}"/>
              </a:ext>
            </a:extLst>
          </p:cNvPr>
          <p:cNvPicPr>
            <a:picLocks noGrp="1" noChangeAspect="1"/>
          </p:cNvPicPr>
          <p:nvPr>
            <p:ph idx="1"/>
          </p:nvPr>
        </p:nvPicPr>
        <p:blipFill>
          <a:blip r:embed="rId2"/>
          <a:stretch>
            <a:fillRect/>
          </a:stretch>
        </p:blipFill>
        <p:spPr>
          <a:xfrm>
            <a:off x="5141952" y="202085"/>
            <a:ext cx="1891351" cy="2231427"/>
          </a:xfrm>
          <a:prstGeom prst="rect">
            <a:avLst/>
          </a:prstGeom>
        </p:spPr>
      </p:pic>
      <p:sp>
        <p:nvSpPr>
          <p:cNvPr id="4" name="TextBox 3">
            <a:extLst>
              <a:ext uri="{FF2B5EF4-FFF2-40B4-BE49-F238E27FC236}">
                <a16:creationId xmlns:a16="http://schemas.microsoft.com/office/drawing/2014/main" xmlns="" id="{D6CBFAFC-2A5E-764E-8FC8-97906ACE6AF0}"/>
              </a:ext>
            </a:extLst>
          </p:cNvPr>
          <p:cNvSpPr txBox="1"/>
          <p:nvPr/>
        </p:nvSpPr>
        <p:spPr>
          <a:xfrm>
            <a:off x="739280" y="325243"/>
            <a:ext cx="4526574" cy="1754326"/>
          </a:xfrm>
          <a:prstGeom prst="rect">
            <a:avLst/>
          </a:prstGeom>
          <a:noFill/>
        </p:spPr>
        <p:txBody>
          <a:bodyPr wrap="square" rtlCol="0">
            <a:spAutoFit/>
          </a:bodyPr>
          <a:lstStyle/>
          <a:p>
            <a:pPr algn="l"/>
            <a:r>
              <a:rPr lang="en-US" sz="1600" b="1" dirty="0"/>
              <a:t>Morphology of thrombus : </a:t>
            </a:r>
            <a:r>
              <a:rPr lang="en-US" sz="1200" b="1" dirty="0">
                <a:solidFill>
                  <a:schemeClr val="tx1">
                    <a:lumMod val="90000"/>
                    <a:lumOff val="10000"/>
                  </a:schemeClr>
                </a:solidFill>
              </a:rPr>
              <a:t> </a:t>
            </a:r>
            <a:endParaRPr lang="en-US" sz="1200" b="1" dirty="0" smtClean="0">
              <a:solidFill>
                <a:schemeClr val="tx1">
                  <a:lumMod val="90000"/>
                  <a:lumOff val="10000"/>
                </a:schemeClr>
              </a:solidFill>
            </a:endParaRPr>
          </a:p>
          <a:p>
            <a:pPr algn="l"/>
            <a:r>
              <a:rPr lang="en-US" sz="1200" b="1" dirty="0">
                <a:solidFill>
                  <a:schemeClr val="tx1">
                    <a:lumMod val="90000"/>
                    <a:lumOff val="10000"/>
                  </a:schemeClr>
                </a:solidFill>
                <a:latin typeface="Abadi" panose="020F0502020204030204" pitchFamily="34" charset="0"/>
              </a:rPr>
              <a:t> </a:t>
            </a:r>
            <a:r>
              <a:rPr lang="en-US" sz="1200" b="1" dirty="0" smtClean="0">
                <a:solidFill>
                  <a:schemeClr val="tx1">
                    <a:lumMod val="90000"/>
                    <a:lumOff val="10000"/>
                  </a:schemeClr>
                </a:solidFill>
                <a:latin typeface="Abadi" panose="020F0502020204030204" pitchFamily="34" charset="0"/>
              </a:rPr>
              <a:t>  </a:t>
            </a:r>
            <a:r>
              <a:rPr lang="en-US" sz="1150" dirty="0" smtClean="0">
                <a:latin typeface="Abadi" panose="020F0502020204030204" pitchFamily="34" charset="0"/>
              </a:rPr>
              <a:t>Thrombi </a:t>
            </a:r>
            <a:r>
              <a:rPr lang="en-US" sz="1150" dirty="0">
                <a:latin typeface="Abadi" panose="020F0502020204030204" pitchFamily="34" charset="0"/>
              </a:rPr>
              <a:t>may develop anywhere in the cardiovascular system</a:t>
            </a:r>
          </a:p>
          <a:p>
            <a:pPr algn="l"/>
            <a:r>
              <a:rPr lang="en-US" sz="1150" dirty="0">
                <a:latin typeface="Abadi" panose="020F0502020204030204" pitchFamily="34" charset="0"/>
              </a:rPr>
              <a:t>    the cardiac chambers, valve cusps, arteries, veins, or capillaries.</a:t>
            </a:r>
          </a:p>
          <a:p>
            <a:pPr algn="l"/>
            <a:r>
              <a:rPr lang="en-US" sz="1150" dirty="0">
                <a:latin typeface="Abadi" panose="020F0502020204030204" pitchFamily="34" charset="0"/>
              </a:rPr>
              <a:t>    They vary in size and shape, depending on the site of origin.</a:t>
            </a:r>
          </a:p>
          <a:p>
            <a:pPr marL="171450" indent="-171450" algn="l">
              <a:buFont typeface="Wingdings" pitchFamily="2" charset="2"/>
              <a:buChar char="§"/>
            </a:pPr>
            <a:r>
              <a:rPr lang="en-US" sz="1150" dirty="0">
                <a:solidFill>
                  <a:srgbClr val="FF0000"/>
                </a:solidFill>
                <a:latin typeface="Abadi" panose="020F0502020204030204" pitchFamily="34" charset="0"/>
              </a:rPr>
              <a:t>Arterial or cardiac thrombi</a:t>
            </a:r>
            <a:r>
              <a:rPr lang="en-US" sz="1150" dirty="0">
                <a:latin typeface="Abadi" panose="020F0502020204030204" pitchFamily="34" charset="0"/>
              </a:rPr>
              <a:t> usually begin at a site of endothelial injury (e.g., atherosclerotic plaque) or turbulence (vessel bifurcation)</a:t>
            </a:r>
          </a:p>
          <a:p>
            <a:pPr marL="171450" indent="-171450" algn="l">
              <a:buFont typeface="Wingdings" pitchFamily="2" charset="2"/>
              <a:buChar char="§"/>
            </a:pPr>
            <a:r>
              <a:rPr lang="en-US" sz="1150" dirty="0">
                <a:latin typeface="Abadi" panose="020F0502020204030204" pitchFamily="34" charset="0"/>
              </a:rPr>
              <a:t>Venous thrombi characteristically occur in </a:t>
            </a:r>
            <a:r>
              <a:rPr lang="en-US" sz="1150" dirty="0">
                <a:solidFill>
                  <a:srgbClr val="FF0000"/>
                </a:solidFill>
                <a:latin typeface="Abadi" panose="020F0502020204030204" pitchFamily="34" charset="0"/>
              </a:rPr>
              <a:t>sites of stasis</a:t>
            </a:r>
            <a:r>
              <a:rPr lang="en-US" sz="1150" dirty="0">
                <a:latin typeface="Abadi" panose="020F0502020204030204" pitchFamily="34" charset="0"/>
              </a:rPr>
              <a:t>. </a:t>
            </a:r>
          </a:p>
          <a:p>
            <a:pPr marL="171450" indent="-171450" algn="l">
              <a:buFont typeface="Wingdings" pitchFamily="2" charset="2"/>
              <a:buChar char="§"/>
            </a:pPr>
            <a:r>
              <a:rPr lang="en-US" sz="1150" dirty="0">
                <a:latin typeface="Abadi" panose="020F0502020204030204" pitchFamily="34" charset="0"/>
              </a:rPr>
              <a:t> The propagating tail  of either  thrombi may not be well attached (particularly in veins) is prone to fragmentation, creating an </a:t>
            </a:r>
            <a:r>
              <a:rPr lang="en-US" sz="1150" dirty="0">
                <a:solidFill>
                  <a:srgbClr val="FF0000"/>
                </a:solidFill>
                <a:latin typeface="Abadi" panose="020F0502020204030204" pitchFamily="34" charset="0"/>
              </a:rPr>
              <a:t>embolus.</a:t>
            </a:r>
          </a:p>
        </p:txBody>
      </p:sp>
      <p:sp>
        <p:nvSpPr>
          <p:cNvPr id="8" name="TextBox 7">
            <a:extLst>
              <a:ext uri="{FF2B5EF4-FFF2-40B4-BE49-F238E27FC236}">
                <a16:creationId xmlns:a16="http://schemas.microsoft.com/office/drawing/2014/main" xmlns="" id="{2D778FD7-3FDE-AD43-89D4-B0670D24306A}"/>
              </a:ext>
            </a:extLst>
          </p:cNvPr>
          <p:cNvSpPr txBox="1"/>
          <p:nvPr/>
        </p:nvSpPr>
        <p:spPr>
          <a:xfrm>
            <a:off x="739280" y="3219078"/>
            <a:ext cx="2852639" cy="338554"/>
          </a:xfrm>
          <a:prstGeom prst="rect">
            <a:avLst/>
          </a:prstGeom>
          <a:noFill/>
        </p:spPr>
        <p:txBody>
          <a:bodyPr wrap="square" rtlCol="0">
            <a:spAutoFit/>
          </a:bodyPr>
          <a:lstStyle/>
          <a:p>
            <a:pPr algn="l"/>
            <a:r>
              <a:rPr lang="en-US" sz="1600" b="1" dirty="0"/>
              <a:t>Lines of Zahn </a:t>
            </a:r>
          </a:p>
        </p:txBody>
      </p:sp>
      <p:pic>
        <p:nvPicPr>
          <p:cNvPr id="2" name="Picture 2">
            <a:extLst>
              <a:ext uri="{FF2B5EF4-FFF2-40B4-BE49-F238E27FC236}">
                <a16:creationId xmlns:a16="http://schemas.microsoft.com/office/drawing/2014/main" xmlns="" id="{37F98B96-39F3-F742-BE58-894A16EED731}"/>
              </a:ext>
            </a:extLst>
          </p:cNvPr>
          <p:cNvPicPr>
            <a:picLocks noChangeAspect="1"/>
          </p:cNvPicPr>
          <p:nvPr/>
        </p:nvPicPr>
        <p:blipFill>
          <a:blip r:embed="rId3"/>
          <a:stretch>
            <a:fillRect/>
          </a:stretch>
        </p:blipFill>
        <p:spPr>
          <a:xfrm>
            <a:off x="2338772" y="2556670"/>
            <a:ext cx="2540421" cy="1663371"/>
          </a:xfrm>
          <a:prstGeom prst="rect">
            <a:avLst/>
          </a:prstGeom>
        </p:spPr>
      </p:pic>
      <p:cxnSp>
        <p:nvCxnSpPr>
          <p:cNvPr id="6" name="Straight Arrow Connector 5">
            <a:extLst>
              <a:ext uri="{FF2B5EF4-FFF2-40B4-BE49-F238E27FC236}">
                <a16:creationId xmlns:a16="http://schemas.microsoft.com/office/drawing/2014/main" xmlns="" id="{ABC542DD-802C-674F-8911-F71F8621CA1B}"/>
              </a:ext>
            </a:extLst>
          </p:cNvPr>
          <p:cNvCxnSpPr>
            <a:cxnSpLocks/>
          </p:cNvCxnSpPr>
          <p:nvPr/>
        </p:nvCxnSpPr>
        <p:spPr>
          <a:xfrm flipV="1">
            <a:off x="3186629" y="2911707"/>
            <a:ext cx="2079225" cy="878753"/>
          </a:xfrm>
          <a:prstGeom prst="straightConnector1">
            <a:avLst/>
          </a:prstGeom>
          <a:ln>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824E7689-D6D2-7542-8E84-80868017FC0D}"/>
              </a:ext>
            </a:extLst>
          </p:cNvPr>
          <p:cNvCxnSpPr>
            <a:cxnSpLocks/>
          </p:cNvCxnSpPr>
          <p:nvPr/>
        </p:nvCxnSpPr>
        <p:spPr>
          <a:xfrm flipV="1">
            <a:off x="3591919" y="3790460"/>
            <a:ext cx="1673935" cy="150566"/>
          </a:xfrm>
          <a:prstGeom prst="straightConnector1">
            <a:avLst/>
          </a:prstGeom>
          <a:ln>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E4FF824E-5766-A44D-8FB5-531DED09E9D5}"/>
              </a:ext>
            </a:extLst>
          </p:cNvPr>
          <p:cNvSpPr txBox="1"/>
          <p:nvPr/>
        </p:nvSpPr>
        <p:spPr>
          <a:xfrm>
            <a:off x="5318664" y="2766307"/>
            <a:ext cx="1828800" cy="1169551"/>
          </a:xfrm>
          <a:prstGeom prst="rect">
            <a:avLst/>
          </a:prstGeom>
          <a:noFill/>
        </p:spPr>
        <p:txBody>
          <a:bodyPr wrap="square" rtlCol="0">
            <a:spAutoFit/>
          </a:bodyPr>
          <a:lstStyle/>
          <a:p>
            <a:pPr algn="l"/>
            <a:r>
              <a:rPr lang="en-US" dirty="0"/>
              <a:t>Platelets with fibrin </a:t>
            </a:r>
          </a:p>
          <a:p>
            <a:pPr algn="l"/>
            <a:endParaRPr lang="en-US" dirty="0"/>
          </a:p>
          <a:p>
            <a:pPr algn="l"/>
            <a:endParaRPr lang="en-US" dirty="0"/>
          </a:p>
          <a:p>
            <a:pPr algn="l"/>
            <a:endParaRPr lang="en-US" dirty="0"/>
          </a:p>
          <a:p>
            <a:pPr algn="l"/>
            <a:endParaRPr lang="en-US" dirty="0"/>
          </a:p>
          <a:p>
            <a:pPr algn="l"/>
            <a:endParaRPr lang="en-US" dirty="0"/>
          </a:p>
          <a:p>
            <a:pPr algn="l"/>
            <a:r>
              <a:rPr lang="en-US" dirty="0"/>
              <a:t>Red blood cells</a:t>
            </a:r>
          </a:p>
        </p:txBody>
      </p:sp>
      <p:pic>
        <p:nvPicPr>
          <p:cNvPr id="3" name="Picture 6">
            <a:extLst>
              <a:ext uri="{FF2B5EF4-FFF2-40B4-BE49-F238E27FC236}">
                <a16:creationId xmlns:a16="http://schemas.microsoft.com/office/drawing/2014/main" xmlns="" id="{629D7AF7-C2C8-CF40-A4EB-5BDEA176BBE3}"/>
              </a:ext>
            </a:extLst>
          </p:cNvPr>
          <p:cNvPicPr>
            <a:picLocks noChangeAspect="1"/>
          </p:cNvPicPr>
          <p:nvPr/>
        </p:nvPicPr>
        <p:blipFill rotWithShape="1">
          <a:blip r:embed="rId4"/>
          <a:srcRect t="10825" r="9724"/>
          <a:stretch/>
        </p:blipFill>
        <p:spPr>
          <a:xfrm>
            <a:off x="739280" y="4452869"/>
            <a:ext cx="6294023" cy="4543162"/>
          </a:xfrm>
          <a:prstGeom prst="rect">
            <a:avLst/>
          </a:prstGeom>
        </p:spPr>
      </p:pic>
      <p:sp>
        <p:nvSpPr>
          <p:cNvPr id="7" name="Rectangle 6"/>
          <p:cNvSpPr/>
          <p:nvPr/>
        </p:nvSpPr>
        <p:spPr>
          <a:xfrm>
            <a:off x="5265854" y="2694596"/>
            <a:ext cx="1212831" cy="3578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306171" y="3611556"/>
            <a:ext cx="1005178" cy="3578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6007" y="3518240"/>
            <a:ext cx="1699592" cy="400110"/>
          </a:xfrm>
          <a:prstGeom prst="rect">
            <a:avLst/>
          </a:prstGeom>
          <a:noFill/>
        </p:spPr>
        <p:txBody>
          <a:bodyPr wrap="square" rtlCol="0">
            <a:spAutoFit/>
          </a:bodyPr>
          <a:lstStyle/>
          <a:p>
            <a:r>
              <a:rPr lang="en-US" dirty="0" smtClean="0">
                <a:solidFill>
                  <a:schemeClr val="bg2">
                    <a:lumMod val="75000"/>
                  </a:schemeClr>
                </a:solidFill>
              </a:rPr>
              <a:t>They are composed of platelets, fibrin, </a:t>
            </a:r>
            <a:r>
              <a:rPr lang="en-US" smtClean="0">
                <a:solidFill>
                  <a:schemeClr val="bg2">
                    <a:lumMod val="75000"/>
                  </a:schemeClr>
                </a:solidFill>
              </a:rPr>
              <a:t>and RBCs.</a:t>
            </a:r>
            <a:endParaRPr lang="en-US" dirty="0">
              <a:solidFill>
                <a:schemeClr val="bg2">
                  <a:lumMod val="75000"/>
                </a:schemeClr>
              </a:solidFill>
            </a:endParaRPr>
          </a:p>
        </p:txBody>
      </p:sp>
      <p:sp>
        <p:nvSpPr>
          <p:cNvPr id="14" name="TextBox 13"/>
          <p:cNvSpPr txBox="1"/>
          <p:nvPr/>
        </p:nvSpPr>
        <p:spPr>
          <a:xfrm>
            <a:off x="5191411" y="3049069"/>
            <a:ext cx="1699592" cy="246221"/>
          </a:xfrm>
          <a:prstGeom prst="rect">
            <a:avLst/>
          </a:prstGeom>
          <a:noFill/>
        </p:spPr>
        <p:txBody>
          <a:bodyPr wrap="square" rtlCol="0">
            <a:spAutoFit/>
          </a:bodyPr>
          <a:lstStyle/>
          <a:p>
            <a:r>
              <a:rPr lang="en-US" smtClean="0">
                <a:solidFill>
                  <a:schemeClr val="bg2">
                    <a:lumMod val="75000"/>
                  </a:schemeClr>
                </a:solidFill>
              </a:rPr>
              <a:t>They form </a:t>
            </a:r>
            <a:r>
              <a:rPr lang="en-US" dirty="0" smtClean="0">
                <a:solidFill>
                  <a:schemeClr val="bg2">
                    <a:lumMod val="75000"/>
                  </a:schemeClr>
                </a:solidFill>
              </a:rPr>
              <a:t>the lighter lines.</a:t>
            </a:r>
            <a:endParaRPr lang="en-US" dirty="0">
              <a:solidFill>
                <a:schemeClr val="bg2">
                  <a:lumMod val="75000"/>
                </a:schemeClr>
              </a:solidFill>
            </a:endParaRPr>
          </a:p>
        </p:txBody>
      </p:sp>
      <p:sp>
        <p:nvSpPr>
          <p:cNvPr id="15" name="TextBox 14"/>
          <p:cNvSpPr txBox="1"/>
          <p:nvPr/>
        </p:nvSpPr>
        <p:spPr>
          <a:xfrm>
            <a:off x="5196726" y="3963762"/>
            <a:ext cx="1699592" cy="246221"/>
          </a:xfrm>
          <a:prstGeom prst="rect">
            <a:avLst/>
          </a:prstGeom>
          <a:noFill/>
        </p:spPr>
        <p:txBody>
          <a:bodyPr wrap="square" rtlCol="0">
            <a:spAutoFit/>
          </a:bodyPr>
          <a:lstStyle/>
          <a:p>
            <a:r>
              <a:rPr lang="en-US" dirty="0" smtClean="0">
                <a:solidFill>
                  <a:schemeClr val="bg2">
                    <a:lumMod val="75000"/>
                  </a:schemeClr>
                </a:solidFill>
              </a:rPr>
              <a:t>They form the darker lines.</a:t>
            </a:r>
            <a:endParaRPr lang="en-US" dirty="0">
              <a:solidFill>
                <a:schemeClr val="bg2">
                  <a:lumMod val="75000"/>
                </a:schemeClr>
              </a:solidFill>
            </a:endParaRPr>
          </a:p>
        </p:txBody>
      </p:sp>
    </p:spTree>
    <p:extLst>
      <p:ext uri="{BB962C8B-B14F-4D97-AF65-F5344CB8AC3E}">
        <p14:creationId xmlns:p14="http://schemas.microsoft.com/office/powerpoint/2010/main" val="291579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33AFCD3B-1ABC-4C29-ACEE-A09828CECD08}"/>
              </a:ext>
            </a:extLst>
          </p:cNvPr>
          <p:cNvSpPr txBox="1"/>
          <p:nvPr/>
        </p:nvSpPr>
        <p:spPr>
          <a:xfrm>
            <a:off x="1269601" y="344116"/>
            <a:ext cx="1846053" cy="307777"/>
          </a:xfrm>
          <a:prstGeom prst="rect">
            <a:avLst/>
          </a:prstGeom>
          <a:noFill/>
        </p:spPr>
        <p:txBody>
          <a:bodyPr wrap="square" rtlCol="0">
            <a:spAutoFit/>
          </a:bodyPr>
          <a:lstStyle/>
          <a:p>
            <a:r>
              <a:rPr lang="en-GB" sz="1400" b="1" dirty="0"/>
              <a:t>Arterial  Thrombi</a:t>
            </a:r>
          </a:p>
        </p:txBody>
      </p:sp>
      <p:sp>
        <p:nvSpPr>
          <p:cNvPr id="14" name="TextBox 13">
            <a:extLst>
              <a:ext uri="{FF2B5EF4-FFF2-40B4-BE49-F238E27FC236}">
                <a16:creationId xmlns:a16="http://schemas.microsoft.com/office/drawing/2014/main" xmlns="" id="{3D345985-2D02-4D5D-85F6-30038E732C11}"/>
              </a:ext>
            </a:extLst>
          </p:cNvPr>
          <p:cNvSpPr txBox="1"/>
          <p:nvPr/>
        </p:nvSpPr>
        <p:spPr>
          <a:xfrm>
            <a:off x="1104211" y="746024"/>
            <a:ext cx="2421813" cy="3262432"/>
          </a:xfrm>
          <a:prstGeom prst="rect">
            <a:avLst/>
          </a:prstGeom>
          <a:noFill/>
          <a:ln>
            <a:noFill/>
          </a:ln>
        </p:spPr>
        <p:txBody>
          <a:bodyPr wrap="square" rtlCol="0">
            <a:spAutoFit/>
          </a:bodyPr>
          <a:lstStyle/>
          <a:p>
            <a:pPr marL="171450" indent="-171450">
              <a:buFont typeface="Arial" panose="020B0604020202020204" pitchFamily="34" charset="0"/>
              <a:buChar char="•"/>
            </a:pPr>
            <a:r>
              <a:rPr lang="en-GB" sz="1400" dirty="0"/>
              <a:t>Are usually occlusive</a:t>
            </a:r>
          </a:p>
          <a:p>
            <a:endParaRPr lang="en-US" altLang="en-US" sz="1400" dirty="0"/>
          </a:p>
          <a:p>
            <a:pPr marL="171450" indent="-171450">
              <a:buFont typeface="Arial" panose="020B0604020202020204" pitchFamily="34" charset="0"/>
              <a:buChar char="•"/>
            </a:pPr>
            <a:r>
              <a:rPr lang="en-US" altLang="en-US" sz="1400" dirty="0"/>
              <a:t>Most common sites in descending order, are </a:t>
            </a:r>
            <a:r>
              <a:rPr lang="en-US" altLang="en-US" sz="1400" dirty="0">
                <a:solidFill>
                  <a:srgbClr val="FF0000"/>
                </a:solidFill>
              </a:rPr>
              <a:t>coronary, </a:t>
            </a:r>
            <a:r>
              <a:rPr lang="en-US" altLang="en-US" sz="1400" dirty="0" smtClean="0">
                <a:solidFill>
                  <a:srgbClr val="FF0000"/>
                </a:solidFill>
              </a:rPr>
              <a:t>then cerebral</a:t>
            </a:r>
            <a:r>
              <a:rPr lang="en-US" altLang="en-US" sz="1400" dirty="0">
                <a:solidFill>
                  <a:srgbClr val="FF0000"/>
                </a:solidFill>
              </a:rPr>
              <a:t>, and </a:t>
            </a:r>
            <a:r>
              <a:rPr lang="en-US" altLang="en-US" sz="1400" dirty="0" smtClean="0">
                <a:solidFill>
                  <a:srgbClr val="FF0000"/>
                </a:solidFill>
              </a:rPr>
              <a:t>then femoral </a:t>
            </a:r>
            <a:r>
              <a:rPr lang="en-US" altLang="en-US" sz="1400" dirty="0">
                <a:solidFill>
                  <a:srgbClr val="FF0000"/>
                </a:solidFill>
              </a:rPr>
              <a:t>arteries. </a:t>
            </a:r>
          </a:p>
          <a:p>
            <a:pPr marL="171450" indent="-171450">
              <a:buFont typeface="Arial" panose="020B0604020202020204" pitchFamily="34" charset="0"/>
              <a:buChar char="•"/>
            </a:pPr>
            <a:endParaRPr lang="en-US" altLang="en-US" sz="1400" dirty="0"/>
          </a:p>
          <a:p>
            <a:pPr marL="171450" indent="-171450">
              <a:buFont typeface="Arial" panose="020B0604020202020204" pitchFamily="34" charset="0"/>
              <a:buChar char="•"/>
            </a:pPr>
            <a:r>
              <a:rPr lang="en-US" altLang="en-US" sz="1400" dirty="0"/>
              <a:t>It is usually superimposed on an </a:t>
            </a:r>
            <a:r>
              <a:rPr lang="en-US" altLang="en-US" sz="1400" dirty="0">
                <a:solidFill>
                  <a:srgbClr val="FF0000"/>
                </a:solidFill>
              </a:rPr>
              <a:t>atherosclerotic plaque </a:t>
            </a:r>
            <a:r>
              <a:rPr lang="en-US" altLang="en-US" sz="1400" dirty="0"/>
              <a:t>and are </a:t>
            </a:r>
            <a:r>
              <a:rPr lang="en-US" altLang="en-US" sz="1400" dirty="0">
                <a:solidFill>
                  <a:srgbClr val="FF0000"/>
                </a:solidFill>
              </a:rPr>
              <a:t>firmly adherent </a:t>
            </a:r>
            <a:r>
              <a:rPr lang="en-US" altLang="en-US" sz="1400" dirty="0"/>
              <a:t>to the injured </a:t>
            </a:r>
            <a:r>
              <a:rPr lang="en-US" altLang="en-US" sz="1400" dirty="0">
                <a:solidFill>
                  <a:srgbClr val="FF0000"/>
                </a:solidFill>
              </a:rPr>
              <a:t>arterial wall </a:t>
            </a:r>
            <a:r>
              <a:rPr lang="en-US" altLang="en-US" sz="1400" dirty="0"/>
              <a:t>(mural</a:t>
            </a:r>
            <a:r>
              <a:rPr lang="en-US" altLang="en-US" sz="1400" dirty="0" smtClean="0"/>
              <a:t>). </a:t>
            </a:r>
            <a:endParaRPr lang="en-US" altLang="en-US" sz="1400" dirty="0"/>
          </a:p>
          <a:p>
            <a:pPr marL="171450" indent="-171450">
              <a:buFont typeface="Arial" panose="020B0604020202020204" pitchFamily="34" charset="0"/>
              <a:buChar char="•"/>
            </a:pPr>
            <a:endParaRPr lang="en-US" altLang="en-US" sz="1400" dirty="0"/>
          </a:p>
          <a:p>
            <a:pPr marL="171450" indent="-171450">
              <a:buFont typeface="Arial" panose="020B0604020202020204" pitchFamily="34" charset="0"/>
              <a:buChar char="•"/>
            </a:pPr>
            <a:r>
              <a:rPr lang="en-US" altLang="en-US" sz="1400" dirty="0">
                <a:solidFill>
                  <a:srgbClr val="FF0000"/>
                </a:solidFill>
              </a:rPr>
              <a:t>Gray-white and friable.</a:t>
            </a:r>
          </a:p>
          <a:p>
            <a:endParaRPr lang="en-GB" dirty="0"/>
          </a:p>
        </p:txBody>
      </p:sp>
      <p:sp>
        <p:nvSpPr>
          <p:cNvPr id="17" name="TextBox 16">
            <a:extLst>
              <a:ext uri="{FF2B5EF4-FFF2-40B4-BE49-F238E27FC236}">
                <a16:creationId xmlns:a16="http://schemas.microsoft.com/office/drawing/2014/main" xmlns="" id="{96972E38-01C5-467F-AAF7-17853B6916A0}"/>
              </a:ext>
            </a:extLst>
          </p:cNvPr>
          <p:cNvSpPr txBox="1"/>
          <p:nvPr/>
        </p:nvSpPr>
        <p:spPr>
          <a:xfrm>
            <a:off x="4299015" y="344116"/>
            <a:ext cx="1846053" cy="307777"/>
          </a:xfrm>
          <a:prstGeom prst="rect">
            <a:avLst/>
          </a:prstGeom>
          <a:noFill/>
        </p:spPr>
        <p:txBody>
          <a:bodyPr wrap="square" rtlCol="0">
            <a:spAutoFit/>
          </a:bodyPr>
          <a:lstStyle/>
          <a:p>
            <a:r>
              <a:rPr lang="en-GB" sz="1400" b="1" dirty="0"/>
              <a:t>Venous Thrombi</a:t>
            </a:r>
          </a:p>
        </p:txBody>
      </p:sp>
      <p:sp>
        <p:nvSpPr>
          <p:cNvPr id="18" name="TextBox 17">
            <a:extLst>
              <a:ext uri="{FF2B5EF4-FFF2-40B4-BE49-F238E27FC236}">
                <a16:creationId xmlns:a16="http://schemas.microsoft.com/office/drawing/2014/main" xmlns="" id="{18134C2D-5976-4112-B1D5-4744C085FF81}"/>
              </a:ext>
            </a:extLst>
          </p:cNvPr>
          <p:cNvSpPr txBox="1"/>
          <p:nvPr/>
        </p:nvSpPr>
        <p:spPr>
          <a:xfrm>
            <a:off x="3960918" y="745615"/>
            <a:ext cx="3168504" cy="3908762"/>
          </a:xfrm>
          <a:prstGeom prst="rect">
            <a:avLst/>
          </a:prstGeom>
          <a:noFill/>
          <a:ln>
            <a:noFill/>
          </a:ln>
        </p:spPr>
        <p:txBody>
          <a:bodyPr wrap="square" rtlCol="0">
            <a:spAutoFit/>
          </a:bodyPr>
          <a:lstStyle/>
          <a:p>
            <a:pPr marL="171450" indent="-171450">
              <a:buFont typeface="Arial" panose="020B0604020202020204" pitchFamily="34" charset="0"/>
              <a:buChar char="•"/>
            </a:pPr>
            <a:r>
              <a:rPr lang="en-GB" sz="1400" dirty="0"/>
              <a:t>Also called </a:t>
            </a:r>
            <a:r>
              <a:rPr lang="en-US" sz="1400" dirty="0"/>
              <a:t>P</a:t>
            </a:r>
            <a:r>
              <a:rPr lang="en-GB" sz="1400" dirty="0" err="1"/>
              <a:t>hlebothrombosis</a:t>
            </a:r>
            <a:r>
              <a:rPr lang="en-GB" sz="1400" dirty="0"/>
              <a:t>, </a:t>
            </a:r>
            <a:r>
              <a:rPr lang="en-GB" sz="1400" dirty="0" smtClean="0"/>
              <a:t> </a:t>
            </a:r>
            <a:r>
              <a:rPr lang="en-GB" sz="1400" dirty="0"/>
              <a:t>almost invariably occlusive </a:t>
            </a:r>
          </a:p>
          <a:p>
            <a:endParaRPr lang="en-GB" sz="1400" dirty="0"/>
          </a:p>
          <a:p>
            <a:pPr marL="171450" indent="-171450">
              <a:buFont typeface="Arial" panose="020B0604020202020204" pitchFamily="34" charset="0"/>
              <a:buChar char="•"/>
            </a:pPr>
            <a:r>
              <a:rPr lang="en-GB" sz="1400" dirty="0"/>
              <a:t>The thrombus often takes the </a:t>
            </a:r>
            <a:r>
              <a:rPr lang="en-GB" sz="1400" dirty="0">
                <a:solidFill>
                  <a:srgbClr val="FF0000"/>
                </a:solidFill>
              </a:rPr>
              <a:t>shape of the vein</a:t>
            </a:r>
            <a:endParaRPr lang="en-US" altLang="en-US" sz="1400" dirty="0">
              <a:solidFill>
                <a:srgbClr val="FF0000"/>
              </a:solidFill>
            </a:endParaRPr>
          </a:p>
          <a:p>
            <a:pPr marL="171450" indent="-171450">
              <a:buFont typeface="Arial" panose="020B0604020202020204" pitchFamily="34" charset="0"/>
              <a:buChar char="•"/>
            </a:pPr>
            <a:endParaRPr lang="en-US" altLang="en-US" sz="1400" dirty="0"/>
          </a:p>
          <a:p>
            <a:pPr marL="171450" indent="-171450">
              <a:buFont typeface="Arial" panose="020B0604020202020204" pitchFamily="34" charset="0"/>
              <a:buChar char="•"/>
            </a:pPr>
            <a:r>
              <a:rPr lang="en-US" altLang="en-US" sz="1400" dirty="0"/>
              <a:t>Because these thrombi form in a relatively static environment, they contain more enmeshed </a:t>
            </a:r>
            <a:r>
              <a:rPr lang="en-US" altLang="en-US" sz="1400" dirty="0">
                <a:solidFill>
                  <a:srgbClr val="FF0000"/>
                </a:solidFill>
              </a:rPr>
              <a:t>erythrocytes </a:t>
            </a:r>
            <a:r>
              <a:rPr lang="en-US" altLang="en-US" sz="1400" dirty="0"/>
              <a:t>and are therefore known as </a:t>
            </a:r>
            <a:r>
              <a:rPr lang="en-US" altLang="en-US" sz="1400" dirty="0">
                <a:solidFill>
                  <a:srgbClr val="FF0000"/>
                </a:solidFill>
              </a:rPr>
              <a:t>red, or stasis thrombi. </a:t>
            </a:r>
          </a:p>
          <a:p>
            <a:pPr marL="171450" indent="-171450">
              <a:buFont typeface="Arial" panose="020B0604020202020204" pitchFamily="34" charset="0"/>
              <a:buChar char="•"/>
            </a:pPr>
            <a:endParaRPr lang="en-US" altLang="en-US" sz="1400" dirty="0"/>
          </a:p>
          <a:p>
            <a:pPr marL="171450" indent="-171450">
              <a:buFont typeface="Arial" panose="020B0604020202020204" pitchFamily="34" charset="0"/>
              <a:buChar char="•"/>
            </a:pPr>
            <a:r>
              <a:rPr lang="en-US" altLang="en-US" sz="1400" dirty="0"/>
              <a:t>Phlebothrombosis most commonly affects the veins of the </a:t>
            </a:r>
            <a:r>
              <a:rPr lang="en-US" altLang="en-US" sz="1400" dirty="0">
                <a:solidFill>
                  <a:srgbClr val="FF0000"/>
                </a:solidFill>
              </a:rPr>
              <a:t>lower </a:t>
            </a:r>
            <a:r>
              <a:rPr lang="en-US" altLang="en-US" sz="1400" dirty="0" smtClean="0">
                <a:solidFill>
                  <a:srgbClr val="FF0000"/>
                </a:solidFill>
              </a:rPr>
              <a:t>extremities (legs) </a:t>
            </a:r>
            <a:r>
              <a:rPr lang="en-US" altLang="en-US" sz="1400" dirty="0"/>
              <a:t>(90% of cases). </a:t>
            </a:r>
          </a:p>
          <a:p>
            <a:pPr marL="171450" indent="-171450">
              <a:buFont typeface="Arial" panose="020B0604020202020204" pitchFamily="34" charset="0"/>
              <a:buChar char="•"/>
            </a:pPr>
            <a:endParaRPr lang="en-US" altLang="en-US" sz="1400" dirty="0"/>
          </a:p>
          <a:p>
            <a:pPr marL="171450" indent="-171450">
              <a:buFont typeface="Arial" panose="020B0604020202020204" pitchFamily="34" charset="0"/>
              <a:buChar char="•"/>
            </a:pPr>
            <a:endParaRPr lang="en-US" altLang="en-US" sz="1400" dirty="0"/>
          </a:p>
          <a:p>
            <a:endParaRPr lang="en-GB" dirty="0"/>
          </a:p>
        </p:txBody>
      </p:sp>
      <p:cxnSp>
        <p:nvCxnSpPr>
          <p:cNvPr id="19" name="Straight Connector 18">
            <a:extLst>
              <a:ext uri="{FF2B5EF4-FFF2-40B4-BE49-F238E27FC236}">
                <a16:creationId xmlns:a16="http://schemas.microsoft.com/office/drawing/2014/main" xmlns="" id="{0B897CA5-4CA6-4D57-BFCE-7FAAF4129355}"/>
              </a:ext>
            </a:extLst>
          </p:cNvPr>
          <p:cNvCxnSpPr>
            <a:cxnSpLocks/>
          </p:cNvCxnSpPr>
          <p:nvPr/>
        </p:nvCxnSpPr>
        <p:spPr>
          <a:xfrm flipV="1">
            <a:off x="1063515" y="4030070"/>
            <a:ext cx="5794806" cy="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1E117E6F-768A-441E-93CC-EDD099C2838B}"/>
              </a:ext>
            </a:extLst>
          </p:cNvPr>
          <p:cNvCxnSpPr>
            <a:cxnSpLocks/>
          </p:cNvCxnSpPr>
          <p:nvPr/>
        </p:nvCxnSpPr>
        <p:spPr>
          <a:xfrm flipV="1">
            <a:off x="3674877" y="1007150"/>
            <a:ext cx="0" cy="27401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30874069-820D-4AF1-BF6C-BA93AD046829}"/>
              </a:ext>
            </a:extLst>
          </p:cNvPr>
          <p:cNvSpPr txBox="1"/>
          <p:nvPr/>
        </p:nvSpPr>
        <p:spPr>
          <a:xfrm>
            <a:off x="1283627" y="4190057"/>
            <a:ext cx="5769163" cy="2400657"/>
          </a:xfrm>
          <a:prstGeom prst="rect">
            <a:avLst/>
          </a:prstGeom>
          <a:noFill/>
        </p:spPr>
        <p:txBody>
          <a:bodyPr wrap="square" rtlCol="0">
            <a:spAutoFit/>
          </a:bodyPr>
          <a:lstStyle/>
          <a:p>
            <a:r>
              <a:rPr lang="en-US" altLang="en-US" sz="1400" b="1" dirty="0"/>
              <a:t>Postmortem clots</a:t>
            </a:r>
            <a:r>
              <a:rPr lang="en-US" altLang="en-US" sz="1400" b="1" dirty="0" smtClean="0"/>
              <a:t>: </a:t>
            </a:r>
            <a:r>
              <a:rPr lang="en-US" altLang="en-US" sz="1400" dirty="0" smtClean="0">
                <a:solidFill>
                  <a:schemeClr val="bg2">
                    <a:lumMod val="75000"/>
                  </a:schemeClr>
                </a:solidFill>
              </a:rPr>
              <a:t>(after death)</a:t>
            </a:r>
            <a:endParaRPr lang="en-US" altLang="en-US" sz="1400" b="1" dirty="0"/>
          </a:p>
          <a:p>
            <a:pPr marL="285750" indent="-285750">
              <a:buFont typeface="Wingdings" panose="05000000000000000000" pitchFamily="2" charset="2"/>
              <a:buChar char="§"/>
            </a:pPr>
            <a:r>
              <a:rPr lang="en-US" altLang="en-US" sz="1400" dirty="0"/>
              <a:t>At autopsy, postmortem clots may be confused for venous thrombi. </a:t>
            </a:r>
          </a:p>
          <a:p>
            <a:pPr marL="285750" indent="-285750">
              <a:buFont typeface="Wingdings" panose="05000000000000000000" pitchFamily="2" charset="2"/>
              <a:buChar char="§"/>
            </a:pPr>
            <a:r>
              <a:rPr lang="en-GB" altLang="en-US" sz="1400" dirty="0"/>
              <a:t>Post-mortem clots </a:t>
            </a:r>
            <a:r>
              <a:rPr lang="en-GB" altLang="en-US" sz="1400" dirty="0">
                <a:solidFill>
                  <a:srgbClr val="FF0000"/>
                </a:solidFill>
              </a:rPr>
              <a:t>are gelatinous with a dark red dependent portion </a:t>
            </a:r>
            <a:r>
              <a:rPr lang="en-GB" altLang="en-US" sz="1400" dirty="0"/>
              <a:t>where red cells have settled by gravity and a yellow chicken fat supernatant resembling melted and clotted chicken fat. They are </a:t>
            </a:r>
            <a:r>
              <a:rPr lang="en-GB" altLang="en-US" sz="1400" dirty="0">
                <a:solidFill>
                  <a:srgbClr val="FF0000"/>
                </a:solidFill>
              </a:rPr>
              <a:t>not attached</a:t>
            </a:r>
            <a:r>
              <a:rPr lang="en-GB" altLang="en-US" sz="1400" dirty="0"/>
              <a:t> to the underlying wall.</a:t>
            </a:r>
          </a:p>
          <a:p>
            <a:pPr marL="285750" indent="-285750">
              <a:buFont typeface="Wingdings" panose="05000000000000000000" pitchFamily="2" charset="2"/>
              <a:buChar char="§"/>
            </a:pPr>
            <a:endParaRPr lang="en-GB" altLang="en-US" sz="1400" dirty="0"/>
          </a:p>
          <a:p>
            <a:pPr marL="285750" indent="-285750">
              <a:buFont typeface="Wingdings" panose="05000000000000000000" pitchFamily="2" charset="2"/>
              <a:buChar char="§"/>
            </a:pPr>
            <a:r>
              <a:rPr lang="en-GB" altLang="en-US" sz="1400" dirty="0"/>
              <a:t>Thrombi are firmer, almost always have a point of attachment, and on transection reveal vague strands of pale </a:t>
            </a:r>
            <a:r>
              <a:rPr lang="en-GB" altLang="en-US" sz="1400" dirty="0" err="1"/>
              <a:t>gray</a:t>
            </a:r>
            <a:r>
              <a:rPr lang="en-GB" altLang="en-US" sz="1400" dirty="0"/>
              <a:t> fibrin. </a:t>
            </a:r>
            <a:endParaRPr lang="en-US" altLang="en-US" sz="1400" dirty="0"/>
          </a:p>
          <a:p>
            <a:endParaRPr lang="en-US" sz="1400" dirty="0"/>
          </a:p>
          <a:p>
            <a:endParaRPr lang="en-GB" dirty="0"/>
          </a:p>
        </p:txBody>
      </p:sp>
      <p:sp>
        <p:nvSpPr>
          <p:cNvPr id="27" name="TextBox 26">
            <a:extLst>
              <a:ext uri="{FF2B5EF4-FFF2-40B4-BE49-F238E27FC236}">
                <a16:creationId xmlns:a16="http://schemas.microsoft.com/office/drawing/2014/main" xmlns="" id="{8D845637-8E6A-4B90-930F-C2D9E1DA1444}"/>
              </a:ext>
            </a:extLst>
          </p:cNvPr>
          <p:cNvSpPr txBox="1"/>
          <p:nvPr/>
        </p:nvSpPr>
        <p:spPr>
          <a:xfrm>
            <a:off x="1620350" y="6281634"/>
            <a:ext cx="1746247" cy="307777"/>
          </a:xfrm>
          <a:prstGeom prst="rect">
            <a:avLst/>
          </a:prstGeom>
          <a:noFill/>
        </p:spPr>
        <p:txBody>
          <a:bodyPr wrap="square" rtlCol="0">
            <a:spAutoFit/>
          </a:bodyPr>
          <a:lstStyle/>
          <a:p>
            <a:r>
              <a:rPr lang="en-US" altLang="en-US" sz="1400" b="1" dirty="0"/>
              <a:t>Venous thrombus</a:t>
            </a:r>
            <a:endParaRPr lang="en-US" sz="1400" b="1" dirty="0"/>
          </a:p>
        </p:txBody>
      </p:sp>
      <p:sp>
        <p:nvSpPr>
          <p:cNvPr id="28" name="TextBox 27">
            <a:extLst>
              <a:ext uri="{FF2B5EF4-FFF2-40B4-BE49-F238E27FC236}">
                <a16:creationId xmlns:a16="http://schemas.microsoft.com/office/drawing/2014/main" xmlns="" id="{9ED95742-2C90-4C50-83F4-077330CFCBF2}"/>
              </a:ext>
            </a:extLst>
          </p:cNvPr>
          <p:cNvSpPr txBox="1"/>
          <p:nvPr/>
        </p:nvSpPr>
        <p:spPr>
          <a:xfrm>
            <a:off x="4398821" y="6281635"/>
            <a:ext cx="1746247" cy="307777"/>
          </a:xfrm>
          <a:prstGeom prst="rect">
            <a:avLst/>
          </a:prstGeom>
          <a:noFill/>
        </p:spPr>
        <p:txBody>
          <a:bodyPr wrap="square" rtlCol="0">
            <a:spAutoFit/>
          </a:bodyPr>
          <a:lstStyle/>
          <a:p>
            <a:r>
              <a:rPr lang="en-US" altLang="en-US" sz="1400" b="1" dirty="0"/>
              <a:t>Postmortem clots</a:t>
            </a:r>
          </a:p>
        </p:txBody>
      </p:sp>
      <p:sp>
        <p:nvSpPr>
          <p:cNvPr id="30" name="TextBox 29">
            <a:extLst>
              <a:ext uri="{FF2B5EF4-FFF2-40B4-BE49-F238E27FC236}">
                <a16:creationId xmlns:a16="http://schemas.microsoft.com/office/drawing/2014/main" xmlns="" id="{656BF8C4-EFFD-431E-837B-45AF42BC842E}"/>
              </a:ext>
            </a:extLst>
          </p:cNvPr>
          <p:cNvSpPr txBox="1"/>
          <p:nvPr/>
        </p:nvSpPr>
        <p:spPr>
          <a:xfrm>
            <a:off x="1283627" y="6649265"/>
            <a:ext cx="1926606" cy="1815882"/>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rgbClr val="FF0000"/>
                </a:solidFill>
              </a:rPr>
              <a:t>Firm</a:t>
            </a:r>
          </a:p>
          <a:p>
            <a:pPr marL="285750" indent="-285750">
              <a:buFont typeface="Arial" panose="020B0604020202020204" pitchFamily="34" charset="0"/>
              <a:buChar char="•"/>
            </a:pPr>
            <a:endParaRPr lang="en-GB" sz="1400" dirty="0">
              <a:solidFill>
                <a:srgbClr val="FF0000"/>
              </a:solidFill>
            </a:endParaRPr>
          </a:p>
          <a:p>
            <a:pPr marL="285750" indent="-285750">
              <a:buFont typeface="Arial" panose="020B0604020202020204" pitchFamily="34" charset="0"/>
              <a:buChar char="•"/>
            </a:pPr>
            <a:r>
              <a:rPr lang="en-GB" sz="1400" dirty="0">
                <a:solidFill>
                  <a:srgbClr val="FF0000"/>
                </a:solidFill>
              </a:rPr>
              <a:t>Rich admixture of RBCs and appear red</a:t>
            </a:r>
          </a:p>
          <a:p>
            <a:pPr marL="285750" indent="-285750">
              <a:buFont typeface="Arial" panose="020B0604020202020204" pitchFamily="34" charset="0"/>
              <a:buChar char="•"/>
            </a:pPr>
            <a:endParaRPr lang="en-GB" sz="1400" dirty="0">
              <a:solidFill>
                <a:srgbClr val="FF0000"/>
              </a:solidFill>
            </a:endParaRPr>
          </a:p>
          <a:p>
            <a:pPr marL="285750" indent="-285750">
              <a:buFont typeface="Arial" panose="020B0604020202020204" pitchFamily="34" charset="0"/>
              <a:buChar char="•"/>
            </a:pPr>
            <a:r>
              <a:rPr lang="en-GB" sz="1400" dirty="0">
                <a:solidFill>
                  <a:srgbClr val="FF0000"/>
                </a:solidFill>
              </a:rPr>
              <a:t>Attached to the vessel wall</a:t>
            </a:r>
          </a:p>
        </p:txBody>
      </p:sp>
      <p:sp>
        <p:nvSpPr>
          <p:cNvPr id="31" name="TextBox 30">
            <a:extLst>
              <a:ext uri="{FF2B5EF4-FFF2-40B4-BE49-F238E27FC236}">
                <a16:creationId xmlns:a16="http://schemas.microsoft.com/office/drawing/2014/main" xmlns="" id="{E3E50E34-92B1-4618-8932-B3742223CD26}"/>
              </a:ext>
            </a:extLst>
          </p:cNvPr>
          <p:cNvSpPr txBox="1"/>
          <p:nvPr/>
        </p:nvSpPr>
        <p:spPr>
          <a:xfrm>
            <a:off x="4206707" y="6595380"/>
            <a:ext cx="1486120" cy="2462213"/>
          </a:xfrm>
          <a:prstGeom prst="rect">
            <a:avLst/>
          </a:prstGeom>
          <a:noFill/>
        </p:spPr>
        <p:txBody>
          <a:bodyPr wrap="square" rtlCol="0">
            <a:spAutoFit/>
          </a:bodyPr>
          <a:lstStyle/>
          <a:p>
            <a:pPr marL="285750" indent="-285750">
              <a:buFont typeface="Arial" panose="020B0604020202020204" pitchFamily="34" charset="0"/>
              <a:buChar char="•"/>
            </a:pPr>
            <a:r>
              <a:rPr lang="en-US" altLang="en-US" sz="1400" dirty="0">
                <a:solidFill>
                  <a:srgbClr val="FF0000"/>
                </a:solidFill>
              </a:rPr>
              <a:t>Rubbery and gelatinous</a:t>
            </a:r>
          </a:p>
          <a:p>
            <a:pPr marL="285750" indent="-285750">
              <a:buFont typeface="Arial" panose="020B0604020202020204" pitchFamily="34" charset="0"/>
              <a:buChar char="•"/>
            </a:pPr>
            <a:endParaRPr lang="en-US" altLang="en-US" sz="1400" dirty="0">
              <a:solidFill>
                <a:srgbClr val="FF0000"/>
              </a:solidFill>
            </a:endParaRPr>
          </a:p>
          <a:p>
            <a:pPr marL="285750" indent="-285750">
              <a:buFont typeface="Arial" panose="020B0604020202020204" pitchFamily="34" charset="0"/>
              <a:buChar char="•"/>
            </a:pPr>
            <a:r>
              <a:rPr lang="en-US" altLang="en-US" sz="1400" dirty="0">
                <a:solidFill>
                  <a:srgbClr val="FF0000"/>
                </a:solidFill>
              </a:rPr>
              <a:t>Dark red in one side and yellow in the other.  </a:t>
            </a:r>
          </a:p>
          <a:p>
            <a:pPr marL="285750" indent="-285750">
              <a:buFont typeface="Arial" panose="020B0604020202020204" pitchFamily="34" charset="0"/>
              <a:buChar char="•"/>
            </a:pPr>
            <a:endParaRPr lang="en-US" altLang="en-US" sz="1400" dirty="0">
              <a:solidFill>
                <a:srgbClr val="FF0000"/>
              </a:solidFill>
            </a:endParaRPr>
          </a:p>
          <a:p>
            <a:pPr marL="285750" indent="-285750">
              <a:buFont typeface="Arial" panose="020B0604020202020204" pitchFamily="34" charset="0"/>
              <a:buChar char="•"/>
            </a:pPr>
            <a:r>
              <a:rPr lang="en-US" altLang="en-US" sz="1400" dirty="0">
                <a:solidFill>
                  <a:srgbClr val="FF0000"/>
                </a:solidFill>
              </a:rPr>
              <a:t>Not attached to the vessel wall</a:t>
            </a:r>
          </a:p>
        </p:txBody>
      </p:sp>
      <p:pic>
        <p:nvPicPr>
          <p:cNvPr id="32" name="Picture 2" descr="http://www.wikidoc.org/images/1/15/Renal_vein_thrombosis.jpg">
            <a:extLst>
              <a:ext uri="{FF2B5EF4-FFF2-40B4-BE49-F238E27FC236}">
                <a16:creationId xmlns:a16="http://schemas.microsoft.com/office/drawing/2014/main" xmlns="" id="{6DF56BE8-F360-4C88-A9DD-EA89A1DC7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6842" y="8233225"/>
            <a:ext cx="1188211" cy="79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http://vet.uga.edu/ivcvm/courses/VPAT5200/01_circulation/thromb/images/chickfatclot.jpg">
            <a:extLst>
              <a:ext uri="{FF2B5EF4-FFF2-40B4-BE49-F238E27FC236}">
                <a16:creationId xmlns:a16="http://schemas.microsoft.com/office/drawing/2014/main" xmlns="" id="{C70990FB-AA07-44F0-9FA9-8E89FC743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8977" y="8176310"/>
            <a:ext cx="1147662" cy="90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Connector 33">
            <a:extLst>
              <a:ext uri="{FF2B5EF4-FFF2-40B4-BE49-F238E27FC236}">
                <a16:creationId xmlns:a16="http://schemas.microsoft.com/office/drawing/2014/main" xmlns="" id="{FDD00143-A6D2-4DC3-838B-7E067156163E}"/>
              </a:ext>
            </a:extLst>
          </p:cNvPr>
          <p:cNvCxnSpPr>
            <a:cxnSpLocks/>
          </p:cNvCxnSpPr>
          <p:nvPr/>
        </p:nvCxnSpPr>
        <p:spPr>
          <a:xfrm flipH="1" flipV="1">
            <a:off x="3878251" y="6306629"/>
            <a:ext cx="8916" cy="271896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885657" y="3100296"/>
            <a:ext cx="1714794" cy="369332"/>
          </a:xfrm>
          <a:prstGeom prst="rect">
            <a:avLst/>
          </a:prstGeom>
          <a:noFill/>
        </p:spPr>
        <p:txBody>
          <a:bodyPr wrap="square" rtlCol="0">
            <a:spAutoFit/>
          </a:bodyPr>
          <a:lstStyle/>
          <a:p>
            <a:r>
              <a:rPr lang="en-US" sz="900" dirty="0" smtClean="0">
                <a:solidFill>
                  <a:schemeClr val="bg2">
                    <a:lumMod val="75000"/>
                  </a:schemeClr>
                </a:solidFill>
              </a:rPr>
              <a:t>When thrombi are attached to the wall, we call them mural</a:t>
            </a:r>
            <a:endParaRPr lang="en-US" sz="900" dirty="0">
              <a:solidFill>
                <a:schemeClr val="bg2">
                  <a:lumMod val="75000"/>
                </a:schemeClr>
              </a:solidFill>
            </a:endParaRPr>
          </a:p>
        </p:txBody>
      </p:sp>
    </p:spTree>
    <p:extLst>
      <p:ext uri="{BB962C8B-B14F-4D97-AF65-F5344CB8AC3E}">
        <p14:creationId xmlns:p14="http://schemas.microsoft.com/office/powerpoint/2010/main" val="128652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B0BE1784-162D-4112-B80D-36B1F2C3BEC7}"/>
              </a:ext>
            </a:extLst>
          </p:cNvPr>
          <p:cNvSpPr txBox="1"/>
          <p:nvPr/>
        </p:nvSpPr>
        <p:spPr>
          <a:xfrm>
            <a:off x="901700" y="647875"/>
            <a:ext cx="2997200" cy="307777"/>
          </a:xfrm>
          <a:prstGeom prst="rect">
            <a:avLst/>
          </a:prstGeom>
          <a:noFill/>
        </p:spPr>
        <p:txBody>
          <a:bodyPr wrap="square" rtlCol="0">
            <a:spAutoFit/>
          </a:bodyPr>
          <a:lstStyle/>
          <a:p>
            <a:r>
              <a:rPr lang="en-US" altLang="en-US" sz="1400" b="1" dirty="0"/>
              <a:t>Thrombi on Heart Valves</a:t>
            </a:r>
            <a:endParaRPr lang="en-GB" sz="1400" b="1" dirty="0"/>
          </a:p>
        </p:txBody>
      </p:sp>
      <p:sp>
        <p:nvSpPr>
          <p:cNvPr id="9" name="TextBox 8">
            <a:extLst>
              <a:ext uri="{FF2B5EF4-FFF2-40B4-BE49-F238E27FC236}">
                <a16:creationId xmlns:a16="http://schemas.microsoft.com/office/drawing/2014/main" xmlns="" id="{1148DDA4-7BD4-4DE8-BB8B-A1493E325AEA}"/>
              </a:ext>
            </a:extLst>
          </p:cNvPr>
          <p:cNvSpPr txBox="1"/>
          <p:nvPr/>
        </p:nvSpPr>
        <p:spPr>
          <a:xfrm>
            <a:off x="901700" y="1032884"/>
            <a:ext cx="5321300" cy="3108543"/>
          </a:xfrm>
          <a:prstGeom prst="rect">
            <a:avLst/>
          </a:prstGeom>
          <a:noFill/>
        </p:spPr>
        <p:txBody>
          <a:bodyPr wrap="square" rtlCol="0">
            <a:spAutoFit/>
          </a:bodyPr>
          <a:lstStyle/>
          <a:p>
            <a:pPr marL="395478" indent="-285750">
              <a:buClr>
                <a:schemeClr val="accent3"/>
              </a:buClr>
              <a:buFont typeface="Arial" panose="020B0604020202020204" pitchFamily="34" charset="0"/>
              <a:buChar char="•"/>
              <a:defRPr/>
            </a:pPr>
            <a:r>
              <a:rPr lang="en-US" sz="1400" dirty="0"/>
              <a:t>Thrombi on Heart Valves are called </a:t>
            </a:r>
            <a:r>
              <a:rPr lang="en-US" sz="1400" dirty="0">
                <a:solidFill>
                  <a:srgbClr val="FF0000"/>
                </a:solidFill>
              </a:rPr>
              <a:t>vegetations</a:t>
            </a:r>
            <a:r>
              <a:rPr lang="en-US" sz="1400" dirty="0"/>
              <a:t>.</a:t>
            </a:r>
          </a:p>
          <a:p>
            <a:pPr marL="395478" indent="-285750">
              <a:buClr>
                <a:schemeClr val="accent3"/>
              </a:buClr>
              <a:buFont typeface="Arial" panose="020B0604020202020204" pitchFamily="34" charset="0"/>
              <a:buChar char="•"/>
              <a:defRPr/>
            </a:pPr>
            <a:endParaRPr lang="en-US" sz="1400" dirty="0"/>
          </a:p>
          <a:p>
            <a:pPr marL="395478" indent="-285750">
              <a:buClr>
                <a:schemeClr val="accent3"/>
              </a:buClr>
              <a:buFont typeface="Arial" panose="020B0604020202020204" pitchFamily="34" charset="0"/>
              <a:buChar char="•"/>
              <a:defRPr/>
            </a:pPr>
            <a:r>
              <a:rPr lang="en-US" sz="1400" dirty="0"/>
              <a:t>Are </a:t>
            </a:r>
            <a:r>
              <a:rPr lang="en-US" sz="1400" dirty="0">
                <a:solidFill>
                  <a:srgbClr val="FF0000"/>
                </a:solidFill>
              </a:rPr>
              <a:t>infective or sterile:</a:t>
            </a:r>
          </a:p>
          <a:p>
            <a:pPr marL="365760" indent="-256032">
              <a:buClr>
                <a:schemeClr val="accent3"/>
              </a:buClr>
              <a:defRPr/>
            </a:pPr>
            <a:endParaRPr lang="en-US" sz="1400" dirty="0"/>
          </a:p>
          <a:p>
            <a:pPr marL="627814" lvl="1" indent="-256032">
              <a:buClr>
                <a:schemeClr val="accent3"/>
              </a:buClr>
              <a:defRPr/>
            </a:pPr>
            <a:r>
              <a:rPr lang="en-US" sz="1400" dirty="0"/>
              <a:t>1) </a:t>
            </a:r>
            <a:r>
              <a:rPr lang="en-US" sz="1400" dirty="0">
                <a:solidFill>
                  <a:srgbClr val="FF0000"/>
                </a:solidFill>
              </a:rPr>
              <a:t>Bacterial or fungal blood-borne </a:t>
            </a:r>
            <a:r>
              <a:rPr lang="en-US" sz="1400" dirty="0"/>
              <a:t>infections may result in the development of large thrombotic masses on heart valves, called as </a:t>
            </a:r>
            <a:r>
              <a:rPr lang="en-US" sz="1400" b="1" dirty="0"/>
              <a:t>vegetations</a:t>
            </a:r>
            <a:r>
              <a:rPr lang="en-US" sz="1400" dirty="0"/>
              <a:t> (</a:t>
            </a:r>
            <a:r>
              <a:rPr lang="en-US" sz="1400" b="1" dirty="0"/>
              <a:t>infective endocarditis</a:t>
            </a:r>
            <a:r>
              <a:rPr lang="en-US" sz="1400" dirty="0"/>
              <a:t>). </a:t>
            </a:r>
          </a:p>
          <a:p>
            <a:pPr marL="627814" lvl="1" indent="-256032">
              <a:buClr>
                <a:schemeClr val="accent3"/>
              </a:buClr>
              <a:defRPr/>
            </a:pPr>
            <a:r>
              <a:rPr lang="en-US" sz="1400" dirty="0"/>
              <a:t>2) </a:t>
            </a:r>
            <a:r>
              <a:rPr lang="en-US" sz="1400" dirty="0">
                <a:solidFill>
                  <a:srgbClr val="FF0000"/>
                </a:solidFill>
              </a:rPr>
              <a:t>Sterile vegetations </a:t>
            </a:r>
            <a:r>
              <a:rPr lang="en-US" sz="1400" dirty="0"/>
              <a:t>can also develop on noninfected valves in patients with hypercoagulable states, so-called </a:t>
            </a:r>
            <a:r>
              <a:rPr lang="en-US" sz="1400" b="1" dirty="0"/>
              <a:t>nonbacterial thrombotic endocarditis</a:t>
            </a:r>
            <a:r>
              <a:rPr lang="en-US" sz="1400" dirty="0"/>
              <a:t>.</a:t>
            </a:r>
          </a:p>
          <a:p>
            <a:pPr marL="627814" lvl="1" indent="-256032">
              <a:buClr>
                <a:schemeClr val="accent3"/>
              </a:buClr>
              <a:defRPr/>
            </a:pPr>
            <a:r>
              <a:rPr lang="en-US" sz="1400" dirty="0"/>
              <a:t>   Less commonly, noninfective, </a:t>
            </a:r>
            <a:r>
              <a:rPr lang="en-US" sz="1400" b="1" dirty="0"/>
              <a:t>verrucous (</a:t>
            </a:r>
            <a:r>
              <a:rPr lang="en-US" sz="1400" b="1" dirty="0" err="1"/>
              <a:t>Libman</a:t>
            </a:r>
            <a:r>
              <a:rPr lang="en-US" sz="1400" b="1" dirty="0"/>
              <a:t>-Sacks) endocarditis</a:t>
            </a:r>
            <a:r>
              <a:rPr lang="en-US" sz="1400" dirty="0"/>
              <a:t> attributable to elevated levels of circulating immune complexes may occur in patients with systemic lupus erythematosus </a:t>
            </a:r>
          </a:p>
        </p:txBody>
      </p:sp>
      <p:sp>
        <p:nvSpPr>
          <p:cNvPr id="13" name="Rectangle 12">
            <a:extLst>
              <a:ext uri="{FF2B5EF4-FFF2-40B4-BE49-F238E27FC236}">
                <a16:creationId xmlns:a16="http://schemas.microsoft.com/office/drawing/2014/main" xmlns="" id="{53954EA6-B52D-4BC6-8E76-2CE2004D2FB9}"/>
              </a:ext>
            </a:extLst>
          </p:cNvPr>
          <p:cNvSpPr/>
          <p:nvPr/>
        </p:nvSpPr>
        <p:spPr>
          <a:xfrm>
            <a:off x="324554" y="4727258"/>
            <a:ext cx="2753265" cy="1815882"/>
          </a:xfrm>
          <a:prstGeom prst="rect">
            <a:avLst/>
          </a:prstGeom>
        </p:spPr>
        <p:txBody>
          <a:bodyPr/>
          <a:lstStyle/>
          <a:p>
            <a:pPr lvl="0"/>
            <a:endParaRPr lang="en-GB" sz="1400" b="1" dirty="0">
              <a:solidFill>
                <a:srgbClr val="FF0000"/>
              </a:solidFill>
            </a:endParaRPr>
          </a:p>
          <a:p>
            <a:pPr marL="547804" lvl="1" indent="-285750">
              <a:buFont typeface="Wingdings" panose="05000000000000000000" pitchFamily="2" charset="2"/>
              <a:buChar char="ü"/>
            </a:pPr>
            <a:r>
              <a:rPr lang="en-US" sz="1400" dirty="0">
                <a:solidFill>
                  <a:srgbClr val="FF0000"/>
                </a:solidFill>
              </a:rPr>
              <a:t> Resolution </a:t>
            </a:r>
            <a:endParaRPr lang="en-GB" sz="1400" dirty="0">
              <a:solidFill>
                <a:srgbClr val="FF0000"/>
              </a:solidFill>
            </a:endParaRPr>
          </a:p>
          <a:p>
            <a:pPr marL="547804" lvl="1" indent="-285750">
              <a:buFont typeface="Wingdings" panose="05000000000000000000" pitchFamily="2" charset="2"/>
              <a:buChar char="ü"/>
            </a:pPr>
            <a:r>
              <a:rPr lang="en-US" sz="1400" dirty="0">
                <a:solidFill>
                  <a:srgbClr val="FF0000"/>
                </a:solidFill>
              </a:rPr>
              <a:t> Propagation</a:t>
            </a:r>
            <a:endParaRPr lang="en-GB" sz="1400" dirty="0">
              <a:solidFill>
                <a:srgbClr val="FF0000"/>
              </a:solidFill>
            </a:endParaRPr>
          </a:p>
          <a:p>
            <a:pPr marL="547804" lvl="1" indent="-285750">
              <a:buFont typeface="Wingdings" panose="05000000000000000000" pitchFamily="2" charset="2"/>
              <a:buChar char="ü"/>
            </a:pPr>
            <a:r>
              <a:rPr lang="en-US" sz="1400" dirty="0">
                <a:solidFill>
                  <a:srgbClr val="FF0000"/>
                </a:solidFill>
              </a:rPr>
              <a:t> Embolism </a:t>
            </a:r>
            <a:endParaRPr lang="en-GB" sz="1400" dirty="0">
              <a:solidFill>
                <a:srgbClr val="FF0000"/>
              </a:solidFill>
            </a:endParaRPr>
          </a:p>
          <a:p>
            <a:pPr marL="547804" lvl="1" indent="-285750">
              <a:buFont typeface="Wingdings" panose="05000000000000000000" pitchFamily="2" charset="2"/>
              <a:buChar char="ü"/>
            </a:pPr>
            <a:r>
              <a:rPr lang="en-US" sz="1400" dirty="0">
                <a:solidFill>
                  <a:srgbClr val="FF0000"/>
                </a:solidFill>
              </a:rPr>
              <a:t> Organization and recanalization</a:t>
            </a:r>
            <a:endParaRPr lang="en-GB" sz="1400" dirty="0">
              <a:solidFill>
                <a:srgbClr val="FF0000"/>
              </a:solidFill>
            </a:endParaRPr>
          </a:p>
          <a:p>
            <a:pPr marL="547804" lvl="1" indent="-285750">
              <a:buFont typeface="Wingdings" panose="05000000000000000000" pitchFamily="2" charset="2"/>
              <a:buChar char="ü"/>
            </a:pPr>
            <a:r>
              <a:rPr lang="en-US" sz="1400" dirty="0">
                <a:solidFill>
                  <a:srgbClr val="FF0000"/>
                </a:solidFill>
              </a:rPr>
              <a:t> Organization and incorporation into the wall</a:t>
            </a:r>
            <a:r>
              <a:rPr lang="en-US" dirty="0">
                <a:solidFill>
                  <a:srgbClr val="FF0000"/>
                </a:solidFill>
              </a:rPr>
              <a:t>.</a:t>
            </a:r>
            <a:endParaRPr lang="en-GB" dirty="0">
              <a:solidFill>
                <a:srgbClr val="FF0000"/>
              </a:solidFill>
            </a:endParaRPr>
          </a:p>
        </p:txBody>
      </p:sp>
      <p:sp>
        <p:nvSpPr>
          <p:cNvPr id="14" name="TextBox 13">
            <a:extLst>
              <a:ext uri="{FF2B5EF4-FFF2-40B4-BE49-F238E27FC236}">
                <a16:creationId xmlns:a16="http://schemas.microsoft.com/office/drawing/2014/main" xmlns="" id="{10B0AE06-C10C-4E29-BA9E-F8130FB4C10C}"/>
              </a:ext>
            </a:extLst>
          </p:cNvPr>
          <p:cNvSpPr txBox="1"/>
          <p:nvPr/>
        </p:nvSpPr>
        <p:spPr>
          <a:xfrm>
            <a:off x="1185224" y="4572794"/>
            <a:ext cx="1892596" cy="461665"/>
          </a:xfrm>
          <a:prstGeom prst="rect">
            <a:avLst/>
          </a:prstGeom>
          <a:noFill/>
        </p:spPr>
        <p:txBody>
          <a:bodyPr wrap="square" rtlCol="0">
            <a:spAutoFit/>
          </a:bodyPr>
          <a:lstStyle/>
          <a:p>
            <a:r>
              <a:rPr lang="en-US" sz="1400" b="1" dirty="0"/>
              <a:t>Fate of </a:t>
            </a:r>
            <a:r>
              <a:rPr lang="en-US" sz="1400" b="1" dirty="0" smtClean="0"/>
              <a:t> Thrombus</a:t>
            </a:r>
            <a:r>
              <a:rPr lang="en-US" sz="1400" b="1" dirty="0"/>
              <a:t>:</a:t>
            </a:r>
          </a:p>
          <a:p>
            <a:endParaRPr lang="en-GB" dirty="0"/>
          </a:p>
        </p:txBody>
      </p:sp>
      <p:pic>
        <p:nvPicPr>
          <p:cNvPr id="15" name="Picture 2" descr="S01871-004-f015">
            <a:extLst>
              <a:ext uri="{FF2B5EF4-FFF2-40B4-BE49-F238E27FC236}">
                <a16:creationId xmlns:a16="http://schemas.microsoft.com/office/drawing/2014/main" xmlns="" id="{3843CBFA-A243-4F78-BE2C-61B362D5D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344" y="4803626"/>
            <a:ext cx="3642001" cy="24302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5739" y="7315200"/>
            <a:ext cx="6180606" cy="861774"/>
          </a:xfrm>
          <a:prstGeom prst="rect">
            <a:avLst/>
          </a:prstGeom>
          <a:noFill/>
        </p:spPr>
        <p:txBody>
          <a:bodyPr wrap="square" rtlCol="0">
            <a:spAutoFit/>
          </a:bodyPr>
          <a:lstStyle/>
          <a:p>
            <a:r>
              <a:rPr lang="en-US" dirty="0" smtClean="0">
                <a:solidFill>
                  <a:schemeClr val="bg2">
                    <a:lumMod val="75000"/>
                  </a:schemeClr>
                </a:solidFill>
              </a:rPr>
              <a:t>*Resolution</a:t>
            </a:r>
            <a:r>
              <a:rPr lang="en-US" dirty="0">
                <a:solidFill>
                  <a:schemeClr val="bg2">
                    <a:lumMod val="75000"/>
                  </a:schemeClr>
                </a:solidFill>
              </a:rPr>
              <a:t>, the thrombus is completely gone by fibrinolysis. </a:t>
            </a:r>
            <a:endParaRPr lang="en-US" dirty="0" smtClean="0">
              <a:solidFill>
                <a:schemeClr val="bg2">
                  <a:lumMod val="75000"/>
                </a:schemeClr>
              </a:solidFill>
            </a:endParaRPr>
          </a:p>
          <a:p>
            <a:r>
              <a:rPr lang="en-US" dirty="0" smtClean="0">
                <a:solidFill>
                  <a:schemeClr val="bg2">
                    <a:lumMod val="75000"/>
                  </a:schemeClr>
                </a:solidFill>
              </a:rPr>
              <a:t>*Propagation</a:t>
            </a:r>
            <a:r>
              <a:rPr lang="en-US" dirty="0">
                <a:solidFill>
                  <a:schemeClr val="bg2">
                    <a:lumMod val="75000"/>
                  </a:schemeClr>
                </a:solidFill>
              </a:rPr>
              <a:t>, the thrombus propagates in the same place without going somewhere </a:t>
            </a:r>
            <a:r>
              <a:rPr lang="en-US" dirty="0" smtClean="0">
                <a:solidFill>
                  <a:schemeClr val="bg2">
                    <a:lumMod val="75000"/>
                  </a:schemeClr>
                </a:solidFill>
              </a:rPr>
              <a:t>else.</a:t>
            </a:r>
          </a:p>
          <a:p>
            <a:r>
              <a:rPr lang="en-US" dirty="0" smtClean="0">
                <a:solidFill>
                  <a:schemeClr val="bg2">
                    <a:lumMod val="75000"/>
                  </a:schemeClr>
                </a:solidFill>
              </a:rPr>
              <a:t>*Embolism, the thrombus detaches and goes somewhere else. </a:t>
            </a:r>
          </a:p>
          <a:p>
            <a:r>
              <a:rPr lang="en-US" dirty="0" smtClean="0">
                <a:solidFill>
                  <a:schemeClr val="bg2">
                    <a:lumMod val="75000"/>
                  </a:schemeClr>
                </a:solidFill>
              </a:rPr>
              <a:t>*Organization, which means that the thrombus doesn't change in size. It either incorporates into the wall or forms small canalizations.  </a:t>
            </a:r>
          </a:p>
        </p:txBody>
      </p:sp>
      <p:sp>
        <p:nvSpPr>
          <p:cNvPr id="3" name="TextBox 2"/>
          <p:cNvSpPr txBox="1"/>
          <p:nvPr/>
        </p:nvSpPr>
        <p:spPr>
          <a:xfrm>
            <a:off x="4281426" y="4557405"/>
            <a:ext cx="2594919" cy="246221"/>
          </a:xfrm>
          <a:prstGeom prst="rect">
            <a:avLst/>
          </a:prstGeom>
          <a:noFill/>
        </p:spPr>
        <p:txBody>
          <a:bodyPr wrap="square" rtlCol="0">
            <a:spAutoFit/>
          </a:bodyPr>
          <a:lstStyle/>
          <a:p>
            <a:r>
              <a:rPr lang="en-US" dirty="0" smtClean="0"/>
              <a:t>Deep vein of the leg</a:t>
            </a:r>
            <a:endParaRPr lang="en-US" dirty="0"/>
          </a:p>
        </p:txBody>
      </p:sp>
    </p:spTree>
    <p:extLst>
      <p:ext uri="{BB962C8B-B14F-4D97-AF65-F5344CB8AC3E}">
        <p14:creationId xmlns:p14="http://schemas.microsoft.com/office/powerpoint/2010/main" val="1188244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BCBFF1E9-033C-406B-A9B3-554524B8D56A}"/>
              </a:ext>
            </a:extLst>
          </p:cNvPr>
          <p:cNvSpPr txBox="1"/>
          <p:nvPr/>
        </p:nvSpPr>
        <p:spPr>
          <a:xfrm>
            <a:off x="935665" y="446567"/>
            <a:ext cx="3997842" cy="523220"/>
          </a:xfrm>
          <a:prstGeom prst="rect">
            <a:avLst/>
          </a:prstGeom>
          <a:noFill/>
        </p:spPr>
        <p:txBody>
          <a:bodyPr wrap="square" rtlCol="0">
            <a:spAutoFit/>
          </a:bodyPr>
          <a:lstStyle/>
          <a:p>
            <a:r>
              <a:rPr lang="en-US" altLang="en-US" sz="1400" b="1" dirty="0"/>
              <a:t>Deep vein thrombosis &amp; Thrombophlebitis </a:t>
            </a:r>
            <a:br>
              <a:rPr lang="en-US" altLang="en-US" sz="1400" b="1" dirty="0"/>
            </a:br>
            <a:endParaRPr lang="en-GB" sz="1400" b="1" dirty="0"/>
          </a:p>
        </p:txBody>
      </p:sp>
      <p:sp>
        <p:nvSpPr>
          <p:cNvPr id="9" name="TextBox 8">
            <a:extLst>
              <a:ext uri="{FF2B5EF4-FFF2-40B4-BE49-F238E27FC236}">
                <a16:creationId xmlns:a16="http://schemas.microsoft.com/office/drawing/2014/main" xmlns="" id="{DF61D81D-5C57-4803-B4A4-345B170E127C}"/>
              </a:ext>
            </a:extLst>
          </p:cNvPr>
          <p:cNvSpPr txBox="1"/>
          <p:nvPr/>
        </p:nvSpPr>
        <p:spPr>
          <a:xfrm>
            <a:off x="935664" y="972011"/>
            <a:ext cx="5930961" cy="2769989"/>
          </a:xfrm>
          <a:prstGeom prst="rect">
            <a:avLst/>
          </a:prstGeom>
          <a:noFill/>
        </p:spPr>
        <p:txBody>
          <a:bodyPr wrap="square" rtlCol="0">
            <a:spAutoFit/>
          </a:bodyPr>
          <a:lstStyle/>
          <a:p>
            <a:pPr marL="285750" indent="-285750">
              <a:buFont typeface="Arial" panose="020B0604020202020204" pitchFamily="34" charset="0"/>
              <a:buChar char="•"/>
            </a:pPr>
            <a:r>
              <a:rPr lang="en-US" altLang="en-US" sz="1400" dirty="0"/>
              <a:t>Venous thrombosis often arises in the </a:t>
            </a:r>
            <a:r>
              <a:rPr lang="en-US" altLang="en-US" sz="1400" dirty="0">
                <a:solidFill>
                  <a:srgbClr val="FF0000"/>
                </a:solidFill>
              </a:rPr>
              <a:t>deep veins of the legs and then it is called </a:t>
            </a:r>
            <a:r>
              <a:rPr lang="en-US" altLang="en-US" sz="1400" u="sng" dirty="0">
                <a:solidFill>
                  <a:srgbClr val="FF0000"/>
                </a:solidFill>
              </a:rPr>
              <a:t>deep vein thrombosis (DVT).</a:t>
            </a:r>
            <a:endParaRPr lang="en-US" altLang="en-US" sz="1400" dirty="0">
              <a:solidFill>
                <a:srgbClr val="FF0000"/>
              </a:solidFill>
            </a:endParaRPr>
          </a:p>
          <a:p>
            <a:pPr marL="285750" indent="-285750">
              <a:buFont typeface="Arial" panose="020B0604020202020204" pitchFamily="34" charset="0"/>
              <a:buChar char="•"/>
            </a:pPr>
            <a:r>
              <a:rPr lang="en-GB" sz="1400" dirty="0"/>
              <a:t>They occur with stasis or in hypercoagulable states. </a:t>
            </a:r>
          </a:p>
          <a:p>
            <a:pPr marL="285750" indent="-285750">
              <a:buFont typeface="Arial" panose="020B0604020202020204" pitchFamily="34" charset="0"/>
              <a:buChar char="•"/>
            </a:pPr>
            <a:r>
              <a:rPr lang="en-GB" sz="1400" dirty="0"/>
              <a:t>Often associated with inflammation and then it is termed thrombophlebitis </a:t>
            </a:r>
            <a:endParaRPr lang="en-CA" altLang="en-US" sz="1400" dirty="0"/>
          </a:p>
          <a:p>
            <a:pPr marL="285750" indent="-285750">
              <a:buFont typeface="Arial" panose="020B0604020202020204" pitchFamily="34" charset="0"/>
              <a:buChar char="•"/>
            </a:pPr>
            <a:r>
              <a:rPr lang="en-CA" altLang="en-US" sz="1400" dirty="0"/>
              <a:t>Such thrombi more often embolize to the lungs and </a:t>
            </a:r>
            <a:r>
              <a:rPr lang="en-CA" altLang="en-US" sz="1400" dirty="0">
                <a:solidFill>
                  <a:srgbClr val="FF0000"/>
                </a:solidFill>
              </a:rPr>
              <a:t>give rise to pulmonary </a:t>
            </a:r>
            <a:r>
              <a:rPr lang="en-CA" altLang="en-US" sz="1400" dirty="0" smtClean="0">
                <a:solidFill>
                  <a:srgbClr val="FF0000"/>
                </a:solidFill>
              </a:rPr>
              <a:t>infarction.</a:t>
            </a:r>
            <a:endParaRPr lang="en-CA" altLang="en-US" sz="1400" dirty="0">
              <a:solidFill>
                <a:srgbClr val="FF0000"/>
              </a:solidFill>
            </a:endParaRPr>
          </a:p>
          <a:p>
            <a:pPr marL="285750" indent="-285750">
              <a:buFont typeface="Arial" panose="020B0604020202020204" pitchFamily="34" charset="0"/>
              <a:buChar char="•"/>
            </a:pPr>
            <a:r>
              <a:rPr lang="en-GB" sz="1400" dirty="0"/>
              <a:t>Common in deep the larger leg veins—at or above the knee (e.g., popliteal, femoral, and iliac veins)</a:t>
            </a:r>
            <a:endParaRPr lang="en-CA" altLang="en-US" sz="1400" dirty="0"/>
          </a:p>
          <a:p>
            <a:pPr marL="285750" indent="-285750">
              <a:buFont typeface="Arial" panose="020B0604020202020204" pitchFamily="34" charset="0"/>
              <a:buChar char="•"/>
            </a:pPr>
            <a:r>
              <a:rPr lang="en-CA" altLang="en-US" sz="1400" dirty="0"/>
              <a:t>Can cause </a:t>
            </a:r>
            <a:r>
              <a:rPr lang="en-CA" altLang="en-US" sz="1400" dirty="0">
                <a:solidFill>
                  <a:srgbClr val="FF0000"/>
                </a:solidFill>
              </a:rPr>
              <a:t>local pain and edema. </a:t>
            </a:r>
          </a:p>
          <a:p>
            <a:pPr marL="285750" indent="-285750">
              <a:buFont typeface="Arial" panose="020B0604020202020204" pitchFamily="34" charset="0"/>
              <a:buChar char="•"/>
            </a:pPr>
            <a:r>
              <a:rPr lang="en-CA" altLang="en-US" sz="1400" dirty="0"/>
              <a:t>DVTs are asymptomatic in approximately 50% of affected individuals and are recognized only in retrospect after embolization</a:t>
            </a:r>
          </a:p>
          <a:p>
            <a:endParaRPr lang="en-GB" dirty="0"/>
          </a:p>
          <a:p>
            <a:r>
              <a:rPr lang="en-GB" sz="1050" dirty="0">
                <a:solidFill>
                  <a:srgbClr val="00B050"/>
                </a:solidFill>
              </a:rPr>
              <a:t>Usually happens is stasis conditions </a:t>
            </a:r>
          </a:p>
        </p:txBody>
      </p:sp>
      <p:pic>
        <p:nvPicPr>
          <p:cNvPr id="10" name="Picture 1">
            <a:extLst>
              <a:ext uri="{FF2B5EF4-FFF2-40B4-BE49-F238E27FC236}">
                <a16:creationId xmlns:a16="http://schemas.microsoft.com/office/drawing/2014/main" xmlns="" id="{4DCA4107-3738-4C3B-B5A9-BCD73E3ACB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517" y="4941036"/>
            <a:ext cx="2191108" cy="209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A11A529B-100C-47B3-927C-D37882C95981}"/>
              </a:ext>
            </a:extLst>
          </p:cNvPr>
          <p:cNvSpPr txBox="1"/>
          <p:nvPr/>
        </p:nvSpPr>
        <p:spPr>
          <a:xfrm>
            <a:off x="1054101" y="3895483"/>
            <a:ext cx="3569658" cy="4185761"/>
          </a:xfrm>
          <a:prstGeom prst="rect">
            <a:avLst/>
          </a:prstGeom>
          <a:noFill/>
        </p:spPr>
        <p:txBody>
          <a:bodyPr wrap="square" rtlCol="0">
            <a:spAutoFit/>
          </a:bodyPr>
          <a:lstStyle/>
          <a:p>
            <a:r>
              <a:rPr lang="en-CA" altLang="en-US" sz="1400" b="1" dirty="0"/>
              <a:t>Common predisposing factors </a:t>
            </a:r>
            <a:r>
              <a:rPr lang="en-CA" altLang="en-US" sz="1400" dirty="0"/>
              <a:t>for DVT (are included in the hypercoagulable status table):</a:t>
            </a:r>
          </a:p>
          <a:p>
            <a:endParaRPr lang="en-CA" altLang="en-US" sz="1400" dirty="0"/>
          </a:p>
          <a:p>
            <a:pPr marL="735013" lvl="1" indent="-342900">
              <a:buFont typeface="Trebuchet MS" panose="020B0603020202020204" pitchFamily="34" charset="0"/>
              <a:buAutoNum type="arabicPeriod"/>
            </a:pPr>
            <a:r>
              <a:rPr lang="en-CA" altLang="en-US" sz="1400" b="1" dirty="0">
                <a:solidFill>
                  <a:srgbClr val="FF0000"/>
                </a:solidFill>
              </a:rPr>
              <a:t>Bed rest and immobilization </a:t>
            </a:r>
          </a:p>
          <a:p>
            <a:pPr marL="735013" lvl="1" indent="-342900">
              <a:buFont typeface="Trebuchet MS" panose="020B0603020202020204" pitchFamily="34" charset="0"/>
              <a:buAutoNum type="arabicPeriod"/>
            </a:pPr>
            <a:r>
              <a:rPr lang="en-CA" altLang="en-US" sz="1400" b="1" dirty="0">
                <a:solidFill>
                  <a:srgbClr val="FF0000"/>
                </a:solidFill>
              </a:rPr>
              <a:t>Congestive heart failure </a:t>
            </a:r>
            <a:r>
              <a:rPr lang="en-CA" altLang="en-US" sz="1400" dirty="0">
                <a:solidFill>
                  <a:srgbClr val="FF0000"/>
                </a:solidFill>
              </a:rPr>
              <a:t>(a cause of impaired venous return)</a:t>
            </a:r>
          </a:p>
          <a:p>
            <a:pPr marL="735013" lvl="1" indent="-342900">
              <a:buFont typeface="Trebuchet MS" panose="020B0603020202020204" pitchFamily="34" charset="0"/>
              <a:buAutoNum type="arabicPeriod"/>
            </a:pPr>
            <a:r>
              <a:rPr lang="en-CA" altLang="en-US" sz="1400" b="1" dirty="0">
                <a:solidFill>
                  <a:srgbClr val="FF0000"/>
                </a:solidFill>
              </a:rPr>
              <a:t>Trauma, surgery, and burns </a:t>
            </a:r>
            <a:endParaRPr lang="en-CA" altLang="en-US" sz="1400" dirty="0">
              <a:solidFill>
                <a:srgbClr val="FF0000"/>
              </a:solidFill>
            </a:endParaRPr>
          </a:p>
          <a:p>
            <a:pPr marL="735013" lvl="1" indent="-342900">
              <a:buFont typeface="Trebuchet MS" panose="020B0603020202020204" pitchFamily="34" charset="0"/>
              <a:buAutoNum type="arabicPeriod"/>
            </a:pPr>
            <a:r>
              <a:rPr lang="en-CA" altLang="en-US" sz="1400" b="1" dirty="0">
                <a:solidFill>
                  <a:srgbClr val="FF0000"/>
                </a:solidFill>
              </a:rPr>
              <a:t>Pregnancy</a:t>
            </a:r>
            <a:r>
              <a:rPr lang="en-CA" altLang="en-US" sz="1400" dirty="0">
                <a:solidFill>
                  <a:srgbClr val="FF0000"/>
                </a:solidFill>
              </a:rPr>
              <a:t>:</a:t>
            </a:r>
          </a:p>
          <a:p>
            <a:pPr marL="973138" lvl="2" indent="-342900">
              <a:buFont typeface="Wingdings" panose="05000000000000000000" pitchFamily="2" charset="2"/>
              <a:buChar char="§"/>
            </a:pPr>
            <a:r>
              <a:rPr lang="en-CA" altLang="en-US" sz="1400" dirty="0"/>
              <a:t>the potential for amniotic fluid infusion into the circulation at the time of delivery can cause </a:t>
            </a:r>
            <a:r>
              <a:rPr lang="en-CA" altLang="en-US" sz="1400" dirty="0" err="1"/>
              <a:t>thrombogenesis</a:t>
            </a:r>
            <a:endParaRPr lang="en-CA" altLang="en-US" sz="1400" dirty="0"/>
          </a:p>
          <a:p>
            <a:pPr marL="973138" lvl="2" indent="-342900">
              <a:buFont typeface="Wingdings" panose="05000000000000000000" pitchFamily="2" charset="2"/>
              <a:buChar char="§"/>
            </a:pPr>
            <a:r>
              <a:rPr lang="en-CA" altLang="en-US" sz="1400" dirty="0"/>
              <a:t>late pregnancy and the postpartum period are also associated with systemic hypercoagulability</a:t>
            </a:r>
          </a:p>
          <a:p>
            <a:pPr marL="735013" lvl="1" indent="-342900">
              <a:buFont typeface="Trebuchet MS" panose="020B0603020202020204" pitchFamily="34" charset="0"/>
              <a:buAutoNum type="arabicPeriod"/>
            </a:pPr>
            <a:r>
              <a:rPr lang="en-CA" altLang="en-US" sz="1400" b="1" dirty="0"/>
              <a:t>Tumors</a:t>
            </a:r>
            <a:endParaRPr lang="en-CA" altLang="en-US" sz="1400" dirty="0"/>
          </a:p>
          <a:p>
            <a:pPr marL="735013" lvl="1" indent="-342900">
              <a:buFont typeface="Trebuchet MS" panose="020B0603020202020204" pitchFamily="34" charset="0"/>
              <a:buAutoNum type="arabicPeriod"/>
            </a:pPr>
            <a:r>
              <a:rPr lang="en-CA" altLang="en-US" sz="1400" b="1" dirty="0"/>
              <a:t>Advanced age</a:t>
            </a:r>
            <a:endParaRPr lang="en-GB" sz="1400" dirty="0"/>
          </a:p>
        </p:txBody>
      </p:sp>
    </p:spTree>
    <p:extLst>
      <p:ext uri="{BB962C8B-B14F-4D97-AF65-F5344CB8AC3E}">
        <p14:creationId xmlns:p14="http://schemas.microsoft.com/office/powerpoint/2010/main" val="2580842812"/>
      </p:ext>
    </p:extLst>
  </p:cSld>
  <p:clrMapOvr>
    <a:masterClrMapping/>
  </p:clrMapOvr>
</p:sld>
</file>

<file path=ppt/theme/theme1.xml><?xml version="1.0" encoding="utf-8"?>
<a:theme xmlns:a="http://schemas.openxmlformats.org/drawingml/2006/main" name="Badge">
  <a:themeElements>
    <a:clrScheme name="Custom 6">
      <a:dk1>
        <a:sysClr val="windowText" lastClr="000000"/>
      </a:dk1>
      <a:lt1>
        <a:srgbClr val="BAD7EC"/>
      </a:lt1>
      <a:dk2>
        <a:srgbClr val="BAD7EC"/>
      </a:dk2>
      <a:lt2>
        <a:srgbClr val="FFFFFF"/>
      </a:lt2>
      <a:accent1>
        <a:srgbClr val="E1F1F7"/>
      </a:accent1>
      <a:accent2>
        <a:srgbClr val="BAD7EC"/>
      </a:accent2>
      <a:accent3>
        <a:srgbClr val="969696"/>
      </a:accent3>
      <a:accent4>
        <a:srgbClr val="808080"/>
      </a:accent4>
      <a:accent5>
        <a:srgbClr val="5F5F5F"/>
      </a:accent5>
      <a:accent6>
        <a:srgbClr val="4D4D4D"/>
      </a:accent6>
      <a:hlink>
        <a:srgbClr val="5F5F5F"/>
      </a:hlink>
      <a:folHlink>
        <a:srgbClr val="919191"/>
      </a:folHlink>
    </a:clrScheme>
    <a:fontScheme name="Badge">
      <a:majorFont>
        <a:latin typeface="Impact"/>
        <a:ea typeface=""/>
        <a:cs typeface=""/>
      </a:majorFont>
      <a:minorFont>
        <a:latin typeface="Gill Sans MT"/>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43334</TotalTime>
  <Words>3377</Words>
  <Application>Microsoft Macintosh PowerPoint</Application>
  <PresentationFormat>Custom</PresentationFormat>
  <Paragraphs>471</Paragraphs>
  <Slides>21</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Abadi</vt:lpstr>
      <vt:lpstr>Aldhabi</vt:lpstr>
      <vt:lpstr>Batta</vt:lpstr>
      <vt:lpstr>Battallion Script Demo</vt:lpstr>
      <vt:lpstr>Calibri</vt:lpstr>
      <vt:lpstr>Destain</vt:lpstr>
      <vt:lpstr>Georgia</vt:lpstr>
      <vt:lpstr>Gill Sans MT</vt:lpstr>
      <vt:lpstr>Impact</vt:lpstr>
      <vt:lpstr>Rockwell</vt:lpstr>
      <vt:lpstr>Trebuchet MS</vt:lpstr>
      <vt:lpstr>Wingdings</vt:lpstr>
      <vt:lpstr>Arial</vt:lpstr>
      <vt:lpstr>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cases</vt:lpstr>
      <vt:lpstr>PowerPoint Presentation</vt:lpstr>
      <vt:lpstr>PowerPoint Presentation</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Majed Almajed</dc:creator>
  <cp:lastModifiedBy>mansour.alobrah@gmail.com</cp:lastModifiedBy>
  <cp:revision>275</cp:revision>
  <dcterms:created xsi:type="dcterms:W3CDTF">2015-02-11T21:48:33Z</dcterms:created>
  <dcterms:modified xsi:type="dcterms:W3CDTF">2018-03-15T18:47:39Z</dcterms:modified>
</cp:coreProperties>
</file>