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3" r:id="rId2"/>
    <p:sldId id="311" r:id="rId3"/>
    <p:sldId id="316" r:id="rId4"/>
    <p:sldId id="318" r:id="rId5"/>
    <p:sldId id="319" r:id="rId6"/>
    <p:sldId id="320" r:id="rId7"/>
    <p:sldId id="321" r:id="rId8"/>
    <p:sldId id="322" r:id="rId9"/>
    <p:sldId id="325" r:id="rId10"/>
    <p:sldId id="326" r:id="rId11"/>
    <p:sldId id="323" r:id="rId12"/>
    <p:sldId id="324" r:id="rId13"/>
    <p:sldId id="327" r:id="rId14"/>
    <p:sldId id="328" r:id="rId15"/>
  </p:sldIdLst>
  <p:sldSz cx="7200900" cy="9145588"/>
  <p:notesSz cx="6858000" cy="9144000"/>
  <p:defaultTextStyle>
    <a:defPPr>
      <a:defRPr lang="en-US"/>
    </a:defPPr>
    <a:lvl1pPr marL="0" algn="l" defTabSz="26205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62054" algn="l" defTabSz="26205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24110" algn="l" defTabSz="26205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86166" algn="l" defTabSz="26205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48223" algn="l" defTabSz="26205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310277" algn="l" defTabSz="26205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72333" algn="l" defTabSz="26205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34387" algn="l" defTabSz="26205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96444" algn="l" defTabSz="26205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2">
          <p15:clr>
            <a:srgbClr val="A4A3A4"/>
          </p15:clr>
        </p15:guide>
        <p15:guide id="2" pos="226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سعد" initials="سعد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DD5"/>
    <a:srgbClr val="FF7C80"/>
    <a:srgbClr val="5784A3"/>
    <a:srgbClr val="7CBAA1"/>
    <a:srgbClr val="A8D4C1"/>
    <a:srgbClr val="3366CC"/>
    <a:srgbClr val="66CC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76" autoAdjust="0"/>
    <p:restoredTop sz="96823" autoAdjust="0"/>
  </p:normalViewPr>
  <p:slideViewPr>
    <p:cSldViewPr snapToGrid="0">
      <p:cViewPr>
        <p:scale>
          <a:sx n="164" d="100"/>
          <a:sy n="164" d="100"/>
        </p:scale>
        <p:origin x="512" y="144"/>
      </p:cViewPr>
      <p:guideLst>
        <p:guide orient="horz" pos="2882"/>
        <p:guide pos="2269"/>
      </p:guideLst>
    </p:cSldViewPr>
  </p:slideViewPr>
  <p:outlineViewPr>
    <p:cViewPr>
      <p:scale>
        <a:sx n="33" d="100"/>
        <a:sy n="33" d="100"/>
      </p:scale>
      <p:origin x="42" y="245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0E863F-F132-4EF8-9034-834BBBB43EC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E30835-3318-4B6D-ACB7-C35EC26F7742}">
      <dgm:prSet phldrT="[Text]"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Clinical Manifestations</a:t>
          </a:r>
        </a:p>
      </dgm:t>
    </dgm:pt>
    <dgm:pt modelId="{3E3DBCB9-32AE-429A-8EE4-A284D2F00596}" type="parTrans" cxnId="{13CA08AE-3CDF-43A8-AFA7-B33193F4C340}">
      <dgm:prSet/>
      <dgm:spPr/>
      <dgm:t>
        <a:bodyPr/>
        <a:lstStyle/>
        <a:p>
          <a:endParaRPr lang="en-US"/>
        </a:p>
      </dgm:t>
    </dgm:pt>
    <dgm:pt modelId="{66C608F7-6D97-45D6-831D-26F8A8ED305D}" type="sibTrans" cxnId="{13CA08AE-3CDF-43A8-AFA7-B33193F4C340}">
      <dgm:prSet/>
      <dgm:spPr/>
      <dgm:t>
        <a:bodyPr/>
        <a:lstStyle/>
        <a:p>
          <a:endParaRPr lang="en-US"/>
        </a:p>
      </dgm:t>
    </dgm:pt>
    <dgm:pt modelId="{AE013FA6-6118-490E-BFF3-AFB4A1E673F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Georgia" panose="02040502050405020303" pitchFamily="18" charset="0"/>
            </a:rPr>
            <a:t>Results from ischemia and infarction of affected tissues and organs. </a:t>
          </a:r>
          <a:endParaRPr lang="en-US" dirty="0">
            <a:solidFill>
              <a:schemeClr val="tx1"/>
            </a:solidFill>
          </a:endParaRPr>
        </a:p>
      </dgm:t>
    </dgm:pt>
    <dgm:pt modelId="{B01604A2-C4F0-498E-BC2F-C06099FF1096}" type="parTrans" cxnId="{A9CDA541-B5E4-49F2-A05D-E7DECB30C959}">
      <dgm:prSet/>
      <dgm:spPr/>
      <dgm:t>
        <a:bodyPr/>
        <a:lstStyle/>
        <a:p>
          <a:endParaRPr lang="en-US"/>
        </a:p>
      </dgm:t>
    </dgm:pt>
    <dgm:pt modelId="{FDB965FB-FBCE-429F-8481-CE89FDEA9261}" type="sibTrans" cxnId="{A9CDA541-B5E4-49F2-A05D-E7DECB30C959}">
      <dgm:prSet/>
      <dgm:spPr/>
      <dgm:t>
        <a:bodyPr/>
        <a:lstStyle/>
        <a:p>
          <a:endParaRPr lang="en-US"/>
        </a:p>
      </dgm:t>
    </dgm:pt>
    <dgm:pt modelId="{EE70F68A-F6F1-43DF-B1CA-94E25C862A9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Georgia" panose="02040502050405020303" pitchFamily="18" charset="0"/>
            </a:rPr>
            <a:t>Fever </a:t>
          </a:r>
          <a:r>
            <a:rPr lang="en-US" dirty="0">
              <a:solidFill>
                <a:schemeClr val="accent3"/>
              </a:solidFill>
            </a:rPr>
            <a:t>general symptom from inflammatory response</a:t>
          </a:r>
          <a:r>
            <a:rPr lang="en-US" dirty="0">
              <a:solidFill>
                <a:schemeClr val="tx1"/>
              </a:solidFill>
              <a:latin typeface="Georgia" panose="02040502050405020303" pitchFamily="18" charset="0"/>
            </a:rPr>
            <a:t> </a:t>
          </a:r>
        </a:p>
        <a:p>
          <a:r>
            <a:rPr lang="en-US" dirty="0">
              <a:solidFill>
                <a:schemeClr val="tx1"/>
              </a:solidFill>
              <a:latin typeface="Georgia" panose="02040502050405020303" pitchFamily="18" charset="0"/>
            </a:rPr>
            <a:t>weight loss, abdominal pain and melena (bloody stool), muscular pain and neuritis. </a:t>
          </a:r>
          <a:r>
            <a:rPr lang="en-US" dirty="0">
              <a:solidFill>
                <a:schemeClr val="accent3"/>
              </a:solidFill>
            </a:rPr>
            <a:t>All result from the inflammation and necrosis of the arteries supplying the organ</a:t>
          </a:r>
          <a:endParaRPr lang="en-US" dirty="0">
            <a:solidFill>
              <a:schemeClr val="tx1"/>
            </a:solidFill>
          </a:endParaRPr>
        </a:p>
      </dgm:t>
    </dgm:pt>
    <dgm:pt modelId="{DEC293D2-29FA-44D4-A945-4942DD3E651D}" type="parTrans" cxnId="{3603815B-A386-40E3-A5D6-48DA68A657BD}">
      <dgm:prSet/>
      <dgm:spPr/>
      <dgm:t>
        <a:bodyPr/>
        <a:lstStyle/>
        <a:p>
          <a:endParaRPr lang="en-US"/>
        </a:p>
      </dgm:t>
    </dgm:pt>
    <dgm:pt modelId="{77358388-FCCD-493D-BD03-C46A46186AA6}" type="sibTrans" cxnId="{3603815B-A386-40E3-A5D6-48DA68A657BD}">
      <dgm:prSet/>
      <dgm:spPr/>
      <dgm:t>
        <a:bodyPr/>
        <a:lstStyle/>
        <a:p>
          <a:endParaRPr lang="en-US"/>
        </a:p>
      </dgm:t>
    </dgm:pt>
    <dgm:pt modelId="{5D8E5FE1-9919-43F9-92BA-861026C2CD7B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  <a:latin typeface="Georgia" panose="02040502050405020303" pitchFamily="18" charset="0"/>
            </a:rPr>
            <a:t>Renal arterial involvement </a:t>
          </a:r>
          <a:r>
            <a:rPr lang="en-US" dirty="0">
              <a:solidFill>
                <a:schemeClr val="tx1"/>
              </a:solidFill>
              <a:latin typeface="Georgia" panose="02040502050405020303" pitchFamily="18" charset="0"/>
            </a:rPr>
            <a:t>is often prominent and is a major cause of death. </a:t>
          </a:r>
          <a:endParaRPr lang="en-US" dirty="0">
            <a:solidFill>
              <a:schemeClr val="tx1"/>
            </a:solidFill>
          </a:endParaRPr>
        </a:p>
      </dgm:t>
    </dgm:pt>
    <dgm:pt modelId="{63987457-95C2-4166-8494-FF9EE6ADDB99}" type="parTrans" cxnId="{965F573B-0145-4A14-A895-3346415AD368}">
      <dgm:prSet/>
      <dgm:spPr/>
      <dgm:t>
        <a:bodyPr/>
        <a:lstStyle/>
        <a:p>
          <a:endParaRPr lang="en-US"/>
        </a:p>
      </dgm:t>
    </dgm:pt>
    <dgm:pt modelId="{FFD39B71-D502-41B3-AF27-2E4235C70209}" type="sibTrans" cxnId="{965F573B-0145-4A14-A895-3346415AD368}">
      <dgm:prSet/>
      <dgm:spPr/>
      <dgm:t>
        <a:bodyPr/>
        <a:lstStyle/>
        <a:p>
          <a:endParaRPr lang="en-US"/>
        </a:p>
      </dgm:t>
    </dgm:pt>
    <dgm:pt modelId="{900396FE-FB43-4F65-A9D2-7AD52BE57F3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Georgia" panose="02040502050405020303" pitchFamily="18" charset="0"/>
            </a:rPr>
            <a:t>Particularly characteristic of PAN is that all the different stages of activity (i.e. active and chronic stages) </a:t>
          </a:r>
          <a:r>
            <a:rPr lang="en-US" dirty="0">
              <a:solidFill>
                <a:srgbClr val="FF0000"/>
              </a:solidFill>
              <a:latin typeface="Georgia" panose="02040502050405020303" pitchFamily="18" charset="0"/>
            </a:rPr>
            <a:t>may coexist </a:t>
          </a:r>
          <a:r>
            <a:rPr lang="en-US" dirty="0">
              <a:solidFill>
                <a:schemeClr val="tx1"/>
              </a:solidFill>
              <a:latin typeface="Georgia" panose="02040502050405020303" pitchFamily="18" charset="0"/>
            </a:rPr>
            <a:t>in  same artery or in different vessels at the same time.</a:t>
          </a:r>
          <a:endParaRPr lang="en-US" dirty="0">
            <a:solidFill>
              <a:schemeClr val="tx1"/>
            </a:solidFill>
          </a:endParaRPr>
        </a:p>
      </dgm:t>
    </dgm:pt>
    <dgm:pt modelId="{948FD4EB-D3C4-49F9-A5D6-1ACD844F67C0}" type="parTrans" cxnId="{926F4473-78DC-4F3F-A862-EE9B2EEE967D}">
      <dgm:prSet/>
      <dgm:spPr/>
      <dgm:t>
        <a:bodyPr/>
        <a:lstStyle/>
        <a:p>
          <a:endParaRPr lang="en-US"/>
        </a:p>
      </dgm:t>
    </dgm:pt>
    <dgm:pt modelId="{E7C9A1B7-80C7-46D2-A120-B4D7FB0E6C9D}" type="sibTrans" cxnId="{926F4473-78DC-4F3F-A862-EE9B2EEE967D}">
      <dgm:prSet/>
      <dgm:spPr/>
      <dgm:t>
        <a:bodyPr/>
        <a:lstStyle/>
        <a:p>
          <a:endParaRPr lang="en-US"/>
        </a:p>
      </dgm:t>
    </dgm:pt>
    <dgm:pt modelId="{E33C4758-8BEB-402A-AA28-7EBA035A0FB9}" type="pres">
      <dgm:prSet presAssocID="{670E863F-F132-4EF8-9034-834BBBB43EC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9FE0EA-542D-4551-A24A-798A49D183E9}" type="pres">
      <dgm:prSet presAssocID="{670E863F-F132-4EF8-9034-834BBBB43EC9}" presName="matrix" presStyleCnt="0"/>
      <dgm:spPr/>
    </dgm:pt>
    <dgm:pt modelId="{D33830E7-D195-46D3-BED5-B92287012637}" type="pres">
      <dgm:prSet presAssocID="{670E863F-F132-4EF8-9034-834BBBB43EC9}" presName="tile1" presStyleLbl="node1" presStyleIdx="0" presStyleCnt="4" custLinFactNeighborX="0" custLinFactNeighborY="-2164"/>
      <dgm:spPr/>
      <dgm:t>
        <a:bodyPr/>
        <a:lstStyle/>
        <a:p>
          <a:endParaRPr lang="en-US"/>
        </a:p>
      </dgm:t>
    </dgm:pt>
    <dgm:pt modelId="{F63AC2C9-B6A0-4A44-B2BE-0111B567B7E1}" type="pres">
      <dgm:prSet presAssocID="{670E863F-F132-4EF8-9034-834BBBB43EC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95754-02BA-4283-9BA1-394199DB4BFE}" type="pres">
      <dgm:prSet presAssocID="{670E863F-F132-4EF8-9034-834BBBB43EC9}" presName="tile2" presStyleLbl="node1" presStyleIdx="1" presStyleCnt="4"/>
      <dgm:spPr/>
      <dgm:t>
        <a:bodyPr/>
        <a:lstStyle/>
        <a:p>
          <a:endParaRPr lang="en-US"/>
        </a:p>
      </dgm:t>
    </dgm:pt>
    <dgm:pt modelId="{B34137ED-2872-4F93-A39C-0B7C46B8C22B}" type="pres">
      <dgm:prSet presAssocID="{670E863F-F132-4EF8-9034-834BBBB43EC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47CFB-D537-4FEC-B85B-8D58974BED42}" type="pres">
      <dgm:prSet presAssocID="{670E863F-F132-4EF8-9034-834BBBB43EC9}" presName="tile3" presStyleLbl="node1" presStyleIdx="2" presStyleCnt="4"/>
      <dgm:spPr/>
      <dgm:t>
        <a:bodyPr/>
        <a:lstStyle/>
        <a:p>
          <a:endParaRPr lang="en-US"/>
        </a:p>
      </dgm:t>
    </dgm:pt>
    <dgm:pt modelId="{FCDCEF7E-436D-452F-9D28-0ACC21610E32}" type="pres">
      <dgm:prSet presAssocID="{670E863F-F132-4EF8-9034-834BBBB43EC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5B0D7-C438-4063-BAA0-C765982646B4}" type="pres">
      <dgm:prSet presAssocID="{670E863F-F132-4EF8-9034-834BBBB43EC9}" presName="tile4" presStyleLbl="node1" presStyleIdx="3" presStyleCnt="4"/>
      <dgm:spPr/>
      <dgm:t>
        <a:bodyPr/>
        <a:lstStyle/>
        <a:p>
          <a:endParaRPr lang="en-US"/>
        </a:p>
      </dgm:t>
    </dgm:pt>
    <dgm:pt modelId="{D73BE4DC-9DCD-49BA-9BF0-E137F691ED47}" type="pres">
      <dgm:prSet presAssocID="{670E863F-F132-4EF8-9034-834BBBB43EC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53A29-50F6-4519-B14C-20A66F40BC61}" type="pres">
      <dgm:prSet presAssocID="{670E863F-F132-4EF8-9034-834BBBB43EC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50D7047-0455-45EA-9C71-15BEA20287DB}" type="presOf" srcId="{08E30835-3318-4B6D-ACB7-C35EC26F7742}" destId="{F2F53A29-50F6-4519-B14C-20A66F40BC61}" srcOrd="0" destOrd="0" presId="urn:microsoft.com/office/officeart/2005/8/layout/matrix1"/>
    <dgm:cxn modelId="{C0AB75EC-11DB-4F40-A935-30E703C141F8}" type="presOf" srcId="{EE70F68A-F6F1-43DF-B1CA-94E25C862A9C}" destId="{B34137ED-2872-4F93-A39C-0B7C46B8C22B}" srcOrd="1" destOrd="0" presId="urn:microsoft.com/office/officeart/2005/8/layout/matrix1"/>
    <dgm:cxn modelId="{965F573B-0145-4A14-A895-3346415AD368}" srcId="{08E30835-3318-4B6D-ACB7-C35EC26F7742}" destId="{5D8E5FE1-9919-43F9-92BA-861026C2CD7B}" srcOrd="2" destOrd="0" parTransId="{63987457-95C2-4166-8494-FF9EE6ADDB99}" sibTransId="{FFD39B71-D502-41B3-AF27-2E4235C70209}"/>
    <dgm:cxn modelId="{E1456134-E8CC-4092-8DB4-7E38B88415CB}" type="presOf" srcId="{5D8E5FE1-9919-43F9-92BA-861026C2CD7B}" destId="{CFF47CFB-D537-4FEC-B85B-8D58974BED42}" srcOrd="0" destOrd="0" presId="urn:microsoft.com/office/officeart/2005/8/layout/matrix1"/>
    <dgm:cxn modelId="{42631539-1E9F-4529-A898-C92FA879FB29}" type="presOf" srcId="{AE013FA6-6118-490E-BFF3-AFB4A1E673F1}" destId="{F63AC2C9-B6A0-4A44-B2BE-0111B567B7E1}" srcOrd="1" destOrd="0" presId="urn:microsoft.com/office/officeart/2005/8/layout/matrix1"/>
    <dgm:cxn modelId="{3603815B-A386-40E3-A5D6-48DA68A657BD}" srcId="{08E30835-3318-4B6D-ACB7-C35EC26F7742}" destId="{EE70F68A-F6F1-43DF-B1CA-94E25C862A9C}" srcOrd="1" destOrd="0" parTransId="{DEC293D2-29FA-44D4-A945-4942DD3E651D}" sibTransId="{77358388-FCCD-493D-BD03-C46A46186AA6}"/>
    <dgm:cxn modelId="{A9CDA541-B5E4-49F2-A05D-E7DECB30C959}" srcId="{08E30835-3318-4B6D-ACB7-C35EC26F7742}" destId="{AE013FA6-6118-490E-BFF3-AFB4A1E673F1}" srcOrd="0" destOrd="0" parTransId="{B01604A2-C4F0-498E-BC2F-C06099FF1096}" sibTransId="{FDB965FB-FBCE-429F-8481-CE89FDEA9261}"/>
    <dgm:cxn modelId="{495EF8A5-CACD-4477-9D4E-342155E6538D}" type="presOf" srcId="{AE013FA6-6118-490E-BFF3-AFB4A1E673F1}" destId="{D33830E7-D195-46D3-BED5-B92287012637}" srcOrd="0" destOrd="0" presId="urn:microsoft.com/office/officeart/2005/8/layout/matrix1"/>
    <dgm:cxn modelId="{926F4473-78DC-4F3F-A862-EE9B2EEE967D}" srcId="{08E30835-3318-4B6D-ACB7-C35EC26F7742}" destId="{900396FE-FB43-4F65-A9D2-7AD52BE57F3C}" srcOrd="3" destOrd="0" parTransId="{948FD4EB-D3C4-49F9-A5D6-1ACD844F67C0}" sibTransId="{E7C9A1B7-80C7-46D2-A120-B4D7FB0E6C9D}"/>
    <dgm:cxn modelId="{A10B1E2C-590B-420A-A5CF-F6B9F97E7D8C}" type="presOf" srcId="{900396FE-FB43-4F65-A9D2-7AD52BE57F3C}" destId="{5C25B0D7-C438-4063-BAA0-C765982646B4}" srcOrd="0" destOrd="0" presId="urn:microsoft.com/office/officeart/2005/8/layout/matrix1"/>
    <dgm:cxn modelId="{DD1CC56D-8CF2-4890-8C53-1186B45CD584}" type="presOf" srcId="{5D8E5FE1-9919-43F9-92BA-861026C2CD7B}" destId="{FCDCEF7E-436D-452F-9D28-0ACC21610E32}" srcOrd="1" destOrd="0" presId="urn:microsoft.com/office/officeart/2005/8/layout/matrix1"/>
    <dgm:cxn modelId="{22B90387-78B2-43F1-BC3C-D539578584F5}" type="presOf" srcId="{EE70F68A-F6F1-43DF-B1CA-94E25C862A9C}" destId="{D3695754-02BA-4283-9BA1-394199DB4BFE}" srcOrd="0" destOrd="0" presId="urn:microsoft.com/office/officeart/2005/8/layout/matrix1"/>
    <dgm:cxn modelId="{747A629F-DBB5-4FF1-981F-3FF5416D7A3B}" type="presOf" srcId="{900396FE-FB43-4F65-A9D2-7AD52BE57F3C}" destId="{D73BE4DC-9DCD-49BA-9BF0-E137F691ED47}" srcOrd="1" destOrd="0" presId="urn:microsoft.com/office/officeart/2005/8/layout/matrix1"/>
    <dgm:cxn modelId="{4BDCDCC8-C359-4179-A44B-9CF11E2CB931}" type="presOf" srcId="{670E863F-F132-4EF8-9034-834BBBB43EC9}" destId="{E33C4758-8BEB-402A-AA28-7EBA035A0FB9}" srcOrd="0" destOrd="0" presId="urn:microsoft.com/office/officeart/2005/8/layout/matrix1"/>
    <dgm:cxn modelId="{13CA08AE-3CDF-43A8-AFA7-B33193F4C340}" srcId="{670E863F-F132-4EF8-9034-834BBBB43EC9}" destId="{08E30835-3318-4B6D-ACB7-C35EC26F7742}" srcOrd="0" destOrd="0" parTransId="{3E3DBCB9-32AE-429A-8EE4-A284D2F00596}" sibTransId="{66C608F7-6D97-45D6-831D-26F8A8ED305D}"/>
    <dgm:cxn modelId="{E70A53BF-55DF-4DD1-965E-94951AFF0CF0}" type="presParOf" srcId="{E33C4758-8BEB-402A-AA28-7EBA035A0FB9}" destId="{1A9FE0EA-542D-4551-A24A-798A49D183E9}" srcOrd="0" destOrd="0" presId="urn:microsoft.com/office/officeart/2005/8/layout/matrix1"/>
    <dgm:cxn modelId="{B7D24140-5527-4FF0-AA6B-DAA7C295E1EE}" type="presParOf" srcId="{1A9FE0EA-542D-4551-A24A-798A49D183E9}" destId="{D33830E7-D195-46D3-BED5-B92287012637}" srcOrd="0" destOrd="0" presId="urn:microsoft.com/office/officeart/2005/8/layout/matrix1"/>
    <dgm:cxn modelId="{6C961F2E-8FFF-4B16-887D-C632E6AECC8B}" type="presParOf" srcId="{1A9FE0EA-542D-4551-A24A-798A49D183E9}" destId="{F63AC2C9-B6A0-4A44-B2BE-0111B567B7E1}" srcOrd="1" destOrd="0" presId="urn:microsoft.com/office/officeart/2005/8/layout/matrix1"/>
    <dgm:cxn modelId="{57B673CA-4120-433B-A251-A0039A130AAF}" type="presParOf" srcId="{1A9FE0EA-542D-4551-A24A-798A49D183E9}" destId="{D3695754-02BA-4283-9BA1-394199DB4BFE}" srcOrd="2" destOrd="0" presId="urn:microsoft.com/office/officeart/2005/8/layout/matrix1"/>
    <dgm:cxn modelId="{27EF1073-249A-4B26-A5C3-45ACA6674FB3}" type="presParOf" srcId="{1A9FE0EA-542D-4551-A24A-798A49D183E9}" destId="{B34137ED-2872-4F93-A39C-0B7C46B8C22B}" srcOrd="3" destOrd="0" presId="urn:microsoft.com/office/officeart/2005/8/layout/matrix1"/>
    <dgm:cxn modelId="{BA0DAB77-9CAB-4331-BF99-F6D1C9657FE8}" type="presParOf" srcId="{1A9FE0EA-542D-4551-A24A-798A49D183E9}" destId="{CFF47CFB-D537-4FEC-B85B-8D58974BED42}" srcOrd="4" destOrd="0" presId="urn:microsoft.com/office/officeart/2005/8/layout/matrix1"/>
    <dgm:cxn modelId="{F10BF00C-1659-479F-9F84-EEA9E1D98A06}" type="presParOf" srcId="{1A9FE0EA-542D-4551-A24A-798A49D183E9}" destId="{FCDCEF7E-436D-452F-9D28-0ACC21610E32}" srcOrd="5" destOrd="0" presId="urn:microsoft.com/office/officeart/2005/8/layout/matrix1"/>
    <dgm:cxn modelId="{CAE28D5C-E65C-4666-A1C2-9907E0A856D9}" type="presParOf" srcId="{1A9FE0EA-542D-4551-A24A-798A49D183E9}" destId="{5C25B0D7-C438-4063-BAA0-C765982646B4}" srcOrd="6" destOrd="0" presId="urn:microsoft.com/office/officeart/2005/8/layout/matrix1"/>
    <dgm:cxn modelId="{97FCAFE1-7D5C-4379-A4E7-92A3348A0B0E}" type="presParOf" srcId="{1A9FE0EA-542D-4551-A24A-798A49D183E9}" destId="{D73BE4DC-9DCD-49BA-9BF0-E137F691ED47}" srcOrd="7" destOrd="0" presId="urn:microsoft.com/office/officeart/2005/8/layout/matrix1"/>
    <dgm:cxn modelId="{4F3A478A-B9BC-40BE-9F57-7822AD63B132}" type="presParOf" srcId="{E33C4758-8BEB-402A-AA28-7EBA035A0FB9}" destId="{F2F53A29-50F6-4519-B14C-20A66F40BC6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301D1F-D9C7-450C-955B-10F36F48A77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0D802BDE-9FEA-4FF5-9517-B1C04D331A23}">
      <dgm:prSet phldrT="[Text]" custT="1"/>
      <dgm:spPr/>
      <dgm:t>
        <a:bodyPr/>
        <a:lstStyle/>
        <a:p>
          <a:r>
            <a:rPr lang="en-US" sz="1400" dirty="0">
              <a:solidFill>
                <a:srgbClr val="FF0000"/>
              </a:solidFill>
              <a:latin typeface="Georgia" panose="02040502050405020303" pitchFamily="18" charset="0"/>
            </a:rPr>
            <a:t>Palatal Destruction</a:t>
          </a:r>
        </a:p>
      </dgm:t>
    </dgm:pt>
    <dgm:pt modelId="{26F4335F-D5CD-4D42-9310-62E359F4E5B9}" type="parTrans" cxnId="{11C889C6-F328-4B9B-A55F-3444739042EE}">
      <dgm:prSet/>
      <dgm:spPr/>
      <dgm:t>
        <a:bodyPr/>
        <a:lstStyle/>
        <a:p>
          <a:endParaRPr lang="en-US"/>
        </a:p>
      </dgm:t>
    </dgm:pt>
    <dgm:pt modelId="{5C8941B2-E64D-4879-A58E-0CADA8FF97BC}" type="sibTrans" cxnId="{11C889C6-F328-4B9B-A55F-3444739042EE}">
      <dgm:prSet/>
      <dgm:spPr/>
      <dgm:t>
        <a:bodyPr/>
        <a:lstStyle/>
        <a:p>
          <a:endParaRPr lang="en-US"/>
        </a:p>
      </dgm:t>
    </dgm:pt>
    <dgm:pt modelId="{1267A7C7-A17E-413D-8F76-AB5A83AAFD15}">
      <dgm:prSet phldrT="[Text]" custT="1"/>
      <dgm:spPr/>
      <dgm:t>
        <a:bodyPr/>
        <a:lstStyle/>
        <a:p>
          <a:r>
            <a:rPr lang="en-US" sz="1400" dirty="0">
              <a:solidFill>
                <a:srgbClr val="FF0000"/>
              </a:solidFill>
              <a:latin typeface="Georgia" panose="02040502050405020303" pitchFamily="18" charset="0"/>
            </a:rPr>
            <a:t>Palatal Ulceration</a:t>
          </a:r>
        </a:p>
      </dgm:t>
    </dgm:pt>
    <dgm:pt modelId="{21DD51E9-789D-4B39-8F62-9F9871CC414A}" type="parTrans" cxnId="{503A5457-5498-4977-BAEE-B20622B573AC}">
      <dgm:prSet/>
      <dgm:spPr/>
      <dgm:t>
        <a:bodyPr/>
        <a:lstStyle/>
        <a:p>
          <a:endParaRPr lang="en-US"/>
        </a:p>
      </dgm:t>
    </dgm:pt>
    <dgm:pt modelId="{6A064C85-42E9-4A75-BE2F-56660434DEA1}" type="sibTrans" cxnId="{503A5457-5498-4977-BAEE-B20622B573AC}">
      <dgm:prSet/>
      <dgm:spPr/>
      <dgm:t>
        <a:bodyPr/>
        <a:lstStyle/>
        <a:p>
          <a:endParaRPr lang="en-US"/>
        </a:p>
      </dgm:t>
    </dgm:pt>
    <dgm:pt modelId="{4F6D4993-94D1-4A98-95E6-C5605DBE73EF}" type="pres">
      <dgm:prSet presAssocID="{B2301D1F-D9C7-450C-955B-10F36F48A77E}" presName="Name0" presStyleCnt="0">
        <dgm:presLayoutVars>
          <dgm:dir/>
          <dgm:resizeHandles val="exact"/>
        </dgm:presLayoutVars>
      </dgm:prSet>
      <dgm:spPr/>
    </dgm:pt>
    <dgm:pt modelId="{7F338823-7733-4C2F-A7A9-B086B4744FEA}" type="pres">
      <dgm:prSet presAssocID="{0D802BDE-9FEA-4FF5-9517-B1C04D331A23}" presName="compNode" presStyleCnt="0"/>
      <dgm:spPr/>
    </dgm:pt>
    <dgm:pt modelId="{EE3DC96A-A1EB-42B3-AEFE-921FF3A1C6C0}" type="pres">
      <dgm:prSet presAssocID="{0D802BDE-9FEA-4FF5-9517-B1C04D331A23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ncpr543903">
            <a:extLst>
              <a:ext uri="{FF2B5EF4-FFF2-40B4-BE49-F238E27FC236}">
                <a16:creationId xmlns:a16="http://schemas.microsoft.com/office/drawing/2014/main" xmlns="" id="{D664E385-C4E3-4E8E-A9F9-E4101B410F28}"/>
              </a:ext>
            </a:extLst>
          </dgm14:cNvPr>
        </a:ext>
      </dgm:extLst>
    </dgm:pt>
    <dgm:pt modelId="{61600802-67BF-442D-A6BA-03F3EEB49725}" type="pres">
      <dgm:prSet presAssocID="{0D802BDE-9FEA-4FF5-9517-B1C04D331A23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EBD37-6FC0-42E4-B76F-73B2285AEEBF}" type="pres">
      <dgm:prSet presAssocID="{5C8941B2-E64D-4879-A58E-0CADA8FF97B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FC04609-8469-4F3F-AF38-EEE4B9CE5E1F}" type="pres">
      <dgm:prSet presAssocID="{1267A7C7-A17E-413D-8F76-AB5A83AAFD15}" presName="compNode" presStyleCnt="0"/>
      <dgm:spPr/>
    </dgm:pt>
    <dgm:pt modelId="{B488F315-093A-4B6D-BB94-0E49F47F6768}" type="pres">
      <dgm:prSet presAssocID="{1267A7C7-A17E-413D-8F76-AB5A83AAFD15}" presName="pict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extLst>
        <a:ext uri="{E40237B7-FDA0-4F09-8148-C483321AD2D9}">
          <dgm14:cNvPr xmlns:dgm14="http://schemas.microsoft.com/office/drawing/2010/diagram" id="0" name="" descr="ncprheum0269-f2">
            <a:extLst>
              <a:ext uri="{FF2B5EF4-FFF2-40B4-BE49-F238E27FC236}">
                <a16:creationId xmlns:a16="http://schemas.microsoft.com/office/drawing/2014/main" xmlns="" id="{C6F337D7-18ED-49E3-9C48-0BDC36DF0188}"/>
              </a:ext>
            </a:extLst>
          </dgm14:cNvPr>
        </a:ext>
      </dgm:extLst>
    </dgm:pt>
    <dgm:pt modelId="{BD1F735E-8658-4D1B-85D7-257A06B79AAA}" type="pres">
      <dgm:prSet presAssocID="{1267A7C7-A17E-413D-8F76-AB5A83AAFD15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C889C6-F328-4B9B-A55F-3444739042EE}" srcId="{B2301D1F-D9C7-450C-955B-10F36F48A77E}" destId="{0D802BDE-9FEA-4FF5-9517-B1C04D331A23}" srcOrd="0" destOrd="0" parTransId="{26F4335F-D5CD-4D42-9310-62E359F4E5B9}" sibTransId="{5C8941B2-E64D-4879-A58E-0CADA8FF97BC}"/>
    <dgm:cxn modelId="{DC35973A-7000-4D8D-A3EA-40AB4EC8471F}" type="presOf" srcId="{5C8941B2-E64D-4879-A58E-0CADA8FF97BC}" destId="{21FEBD37-6FC0-42E4-B76F-73B2285AEEBF}" srcOrd="0" destOrd="0" presId="urn:microsoft.com/office/officeart/2005/8/layout/pList1"/>
    <dgm:cxn modelId="{503A5457-5498-4977-BAEE-B20622B573AC}" srcId="{B2301D1F-D9C7-450C-955B-10F36F48A77E}" destId="{1267A7C7-A17E-413D-8F76-AB5A83AAFD15}" srcOrd="1" destOrd="0" parTransId="{21DD51E9-789D-4B39-8F62-9F9871CC414A}" sibTransId="{6A064C85-42E9-4A75-BE2F-56660434DEA1}"/>
    <dgm:cxn modelId="{3009E59F-0A83-4619-9126-F5D16DF7A34E}" type="presOf" srcId="{0D802BDE-9FEA-4FF5-9517-B1C04D331A23}" destId="{61600802-67BF-442D-A6BA-03F3EEB49725}" srcOrd="0" destOrd="0" presId="urn:microsoft.com/office/officeart/2005/8/layout/pList1"/>
    <dgm:cxn modelId="{3E975D1D-80A9-4375-BE8F-D33E5AF32F99}" type="presOf" srcId="{1267A7C7-A17E-413D-8F76-AB5A83AAFD15}" destId="{BD1F735E-8658-4D1B-85D7-257A06B79AAA}" srcOrd="0" destOrd="0" presId="urn:microsoft.com/office/officeart/2005/8/layout/pList1"/>
    <dgm:cxn modelId="{1E6A1801-0953-4F89-9B22-C20211925821}" type="presOf" srcId="{B2301D1F-D9C7-450C-955B-10F36F48A77E}" destId="{4F6D4993-94D1-4A98-95E6-C5605DBE73EF}" srcOrd="0" destOrd="0" presId="urn:microsoft.com/office/officeart/2005/8/layout/pList1"/>
    <dgm:cxn modelId="{E1D94917-DE60-4196-9051-F4DA726D1C35}" type="presParOf" srcId="{4F6D4993-94D1-4A98-95E6-C5605DBE73EF}" destId="{7F338823-7733-4C2F-A7A9-B086B4744FEA}" srcOrd="0" destOrd="0" presId="urn:microsoft.com/office/officeart/2005/8/layout/pList1"/>
    <dgm:cxn modelId="{025F2247-F558-420E-89FD-5855B2D81E93}" type="presParOf" srcId="{7F338823-7733-4C2F-A7A9-B086B4744FEA}" destId="{EE3DC96A-A1EB-42B3-AEFE-921FF3A1C6C0}" srcOrd="0" destOrd="0" presId="urn:microsoft.com/office/officeart/2005/8/layout/pList1"/>
    <dgm:cxn modelId="{1B6CE55B-E66F-4FDD-976F-CBA5728FB399}" type="presParOf" srcId="{7F338823-7733-4C2F-A7A9-B086B4744FEA}" destId="{61600802-67BF-442D-A6BA-03F3EEB49725}" srcOrd="1" destOrd="0" presId="urn:microsoft.com/office/officeart/2005/8/layout/pList1"/>
    <dgm:cxn modelId="{9E8BD758-B5B3-485A-BB43-AE4C8BE9BEF7}" type="presParOf" srcId="{4F6D4993-94D1-4A98-95E6-C5605DBE73EF}" destId="{21FEBD37-6FC0-42E4-B76F-73B2285AEEBF}" srcOrd="1" destOrd="0" presId="urn:microsoft.com/office/officeart/2005/8/layout/pList1"/>
    <dgm:cxn modelId="{343A8112-D655-4FFC-9EFA-F1DEA14C672C}" type="presParOf" srcId="{4F6D4993-94D1-4A98-95E6-C5605DBE73EF}" destId="{DFC04609-8469-4F3F-AF38-EEE4B9CE5E1F}" srcOrd="2" destOrd="0" presId="urn:microsoft.com/office/officeart/2005/8/layout/pList1"/>
    <dgm:cxn modelId="{0A716D73-7DC6-4577-8233-B24846272F3A}" type="presParOf" srcId="{DFC04609-8469-4F3F-AF38-EEE4B9CE5E1F}" destId="{B488F315-093A-4B6D-BB94-0E49F47F6768}" srcOrd="0" destOrd="0" presId="urn:microsoft.com/office/officeart/2005/8/layout/pList1"/>
    <dgm:cxn modelId="{5DD84136-7C9A-4F04-9A4E-A87636DE15E8}" type="presParOf" srcId="{DFC04609-8469-4F3F-AF38-EEE4B9CE5E1F}" destId="{BD1F735E-8658-4D1B-85D7-257A06B79AA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F9D575-9674-4DCC-9CC6-499EDC8861C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2D6445-B3C2-4C2F-901B-FFBDBB8A4847}">
      <dgm:prSet phldrT="[Text]"/>
      <dgm:spPr/>
      <dgm:t>
        <a:bodyPr/>
        <a:lstStyle/>
        <a:p>
          <a:pPr>
            <a:buFont typeface="Wingdings" pitchFamily="2" charset="2"/>
            <a:buNone/>
          </a:pPr>
          <a:r>
            <a:rPr lang="en-US" dirty="0">
              <a:solidFill>
                <a:schemeClr val="tx1"/>
              </a:solidFill>
            </a:rPr>
            <a:t>WG is a necrotizing vasculitis characterized by the </a:t>
          </a:r>
          <a:r>
            <a:rPr lang="en-US" b="1" dirty="0">
              <a:solidFill>
                <a:srgbClr val="FF0000"/>
              </a:solidFill>
            </a:rPr>
            <a:t>triad</a:t>
          </a:r>
          <a:r>
            <a:rPr lang="en-US" dirty="0">
              <a:solidFill>
                <a:schemeClr val="tx1"/>
              </a:solidFill>
            </a:rPr>
            <a:t> of:</a:t>
          </a:r>
        </a:p>
      </dgm:t>
    </dgm:pt>
    <dgm:pt modelId="{AB85E182-007F-4C18-864F-46B526185094}" type="parTrans" cxnId="{D5E6CAF1-57E1-4481-9D33-FB4991A6B4D4}">
      <dgm:prSet/>
      <dgm:spPr/>
      <dgm:t>
        <a:bodyPr/>
        <a:lstStyle/>
        <a:p>
          <a:endParaRPr lang="en-US"/>
        </a:p>
      </dgm:t>
    </dgm:pt>
    <dgm:pt modelId="{1B80C17E-E13A-462D-9DBA-78E2F4923B13}" type="sibTrans" cxnId="{D5E6CAF1-57E1-4481-9D33-FB4991A6B4D4}">
      <dgm:prSet/>
      <dgm:spPr/>
      <dgm:t>
        <a:bodyPr/>
        <a:lstStyle/>
        <a:p>
          <a:endParaRPr lang="en-US"/>
        </a:p>
      </dgm:t>
    </dgm:pt>
    <dgm:pt modelId="{37BEFEFE-EEE7-4927-BAEA-60A7A2FFA096}">
      <dgm:prSet phldrT="[Text]"/>
      <dgm:spPr/>
      <dgm:t>
        <a:bodyPr/>
        <a:lstStyle/>
        <a:p>
          <a:pPr>
            <a:buFont typeface="+mj-lt"/>
            <a:buNone/>
          </a:pPr>
          <a:r>
            <a:rPr lang="en-US" b="0" dirty="0">
              <a:solidFill>
                <a:srgbClr val="FF0000"/>
              </a:solidFill>
            </a:rPr>
            <a:t>Necrotizing granulomas of the upper and lower respiratory tract</a:t>
          </a:r>
          <a:r>
            <a:rPr lang="en-US" b="0" dirty="0" smtClean="0">
              <a:solidFill>
                <a:srgbClr val="FF0000"/>
              </a:solidFill>
            </a:rPr>
            <a:t>. </a:t>
          </a:r>
          <a:r>
            <a:rPr lang="en-US" b="0" dirty="0" smtClean="0">
              <a:solidFill>
                <a:schemeClr val="bg2">
                  <a:lumMod val="75000"/>
                </a:schemeClr>
              </a:solidFill>
            </a:rPr>
            <a:t>(respiratory </a:t>
          </a:r>
          <a:r>
            <a:rPr lang="en-US" b="0" dirty="0" err="1" smtClean="0">
              <a:solidFill>
                <a:schemeClr val="bg2">
                  <a:lumMod val="75000"/>
                </a:schemeClr>
              </a:solidFill>
            </a:rPr>
            <a:t>syptoms</a:t>
          </a:r>
          <a:r>
            <a:rPr lang="en-US" b="0" dirty="0" smtClean="0">
              <a:solidFill>
                <a:schemeClr val="bg2">
                  <a:lumMod val="75000"/>
                </a:schemeClr>
              </a:solidFill>
            </a:rPr>
            <a:t>)</a:t>
          </a:r>
          <a:endParaRPr lang="en-US" b="0" dirty="0">
            <a:solidFill>
              <a:srgbClr val="FF0000"/>
            </a:solidFill>
          </a:endParaRPr>
        </a:p>
      </dgm:t>
    </dgm:pt>
    <dgm:pt modelId="{D45333CA-5A82-4DBB-9F3E-E05F8AFA8A76}" type="parTrans" cxnId="{6B3F67CF-E24C-478E-98A4-2F7E05DAFF0A}">
      <dgm:prSet/>
      <dgm:spPr/>
      <dgm:t>
        <a:bodyPr/>
        <a:lstStyle/>
        <a:p>
          <a:endParaRPr lang="en-US"/>
        </a:p>
      </dgm:t>
    </dgm:pt>
    <dgm:pt modelId="{46BE8F3D-41BA-4853-8759-BFDE27F4F4CB}" type="sibTrans" cxnId="{6B3F67CF-E24C-478E-98A4-2F7E05DAFF0A}">
      <dgm:prSet/>
      <dgm:spPr/>
      <dgm:t>
        <a:bodyPr/>
        <a:lstStyle/>
        <a:p>
          <a:endParaRPr lang="en-US"/>
        </a:p>
      </dgm:t>
    </dgm:pt>
    <dgm:pt modelId="{14F819A3-44A0-4A3E-8148-4E0721425679}">
      <dgm:prSet phldrT="[Text]"/>
      <dgm:spPr/>
      <dgm:t>
        <a:bodyPr/>
        <a:lstStyle/>
        <a:p>
          <a:pPr>
            <a:buFont typeface="+mj-lt"/>
            <a:buNone/>
          </a:pPr>
          <a:r>
            <a:rPr lang="en-US" b="0" dirty="0">
              <a:solidFill>
                <a:schemeClr val="tx1"/>
              </a:solidFill>
            </a:rPr>
            <a:t>necrotizing or granulomatous  vasculitis  of </a:t>
          </a:r>
          <a:r>
            <a:rPr lang="en-US" b="0" dirty="0">
              <a:solidFill>
                <a:srgbClr val="FF0000"/>
              </a:solidFill>
            </a:rPr>
            <a:t>small</a:t>
          </a:r>
          <a:r>
            <a:rPr lang="en-US" b="0" dirty="0">
              <a:solidFill>
                <a:schemeClr val="tx1"/>
              </a:solidFill>
            </a:rPr>
            <a:t> to medium-sized vessels.</a:t>
          </a:r>
        </a:p>
      </dgm:t>
    </dgm:pt>
    <dgm:pt modelId="{D27AB5E0-23A2-48E8-AD3E-090E77F2D6E9}" type="parTrans" cxnId="{15CB317C-0707-4A2E-8DFA-A708E9A6180E}">
      <dgm:prSet/>
      <dgm:spPr/>
      <dgm:t>
        <a:bodyPr/>
        <a:lstStyle/>
        <a:p>
          <a:endParaRPr lang="en-US"/>
        </a:p>
      </dgm:t>
    </dgm:pt>
    <dgm:pt modelId="{870A5AF0-CF39-40FE-A5BF-217789606824}" type="sibTrans" cxnId="{15CB317C-0707-4A2E-8DFA-A708E9A6180E}">
      <dgm:prSet/>
      <dgm:spPr/>
      <dgm:t>
        <a:bodyPr/>
        <a:lstStyle/>
        <a:p>
          <a:endParaRPr lang="en-US"/>
        </a:p>
      </dgm:t>
    </dgm:pt>
    <dgm:pt modelId="{F36B31A1-E179-4DFA-82F6-334A9704862A}">
      <dgm:prSet phldrT="[Text]"/>
      <dgm:spPr/>
      <dgm:t>
        <a:bodyPr/>
        <a:lstStyle/>
        <a:p>
          <a:pPr>
            <a:buFont typeface="+mj-lt"/>
            <a:buNone/>
          </a:pPr>
          <a:r>
            <a:rPr lang="en-US" b="0" dirty="0">
              <a:solidFill>
                <a:srgbClr val="FF0000"/>
              </a:solidFill>
            </a:rPr>
            <a:t>Renal disease </a:t>
          </a:r>
          <a:r>
            <a:rPr lang="en-US" b="0" dirty="0">
              <a:solidFill>
                <a:schemeClr val="tx1"/>
              </a:solidFill>
            </a:rPr>
            <a:t>in the form of  </a:t>
          </a:r>
          <a:r>
            <a:rPr lang="en-US" b="0" dirty="0">
              <a:solidFill>
                <a:srgbClr val="FF0000"/>
              </a:solidFill>
            </a:rPr>
            <a:t>necrotizing, crescentic, glomerulonephritis</a:t>
          </a:r>
          <a:r>
            <a:rPr lang="en-US" b="0" dirty="0">
              <a:solidFill>
                <a:schemeClr val="tx1"/>
              </a:solidFill>
            </a:rPr>
            <a:t>. </a:t>
          </a:r>
        </a:p>
      </dgm:t>
    </dgm:pt>
    <dgm:pt modelId="{9C911850-D4E1-47F2-A8D6-48EBCA82DD2F}" type="parTrans" cxnId="{844F647D-1185-48D8-A83F-AED6B8A3DFBD}">
      <dgm:prSet/>
      <dgm:spPr/>
      <dgm:t>
        <a:bodyPr/>
        <a:lstStyle/>
        <a:p>
          <a:endParaRPr lang="en-US"/>
        </a:p>
      </dgm:t>
    </dgm:pt>
    <dgm:pt modelId="{22B64C30-7A55-488F-82D9-782AFCC31737}" type="sibTrans" cxnId="{844F647D-1185-48D8-A83F-AED6B8A3DFBD}">
      <dgm:prSet/>
      <dgm:spPr/>
      <dgm:t>
        <a:bodyPr/>
        <a:lstStyle/>
        <a:p>
          <a:endParaRPr lang="en-US"/>
        </a:p>
      </dgm:t>
    </dgm:pt>
    <dgm:pt modelId="{8664FCA3-3169-4307-BB33-BB3129CB6BB6}" type="pres">
      <dgm:prSet presAssocID="{18F9D575-9674-4DCC-9CC6-499EDC8861C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EC38ED5-9763-47CB-9E6C-3FC091DDD17A}" type="pres">
      <dgm:prSet presAssocID="{282D6445-B3C2-4C2F-901B-FFBDBB8A4847}" presName="singleCycle" presStyleCnt="0"/>
      <dgm:spPr/>
    </dgm:pt>
    <dgm:pt modelId="{913F1BE8-A180-4BFB-870D-2580A2AE8E3A}" type="pres">
      <dgm:prSet presAssocID="{282D6445-B3C2-4C2F-901B-FFBDBB8A4847}" presName="singleCenter" presStyleLbl="node1" presStyleIdx="0" presStyleCnt="4" custScaleX="120295" custScaleY="119301" custLinFactNeighborX="-3158" custLinFactNeighborY="-333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97FC0B89-D55C-41FA-82F1-81B2A2835BD9}" type="pres">
      <dgm:prSet presAssocID="{D45333CA-5A82-4DBB-9F3E-E05F8AFA8A76}" presName="Name56" presStyleLbl="parChTrans1D2" presStyleIdx="0" presStyleCnt="3"/>
      <dgm:spPr/>
      <dgm:t>
        <a:bodyPr/>
        <a:lstStyle/>
        <a:p>
          <a:endParaRPr lang="en-US"/>
        </a:p>
      </dgm:t>
    </dgm:pt>
    <dgm:pt modelId="{4C89BBD6-A3C7-4F65-9D5A-038F84D948D6}" type="pres">
      <dgm:prSet presAssocID="{37BEFEFE-EEE7-4927-BAEA-60A7A2FFA096}" presName="text0" presStyleLbl="node1" presStyleIdx="1" presStyleCnt="4" custScaleX="195925" custScaleY="169930" custRadScaleRad="96229" custRadScaleInc="-6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36E86-1E65-47E5-A701-CA6FFBF03F17}" type="pres">
      <dgm:prSet presAssocID="{D27AB5E0-23A2-48E8-AD3E-090E77F2D6E9}" presName="Name56" presStyleLbl="parChTrans1D2" presStyleIdx="1" presStyleCnt="3"/>
      <dgm:spPr/>
      <dgm:t>
        <a:bodyPr/>
        <a:lstStyle/>
        <a:p>
          <a:endParaRPr lang="en-US"/>
        </a:p>
      </dgm:t>
    </dgm:pt>
    <dgm:pt modelId="{22F20ED7-F681-46D7-BE0C-217263A6E9C1}" type="pres">
      <dgm:prSet presAssocID="{14F819A3-44A0-4A3E-8148-4E0721425679}" presName="text0" presStyleLbl="node1" presStyleIdx="2" presStyleCnt="4" custScaleX="202009" custScaleY="200439" custRadScaleRad="98225" custRadScaleInc="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1E8FC-1816-4D80-8D94-17D10CE5FBDF}" type="pres">
      <dgm:prSet presAssocID="{9C911850-D4E1-47F2-A8D6-48EBCA82DD2F}" presName="Name56" presStyleLbl="parChTrans1D2" presStyleIdx="2" presStyleCnt="3"/>
      <dgm:spPr/>
      <dgm:t>
        <a:bodyPr/>
        <a:lstStyle/>
        <a:p>
          <a:endParaRPr lang="en-US"/>
        </a:p>
      </dgm:t>
    </dgm:pt>
    <dgm:pt modelId="{DDF6ED29-9689-4C0C-8F57-3D7EA24B6EFA}" type="pres">
      <dgm:prSet presAssocID="{F36B31A1-E179-4DFA-82F6-334A9704862A}" presName="text0" presStyleLbl="node1" presStyleIdx="3" presStyleCnt="4" custScaleX="217032" custScaleY="196266" custRadScaleRad="112143" custRadScaleInc="5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4F647D-1185-48D8-A83F-AED6B8A3DFBD}" srcId="{282D6445-B3C2-4C2F-901B-FFBDBB8A4847}" destId="{F36B31A1-E179-4DFA-82F6-334A9704862A}" srcOrd="2" destOrd="0" parTransId="{9C911850-D4E1-47F2-A8D6-48EBCA82DD2F}" sibTransId="{22B64C30-7A55-488F-82D9-782AFCC31737}"/>
    <dgm:cxn modelId="{3DC2309C-2405-4F07-B6C9-26282A7CA929}" type="presOf" srcId="{D27AB5E0-23A2-48E8-AD3E-090E77F2D6E9}" destId="{FA736E86-1E65-47E5-A701-CA6FFBF03F17}" srcOrd="0" destOrd="0" presId="urn:microsoft.com/office/officeart/2008/layout/RadialCluster"/>
    <dgm:cxn modelId="{DCDA20E2-7A58-4970-A49B-AFFDBCE4AFA5}" type="presOf" srcId="{9C911850-D4E1-47F2-A8D6-48EBCA82DD2F}" destId="{3F41E8FC-1816-4D80-8D94-17D10CE5FBDF}" srcOrd="0" destOrd="0" presId="urn:microsoft.com/office/officeart/2008/layout/RadialCluster"/>
    <dgm:cxn modelId="{3CAA7930-F62A-428A-86DF-E0D34FF44361}" type="presOf" srcId="{F36B31A1-E179-4DFA-82F6-334A9704862A}" destId="{DDF6ED29-9689-4C0C-8F57-3D7EA24B6EFA}" srcOrd="0" destOrd="0" presId="urn:microsoft.com/office/officeart/2008/layout/RadialCluster"/>
    <dgm:cxn modelId="{FBA948C6-B99F-426D-B90E-EFA29F5C8632}" type="presOf" srcId="{D45333CA-5A82-4DBB-9F3E-E05F8AFA8A76}" destId="{97FC0B89-D55C-41FA-82F1-81B2A2835BD9}" srcOrd="0" destOrd="0" presId="urn:microsoft.com/office/officeart/2008/layout/RadialCluster"/>
    <dgm:cxn modelId="{5D96880A-CF3D-4FF9-90C8-D3909BD78B20}" type="presOf" srcId="{14F819A3-44A0-4A3E-8148-4E0721425679}" destId="{22F20ED7-F681-46D7-BE0C-217263A6E9C1}" srcOrd="0" destOrd="0" presId="urn:microsoft.com/office/officeart/2008/layout/RadialCluster"/>
    <dgm:cxn modelId="{15CB317C-0707-4A2E-8DFA-A708E9A6180E}" srcId="{282D6445-B3C2-4C2F-901B-FFBDBB8A4847}" destId="{14F819A3-44A0-4A3E-8148-4E0721425679}" srcOrd="1" destOrd="0" parTransId="{D27AB5E0-23A2-48E8-AD3E-090E77F2D6E9}" sibTransId="{870A5AF0-CF39-40FE-A5BF-217789606824}"/>
    <dgm:cxn modelId="{79138B54-6962-4CD9-B5B5-2A5A1FEEE0E8}" type="presOf" srcId="{282D6445-B3C2-4C2F-901B-FFBDBB8A4847}" destId="{913F1BE8-A180-4BFB-870D-2580A2AE8E3A}" srcOrd="0" destOrd="0" presId="urn:microsoft.com/office/officeart/2008/layout/RadialCluster"/>
    <dgm:cxn modelId="{D8A9B826-C4B6-489E-8FA0-84BF8636EB9E}" type="presOf" srcId="{37BEFEFE-EEE7-4927-BAEA-60A7A2FFA096}" destId="{4C89BBD6-A3C7-4F65-9D5A-038F84D948D6}" srcOrd="0" destOrd="0" presId="urn:microsoft.com/office/officeart/2008/layout/RadialCluster"/>
    <dgm:cxn modelId="{91D1D843-C438-420B-A2B0-56D6216E6491}" type="presOf" srcId="{18F9D575-9674-4DCC-9CC6-499EDC8861CF}" destId="{8664FCA3-3169-4307-BB33-BB3129CB6BB6}" srcOrd="0" destOrd="0" presId="urn:microsoft.com/office/officeart/2008/layout/RadialCluster"/>
    <dgm:cxn modelId="{D5E6CAF1-57E1-4481-9D33-FB4991A6B4D4}" srcId="{18F9D575-9674-4DCC-9CC6-499EDC8861CF}" destId="{282D6445-B3C2-4C2F-901B-FFBDBB8A4847}" srcOrd="0" destOrd="0" parTransId="{AB85E182-007F-4C18-864F-46B526185094}" sibTransId="{1B80C17E-E13A-462D-9DBA-78E2F4923B13}"/>
    <dgm:cxn modelId="{6B3F67CF-E24C-478E-98A4-2F7E05DAFF0A}" srcId="{282D6445-B3C2-4C2F-901B-FFBDBB8A4847}" destId="{37BEFEFE-EEE7-4927-BAEA-60A7A2FFA096}" srcOrd="0" destOrd="0" parTransId="{D45333CA-5A82-4DBB-9F3E-E05F8AFA8A76}" sibTransId="{46BE8F3D-41BA-4853-8759-BFDE27F4F4CB}"/>
    <dgm:cxn modelId="{3D96EF9D-AAB3-4DCE-A54C-74D2D972C087}" type="presParOf" srcId="{8664FCA3-3169-4307-BB33-BB3129CB6BB6}" destId="{2EC38ED5-9763-47CB-9E6C-3FC091DDD17A}" srcOrd="0" destOrd="0" presId="urn:microsoft.com/office/officeart/2008/layout/RadialCluster"/>
    <dgm:cxn modelId="{724C0178-04CC-4512-A902-6DD772009DBD}" type="presParOf" srcId="{2EC38ED5-9763-47CB-9E6C-3FC091DDD17A}" destId="{913F1BE8-A180-4BFB-870D-2580A2AE8E3A}" srcOrd="0" destOrd="0" presId="urn:microsoft.com/office/officeart/2008/layout/RadialCluster"/>
    <dgm:cxn modelId="{94443E76-99D7-4983-9F9F-8DAE2E421F4C}" type="presParOf" srcId="{2EC38ED5-9763-47CB-9E6C-3FC091DDD17A}" destId="{97FC0B89-D55C-41FA-82F1-81B2A2835BD9}" srcOrd="1" destOrd="0" presId="urn:microsoft.com/office/officeart/2008/layout/RadialCluster"/>
    <dgm:cxn modelId="{E9C5753F-600D-4170-820B-239AEFE9A3D5}" type="presParOf" srcId="{2EC38ED5-9763-47CB-9E6C-3FC091DDD17A}" destId="{4C89BBD6-A3C7-4F65-9D5A-038F84D948D6}" srcOrd="2" destOrd="0" presId="urn:microsoft.com/office/officeart/2008/layout/RadialCluster"/>
    <dgm:cxn modelId="{5D25B193-8AF1-487B-B13B-E7D41F64FD9F}" type="presParOf" srcId="{2EC38ED5-9763-47CB-9E6C-3FC091DDD17A}" destId="{FA736E86-1E65-47E5-A701-CA6FFBF03F17}" srcOrd="3" destOrd="0" presId="urn:microsoft.com/office/officeart/2008/layout/RadialCluster"/>
    <dgm:cxn modelId="{078E1865-D72E-4E91-BE7C-6E72FD9D2E75}" type="presParOf" srcId="{2EC38ED5-9763-47CB-9E6C-3FC091DDD17A}" destId="{22F20ED7-F681-46D7-BE0C-217263A6E9C1}" srcOrd="4" destOrd="0" presId="urn:microsoft.com/office/officeart/2008/layout/RadialCluster"/>
    <dgm:cxn modelId="{AF25A674-521C-4B4C-8B0B-075032DCA0E6}" type="presParOf" srcId="{2EC38ED5-9763-47CB-9E6C-3FC091DDD17A}" destId="{3F41E8FC-1816-4D80-8D94-17D10CE5FBDF}" srcOrd="5" destOrd="0" presId="urn:microsoft.com/office/officeart/2008/layout/RadialCluster"/>
    <dgm:cxn modelId="{92F9A13A-07A9-4E21-9349-3C04DCC73084}" type="presParOf" srcId="{2EC38ED5-9763-47CB-9E6C-3FC091DDD17A}" destId="{DDF6ED29-9689-4C0C-8F57-3D7EA24B6EF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830E7-D195-46D3-BED5-B92287012637}">
      <dsp:nvSpPr>
        <dsp:cNvPr id="0" name=""/>
        <dsp:cNvSpPr/>
      </dsp:nvSpPr>
      <dsp:spPr>
        <a:xfrm rot="16200000">
          <a:off x="663793" y="-663793"/>
          <a:ext cx="1770129" cy="309771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/>
              </a:solidFill>
              <a:latin typeface="Georgia" panose="02040502050405020303" pitchFamily="18" charset="0"/>
            </a:rPr>
            <a:t>Results from ischemia and infarction of affected tissues and organs. </a:t>
          </a:r>
          <a:endParaRPr lang="en-US" sz="1200" kern="1200" dirty="0">
            <a:solidFill>
              <a:schemeClr val="tx1"/>
            </a:solidFill>
          </a:endParaRPr>
        </a:p>
      </dsp:txBody>
      <dsp:txXfrm rot="5400000">
        <a:off x="0" y="0"/>
        <a:ext cx="3097715" cy="1327597"/>
      </dsp:txXfrm>
    </dsp:sp>
    <dsp:sp modelId="{D3695754-02BA-4283-9BA1-394199DB4BFE}">
      <dsp:nvSpPr>
        <dsp:cNvPr id="0" name=""/>
        <dsp:cNvSpPr/>
      </dsp:nvSpPr>
      <dsp:spPr>
        <a:xfrm>
          <a:off x="3097715" y="0"/>
          <a:ext cx="3097715" cy="177012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/>
              </a:solidFill>
              <a:latin typeface="Georgia" panose="02040502050405020303" pitchFamily="18" charset="0"/>
            </a:rPr>
            <a:t>Fever </a:t>
          </a:r>
          <a:r>
            <a:rPr lang="en-US" sz="1200" kern="1200" dirty="0">
              <a:solidFill>
                <a:schemeClr val="accent3"/>
              </a:solidFill>
            </a:rPr>
            <a:t>general symptom from inflammatory response</a:t>
          </a:r>
          <a:r>
            <a:rPr lang="en-US" sz="1200" kern="1200" dirty="0">
              <a:solidFill>
                <a:schemeClr val="tx1"/>
              </a:solidFill>
              <a:latin typeface="Georgia" panose="02040502050405020303" pitchFamily="18" charset="0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/>
              </a:solidFill>
              <a:latin typeface="Georgia" panose="02040502050405020303" pitchFamily="18" charset="0"/>
            </a:rPr>
            <a:t>weight loss, abdominal pain and melena (bloody stool), muscular pain and neuritis. </a:t>
          </a:r>
          <a:r>
            <a:rPr lang="en-US" sz="1200" kern="1200" dirty="0">
              <a:solidFill>
                <a:schemeClr val="accent3"/>
              </a:solidFill>
            </a:rPr>
            <a:t>All result from the inflammation and necrosis of the arteries supplying the organ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097715" y="0"/>
        <a:ext cx="3097715" cy="1327597"/>
      </dsp:txXfrm>
    </dsp:sp>
    <dsp:sp modelId="{CFF47CFB-D537-4FEC-B85B-8D58974BED42}">
      <dsp:nvSpPr>
        <dsp:cNvPr id="0" name=""/>
        <dsp:cNvSpPr/>
      </dsp:nvSpPr>
      <dsp:spPr>
        <a:xfrm rot="10800000">
          <a:off x="0" y="1770129"/>
          <a:ext cx="3097715" cy="177012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rgbClr val="FF0000"/>
              </a:solidFill>
              <a:latin typeface="Georgia" panose="02040502050405020303" pitchFamily="18" charset="0"/>
            </a:rPr>
            <a:t>Renal arterial involvement </a:t>
          </a:r>
          <a:r>
            <a:rPr lang="en-US" sz="1200" kern="1200" dirty="0">
              <a:solidFill>
                <a:schemeClr val="tx1"/>
              </a:solidFill>
              <a:latin typeface="Georgia" panose="02040502050405020303" pitchFamily="18" charset="0"/>
            </a:rPr>
            <a:t>is often prominent and is a major cause of death. </a:t>
          </a:r>
          <a:endParaRPr lang="en-US" sz="1200" kern="1200" dirty="0">
            <a:solidFill>
              <a:schemeClr val="tx1"/>
            </a:solidFill>
          </a:endParaRPr>
        </a:p>
      </dsp:txBody>
      <dsp:txXfrm rot="10800000">
        <a:off x="0" y="2212661"/>
        <a:ext cx="3097715" cy="1327597"/>
      </dsp:txXfrm>
    </dsp:sp>
    <dsp:sp modelId="{5C25B0D7-C438-4063-BAA0-C765982646B4}">
      <dsp:nvSpPr>
        <dsp:cNvPr id="0" name=""/>
        <dsp:cNvSpPr/>
      </dsp:nvSpPr>
      <dsp:spPr>
        <a:xfrm rot="5400000">
          <a:off x="3761508" y="1106336"/>
          <a:ext cx="1770129" cy="309771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/>
              </a:solidFill>
              <a:latin typeface="Georgia" panose="02040502050405020303" pitchFamily="18" charset="0"/>
            </a:rPr>
            <a:t>Particularly characteristic of PAN is that all the different stages of activity (i.e. active and chronic stages) </a:t>
          </a:r>
          <a:r>
            <a:rPr lang="en-US" sz="1200" kern="1200" dirty="0">
              <a:solidFill>
                <a:srgbClr val="FF0000"/>
              </a:solidFill>
              <a:latin typeface="Georgia" panose="02040502050405020303" pitchFamily="18" charset="0"/>
            </a:rPr>
            <a:t>may coexist </a:t>
          </a:r>
          <a:r>
            <a:rPr lang="en-US" sz="1200" kern="1200" dirty="0">
              <a:solidFill>
                <a:schemeClr val="tx1"/>
              </a:solidFill>
              <a:latin typeface="Georgia" panose="02040502050405020303" pitchFamily="18" charset="0"/>
            </a:rPr>
            <a:t>in  same artery or in different vessels at the same time.</a:t>
          </a:r>
          <a:endParaRPr lang="en-US" sz="1200" kern="1200" dirty="0">
            <a:solidFill>
              <a:schemeClr val="tx1"/>
            </a:solidFill>
          </a:endParaRPr>
        </a:p>
      </dsp:txBody>
      <dsp:txXfrm rot="-5400000">
        <a:off x="3097715" y="2212661"/>
        <a:ext cx="3097715" cy="1327597"/>
      </dsp:txXfrm>
    </dsp:sp>
    <dsp:sp modelId="{F2F53A29-50F6-4519-B14C-20A66F40BC61}">
      <dsp:nvSpPr>
        <dsp:cNvPr id="0" name=""/>
        <dsp:cNvSpPr/>
      </dsp:nvSpPr>
      <dsp:spPr>
        <a:xfrm>
          <a:off x="2168400" y="1327597"/>
          <a:ext cx="1858629" cy="88506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Georgia" panose="02040502050405020303" pitchFamily="18" charset="0"/>
            </a:rPr>
            <a:t>Clinical Manifestations</a:t>
          </a:r>
        </a:p>
      </dsp:txBody>
      <dsp:txXfrm>
        <a:off x="2211605" y="1370802"/>
        <a:ext cx="1772219" cy="798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DC96A-A1EB-42B3-AEFE-921FF3A1C6C0}">
      <dsp:nvSpPr>
        <dsp:cNvPr id="0" name=""/>
        <dsp:cNvSpPr/>
      </dsp:nvSpPr>
      <dsp:spPr>
        <a:xfrm>
          <a:off x="1092" y="44947"/>
          <a:ext cx="1615025" cy="111275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00802-67BF-442D-A6BA-03F3EEB49725}">
      <dsp:nvSpPr>
        <dsp:cNvPr id="0" name=""/>
        <dsp:cNvSpPr/>
      </dsp:nvSpPr>
      <dsp:spPr>
        <a:xfrm>
          <a:off x="1092" y="1157700"/>
          <a:ext cx="1615025" cy="599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FF0000"/>
              </a:solidFill>
              <a:latin typeface="Georgia" panose="02040502050405020303" pitchFamily="18" charset="0"/>
            </a:rPr>
            <a:t>Palatal Destruction</a:t>
          </a:r>
        </a:p>
      </dsp:txBody>
      <dsp:txXfrm>
        <a:off x="1092" y="1157700"/>
        <a:ext cx="1615025" cy="599174"/>
      </dsp:txXfrm>
    </dsp:sp>
    <dsp:sp modelId="{B488F315-093A-4B6D-BB94-0E49F47F6768}">
      <dsp:nvSpPr>
        <dsp:cNvPr id="0" name=""/>
        <dsp:cNvSpPr/>
      </dsp:nvSpPr>
      <dsp:spPr>
        <a:xfrm>
          <a:off x="1777688" y="44947"/>
          <a:ext cx="1615025" cy="1112752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F735E-8658-4D1B-85D7-257A06B79AAA}">
      <dsp:nvSpPr>
        <dsp:cNvPr id="0" name=""/>
        <dsp:cNvSpPr/>
      </dsp:nvSpPr>
      <dsp:spPr>
        <a:xfrm>
          <a:off x="1777688" y="1157700"/>
          <a:ext cx="1615025" cy="599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FF0000"/>
              </a:solidFill>
              <a:latin typeface="Georgia" panose="02040502050405020303" pitchFamily="18" charset="0"/>
            </a:rPr>
            <a:t>Palatal Ulceration</a:t>
          </a:r>
        </a:p>
      </dsp:txBody>
      <dsp:txXfrm>
        <a:off x="1777688" y="1157700"/>
        <a:ext cx="1615025" cy="5991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F1BE8-A180-4BFB-870D-2580A2AE8E3A}">
      <dsp:nvSpPr>
        <dsp:cNvPr id="0" name=""/>
        <dsp:cNvSpPr/>
      </dsp:nvSpPr>
      <dsp:spPr>
        <a:xfrm>
          <a:off x="1753799" y="1248820"/>
          <a:ext cx="1154976" cy="1145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200" kern="1200" dirty="0">
              <a:solidFill>
                <a:schemeClr val="tx1"/>
              </a:solidFill>
            </a:rPr>
            <a:t>WG is a necrotizing vasculitis characterized by the </a:t>
          </a:r>
          <a:r>
            <a:rPr lang="en-US" sz="1200" b="1" kern="1200" dirty="0">
              <a:solidFill>
                <a:srgbClr val="FF0000"/>
              </a:solidFill>
            </a:rPr>
            <a:t>triad</a:t>
          </a:r>
          <a:r>
            <a:rPr lang="en-US" sz="1200" kern="1200" dirty="0">
              <a:solidFill>
                <a:schemeClr val="tx1"/>
              </a:solidFill>
            </a:rPr>
            <a:t> of:</a:t>
          </a:r>
        </a:p>
      </dsp:txBody>
      <dsp:txXfrm>
        <a:off x="1809714" y="1304735"/>
        <a:ext cx="1043146" cy="1033602"/>
      </dsp:txXfrm>
    </dsp:sp>
    <dsp:sp modelId="{97FC0B89-D55C-41FA-82F1-81B2A2835BD9}">
      <dsp:nvSpPr>
        <dsp:cNvPr id="0" name=""/>
        <dsp:cNvSpPr/>
      </dsp:nvSpPr>
      <dsp:spPr>
        <a:xfrm rot="16202290">
          <a:off x="2232296" y="1149381"/>
          <a:ext cx="1988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877" y="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9BBD6-A3C7-4F65-9D5A-038F84D948D6}">
      <dsp:nvSpPr>
        <dsp:cNvPr id="0" name=""/>
        <dsp:cNvSpPr/>
      </dsp:nvSpPr>
      <dsp:spPr>
        <a:xfrm>
          <a:off x="1701991" y="-43183"/>
          <a:ext cx="1260347" cy="10931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100" b="0" kern="1200" dirty="0">
              <a:solidFill>
                <a:srgbClr val="FF0000"/>
              </a:solidFill>
            </a:rPr>
            <a:t>Necrotizing granulomas of the upper and lower respiratory tract</a:t>
          </a:r>
          <a:r>
            <a:rPr lang="en-US" sz="1100" b="0" kern="1200" dirty="0" smtClean="0">
              <a:solidFill>
                <a:srgbClr val="FF0000"/>
              </a:solidFill>
            </a:rPr>
            <a:t>. </a:t>
          </a:r>
          <a:r>
            <a:rPr lang="en-US" sz="1100" b="0" kern="1200" dirty="0" smtClean="0">
              <a:solidFill>
                <a:schemeClr val="bg2">
                  <a:lumMod val="75000"/>
                </a:schemeClr>
              </a:solidFill>
            </a:rPr>
            <a:t>(respiratory </a:t>
          </a:r>
          <a:r>
            <a:rPr lang="en-US" sz="1100" b="0" kern="1200" dirty="0" err="1" smtClean="0">
              <a:solidFill>
                <a:schemeClr val="bg2">
                  <a:lumMod val="75000"/>
                </a:schemeClr>
              </a:solidFill>
            </a:rPr>
            <a:t>syptoms</a:t>
          </a:r>
          <a:r>
            <a:rPr lang="en-US" sz="1100" b="0" kern="1200" dirty="0" smtClean="0">
              <a:solidFill>
                <a:schemeClr val="bg2">
                  <a:lumMod val="75000"/>
                </a:schemeClr>
              </a:solidFill>
            </a:rPr>
            <a:t>)</a:t>
          </a:r>
          <a:endParaRPr lang="en-US" sz="1100" b="0" kern="1200" dirty="0">
            <a:solidFill>
              <a:srgbClr val="FF0000"/>
            </a:solidFill>
          </a:endParaRPr>
        </a:p>
      </dsp:txBody>
      <dsp:txXfrm>
        <a:off x="1755353" y="10179"/>
        <a:ext cx="1153623" cy="986402"/>
      </dsp:txXfrm>
    </dsp:sp>
    <dsp:sp modelId="{FA736E86-1E65-47E5-A701-CA6FFBF03F17}">
      <dsp:nvSpPr>
        <dsp:cNvPr id="0" name=""/>
        <dsp:cNvSpPr/>
      </dsp:nvSpPr>
      <dsp:spPr>
        <a:xfrm rot="1891481">
          <a:off x="2898464" y="2212294"/>
          <a:ext cx="1397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9732" y="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20ED7-F681-46D7-BE0C-217263A6E9C1}">
      <dsp:nvSpPr>
        <dsp:cNvPr id="0" name=""/>
        <dsp:cNvSpPr/>
      </dsp:nvSpPr>
      <dsp:spPr>
        <a:xfrm>
          <a:off x="3027885" y="2002680"/>
          <a:ext cx="1299484" cy="1289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300" b="0" kern="1200" dirty="0">
              <a:solidFill>
                <a:schemeClr val="tx1"/>
              </a:solidFill>
            </a:rPr>
            <a:t>necrotizing or granulomatous  vasculitis  of </a:t>
          </a:r>
          <a:r>
            <a:rPr lang="en-US" sz="1300" b="0" kern="1200" dirty="0">
              <a:solidFill>
                <a:srgbClr val="FF0000"/>
              </a:solidFill>
            </a:rPr>
            <a:t>small</a:t>
          </a:r>
          <a:r>
            <a:rPr lang="en-US" sz="1300" b="0" kern="1200" dirty="0">
              <a:solidFill>
                <a:schemeClr val="tx1"/>
              </a:solidFill>
            </a:rPr>
            <a:t> to medium-sized vessels.</a:t>
          </a:r>
        </a:p>
      </dsp:txBody>
      <dsp:txXfrm>
        <a:off x="3090828" y="2065623"/>
        <a:ext cx="1173598" cy="1163498"/>
      </dsp:txXfrm>
    </dsp:sp>
    <dsp:sp modelId="{3F41E8FC-1816-4D80-8D94-17D10CE5FBDF}">
      <dsp:nvSpPr>
        <dsp:cNvPr id="0" name=""/>
        <dsp:cNvSpPr/>
      </dsp:nvSpPr>
      <dsp:spPr>
        <a:xfrm rot="8934156">
          <a:off x="1634109" y="2203166"/>
          <a:ext cx="1289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955" y="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6ED29-9689-4C0C-8F57-3D7EA24B6EFA}">
      <dsp:nvSpPr>
        <dsp:cNvPr id="0" name=""/>
        <dsp:cNvSpPr/>
      </dsp:nvSpPr>
      <dsp:spPr>
        <a:xfrm>
          <a:off x="247251" y="2026253"/>
          <a:ext cx="1396124" cy="1262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200" b="0" kern="1200" dirty="0">
              <a:solidFill>
                <a:srgbClr val="FF0000"/>
              </a:solidFill>
            </a:rPr>
            <a:t>Renal disease </a:t>
          </a:r>
          <a:r>
            <a:rPr lang="en-US" sz="1200" b="0" kern="1200" dirty="0">
              <a:solidFill>
                <a:schemeClr val="tx1"/>
              </a:solidFill>
            </a:rPr>
            <a:t>in the form of  </a:t>
          </a:r>
          <a:r>
            <a:rPr lang="en-US" sz="1200" b="0" kern="1200" dirty="0">
              <a:solidFill>
                <a:srgbClr val="FF0000"/>
              </a:solidFill>
            </a:rPr>
            <a:t>necrotizing, crescentic, glomerulonephritis</a:t>
          </a:r>
          <a:r>
            <a:rPr lang="en-US" sz="1200" b="0" kern="1200" dirty="0">
              <a:solidFill>
                <a:schemeClr val="tx1"/>
              </a:solidFill>
            </a:rPr>
            <a:t>. </a:t>
          </a:r>
        </a:p>
      </dsp:txBody>
      <dsp:txXfrm>
        <a:off x="308883" y="2087885"/>
        <a:ext cx="1272860" cy="1139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8D445D7-5BBD-465C-9E23-0431716956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F191997-A00E-45CD-A71E-BDBF3CD46E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577A1-0D26-44E8-BCAF-6F7A7AC8D83B}" type="datetimeFigureOut">
              <a:rPr lang="en-US" smtClean="0"/>
              <a:t>3/15/18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2AD7CF-E4E7-46FC-89FD-1FB2502C57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1D9D15-0B0F-455E-8051-EC5041500E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FA809-C403-4BC3-AC6A-2AC827A01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85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BB113-B9E0-4B15-AEAA-421EE68A891D}" type="datetimeFigureOut">
              <a:rPr lang="en-US" smtClean="0"/>
              <a:t>3/15/18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143000"/>
            <a:ext cx="2428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1116A-7AC0-4FE7-B4E6-C091D7F94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1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1116A-7AC0-4FE7-B4E6-C091D7F94B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95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1116A-7AC0-4FE7-B4E6-C091D7F94B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44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Mnemonic</a:t>
            </a:r>
            <a:r>
              <a:rPr lang="en-US" b="1" dirty="0"/>
              <a:t>: Giant</a:t>
            </a:r>
            <a:r>
              <a:rPr lang="en-US" dirty="0"/>
              <a:t> Old Head affects Arteries in the 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1116A-7AC0-4FE7-B4E6-C091D7F94B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6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Melena</a:t>
            </a:r>
            <a:r>
              <a:rPr lang="en-US" altLang="en-US" dirty="0">
                <a:latin typeface="Arial" panose="020B0604020202020204" pitchFamily="34" charset="0"/>
              </a:rPr>
              <a:t> is a female that has </a:t>
            </a:r>
            <a:r>
              <a:rPr lang="ar-SA" altLang="en-US" dirty="0">
                <a:latin typeface="Arial" panose="020B0604020202020204" pitchFamily="34" charset="0"/>
              </a:rPr>
              <a:t>دوره</a:t>
            </a:r>
            <a:r>
              <a:rPr lang="en-US" altLang="en-US" dirty="0">
                <a:latin typeface="Arial" panose="020B0604020202020204" pitchFamily="34" charset="0"/>
              </a:rPr>
              <a:t> this time she had BLOOD ON STOOL 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 (Melena = Bloody Stool)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1116A-7AC0-4FE7-B4E6-C091D7F94B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26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Mnemonic</a:t>
            </a:r>
            <a:r>
              <a:rPr lang="en-US" b="1" dirty="0"/>
              <a:t>: </a:t>
            </a:r>
            <a:r>
              <a:rPr lang="en-US" altLang="en-US" b="1" dirty="0">
                <a:latin typeface="Arial" panose="020B0604020202020204" pitchFamily="34" charset="0"/>
              </a:rPr>
              <a:t>Wegener</a:t>
            </a:r>
            <a:r>
              <a:rPr lang="en-US" altLang="en-US" dirty="0">
                <a:latin typeface="Arial" panose="020B0604020202020204" pitchFamily="34" charset="0"/>
              </a:rPr>
              <a:t> has a known AB named </a:t>
            </a:r>
            <a:r>
              <a:rPr lang="en-US" altLang="en-US" b="1" dirty="0">
                <a:latin typeface="Arial" panose="020B0604020202020204" pitchFamily="34" charset="0"/>
              </a:rPr>
              <a:t>C-ANCA</a:t>
            </a:r>
            <a:r>
              <a:rPr lang="en-US" altLang="en-US" dirty="0">
                <a:latin typeface="Arial" panose="020B0604020202020204" pitchFamily="34" charset="0"/>
              </a:rPr>
              <a:t> that attacks </a:t>
            </a:r>
            <a:r>
              <a:rPr lang="en-US" altLang="en-US" b="1" dirty="0">
                <a:latin typeface="Arial" panose="020B0604020202020204" pitchFamily="34" charset="0"/>
              </a:rPr>
              <a:t>Respiratory tract and Kidney </a:t>
            </a:r>
            <a:r>
              <a:rPr lang="en-US" altLang="en-US" dirty="0">
                <a:latin typeface="Arial" panose="020B0604020202020204" pitchFamily="34" charset="0"/>
              </a:rPr>
              <a:t>only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1116A-7AC0-4FE7-B4E6-C091D7F94B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0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1116A-7AC0-4FE7-B4E6-C091D7F94B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4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100875" y="841418"/>
            <a:ext cx="3092261" cy="6973512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7012" y="1464786"/>
            <a:ext cx="6094314" cy="5861001"/>
          </a:xfrm>
        </p:spPr>
        <p:txBody>
          <a:bodyPr anchor="ctr">
            <a:noAutofit/>
          </a:bodyPr>
          <a:lstStyle>
            <a:lvl1pPr algn="ctr">
              <a:defRPr sz="5800" spc="45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8271" y="7973658"/>
            <a:ext cx="4751797" cy="989876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 i="0" cap="all" spc="229" baseline="0">
                <a:solidFill>
                  <a:schemeClr val="tx2"/>
                </a:solidFill>
              </a:defRPr>
            </a:lvl1pPr>
            <a:lvl2pPr marL="262054" indent="0" algn="ctr">
              <a:buNone/>
              <a:defRPr sz="1200"/>
            </a:lvl2pPr>
            <a:lvl3pPr marL="524110" indent="0" algn="ctr">
              <a:buNone/>
              <a:defRPr sz="1000"/>
            </a:lvl3pPr>
            <a:lvl4pPr marL="786166" indent="0" algn="ctr">
              <a:buNone/>
              <a:defRPr sz="1000"/>
            </a:lvl4pPr>
            <a:lvl5pPr marL="1048223" indent="0" algn="ctr">
              <a:buNone/>
              <a:defRPr sz="1000"/>
            </a:lvl5pPr>
            <a:lvl6pPr marL="1310277" indent="0" algn="ctr">
              <a:buNone/>
              <a:defRPr sz="1000"/>
            </a:lvl6pPr>
            <a:lvl7pPr marL="1572333" indent="0" algn="ctr">
              <a:buNone/>
              <a:defRPr sz="1000"/>
            </a:lvl7pPr>
            <a:lvl8pPr marL="1834387" indent="0" algn="ctr">
              <a:buNone/>
              <a:defRPr sz="1000"/>
            </a:lvl8pPr>
            <a:lvl9pPr marL="2096444" indent="0" algn="ctr"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7018" y="8502392"/>
            <a:ext cx="1375993" cy="46469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69017" y="8502396"/>
            <a:ext cx="2430304" cy="461141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55340" y="8502396"/>
            <a:ext cx="1375993" cy="461141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12" y="10"/>
            <a:ext cx="167423" cy="9145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45431" y="509944"/>
            <a:ext cx="881291" cy="74685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608" y="509948"/>
            <a:ext cx="4956871" cy="74685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369" y="1432126"/>
            <a:ext cx="4835489" cy="5420444"/>
          </a:xfrm>
        </p:spPr>
        <p:txBody>
          <a:bodyPr anchor="b">
            <a:normAutofit/>
          </a:bodyPr>
          <a:lstStyle>
            <a:lvl1pPr>
              <a:defRPr sz="4800" spc="459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5366" y="6880919"/>
            <a:ext cx="4144705" cy="12684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1" i="0" cap="all" spc="229" baseline="0">
                <a:solidFill>
                  <a:schemeClr val="accent1"/>
                </a:solidFill>
              </a:defRPr>
            </a:lvl1pPr>
            <a:lvl2pPr marL="2620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2411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8616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04822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3102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5723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183438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0964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1596" y="8502392"/>
            <a:ext cx="882362" cy="46469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7958" y="8502396"/>
            <a:ext cx="2430304" cy="46114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72253" y="8502396"/>
            <a:ext cx="878594" cy="46114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8" y="10"/>
            <a:ext cx="1662396" cy="9145588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605" y="3048544"/>
            <a:ext cx="2835354" cy="4826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6366" y="3048544"/>
            <a:ext cx="2835354" cy="4826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900" y="508117"/>
            <a:ext cx="6008251" cy="1991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281" y="2933379"/>
            <a:ext cx="2835354" cy="84351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200" b="1" cap="all" spc="115" baseline="0">
                <a:solidFill>
                  <a:schemeClr val="tx2"/>
                </a:solidFill>
              </a:defRPr>
            </a:lvl1pPr>
            <a:lvl2pPr marL="262054" indent="0">
              <a:buNone/>
              <a:defRPr sz="1200" b="1"/>
            </a:lvl2pPr>
            <a:lvl3pPr marL="524110" indent="0">
              <a:buNone/>
              <a:defRPr sz="1000" b="1"/>
            </a:lvl3pPr>
            <a:lvl4pPr marL="786166" indent="0">
              <a:buNone/>
              <a:defRPr sz="1000" b="1"/>
            </a:lvl4pPr>
            <a:lvl5pPr marL="1048223" indent="0">
              <a:buNone/>
              <a:defRPr sz="1000" b="1"/>
            </a:lvl5pPr>
            <a:lvl6pPr marL="1310277" indent="0">
              <a:buNone/>
              <a:defRPr sz="1000" b="1"/>
            </a:lvl6pPr>
            <a:lvl7pPr marL="1572333" indent="0">
              <a:buNone/>
              <a:defRPr sz="1000" b="1"/>
            </a:lvl7pPr>
            <a:lvl8pPr marL="1834387" indent="0">
              <a:buNone/>
              <a:defRPr sz="1000" b="1"/>
            </a:lvl8pPr>
            <a:lvl9pPr marL="2096444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605" y="3879490"/>
            <a:ext cx="2835354" cy="3995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18135" y="2933379"/>
            <a:ext cx="2835354" cy="84351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200" b="1" cap="all" spc="115" baseline="0">
                <a:solidFill>
                  <a:schemeClr val="tx2"/>
                </a:solidFill>
              </a:defRPr>
            </a:lvl1pPr>
            <a:lvl2pPr marL="262054" indent="0">
              <a:buNone/>
              <a:defRPr sz="1200" b="1"/>
            </a:lvl2pPr>
            <a:lvl3pPr marL="524110" indent="0">
              <a:buNone/>
              <a:defRPr sz="1000" b="1"/>
            </a:lvl3pPr>
            <a:lvl4pPr marL="786166" indent="0">
              <a:buNone/>
              <a:defRPr sz="1000" b="1"/>
            </a:lvl4pPr>
            <a:lvl5pPr marL="1048223" indent="0">
              <a:buNone/>
              <a:defRPr sz="1000" b="1"/>
            </a:lvl5pPr>
            <a:lvl6pPr marL="1310277" indent="0">
              <a:buNone/>
              <a:defRPr sz="1000" b="1"/>
            </a:lvl6pPr>
            <a:lvl7pPr marL="1572333" indent="0">
              <a:buNone/>
              <a:defRPr sz="1000" b="1"/>
            </a:lvl7pPr>
            <a:lvl8pPr marL="1834387" indent="0">
              <a:buNone/>
              <a:defRPr sz="1000" b="1"/>
            </a:lvl8pPr>
            <a:lvl9pPr marL="2096444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18135" y="3879490"/>
            <a:ext cx="2835354" cy="3995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4364623" y="10"/>
            <a:ext cx="2836292" cy="9145588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4572" y="609730"/>
            <a:ext cx="1826282" cy="1595835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200" b="1" i="0" cap="all" spc="172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70" y="1227394"/>
            <a:ext cx="3637316" cy="66479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24572" y="2322197"/>
            <a:ext cx="1826282" cy="555318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687"/>
              </a:spcBef>
              <a:buNone/>
              <a:defRPr sz="1000" baseline="0">
                <a:solidFill>
                  <a:schemeClr val="bg2"/>
                </a:solidFill>
              </a:defRPr>
            </a:lvl1pPr>
            <a:lvl2pPr marL="262054" indent="0">
              <a:buNone/>
              <a:defRPr sz="800"/>
            </a:lvl2pPr>
            <a:lvl3pPr marL="524110" indent="0">
              <a:buNone/>
              <a:defRPr sz="700"/>
            </a:lvl3pPr>
            <a:lvl4pPr marL="786166" indent="0">
              <a:buNone/>
              <a:defRPr sz="600"/>
            </a:lvl4pPr>
            <a:lvl5pPr marL="1048223" indent="0">
              <a:buNone/>
              <a:defRPr sz="600"/>
            </a:lvl5pPr>
            <a:lvl6pPr marL="1310277" indent="0">
              <a:buNone/>
              <a:defRPr sz="600"/>
            </a:lvl6pPr>
            <a:lvl7pPr marL="1572333" indent="0">
              <a:buNone/>
              <a:defRPr sz="600"/>
            </a:lvl7pPr>
            <a:lvl8pPr marL="1834387" indent="0">
              <a:buNone/>
              <a:defRPr sz="600"/>
            </a:lvl8pPr>
            <a:lvl9pPr marL="209644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1873" y="8502392"/>
            <a:ext cx="728449" cy="464697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42462" y="8502396"/>
            <a:ext cx="2056663" cy="4611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361261" y="8502396"/>
            <a:ext cx="727920" cy="461141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12" y="10"/>
            <a:ext cx="167423" cy="9145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7427" y="16"/>
            <a:ext cx="4344394" cy="9145586"/>
          </a:xfrm>
        </p:spPr>
        <p:txBody>
          <a:bodyPr anchor="t"/>
          <a:lstStyle>
            <a:lvl1pPr marL="0" indent="0">
              <a:buNone/>
              <a:defRPr sz="1800"/>
            </a:lvl1pPr>
            <a:lvl2pPr marL="262054" indent="0">
              <a:buNone/>
              <a:defRPr sz="1500"/>
            </a:lvl2pPr>
            <a:lvl3pPr marL="524110" indent="0">
              <a:buNone/>
              <a:defRPr sz="1400"/>
            </a:lvl3pPr>
            <a:lvl4pPr marL="786166" indent="0">
              <a:buNone/>
              <a:defRPr sz="1200"/>
            </a:lvl4pPr>
            <a:lvl5pPr marL="1048223" indent="0">
              <a:buNone/>
              <a:defRPr sz="1200"/>
            </a:lvl5pPr>
            <a:lvl6pPr marL="1310277" indent="0">
              <a:buNone/>
              <a:defRPr sz="1200"/>
            </a:lvl6pPr>
            <a:lvl7pPr marL="1572333" indent="0">
              <a:buNone/>
              <a:defRPr sz="1200"/>
            </a:lvl7pPr>
            <a:lvl8pPr marL="1834387" indent="0">
              <a:buNone/>
              <a:defRPr sz="1200"/>
            </a:lvl8pPr>
            <a:lvl9pPr marL="2096444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4364623" y="10"/>
            <a:ext cx="2836292" cy="9145588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12" y="10"/>
            <a:ext cx="167423" cy="9145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4574" y="609716"/>
            <a:ext cx="1826282" cy="1595835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200" b="1" i="0" spc="172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24574" y="2322197"/>
            <a:ext cx="1826282" cy="555318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687"/>
              </a:spcBef>
              <a:buNone/>
              <a:defRPr sz="1000" baseline="0">
                <a:solidFill>
                  <a:schemeClr val="bg2"/>
                </a:solidFill>
              </a:defRPr>
            </a:lvl1pPr>
            <a:lvl2pPr marL="262054" indent="0">
              <a:buNone/>
              <a:defRPr sz="800"/>
            </a:lvl2pPr>
            <a:lvl3pPr marL="524110" indent="0">
              <a:buNone/>
              <a:defRPr sz="700"/>
            </a:lvl3pPr>
            <a:lvl4pPr marL="786166" indent="0">
              <a:buNone/>
              <a:defRPr sz="600"/>
            </a:lvl4pPr>
            <a:lvl5pPr marL="1048223" indent="0">
              <a:buNone/>
              <a:defRPr sz="600"/>
            </a:lvl5pPr>
            <a:lvl6pPr marL="1310277" indent="0">
              <a:buNone/>
              <a:defRPr sz="600"/>
            </a:lvl6pPr>
            <a:lvl7pPr marL="1572333" indent="0">
              <a:buNone/>
              <a:defRPr sz="600"/>
            </a:lvl7pPr>
            <a:lvl8pPr marL="1834387" indent="0">
              <a:buNone/>
              <a:defRPr sz="600"/>
            </a:lvl8pPr>
            <a:lvl9pPr marL="209644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97" y="8502392"/>
            <a:ext cx="727920" cy="464697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42462" y="8502396"/>
            <a:ext cx="2056663" cy="4611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359231" y="8502396"/>
            <a:ext cx="729091" cy="461141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9281" y="509951"/>
            <a:ext cx="6011573" cy="1989854"/>
          </a:xfrm>
          <a:prstGeom prst="rect">
            <a:avLst/>
          </a:prstGeom>
        </p:spPr>
        <p:txBody>
          <a:bodyPr vert="horz" lIns="52411" tIns="26207" rIns="52411" bIns="26207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281" y="3048546"/>
            <a:ext cx="6011573" cy="4792285"/>
          </a:xfrm>
          <a:prstGeom prst="rect">
            <a:avLst/>
          </a:prstGeom>
        </p:spPr>
        <p:txBody>
          <a:bodyPr vert="horz" lIns="52411" tIns="26207" rIns="52411" bIns="2620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289" y="8502392"/>
            <a:ext cx="1375993" cy="464697"/>
          </a:xfrm>
          <a:prstGeom prst="rect">
            <a:avLst/>
          </a:prstGeom>
        </p:spPr>
        <p:txBody>
          <a:bodyPr vert="horz" lIns="52411" tIns="26207" rIns="52411" bIns="26207" rtlCol="0" anchor="ctr"/>
          <a:lstStyle>
            <a:lvl1pPr algn="l">
              <a:defRPr sz="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5306" y="8502396"/>
            <a:ext cx="2430304" cy="461141"/>
          </a:xfrm>
          <a:prstGeom prst="rect">
            <a:avLst/>
          </a:prstGeom>
        </p:spPr>
        <p:txBody>
          <a:bodyPr vert="horz" lIns="52411" tIns="26207" rIns="52411" bIns="26207" rtlCol="0" anchor="ctr"/>
          <a:lstStyle>
            <a:lvl1pPr algn="ctr">
              <a:defRPr sz="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5652" y="8502396"/>
            <a:ext cx="1665207" cy="461141"/>
          </a:xfrm>
          <a:prstGeom prst="rect">
            <a:avLst/>
          </a:prstGeom>
        </p:spPr>
        <p:txBody>
          <a:bodyPr vert="horz" lIns="52411" tIns="26207" rIns="52411" bIns="26207" rtlCol="0" anchor="ctr"/>
          <a:lstStyle>
            <a:lvl1pPr algn="r">
              <a:defRPr sz="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9" y="10"/>
            <a:ext cx="523193" cy="9145588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7033491" y="10"/>
            <a:ext cx="167423" cy="9145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24110" rtl="0" eaLnBrk="1" latinLnBrk="0" hangingPunct="1">
        <a:lnSpc>
          <a:spcPct val="90000"/>
        </a:lnSpc>
        <a:spcBef>
          <a:spcPct val="0"/>
        </a:spcBef>
        <a:buNone/>
        <a:defRPr sz="3000" kern="1200" cap="all" spc="11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1028" indent="-131028" algn="l" defTabSz="524110" rtl="0" eaLnBrk="1" latinLnBrk="0" hangingPunct="1">
        <a:lnSpc>
          <a:spcPct val="110000"/>
        </a:lnSpc>
        <a:spcBef>
          <a:spcPts val="402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393084" indent="-131028" algn="l" defTabSz="524110" rtl="0" eaLnBrk="1" latinLnBrk="0" hangingPunct="1">
        <a:lnSpc>
          <a:spcPct val="110000"/>
        </a:lnSpc>
        <a:spcBef>
          <a:spcPts val="402"/>
        </a:spcBef>
        <a:buClr>
          <a:schemeClr val="tx2"/>
        </a:buClr>
        <a:buFont typeface="Gill Sans MT" panose="020B0502020104020203" pitchFamily="34" charset="0"/>
        <a:buChar char="–"/>
        <a:defRPr sz="1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55139" indent="-131028" algn="l" defTabSz="524110" rtl="0" eaLnBrk="1" latinLnBrk="0" hangingPunct="1">
        <a:lnSpc>
          <a:spcPct val="110000"/>
        </a:lnSpc>
        <a:spcBef>
          <a:spcPts val="402"/>
        </a:spcBef>
        <a:buClr>
          <a:schemeClr val="tx2"/>
        </a:buClr>
        <a:buFont typeface="Arial" panose="020B0604020202020204" pitchFamily="34" charset="0"/>
        <a:buChar char="•"/>
        <a:defRPr sz="1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7195" indent="-131028" algn="l" defTabSz="524110" rtl="0" eaLnBrk="1" latinLnBrk="0" hangingPunct="1">
        <a:lnSpc>
          <a:spcPct val="110000"/>
        </a:lnSpc>
        <a:spcBef>
          <a:spcPts val="402"/>
        </a:spcBef>
        <a:buClr>
          <a:schemeClr val="tx2"/>
        </a:buClr>
        <a:buFont typeface="Gill Sans MT" panose="020B0502020104020203" pitchFamily="34" charset="0"/>
        <a:buChar char="–"/>
        <a:defRPr sz="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79249" indent="-131028" algn="l" defTabSz="524110" rtl="0" eaLnBrk="1" latinLnBrk="0" hangingPunct="1">
        <a:lnSpc>
          <a:spcPct val="110000"/>
        </a:lnSpc>
        <a:spcBef>
          <a:spcPts val="402"/>
        </a:spcBef>
        <a:buClr>
          <a:schemeClr val="tx2"/>
        </a:buClr>
        <a:buFont typeface="Arial" panose="020B0604020202020204" pitchFamily="34" charset="0"/>
        <a:buChar char="•"/>
        <a:defRPr sz="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179249" indent="-131028" algn="l" defTabSz="524110" rtl="0" eaLnBrk="1" latinLnBrk="0" hangingPunct="1">
        <a:lnSpc>
          <a:spcPct val="110000"/>
        </a:lnSpc>
        <a:spcBef>
          <a:spcPts val="402"/>
        </a:spcBef>
        <a:buClr>
          <a:schemeClr val="tx2"/>
        </a:buClr>
        <a:buFont typeface="Gill Sans MT" panose="020B0502020104020203" pitchFamily="34" charset="0"/>
        <a:buChar char="–"/>
        <a:defRPr sz="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179249" indent="-131028" algn="l" defTabSz="524110" rtl="0" eaLnBrk="1" latinLnBrk="0" hangingPunct="1">
        <a:lnSpc>
          <a:spcPct val="110000"/>
        </a:lnSpc>
        <a:spcBef>
          <a:spcPts val="402"/>
        </a:spcBef>
        <a:buClr>
          <a:schemeClr val="tx2"/>
        </a:buClr>
        <a:buFont typeface="Arial" panose="020B0604020202020204" pitchFamily="34" charset="0"/>
        <a:buChar char="•"/>
        <a:defRPr sz="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179249" indent="-131028" algn="l" defTabSz="524110" rtl="0" eaLnBrk="1" latinLnBrk="0" hangingPunct="1">
        <a:lnSpc>
          <a:spcPct val="110000"/>
        </a:lnSpc>
        <a:spcBef>
          <a:spcPts val="402"/>
        </a:spcBef>
        <a:buClr>
          <a:schemeClr val="tx2"/>
        </a:buClr>
        <a:buFont typeface="Gill Sans MT" panose="020B0502020104020203" pitchFamily="34" charset="0"/>
        <a:buChar char="–"/>
        <a:defRPr sz="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179249" indent="-131028" algn="l" defTabSz="524110" rtl="0" eaLnBrk="1" latinLnBrk="0" hangingPunct="1">
        <a:lnSpc>
          <a:spcPct val="110000"/>
        </a:lnSpc>
        <a:spcBef>
          <a:spcPts val="402"/>
        </a:spcBef>
        <a:buClr>
          <a:schemeClr val="tx2"/>
        </a:buClr>
        <a:buFont typeface="Arial" panose="020B0604020202020204" pitchFamily="34" charset="0"/>
        <a:buChar char="•"/>
        <a:defRPr sz="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1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2054" algn="l" defTabSz="5241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4110" algn="l" defTabSz="5241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86166" algn="l" defTabSz="5241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48223" algn="l" defTabSz="5241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10277" algn="l" defTabSz="5241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72333" algn="l" defTabSz="5241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34387" algn="l" defTabSz="5241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96444" algn="l" defTabSz="5241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hyperlink" Target="https://docs.google.com/presentation/d/1rzS7sozoC4WQp8VNn0x74N3A3XYD56sNNad2RqnQJA4/edit?usp=shar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3.xml"/><Relationship Id="rId12" Type="http://schemas.openxmlformats.org/officeDocument/2006/relationships/diagramColors" Target="../diagrams/colors3.xml"/><Relationship Id="rId13" Type="http://schemas.microsoft.com/office/2007/relationships/diagramDrawing" Target="../diagrams/drawing3.xml"/><Relationship Id="rId1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1.png"/><Relationship Id="rId9" Type="http://schemas.openxmlformats.org/officeDocument/2006/relationships/diagramData" Target="../diagrams/data3.xml"/><Relationship Id="rId10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1070000" y="5226500"/>
            <a:ext cx="5010150" cy="95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50974" y="4255932"/>
            <a:ext cx="3810000" cy="76944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8DBDD5"/>
                </a:solidFill>
                <a:latin typeface="Battallion Script Demo" pitchFamily="2" charset="0"/>
              </a:rPr>
              <a:t>Pathology</a:t>
            </a:r>
            <a:endParaRPr lang="en-US" sz="4800" b="1" dirty="0">
              <a:solidFill>
                <a:srgbClr val="8DBDD5"/>
              </a:solidFill>
              <a:latin typeface="Battallion Script Dem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9532" y="4677265"/>
            <a:ext cx="212407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90000"/>
                  </a:schemeClr>
                </a:solidFill>
                <a:latin typeface="+mj-lt"/>
              </a:rPr>
              <a:t>teamwork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xmlns="" id="{F5F1E863-60CA-4712-9858-61BB7B61A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80" y="-192235"/>
            <a:ext cx="1116429" cy="99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xmlns="" id="{A142D435-BBBC-48FD-8875-4A2E2A19D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88" y="119529"/>
            <a:ext cx="675580" cy="6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3105" y="8899367"/>
            <a:ext cx="3331544" cy="246221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rtl="1"/>
            <a:r>
              <a:rPr lang="en-US" dirty="0" smtClean="0">
                <a:latin typeface="Copperplate Gothic Bold" charset="0"/>
                <a:ea typeface="Copperplate Gothic Bold" charset="0"/>
                <a:cs typeface="Copperplate Gothic Bold" charset="0"/>
              </a:rPr>
              <a:t>*It </a:t>
            </a:r>
            <a:r>
              <a:rPr lang="en-US" smtClean="0">
                <a:latin typeface="Copperplate Gothic Bold" charset="0"/>
                <a:ea typeface="Copperplate Gothic Bold" charset="0"/>
                <a:cs typeface="Copperplate Gothic Bold" charset="0"/>
              </a:rPr>
              <a:t>always seems </a:t>
            </a:r>
            <a:r>
              <a:rPr lang="en-US" dirty="0" smtClean="0">
                <a:latin typeface="Copperplate Gothic Bold" charset="0"/>
                <a:ea typeface="Copperplate Gothic Bold" charset="0"/>
                <a:cs typeface="Copperplate Gothic Bold" charset="0"/>
              </a:rPr>
              <a:t>impossible, until it’s done..</a:t>
            </a:r>
            <a:endParaRPr lang="ar-SA" dirty="0"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605091" y="8108295"/>
            <a:ext cx="2024441" cy="1258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959" tIns="24959" rIns="24959" bIns="24959">
            <a:spAutoFit/>
          </a:bodyPr>
          <a:lstStyle/>
          <a:p>
            <a:r>
              <a:rPr lang="en-US" sz="1100" b="1" u="sng" dirty="0">
                <a:solidFill>
                  <a:schemeClr val="accent1">
                    <a:lumMod val="90000"/>
                  </a:schemeClr>
                </a:solidFill>
                <a:latin typeface="Battallion Script Demo" pitchFamily="2" charset="0"/>
              </a:rPr>
              <a:t>Color Index :-</a:t>
            </a:r>
          </a:p>
          <a:p>
            <a:endParaRPr sz="1050" u="sng" dirty="0"/>
          </a:p>
          <a:p>
            <a:pPr defTabSz="249579">
              <a:buSzPct val="100000"/>
              <a:buChar char="▪"/>
              <a:defRPr sz="8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800" dirty="0"/>
              <a:t>VERY IMPORTANT</a:t>
            </a:r>
          </a:p>
          <a:p>
            <a:pPr defTabSz="249579">
              <a:buSzPct val="100000"/>
              <a:buChar char="▪"/>
              <a:defRPr sz="800" b="1">
                <a:solidFill>
                  <a:schemeClr val="accent6">
                    <a:lumOff val="34901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800" dirty="0"/>
              <a:t>Extra explanation </a:t>
            </a:r>
          </a:p>
          <a:p>
            <a:pPr defTabSz="249579">
              <a:buSzPct val="100000"/>
              <a:buChar char="▪"/>
              <a:defRPr sz="800" b="1">
                <a:solidFill>
                  <a:srgbClr val="479272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800" dirty="0"/>
              <a:t>Examples</a:t>
            </a:r>
          </a:p>
          <a:p>
            <a:pPr defTabSz="249579">
              <a:buSzPct val="100000"/>
              <a:buChar char="▪"/>
              <a:defRPr sz="800" b="1" u="sng">
                <a:latin typeface="Georgia"/>
                <a:ea typeface="Georgia"/>
                <a:cs typeface="Georgia"/>
                <a:sym typeface="Georgia"/>
              </a:defRPr>
            </a:pPr>
            <a:r>
              <a:rPr sz="800" dirty="0"/>
              <a:t>Diseases names: Underlined</a:t>
            </a:r>
          </a:p>
          <a:p>
            <a:pPr defTabSz="249579">
              <a:buSzPct val="100000"/>
              <a:buChar char="▪"/>
              <a:defRPr sz="800" b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800" dirty="0">
                <a:solidFill>
                  <a:schemeClr val="tx2">
                    <a:lumMod val="50000"/>
                  </a:schemeClr>
                </a:solidFill>
              </a:rPr>
              <a:t>Definitions </a:t>
            </a:r>
          </a:p>
          <a:p>
            <a:pPr defTabSz="249579">
              <a:defRPr sz="700" b="1">
                <a:solidFill>
                  <a:srgbClr val="66CCFF"/>
                </a:solidFill>
              </a:defRPr>
            </a:pPr>
            <a:r>
              <a:rPr sz="800" dirty="0"/>
              <a:t> </a:t>
            </a:r>
            <a:endParaRPr sz="800" dirty="0">
              <a:solidFill>
                <a:srgbClr val="7030A0"/>
              </a:solidFill>
            </a:endParaRPr>
          </a:p>
          <a:p>
            <a:pPr defTabSz="249579">
              <a:defRPr sz="900" b="1"/>
            </a:pPr>
            <a:endParaRPr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72" y="741139"/>
            <a:ext cx="2742394" cy="34935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72716" y="7458960"/>
            <a:ext cx="220471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/>
              </a:rPr>
              <a:t>Editing File</a:t>
            </a:r>
            <a:endParaRPr lang="en-US" sz="2400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08100" y="6313115"/>
            <a:ext cx="1874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Vasculitis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0425" y="5887542"/>
            <a:ext cx="5829300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90000"/>
                  </a:schemeClr>
                </a:solidFill>
                <a:latin typeface="Battallion Script Demo" pitchFamily="2" charset="0"/>
              </a:rPr>
              <a:t>Lecture </a:t>
            </a:r>
            <a:r>
              <a:rPr lang="en-US" sz="2400" b="1" dirty="0" smtClean="0">
                <a:solidFill>
                  <a:schemeClr val="accent1">
                    <a:lumMod val="90000"/>
                  </a:schemeClr>
                </a:solidFill>
                <a:latin typeface="Battallion Script Demo" pitchFamily="2" charset="0"/>
              </a:rPr>
              <a:t>(</a:t>
            </a:r>
            <a:r>
              <a:rPr lang="en-US" sz="2400" b="1" dirty="0">
                <a:solidFill>
                  <a:schemeClr val="accent1">
                    <a:lumMod val="90000"/>
                  </a:schemeClr>
                </a:solidFill>
                <a:latin typeface="Battallion Script Demo" pitchFamily="2" charset="0"/>
              </a:rPr>
              <a:t>6</a:t>
            </a:r>
            <a:r>
              <a:rPr lang="en-US" sz="2400" b="1" dirty="0" smtClean="0">
                <a:solidFill>
                  <a:schemeClr val="accent1">
                    <a:lumMod val="90000"/>
                  </a:schemeClr>
                </a:solidFill>
                <a:latin typeface="Battallion Script Demo" pitchFamily="2" charset="0"/>
              </a:rPr>
              <a:t>) </a:t>
            </a:r>
            <a:r>
              <a:rPr lang="en-US" sz="2400" b="1" dirty="0">
                <a:solidFill>
                  <a:schemeClr val="accent1">
                    <a:lumMod val="90000"/>
                  </a:schemeClr>
                </a:solidFill>
                <a:latin typeface="Battallion Script Dem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90844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082381-3C77-4167-87EA-E2287F8D3E4E}"/>
              </a:ext>
            </a:extLst>
          </p:cNvPr>
          <p:cNvSpPr txBox="1"/>
          <p:nvPr/>
        </p:nvSpPr>
        <p:spPr>
          <a:xfrm>
            <a:off x="622862" y="81023"/>
            <a:ext cx="595517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Cases from Dr. </a:t>
            </a:r>
            <a:r>
              <a:rPr lang="en-US" sz="2400" dirty="0" err="1">
                <a:solidFill>
                  <a:srgbClr val="FF0000"/>
                </a:solidFill>
              </a:rPr>
              <a:t>Alhumeidi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  <a:p>
            <a:endParaRPr lang="en-US" sz="2400" dirty="0"/>
          </a:p>
          <a:p>
            <a:r>
              <a:rPr lang="en-US" sz="1800" dirty="0"/>
              <a:t>Case 1:</a:t>
            </a:r>
          </a:p>
          <a:p>
            <a:r>
              <a:rPr lang="en-US" sz="1800" dirty="0"/>
              <a:t>Elderly patient with headache and visual disturbances.</a:t>
            </a:r>
          </a:p>
          <a:p>
            <a:r>
              <a:rPr lang="en-US" sz="1800" dirty="0"/>
              <a:t>Diagnosis: Giant-cell (temporal) vasculitis</a:t>
            </a:r>
          </a:p>
          <a:p>
            <a:r>
              <a:rPr lang="en-US" sz="1800" dirty="0"/>
              <a:t>Giant cell vasculitis is almost the only vasculitis that affects the elderly (old age is a hint)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Case </a:t>
            </a:r>
            <a:r>
              <a:rPr lang="en-US" sz="1800" dirty="0"/>
              <a:t>2:</a:t>
            </a:r>
          </a:p>
          <a:p>
            <a:r>
              <a:rPr lang="en-US" sz="1800" dirty="0"/>
              <a:t>A young adult that is a heavy smoker presents with pain in his feet while playing soccer</a:t>
            </a:r>
          </a:p>
          <a:p>
            <a:r>
              <a:rPr lang="en-US" sz="1800" dirty="0"/>
              <a:t>Diagnosis: </a:t>
            </a:r>
            <a:r>
              <a:rPr lang="en-US" sz="1800" dirty="0" err="1"/>
              <a:t>thromboangiitis</a:t>
            </a:r>
            <a:r>
              <a:rPr lang="en-US" sz="1800" dirty="0"/>
              <a:t> obliterans: </a:t>
            </a:r>
            <a:r>
              <a:rPr lang="en-US" sz="1800" dirty="0" err="1"/>
              <a:t>buerger’s</a:t>
            </a:r>
            <a:r>
              <a:rPr lang="en-US" sz="1800" dirty="0"/>
              <a:t> disease</a:t>
            </a:r>
          </a:p>
          <a:p>
            <a:r>
              <a:rPr lang="en-US" sz="1800" dirty="0"/>
              <a:t>Smoking and exercise induced pain are hints 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Case 3: </a:t>
            </a:r>
            <a:endParaRPr lang="en-US" sz="1800" dirty="0" smtClean="0"/>
          </a:p>
          <a:p>
            <a:r>
              <a:rPr lang="en-US" sz="1800" dirty="0" smtClean="0"/>
              <a:t>A </a:t>
            </a:r>
            <a:r>
              <a:rPr lang="en-US" sz="1800" dirty="0"/>
              <a:t>pediatric patient presents with skin lesions, abdominal pain, hematuria, and blood in stool</a:t>
            </a:r>
          </a:p>
          <a:p>
            <a:r>
              <a:rPr lang="en-US" sz="1800" dirty="0"/>
              <a:t>Diagnosis: </a:t>
            </a:r>
            <a:r>
              <a:rPr lang="en-US" sz="1800" dirty="0" err="1" smtClean="0"/>
              <a:t>Leukocytoclastic</a:t>
            </a:r>
            <a:r>
              <a:rPr lang="en-US" sz="1800" dirty="0" smtClean="0"/>
              <a:t> vasculitis</a:t>
            </a:r>
            <a:endParaRPr lang="en-US" sz="1800" dirty="0"/>
          </a:p>
          <a:p>
            <a:r>
              <a:rPr lang="en-US" sz="1800" dirty="0"/>
              <a:t>The age of the patient and these clinical </a:t>
            </a:r>
            <a:r>
              <a:rPr lang="en-US" sz="1800" dirty="0" smtClean="0"/>
              <a:t>manifestations like skin lesions (</a:t>
            </a:r>
            <a:r>
              <a:rPr lang="en-US" sz="1800" dirty="0" err="1" smtClean="0"/>
              <a:t>pupura</a:t>
            </a:r>
            <a:r>
              <a:rPr lang="en-US" sz="1800" dirty="0" smtClean="0"/>
              <a:t>) </a:t>
            </a:r>
            <a:r>
              <a:rPr lang="en-US" sz="1800" dirty="0"/>
              <a:t>are hints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96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105" y="0"/>
            <a:ext cx="6011573" cy="90101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Q1) What </a:t>
            </a:r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</a:rPr>
              <a:t>is the most common cause of vasculitis?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Immune-mediated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Infections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Congenital defect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Drugs</a:t>
            </a: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13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Q2) Patient 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came to the hospital having fever and </a:t>
            </a:r>
            <a:r>
              <a:rPr 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headache, 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what artery is most </a:t>
            </a:r>
            <a:r>
              <a:rPr 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likely 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thickened or painful?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Carotid artery 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Ophthalmic artery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Brachiocephalic artery 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Temporal artery 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endParaRPr lang="en-US" sz="13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Q3) 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Regarding (Q2</a:t>
            </a:r>
            <a:r>
              <a:rPr 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), 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what can be found in </a:t>
            </a:r>
            <a:r>
              <a:rPr 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the patient’s 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biopsy?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Disruption and fragmentation of internal elastic lamina 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altLang="en-US" sz="1300" dirty="0">
                <a:solidFill>
                  <a:srgbClr val="000000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Segmental inflammation and </a:t>
            </a:r>
            <a:r>
              <a:rPr lang="en-US" altLang="en-US" sz="1300" dirty="0" err="1">
                <a:solidFill>
                  <a:srgbClr val="000000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fibrinoid</a:t>
            </a:r>
            <a:r>
              <a:rPr lang="en-US" altLang="en-US" sz="1300" dirty="0">
                <a:solidFill>
                  <a:srgbClr val="000000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 necrosis 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Crescentic</a:t>
            </a:r>
            <a:r>
              <a:rPr lang="en-US" sz="1300" dirty="0">
                <a:latin typeface="Georgia" panose="02040502050405020303" pitchFamily="18" charset="0"/>
              </a:rPr>
              <a:t> inflammation of the arteries 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altLang="en-US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Leukocytoclasia</a:t>
            </a:r>
            <a:endParaRPr lang="en-US" altLang="en-US" sz="13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endParaRPr lang="en-US" sz="13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Q4) 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A Patient came to the hospital and the doctor noticed an inflammation in a medium sized </a:t>
            </a:r>
            <a:r>
              <a:rPr 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vessels. The patient 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has </a:t>
            </a:r>
            <a:r>
              <a:rPr 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fever lost 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some </a:t>
            </a:r>
            <a:r>
              <a:rPr 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weight, 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and </a:t>
            </a:r>
            <a:r>
              <a:rPr 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he has a 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bloody </a:t>
            </a:r>
            <a:r>
              <a:rPr 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stool. Which 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of the following organs </a:t>
            </a:r>
            <a:r>
              <a:rPr lang="en-US" sz="13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cannot </a:t>
            </a:r>
            <a:r>
              <a:rPr 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be 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affected?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Kidney 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Heart 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Lung 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Liver </a:t>
            </a: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Q5) 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A 34 </a:t>
            </a:r>
            <a:r>
              <a:rPr 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year 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old man came to the clinic with ulceration of the palate, what is the most likely diagnosis in this case?</a:t>
            </a:r>
          </a:p>
          <a:p>
            <a:pPr marL="228600" indent="-2286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Polyarteritis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 </a:t>
            </a:r>
            <a:r>
              <a:rPr lang="en-US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Nodosa</a:t>
            </a:r>
            <a:endParaRPr lang="en-US" sz="13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228600" indent="-2286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Wegener </a:t>
            </a:r>
            <a:r>
              <a:rPr lang="en-US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granulomatosis</a:t>
            </a:r>
            <a:endParaRPr lang="en-US" sz="13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228600" indent="-2286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Burger disease</a:t>
            </a:r>
          </a:p>
          <a:p>
            <a:pPr marL="228600" indent="-2286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Cutaneous </a:t>
            </a:r>
            <a:r>
              <a:rPr lang="en-US" altLang="en-US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leukocytoclastic</a:t>
            </a:r>
            <a:endParaRPr lang="en-US" sz="13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228600" indent="-2286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4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38" y="159523"/>
            <a:ext cx="6011573" cy="79872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Q6) </a:t>
            </a: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Regarding (Q5</a:t>
            </a:r>
            <a:r>
              <a:rPr lang="en-US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), </a:t>
            </a: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what is the best test to confirm your diagnosis?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C-ANCA 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ECR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Blood culture 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X ray 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endParaRPr lang="en-US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Q7) </a:t>
            </a: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Increased neutrophils infiltration and the presence of  </a:t>
            </a:r>
            <a:r>
              <a:rPr lang="en-US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karyorrhexis</a:t>
            </a: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 of the neutrophils </a:t>
            </a:r>
            <a:r>
              <a:rPr lang="en-US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indicates</a:t>
            </a:r>
            <a:r>
              <a:rPr lang="is-IS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?</a:t>
            </a:r>
            <a:endParaRPr lang="is-IS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228600" indent="-2286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Polyarteritis</a:t>
            </a: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Nodosa</a:t>
            </a:r>
            <a:endParaRPr lang="en-US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228600" indent="-2286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Wegener </a:t>
            </a:r>
            <a:r>
              <a:rPr lang="en-US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granulomatosis</a:t>
            </a:r>
            <a:endParaRPr lang="en-US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228600" indent="-2286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Burger disease</a:t>
            </a:r>
          </a:p>
          <a:p>
            <a:pPr marL="228600" indent="-2286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Hypersensitivity vasculitis</a:t>
            </a:r>
          </a:p>
          <a:p>
            <a:pPr marL="228600" indent="-2286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endParaRPr lang="en-US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Q8) </a:t>
            </a: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In case of  </a:t>
            </a:r>
            <a:r>
              <a:rPr lang="en-US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Thromboangiitis</a:t>
            </a: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obliterans, </a:t>
            </a: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which statement can be </a:t>
            </a:r>
            <a:r>
              <a:rPr lang="en-US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true? </a:t>
            </a:r>
            <a:endParaRPr lang="en-US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Smoking is a risk factor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Pain without any activity 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Gangrene 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+mj-lt"/>
              <a:buAutoNum type="alphaUcPeriod"/>
            </a:pP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All of the above </a:t>
            </a: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1400" dirty="0">
              <a:latin typeface="Georgia" panose="02040502050405020303" pitchFamily="18" charset="0"/>
            </a:endParaRP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1400" dirty="0">
              <a:latin typeface="Georgia" panose="02040502050405020303" pitchFamily="18" charset="0"/>
            </a:endParaRP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1400" dirty="0">
              <a:latin typeface="Georgia" panose="02040502050405020303" pitchFamily="18" charset="0"/>
            </a:endParaRP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1400" dirty="0">
                <a:latin typeface="Georgia" panose="02040502050405020303" pitchFamily="18" charset="0"/>
              </a:rPr>
              <a:t>Answers :  </a:t>
            </a: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1400" dirty="0">
                <a:latin typeface="Georgia" panose="02040502050405020303" pitchFamily="18" charset="0"/>
              </a:rPr>
              <a:t>Q1 – A</a:t>
            </a: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1400" dirty="0">
                <a:latin typeface="Georgia" panose="02040502050405020303" pitchFamily="18" charset="0"/>
              </a:rPr>
              <a:t>Q2 – D</a:t>
            </a: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1400" dirty="0">
                <a:latin typeface="Georgia" panose="02040502050405020303" pitchFamily="18" charset="0"/>
              </a:rPr>
              <a:t>Q3 – A</a:t>
            </a: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1400" dirty="0">
                <a:latin typeface="Georgia" panose="02040502050405020303" pitchFamily="18" charset="0"/>
              </a:rPr>
              <a:t>Q4 – C</a:t>
            </a: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1400" dirty="0">
                <a:latin typeface="Georgia" panose="02040502050405020303" pitchFamily="18" charset="0"/>
              </a:rPr>
              <a:t>Q5 – B</a:t>
            </a: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1400" dirty="0">
                <a:latin typeface="Georgia" panose="02040502050405020303" pitchFamily="18" charset="0"/>
              </a:rPr>
              <a:t>Q6 – A</a:t>
            </a: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1400" dirty="0">
                <a:latin typeface="Georgia" panose="02040502050405020303" pitchFamily="18" charset="0"/>
              </a:rPr>
              <a:t>Q7 – D</a:t>
            </a: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1400" dirty="0">
                <a:latin typeface="Georgia" panose="02040502050405020303" pitchFamily="18" charset="0"/>
              </a:rPr>
              <a:t>Q8 – D </a:t>
            </a:r>
          </a:p>
        </p:txBody>
      </p:sp>
    </p:spTree>
    <p:extLst>
      <p:ext uri="{BB962C8B-B14F-4D97-AF65-F5344CB8AC3E}">
        <p14:creationId xmlns:p14="http://schemas.microsoft.com/office/powerpoint/2010/main" val="1327537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/>
          </p:cNvSpPr>
          <p:nvPr/>
        </p:nvSpPr>
        <p:spPr>
          <a:xfrm>
            <a:off x="4701020" y="1051939"/>
            <a:ext cx="2330423" cy="6030288"/>
          </a:xfrm>
          <a:prstGeom prst="rect">
            <a:avLst/>
          </a:prstGeom>
          <a:ln w="19050">
            <a:solidFill>
              <a:schemeClr val="tx2"/>
            </a:solidFill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9424" tIns="29424" rIns="29424" bIns="29424">
            <a:spAutoFit/>
          </a:bodyPr>
          <a:lstStyle/>
          <a:p>
            <a:pPr algn="ctr" defTabSz="249579">
              <a:defRPr sz="1900">
                <a:solidFill>
                  <a:srgbClr val="C0DEC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Destain"/>
                <a:ea typeface="Destain"/>
                <a:cs typeface="Destain"/>
                <a:sym typeface="Destain"/>
              </a:defRPr>
            </a:pPr>
            <a:r>
              <a:rPr dirty="0">
                <a:solidFill>
                  <a:schemeClr val="bg2">
                    <a:lumMod val="75000"/>
                  </a:schemeClr>
                </a:solidFill>
                <a:uFillTx/>
              </a:rPr>
              <a:t>Males:</a:t>
            </a:r>
          </a:p>
          <a:p>
            <a:pPr algn="ctr" defTabSz="249579">
              <a:defRPr sz="1900">
                <a:solidFill>
                  <a:srgbClr val="C0DEC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Destain"/>
                <a:ea typeface="Destain"/>
                <a:cs typeface="Destain"/>
                <a:sym typeface="Destain"/>
              </a:defRPr>
            </a:pPr>
            <a:r>
              <a:rPr dirty="0">
                <a:solidFill>
                  <a:schemeClr val="bg2">
                    <a:lumMod val="75000"/>
                  </a:schemeClr>
                </a:solidFill>
                <a:uFillTx/>
              </a:rPr>
              <a:t>-</a:t>
            </a:r>
            <a:r>
              <a:rPr sz="1700" dirty="0">
                <a:solidFill>
                  <a:schemeClr val="bg2">
                    <a:lumMod val="75000"/>
                  </a:schemeClr>
                </a:solidFill>
                <a:uFillTx/>
              </a:rPr>
              <a:t>Leader :</a:t>
            </a:r>
            <a:r>
              <a:rPr lang="ar-SA" sz="1700" dirty="0">
                <a:solidFill>
                  <a:schemeClr val="tx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منصور العبرة </a:t>
            </a:r>
            <a:endParaRPr dirty="0">
              <a:solidFill>
                <a:schemeClr val="tx2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خالد العقيلي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عبدالجبار اليماني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بندر الجماز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محمد المحيميد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راكان الغنيم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سليمان الزميع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طارق العلوان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أحمد الصبي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أنس السيف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تركي آل بنهار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خالد المطيري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سعد الفوزان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سعود الأحمري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سيف المشاري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عبدالعزيز العبدالكريم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عبدالله العبيدان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عبدالله السرجاني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فهد الفايز</a:t>
            </a: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محمد </a:t>
            </a:r>
            <a:r>
              <a:rPr lang="ar-SA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الأصقه</a:t>
            </a:r>
            <a:endParaRPr lang="ar-SA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en-US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محمد </a:t>
            </a:r>
            <a:r>
              <a:rPr lang="ar-SA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بن </a:t>
            </a:r>
            <a:r>
              <a:rPr lang="ar-SA"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معيوف</a:t>
            </a:r>
            <a:r>
              <a:rPr dirty="0" smtClean="0">
                <a:uFillTx/>
              </a:rPr>
              <a:t> </a:t>
            </a:r>
            <a:endParaRPr dirty="0">
              <a:solidFill>
                <a:srgbClr val="91C5B0"/>
              </a:solidFill>
              <a:uFillTx/>
            </a:endParaRP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1937862" y="1051939"/>
            <a:ext cx="2569275" cy="5060792"/>
          </a:xfrm>
          <a:prstGeom prst="rect">
            <a:avLst/>
          </a:prstGeom>
          <a:ln w="19050">
            <a:solidFill>
              <a:schemeClr val="tx2"/>
            </a:solidFill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9424" tIns="29424" rIns="29424" bIns="29424">
            <a:spAutoFit/>
          </a:bodyPr>
          <a:lstStyle/>
          <a:p>
            <a:pPr algn="ctr" defTabSz="249579">
              <a:defRPr sz="1900">
                <a:solidFill>
                  <a:srgbClr val="C0DEC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Destain"/>
                <a:ea typeface="Destain"/>
                <a:cs typeface="Destain"/>
                <a:sym typeface="Destain"/>
              </a:defRPr>
            </a:pPr>
            <a:r>
              <a:rPr dirty="0">
                <a:solidFill>
                  <a:schemeClr val="bg2">
                    <a:lumMod val="7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Females:</a:t>
            </a:r>
          </a:p>
          <a:p>
            <a:pPr algn="ctr" defTabSz="249579">
              <a:defRPr sz="1700">
                <a:solidFill>
                  <a:srgbClr val="C0DEC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Destain"/>
                <a:ea typeface="Destain"/>
                <a:cs typeface="Destain"/>
                <a:sym typeface="Destain"/>
              </a:defRPr>
            </a:pPr>
            <a:r>
              <a:rPr dirty="0">
                <a:solidFill>
                  <a:schemeClr val="bg2">
                    <a:lumMod val="75000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-Leader : </a:t>
            </a: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ea typeface="Aldhabi"/>
                <a:cs typeface="Arial" panose="020B0604020202020204" pitchFamily="34" charset="0"/>
                <a:sym typeface="Aldhabi"/>
              </a:rPr>
              <a:t>فاطمة بالشرف</a:t>
            </a:r>
          </a:p>
          <a:p>
            <a:pPr algn="ctr" defTabSz="249579">
              <a:defRPr sz="1700">
                <a:solidFill>
                  <a:srgbClr val="C0DEC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Destain"/>
                <a:ea typeface="Destain"/>
                <a:cs typeface="Destain"/>
                <a:sym typeface="Destain"/>
              </a:defRPr>
            </a:pPr>
            <a:r>
              <a:rPr lang="ar-SA" sz="1700" dirty="0" err="1" smtClean="0">
                <a:solidFill>
                  <a:srgbClr val="FFFFFF"/>
                </a:solidFill>
                <a:latin typeface="Arial" charset="0"/>
                <a:cs typeface="Destain"/>
              </a:rPr>
              <a:t>ريناد</a:t>
            </a:r>
            <a:r>
              <a:rPr lang="ar-SA" sz="1700" dirty="0" smtClean="0">
                <a:solidFill>
                  <a:srgbClr val="FFFFFF"/>
                </a:solidFill>
                <a:latin typeface="Arial" charset="0"/>
                <a:cs typeface="Destain"/>
              </a:rPr>
              <a:t> </a:t>
            </a:r>
            <a:r>
              <a:rPr lang="ar-SA" sz="1700" dirty="0" err="1" smtClean="0">
                <a:solidFill>
                  <a:srgbClr val="FFFFFF"/>
                </a:solidFill>
                <a:latin typeface="Arial" charset="0"/>
                <a:cs typeface="Destain"/>
              </a:rPr>
              <a:t>الغريبي</a:t>
            </a:r>
            <a:endParaRPr lang="ar-SA" dirty="0">
              <a:solidFill>
                <a:schemeClr val="accent1">
                  <a:hueOff val="-7650000"/>
                  <a:satOff val="-32000"/>
                  <a:lumOff val="9803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منيرة المسعد</a:t>
            </a: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شوق القحطاني</a:t>
            </a: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رزان الزهراني</a:t>
            </a: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 smtClean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بتول </a:t>
            </a:r>
            <a:r>
              <a:rPr lang="ar-SA" dirty="0" err="1" smtClean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الرحيمي</a:t>
            </a:r>
            <a:endParaRPr lang="ar-SA" dirty="0" smtClean="0">
              <a:solidFill>
                <a:schemeClr val="accent1">
                  <a:hueOff val="-7650000"/>
                  <a:satOff val="-32000"/>
                  <a:lumOff val="9803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 smtClean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فاطمة الديحان </a:t>
            </a:r>
            <a:endParaRPr lang="ar-SA" dirty="0">
              <a:solidFill>
                <a:schemeClr val="accent1">
                  <a:hueOff val="-7650000"/>
                  <a:satOff val="-32000"/>
                  <a:lumOff val="9803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الجوهرة </a:t>
            </a:r>
            <a:r>
              <a:rPr lang="ar-SA" dirty="0" err="1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الشنيفي</a:t>
            </a:r>
            <a:endParaRPr lang="ar-SA" dirty="0">
              <a:solidFill>
                <a:schemeClr val="accent1">
                  <a:hueOff val="-7650000"/>
                  <a:satOff val="-32000"/>
                  <a:lumOff val="9803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نورة القاضي</a:t>
            </a: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غادة الحيدري</a:t>
            </a: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مها العمري</a:t>
            </a: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غرام الجليدان</a:t>
            </a: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آلاء الصويغ</a:t>
            </a: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 فهدة السليم</a:t>
            </a: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شيرين حمادي</a:t>
            </a: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رناد الفرم</a:t>
            </a: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نورة الحربي</a:t>
            </a:r>
          </a:p>
          <a:p>
            <a:pPr algn="ctr" defTabSz="249579" rtl="1">
              <a:buSzPct val="100000"/>
              <a:defRPr sz="170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Aldhabi"/>
                <a:ea typeface="Aldhabi"/>
                <a:cs typeface="Aldhabi"/>
                <a:sym typeface="Aldhabi"/>
              </a:defRPr>
            </a:pPr>
            <a:r>
              <a:rPr lang="en-US" sz="1700" dirty="0" smtClean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   </a:t>
            </a:r>
            <a:r>
              <a:rPr lang="ar-SA" sz="1700" dirty="0" smtClean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ميعاد </a:t>
            </a:r>
            <a:r>
              <a:rPr lang="ar-SA" sz="1700" dirty="0" err="1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النفيعي</a:t>
            </a:r>
            <a:r>
              <a:rPr lang="ar-SA" sz="1700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ar-SA" dirty="0">
                <a:solidFill>
                  <a:schemeClr val="accent1">
                    <a:hueOff val="-7650000"/>
                    <a:satOff val="-32000"/>
                    <a:lumOff val="9803"/>
                  </a:schemeClr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>
              <a:solidFill>
                <a:srgbClr val="91C5B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32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3350"/>
            <a:ext cx="2990849" cy="16840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376" y="2199618"/>
            <a:ext cx="3628573" cy="112762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prstDash val="lgDashDot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959" tIns="24959" rIns="24959" bIns="24959">
            <a:spAutoFit/>
          </a:bodyPr>
          <a:lstStyle/>
          <a:p>
            <a:pPr defTabSz="249579">
              <a:defRPr sz="1900">
                <a:solidFill>
                  <a:srgbClr val="91C5B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defRPr>
            </a:pPr>
            <a:r>
              <a:rPr sz="1400" dirty="0">
                <a:solidFill>
                  <a:schemeClr val="accent1">
                    <a:lumMod val="75000"/>
                  </a:schemeClr>
                </a:solidFill>
              </a:rPr>
              <a:t>Kindly contact us if you have any questions/comments and suggestions:</a:t>
            </a:r>
          </a:p>
          <a:p>
            <a:pPr defTabSz="249579">
              <a:defRPr sz="1300">
                <a:solidFill>
                  <a:srgbClr val="91C5B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defRPr>
            </a:pPr>
            <a:endParaRPr sz="1400" dirty="0">
              <a:solidFill>
                <a:schemeClr val="accent1">
                  <a:lumMod val="75000"/>
                </a:schemeClr>
              </a:solidFill>
            </a:endParaRPr>
          </a:p>
          <a:p>
            <a:pPr defTabSz="249579">
              <a:defRPr sz="1300">
                <a:solidFill>
                  <a:srgbClr val="91C5B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defRPr>
            </a:pPr>
            <a:r>
              <a:rPr sz="1400" dirty="0">
                <a:solidFill>
                  <a:schemeClr val="accent1">
                    <a:lumMod val="75000"/>
                  </a:schemeClr>
                </a:solidFill>
              </a:rPr>
              <a:t>* EMAIL:  pathology437@gmail.com</a:t>
            </a:r>
          </a:p>
          <a:p>
            <a:pPr defTabSz="249579">
              <a:defRPr sz="1300">
                <a:solidFill>
                  <a:srgbClr val="91C5B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Impact"/>
                <a:ea typeface="Impact"/>
                <a:cs typeface="Impact"/>
                <a:sym typeface="Impact"/>
              </a:defRPr>
            </a:pPr>
            <a:r>
              <a:rPr sz="1400" dirty="0">
                <a:solidFill>
                  <a:schemeClr val="accent1">
                    <a:lumMod val="75000"/>
                  </a:schemeClr>
                </a:solidFill>
              </a:rPr>
              <a:t>* TWITTER :  @pathology437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238" y="8176159"/>
            <a:ext cx="3900712" cy="76944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8DBDD5"/>
                </a:solidFill>
                <a:latin typeface="Battallion Script Demo" pitchFamily="2" charset="0"/>
              </a:rPr>
              <a:t>Pathology</a:t>
            </a:r>
            <a:endParaRPr lang="en-US" sz="4800" b="1" dirty="0">
              <a:solidFill>
                <a:srgbClr val="8DBDD5"/>
              </a:solidFill>
              <a:latin typeface="Battallion Script Dem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501" y="8635823"/>
            <a:ext cx="212407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90000"/>
                  </a:schemeClr>
                </a:solidFill>
                <a:latin typeface="+mj-lt"/>
              </a:rPr>
              <a:t>teamwork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9540" y="3780221"/>
            <a:ext cx="3230072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attallion Script Demo" pitchFamily="2" charset="0"/>
              </a:rPr>
              <a:t>GOOD LUCK !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attallion Script Demo" pitchFamily="2" charset="0"/>
                <a:sym typeface="Wingdings" panose="05000000000000000000" pitchFamily="2" charset="2"/>
              </a:rPr>
              <a:t>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Battallion Script Demo" pitchFamily="2" charset="0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xmlns="" id="{F5F1E863-60CA-4712-9858-61BB7B61A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307" y="-211286"/>
            <a:ext cx="1415415" cy="125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80686" y="7897159"/>
            <a:ext cx="2628774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25000"/>
                  </a:schemeClr>
                </a:solidFill>
                <a:latin typeface="Battallion Script Demo" pitchFamily="2" charset="0"/>
              </a:rPr>
              <a:t>*references:</a:t>
            </a:r>
          </a:p>
          <a:p>
            <a:r>
              <a:rPr lang="en-US" sz="1400" b="1" dirty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</a:rPr>
              <a:t>- Robbins Basic Pathology</a:t>
            </a:r>
          </a:p>
          <a:p>
            <a:r>
              <a:rPr lang="en-US" sz="1400" b="1" dirty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</a:rPr>
              <a:t>- Slides</a:t>
            </a:r>
          </a:p>
        </p:txBody>
      </p:sp>
    </p:spTree>
    <p:extLst>
      <p:ext uri="{BB962C8B-B14F-4D97-AF65-F5344CB8AC3E}">
        <p14:creationId xmlns:p14="http://schemas.microsoft.com/office/powerpoint/2010/main" val="177983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5400000">
            <a:off x="-2341989" y="4177099"/>
            <a:ext cx="551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Battallion Script Demo" pitchFamily="2" charset="0"/>
              </a:rPr>
              <a:t>Objectives :</a:t>
            </a:r>
            <a:endParaRPr lang="en-US" sz="4000" b="1" dirty="0">
              <a:solidFill>
                <a:schemeClr val="bg2"/>
              </a:solidFill>
              <a:latin typeface="Battallion Script Dem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4826" y="1835110"/>
            <a:ext cx="51338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• </a:t>
            </a:r>
            <a:r>
              <a:rPr lang="en-US" sz="2800" dirty="0">
                <a:solidFill>
                  <a:schemeClr val="tx2"/>
                </a:solidFill>
                <a:latin typeface="Georgia" panose="02040502050405020303" pitchFamily="18" charset="0"/>
              </a:rPr>
              <a:t>Know the common causes of vasculitis with special emphasis on the clinic-pathological features and mechanism of 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Georgia" panose="02040502050405020303" pitchFamily="18" charset="0"/>
              </a:rPr>
              <a:t>Giant cell arteritis.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Georgia" panose="02040502050405020303" pitchFamily="18" charset="0"/>
              </a:rPr>
              <a:t>Polyarteritis nodosa.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Georgia" panose="02040502050405020303" pitchFamily="18" charset="0"/>
              </a:rPr>
              <a:t>Wegener's granulomatosis.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Georgia" panose="02040502050405020303" pitchFamily="18" charset="0"/>
              </a:rPr>
              <a:t>Leukocytoclastic vasculitis. </a:t>
            </a:r>
          </a:p>
        </p:txBody>
      </p:sp>
    </p:spTree>
    <p:extLst>
      <p:ext uri="{BB962C8B-B14F-4D97-AF65-F5344CB8AC3E}">
        <p14:creationId xmlns:p14="http://schemas.microsoft.com/office/powerpoint/2010/main" val="2243793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280" y="356388"/>
            <a:ext cx="6011573" cy="66952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80" y="1025911"/>
            <a:ext cx="6011573" cy="2549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Vasculitis : </a:t>
            </a: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It is the inflammation of vessel walls with many possible symptoms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Causes: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1. It is usually </a:t>
            </a:r>
            <a:r>
              <a:rPr lang="en-US" sz="1400" dirty="0">
                <a:solidFill>
                  <a:srgbClr val="FF0000"/>
                </a:solidFill>
                <a:latin typeface="Georgia" panose="02040502050405020303" pitchFamily="18" charset="0"/>
              </a:rPr>
              <a:t>immune-mediated</a:t>
            </a: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 : </a:t>
            </a:r>
          </a:p>
          <a:p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Immune complex deposition</a:t>
            </a:r>
          </a:p>
          <a:p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Antineutrophil cytoplasmic antibodies (ANCAs)</a:t>
            </a:r>
          </a:p>
          <a:p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Anti-endothelial cell antibodies</a:t>
            </a:r>
          </a:p>
          <a:p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Autoreactive T cells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2. It also can be caused by infection, physical or chemical injury.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3288" y="2397512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A3E4F09-A62B-4821-861B-69DBD91FE3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432741"/>
              </p:ext>
            </p:extLst>
          </p:nvPr>
        </p:nvGraphicFramePr>
        <p:xfrm>
          <a:off x="739282" y="4015334"/>
          <a:ext cx="6011571" cy="4259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857">
                  <a:extLst>
                    <a:ext uri="{9D8B030D-6E8A-4147-A177-3AD203B41FA5}">
                      <a16:colId xmlns:a16="http://schemas.microsoft.com/office/drawing/2014/main" xmlns="" val="2178105302"/>
                    </a:ext>
                  </a:extLst>
                </a:gridCol>
                <a:gridCol w="2003857">
                  <a:extLst>
                    <a:ext uri="{9D8B030D-6E8A-4147-A177-3AD203B41FA5}">
                      <a16:colId xmlns:a16="http://schemas.microsoft.com/office/drawing/2014/main" xmlns="" val="325146125"/>
                    </a:ext>
                  </a:extLst>
                </a:gridCol>
                <a:gridCol w="2003857">
                  <a:extLst>
                    <a:ext uri="{9D8B030D-6E8A-4147-A177-3AD203B41FA5}">
                      <a16:colId xmlns:a16="http://schemas.microsoft.com/office/drawing/2014/main" xmlns="" val="133654178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Quick</a:t>
                      </a:r>
                      <a:r>
                        <a:rPr lang="en-US" sz="12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look on </a:t>
                      </a:r>
                      <a:r>
                        <a:rPr lang="en-US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Vasculitis:</a:t>
                      </a:r>
                    </a:p>
                  </a:txBody>
                  <a:tcPr marL="42226" marR="42226" marT="21113" marB="21113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89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Vessel </a:t>
                      </a:r>
                    </a:p>
                  </a:txBody>
                  <a:tcPr marL="42226" marR="42226" marT="21113" marB="21113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Georgia" panose="02040502050405020303" pitchFamily="18" charset="0"/>
                        </a:rPr>
                        <a:t>Disease </a:t>
                      </a:r>
                    </a:p>
                  </a:txBody>
                  <a:tcPr marL="42226" marR="42226" marT="21113" marB="21113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Georgia" panose="02040502050405020303" pitchFamily="18" charset="0"/>
                        </a:rPr>
                        <a:t>Features</a:t>
                      </a:r>
                    </a:p>
                  </a:txBody>
                  <a:tcPr marL="42226" marR="42226" marT="21113" marB="21113" anchor="ctr"/>
                </a:tc>
                <a:extLst>
                  <a:ext uri="{0D108BD9-81ED-4DB2-BD59-A6C34878D82A}">
                    <a16:rowId xmlns:a16="http://schemas.microsoft.com/office/drawing/2014/main" xmlns="" val="344283251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Large </a:t>
                      </a:r>
                    </a:p>
                  </a:txBody>
                  <a:tcPr marL="42226" marR="42226" marT="21113" marB="21113" anchor="ctr"/>
                </a:tc>
                <a:tc>
                  <a:txBody>
                    <a:bodyPr/>
                    <a:lstStyle/>
                    <a:p>
                      <a:r>
                        <a:rPr lang="en-US" sz="1200" u="sng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Giant-cell arteritis </a:t>
                      </a:r>
                    </a:p>
                  </a:txBody>
                  <a:tcPr marL="42226" marR="42226" marT="21113" marB="21113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Georgia" panose="02040502050405020303" pitchFamily="18" charset="0"/>
                        </a:rPr>
                        <a:t>&gt;50</a:t>
                      </a:r>
                      <a:r>
                        <a:rPr lang="en-US" sz="1200" baseline="0" dirty="0">
                          <a:solidFill>
                            <a:schemeClr val="accent3"/>
                          </a:solidFill>
                          <a:effectLst/>
                          <a:latin typeface="Georgia" panose="02040502050405020303" pitchFamily="18" charset="0"/>
                        </a:rPr>
                        <a:t> years</a:t>
                      </a: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Georgia" panose="02040502050405020303" pitchFamily="18" charset="0"/>
                        </a:rPr>
                        <a:t>. Arteries of</a:t>
                      </a:r>
                      <a:r>
                        <a:rPr lang="en-US" sz="1200" baseline="0" dirty="0">
                          <a:solidFill>
                            <a:schemeClr val="accent3"/>
                          </a:solidFill>
                          <a:effectLst/>
                          <a:latin typeface="Georgia" panose="02040502050405020303" pitchFamily="18" charset="0"/>
                        </a:rPr>
                        <a:t> the</a:t>
                      </a:r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Georgia" panose="02040502050405020303" pitchFamily="18" charset="0"/>
                        </a:rPr>
                        <a:t> head. </a:t>
                      </a:r>
                    </a:p>
                  </a:txBody>
                  <a:tcPr marL="42226" marR="42226" marT="21113" marB="21113" anchor="ctr"/>
                </a:tc>
                <a:extLst>
                  <a:ext uri="{0D108BD9-81ED-4DB2-BD59-A6C34878D82A}">
                    <a16:rowId xmlns:a16="http://schemas.microsoft.com/office/drawing/2014/main" xmlns="" val="2742714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Takayasu arteritis </a:t>
                      </a:r>
                    </a:p>
                  </a:txBody>
                  <a:tcPr marL="42226" marR="42226" marT="21113" marB="21113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Georgia" panose="02040502050405020303" pitchFamily="18" charset="0"/>
                        </a:rPr>
                        <a:t>Female &lt;40. “Pulseless disease” </a:t>
                      </a:r>
                    </a:p>
                  </a:txBody>
                  <a:tcPr marL="42226" marR="42226" marT="21113" marB="21113" anchor="ctr"/>
                </a:tc>
                <a:extLst>
                  <a:ext uri="{0D108BD9-81ED-4DB2-BD59-A6C34878D82A}">
                    <a16:rowId xmlns:a16="http://schemas.microsoft.com/office/drawing/2014/main" xmlns="" val="276359651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Medium </a:t>
                      </a:r>
                    </a:p>
                  </a:txBody>
                  <a:tcPr marL="42226" marR="42226" marT="21113" marB="21113" anchor="ctr"/>
                </a:tc>
                <a:tc>
                  <a:txBody>
                    <a:bodyPr/>
                    <a:lstStyle/>
                    <a:p>
                      <a:r>
                        <a:rPr lang="en-US" sz="1200" u="sng" dirty="0" err="1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Polyarteritis</a:t>
                      </a:r>
                      <a:r>
                        <a:rPr lang="en-US" sz="1200" u="sng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sz="1200" u="sng" dirty="0" err="1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nodosa</a:t>
                      </a:r>
                      <a:r>
                        <a:rPr lang="en-US" sz="1200" u="sng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</a:p>
                  </a:txBody>
                  <a:tcPr marL="42226" marR="42226" marT="21113" marB="21113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Georgia" panose="02040502050405020303" pitchFamily="18" charset="0"/>
                        </a:rPr>
                        <a:t>Young adults. Widespread. </a:t>
                      </a:r>
                    </a:p>
                  </a:txBody>
                  <a:tcPr marL="42226" marR="42226" marT="21113" marB="21113" anchor="ctr"/>
                </a:tc>
                <a:extLst>
                  <a:ext uri="{0D108BD9-81ED-4DB2-BD59-A6C34878D82A}">
                    <a16:rowId xmlns:a16="http://schemas.microsoft.com/office/drawing/2014/main" xmlns="" val="11616770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Kawasaki disease </a:t>
                      </a:r>
                    </a:p>
                  </a:txBody>
                  <a:tcPr marL="42226" marR="42226" marT="21113" marB="21113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Georgia" panose="02040502050405020303" pitchFamily="18" charset="0"/>
                        </a:rPr>
                        <a:t>&lt;4. Coronary disease. Lymph nodes. </a:t>
                      </a:r>
                    </a:p>
                  </a:txBody>
                  <a:tcPr marL="42226" marR="42226" marT="21113" marB="21113" anchor="ctr"/>
                </a:tc>
                <a:extLst>
                  <a:ext uri="{0D108BD9-81ED-4DB2-BD59-A6C34878D82A}">
                    <a16:rowId xmlns:a16="http://schemas.microsoft.com/office/drawing/2014/main" xmlns="" val="1595983702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Small </a:t>
                      </a:r>
                    </a:p>
                  </a:txBody>
                  <a:tcPr marL="42226" marR="42226" marT="21113" marB="21113" anchor="ctr"/>
                </a:tc>
                <a:tc>
                  <a:txBody>
                    <a:bodyPr/>
                    <a:lstStyle/>
                    <a:p>
                      <a:r>
                        <a:rPr lang="en-US" sz="1200" u="sng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Wegener granulomatosis </a:t>
                      </a:r>
                    </a:p>
                  </a:txBody>
                  <a:tcPr marL="42226" marR="42226" marT="21113" marB="21113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Georgia" panose="02040502050405020303" pitchFamily="18" charset="0"/>
                        </a:rPr>
                        <a:t>Lung, kidney, c-ANCA. </a:t>
                      </a:r>
                    </a:p>
                  </a:txBody>
                  <a:tcPr marL="42226" marR="42226" marT="21113" marB="21113" anchor="ctr"/>
                </a:tc>
                <a:extLst>
                  <a:ext uri="{0D108BD9-81ED-4DB2-BD59-A6C34878D82A}">
                    <a16:rowId xmlns:a16="http://schemas.microsoft.com/office/drawing/2014/main" xmlns="" val="12798363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Churg</a:t>
                      </a:r>
                      <a:r>
                        <a:rPr 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-Strauss syndrome </a:t>
                      </a:r>
                    </a:p>
                  </a:txBody>
                  <a:tcPr marL="42226" marR="42226" marT="21113" marB="21113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Georgia" panose="02040502050405020303" pitchFamily="18" charset="0"/>
                        </a:rPr>
                        <a:t>Lung, Eosinophils, Asthma, p-ANCA. </a:t>
                      </a:r>
                    </a:p>
                  </a:txBody>
                  <a:tcPr marL="42226" marR="42226" marT="21113" marB="21113" anchor="ctr"/>
                </a:tc>
                <a:extLst>
                  <a:ext uri="{0D108BD9-81ED-4DB2-BD59-A6C34878D82A}">
                    <a16:rowId xmlns:a16="http://schemas.microsoft.com/office/drawing/2014/main" xmlns="" val="11766210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Microscopic polyangiitis </a:t>
                      </a:r>
                    </a:p>
                  </a:txBody>
                  <a:tcPr marL="42226" marR="42226" marT="21113" marB="21113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Georgia" panose="02040502050405020303" pitchFamily="18" charset="0"/>
                        </a:rPr>
                        <a:t>Lung, kidney, p-ANCA. </a:t>
                      </a:r>
                    </a:p>
                  </a:txBody>
                  <a:tcPr marL="42226" marR="42226" marT="21113" marB="21113" anchor="ctr"/>
                </a:tc>
                <a:extLst>
                  <a:ext uri="{0D108BD9-81ED-4DB2-BD59-A6C34878D82A}">
                    <a16:rowId xmlns:a16="http://schemas.microsoft.com/office/drawing/2014/main" xmlns="" val="38820950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u="sng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Cutaneous Leukocytoclastic vasculitis </a:t>
                      </a:r>
                    </a:p>
                  </a:txBody>
                  <a:tcPr marL="42226" marR="42226" marT="21113" marB="21113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3"/>
                          </a:solidFill>
                          <a:effectLst/>
                          <a:latin typeface="Georgia" panose="02040502050405020303" pitchFamily="18" charset="0"/>
                        </a:rPr>
                        <a:t>Idiopathic, infectious, drugs, chemicals, cancer and systemic disease like HNP. </a:t>
                      </a:r>
                    </a:p>
                  </a:txBody>
                  <a:tcPr marL="42226" marR="42226" marT="21113" marB="21113" anchor="ctr"/>
                </a:tc>
                <a:extLst>
                  <a:ext uri="{0D108BD9-81ED-4DB2-BD59-A6C34878D82A}">
                    <a16:rowId xmlns:a16="http://schemas.microsoft.com/office/drawing/2014/main" xmlns="" val="37514534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64272" y="125482"/>
            <a:ext cx="4364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* Try to focus on the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red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text, all of it is important.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8349" y="125482"/>
            <a:ext cx="2737398" cy="2722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2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ge6image4808">
            <a:extLst>
              <a:ext uri="{FF2B5EF4-FFF2-40B4-BE49-F238E27FC236}">
                <a16:creationId xmlns:a16="http://schemas.microsoft.com/office/drawing/2014/main" xmlns="" id="{46520EEC-44B1-4378-B9D0-C50D35FE6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71" y="843004"/>
            <a:ext cx="2337289" cy="299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663" y="206261"/>
            <a:ext cx="6011573" cy="531515"/>
          </a:xfrm>
        </p:spPr>
        <p:txBody>
          <a:bodyPr/>
          <a:lstStyle/>
          <a:p>
            <a:pPr algn="l" defTabSz="52411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Giant cell (temporal) Arteries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80" y="737776"/>
            <a:ext cx="3970606" cy="5249367"/>
          </a:xfrm>
        </p:spPr>
        <p:txBody>
          <a:bodyPr>
            <a:normAutofit fontScale="70000" lnSpcReduction="20000"/>
          </a:bodyPr>
          <a:lstStyle/>
          <a:p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Most </a:t>
            </a:r>
            <a:r>
              <a:rPr lang="en-US" sz="1600" dirty="0">
                <a:solidFill>
                  <a:srgbClr val="FF0000"/>
                </a:solidFill>
                <a:latin typeface="Georgia" panose="02040502050405020303" pitchFamily="18" charset="0"/>
              </a:rPr>
              <a:t>common</a:t>
            </a: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 type of vasculitis.</a:t>
            </a:r>
          </a:p>
          <a:p>
            <a:r>
              <a:rPr lang="en-US" sz="1600" dirty="0">
                <a:solidFill>
                  <a:srgbClr val="FF0000"/>
                </a:solidFill>
                <a:latin typeface="Georgia" panose="02040502050405020303" pitchFamily="18" charset="0"/>
              </a:rPr>
              <a:t>Affect patients more than 50 years of age (only one occurs in elderly)</a:t>
            </a:r>
          </a:p>
          <a:p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Female to male ratio is 2:1 respectively.</a:t>
            </a:r>
          </a:p>
          <a:p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Chronic, </a:t>
            </a:r>
            <a:r>
              <a:rPr lang="en-US" sz="1600" dirty="0">
                <a:solidFill>
                  <a:srgbClr val="FF0000"/>
                </a:solidFill>
                <a:latin typeface="Georgia" panose="02040502050405020303" pitchFamily="18" charset="0"/>
              </a:rPr>
              <a:t>granulomatous inflammation </a:t>
            </a: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of </a:t>
            </a:r>
            <a:r>
              <a:rPr lang="en-US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large </a:t>
            </a: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to small arteries, especially in the head, particularly the branches of the carotid artery (</a:t>
            </a:r>
            <a:r>
              <a:rPr lang="en-US" sz="1600" dirty="0">
                <a:solidFill>
                  <a:srgbClr val="FF0000"/>
                </a:solidFill>
                <a:latin typeface="Georgia" panose="02040502050405020303" pitchFamily="18" charset="0"/>
              </a:rPr>
              <a:t>temporal artery (headache) and branches of the ophthalmic artery (</a:t>
            </a:r>
            <a:r>
              <a:rPr lang="en-US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blindness)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).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Involvement is </a:t>
            </a:r>
            <a:r>
              <a:rPr lang="en-US" sz="1600" dirty="0">
                <a:solidFill>
                  <a:srgbClr val="FF0000"/>
                </a:solidFill>
                <a:latin typeface="Georgia" panose="02040502050405020303" pitchFamily="18" charset="0"/>
              </a:rPr>
              <a:t>segmental</a:t>
            </a: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, acute and chronic. </a:t>
            </a:r>
            <a:r>
              <a:rPr lang="en-US" sz="1600" dirty="0">
                <a:solidFill>
                  <a:schemeClr val="accent3"/>
                </a:solidFill>
                <a:latin typeface="Georgia" panose="02040502050405020303" pitchFamily="18" charset="0"/>
              </a:rPr>
              <a:t>by segmental it means it only affects sections of the arteries rather than the whole artery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Clinical Features:</a:t>
            </a:r>
          </a:p>
          <a:p>
            <a:pPr>
              <a:buFont typeface="Wingdings" charset="2"/>
              <a:buChar char="v"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Symptoms :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Fever.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accent3"/>
                </a:solidFill>
              </a:rPr>
              <a:t>general symptom from inflammatory response</a:t>
            </a:r>
          </a:p>
          <a:p>
            <a:r>
              <a:rPr lang="en-US" sz="1600" dirty="0">
                <a:solidFill>
                  <a:srgbClr val="FF0000"/>
                </a:solidFill>
              </a:rPr>
              <a:t>headache.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accent3"/>
                </a:solidFill>
                <a:cs typeface="Lucida Sans Unicode" pitchFamily="34" charset="0"/>
              </a:rPr>
              <a:t>often most intense along the course of the superficial temporal artery </a:t>
            </a:r>
          </a:p>
          <a:p>
            <a:r>
              <a:rPr lang="en-US" sz="1600" dirty="0">
                <a:solidFill>
                  <a:schemeClr val="tx1"/>
                </a:solidFill>
              </a:rPr>
              <a:t>Thickened and painful temporal artery. </a:t>
            </a:r>
            <a:r>
              <a:rPr lang="en-US" sz="1600" dirty="0">
                <a:solidFill>
                  <a:schemeClr val="accent3"/>
                </a:solidFill>
              </a:rPr>
              <a:t>thickened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accent3"/>
                </a:solidFill>
              </a:rPr>
              <a:t>From the inflammation and painful from the inflammatory mediators which cause pain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Facial pain </a:t>
            </a:r>
            <a:r>
              <a:rPr lang="en-US" sz="1600" dirty="0">
                <a:solidFill>
                  <a:schemeClr val="tx1"/>
                </a:solidFill>
              </a:rPr>
              <a:t>or Jaw pain. </a:t>
            </a:r>
            <a:r>
              <a:rPr lang="en-US" sz="1600" dirty="0">
                <a:solidFill>
                  <a:schemeClr val="accent3"/>
                </a:solidFill>
              </a:rPr>
              <a:t>when the facial artery is involved</a:t>
            </a:r>
          </a:p>
          <a:p>
            <a:r>
              <a:rPr lang="en-US" sz="1600" dirty="0">
                <a:solidFill>
                  <a:schemeClr val="tx1"/>
                </a:solidFill>
              </a:rPr>
              <a:t>Visual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problems and acute vision loss. </a:t>
            </a:r>
            <a:r>
              <a:rPr lang="en-US" sz="1600" dirty="0">
                <a:solidFill>
                  <a:schemeClr val="accent3"/>
                </a:solidFill>
              </a:rPr>
              <a:t>when the ophthalmic artery is involved</a:t>
            </a:r>
          </a:p>
          <a:p>
            <a:endParaRPr lang="en-US" sz="1600" dirty="0">
              <a:solidFill>
                <a:schemeClr val="accent3"/>
              </a:solidFill>
            </a:endParaRPr>
          </a:p>
          <a:p>
            <a:r>
              <a:rPr lang="en-US" sz="1600" dirty="0">
                <a:solidFill>
                  <a:schemeClr val="accent3"/>
                </a:solidFill>
              </a:rPr>
              <a:t>more specific symptoms occur when the organ supplied lacks blood supply due to the inflammation of the artery supplying the organ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v"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The diagnosis depends on </a:t>
            </a:r>
            <a:r>
              <a:rPr lang="en-US" sz="1600" dirty="0">
                <a:solidFill>
                  <a:srgbClr val="FF0000"/>
                </a:solidFill>
              </a:rPr>
              <a:t>biopsy and histologic confirmation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>
              <a:buFont typeface="Wingdings" charset="2"/>
              <a:buChar char="v"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Treatment : </a:t>
            </a:r>
            <a:r>
              <a:rPr lang="en-US" sz="1600" dirty="0">
                <a:solidFill>
                  <a:srgbClr val="FF0000"/>
                </a:solidFill>
              </a:rPr>
              <a:t>corticosteroids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.  </a:t>
            </a:r>
            <a:r>
              <a:rPr lang="en-US" sz="1600" dirty="0">
                <a:solidFill>
                  <a:schemeClr val="accent3"/>
                </a:solidFill>
              </a:rPr>
              <a:t>It weakens the Immune response that is causing the inflammation</a:t>
            </a:r>
          </a:p>
          <a:p>
            <a:pPr>
              <a:buFont typeface="Wingdings" charset="2"/>
              <a:buChar char="v"/>
            </a:pPr>
            <a:endParaRPr lang="en-US" sz="1600" dirty="0">
              <a:solidFill>
                <a:schemeClr val="accent3"/>
              </a:solidFill>
            </a:endParaRPr>
          </a:p>
          <a:p>
            <a:endParaRPr lang="en-US" sz="1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7F6C836-DA49-487C-9F8A-7C4800216265}"/>
              </a:ext>
            </a:extLst>
          </p:cNvPr>
          <p:cNvSpPr txBox="1">
            <a:spLocks/>
          </p:cNvSpPr>
          <p:nvPr/>
        </p:nvSpPr>
        <p:spPr>
          <a:xfrm>
            <a:off x="4812215" y="5440036"/>
            <a:ext cx="2113598" cy="3564646"/>
          </a:xfrm>
          <a:prstGeom prst="rect">
            <a:avLst/>
          </a:prstGeom>
        </p:spPr>
        <p:txBody>
          <a:bodyPr vert="horz" lIns="52411" tIns="26207" rIns="52411" bIns="26207" rtlCol="0">
            <a:normAutofit/>
          </a:bodyPr>
          <a:lstStyle>
            <a:lvl1pPr marL="131028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3084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5513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7195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Morphology:</a:t>
            </a:r>
            <a:endParaRPr lang="en-US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buFont typeface="Wingdings" charset="2"/>
              <a:buChar char="v"/>
            </a:pPr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Georgia" panose="02040502050405020303" pitchFamily="18" charset="0"/>
              </a:rPr>
              <a:t>Granulmatous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</a:rPr>
              <a:t>inflammation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 of the blood vessel wall.</a:t>
            </a:r>
          </a:p>
          <a:p>
            <a:pPr>
              <a:buFont typeface="Wingdings" charset="2"/>
              <a:buChar char="v"/>
            </a:pPr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</a:rPr>
              <a:t> Giant cells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>
              <a:buFont typeface="Wingdings" charset="2"/>
              <a:buChar char="v"/>
            </a:pPr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</a:rPr>
              <a:t> Disruption and fragmentation of internal elastic lamina.</a:t>
            </a:r>
          </a:p>
          <a:p>
            <a:pPr>
              <a:buFont typeface="Wingdings" charset="2"/>
              <a:buChar char="v"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The healed stage reveals collagenous thickening of the vessel wall and the artery is transformed into a fibrous cord.</a:t>
            </a:r>
          </a:p>
          <a:p>
            <a:pPr>
              <a:buFont typeface="Wingdings" charset="2"/>
              <a:buChar char="v"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 Proliferation of the intima with associated occlusion of the lumen. </a:t>
            </a:r>
          </a:p>
        </p:txBody>
      </p:sp>
      <p:pic>
        <p:nvPicPr>
          <p:cNvPr id="9" name="Picture 1" descr="age7image552">
            <a:extLst>
              <a:ext uri="{FF2B5EF4-FFF2-40B4-BE49-F238E27FC236}">
                <a16:creationId xmlns:a16="http://schemas.microsoft.com/office/drawing/2014/main" xmlns="" id="{5463EF6F-0724-4EA6-9B6A-2C61CFE6D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81" y="6206914"/>
            <a:ext cx="3769286" cy="273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ge7image4176">
            <a:extLst>
              <a:ext uri="{FF2B5EF4-FFF2-40B4-BE49-F238E27FC236}">
                <a16:creationId xmlns:a16="http://schemas.microsoft.com/office/drawing/2014/main" xmlns="" id="{E068181E-6155-4E96-8EB5-7F92C0F28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69" y="7311932"/>
            <a:ext cx="2113598" cy="169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5CB76A-E7A5-408A-9EEE-11732AC5E8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0175" y="3933481"/>
            <a:ext cx="1544905" cy="1371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F6D96E-A7CA-4CCF-AC8C-5E3416B4C114}"/>
              </a:ext>
            </a:extLst>
          </p:cNvPr>
          <p:cNvSpPr txBox="1"/>
          <p:nvPr/>
        </p:nvSpPr>
        <p:spPr>
          <a:xfrm>
            <a:off x="4909700" y="3864156"/>
            <a:ext cx="95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Extra picture:-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F14305-1AFC-4967-B904-EFFD15A3C152}"/>
              </a:ext>
            </a:extLst>
          </p:cNvPr>
          <p:cNvSpPr/>
          <p:nvPr/>
        </p:nvSpPr>
        <p:spPr>
          <a:xfrm>
            <a:off x="739280" y="5835419"/>
            <a:ext cx="36624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3"/>
                </a:solidFill>
              </a:rPr>
              <a:t>Mnemonic: Giant old Head = affects Arteries in the head</a:t>
            </a:r>
          </a:p>
        </p:txBody>
      </p:sp>
    </p:spTree>
    <p:extLst>
      <p:ext uri="{BB962C8B-B14F-4D97-AF65-F5344CB8AC3E}">
        <p14:creationId xmlns:p14="http://schemas.microsoft.com/office/powerpoint/2010/main" val="118824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16F180-2DEC-4EC2-9C39-B3E55776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281" y="223423"/>
            <a:ext cx="5922776" cy="681766"/>
          </a:xfrm>
        </p:spPr>
        <p:txBody>
          <a:bodyPr/>
          <a:lstStyle/>
          <a:p>
            <a:r>
              <a:rPr lang="en-US" dirty="0"/>
              <a:t>Polyarteritis Nodosa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87DCF8-6401-4C81-B1D1-C174568C6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81" y="6291775"/>
            <a:ext cx="6275473" cy="8840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 Fatal if untreated, but </a:t>
            </a:r>
            <a:r>
              <a:rPr lang="en-US" sz="1400" dirty="0">
                <a:solidFill>
                  <a:srgbClr val="FF0000"/>
                </a:solidFill>
                <a:latin typeface="Georgia" panose="02040502050405020303" pitchFamily="18" charset="0"/>
              </a:rPr>
              <a:t>steroids and cyclophosphamide </a:t>
            </a: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are curative.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400" dirty="0">
                <a:solidFill>
                  <a:schemeClr val="accent3"/>
                </a:solidFill>
                <a:latin typeface="Georgia" panose="02040502050405020303" pitchFamily="18" charset="0"/>
              </a:rPr>
              <a:t>Steroids are used to inhibit </a:t>
            </a:r>
            <a:r>
              <a:rPr lang="en-US" sz="1400" dirty="0" err="1">
                <a:solidFill>
                  <a:schemeClr val="accent3"/>
                </a:solidFill>
                <a:latin typeface="Georgia" panose="02040502050405020303" pitchFamily="18" charset="0"/>
              </a:rPr>
              <a:t>wbc</a:t>
            </a:r>
            <a:r>
              <a:rPr lang="en-US" sz="1400" dirty="0">
                <a:solidFill>
                  <a:schemeClr val="accent3"/>
                </a:solidFill>
                <a:latin typeface="Georgia" panose="02040502050405020303" pitchFamily="18" charset="0"/>
              </a:rPr>
              <a:t> from migrating  and causing necrosis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400" dirty="0">
                <a:solidFill>
                  <a:schemeClr val="accent3"/>
                </a:solidFill>
                <a:latin typeface="Georgia" panose="02040502050405020303" pitchFamily="18" charset="0"/>
              </a:rPr>
              <a:t>Cyclophosphamide is used to damage the </a:t>
            </a:r>
            <a:r>
              <a:rPr lang="en-US" sz="1400" dirty="0" err="1">
                <a:solidFill>
                  <a:schemeClr val="accent3"/>
                </a:solidFill>
                <a:latin typeface="Georgia" panose="02040502050405020303" pitchFamily="18" charset="0"/>
              </a:rPr>
              <a:t>dna</a:t>
            </a:r>
            <a:r>
              <a:rPr lang="en-US" sz="1400" dirty="0">
                <a:solidFill>
                  <a:schemeClr val="accent3"/>
                </a:solidFill>
                <a:latin typeface="Georgia" panose="02040502050405020303" pitchFamily="18" charset="0"/>
              </a:rPr>
              <a:t> of Immune cells that cause the damage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DF42D815-DF5A-49AF-9BD8-C2DF0F3A9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37" y="7338825"/>
            <a:ext cx="2253381" cy="169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9BBB0009-2A30-415C-8CFE-D64ACF305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157" y="7518059"/>
            <a:ext cx="27432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ct val="50000"/>
              </a:spcBef>
              <a:buClr>
                <a:srgbClr val="A8D4C1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accent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Polyarteritis nodosa with </a:t>
            </a:r>
            <a:r>
              <a:rPr lang="en-US" altLang="en-US" sz="1400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segmental inflammation and fibrinoid necrosis</a:t>
            </a:r>
            <a:r>
              <a:rPr lang="en-US" altLang="en-US" sz="1400" dirty="0">
                <a:solidFill>
                  <a:schemeClr val="accent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and occlusion of the lumen of this artery. Note that part of the vessel wall at the left side is uninvolved.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477E5CE1-9164-4256-AA54-74525D3D9EA8}"/>
              </a:ext>
            </a:extLst>
          </p:cNvPr>
          <p:cNvSpPr txBox="1">
            <a:spLocks noChangeArrowheads="1"/>
          </p:cNvSpPr>
          <p:nvPr/>
        </p:nvSpPr>
        <p:spPr>
          <a:xfrm>
            <a:off x="739280" y="778221"/>
            <a:ext cx="6017460" cy="1683417"/>
          </a:xfrm>
          <a:prstGeom prst="rect">
            <a:avLst/>
          </a:prstGeom>
        </p:spPr>
        <p:txBody>
          <a:bodyPr vert="horz" lIns="52411" tIns="26207" rIns="52411" bIns="26207" rtlCol="0">
            <a:normAutofit/>
          </a:bodyPr>
          <a:lstStyle>
            <a:lvl1pPr marL="131028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3084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5513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7195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400" dirty="0">
                <a:solidFill>
                  <a:srgbClr val="FF0000"/>
                </a:solidFill>
                <a:latin typeface="Georgia" panose="02040502050405020303" pitchFamily="18" charset="0"/>
              </a:rPr>
              <a:t>Cutaneous only </a:t>
            </a:r>
            <a:r>
              <a:rPr lang="en-US" alt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or </a:t>
            </a:r>
            <a:r>
              <a:rPr lang="en-US" altLang="en-US" sz="1400" dirty="0">
                <a:solidFill>
                  <a:srgbClr val="FF0000"/>
                </a:solidFill>
                <a:latin typeface="Georgia" panose="02040502050405020303" pitchFamily="18" charset="0"/>
              </a:rPr>
              <a:t>systemic</a:t>
            </a:r>
            <a:r>
              <a:rPr lang="en-US" alt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 (can affect any organ).</a:t>
            </a:r>
          </a:p>
          <a:p>
            <a:pPr>
              <a:defRPr/>
            </a:pPr>
            <a:r>
              <a:rPr lang="en-US" alt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Disease of </a:t>
            </a:r>
            <a:r>
              <a:rPr lang="en-US" altLang="en-US" sz="1400" dirty="0">
                <a:solidFill>
                  <a:srgbClr val="FF0000"/>
                </a:solidFill>
                <a:latin typeface="Georgia" panose="02040502050405020303" pitchFamily="18" charset="0"/>
              </a:rPr>
              <a:t>young adults</a:t>
            </a:r>
            <a:r>
              <a:rPr lang="en-US" alt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. </a:t>
            </a:r>
          </a:p>
          <a:p>
            <a:pPr>
              <a:defRPr/>
            </a:pPr>
            <a:r>
              <a:rPr lang="en-US" alt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 There is segmental necrotizing inflammation of arteries of </a:t>
            </a:r>
            <a:r>
              <a:rPr lang="en-US" altLang="en-US" sz="1400" dirty="0">
                <a:solidFill>
                  <a:srgbClr val="FF0000"/>
                </a:solidFill>
                <a:latin typeface="Georgia" panose="02040502050405020303" pitchFamily="18" charset="0"/>
              </a:rPr>
              <a:t>medium</a:t>
            </a:r>
            <a:r>
              <a:rPr lang="en-US" alt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 to small size, in any organ</a:t>
            </a:r>
            <a:r>
              <a:rPr lang="en-US" altLang="en-US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(especially the kidneys and skin) </a:t>
            </a:r>
            <a:r>
              <a:rPr lang="en-US" altLang="en-US" sz="1400" dirty="0">
                <a:solidFill>
                  <a:srgbClr val="FF0000"/>
                </a:solidFill>
                <a:latin typeface="Georgia" panose="02040502050405020303" pitchFamily="18" charset="0"/>
              </a:rPr>
              <a:t>except the lung</a:t>
            </a:r>
            <a:r>
              <a:rPr lang="en-US" alt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. </a:t>
            </a:r>
            <a:r>
              <a:rPr lang="en-US" sz="1400" dirty="0">
                <a:solidFill>
                  <a:schemeClr val="accent3"/>
                </a:solidFill>
              </a:rPr>
              <a:t>Mnemonic: </a:t>
            </a:r>
            <a:r>
              <a:rPr lang="en-US" sz="1400" u="sng" dirty="0">
                <a:solidFill>
                  <a:schemeClr val="accent3"/>
                </a:solidFill>
              </a:rPr>
              <a:t>P</a:t>
            </a:r>
            <a:r>
              <a:rPr lang="en-US" sz="1400" dirty="0">
                <a:solidFill>
                  <a:schemeClr val="accent3"/>
                </a:solidFill>
              </a:rPr>
              <a:t>oly</a:t>
            </a:r>
            <a:r>
              <a:rPr lang="en-US" sz="1400" u="sng" dirty="0">
                <a:solidFill>
                  <a:schemeClr val="accent3"/>
                </a:solidFill>
              </a:rPr>
              <a:t>a</a:t>
            </a:r>
            <a:r>
              <a:rPr lang="en-US" sz="1400" dirty="0">
                <a:solidFill>
                  <a:schemeClr val="accent3"/>
                </a:solidFill>
              </a:rPr>
              <a:t>rteritis </a:t>
            </a:r>
            <a:r>
              <a:rPr lang="en-US" sz="1400" u="sng" dirty="0" err="1">
                <a:solidFill>
                  <a:schemeClr val="accent3"/>
                </a:solidFill>
              </a:rPr>
              <a:t>N</a:t>
            </a:r>
            <a:r>
              <a:rPr lang="en-US" sz="1400" dirty="0" err="1">
                <a:solidFill>
                  <a:schemeClr val="accent3"/>
                </a:solidFill>
              </a:rPr>
              <a:t>odosa</a:t>
            </a:r>
            <a:r>
              <a:rPr lang="en-US" sz="1400" dirty="0">
                <a:solidFill>
                  <a:schemeClr val="accent3"/>
                </a:solidFill>
              </a:rPr>
              <a:t> = </a:t>
            </a:r>
            <a:r>
              <a:rPr lang="en-US" sz="1400" u="sng" dirty="0">
                <a:solidFill>
                  <a:schemeClr val="accent3"/>
                </a:solidFill>
              </a:rPr>
              <a:t>P</a:t>
            </a:r>
            <a:r>
              <a:rPr lang="en-US" sz="1400" dirty="0">
                <a:solidFill>
                  <a:schemeClr val="accent3"/>
                </a:solidFill>
              </a:rPr>
              <a:t>ulmonary </a:t>
            </a:r>
            <a:r>
              <a:rPr lang="en-US" sz="1400" u="sng" dirty="0">
                <a:solidFill>
                  <a:schemeClr val="accent3"/>
                </a:solidFill>
              </a:rPr>
              <a:t>A</a:t>
            </a:r>
            <a:r>
              <a:rPr lang="en-US" sz="1400" dirty="0">
                <a:solidFill>
                  <a:schemeClr val="accent3"/>
                </a:solidFill>
              </a:rPr>
              <a:t>re </a:t>
            </a:r>
            <a:r>
              <a:rPr lang="en-US" sz="1400" u="sng" dirty="0">
                <a:solidFill>
                  <a:schemeClr val="accent3"/>
                </a:solidFill>
              </a:rPr>
              <a:t>N</a:t>
            </a:r>
            <a:r>
              <a:rPr lang="en-US" sz="1400" dirty="0">
                <a:solidFill>
                  <a:schemeClr val="accent3"/>
                </a:solidFill>
              </a:rPr>
              <a:t>ot damaged</a:t>
            </a:r>
            <a:endParaRPr lang="en-US" altLang="en-US" sz="1400" dirty="0">
              <a:solidFill>
                <a:schemeClr val="accent3"/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US" alt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Polyarteritis nodosa has been </a:t>
            </a:r>
            <a:r>
              <a:rPr lang="en-US" altLang="en-US" sz="1400" dirty="0">
                <a:solidFill>
                  <a:srgbClr val="FF0000"/>
                </a:solidFill>
                <a:latin typeface="Georgia" panose="02040502050405020303" pitchFamily="18" charset="0"/>
              </a:rPr>
              <a:t>associated with hepatitis B or hepatitis C.</a:t>
            </a:r>
          </a:p>
          <a:p>
            <a:pPr>
              <a:defRPr/>
            </a:pPr>
            <a:endParaRPr lang="en-US" altLang="en-US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defRPr/>
            </a:pPr>
            <a:endParaRPr lang="en-US" altLang="en-US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563DEE08-4929-4016-8477-A827DF318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619563"/>
              </p:ext>
            </p:extLst>
          </p:nvPr>
        </p:nvGraphicFramePr>
        <p:xfrm>
          <a:off x="739280" y="2632736"/>
          <a:ext cx="6195431" cy="354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430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9418EB-1A8A-4EB6-ACCE-0847C55F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281" y="126737"/>
            <a:ext cx="6011573" cy="1989854"/>
          </a:xfrm>
        </p:spPr>
        <p:txBody>
          <a:bodyPr/>
          <a:lstStyle/>
          <a:p>
            <a:r>
              <a:rPr lang="en-US" dirty="0" smtClean="0"/>
              <a:t>Wegener Granulomatosis </a:t>
            </a:r>
            <a:r>
              <a:rPr lang="en-US" sz="2000" dirty="0" smtClean="0"/>
              <a:t>(new name is </a:t>
            </a:r>
            <a:r>
              <a:rPr lang="en-US" sz="2000" dirty="0" smtClean="0">
                <a:solidFill>
                  <a:srgbClr val="FF0000"/>
                </a:solidFill>
              </a:rPr>
              <a:t>granulomatosis with </a:t>
            </a:r>
            <a:r>
              <a:rPr lang="en-US" sz="2000" dirty="0" err="1" smtClean="0">
                <a:solidFill>
                  <a:srgbClr val="FF0000"/>
                </a:solidFill>
              </a:rPr>
              <a:t>polyangitis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ECD1EE49-64A3-4733-BABD-262254F20C18}"/>
              </a:ext>
            </a:extLst>
          </p:cNvPr>
          <p:cNvSpPr txBox="1">
            <a:spLocks noChangeArrowheads="1"/>
          </p:cNvSpPr>
          <p:nvPr/>
        </p:nvSpPr>
        <p:spPr>
          <a:xfrm>
            <a:off x="650748" y="1719072"/>
            <a:ext cx="2141220" cy="5205984"/>
          </a:xfrm>
          <a:prstGeom prst="rect">
            <a:avLst/>
          </a:prstGeom>
        </p:spPr>
        <p:txBody>
          <a:bodyPr vert="horz" lIns="52411" tIns="26207" rIns="52411" bIns="26207" rtlCol="0">
            <a:normAutofit lnSpcReduction="10000"/>
          </a:bodyPr>
          <a:lstStyle>
            <a:lvl1pPr marL="131028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3084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5513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7195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30000"/>
              </a:spcBef>
              <a:buClr>
                <a:srgbClr val="66CCFF"/>
              </a:buClr>
              <a:buSzPct val="90000"/>
              <a:defRPr/>
            </a:pP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Males are affected more often than females, at an average age of about 40 years</a:t>
            </a:r>
          </a:p>
          <a:p>
            <a:pPr>
              <a:spcBef>
                <a:spcPct val="30000"/>
              </a:spcBef>
              <a:buClr>
                <a:srgbClr val="66CCFF"/>
              </a:buClr>
              <a:buSzPct val="90000"/>
              <a:defRPr/>
            </a:pPr>
            <a:r>
              <a:rPr lang="en-US" sz="1400" dirty="0">
                <a:solidFill>
                  <a:srgbClr val="FF0000"/>
                </a:solidFill>
                <a:latin typeface="Georgia" panose="02040502050405020303" pitchFamily="18" charset="0"/>
              </a:rPr>
              <a:t>C- ANCAs</a:t>
            </a: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 (antineutrophilic cytoplasmic antibodies) is positive in serum of more than 95% of patients. </a:t>
            </a:r>
          </a:p>
          <a:p>
            <a:pPr>
              <a:spcBef>
                <a:spcPct val="30000"/>
              </a:spcBef>
              <a:buClr>
                <a:srgbClr val="66CCFF"/>
              </a:buClr>
              <a:buSzPct val="90000"/>
              <a:defRPr/>
            </a:pP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Persistent pneumonitis, chronic sinusitis, mucosal </a:t>
            </a:r>
            <a:r>
              <a:rPr lang="en-US" sz="1400" dirty="0">
                <a:solidFill>
                  <a:srgbClr val="FF0000"/>
                </a:solidFill>
                <a:latin typeface="Georgia" panose="02040502050405020303" pitchFamily="18" charset="0"/>
              </a:rPr>
              <a:t>ulcerations of the nasopharynx</a:t>
            </a: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 , and evidence of renal disease. </a:t>
            </a:r>
            <a:r>
              <a:rPr lang="en-US" dirty="0">
                <a:solidFill>
                  <a:schemeClr val="accent3"/>
                </a:solidFill>
              </a:rPr>
              <a:t>Wegener Granulomatosis involves damage to the </a:t>
            </a:r>
            <a:r>
              <a:rPr lang="en-US" altLang="en-US" dirty="0">
                <a:solidFill>
                  <a:schemeClr val="accent3"/>
                </a:solidFill>
                <a:latin typeface="Arial" panose="020B0604020202020204" pitchFamily="34" charset="0"/>
              </a:rPr>
              <a:t>Respiratory tract and Kidney only</a:t>
            </a:r>
          </a:p>
          <a:p>
            <a:pPr>
              <a:spcBef>
                <a:spcPct val="30000"/>
              </a:spcBef>
              <a:buClr>
                <a:srgbClr val="66CCFF"/>
              </a:buClr>
              <a:buSzPct val="90000"/>
              <a:defRPr/>
            </a:pPr>
            <a:endParaRPr lang="en-US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</a:rPr>
              <a:t>Untreated: fatal - may lead to death within 2 years if not treated.</a:t>
            </a:r>
          </a:p>
          <a:p>
            <a:pPr>
              <a:spcBef>
                <a:spcPct val="30000"/>
              </a:spcBef>
              <a:buClr>
                <a:srgbClr val="66CCFF"/>
              </a:buClr>
              <a:buSzPct val="90000"/>
              <a:defRPr/>
            </a:pPr>
            <a:endParaRPr lang="en-US" sz="1400" dirty="0">
              <a:latin typeface="Georgia" panose="02040502050405020303" pitchFamily="18" charset="0"/>
            </a:endParaRPr>
          </a:p>
          <a:p>
            <a:pPr>
              <a:spcBef>
                <a:spcPct val="30000"/>
              </a:spcBef>
              <a:buClr>
                <a:srgbClr val="66CCFF"/>
              </a:buClr>
              <a:buSzPct val="90000"/>
              <a:defRPr/>
            </a:pPr>
            <a:endParaRPr lang="en-US" sz="1400" dirty="0">
              <a:latin typeface="Georgia" panose="02040502050405020303" pitchFamily="18" charset="0"/>
            </a:endParaRPr>
          </a:p>
          <a:p>
            <a:pPr>
              <a:spcBef>
                <a:spcPct val="30000"/>
              </a:spcBef>
              <a:buClr>
                <a:srgbClr val="66CCFF"/>
              </a:buClr>
              <a:buSzPct val="90000"/>
              <a:defRPr/>
            </a:pPr>
            <a:endParaRPr lang="en-US" sz="1600" dirty="0">
              <a:latin typeface="Georgia" panose="02040502050405020303" pitchFamily="18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C3623575-14EC-41FA-8814-7806902844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7629548"/>
              </p:ext>
            </p:extLst>
          </p:nvPr>
        </p:nvGraphicFramePr>
        <p:xfrm>
          <a:off x="650748" y="7343766"/>
          <a:ext cx="3393807" cy="1801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0AB1042B-CADE-4F3C-A7C0-1EBCC64D51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24" y="4703064"/>
            <a:ext cx="3756230" cy="2494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6283B18E-AF40-4934-861E-4C7F6071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2707571"/>
              </p:ext>
            </p:extLst>
          </p:nvPr>
        </p:nvGraphicFramePr>
        <p:xfrm>
          <a:off x="2655140" y="1121664"/>
          <a:ext cx="4800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1BAFB4-7B69-4926-9C30-ADD8C997B9E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13658"/>
          <a:stretch/>
        </p:blipFill>
        <p:spPr>
          <a:xfrm>
            <a:off x="5119857" y="7868268"/>
            <a:ext cx="1630997" cy="10625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B67B40-752A-4D6D-AE7B-88E70A3CA0BA}"/>
              </a:ext>
            </a:extLst>
          </p:cNvPr>
          <p:cNvSpPr/>
          <p:nvPr/>
        </p:nvSpPr>
        <p:spPr>
          <a:xfrm>
            <a:off x="4987307" y="7633948"/>
            <a:ext cx="15628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Extra picture:-</a:t>
            </a:r>
            <a:r>
              <a:rPr lang="ar-SA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3"/>
                </a:solidFill>
              </a:rPr>
              <a:t>Crescentic</a:t>
            </a:r>
          </a:p>
        </p:txBody>
      </p:sp>
    </p:spTree>
    <p:extLst>
      <p:ext uri="{BB962C8B-B14F-4D97-AF65-F5344CB8AC3E}">
        <p14:creationId xmlns:p14="http://schemas.microsoft.com/office/powerpoint/2010/main" val="2342232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2356" y="0"/>
            <a:ext cx="676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0000"/>
                  </a:schemeClr>
                </a:solidFill>
                <a:latin typeface="Georgia" panose="02040502050405020303" pitchFamily="18" charset="0"/>
              </a:rPr>
              <a:t>THROMBOANGIITIS OBLITERANS: </a:t>
            </a:r>
          </a:p>
          <a:p>
            <a:r>
              <a:rPr lang="en-US" sz="2400" b="1" dirty="0" smtClean="0">
                <a:solidFill>
                  <a:schemeClr val="bg1">
                    <a:lumMod val="90000"/>
                  </a:schemeClr>
                </a:solidFill>
                <a:latin typeface="Georgia" panose="02040502050405020303" pitchFamily="18" charset="0"/>
              </a:rPr>
              <a:t>(BUERGER’S DISEASE)</a:t>
            </a:r>
            <a:endParaRPr lang="en-US" sz="2400" b="1" dirty="0">
              <a:solidFill>
                <a:schemeClr val="bg1">
                  <a:lumMod val="9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055" y="2746214"/>
            <a:ext cx="177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0000"/>
                  </a:schemeClr>
                </a:solidFill>
              </a:rPr>
              <a:t>Features: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240" y="3318137"/>
            <a:ext cx="58001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Georgia" panose="02040502050405020303" pitchFamily="18" charset="0"/>
              </a:rPr>
              <a:t>Affects medium/small arteries</a:t>
            </a:r>
          </a:p>
          <a:p>
            <a:pPr marL="171450" indent="-17145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F0000"/>
                </a:solidFill>
                <a:latin typeface="Georgia" panose="02040502050405020303" pitchFamily="18" charset="0"/>
              </a:rPr>
              <a:t>Hands and legs</a:t>
            </a:r>
          </a:p>
          <a:p>
            <a:pPr marL="171450" indent="-17145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F0000"/>
                </a:solidFill>
                <a:latin typeface="Georgia" panose="02040502050405020303" pitchFamily="18" charset="0"/>
              </a:rPr>
              <a:t>Associated with heavy smokers.  Before age of 35</a:t>
            </a:r>
          </a:p>
          <a:p>
            <a:pPr marL="171450" indent="-17145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Georgia" panose="02040502050405020303" pitchFamily="18" charset="0"/>
              </a:rPr>
              <a:t>Pain at rest due to nerve damage</a:t>
            </a:r>
          </a:p>
          <a:p>
            <a:pPr marL="171450" indent="-17145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F0000"/>
                </a:solidFill>
                <a:latin typeface="Georgia" panose="02040502050405020303" pitchFamily="18" charset="0"/>
              </a:rPr>
              <a:t>Pain if affected part induced by exercise </a:t>
            </a:r>
            <a:r>
              <a:rPr lang="en-US" sz="1400" dirty="0">
                <a:latin typeface="Georgia" panose="02040502050405020303" pitchFamily="18" charset="0"/>
              </a:rPr>
              <a:t>(instep claudication) </a:t>
            </a:r>
            <a:r>
              <a:rPr lang="en-US" altLang="en-US" sz="1400" i="1" dirty="0">
                <a:solidFill>
                  <a:schemeClr val="accent3"/>
                </a:solidFill>
              </a:rPr>
              <a:t>claudication=</a:t>
            </a:r>
            <a:r>
              <a:rPr lang="ar-SA" sz="1400" dirty="0">
                <a:solidFill>
                  <a:schemeClr val="accent3"/>
                </a:solidFill>
              </a:rPr>
              <a:t> العرج</a:t>
            </a:r>
            <a:endParaRPr lang="en-US" sz="1400" dirty="0">
              <a:solidFill>
                <a:schemeClr val="accent3"/>
              </a:solidFill>
              <a:latin typeface="Georgia" panose="02040502050405020303" pitchFamily="18" charset="0"/>
            </a:endParaRPr>
          </a:p>
          <a:p>
            <a:pPr marL="171450" indent="-17145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Georgia" panose="02040502050405020303" pitchFamily="18" charset="0"/>
              </a:rPr>
              <a:t>Chronic ulcerations in hand and foot can progress to gangrene</a:t>
            </a:r>
          </a:p>
          <a:p>
            <a:pPr marL="171450" indent="-17145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171450" indent="-17145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§"/>
            </a:pPr>
            <a:endParaRPr lang="en-US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60" y="5209703"/>
            <a:ext cx="4611202" cy="306914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095775" y="6314608"/>
            <a:ext cx="1252025" cy="4296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Luminal thrombosis</a:t>
            </a:r>
          </a:p>
        </p:txBody>
      </p:sp>
      <p:sp>
        <p:nvSpPr>
          <p:cNvPr id="20" name="Oval 19"/>
          <p:cNvSpPr/>
          <p:nvPr/>
        </p:nvSpPr>
        <p:spPr>
          <a:xfrm>
            <a:off x="1498333" y="5378823"/>
            <a:ext cx="3502855" cy="2716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0" idx="5"/>
          </p:cNvCxnSpPr>
          <p:nvPr/>
        </p:nvCxnSpPr>
        <p:spPr>
          <a:xfrm>
            <a:off x="4488207" y="7697142"/>
            <a:ext cx="457063" cy="3566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466038" y="8066294"/>
            <a:ext cx="1624475" cy="4775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Lymphocytic rim (acute &amp; chronic inflammation</a:t>
            </a:r>
            <a:r>
              <a:rPr lang="en-US" sz="1100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5CF754A-4B18-4D5C-91D9-44D7F9976D1A}"/>
              </a:ext>
            </a:extLst>
          </p:cNvPr>
          <p:cNvSpPr txBox="1"/>
          <p:nvPr/>
        </p:nvSpPr>
        <p:spPr>
          <a:xfrm>
            <a:off x="562355" y="1050685"/>
            <a:ext cx="5863154" cy="1600438"/>
          </a:xfrm>
          <a:prstGeom prst="rect">
            <a:avLst/>
          </a:prstGeom>
          <a:noFill/>
          <a:ln w="19050">
            <a:solidFill>
              <a:schemeClr val="bg1">
                <a:lumMod val="9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latin typeface="Georgia" panose="02040502050405020303" pitchFamily="18" charset="0"/>
              </a:rPr>
              <a:t>Distinct disorder that results in  severe vascular insufficiency and gangrene of extremities. It is characterized by areas of inflammation of </a:t>
            </a:r>
            <a:r>
              <a:rPr lang="en-US" sz="1400" dirty="0">
                <a:solidFill>
                  <a:srgbClr val="FF0000"/>
                </a:solidFill>
                <a:latin typeface="Georgia" panose="02040502050405020303" pitchFamily="18" charset="0"/>
              </a:rPr>
              <a:t>medium</a:t>
            </a:r>
            <a:r>
              <a:rPr lang="en-US" sz="1400" dirty="0">
                <a:latin typeface="Georgia" panose="02040502050405020303" pitchFamily="18" charset="0"/>
              </a:rPr>
              <a:t> and small sized arteries. It is associated with thrombosis and can extend to nearby veins as well as nerves.</a:t>
            </a:r>
          </a:p>
          <a:p>
            <a:pPr marL="285750" indent="-28575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FF0000"/>
                </a:solidFill>
                <a:latin typeface="Georgia" panose="02040502050405020303" pitchFamily="18" charset="0"/>
              </a:rPr>
              <a:t>Abstinence of cigarette smoking</a:t>
            </a:r>
            <a:r>
              <a:rPr lang="en-US" sz="1400" dirty="0">
                <a:solidFill>
                  <a:schemeClr val="bg2"/>
                </a:solidFill>
                <a:latin typeface="Georgia" panose="02040502050405020303" pitchFamily="18" charset="0"/>
              </a:rPr>
              <a:t> </a:t>
            </a:r>
            <a:r>
              <a:rPr lang="en-US" sz="1400" dirty="0">
                <a:latin typeface="Georgia" panose="02040502050405020303" pitchFamily="18" charset="0"/>
              </a:rPr>
              <a:t>in early stages of disease brings </a:t>
            </a:r>
            <a:r>
              <a:rPr lang="en-US" sz="1400" dirty="0">
                <a:solidFill>
                  <a:srgbClr val="FF0000"/>
                </a:solidFill>
                <a:latin typeface="Georgia" panose="02040502050405020303" pitchFamily="18" charset="0"/>
              </a:rPr>
              <a:t>relief from further attacks</a:t>
            </a:r>
          </a:p>
          <a:p>
            <a:pPr marL="285750" indent="-28575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v"/>
            </a:pPr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0A99956-042D-446A-83AE-817C394D3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276" y="3153489"/>
            <a:ext cx="1184005" cy="10119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2247EB-9B8E-48DC-B825-3CCFFE1B0CA1}"/>
              </a:ext>
            </a:extLst>
          </p:cNvPr>
          <p:cNvSpPr txBox="1"/>
          <p:nvPr/>
        </p:nvSpPr>
        <p:spPr>
          <a:xfrm>
            <a:off x="5627276" y="2715436"/>
            <a:ext cx="12094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Extra picture:- </a:t>
            </a:r>
            <a:r>
              <a:rPr lang="en-US" dirty="0" err="1">
                <a:solidFill>
                  <a:schemeClr val="accent3"/>
                </a:solidFill>
                <a:latin typeface="Georgia" panose="02040502050405020303" pitchFamily="18" charset="0"/>
              </a:rPr>
              <a:t>Buerger’s</a:t>
            </a:r>
            <a:r>
              <a:rPr lang="en-US" b="1" dirty="0">
                <a:solidFill>
                  <a:schemeClr val="accent3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chemeClr val="accent3"/>
                </a:solidFill>
                <a:latin typeface="Georgia" panose="02040502050405020303" pitchFamily="18" charset="0"/>
              </a:rPr>
              <a:t>sounds like Burgers</a:t>
            </a:r>
            <a:r>
              <a:rPr lang="en-US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8906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1686" y="211015"/>
            <a:ext cx="6921305" cy="88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2356" y="143173"/>
            <a:ext cx="676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0000"/>
                  </a:schemeClr>
                </a:solidFill>
                <a:latin typeface="Georgia" panose="02040502050405020303" pitchFamily="18" charset="0"/>
              </a:rPr>
              <a:t>CUTANEOUS LEUKOCYTOCLASTIC </a:t>
            </a:r>
          </a:p>
          <a:p>
            <a:r>
              <a:rPr lang="en-US" sz="2400" b="1" dirty="0">
                <a:solidFill>
                  <a:schemeClr val="bg1">
                    <a:lumMod val="90000"/>
                  </a:schemeClr>
                </a:solidFill>
                <a:latin typeface="Georgia" panose="02040502050405020303" pitchFamily="18" charset="0"/>
              </a:rPr>
              <a:t>OR  HYPERSENSITIVITY VASCULITIS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271051" y="1837697"/>
            <a:ext cx="1973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0000"/>
                  </a:schemeClr>
                </a:solidFill>
              </a:rPr>
              <a:t>Features:</a:t>
            </a:r>
            <a:endParaRPr lang="en-US" sz="1400" dirty="0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484" y="2284730"/>
            <a:ext cx="62112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Georgia" panose="02040502050405020303" pitchFamily="18" charset="0"/>
              </a:rPr>
              <a:t>Most common </a:t>
            </a:r>
            <a:r>
              <a:rPr lang="en-US" sz="1400" dirty="0" err="1">
                <a:latin typeface="Georgia" panose="02040502050405020303" pitchFamily="18" charset="0"/>
              </a:rPr>
              <a:t>vasculitis</a:t>
            </a:r>
            <a:r>
              <a:rPr lang="en-US" sz="1400" dirty="0">
                <a:latin typeface="Georgia" panose="02040502050405020303" pitchFamily="18" charset="0"/>
              </a:rPr>
              <a:t> seen in clinical practice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Georgia" panose="02040502050405020303" pitchFamily="18" charset="0"/>
              </a:rPr>
              <a:t>Inflammation of </a:t>
            </a:r>
            <a:r>
              <a:rPr lang="en-US" sz="1400" dirty="0">
                <a:solidFill>
                  <a:srgbClr val="FF0000"/>
                </a:solidFill>
                <a:latin typeface="Georgia" panose="02040502050405020303" pitchFamily="18" charset="0"/>
              </a:rPr>
              <a:t>small blood vessels </a:t>
            </a:r>
            <a:r>
              <a:rPr lang="en-US" sz="1400" dirty="0">
                <a:latin typeface="Georgia" panose="02040502050405020303" pitchFamily="18" charset="0"/>
              </a:rPr>
              <a:t>(usually, post capillary </a:t>
            </a:r>
            <a:r>
              <a:rPr lang="en-US" sz="1400" dirty="0" err="1">
                <a:latin typeface="Georgia" panose="02040502050405020303" pitchFamily="18" charset="0"/>
              </a:rPr>
              <a:t>venules</a:t>
            </a:r>
            <a:r>
              <a:rPr lang="en-US" sz="1400" dirty="0">
                <a:latin typeface="Georgia" panose="02040502050405020303" pitchFamily="18" charset="0"/>
              </a:rPr>
              <a:t> in the dermis)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F0000"/>
                </a:solidFill>
                <a:latin typeface="Georgia" panose="02040502050405020303" pitchFamily="18" charset="0"/>
              </a:rPr>
              <a:t>Palpable </a:t>
            </a:r>
            <a:r>
              <a:rPr lang="en-US" sz="1400" dirty="0" err="1">
                <a:solidFill>
                  <a:srgbClr val="FF0000"/>
                </a:solidFill>
                <a:latin typeface="Georgia" panose="02040502050405020303" pitchFamily="18" charset="0"/>
              </a:rPr>
              <a:t>purpura</a:t>
            </a:r>
            <a:r>
              <a:rPr lang="en-US" sz="14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1400" dirty="0">
                <a:latin typeface="Georgia" panose="02040502050405020303" pitchFamily="18" charset="0"/>
              </a:rPr>
              <a:t>(purple discolored spots cause by bleeding under skin)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Georgia" panose="02040502050405020303" pitchFamily="18" charset="0"/>
              </a:rPr>
              <a:t>Can be </a:t>
            </a:r>
            <a:r>
              <a:rPr lang="en-US" sz="1400" dirty="0">
                <a:solidFill>
                  <a:srgbClr val="FF0000"/>
                </a:solidFill>
                <a:latin typeface="Georgia" panose="02040502050405020303" pitchFamily="18" charset="0"/>
              </a:rPr>
              <a:t>cutaneous or systemic disease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Georgia" panose="02040502050405020303" pitchFamily="18" charset="0"/>
              </a:rPr>
              <a:t>Effects many organs, most notably the skin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Georgia" panose="02040502050405020303" pitchFamily="18" charset="0"/>
              </a:rPr>
              <a:t>Characterized by  </a:t>
            </a:r>
            <a:r>
              <a:rPr lang="en-US" sz="1400" dirty="0" err="1">
                <a:solidFill>
                  <a:srgbClr val="FF0000"/>
                </a:solidFill>
                <a:latin typeface="Georgia" panose="02040502050405020303" pitchFamily="18" charset="0"/>
              </a:rPr>
              <a:t>Leukocytoclasis</a:t>
            </a:r>
            <a:r>
              <a:rPr lang="en-US" sz="1400" dirty="0">
                <a:latin typeface="Georgia" panose="02040502050405020303" pitchFamily="18" charset="0"/>
              </a:rPr>
              <a:t>: </a:t>
            </a:r>
            <a:r>
              <a:rPr lang="en-US" sz="1400" dirty="0" err="1">
                <a:solidFill>
                  <a:srgbClr val="FF0000"/>
                </a:solidFill>
                <a:latin typeface="Georgia" panose="02040502050405020303" pitchFamily="18" charset="0"/>
              </a:rPr>
              <a:t>karyorrhexis</a:t>
            </a:r>
            <a:r>
              <a:rPr lang="en-US" sz="1400" dirty="0">
                <a:solidFill>
                  <a:srgbClr val="FF0000"/>
                </a:solidFill>
                <a:latin typeface="Georgia" panose="02040502050405020303" pitchFamily="18" charset="0"/>
              </a:rPr>
              <a:t> (fragmentation) of neutrophils in and around the vessels</a:t>
            </a:r>
            <a:r>
              <a:rPr lang="en-US" sz="1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.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 (leading to purpura)</a:t>
            </a:r>
            <a:endParaRPr lang="en-US" sz="1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223B3F6-8CB0-4803-A0EB-1D9D91446FF4}"/>
              </a:ext>
            </a:extLst>
          </p:cNvPr>
          <p:cNvSpPr/>
          <p:nvPr/>
        </p:nvSpPr>
        <p:spPr>
          <a:xfrm>
            <a:off x="562355" y="1042012"/>
            <a:ext cx="6211297" cy="738664"/>
          </a:xfrm>
          <a:prstGeom prst="rect">
            <a:avLst/>
          </a:prstGeom>
          <a:ln w="12700">
            <a:solidFill>
              <a:schemeClr val="bg1">
                <a:lumMod val="9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latin typeface="Georgia" panose="02040502050405020303" pitchFamily="18" charset="0"/>
              </a:rPr>
              <a:t>Necrotizing vasculitis that affects capillaries as well as </a:t>
            </a:r>
            <a:r>
              <a:rPr lang="en-US" sz="1400" dirty="0">
                <a:solidFill>
                  <a:srgbClr val="FF0000"/>
                </a:solidFill>
                <a:latin typeface="Georgia" panose="02040502050405020303" pitchFamily="18" charset="0"/>
              </a:rPr>
              <a:t>small arterioles </a:t>
            </a:r>
            <a:r>
              <a:rPr lang="en-US" sz="1400" dirty="0">
                <a:latin typeface="Georgia" panose="02040502050405020303" pitchFamily="18" charset="0"/>
              </a:rPr>
              <a:t>and venules.  Vessels of the skin, mucous membranes, lungs, brain, heart, gastrointestinal tract, kidney and muscle can be involved.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951B14D-8C91-41B3-9C61-92C817B8C1E5}"/>
              </a:ext>
            </a:extLst>
          </p:cNvPr>
          <p:cNvSpPr txBox="1"/>
          <p:nvPr/>
        </p:nvSpPr>
        <p:spPr>
          <a:xfrm>
            <a:off x="484788" y="4047434"/>
            <a:ext cx="277047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Causes: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FF0000"/>
                </a:solidFill>
                <a:latin typeface="Georgia" panose="02040502050405020303" pitchFamily="18" charset="0"/>
              </a:rPr>
              <a:t>Idiopathic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latin typeface="Georgia" panose="02040502050405020303" pitchFamily="18" charset="0"/>
              </a:rPr>
              <a:t>Immune response towards: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Drugs: </a:t>
            </a:r>
            <a:r>
              <a:rPr lang="en-US" sz="1400" dirty="0" smtClean="0">
                <a:latin typeface="Georgia" panose="02040502050405020303" pitchFamily="18" charset="0"/>
              </a:rPr>
              <a:t>Penicillin</a:t>
            </a:r>
            <a:endParaRPr lang="en-US" sz="1400" dirty="0">
              <a:latin typeface="Georgia" panose="02040502050405020303" pitchFamily="18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Infections : streptococcal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Food products/ toxic chemicals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Tumor antigens in cancer cells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latin typeface="Georgia" panose="02040502050405020303" pitchFamily="18" charset="0"/>
              </a:rPr>
              <a:t>Part of systemic disease: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collagen vascular diseases: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latin typeface="Georgia" panose="02040502050405020303" pitchFamily="18" charset="0"/>
              </a:rPr>
              <a:t>Lupus erythematosus</a:t>
            </a:r>
            <a:r>
              <a:rPr lang="en-US" dirty="0"/>
              <a:t> </a:t>
            </a:r>
            <a:endParaRPr lang="en-US" sz="1400" dirty="0">
              <a:latin typeface="Georgia" panose="02040502050405020303" pitchFamily="18" charset="0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latin typeface="Georgia" panose="02040502050405020303" pitchFamily="18" charset="0"/>
              </a:rPr>
              <a:t>Rheumatoid arthritis 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Georgia" panose="02040502050405020303" pitchFamily="18" charset="0"/>
              </a:rPr>
              <a:t>Henoch-</a:t>
            </a:r>
            <a:r>
              <a:rPr lang="en-US" sz="1400" dirty="0" err="1">
                <a:solidFill>
                  <a:srgbClr val="FF0000"/>
                </a:solidFill>
                <a:latin typeface="Georgia" panose="02040502050405020303" pitchFamily="18" charset="0"/>
              </a:rPr>
              <a:t>Schönlein</a:t>
            </a:r>
            <a:r>
              <a:rPr lang="en-US" sz="1400" dirty="0">
                <a:solidFill>
                  <a:srgbClr val="FF0000"/>
                </a:solidFill>
                <a:latin typeface="Georgia" panose="02040502050405020303" pitchFamily="18" charset="0"/>
              </a:rPr>
              <a:t> purpura</a:t>
            </a:r>
          </a:p>
          <a:p>
            <a:pPr marL="285750" indent="-285750">
              <a:buClr>
                <a:schemeClr val="bg1">
                  <a:lumMod val="90000"/>
                </a:schemeClr>
              </a:buClr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1">
                  <a:lumMod val="90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9DB14DF7-4ACF-4B66-A069-D44297F19A6D}"/>
              </a:ext>
            </a:extLst>
          </p:cNvPr>
          <p:cNvCxnSpPr>
            <a:cxnSpLocks/>
          </p:cNvCxnSpPr>
          <p:nvPr/>
        </p:nvCxnSpPr>
        <p:spPr>
          <a:xfrm flipV="1">
            <a:off x="3773132" y="4047434"/>
            <a:ext cx="0" cy="3332909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56F6893-235F-4A98-89AF-201C4D7B3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59" y="7211764"/>
            <a:ext cx="2105201" cy="1928597"/>
          </a:xfrm>
          <a:prstGeom prst="rect">
            <a:avLst/>
          </a:prstGeom>
        </p:spPr>
      </p:pic>
      <p:sp>
        <p:nvSpPr>
          <p:cNvPr id="30" name="Rounded Rectangle 8">
            <a:extLst>
              <a:ext uri="{FF2B5EF4-FFF2-40B4-BE49-F238E27FC236}">
                <a16:creationId xmlns:a16="http://schemas.microsoft.com/office/drawing/2014/main" xmlns="" id="{62C42AA5-A7E4-4BB9-91FD-FE291A622FB8}"/>
              </a:ext>
            </a:extLst>
          </p:cNvPr>
          <p:cNvSpPr/>
          <p:nvPr/>
        </p:nvSpPr>
        <p:spPr>
          <a:xfrm>
            <a:off x="1257742" y="7556087"/>
            <a:ext cx="723568" cy="323015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Fibrinoid</a:t>
            </a:r>
            <a:r>
              <a:rPr lang="en-US" sz="1050" dirty="0"/>
              <a:t> necros</a:t>
            </a:r>
            <a:r>
              <a:rPr lang="en-US" sz="1100" dirty="0"/>
              <a:t>is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xmlns="" id="{66886E81-4B65-4A91-B38E-047A89F29571}"/>
              </a:ext>
            </a:extLst>
          </p:cNvPr>
          <p:cNvSpPr/>
          <p:nvPr/>
        </p:nvSpPr>
        <p:spPr>
          <a:xfrm>
            <a:off x="2346293" y="8648734"/>
            <a:ext cx="1037404" cy="3536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Fragmented neutrophils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76D1F55-940A-4726-9856-6D4C1C0A3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38" y="8148248"/>
            <a:ext cx="2476947" cy="9804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8321D8AD-7D02-4EEE-9622-E9E9352DD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05" y="7107621"/>
            <a:ext cx="2476945" cy="104062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0E53DDA-834D-420B-B077-46E83B71F224}"/>
              </a:ext>
            </a:extLst>
          </p:cNvPr>
          <p:cNvSpPr/>
          <p:nvPr/>
        </p:nvSpPr>
        <p:spPr>
          <a:xfrm>
            <a:off x="4296705" y="4432798"/>
            <a:ext cx="2413552" cy="1815882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latin typeface="Georgia" panose="02040502050405020303" pitchFamily="18" charset="0"/>
              </a:rPr>
              <a:t>Diagnosis:</a:t>
            </a:r>
          </a:p>
          <a:p>
            <a:r>
              <a:rPr lang="en-US" sz="1400" dirty="0">
                <a:solidFill>
                  <a:srgbClr val="FF0000"/>
                </a:solidFill>
                <a:latin typeface="Georgia" panose="02040502050405020303" pitchFamily="18" charset="0"/>
              </a:rPr>
              <a:t>skin biopsy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latin typeface="Georgia" panose="02040502050405020303" pitchFamily="18" charset="0"/>
              </a:rPr>
              <a:t>Features:</a:t>
            </a:r>
          </a:p>
          <a:p>
            <a:r>
              <a:rPr lang="en-US" sz="1400" dirty="0">
                <a:latin typeface="Georgia" panose="02040502050405020303" pitchFamily="18" charset="0"/>
              </a:rPr>
              <a:t>Infiltration of vessel wall with neutrophils which then become fragmented resulting in </a:t>
            </a:r>
            <a:r>
              <a:rPr lang="en-US" sz="1400" dirty="0" err="1">
                <a:solidFill>
                  <a:srgbClr val="FF0000"/>
                </a:solidFill>
                <a:latin typeface="Georgia" panose="02040502050405020303" pitchFamily="18" charset="0"/>
              </a:rPr>
              <a:t>leukocytoclasia</a:t>
            </a:r>
            <a:r>
              <a:rPr lang="en-US" sz="1400" dirty="0">
                <a:latin typeface="Georgia" panose="02040502050405020303" pitchFamily="18" charset="0"/>
              </a:rPr>
              <a:t> or nuclear dust</a:t>
            </a:r>
          </a:p>
        </p:txBody>
      </p:sp>
    </p:spTree>
    <p:extLst>
      <p:ext uri="{BB962C8B-B14F-4D97-AF65-F5344CB8AC3E}">
        <p14:creationId xmlns:p14="http://schemas.microsoft.com/office/powerpoint/2010/main" val="58808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671EF5-CD15-485B-9845-33D90000495F}"/>
              </a:ext>
            </a:extLst>
          </p:cNvPr>
          <p:cNvSpPr txBox="1"/>
          <p:nvPr/>
        </p:nvSpPr>
        <p:spPr>
          <a:xfrm>
            <a:off x="1370699" y="705273"/>
            <a:ext cx="4962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Georgia" panose="02040502050405020303" pitchFamily="18" charset="0"/>
              </a:rPr>
              <a:t>HENOCH-SCHONLEIN PURPURA (HSP)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FC4B320-CBF6-460A-A16C-DB760F310257}"/>
              </a:ext>
            </a:extLst>
          </p:cNvPr>
          <p:cNvSpPr/>
          <p:nvPr/>
        </p:nvSpPr>
        <p:spPr>
          <a:xfrm>
            <a:off x="1228296" y="1396056"/>
            <a:ext cx="5247455" cy="2246769"/>
          </a:xfrm>
          <a:prstGeom prst="rect">
            <a:avLst/>
          </a:prstGeom>
          <a:ln w="12700">
            <a:noFill/>
            <a:prstDash val="dashDot"/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HSP is an </a:t>
            </a:r>
            <a:r>
              <a:rPr lang="en-US" sz="1400" dirty="0">
                <a:solidFill>
                  <a:srgbClr val="FF0000"/>
                </a:solidFill>
                <a:latin typeface="Georgia" panose="02040502050405020303" pitchFamily="18" charset="0"/>
              </a:rPr>
              <a:t>IgA-mediated</a:t>
            </a:r>
            <a:r>
              <a:rPr lang="en-US" sz="1400" dirty="0">
                <a:latin typeface="Georgia" panose="02040502050405020303" pitchFamily="18" charset="0"/>
              </a:rPr>
              <a:t>, autoimmune systemic small vessel </a:t>
            </a:r>
            <a:r>
              <a:rPr lang="en-US" sz="1400" dirty="0" err="1" smtClean="0">
                <a:latin typeface="Georgia" panose="02040502050405020303" pitchFamily="18" charset="0"/>
              </a:rPr>
              <a:t>leukocytoclastic</a:t>
            </a:r>
            <a:r>
              <a:rPr lang="en-US" sz="1400" dirty="0" smtClean="0">
                <a:latin typeface="Georgia" panose="02040502050405020303" pitchFamily="18" charset="0"/>
              </a:rPr>
              <a:t> hypersensitivity </a:t>
            </a:r>
            <a:r>
              <a:rPr lang="en-US" sz="1400" dirty="0">
                <a:latin typeface="Georgia" panose="02040502050405020303" pitchFamily="18" charset="0"/>
              </a:rPr>
              <a:t>vasculitis of childhood. It causes skin purpura, arthritis, abdominal pain, gastrointestinal bleeding, orchitis and nephritis.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 The </a:t>
            </a:r>
            <a:r>
              <a:rPr lang="en-US" sz="1400" dirty="0" err="1">
                <a:latin typeface="Georgia" panose="02040502050405020303" pitchFamily="18" charset="0"/>
              </a:rPr>
              <a:t>aetiology</a:t>
            </a:r>
            <a:r>
              <a:rPr lang="en-US" sz="1400" dirty="0">
                <a:latin typeface="Georgia" panose="02040502050405020303" pitchFamily="18" charset="0"/>
              </a:rPr>
              <a:t> remains unknown. 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Immunoglobulin A (IgA) and complement component 3 (C3) are deposited on arterioles, capillaries, and venules. 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Serum levels of IgA are high in </a:t>
            </a:r>
            <a:r>
              <a:rPr lang="en-US" sz="1400" dirty="0" smtClean="0">
                <a:latin typeface="Georgia" panose="02040502050405020303" pitchFamily="18" charset="0"/>
              </a:rPr>
              <a:t>HSP.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Georgia" panose="02040502050405020303" pitchFamily="18" charset="0"/>
              </a:rPr>
              <a:t>Skin biopsy will show necrotizing </a:t>
            </a:r>
            <a:r>
              <a:rPr lang="en-US" sz="1400" dirty="0" err="1" smtClean="0">
                <a:latin typeface="Georgia" panose="02040502050405020303" pitchFamily="18" charset="0"/>
              </a:rPr>
              <a:t>leukocytoclastic</a:t>
            </a:r>
            <a:r>
              <a:rPr lang="en-US" sz="1400" dirty="0" smtClean="0">
                <a:latin typeface="Georgia" panose="02040502050405020303" pitchFamily="18" charset="0"/>
              </a:rPr>
              <a:t> vasculitis of capillaries in the dermis. </a:t>
            </a:r>
            <a:endParaRPr lang="en-US" sz="14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8806" y="4391017"/>
            <a:ext cx="2081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lang="en-U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0190" y="4729571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Important!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5" y="5118538"/>
            <a:ext cx="6300597" cy="349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7772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Custom 6">
      <a:dk1>
        <a:sysClr val="windowText" lastClr="000000"/>
      </a:dk1>
      <a:lt1>
        <a:srgbClr val="BAD7EC"/>
      </a:lt1>
      <a:dk2>
        <a:srgbClr val="BAD7EC"/>
      </a:dk2>
      <a:lt2>
        <a:srgbClr val="FFFFFF"/>
      </a:lt2>
      <a:accent1>
        <a:srgbClr val="E1F1F7"/>
      </a:accent1>
      <a:accent2>
        <a:srgbClr val="BAD7EC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dge">
      <a:majorFont>
        <a:latin typeface="Impact"/>
        <a:ea typeface=""/>
        <a:cs typeface=""/>
      </a:majorFont>
      <a:minorFont>
        <a:latin typeface="Gill Sans MT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39438</TotalTime>
  <Words>1838</Words>
  <Application>Microsoft Macintosh PowerPoint</Application>
  <PresentationFormat>Custom</PresentationFormat>
  <Paragraphs>297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Aldhabi</vt:lpstr>
      <vt:lpstr>Battallion Script Demo</vt:lpstr>
      <vt:lpstr>Calibri</vt:lpstr>
      <vt:lpstr>Copperplate Gothic Bold</vt:lpstr>
      <vt:lpstr>Destain</vt:lpstr>
      <vt:lpstr>Georgia</vt:lpstr>
      <vt:lpstr>Gill Sans MT</vt:lpstr>
      <vt:lpstr>Impact</vt:lpstr>
      <vt:lpstr>Lucida Sans Unicode</vt:lpstr>
      <vt:lpstr>Wingdings</vt:lpstr>
      <vt:lpstr>Arial</vt:lpstr>
      <vt:lpstr>Badge</vt:lpstr>
      <vt:lpstr>PowerPoint Presentation</vt:lpstr>
      <vt:lpstr>PowerPoint Presentation</vt:lpstr>
      <vt:lpstr>introduction</vt:lpstr>
      <vt:lpstr>Giant cell (temporal) Arteries</vt:lpstr>
      <vt:lpstr>Polyarteritis Nodosa</vt:lpstr>
      <vt:lpstr>Wegener Granulomatosis (new name is granulomatosis with polyangitis)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Majed Almajed</dc:creator>
  <cp:lastModifiedBy>mansour.alobrah@gmail.com</cp:lastModifiedBy>
  <cp:revision>286</cp:revision>
  <dcterms:created xsi:type="dcterms:W3CDTF">2015-02-11T21:48:33Z</dcterms:created>
  <dcterms:modified xsi:type="dcterms:W3CDTF">2018-03-15T19:06:57Z</dcterms:modified>
</cp:coreProperties>
</file>