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6858000" cy="9906000" type="A4"/>
  <p:notesSz cx="6858000" cy="9144000"/>
  <p:embeddedFontLst>
    <p:embeddedFont>
      <p:font typeface="Century Gothic" panose="020B0502020202020204" pitchFamily="34" charset="0"/>
      <p:regular r:id="rId21"/>
      <p:bold r:id="rId22"/>
      <p:italic r:id="rId23"/>
      <p:boldItalic r:id="rId24"/>
    </p:embeddedFont>
    <p:embeddedFont>
      <p:font typeface="Garamond" panose="02020404030301010803" pitchFamily="18" charset="0"/>
      <p:regular r:id="rId25"/>
      <p:bold r:id="rId26"/>
      <p:italic r:id="rId27"/>
    </p:embeddedFont>
    <p:embeddedFont>
      <p:font typeface="Century" panose="02040604050505020304" pitchFamily="18" charset="0"/>
      <p:regular r:id="rId28"/>
    </p:embeddedFont>
    <p:embeddedFont>
      <p:font typeface="Cambria" panose="02040503050406030204" pitchFamily="18" charset="0"/>
      <p:regular r:id="rId29"/>
      <p:bold r:id="rId30"/>
      <p:italic r:id="rId31"/>
      <p:boldItalic r:id="rId32"/>
    </p:embeddedFon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40B45C-48C0-4E1E-97AC-7F0D2D58A289}">
  <a:tblStyle styleId="{3040B45C-48C0-4E1E-97AC-7F0D2D58A28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7581019-216F-4B6E-8304-ED443B22A68D}"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BBEC412A-BB80-4CE9-8DB0-7FA742C070DE}" styleName="Table_2">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rgbClr val="FFFFFF"/>
      </a:tcTxStyle>
      <a:tcStyle>
        <a:tcBdr/>
        <a:fill>
          <a:solidFill>
            <a:srgbClr val="4472C4"/>
          </a:solidFill>
        </a:fill>
      </a:tcStyle>
    </a:lastCol>
    <a:firstCol>
      <a:tcTxStyle b="on" i="off">
        <a:font>
          <a:latin typeface="Calibri"/>
          <a:ea typeface="Calibri"/>
          <a:cs typeface="Calibri"/>
        </a:font>
        <a:srgbClr val="FFFFFF"/>
      </a:tcTxStyle>
      <a:tcStyle>
        <a:tcBdr/>
        <a:fill>
          <a:solidFill>
            <a:srgbClr val="4472C4"/>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472C4"/>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472C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233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theme" Target="theme/them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96741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 name="Shape 151"/>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8657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669325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79433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817429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 name="Shape 334"/>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6029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40243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 name="Shape 358"/>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5598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9938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74" name="Shape 374"/>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6155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76858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62137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35825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48348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407277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98838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50816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078596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Shape 12"/>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71488" y="527405"/>
            <a:ext cx="5915025" cy="19147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rot="5400000">
            <a:off x="1449696" y="3985464"/>
            <a:ext cx="8394877" cy="1478756"/>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Shape 73"/>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Shape 84"/>
          <p:cNvSpPr txBox="1">
            <a:spLocks noGrp="1"/>
          </p:cNvSpPr>
          <p:nvPr>
            <p:ph type="dt" idx="10"/>
          </p:nvPr>
        </p:nvSpPr>
        <p:spPr>
          <a:xfrm>
            <a:off x="471488" y="9181397"/>
            <a:ext cx="1542900" cy="52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a:off x="2271713" y="9181397"/>
            <a:ext cx="2314500" cy="52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0" y="0"/>
            <a:ext cx="6858000" cy="768000"/>
          </a:xfrm>
          <a:prstGeom prst="rect">
            <a:avLst/>
          </a:prstGeom>
          <a:solidFill>
            <a:srgbClr val="782A72"/>
          </a:solid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400"/>
              <a:buFont typeface="Cambria"/>
              <a:buNone/>
              <a:defRPr sz="4400" b="0" i="0" u="none" strike="noStrike" cap="none">
                <a:solidFill>
                  <a:schemeClr val="lt1"/>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9" name="Shape 89"/>
          <p:cNvSpPr txBox="1">
            <a:spLocks noGrp="1"/>
          </p:cNvSpPr>
          <p:nvPr>
            <p:ph type="body" idx="1"/>
          </p:nvPr>
        </p:nvSpPr>
        <p:spPr>
          <a:xfrm>
            <a:off x="471488" y="2637014"/>
            <a:ext cx="5915100" cy="6285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Shape 91"/>
          <p:cNvSpPr txBox="1">
            <a:spLocks noGrp="1"/>
          </p:cNvSpPr>
          <p:nvPr>
            <p:ph type="ctrTitle"/>
          </p:nvPr>
        </p:nvSpPr>
        <p:spPr>
          <a:xfrm>
            <a:off x="514350" y="1621191"/>
            <a:ext cx="5829300" cy="34488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2" name="Shape 92"/>
          <p:cNvSpPr txBox="1">
            <a:spLocks noGrp="1"/>
          </p:cNvSpPr>
          <p:nvPr>
            <p:ph type="subTitle" idx="1"/>
          </p:nvPr>
        </p:nvSpPr>
        <p:spPr>
          <a:xfrm>
            <a:off x="857250" y="5202944"/>
            <a:ext cx="5143500" cy="2391600"/>
          </a:xfrm>
          <a:prstGeom prst="rect">
            <a:avLst/>
          </a:prstGeom>
          <a:noFill/>
          <a:ln>
            <a:noFill/>
          </a:ln>
        </p:spPr>
        <p:txBody>
          <a:bodyPr spcFirstLastPara="1" wrap="square" lIns="91425" tIns="91425" rIns="91425" bIns="91425" anchor="t" anchorCtr="0"/>
          <a:lstStyle>
            <a:lvl1pPr marR="0" lvl="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471488" y="9181397"/>
            <a:ext cx="1542900" cy="52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ftr" idx="11"/>
          </p:nvPr>
        </p:nvSpPr>
        <p:spPr>
          <a:xfrm>
            <a:off x="2271713" y="9181397"/>
            <a:ext cx="2314500" cy="52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67916" y="2469624"/>
            <a:ext cx="5915100" cy="41205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8" name="Shape 98"/>
          <p:cNvSpPr txBox="1">
            <a:spLocks noGrp="1"/>
          </p:cNvSpPr>
          <p:nvPr>
            <p:ph type="body" idx="1"/>
          </p:nvPr>
        </p:nvSpPr>
        <p:spPr>
          <a:xfrm>
            <a:off x="467916" y="6629226"/>
            <a:ext cx="5915100" cy="21669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35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99" name="Shape 99"/>
          <p:cNvSpPr txBox="1">
            <a:spLocks noGrp="1"/>
          </p:cNvSpPr>
          <p:nvPr>
            <p:ph type="dt" idx="10"/>
          </p:nvPr>
        </p:nvSpPr>
        <p:spPr>
          <a:xfrm>
            <a:off x="471488" y="9181397"/>
            <a:ext cx="1542900" cy="52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ftr" idx="11"/>
          </p:nvPr>
        </p:nvSpPr>
        <p:spPr>
          <a:xfrm>
            <a:off x="2271713" y="9181397"/>
            <a:ext cx="2314500" cy="52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71488" y="527405"/>
            <a:ext cx="5915100" cy="1914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4" name="Shape 104"/>
          <p:cNvSpPr txBox="1">
            <a:spLocks noGrp="1"/>
          </p:cNvSpPr>
          <p:nvPr>
            <p:ph type="body" idx="1"/>
          </p:nvPr>
        </p:nvSpPr>
        <p:spPr>
          <a:xfrm>
            <a:off x="471488" y="2637014"/>
            <a:ext cx="2914500" cy="6285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2"/>
          </p:nvPr>
        </p:nvSpPr>
        <p:spPr>
          <a:xfrm>
            <a:off x="3471863" y="2637014"/>
            <a:ext cx="2914500" cy="6285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dt" idx="10"/>
          </p:nvPr>
        </p:nvSpPr>
        <p:spPr>
          <a:xfrm>
            <a:off x="471488" y="9181397"/>
            <a:ext cx="1542900" cy="52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ftr" idx="11"/>
          </p:nvPr>
        </p:nvSpPr>
        <p:spPr>
          <a:xfrm>
            <a:off x="2271713" y="9181397"/>
            <a:ext cx="2314500" cy="52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72381" y="527405"/>
            <a:ext cx="5915100" cy="1914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1" name="Shape 111"/>
          <p:cNvSpPr txBox="1">
            <a:spLocks noGrp="1"/>
          </p:cNvSpPr>
          <p:nvPr>
            <p:ph type="body" idx="1"/>
          </p:nvPr>
        </p:nvSpPr>
        <p:spPr>
          <a:xfrm>
            <a:off x="472381" y="2428347"/>
            <a:ext cx="2901300" cy="11901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body" idx="2"/>
          </p:nvPr>
        </p:nvSpPr>
        <p:spPr>
          <a:xfrm>
            <a:off x="472381" y="3618442"/>
            <a:ext cx="2901300" cy="5322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3"/>
          </p:nvPr>
        </p:nvSpPr>
        <p:spPr>
          <a:xfrm>
            <a:off x="3471863" y="2428347"/>
            <a:ext cx="2915400" cy="11901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body" idx="4"/>
          </p:nvPr>
        </p:nvSpPr>
        <p:spPr>
          <a:xfrm>
            <a:off x="3471863" y="3618442"/>
            <a:ext cx="2915400" cy="5322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dt" idx="10"/>
          </p:nvPr>
        </p:nvSpPr>
        <p:spPr>
          <a:xfrm>
            <a:off x="471488" y="9181397"/>
            <a:ext cx="1542900" cy="52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ftr" idx="11"/>
          </p:nvPr>
        </p:nvSpPr>
        <p:spPr>
          <a:xfrm>
            <a:off x="2271713" y="9181397"/>
            <a:ext cx="2314500" cy="52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71488" y="527405"/>
            <a:ext cx="5915100" cy="1914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0" name="Shape 120"/>
          <p:cNvSpPr txBox="1">
            <a:spLocks noGrp="1"/>
          </p:cNvSpPr>
          <p:nvPr>
            <p:ph type="dt" idx="10"/>
          </p:nvPr>
        </p:nvSpPr>
        <p:spPr>
          <a:xfrm>
            <a:off x="471488" y="9181397"/>
            <a:ext cx="1542900" cy="52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ftr" idx="11"/>
          </p:nvPr>
        </p:nvSpPr>
        <p:spPr>
          <a:xfrm>
            <a:off x="2271713" y="9181397"/>
            <a:ext cx="2314500" cy="52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72381" y="660400"/>
            <a:ext cx="2211900" cy="23115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5" name="Shape 125"/>
          <p:cNvSpPr txBox="1">
            <a:spLocks noGrp="1"/>
          </p:cNvSpPr>
          <p:nvPr>
            <p:ph type="body" idx="1"/>
          </p:nvPr>
        </p:nvSpPr>
        <p:spPr>
          <a:xfrm>
            <a:off x="2915543" y="1426283"/>
            <a:ext cx="3471900" cy="7039800"/>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body" idx="2"/>
          </p:nvPr>
        </p:nvSpPr>
        <p:spPr>
          <a:xfrm>
            <a:off x="472381" y="2971800"/>
            <a:ext cx="2211900" cy="55056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dt" idx="10"/>
          </p:nvPr>
        </p:nvSpPr>
        <p:spPr>
          <a:xfrm>
            <a:off x="471488" y="9181397"/>
            <a:ext cx="1542900" cy="52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ftr" idx="11"/>
          </p:nvPr>
        </p:nvSpPr>
        <p:spPr>
          <a:xfrm>
            <a:off x="2271713" y="9181397"/>
            <a:ext cx="2314500" cy="52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0" y="0"/>
            <a:ext cx="6858000" cy="767995"/>
          </a:xfrm>
          <a:prstGeom prst="rect">
            <a:avLst/>
          </a:prstGeom>
          <a:solidFill>
            <a:srgbClr val="782A72"/>
          </a:solid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400"/>
              <a:buFont typeface="Cambria"/>
              <a:buNone/>
              <a:defRPr sz="4400" b="0" i="0" u="none" strike="noStrike" cap="none">
                <a:solidFill>
                  <a:schemeClr val="lt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body" idx="1"/>
          </p:nvPr>
        </p:nvSpPr>
        <p:spPr>
          <a:xfrm>
            <a:off x="471488" y="2637014"/>
            <a:ext cx="5915025" cy="6285266"/>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72381" y="660400"/>
            <a:ext cx="2211900" cy="23115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2" name="Shape 132"/>
          <p:cNvSpPr>
            <a:spLocks noGrp="1"/>
          </p:cNvSpPr>
          <p:nvPr>
            <p:ph type="pic" idx="2"/>
          </p:nvPr>
        </p:nvSpPr>
        <p:spPr>
          <a:xfrm>
            <a:off x="2915543" y="1426283"/>
            <a:ext cx="3471900" cy="7039800"/>
          </a:xfrm>
          <a:prstGeom prst="rect">
            <a:avLst/>
          </a:prstGeom>
          <a:noFill/>
          <a:ln>
            <a:noFill/>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body" idx="1"/>
          </p:nvPr>
        </p:nvSpPr>
        <p:spPr>
          <a:xfrm>
            <a:off x="472381" y="2971800"/>
            <a:ext cx="2211900" cy="55056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dt" idx="10"/>
          </p:nvPr>
        </p:nvSpPr>
        <p:spPr>
          <a:xfrm>
            <a:off x="471488" y="9181397"/>
            <a:ext cx="1542900" cy="52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ftr" idx="11"/>
          </p:nvPr>
        </p:nvSpPr>
        <p:spPr>
          <a:xfrm>
            <a:off x="2271713" y="9181397"/>
            <a:ext cx="2314500" cy="52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71488" y="527405"/>
            <a:ext cx="5915100" cy="1914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9" name="Shape 139"/>
          <p:cNvSpPr txBox="1">
            <a:spLocks noGrp="1"/>
          </p:cNvSpPr>
          <p:nvPr>
            <p:ph type="body" idx="1"/>
          </p:nvPr>
        </p:nvSpPr>
        <p:spPr>
          <a:xfrm rot="5400000">
            <a:off x="286313" y="2822114"/>
            <a:ext cx="6285300" cy="59151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dt" idx="10"/>
          </p:nvPr>
        </p:nvSpPr>
        <p:spPr>
          <a:xfrm>
            <a:off x="471488" y="9181397"/>
            <a:ext cx="1542900" cy="52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ftr" idx="11"/>
          </p:nvPr>
        </p:nvSpPr>
        <p:spPr>
          <a:xfrm>
            <a:off x="2271713" y="9181397"/>
            <a:ext cx="2314500" cy="52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rot="5400000">
            <a:off x="1449713" y="3985503"/>
            <a:ext cx="8394900" cy="1478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5" name="Shape 145"/>
          <p:cNvSpPr txBox="1">
            <a:spLocks noGrp="1"/>
          </p:cNvSpPr>
          <p:nvPr>
            <p:ph type="body" idx="1"/>
          </p:nvPr>
        </p:nvSpPr>
        <p:spPr>
          <a:xfrm rot="5400000">
            <a:off x="-1550718" y="2549553"/>
            <a:ext cx="8394900" cy="43506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dt" idx="10"/>
          </p:nvPr>
        </p:nvSpPr>
        <p:spPr>
          <a:xfrm>
            <a:off x="471488" y="9181397"/>
            <a:ext cx="1542900" cy="52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ftr" idx="11"/>
          </p:nvPr>
        </p:nvSpPr>
        <p:spPr>
          <a:xfrm>
            <a:off x="2271713" y="9181397"/>
            <a:ext cx="2314500" cy="52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514350" y="1621191"/>
            <a:ext cx="5829300" cy="3448756"/>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Shape 20"/>
          <p:cNvSpPr txBox="1">
            <a:spLocks noGrp="1"/>
          </p:cNvSpPr>
          <p:nvPr>
            <p:ph type="subTitle" idx="1"/>
          </p:nvPr>
        </p:nvSpPr>
        <p:spPr>
          <a:xfrm>
            <a:off x="857250" y="5202944"/>
            <a:ext cx="5143500" cy="2391656"/>
          </a:xfrm>
          <a:prstGeom prst="rect">
            <a:avLst/>
          </a:prstGeom>
          <a:noFill/>
          <a:ln>
            <a:noFill/>
          </a:ln>
        </p:spPr>
        <p:txBody>
          <a:bodyPr spcFirstLastPara="1" wrap="square" lIns="91425" tIns="91425" rIns="91425" bIns="91425" anchor="t" anchorCtr="0"/>
          <a:lstStyle>
            <a:lvl1pPr marR="0" lvl="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67916" y="2469624"/>
            <a:ext cx="5915025" cy="412062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Shape 26"/>
          <p:cNvSpPr txBox="1">
            <a:spLocks noGrp="1"/>
          </p:cNvSpPr>
          <p:nvPr>
            <p:ph type="body" idx="1"/>
          </p:nvPr>
        </p:nvSpPr>
        <p:spPr>
          <a:xfrm>
            <a:off x="467916" y="6629226"/>
            <a:ext cx="5915025" cy="216693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35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71488" y="527405"/>
            <a:ext cx="5915025" cy="19147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Shape 32"/>
          <p:cNvSpPr txBox="1">
            <a:spLocks noGrp="1"/>
          </p:cNvSpPr>
          <p:nvPr>
            <p:ph type="body" idx="1"/>
          </p:nvPr>
        </p:nvSpPr>
        <p:spPr>
          <a:xfrm>
            <a:off x="471488" y="2637014"/>
            <a:ext cx="2914650" cy="6285266"/>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2"/>
          </p:nvPr>
        </p:nvSpPr>
        <p:spPr>
          <a:xfrm>
            <a:off x="3471863" y="2637014"/>
            <a:ext cx="2914650" cy="6285266"/>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72381" y="527405"/>
            <a:ext cx="5915025" cy="19147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Shape 39"/>
          <p:cNvSpPr txBox="1">
            <a:spLocks noGrp="1"/>
          </p:cNvSpPr>
          <p:nvPr>
            <p:ph type="body" idx="1"/>
          </p:nvPr>
        </p:nvSpPr>
        <p:spPr>
          <a:xfrm>
            <a:off x="472381" y="2428347"/>
            <a:ext cx="2901255" cy="1190095"/>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72381" y="3618442"/>
            <a:ext cx="2901255" cy="5322183"/>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3"/>
          </p:nvPr>
        </p:nvSpPr>
        <p:spPr>
          <a:xfrm>
            <a:off x="3471863" y="2428347"/>
            <a:ext cx="2915543" cy="1190095"/>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4"/>
          </p:nvPr>
        </p:nvSpPr>
        <p:spPr>
          <a:xfrm>
            <a:off x="3471863" y="3618442"/>
            <a:ext cx="2915543" cy="5322183"/>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71488" y="527405"/>
            <a:ext cx="5915025" cy="19147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Shape 48"/>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72381" y="660400"/>
            <a:ext cx="2211884" cy="23114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Shape 53"/>
          <p:cNvSpPr txBox="1">
            <a:spLocks noGrp="1"/>
          </p:cNvSpPr>
          <p:nvPr>
            <p:ph type="body" idx="1"/>
          </p:nvPr>
        </p:nvSpPr>
        <p:spPr>
          <a:xfrm>
            <a:off x="2915543" y="1426283"/>
            <a:ext cx="3471863" cy="7039681"/>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2"/>
          </p:nvPr>
        </p:nvSpPr>
        <p:spPr>
          <a:xfrm>
            <a:off x="472381" y="2971800"/>
            <a:ext cx="2211884" cy="550562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72381" y="660400"/>
            <a:ext cx="2211884" cy="23114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a:spLocks noGrp="1"/>
          </p:cNvSpPr>
          <p:nvPr>
            <p:ph type="pic" idx="2"/>
          </p:nvPr>
        </p:nvSpPr>
        <p:spPr>
          <a:xfrm>
            <a:off x="2915543" y="1426283"/>
            <a:ext cx="3471863" cy="7039681"/>
          </a:xfrm>
          <a:prstGeom prst="rect">
            <a:avLst/>
          </a:prstGeom>
          <a:noFill/>
          <a:ln>
            <a:noFill/>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1"/>
          </p:nvPr>
        </p:nvSpPr>
        <p:spPr>
          <a:xfrm>
            <a:off x="472381" y="2971800"/>
            <a:ext cx="2211884" cy="550562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8" y="527405"/>
            <a:ext cx="5915025" cy="19147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471488" y="2637014"/>
            <a:ext cx="5915025" cy="6285266"/>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8" y="9181397"/>
            <a:ext cx="1543050" cy="527403"/>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9181397"/>
            <a:ext cx="2314575" cy="52740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71488" y="527405"/>
            <a:ext cx="5915100" cy="1914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9" name="Shape 79"/>
          <p:cNvSpPr txBox="1">
            <a:spLocks noGrp="1"/>
          </p:cNvSpPr>
          <p:nvPr>
            <p:ph type="body" idx="1"/>
          </p:nvPr>
        </p:nvSpPr>
        <p:spPr>
          <a:xfrm>
            <a:off x="471488" y="2637014"/>
            <a:ext cx="5915100" cy="6285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71488" y="9181397"/>
            <a:ext cx="1542900" cy="52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2271713" y="9181397"/>
            <a:ext cx="2314500" cy="52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4843463" y="9181397"/>
            <a:ext cx="1542900" cy="527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p:nvPr/>
        </p:nvSpPr>
        <p:spPr>
          <a:xfrm>
            <a:off x="1376374" y="5462219"/>
            <a:ext cx="38004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rgbClr val="376761"/>
                </a:solidFill>
                <a:latin typeface="Century Gothic"/>
                <a:ea typeface="Century Gothic"/>
                <a:cs typeface="Century Gothic"/>
                <a:sym typeface="Century Gothic"/>
              </a:rPr>
              <a:t>Drug Therapy of Heart Failure</a:t>
            </a:r>
            <a:endParaRPr/>
          </a:p>
        </p:txBody>
      </p:sp>
      <p:sp>
        <p:nvSpPr>
          <p:cNvPr id="154" name="Shape 154"/>
          <p:cNvSpPr txBox="1"/>
          <p:nvPr/>
        </p:nvSpPr>
        <p:spPr>
          <a:xfrm>
            <a:off x="158602" y="6677277"/>
            <a:ext cx="299085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rgbClr val="00B050"/>
                </a:solidFill>
                <a:latin typeface="Cambria"/>
                <a:ea typeface="Cambria"/>
                <a:cs typeface="Cambria"/>
                <a:sym typeface="Cambria"/>
              </a:rPr>
              <a:t>Objectives:</a:t>
            </a:r>
            <a:endParaRPr/>
          </a:p>
        </p:txBody>
      </p:sp>
      <p:sp>
        <p:nvSpPr>
          <p:cNvPr id="155" name="Shape 155"/>
          <p:cNvSpPr txBox="1"/>
          <p:nvPr/>
        </p:nvSpPr>
        <p:spPr>
          <a:xfrm>
            <a:off x="2218977" y="9401770"/>
            <a:ext cx="3797248"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Important</a:t>
            </a:r>
            <a:r>
              <a:rPr lang="en-US" sz="1600">
                <a:solidFill>
                  <a:schemeClr val="accent3"/>
                </a:solidFill>
                <a:latin typeface="Calibri"/>
                <a:ea typeface="Calibri"/>
                <a:cs typeface="Calibri"/>
                <a:sym typeface="Calibri"/>
              </a:rPr>
              <a:t>    </a:t>
            </a:r>
            <a:r>
              <a:rPr lang="en-US" sz="1600">
                <a:solidFill>
                  <a:schemeClr val="accent6"/>
                </a:solidFill>
                <a:latin typeface="Calibri"/>
                <a:ea typeface="Calibri"/>
                <a:cs typeface="Calibri"/>
                <a:sym typeface="Calibri"/>
              </a:rPr>
              <a:t>Notes</a:t>
            </a:r>
            <a:r>
              <a:rPr lang="en-US" sz="1600">
                <a:solidFill>
                  <a:schemeClr val="accent3"/>
                </a:solidFill>
                <a:latin typeface="Calibri"/>
                <a:ea typeface="Calibri"/>
                <a:cs typeface="Calibri"/>
                <a:sym typeface="Calibri"/>
              </a:rPr>
              <a:t>    Extra</a:t>
            </a:r>
            <a:endParaRPr/>
          </a:p>
        </p:txBody>
      </p:sp>
      <p:pic>
        <p:nvPicPr>
          <p:cNvPr id="156" name="Shape 156"/>
          <p:cNvPicPr preferRelativeResize="0"/>
          <p:nvPr/>
        </p:nvPicPr>
        <p:blipFill rotWithShape="1">
          <a:blip r:embed="rId3">
            <a:alphaModFix/>
          </a:blip>
          <a:srcRect l="29090" t="35757" r="26250" b="26667"/>
          <a:stretch/>
        </p:blipFill>
        <p:spPr>
          <a:xfrm>
            <a:off x="158602" y="192390"/>
            <a:ext cx="1692820" cy="1424323"/>
          </a:xfrm>
          <a:prstGeom prst="rect">
            <a:avLst/>
          </a:prstGeom>
          <a:noFill/>
          <a:ln>
            <a:noFill/>
          </a:ln>
        </p:spPr>
      </p:pic>
      <p:pic>
        <p:nvPicPr>
          <p:cNvPr id="157" name="Shape 157"/>
          <p:cNvPicPr preferRelativeResize="0"/>
          <p:nvPr/>
        </p:nvPicPr>
        <p:blipFill rotWithShape="1">
          <a:blip r:embed="rId4">
            <a:alphaModFix/>
          </a:blip>
          <a:srcRect/>
          <a:stretch/>
        </p:blipFill>
        <p:spPr>
          <a:xfrm>
            <a:off x="5323037" y="165676"/>
            <a:ext cx="1376361" cy="1293572"/>
          </a:xfrm>
          <a:prstGeom prst="rect">
            <a:avLst/>
          </a:prstGeom>
          <a:noFill/>
          <a:ln>
            <a:noFill/>
          </a:ln>
        </p:spPr>
      </p:pic>
      <p:pic>
        <p:nvPicPr>
          <p:cNvPr id="158" name="Shape 158"/>
          <p:cNvPicPr preferRelativeResize="0"/>
          <p:nvPr/>
        </p:nvPicPr>
        <p:blipFill rotWithShape="1">
          <a:blip r:embed="rId5">
            <a:alphaModFix/>
          </a:blip>
          <a:srcRect/>
          <a:stretch/>
        </p:blipFill>
        <p:spPr>
          <a:xfrm>
            <a:off x="2250277" y="2790796"/>
            <a:ext cx="2052639" cy="2445333"/>
          </a:xfrm>
          <a:prstGeom prst="rect">
            <a:avLst/>
          </a:prstGeom>
          <a:noFill/>
          <a:ln>
            <a:noFill/>
          </a:ln>
          <a:effectLst>
            <a:outerShdw blurRad="1270000" dist="2540000" dir="21540000" sx="200000" sy="200000" algn="ctr" rotWithShape="0">
              <a:srgbClr val="000000">
                <a:alpha val="0"/>
              </a:srgbClr>
            </a:outerShdw>
            <a:reflection stA="0" sy="-100000" algn="bl" rotWithShape="0"/>
          </a:effectLst>
        </p:spPr>
      </p:pic>
      <p:sp>
        <p:nvSpPr>
          <p:cNvPr id="159" name="Shape 159" descr="نتيجة بحث الصور عن ‪heart anatomy creative drawing‬‏"/>
          <p:cNvSpPr/>
          <p:nvPr/>
        </p:nvSpPr>
        <p:spPr>
          <a:xfrm flipH="1">
            <a:off x="3581399" y="2293257"/>
            <a:ext cx="2812143" cy="28121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 name="Shape 160"/>
          <p:cNvSpPr txBox="1"/>
          <p:nvPr/>
        </p:nvSpPr>
        <p:spPr>
          <a:xfrm>
            <a:off x="296350" y="7138950"/>
            <a:ext cx="6097200" cy="1108800"/>
          </a:xfrm>
          <a:prstGeom prst="rect">
            <a:avLst/>
          </a:prstGeom>
          <a:noFill/>
          <a:ln>
            <a:noFill/>
          </a:ln>
        </p:spPr>
        <p:txBody>
          <a:bodyPr spcFirstLastPara="1" wrap="square" lIns="91425" tIns="45700" rIns="91425" bIns="45700" anchor="t" anchorCtr="0">
            <a:noAutofit/>
          </a:bodyPr>
          <a:lstStyle/>
          <a:p>
            <a:pPr marL="457200" lvl="0" indent="-330200" rtl="0">
              <a:spcBef>
                <a:spcPts val="0"/>
              </a:spcBef>
              <a:spcAft>
                <a:spcPts val="0"/>
              </a:spcAft>
              <a:buSzPts val="1600"/>
              <a:buFont typeface="Cambria"/>
              <a:buChar char="●"/>
            </a:pPr>
            <a:r>
              <a:rPr lang="en-US" sz="1600">
                <a:latin typeface="Cambria"/>
                <a:ea typeface="Cambria"/>
                <a:cs typeface="Cambria"/>
                <a:sym typeface="Cambria"/>
              </a:rPr>
              <a:t>Describe  the different </a:t>
            </a:r>
            <a:r>
              <a:rPr lang="en-US" sz="1600" b="1">
                <a:latin typeface="Cambria"/>
                <a:ea typeface="Cambria"/>
                <a:cs typeface="Cambria"/>
                <a:sym typeface="Cambria"/>
              </a:rPr>
              <a:t>classes of drugs </a:t>
            </a:r>
            <a:r>
              <a:rPr lang="en-US" sz="1600">
                <a:latin typeface="Cambria"/>
                <a:ea typeface="Cambria"/>
                <a:cs typeface="Cambria"/>
                <a:sym typeface="Cambria"/>
              </a:rPr>
              <a:t>used for treatment of </a:t>
            </a:r>
            <a:r>
              <a:rPr lang="en-US" sz="1600" u="sng">
                <a:latin typeface="Cambria"/>
                <a:ea typeface="Cambria"/>
                <a:cs typeface="Cambria"/>
                <a:sym typeface="Cambria"/>
              </a:rPr>
              <a:t>acute &amp; chronic </a:t>
            </a:r>
            <a:r>
              <a:rPr lang="en-US" sz="1600">
                <a:latin typeface="Cambria"/>
                <a:ea typeface="Cambria"/>
                <a:cs typeface="Cambria"/>
                <a:sym typeface="Cambria"/>
              </a:rPr>
              <a:t>heart failure &amp; their mechanism of action</a:t>
            </a:r>
            <a:endParaRPr sz="1600">
              <a:latin typeface="Cambria"/>
              <a:ea typeface="Cambria"/>
              <a:cs typeface="Cambria"/>
              <a:sym typeface="Cambria"/>
            </a:endParaRPr>
          </a:p>
          <a:p>
            <a:pPr marL="457200" lvl="0" indent="-330200" rtl="0">
              <a:spcBef>
                <a:spcPts val="0"/>
              </a:spcBef>
              <a:spcAft>
                <a:spcPts val="0"/>
              </a:spcAft>
              <a:buSzPts val="1600"/>
              <a:buFont typeface="Cambria"/>
              <a:buChar char="●"/>
            </a:pPr>
            <a:r>
              <a:rPr lang="en-US" sz="1600">
                <a:latin typeface="Cambria"/>
                <a:ea typeface="Cambria"/>
                <a:cs typeface="Cambria"/>
                <a:sym typeface="Cambria"/>
              </a:rPr>
              <a:t>Understand their pharmacological effects, clinical  uses, adverse effects &amp; their interactions with  other drugs.</a:t>
            </a:r>
            <a:endParaRPr sz="1600">
              <a:latin typeface="Cambria"/>
              <a:ea typeface="Cambria"/>
              <a:cs typeface="Cambria"/>
              <a:sym typeface="Cambria"/>
            </a:endParaRPr>
          </a:p>
          <a:p>
            <a:pPr marL="0" marR="0" lvl="0" indent="0" algn="l" rtl="0">
              <a:spcBef>
                <a:spcPts val="0"/>
              </a:spcBef>
              <a:spcAft>
                <a:spcPts val="0"/>
              </a:spcAft>
              <a:buNone/>
            </a:pPr>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3715" y="8247750"/>
            <a:ext cx="1075004" cy="10750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0" y="0"/>
            <a:ext cx="6858000" cy="7680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US" sz="2400" b="1">
                <a:solidFill>
                  <a:srgbClr val="FFFFFF"/>
                </a:solidFill>
              </a:rPr>
              <a:t>Cont. New drugs for heart failure</a:t>
            </a:r>
            <a:endParaRPr sz="2400" b="1">
              <a:solidFill>
                <a:srgbClr val="FFFFFF"/>
              </a:solidFill>
            </a:endParaRPr>
          </a:p>
        </p:txBody>
      </p:sp>
      <p:graphicFrame>
        <p:nvGraphicFramePr>
          <p:cNvPr id="312" name="Shape 312"/>
          <p:cNvGraphicFramePr/>
          <p:nvPr/>
        </p:nvGraphicFramePr>
        <p:xfrm>
          <a:off x="70100" y="1085500"/>
          <a:ext cx="3000000" cy="3000000"/>
        </p:xfrm>
        <a:graphic>
          <a:graphicData uri="http://schemas.openxmlformats.org/drawingml/2006/table">
            <a:tbl>
              <a:tblPr>
                <a:noFill/>
                <a:tableStyleId>{3040B45C-48C0-4E1E-97AC-7F0D2D58A289}</a:tableStyleId>
              </a:tblPr>
              <a:tblGrid>
                <a:gridCol w="1079525"/>
                <a:gridCol w="2790175"/>
                <a:gridCol w="2739525"/>
              </a:tblGrid>
              <a:tr h="671700">
                <a:tc>
                  <a:txBody>
                    <a:bodyPr/>
                    <a:lstStyle/>
                    <a:p>
                      <a:pPr marL="0" lvl="0" indent="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b="1">
                          <a:latin typeface="Cambria"/>
                          <a:ea typeface="Cambria"/>
                          <a:cs typeface="Cambria"/>
                          <a:sym typeface="Cambria"/>
                        </a:rPr>
                        <a:t>Natriuretic Peptides:</a:t>
                      </a: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Clr>
                          <a:schemeClr val="dk1"/>
                        </a:buClr>
                        <a:buSzPts val="1100"/>
                        <a:buFont typeface="Arial"/>
                        <a:buNone/>
                      </a:pPr>
                      <a:r>
                        <a:rPr lang="en-US" b="1">
                          <a:latin typeface="Cambria"/>
                          <a:ea typeface="Cambria"/>
                          <a:cs typeface="Cambria"/>
                          <a:sym typeface="Cambria"/>
                        </a:rPr>
                        <a:t>Calcium sensitisers*</a:t>
                      </a:r>
                      <a:endParaRPr b="1">
                        <a:latin typeface="Cambria"/>
                        <a:ea typeface="Cambria"/>
                        <a:cs typeface="Cambria"/>
                        <a:sym typeface="Cambria"/>
                      </a:endParaRPr>
                    </a:p>
                    <a:p>
                      <a:pPr marL="0" lvl="0" indent="0" algn="ctr" rtl="0">
                        <a:spcBef>
                          <a:spcPts val="0"/>
                        </a:spcBef>
                        <a:spcAft>
                          <a:spcPts val="0"/>
                        </a:spcAft>
                        <a:buClr>
                          <a:schemeClr val="dk1"/>
                        </a:buClr>
                        <a:buSzPts val="1100"/>
                        <a:buFont typeface="Arial"/>
                        <a:buNone/>
                      </a:pPr>
                      <a:r>
                        <a:rPr lang="en-US" b="1">
                          <a:solidFill>
                            <a:schemeClr val="accent6"/>
                          </a:solidFill>
                          <a:latin typeface="Cambria"/>
                          <a:ea typeface="Cambria"/>
                          <a:cs typeface="Cambria"/>
                          <a:sym typeface="Cambria"/>
                        </a:rPr>
                        <a:t> (</a:t>
                      </a:r>
                      <a:r>
                        <a:rPr lang="en-US" sz="1100" b="1">
                          <a:solidFill>
                            <a:schemeClr val="accent6"/>
                          </a:solidFill>
                          <a:latin typeface="Cambria"/>
                          <a:ea typeface="Cambria"/>
                          <a:cs typeface="Cambria"/>
                          <a:sym typeface="Cambria"/>
                        </a:rPr>
                        <a:t>للكالسيوم sensitivity تزود ال)</a:t>
                      </a:r>
                      <a:endParaRPr sz="1100">
                        <a:solidFill>
                          <a:schemeClr val="accent6"/>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r>
              <a:tr h="316775">
                <a:tc>
                  <a:txBody>
                    <a:bodyPr/>
                    <a:lstStyle/>
                    <a:p>
                      <a:pPr marL="0" lvl="0" indent="0">
                        <a:spcBef>
                          <a:spcPts val="0"/>
                        </a:spcBef>
                        <a:spcAft>
                          <a:spcPts val="0"/>
                        </a:spcAft>
                        <a:buNone/>
                      </a:pPr>
                      <a:r>
                        <a:rPr lang="en-US">
                          <a:solidFill>
                            <a:srgbClr val="FFFFFF"/>
                          </a:solidFill>
                          <a:latin typeface="Cambria"/>
                          <a:ea typeface="Cambria"/>
                          <a:cs typeface="Cambria"/>
                          <a:sym typeface="Cambria"/>
                        </a:rPr>
                        <a:t>Drug</a:t>
                      </a:r>
                      <a:endParaRPr>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a:txBody>
                    <a:bodyPr/>
                    <a:lstStyle/>
                    <a:p>
                      <a:pPr marL="0" lvl="0" indent="0" algn="ctr" rtl="0">
                        <a:spcBef>
                          <a:spcPts val="0"/>
                        </a:spcBef>
                        <a:spcAft>
                          <a:spcPts val="0"/>
                        </a:spcAft>
                        <a:buClr>
                          <a:schemeClr val="dk1"/>
                        </a:buClr>
                        <a:buSzPts val="1100"/>
                        <a:buFont typeface="Arial"/>
                        <a:buNone/>
                      </a:pPr>
                      <a:r>
                        <a:rPr lang="en-US" b="1">
                          <a:solidFill>
                            <a:srgbClr val="FF0000"/>
                          </a:solidFill>
                          <a:latin typeface="Cambria"/>
                          <a:ea typeface="Cambria"/>
                          <a:cs typeface="Cambria"/>
                          <a:sym typeface="Cambria"/>
                        </a:rPr>
                        <a:t>Nesiritide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A6BD"/>
                    </a:solidFill>
                  </a:tcPr>
                </a:tc>
                <a:tc>
                  <a:txBody>
                    <a:bodyPr/>
                    <a:lstStyle/>
                    <a:p>
                      <a:pPr marL="0" lvl="0" indent="0" algn="ctr" rtl="0">
                        <a:spcBef>
                          <a:spcPts val="0"/>
                        </a:spcBef>
                        <a:spcAft>
                          <a:spcPts val="0"/>
                        </a:spcAft>
                        <a:buClr>
                          <a:schemeClr val="dk1"/>
                        </a:buClr>
                        <a:buSzPts val="1100"/>
                        <a:buFont typeface="Arial"/>
                        <a:buNone/>
                      </a:pPr>
                      <a:r>
                        <a:rPr lang="en-US" b="1">
                          <a:solidFill>
                            <a:srgbClr val="FF0000"/>
                          </a:solidFill>
                          <a:latin typeface="Cambria"/>
                          <a:ea typeface="Cambria"/>
                          <a:cs typeface="Cambria"/>
                          <a:sym typeface="Cambria"/>
                        </a:rPr>
                        <a:t>Levosimendan</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r>
              <a:tr h="913575">
                <a:tc>
                  <a:txBody>
                    <a:bodyPr/>
                    <a:lstStyle/>
                    <a:p>
                      <a:pPr marL="0" lvl="0" indent="0">
                        <a:spcBef>
                          <a:spcPts val="0"/>
                        </a:spcBef>
                        <a:spcAft>
                          <a:spcPts val="0"/>
                        </a:spcAft>
                        <a:buNone/>
                      </a:pPr>
                      <a:r>
                        <a:rPr lang="en-US">
                          <a:solidFill>
                            <a:srgbClr val="FFFFFF"/>
                          </a:solidFill>
                          <a:latin typeface="Cambria"/>
                          <a:ea typeface="Cambria"/>
                          <a:cs typeface="Cambria"/>
                          <a:sym typeface="Cambria"/>
                        </a:rPr>
                        <a:t>Definition </a:t>
                      </a:r>
                      <a:endParaRPr>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a:txBody>
                    <a:bodyPr/>
                    <a:lstStyle/>
                    <a:p>
                      <a:pPr marL="0" lvl="0" indent="0" rtl="0">
                        <a:spcBef>
                          <a:spcPts val="0"/>
                        </a:spcBef>
                        <a:spcAft>
                          <a:spcPts val="0"/>
                        </a:spcAft>
                        <a:buNone/>
                      </a:pPr>
                      <a:r>
                        <a:rPr lang="en-US">
                          <a:solidFill>
                            <a:schemeClr val="dk1"/>
                          </a:solidFill>
                          <a:latin typeface="Calibri"/>
                          <a:ea typeface="Calibri"/>
                          <a:cs typeface="Calibri"/>
                          <a:sym typeface="Calibri"/>
                        </a:rPr>
                        <a:t>A purified preparation of human BNP, manufactured by recombinant DNA technology</a:t>
                      </a:r>
                      <a:endParaRPr>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a:spcBef>
                          <a:spcPts val="0"/>
                        </a:spcBef>
                        <a:spcAft>
                          <a:spcPts val="0"/>
                        </a:spcAft>
                        <a:buNone/>
                      </a:pPr>
                      <a:r>
                        <a:rPr lang="en-US" sz="2400"/>
                        <a:t>-</a:t>
                      </a:r>
                      <a:endParaRPr sz="2400"/>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916925">
                <a:tc>
                  <a:txBody>
                    <a:bodyPr/>
                    <a:lstStyle/>
                    <a:p>
                      <a:pPr marL="0" lvl="0" indent="0">
                        <a:spcBef>
                          <a:spcPts val="0"/>
                        </a:spcBef>
                        <a:spcAft>
                          <a:spcPts val="0"/>
                        </a:spcAft>
                        <a:buNone/>
                      </a:pPr>
                      <a:r>
                        <a:rPr lang="en-US">
                          <a:solidFill>
                            <a:srgbClr val="FFFFFF"/>
                          </a:solidFill>
                          <a:latin typeface="Cambria"/>
                          <a:ea typeface="Cambria"/>
                          <a:cs typeface="Cambria"/>
                          <a:sym typeface="Cambria"/>
                        </a:rPr>
                        <a:t>MOA</a:t>
                      </a:r>
                      <a:endParaRPr>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a:txBody>
                    <a:bodyPr/>
                    <a:lstStyle/>
                    <a:p>
                      <a:pPr marL="0" lvl="0" indent="0" rtl="0">
                        <a:spcBef>
                          <a:spcPts val="0"/>
                        </a:spcBef>
                        <a:spcAft>
                          <a:spcPts val="0"/>
                        </a:spcAft>
                        <a:buNone/>
                      </a:pPr>
                      <a:endParaRPr>
                        <a:solidFill>
                          <a:schemeClr val="dk1"/>
                        </a:solidFill>
                        <a:latin typeface="Calibri"/>
                        <a:ea typeface="Calibri"/>
                        <a:cs typeface="Calibri"/>
                        <a:sym typeface="Calibri"/>
                      </a:endParaRPr>
                    </a:p>
                    <a:p>
                      <a:pPr marL="0" lvl="0" indent="0" rtl="0">
                        <a:spcBef>
                          <a:spcPts val="0"/>
                        </a:spcBef>
                        <a:spcAft>
                          <a:spcPts val="0"/>
                        </a:spcAft>
                        <a:buNone/>
                      </a:pPr>
                      <a:r>
                        <a:rPr lang="en-US">
                          <a:solidFill>
                            <a:schemeClr val="dk1"/>
                          </a:solidFill>
                          <a:latin typeface="Calibri"/>
                          <a:ea typeface="Calibri"/>
                          <a:cs typeface="Calibri"/>
                          <a:sym typeface="Calibri"/>
                        </a:rPr>
                        <a:t>↑ Cyclic-GMP in vascular smooth muscle leading to :</a:t>
                      </a:r>
                      <a:endParaRPr>
                        <a:solidFill>
                          <a:schemeClr val="dk1"/>
                        </a:solidFill>
                        <a:latin typeface="Calibri"/>
                        <a:ea typeface="Calibri"/>
                        <a:cs typeface="Calibri"/>
                        <a:sym typeface="Calibri"/>
                      </a:endParaRPr>
                    </a:p>
                    <a:p>
                      <a:pPr marL="0" lvl="0" indent="0" rtl="0">
                        <a:spcBef>
                          <a:spcPts val="0"/>
                        </a:spcBef>
                        <a:spcAft>
                          <a:spcPts val="0"/>
                        </a:spcAft>
                        <a:buNone/>
                      </a:pPr>
                      <a:endParaRPr>
                        <a:solidFill>
                          <a:schemeClr val="dk1"/>
                        </a:solidFill>
                        <a:latin typeface="Calibri"/>
                        <a:ea typeface="Calibri"/>
                        <a:cs typeface="Calibri"/>
                        <a:sym typeface="Calibri"/>
                      </a:endParaRPr>
                    </a:p>
                    <a:p>
                      <a:pPr marL="0" lvl="0" indent="0">
                        <a:spcBef>
                          <a:spcPts val="0"/>
                        </a:spcBef>
                        <a:spcAft>
                          <a:spcPts val="0"/>
                        </a:spcAft>
                        <a:buNone/>
                      </a:pPr>
                      <a:r>
                        <a:rPr lang="en-US">
                          <a:solidFill>
                            <a:schemeClr val="dk1"/>
                          </a:solidFill>
                          <a:latin typeface="Calibri"/>
                          <a:ea typeface="Calibri"/>
                          <a:cs typeface="Calibri"/>
                          <a:sym typeface="Calibri"/>
                        </a:rPr>
                        <a:t> 1- Smooth muscle relaxation </a:t>
                      </a:r>
                      <a:endParaRPr>
                        <a:solidFill>
                          <a:schemeClr val="dk1"/>
                        </a:solidFill>
                        <a:latin typeface="Calibri"/>
                        <a:ea typeface="Calibri"/>
                        <a:cs typeface="Calibri"/>
                        <a:sym typeface="Calibri"/>
                      </a:endParaRPr>
                    </a:p>
                    <a:p>
                      <a:pPr marL="0" lvl="0" indent="0" rtl="0">
                        <a:spcBef>
                          <a:spcPts val="0"/>
                        </a:spcBef>
                        <a:spcAft>
                          <a:spcPts val="0"/>
                        </a:spcAft>
                        <a:buNone/>
                      </a:pPr>
                      <a:r>
                        <a:rPr lang="en-US">
                          <a:solidFill>
                            <a:schemeClr val="dk1"/>
                          </a:solidFill>
                          <a:latin typeface="Calibri"/>
                          <a:ea typeface="Calibri"/>
                          <a:cs typeface="Calibri"/>
                          <a:sym typeface="Calibri"/>
                        </a:rPr>
                        <a:t> 2- Reduction of preload and afterload .</a:t>
                      </a:r>
                      <a:endParaRPr>
                        <a:latin typeface="Calibri"/>
                        <a:ea typeface="Calibri"/>
                        <a:cs typeface="Calibri"/>
                        <a:sym typeface="Calibri"/>
                      </a:endParaRPr>
                    </a:p>
                    <a:p>
                      <a:pPr marL="0" lvl="0" indent="0" rtl="0">
                        <a:spcBef>
                          <a:spcPts val="0"/>
                        </a:spcBef>
                        <a:spcAft>
                          <a:spcPts val="0"/>
                        </a:spcAft>
                        <a:buNone/>
                      </a:pPr>
                      <a:endParaRPr>
                        <a:solidFill>
                          <a:schemeClr val="dk1"/>
                        </a:solidFill>
                        <a:latin typeface="Calibri"/>
                        <a:ea typeface="Calibri"/>
                        <a:cs typeface="Calibri"/>
                        <a:sym typeface="Calibri"/>
                      </a:endParaRPr>
                    </a:p>
                    <a:p>
                      <a:pPr marL="0" lvl="0" indent="0"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    </a:t>
                      </a:r>
                      <a:endParaRPr>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lvl="0" indent="-317500" rtl="0">
                        <a:lnSpc>
                          <a:spcPct val="150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Calcium sensitization</a:t>
                      </a:r>
                      <a:endParaRPr>
                        <a:solidFill>
                          <a:schemeClr val="dk1"/>
                        </a:solidFill>
                        <a:latin typeface="Calibri"/>
                        <a:ea typeface="Calibri"/>
                        <a:cs typeface="Calibri"/>
                        <a:sym typeface="Calibri"/>
                      </a:endParaRPr>
                    </a:p>
                    <a:p>
                      <a:pPr marL="0" lvl="0" indent="0" algn="l" rtl="0">
                        <a:spcBef>
                          <a:spcPts val="0"/>
                        </a:spcBef>
                        <a:spcAft>
                          <a:spcPts val="0"/>
                        </a:spcAft>
                        <a:buNone/>
                      </a:pPr>
                      <a:r>
                        <a:rPr lang="en-US">
                          <a:solidFill>
                            <a:schemeClr val="dk1"/>
                          </a:solidFill>
                          <a:latin typeface="Calibri"/>
                          <a:ea typeface="Calibri"/>
                          <a:cs typeface="Calibri"/>
                          <a:sym typeface="Calibri"/>
                        </a:rPr>
                        <a:t> </a:t>
                      </a:r>
                      <a:r>
                        <a:rPr lang="en-US">
                          <a:solidFill>
                            <a:srgbClr val="FF0000"/>
                          </a:solidFill>
                          <a:latin typeface="Calibri"/>
                          <a:ea typeface="Calibri"/>
                          <a:cs typeface="Calibri"/>
                          <a:sym typeface="Calibri"/>
                        </a:rPr>
                        <a:t>(improves cardiac contractility without  increasing   oxygen consumption)</a:t>
                      </a:r>
                      <a:endParaRPr>
                        <a:solidFill>
                          <a:schemeClr val="dk1"/>
                        </a:solidFill>
                        <a:latin typeface="Calibri"/>
                        <a:ea typeface="Calibri"/>
                        <a:cs typeface="Calibri"/>
                        <a:sym typeface="Calibri"/>
                      </a:endParaRPr>
                    </a:p>
                    <a:p>
                      <a:pPr marL="0" lvl="0" indent="0" rtl="0">
                        <a:spcBef>
                          <a:spcPts val="0"/>
                        </a:spcBef>
                        <a:spcAft>
                          <a:spcPts val="0"/>
                        </a:spcAft>
                        <a:buNone/>
                      </a:pPr>
                      <a:endParaRPr>
                        <a:solidFill>
                          <a:schemeClr val="dk1"/>
                        </a:solidFill>
                        <a:latin typeface="Calibri"/>
                        <a:ea typeface="Calibri"/>
                        <a:cs typeface="Calibri"/>
                        <a:sym typeface="Calibri"/>
                      </a:endParaRPr>
                    </a:p>
                    <a:p>
                      <a:pPr marL="457200" lvl="0" indent="-317500"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Potassium-ATP channel opening</a:t>
                      </a:r>
                      <a:endParaRPr>
                        <a:solidFill>
                          <a:srgbClr val="FF0000"/>
                        </a:solidFill>
                        <a:latin typeface="Calibri"/>
                        <a:ea typeface="Calibri"/>
                        <a:cs typeface="Calibri"/>
                        <a:sym typeface="Calibri"/>
                      </a:endParaRPr>
                    </a:p>
                    <a:p>
                      <a:pPr marL="0" lvl="0" indent="0" rtl="0">
                        <a:spcBef>
                          <a:spcPts val="0"/>
                        </a:spcBef>
                        <a:spcAft>
                          <a:spcPts val="0"/>
                        </a:spcAft>
                        <a:buClr>
                          <a:srgbClr val="000000"/>
                        </a:buClr>
                        <a:buSzPts val="1100"/>
                        <a:buFont typeface="Arial"/>
                        <a:buNone/>
                      </a:pPr>
                      <a:r>
                        <a:rPr lang="en-US">
                          <a:solidFill>
                            <a:srgbClr val="FF0000"/>
                          </a:solidFill>
                          <a:latin typeface="Calibri"/>
                          <a:ea typeface="Calibri"/>
                          <a:cs typeface="Calibri"/>
                          <a:sym typeface="Calibri"/>
                        </a:rPr>
                        <a:t>(cause vasodilation, improving blood flow to vital organs)</a:t>
                      </a:r>
                      <a:endParaRPr>
                        <a:solidFill>
                          <a:srgbClr val="FF0000"/>
                        </a:solidFill>
                        <a:latin typeface="Calibri"/>
                        <a:ea typeface="Calibri"/>
                        <a:cs typeface="Calibri"/>
                        <a:sym typeface="Calibri"/>
                      </a:endParaRPr>
                    </a:p>
                    <a:p>
                      <a:pPr marL="0" lvl="0" indent="0" rtl="0">
                        <a:spcBef>
                          <a:spcPts val="0"/>
                        </a:spcBef>
                        <a:spcAft>
                          <a:spcPts val="0"/>
                        </a:spcAft>
                        <a:buNone/>
                      </a:pPr>
                      <a:endParaRPr>
                        <a:solidFill>
                          <a:schemeClr val="dk1"/>
                        </a:solidFill>
                        <a:latin typeface="Calibri"/>
                        <a:ea typeface="Calibri"/>
                        <a:cs typeface="Calibri"/>
                        <a:sym typeface="Calibri"/>
                      </a:endParaRPr>
                    </a:p>
                    <a:p>
                      <a:pPr marL="0" lvl="0" indent="0"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These effects reduce the risk of worsening ADHF or death compared with dobutamine*.</a:t>
                      </a:r>
                      <a:endParaRPr>
                        <a:solidFill>
                          <a:schemeClr val="dk1"/>
                        </a:solidFill>
                        <a:latin typeface="Calibri"/>
                        <a:ea typeface="Calibri"/>
                        <a:cs typeface="Calibri"/>
                        <a:sym typeface="Calibri"/>
                      </a:endParaRPr>
                    </a:p>
                    <a:p>
                      <a:pPr marL="0" lvl="0" indent="0" rtl="0">
                        <a:spcBef>
                          <a:spcPts val="0"/>
                        </a:spcBef>
                        <a:spcAft>
                          <a:spcPts val="0"/>
                        </a:spcAft>
                        <a:buClr>
                          <a:schemeClr val="dk1"/>
                        </a:buClr>
                        <a:buSzPts val="1100"/>
                        <a:buFont typeface="Arial"/>
                        <a:buNone/>
                      </a:pPr>
                      <a:r>
                        <a:rPr lang="en-US">
                          <a:solidFill>
                            <a:schemeClr val="accent6"/>
                          </a:solidFill>
                          <a:latin typeface="Calibri"/>
                          <a:ea typeface="Calibri"/>
                          <a:cs typeface="Calibri"/>
                          <a:sym typeface="Calibri"/>
                        </a:rPr>
                        <a:t>(it's action is only on beta 1) </a:t>
                      </a:r>
                      <a:endParaRPr>
                        <a:solidFill>
                          <a:schemeClr val="accent6"/>
                        </a:solidFill>
                        <a:latin typeface="Calibri"/>
                        <a:ea typeface="Calibri"/>
                        <a:cs typeface="Calibri"/>
                        <a:sym typeface="Calibri"/>
                      </a:endParaRPr>
                    </a:p>
                    <a:p>
                      <a:pPr marL="0" lvl="0" indent="0">
                        <a:spcBef>
                          <a:spcPts val="0"/>
                        </a:spcBef>
                        <a:spcAft>
                          <a:spcPts val="0"/>
                        </a:spcAft>
                        <a:buNone/>
                      </a:pPr>
                      <a:endParaRPr>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1365350">
                <a:tc>
                  <a:txBody>
                    <a:bodyPr/>
                    <a:lstStyle/>
                    <a:p>
                      <a:pPr marL="0" lvl="0" indent="0">
                        <a:spcBef>
                          <a:spcPts val="0"/>
                        </a:spcBef>
                        <a:spcAft>
                          <a:spcPts val="0"/>
                        </a:spcAft>
                        <a:buNone/>
                      </a:pPr>
                      <a:r>
                        <a:rPr lang="en-US">
                          <a:solidFill>
                            <a:srgbClr val="FFFFFF"/>
                          </a:solidFill>
                          <a:latin typeface="Cambria"/>
                          <a:ea typeface="Cambria"/>
                          <a:cs typeface="Cambria"/>
                          <a:sym typeface="Cambria"/>
                        </a:rPr>
                        <a:t>Uses</a:t>
                      </a:r>
                      <a:endParaRPr>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a:txBody>
                    <a:bodyPr/>
                    <a:lstStyle/>
                    <a:p>
                      <a:pPr marL="0" lvl="0" indent="0" rtl="0">
                        <a:spcBef>
                          <a:spcPts val="0"/>
                        </a:spcBef>
                        <a:spcAft>
                          <a:spcPts val="0"/>
                        </a:spcAft>
                        <a:buNone/>
                      </a:pPr>
                      <a:r>
                        <a:rPr lang="en-US">
                          <a:solidFill>
                            <a:schemeClr val="dk1"/>
                          </a:solidFill>
                          <a:latin typeface="Calibri"/>
                          <a:ea typeface="Calibri"/>
                          <a:cs typeface="Calibri"/>
                          <a:sym typeface="Calibri"/>
                        </a:rPr>
                        <a:t>Indicated (IV) for the treatment of patients with </a:t>
                      </a:r>
                      <a:r>
                        <a:rPr lang="en-US">
                          <a:solidFill>
                            <a:srgbClr val="FF0000"/>
                          </a:solidFill>
                          <a:latin typeface="Calibri"/>
                          <a:ea typeface="Calibri"/>
                          <a:cs typeface="Calibri"/>
                          <a:sym typeface="Calibri"/>
                        </a:rPr>
                        <a:t>a</a:t>
                      </a:r>
                      <a:r>
                        <a:rPr lang="en-US">
                          <a:solidFill>
                            <a:schemeClr val="dk1"/>
                          </a:solidFill>
                          <a:latin typeface="Calibri"/>
                          <a:ea typeface="Calibri"/>
                          <a:cs typeface="Calibri"/>
                          <a:sym typeface="Calibri"/>
                        </a:rPr>
                        <a:t>cute </a:t>
                      </a:r>
                      <a:r>
                        <a:rPr lang="en-US">
                          <a:solidFill>
                            <a:srgbClr val="FF0000"/>
                          </a:solidFill>
                          <a:latin typeface="Calibri"/>
                          <a:ea typeface="Calibri"/>
                          <a:cs typeface="Calibri"/>
                          <a:sym typeface="Calibri"/>
                        </a:rPr>
                        <a:t>d</a:t>
                      </a:r>
                      <a:r>
                        <a:rPr lang="en-US">
                          <a:solidFill>
                            <a:schemeClr val="dk1"/>
                          </a:solidFill>
                          <a:latin typeface="Calibri"/>
                          <a:ea typeface="Calibri"/>
                          <a:cs typeface="Calibri"/>
                          <a:sym typeface="Calibri"/>
                        </a:rPr>
                        <a:t>ecompensated </a:t>
                      </a:r>
                      <a:r>
                        <a:rPr lang="en-US">
                          <a:solidFill>
                            <a:srgbClr val="FF0000"/>
                          </a:solidFill>
                          <a:latin typeface="Calibri"/>
                          <a:ea typeface="Calibri"/>
                          <a:cs typeface="Calibri"/>
                          <a:sym typeface="Calibri"/>
                        </a:rPr>
                        <a:t>h</a:t>
                      </a:r>
                      <a:r>
                        <a:rPr lang="en-US">
                          <a:solidFill>
                            <a:schemeClr val="dk1"/>
                          </a:solidFill>
                          <a:latin typeface="Calibri"/>
                          <a:ea typeface="Calibri"/>
                          <a:cs typeface="Calibri"/>
                          <a:sym typeface="Calibri"/>
                        </a:rPr>
                        <a:t>eart </a:t>
                      </a:r>
                      <a:r>
                        <a:rPr lang="en-US">
                          <a:solidFill>
                            <a:srgbClr val="FF0000"/>
                          </a:solidFill>
                          <a:latin typeface="Calibri"/>
                          <a:ea typeface="Calibri"/>
                          <a:cs typeface="Calibri"/>
                          <a:sym typeface="Calibri"/>
                        </a:rPr>
                        <a:t>f</a:t>
                      </a:r>
                      <a:r>
                        <a:rPr lang="en-US">
                          <a:solidFill>
                            <a:schemeClr val="dk1"/>
                          </a:solidFill>
                          <a:latin typeface="Calibri"/>
                          <a:ea typeface="Calibri"/>
                          <a:cs typeface="Calibri"/>
                          <a:sym typeface="Calibri"/>
                        </a:rPr>
                        <a:t>ailure </a:t>
                      </a:r>
                      <a:r>
                        <a:rPr lang="en-US">
                          <a:solidFill>
                            <a:srgbClr val="FF0000"/>
                          </a:solidFill>
                          <a:latin typeface="Calibri"/>
                          <a:ea typeface="Calibri"/>
                          <a:cs typeface="Calibri"/>
                          <a:sym typeface="Calibri"/>
                        </a:rPr>
                        <a:t>(ADHF) </a:t>
                      </a:r>
                      <a:r>
                        <a:rPr lang="en-US">
                          <a:solidFill>
                            <a:schemeClr val="dk1"/>
                          </a:solidFill>
                          <a:latin typeface="Calibri"/>
                          <a:ea typeface="Calibri"/>
                          <a:cs typeface="Calibri"/>
                          <a:sym typeface="Calibri"/>
                        </a:rPr>
                        <a:t>who have dyspnea at rest or with minimal activity.</a:t>
                      </a:r>
                      <a:endParaRPr>
                        <a:solidFill>
                          <a:schemeClr val="dk1"/>
                        </a:solidFill>
                        <a:latin typeface="Calibri"/>
                        <a:ea typeface="Calibri"/>
                        <a:cs typeface="Calibri"/>
                        <a:sym typeface="Calibri"/>
                      </a:endParaRPr>
                    </a:p>
                    <a:p>
                      <a:pPr marL="0" lvl="0" indent="0" rtl="0">
                        <a:spcBef>
                          <a:spcPts val="0"/>
                        </a:spcBef>
                        <a:spcAft>
                          <a:spcPts val="0"/>
                        </a:spcAft>
                        <a:buNone/>
                      </a:pPr>
                      <a:endParaRPr>
                        <a:solidFill>
                          <a:schemeClr val="dk1"/>
                        </a:solidFill>
                        <a:latin typeface="Calibri"/>
                        <a:ea typeface="Calibri"/>
                        <a:cs typeface="Calibri"/>
                        <a:sym typeface="Calibri"/>
                      </a:endParaRPr>
                    </a:p>
                    <a:p>
                      <a:pPr marL="0" lvl="0" indent="0" rtl="0">
                        <a:spcBef>
                          <a:spcPts val="0"/>
                        </a:spcBef>
                        <a:spcAft>
                          <a:spcPts val="0"/>
                        </a:spcAft>
                        <a:buNone/>
                      </a:pPr>
                      <a:r>
                        <a:rPr lang="en-US" sz="1200">
                          <a:solidFill>
                            <a:schemeClr val="accent6"/>
                          </a:solidFill>
                          <a:latin typeface="Calibri"/>
                          <a:ea typeface="Calibri"/>
                          <a:cs typeface="Calibri"/>
                          <a:sym typeface="Calibri"/>
                        </a:rPr>
                        <a:t>ADHF: sudden worsening of signs and symptoms</a:t>
                      </a:r>
                      <a:endParaRPr sz="1200">
                        <a:solidFill>
                          <a:schemeClr val="accent6"/>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Management of ADHF</a:t>
                      </a:r>
                      <a:endParaRPr>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graphicFrame>
        <p:nvGraphicFramePr>
          <p:cNvPr id="317" name="Shape 317"/>
          <p:cNvGraphicFramePr/>
          <p:nvPr/>
        </p:nvGraphicFramePr>
        <p:xfrm>
          <a:off x="0" y="582600"/>
          <a:ext cx="3000000" cy="3000000"/>
        </p:xfrm>
        <a:graphic>
          <a:graphicData uri="http://schemas.openxmlformats.org/drawingml/2006/table">
            <a:tbl>
              <a:tblPr>
                <a:noFill/>
                <a:tableStyleId>{3040B45C-48C0-4E1E-97AC-7F0D2D58A289}</a:tableStyleId>
              </a:tblPr>
              <a:tblGrid>
                <a:gridCol w="3429000"/>
                <a:gridCol w="3429000"/>
              </a:tblGrid>
              <a:tr h="745100">
                <a:tc>
                  <a:txBody>
                    <a:bodyPr/>
                    <a:lstStyle/>
                    <a:p>
                      <a:pPr marL="0" lvl="0" indent="0" algn="ctr">
                        <a:spcBef>
                          <a:spcPts val="0"/>
                        </a:spcBef>
                        <a:spcAft>
                          <a:spcPts val="0"/>
                        </a:spcAft>
                        <a:buNone/>
                      </a:pPr>
                      <a:r>
                        <a:rPr lang="en-US" sz="1800">
                          <a:latin typeface="Cambria"/>
                          <a:ea typeface="Cambria"/>
                          <a:cs typeface="Cambria"/>
                          <a:sym typeface="Cambria"/>
                        </a:rPr>
                        <a:t>Management of Chronic Heart Failure</a:t>
                      </a:r>
                      <a:endParaRPr sz="1800">
                        <a:latin typeface="Cambria"/>
                        <a:ea typeface="Cambria"/>
                        <a:cs typeface="Cambria"/>
                        <a:sym typeface="Cambria"/>
                      </a:endParaRPr>
                    </a:p>
                  </a:txBody>
                  <a:tcPr marL="91425" marR="91425" marT="91425" marB="91425">
                    <a:solidFill>
                      <a:srgbClr val="E8EBF5"/>
                    </a:solidFill>
                  </a:tcPr>
                </a:tc>
                <a:tc>
                  <a:txBody>
                    <a:bodyPr/>
                    <a:lstStyle/>
                    <a:p>
                      <a:pPr marL="0" lvl="0" indent="0" algn="ctr">
                        <a:spcBef>
                          <a:spcPts val="0"/>
                        </a:spcBef>
                        <a:spcAft>
                          <a:spcPts val="0"/>
                        </a:spcAft>
                        <a:buNone/>
                      </a:pPr>
                      <a:r>
                        <a:rPr lang="en-US" sz="1800">
                          <a:latin typeface="Cambria"/>
                          <a:ea typeface="Cambria"/>
                          <a:cs typeface="Cambria"/>
                          <a:sym typeface="Cambria"/>
                        </a:rPr>
                        <a:t>Management of Acute Heart Failure</a:t>
                      </a:r>
                      <a:endParaRPr sz="1800">
                        <a:latin typeface="Cambria"/>
                        <a:ea typeface="Cambria"/>
                        <a:cs typeface="Cambria"/>
                        <a:sym typeface="Cambria"/>
                      </a:endParaRPr>
                    </a:p>
                  </a:txBody>
                  <a:tcPr marL="91425" marR="91425" marT="91425" marB="91425">
                    <a:solidFill>
                      <a:srgbClr val="E8EBF5"/>
                    </a:solidFill>
                  </a:tcPr>
                </a:tc>
              </a:tr>
              <a:tr h="2482475">
                <a:tc>
                  <a:txBody>
                    <a:bodyPr/>
                    <a:lstStyle/>
                    <a:p>
                      <a:pPr marL="0" lvl="0" indent="114300" rtl="0">
                        <a:lnSpc>
                          <a:spcPct val="150000"/>
                        </a:lnSpc>
                        <a:spcBef>
                          <a:spcPts val="0"/>
                        </a:spcBef>
                        <a:spcAft>
                          <a:spcPts val="0"/>
                        </a:spcAft>
                        <a:buClr>
                          <a:srgbClr val="93297C"/>
                        </a:buClr>
                        <a:buSzPts val="1400"/>
                        <a:buFont typeface="Calibri"/>
                        <a:buChar char="●"/>
                      </a:pPr>
                      <a:r>
                        <a:rPr lang="en-US">
                          <a:solidFill>
                            <a:schemeClr val="dk1"/>
                          </a:solidFill>
                          <a:latin typeface="Calibri"/>
                          <a:ea typeface="Calibri"/>
                          <a:cs typeface="Calibri"/>
                          <a:sym typeface="Calibri"/>
                        </a:rPr>
                        <a:t>Reduce workload of the heart</a:t>
                      </a:r>
                      <a:endParaRPr>
                        <a:solidFill>
                          <a:schemeClr val="dk1"/>
                        </a:solidFill>
                        <a:latin typeface="Calibri"/>
                        <a:ea typeface="Calibri"/>
                        <a:cs typeface="Calibri"/>
                        <a:sym typeface="Calibri"/>
                      </a:endParaRPr>
                    </a:p>
                    <a:p>
                      <a:pPr marL="914400" lvl="1" indent="-317500" rtl="0">
                        <a:lnSpc>
                          <a:spcPct val="150000"/>
                        </a:lnSpc>
                        <a:spcBef>
                          <a:spcPts val="0"/>
                        </a:spcBef>
                        <a:spcAft>
                          <a:spcPts val="0"/>
                        </a:spcAft>
                        <a:buClr>
                          <a:srgbClr val="93297C"/>
                        </a:buClr>
                        <a:buSzPts val="1400"/>
                        <a:buFont typeface="Calibri"/>
                        <a:buChar char="○"/>
                      </a:pPr>
                      <a:r>
                        <a:rPr lang="en-US">
                          <a:solidFill>
                            <a:schemeClr val="dk1"/>
                          </a:solidFill>
                          <a:latin typeface="Calibri"/>
                          <a:ea typeface="Calibri"/>
                          <a:cs typeface="Calibri"/>
                          <a:sym typeface="Calibri"/>
                        </a:rPr>
                        <a:t>Limit patient activity</a:t>
                      </a:r>
                      <a:endParaRPr>
                        <a:solidFill>
                          <a:schemeClr val="dk1"/>
                        </a:solidFill>
                        <a:latin typeface="Calibri"/>
                        <a:ea typeface="Calibri"/>
                        <a:cs typeface="Calibri"/>
                        <a:sym typeface="Calibri"/>
                      </a:endParaRPr>
                    </a:p>
                    <a:p>
                      <a:pPr marL="914400" lvl="1" indent="-317500" rtl="0">
                        <a:lnSpc>
                          <a:spcPct val="150000"/>
                        </a:lnSpc>
                        <a:spcBef>
                          <a:spcPts val="0"/>
                        </a:spcBef>
                        <a:spcAft>
                          <a:spcPts val="0"/>
                        </a:spcAft>
                        <a:buClr>
                          <a:srgbClr val="93297C"/>
                        </a:buClr>
                        <a:buSzPts val="1400"/>
                        <a:buFont typeface="Calibri"/>
                        <a:buChar char="○"/>
                      </a:pPr>
                      <a:r>
                        <a:rPr lang="en-US">
                          <a:solidFill>
                            <a:schemeClr val="dk1"/>
                          </a:solidFill>
                          <a:latin typeface="Calibri"/>
                          <a:ea typeface="Calibri"/>
                          <a:cs typeface="Calibri"/>
                          <a:sym typeface="Calibri"/>
                        </a:rPr>
                        <a:t>Reduce weight</a:t>
                      </a:r>
                      <a:endParaRPr>
                        <a:solidFill>
                          <a:schemeClr val="dk1"/>
                        </a:solidFill>
                        <a:latin typeface="Calibri"/>
                        <a:ea typeface="Calibri"/>
                        <a:cs typeface="Calibri"/>
                        <a:sym typeface="Calibri"/>
                      </a:endParaRPr>
                    </a:p>
                    <a:p>
                      <a:pPr marL="914400" lvl="1" indent="-317500" rtl="0">
                        <a:lnSpc>
                          <a:spcPct val="150000"/>
                        </a:lnSpc>
                        <a:spcBef>
                          <a:spcPts val="0"/>
                        </a:spcBef>
                        <a:spcAft>
                          <a:spcPts val="0"/>
                        </a:spcAft>
                        <a:buClr>
                          <a:srgbClr val="93297C"/>
                        </a:buClr>
                        <a:buSzPts val="1400"/>
                        <a:buFont typeface="Calibri"/>
                        <a:buChar char="○"/>
                      </a:pPr>
                      <a:r>
                        <a:rPr lang="en-US">
                          <a:solidFill>
                            <a:schemeClr val="dk1"/>
                          </a:solidFill>
                          <a:latin typeface="Calibri"/>
                          <a:ea typeface="Calibri"/>
                          <a:cs typeface="Calibri"/>
                          <a:sym typeface="Calibri"/>
                        </a:rPr>
                        <a:t>Control hypertension</a:t>
                      </a:r>
                      <a:endParaRPr>
                        <a:solidFill>
                          <a:schemeClr val="dk1"/>
                        </a:solidFill>
                        <a:latin typeface="Calibri"/>
                        <a:ea typeface="Calibri"/>
                        <a:cs typeface="Calibri"/>
                        <a:sym typeface="Calibri"/>
                      </a:endParaRPr>
                    </a:p>
                    <a:p>
                      <a:pPr marL="0" lvl="0" indent="114300" rtl="0">
                        <a:lnSpc>
                          <a:spcPct val="150000"/>
                        </a:lnSpc>
                        <a:spcBef>
                          <a:spcPts val="0"/>
                        </a:spcBef>
                        <a:spcAft>
                          <a:spcPts val="0"/>
                        </a:spcAft>
                        <a:buClr>
                          <a:srgbClr val="93297C"/>
                        </a:buClr>
                        <a:buSzPts val="1400"/>
                        <a:buFont typeface="Calibri"/>
                        <a:buChar char="●"/>
                      </a:pPr>
                      <a:r>
                        <a:rPr lang="en-US">
                          <a:solidFill>
                            <a:schemeClr val="dk1"/>
                          </a:solidFill>
                          <a:latin typeface="Calibri"/>
                          <a:ea typeface="Calibri"/>
                          <a:cs typeface="Calibri"/>
                          <a:sym typeface="Calibri"/>
                        </a:rPr>
                        <a:t>Restrict  sodium</a:t>
                      </a:r>
                      <a:endParaRPr>
                        <a:solidFill>
                          <a:schemeClr val="accent6"/>
                        </a:solidFill>
                        <a:latin typeface="Calibri"/>
                        <a:ea typeface="Calibri"/>
                        <a:cs typeface="Calibri"/>
                        <a:sym typeface="Calibri"/>
                      </a:endParaRPr>
                    </a:p>
                    <a:p>
                      <a:pPr marL="0" lvl="0" indent="0" algn="r" rtl="0">
                        <a:lnSpc>
                          <a:spcPct val="150000"/>
                        </a:lnSpc>
                        <a:spcBef>
                          <a:spcPts val="0"/>
                        </a:spcBef>
                        <a:spcAft>
                          <a:spcPts val="0"/>
                        </a:spcAft>
                        <a:buNone/>
                      </a:pPr>
                      <a:r>
                        <a:rPr lang="en-US" sz="1000">
                          <a:solidFill>
                            <a:schemeClr val="accent6"/>
                          </a:solidFill>
                          <a:latin typeface="Calibri"/>
                          <a:ea typeface="Calibri"/>
                          <a:cs typeface="Calibri"/>
                          <a:sym typeface="Calibri"/>
                        </a:rPr>
                        <a:t>عشان الصوديوم يقعد في الجسم لازم يجمع معه موية بالتالي يسبب)</a:t>
                      </a:r>
                      <a:endParaRPr sz="1000">
                        <a:solidFill>
                          <a:schemeClr val="accent6"/>
                        </a:solidFill>
                        <a:latin typeface="Calibri"/>
                        <a:ea typeface="Calibri"/>
                        <a:cs typeface="Calibri"/>
                        <a:sym typeface="Calibri"/>
                      </a:endParaRPr>
                    </a:p>
                    <a:p>
                      <a:pPr marL="0" lvl="0" indent="0" algn="ctr" rtl="0">
                        <a:lnSpc>
                          <a:spcPct val="150000"/>
                        </a:lnSpc>
                        <a:spcBef>
                          <a:spcPts val="0"/>
                        </a:spcBef>
                        <a:spcAft>
                          <a:spcPts val="0"/>
                        </a:spcAft>
                        <a:buNone/>
                      </a:pPr>
                      <a:r>
                        <a:rPr lang="en-US" sz="1000">
                          <a:solidFill>
                            <a:schemeClr val="accent6"/>
                          </a:solidFill>
                          <a:latin typeface="Calibri"/>
                          <a:ea typeface="Calibri"/>
                          <a:cs typeface="Calibri"/>
                          <a:sym typeface="Calibri"/>
                        </a:rPr>
                        <a:t>edema )</a:t>
                      </a:r>
                      <a:endParaRPr sz="1000">
                        <a:solidFill>
                          <a:schemeClr val="accent6"/>
                        </a:solidFill>
                        <a:latin typeface="Calibri"/>
                        <a:ea typeface="Calibri"/>
                        <a:cs typeface="Calibri"/>
                        <a:sym typeface="Calibri"/>
                      </a:endParaRPr>
                    </a:p>
                    <a:p>
                      <a:pPr marL="0" lvl="0" indent="114300" rtl="0">
                        <a:lnSpc>
                          <a:spcPct val="150000"/>
                        </a:lnSpc>
                        <a:spcBef>
                          <a:spcPts val="0"/>
                        </a:spcBef>
                        <a:spcAft>
                          <a:spcPts val="0"/>
                        </a:spcAft>
                        <a:buClr>
                          <a:srgbClr val="93297C"/>
                        </a:buClr>
                        <a:buSzPts val="1400"/>
                        <a:buFont typeface="Calibri"/>
                        <a:buChar char="●"/>
                      </a:pPr>
                      <a:r>
                        <a:rPr lang="en-US">
                          <a:solidFill>
                            <a:schemeClr val="dk1"/>
                          </a:solidFill>
                          <a:latin typeface="Calibri"/>
                          <a:ea typeface="Calibri"/>
                          <a:cs typeface="Calibri"/>
                          <a:sym typeface="Calibri"/>
                        </a:rPr>
                        <a:t>Stop smoking</a:t>
                      </a:r>
                      <a:endParaRPr>
                        <a:latin typeface="Calibri"/>
                        <a:ea typeface="Calibri"/>
                        <a:cs typeface="Calibri"/>
                        <a:sym typeface="Calibri"/>
                      </a:endParaRPr>
                    </a:p>
                  </a:txBody>
                  <a:tcPr marL="91425" marR="91425" marT="91425" marB="91425"/>
                </a:tc>
                <a:tc>
                  <a:txBody>
                    <a:bodyPr/>
                    <a:lstStyle/>
                    <a:p>
                      <a:pPr marL="457200" lvl="0" indent="-317500" rtl="0">
                        <a:lnSpc>
                          <a:spcPct val="150000"/>
                        </a:lnSpc>
                        <a:spcBef>
                          <a:spcPts val="0"/>
                        </a:spcBef>
                        <a:spcAft>
                          <a:spcPts val="0"/>
                        </a:spcAft>
                        <a:buClr>
                          <a:srgbClr val="93297C"/>
                        </a:buClr>
                        <a:buSzPts val="1400"/>
                        <a:buFont typeface="Calibri"/>
                        <a:buChar char="●"/>
                      </a:pPr>
                      <a:r>
                        <a:rPr lang="en-US">
                          <a:solidFill>
                            <a:schemeClr val="accent6"/>
                          </a:solidFill>
                          <a:latin typeface="Calibri"/>
                          <a:ea typeface="Calibri"/>
                          <a:cs typeface="Calibri"/>
                          <a:sym typeface="Calibri"/>
                        </a:rPr>
                        <a:t>Positive airway pressure (Ventilation)</a:t>
                      </a:r>
                      <a:endParaRPr>
                        <a:solidFill>
                          <a:schemeClr val="accent6"/>
                        </a:solidFill>
                        <a:latin typeface="Calibri"/>
                        <a:ea typeface="Calibri"/>
                        <a:cs typeface="Calibri"/>
                        <a:sym typeface="Calibri"/>
                      </a:endParaRPr>
                    </a:p>
                    <a:p>
                      <a:pPr marL="457200" lvl="0" indent="-317500" rtl="0">
                        <a:lnSpc>
                          <a:spcPct val="150000"/>
                        </a:lnSpc>
                        <a:spcBef>
                          <a:spcPts val="0"/>
                        </a:spcBef>
                        <a:spcAft>
                          <a:spcPts val="0"/>
                        </a:spcAft>
                        <a:buClr>
                          <a:srgbClr val="93297C"/>
                        </a:buClr>
                        <a:buSzPts val="1400"/>
                        <a:buFont typeface="Calibri"/>
                        <a:buChar char="●"/>
                      </a:pPr>
                      <a:r>
                        <a:rPr lang="en-US">
                          <a:solidFill>
                            <a:schemeClr val="accent6"/>
                          </a:solidFill>
                          <a:latin typeface="Calibri"/>
                          <a:ea typeface="Calibri"/>
                          <a:cs typeface="Calibri"/>
                          <a:sym typeface="Calibri"/>
                        </a:rPr>
                        <a:t>Ultrafiltration</a:t>
                      </a:r>
                      <a:endParaRPr>
                        <a:solidFill>
                          <a:schemeClr val="accent6"/>
                        </a:solidFill>
                        <a:latin typeface="Calibri"/>
                        <a:ea typeface="Calibri"/>
                        <a:cs typeface="Calibri"/>
                        <a:sym typeface="Calibri"/>
                      </a:endParaRPr>
                    </a:p>
                    <a:p>
                      <a:pPr marL="457200" lvl="0" indent="-317500" rtl="0">
                        <a:lnSpc>
                          <a:spcPct val="150000"/>
                        </a:lnSpc>
                        <a:spcBef>
                          <a:spcPts val="0"/>
                        </a:spcBef>
                        <a:spcAft>
                          <a:spcPts val="0"/>
                        </a:spcAft>
                        <a:buClr>
                          <a:srgbClr val="93297C"/>
                        </a:buClr>
                        <a:buSzPts val="1400"/>
                        <a:buFont typeface="Calibri"/>
                        <a:buChar char="●"/>
                      </a:pPr>
                      <a:r>
                        <a:rPr lang="en-US">
                          <a:solidFill>
                            <a:schemeClr val="accent6"/>
                          </a:solidFill>
                          <a:latin typeface="Calibri"/>
                          <a:ea typeface="Calibri"/>
                          <a:cs typeface="Calibri"/>
                          <a:sym typeface="Calibri"/>
                        </a:rPr>
                        <a:t>Arterial vasodilation</a:t>
                      </a:r>
                      <a:endParaRPr>
                        <a:solidFill>
                          <a:schemeClr val="accent6"/>
                        </a:solidFill>
                        <a:latin typeface="Calibri"/>
                        <a:ea typeface="Calibri"/>
                        <a:cs typeface="Calibri"/>
                        <a:sym typeface="Calibri"/>
                      </a:endParaRPr>
                    </a:p>
                    <a:p>
                      <a:pPr marL="457200" lvl="0" indent="-317500" rtl="0">
                        <a:lnSpc>
                          <a:spcPct val="150000"/>
                        </a:lnSpc>
                        <a:spcBef>
                          <a:spcPts val="0"/>
                        </a:spcBef>
                        <a:spcAft>
                          <a:spcPts val="0"/>
                        </a:spcAft>
                        <a:buClr>
                          <a:srgbClr val="93297C"/>
                        </a:buClr>
                        <a:buSzPts val="1400"/>
                        <a:buFont typeface="Calibri"/>
                        <a:buChar char="●"/>
                      </a:pPr>
                      <a:r>
                        <a:rPr lang="en-US">
                          <a:solidFill>
                            <a:schemeClr val="accent6"/>
                          </a:solidFill>
                          <a:latin typeface="Calibri"/>
                          <a:ea typeface="Calibri"/>
                          <a:cs typeface="Calibri"/>
                          <a:sym typeface="Calibri"/>
                        </a:rPr>
                        <a:t>Furosemide</a:t>
                      </a:r>
                      <a:endParaRPr>
                        <a:solidFill>
                          <a:schemeClr val="accent6"/>
                        </a:solidFill>
                        <a:latin typeface="Calibri"/>
                        <a:ea typeface="Calibri"/>
                        <a:cs typeface="Calibri"/>
                        <a:sym typeface="Calibri"/>
                      </a:endParaRPr>
                    </a:p>
                    <a:p>
                      <a:pPr marL="457200" lvl="0" indent="-317500" rtl="0">
                        <a:lnSpc>
                          <a:spcPct val="150000"/>
                        </a:lnSpc>
                        <a:spcBef>
                          <a:spcPts val="0"/>
                        </a:spcBef>
                        <a:spcAft>
                          <a:spcPts val="0"/>
                        </a:spcAft>
                        <a:buClr>
                          <a:srgbClr val="93297C"/>
                        </a:buClr>
                        <a:buSzPts val="1400"/>
                        <a:buFont typeface="Calibri"/>
                        <a:buChar char="●"/>
                      </a:pPr>
                      <a:r>
                        <a:rPr lang="en-US">
                          <a:solidFill>
                            <a:schemeClr val="accent6"/>
                          </a:solidFill>
                          <a:latin typeface="Calibri"/>
                          <a:ea typeface="Calibri"/>
                          <a:cs typeface="Calibri"/>
                          <a:sym typeface="Calibri"/>
                        </a:rPr>
                        <a:t>Dobutamine</a:t>
                      </a:r>
                      <a:endParaRPr>
                        <a:solidFill>
                          <a:schemeClr val="accent6"/>
                        </a:solidFill>
                        <a:latin typeface="Calibri"/>
                        <a:ea typeface="Calibri"/>
                        <a:cs typeface="Calibri"/>
                        <a:sym typeface="Calibri"/>
                      </a:endParaRPr>
                    </a:p>
                    <a:p>
                      <a:pPr marL="457200" lvl="0" indent="-317500" rtl="0">
                        <a:lnSpc>
                          <a:spcPct val="150000"/>
                        </a:lnSpc>
                        <a:spcBef>
                          <a:spcPts val="0"/>
                        </a:spcBef>
                        <a:spcAft>
                          <a:spcPts val="0"/>
                        </a:spcAft>
                        <a:buClr>
                          <a:srgbClr val="93297C"/>
                        </a:buClr>
                        <a:buSzPts val="1400"/>
                        <a:buFont typeface="Calibri"/>
                        <a:buChar char="●"/>
                      </a:pPr>
                      <a:r>
                        <a:rPr lang="en-US">
                          <a:solidFill>
                            <a:schemeClr val="accent6"/>
                          </a:solidFill>
                          <a:latin typeface="Calibri"/>
                          <a:ea typeface="Calibri"/>
                          <a:cs typeface="Calibri"/>
                          <a:sym typeface="Calibri"/>
                        </a:rPr>
                        <a:t>Milrinone</a:t>
                      </a:r>
                      <a:endParaRPr>
                        <a:solidFill>
                          <a:schemeClr val="accent6"/>
                        </a:solidFill>
                        <a:latin typeface="Calibri"/>
                        <a:ea typeface="Calibri"/>
                        <a:cs typeface="Calibri"/>
                        <a:sym typeface="Calibri"/>
                      </a:endParaRPr>
                    </a:p>
                  </a:txBody>
                  <a:tcPr marL="91425" marR="91425" marT="91425" marB="91425"/>
                </a:tc>
              </a:tr>
            </a:tbl>
          </a:graphicData>
        </a:graphic>
      </p:graphicFrame>
      <p:sp>
        <p:nvSpPr>
          <p:cNvPr id="318" name="Shape 318"/>
          <p:cNvSpPr txBox="1">
            <a:spLocks noGrp="1"/>
          </p:cNvSpPr>
          <p:nvPr>
            <p:ph type="title"/>
          </p:nvPr>
        </p:nvSpPr>
        <p:spPr>
          <a:xfrm>
            <a:off x="0" y="0"/>
            <a:ext cx="6858000" cy="582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400"/>
              <a:t>Management of Heart Failure</a:t>
            </a:r>
            <a:endParaRPr sz="2400"/>
          </a:p>
        </p:txBody>
      </p:sp>
      <p:sp>
        <p:nvSpPr>
          <p:cNvPr id="319" name="Shape 319"/>
          <p:cNvSpPr txBox="1">
            <a:spLocks noGrp="1"/>
          </p:cNvSpPr>
          <p:nvPr>
            <p:ph type="title"/>
          </p:nvPr>
        </p:nvSpPr>
        <p:spPr>
          <a:xfrm>
            <a:off x="0" y="3810175"/>
            <a:ext cx="6858000" cy="5826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US" sz="2400">
                <a:solidFill>
                  <a:srgbClr val="FFFFFF"/>
                </a:solidFill>
              </a:rPr>
              <a:t>Congestive Heart Failure in Black patients</a:t>
            </a:r>
            <a:endParaRPr sz="2400">
              <a:solidFill>
                <a:srgbClr val="FFFFFF"/>
              </a:solidFill>
            </a:endParaRPr>
          </a:p>
        </p:txBody>
      </p:sp>
      <p:sp>
        <p:nvSpPr>
          <p:cNvPr id="320" name="Shape 320"/>
          <p:cNvSpPr/>
          <p:nvPr/>
        </p:nvSpPr>
        <p:spPr>
          <a:xfrm>
            <a:off x="248400" y="4543724"/>
            <a:ext cx="6361200" cy="20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rgbClr val="FF0000"/>
                </a:solidFill>
                <a:latin typeface="Cambria"/>
                <a:ea typeface="Cambria"/>
                <a:cs typeface="Cambria"/>
                <a:sym typeface="Cambria"/>
              </a:rPr>
              <a:t>Hydralazine/isosorbide dinitrate </a:t>
            </a:r>
            <a:endParaRPr>
              <a:latin typeface="Cambria"/>
              <a:ea typeface="Cambria"/>
              <a:cs typeface="Cambria"/>
              <a:sym typeface="Cambria"/>
            </a:endParaRPr>
          </a:p>
          <a:p>
            <a:pPr marL="0" marR="0" lvl="0" indent="0" algn="ctr" rtl="0">
              <a:spcBef>
                <a:spcPts val="0"/>
              </a:spcBef>
              <a:spcAft>
                <a:spcPts val="0"/>
              </a:spcAft>
              <a:buNone/>
            </a:pPr>
            <a:r>
              <a:rPr lang="en-US">
                <a:solidFill>
                  <a:srgbClr val="FF0000"/>
                </a:solidFill>
                <a:latin typeface="Cambria"/>
                <a:ea typeface="Cambria"/>
                <a:cs typeface="Cambria"/>
                <a:sym typeface="Cambria"/>
              </a:rPr>
              <a:t>fixed dose combination  </a:t>
            </a:r>
            <a:endParaRPr>
              <a:latin typeface="Cambria"/>
              <a:ea typeface="Cambria"/>
              <a:cs typeface="Cambria"/>
              <a:sym typeface="Cambria"/>
            </a:endParaRPr>
          </a:p>
          <a:p>
            <a:pPr marL="457200" marR="0" lvl="0" indent="-342900" algn="l" rtl="0">
              <a:spcBef>
                <a:spcPts val="0"/>
              </a:spcBef>
              <a:spcAft>
                <a:spcPts val="0"/>
              </a:spcAft>
              <a:buClr>
                <a:srgbClr val="93297C"/>
              </a:buClr>
              <a:buSzPts val="1400"/>
              <a:buFont typeface="Calibri"/>
              <a:buChar char="●"/>
            </a:pPr>
            <a:r>
              <a:rPr lang="en-US">
                <a:solidFill>
                  <a:srgbClr val="000000"/>
                </a:solidFill>
                <a:latin typeface="Calibri"/>
                <a:ea typeface="Calibri"/>
                <a:cs typeface="Calibri"/>
                <a:sym typeface="Calibri"/>
              </a:rPr>
              <a:t>FDA approved to add to standard therapy for</a:t>
            </a:r>
            <a:r>
              <a:rPr lang="en-US">
                <a:latin typeface="Calibri"/>
                <a:ea typeface="Calibri"/>
                <a:cs typeface="Calibri"/>
                <a:sym typeface="Calibri"/>
              </a:rPr>
              <a:t> </a:t>
            </a:r>
            <a:r>
              <a:rPr lang="en-US">
                <a:solidFill>
                  <a:srgbClr val="000000"/>
                </a:solidFill>
                <a:latin typeface="Calibri"/>
                <a:ea typeface="Calibri"/>
                <a:cs typeface="Calibri"/>
                <a:sym typeface="Calibri"/>
              </a:rPr>
              <a:t>black Americans with congestive heart failure</a:t>
            </a:r>
            <a:r>
              <a:rPr lang="en-US">
                <a:latin typeface="Calibri"/>
                <a:ea typeface="Calibri"/>
                <a:cs typeface="Calibri"/>
                <a:sym typeface="Calibri"/>
              </a:rPr>
              <a:t> </a:t>
            </a:r>
            <a:endParaRPr>
              <a:latin typeface="Calibri"/>
              <a:ea typeface="Calibri"/>
              <a:cs typeface="Calibri"/>
              <a:sym typeface="Calibri"/>
            </a:endParaRPr>
          </a:p>
          <a:p>
            <a:pPr marL="0" marR="0" lvl="0" indent="0" algn="ctr" rtl="0">
              <a:spcBef>
                <a:spcPts val="0"/>
              </a:spcBef>
              <a:spcAft>
                <a:spcPts val="0"/>
              </a:spcAft>
              <a:buNone/>
            </a:pPr>
            <a:r>
              <a:rPr lang="en-US">
                <a:solidFill>
                  <a:srgbClr val="FF0000"/>
                </a:solidFill>
                <a:latin typeface="Calibri"/>
                <a:ea typeface="Calibri"/>
                <a:cs typeface="Calibri"/>
                <a:sym typeface="Calibri"/>
              </a:rPr>
              <a:t>(due to poor response to ACE inhibitors)</a:t>
            </a:r>
            <a:endParaRPr>
              <a:solidFill>
                <a:srgbClr val="FF0000"/>
              </a:solidFill>
              <a:latin typeface="Calibri"/>
              <a:ea typeface="Calibri"/>
              <a:cs typeface="Calibri"/>
              <a:sym typeface="Calibri"/>
            </a:endParaRPr>
          </a:p>
          <a:p>
            <a:pPr marL="0" marR="0" lvl="0" indent="0" algn="ctr" rtl="0">
              <a:spcBef>
                <a:spcPts val="0"/>
              </a:spcBef>
              <a:spcAft>
                <a:spcPts val="0"/>
              </a:spcAft>
              <a:buNone/>
            </a:pPr>
            <a:r>
              <a:rPr lang="en-US">
                <a:solidFill>
                  <a:srgbClr val="B7B7B7"/>
                </a:solidFill>
                <a:latin typeface="Calibri"/>
                <a:ea typeface="Calibri"/>
                <a:cs typeface="Calibri"/>
                <a:sym typeface="Calibri"/>
              </a:rPr>
              <a:t>( so captopril, enalapril &amp; ramipril don’t work)</a:t>
            </a:r>
            <a:endParaRPr>
              <a:solidFill>
                <a:srgbClr val="000000"/>
              </a:solidFill>
              <a:latin typeface="Calibri"/>
              <a:ea typeface="Calibri"/>
              <a:cs typeface="Calibri"/>
              <a:sym typeface="Calibri"/>
            </a:endParaRPr>
          </a:p>
          <a:p>
            <a:pPr marL="457200" marR="0" lvl="0" indent="-342900" algn="l" rtl="0">
              <a:spcBef>
                <a:spcPts val="0"/>
              </a:spcBef>
              <a:spcAft>
                <a:spcPts val="0"/>
              </a:spcAft>
              <a:buClr>
                <a:srgbClr val="93297C"/>
              </a:buClr>
              <a:buSzPts val="1400"/>
              <a:buFont typeface="Calibri"/>
              <a:buChar char="●"/>
            </a:pPr>
            <a:r>
              <a:rPr lang="en-US">
                <a:latin typeface="Calibri"/>
                <a:ea typeface="Calibri"/>
                <a:cs typeface="Calibri"/>
                <a:sym typeface="Calibri"/>
              </a:rPr>
              <a:t>S</a:t>
            </a:r>
            <a:r>
              <a:rPr lang="en-US">
                <a:solidFill>
                  <a:srgbClr val="000000"/>
                </a:solidFill>
                <a:latin typeface="Calibri"/>
                <a:ea typeface="Calibri"/>
                <a:cs typeface="Calibri"/>
                <a:sym typeface="Calibri"/>
              </a:rPr>
              <a:t>hould be considered for patients intolerant to ACE inhibitors &amp; ARBs due t</a:t>
            </a:r>
            <a:r>
              <a:rPr lang="en-US">
                <a:latin typeface="Calibri"/>
                <a:ea typeface="Calibri"/>
                <a:cs typeface="Calibri"/>
                <a:sym typeface="Calibri"/>
              </a:rPr>
              <a:t>o</a:t>
            </a:r>
            <a:endParaRPr>
              <a:latin typeface="Calibri"/>
              <a:ea typeface="Calibri"/>
              <a:cs typeface="Calibri"/>
              <a:sym typeface="Calibri"/>
            </a:endParaRPr>
          </a:p>
          <a:p>
            <a:pPr marL="0" marR="0" lvl="0" indent="0" algn="ctr" rtl="0">
              <a:spcBef>
                <a:spcPts val="0"/>
              </a:spcBef>
              <a:spcAft>
                <a:spcPts val="0"/>
              </a:spcAft>
              <a:buNone/>
            </a:pPr>
            <a:r>
              <a:rPr lang="en-US">
                <a:solidFill>
                  <a:srgbClr val="000000"/>
                </a:solidFill>
                <a:latin typeface="Calibri"/>
                <a:ea typeface="Calibri"/>
                <a:cs typeface="Calibri"/>
                <a:sym typeface="Calibri"/>
              </a:rPr>
              <a:t>      </a:t>
            </a:r>
            <a:r>
              <a:rPr lang="en-US">
                <a:solidFill>
                  <a:srgbClr val="FF0000"/>
                </a:solidFill>
                <a:latin typeface="Calibri"/>
                <a:ea typeface="Calibri"/>
                <a:cs typeface="Calibri"/>
                <a:sym typeface="Calibri"/>
              </a:rPr>
              <a:t>renal dysfunction</a:t>
            </a:r>
            <a:r>
              <a:rPr lang="en-US">
                <a:solidFill>
                  <a:srgbClr val="B7B7B7"/>
                </a:solidFill>
                <a:latin typeface="Calibri"/>
                <a:ea typeface="Calibri"/>
                <a:cs typeface="Calibri"/>
                <a:sym typeface="Calibri"/>
              </a:rPr>
              <a:t> or renal stenosis</a:t>
            </a:r>
            <a:endParaRPr>
              <a:solidFill>
                <a:srgbClr val="B7B7B7"/>
              </a:solidFill>
              <a:latin typeface="Calibri"/>
              <a:ea typeface="Calibri"/>
              <a:cs typeface="Calibri"/>
              <a:sym typeface="Calibri"/>
            </a:endParaRPr>
          </a:p>
          <a:p>
            <a:pPr marL="457200" marR="0" lvl="0" indent="-254000" algn="l" rtl="0">
              <a:spcBef>
                <a:spcPts val="0"/>
              </a:spcBef>
              <a:spcAft>
                <a:spcPts val="0"/>
              </a:spcAft>
              <a:buClr>
                <a:srgbClr val="000000"/>
              </a:buClr>
              <a:buSzPts val="3200"/>
              <a:buFont typeface="Garamond"/>
              <a:buNone/>
            </a:pPr>
            <a:endParaRPr>
              <a:solidFill>
                <a:srgbClr val="000000"/>
              </a:solidFill>
              <a:latin typeface="Cambria"/>
              <a:ea typeface="Cambria"/>
              <a:cs typeface="Cambria"/>
              <a:sym typeface="Cambria"/>
            </a:endParaRPr>
          </a:p>
        </p:txBody>
      </p:sp>
      <p:sp>
        <p:nvSpPr>
          <p:cNvPr id="321" name="Shape 321"/>
          <p:cNvSpPr txBox="1">
            <a:spLocks noGrp="1"/>
          </p:cNvSpPr>
          <p:nvPr>
            <p:ph type="title"/>
          </p:nvPr>
        </p:nvSpPr>
        <p:spPr>
          <a:xfrm>
            <a:off x="0" y="7041875"/>
            <a:ext cx="6858000" cy="5826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US" sz="2400">
                <a:solidFill>
                  <a:srgbClr val="FFFFFF"/>
                </a:solidFill>
              </a:rPr>
              <a:t>Acute Decompensated Heart Failure (ADHF)</a:t>
            </a:r>
            <a:endParaRPr sz="2400">
              <a:solidFill>
                <a:srgbClr val="FFFFFF"/>
              </a:solidFill>
            </a:endParaRPr>
          </a:p>
        </p:txBody>
      </p:sp>
      <p:sp>
        <p:nvSpPr>
          <p:cNvPr id="322" name="Shape 322"/>
          <p:cNvSpPr/>
          <p:nvPr/>
        </p:nvSpPr>
        <p:spPr>
          <a:xfrm>
            <a:off x="248400" y="7784950"/>
            <a:ext cx="6361200" cy="1771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rgbClr val="000000"/>
                </a:solidFill>
                <a:latin typeface="Calibri"/>
                <a:ea typeface="Calibri"/>
                <a:cs typeface="Calibri"/>
                <a:sym typeface="Calibri"/>
              </a:rPr>
              <a:t>A sudden worsening of the signs &amp; symptoms of heart failure, which typically includes:</a:t>
            </a:r>
            <a:endParaRPr>
              <a:solidFill>
                <a:srgbClr val="000000"/>
              </a:solidFill>
              <a:latin typeface="Calibri"/>
              <a:ea typeface="Calibri"/>
              <a:cs typeface="Calibri"/>
              <a:sym typeface="Calibri"/>
            </a:endParaRPr>
          </a:p>
          <a:p>
            <a:pPr marL="457200" marR="0" lvl="0" indent="-342900" algn="l" rtl="0">
              <a:spcBef>
                <a:spcPts val="0"/>
              </a:spcBef>
              <a:spcAft>
                <a:spcPts val="0"/>
              </a:spcAft>
              <a:buClr>
                <a:srgbClr val="93297C"/>
              </a:buClr>
              <a:buSzPts val="1400"/>
              <a:buFont typeface="Calibri"/>
              <a:buChar char="●"/>
            </a:pPr>
            <a:r>
              <a:rPr lang="en-US">
                <a:solidFill>
                  <a:srgbClr val="000000"/>
                </a:solidFill>
                <a:latin typeface="Calibri"/>
                <a:ea typeface="Calibri"/>
                <a:cs typeface="Calibri"/>
                <a:sym typeface="Calibri"/>
              </a:rPr>
              <a:t> difficulty breathing (dyspnea)</a:t>
            </a:r>
            <a:endParaRPr>
              <a:latin typeface="Calibri"/>
              <a:ea typeface="Calibri"/>
              <a:cs typeface="Calibri"/>
              <a:sym typeface="Calibri"/>
            </a:endParaRPr>
          </a:p>
          <a:p>
            <a:pPr marL="457200" marR="0" lvl="0" indent="-342900" algn="l" rtl="0">
              <a:spcBef>
                <a:spcPts val="0"/>
              </a:spcBef>
              <a:spcAft>
                <a:spcPts val="0"/>
              </a:spcAft>
              <a:buClr>
                <a:srgbClr val="93297C"/>
              </a:buClr>
              <a:buSzPts val="1400"/>
              <a:buFont typeface="Calibri"/>
              <a:buChar char="●"/>
            </a:pPr>
            <a:r>
              <a:rPr lang="en-US">
                <a:solidFill>
                  <a:srgbClr val="000000"/>
                </a:solidFill>
                <a:latin typeface="Calibri"/>
                <a:ea typeface="Calibri"/>
                <a:cs typeface="Calibri"/>
                <a:sym typeface="Calibri"/>
              </a:rPr>
              <a:t> leg or feet swelling</a:t>
            </a:r>
            <a:endParaRPr>
              <a:solidFill>
                <a:srgbClr val="000000"/>
              </a:solidFill>
              <a:latin typeface="Calibri"/>
              <a:ea typeface="Calibri"/>
              <a:cs typeface="Calibri"/>
              <a:sym typeface="Calibri"/>
            </a:endParaRPr>
          </a:p>
          <a:p>
            <a:pPr marL="457200" marR="0" lvl="0" indent="-342900" algn="l" rtl="0">
              <a:spcBef>
                <a:spcPts val="0"/>
              </a:spcBef>
              <a:spcAft>
                <a:spcPts val="0"/>
              </a:spcAft>
              <a:buClr>
                <a:srgbClr val="93297C"/>
              </a:buClr>
              <a:buSzPts val="1400"/>
              <a:buFont typeface="Calibri"/>
              <a:buChar char="●"/>
            </a:pPr>
            <a:r>
              <a:rPr lang="en-US">
                <a:solidFill>
                  <a:srgbClr val="000000"/>
                </a:solidFill>
                <a:latin typeface="Calibri"/>
                <a:ea typeface="Calibri"/>
                <a:cs typeface="Calibri"/>
                <a:sym typeface="Calibri"/>
              </a:rPr>
              <a:t> fatigue</a:t>
            </a:r>
            <a:endParaRPr>
              <a:latin typeface="Calibri"/>
              <a:ea typeface="Calibri"/>
              <a:cs typeface="Calibri"/>
              <a:sym typeface="Calibri"/>
            </a:endParaRPr>
          </a:p>
          <a:p>
            <a:pPr marL="0" marR="0" lvl="0" indent="0" algn="ctr" rtl="0">
              <a:spcBef>
                <a:spcPts val="0"/>
              </a:spcBef>
              <a:spcAft>
                <a:spcPts val="0"/>
              </a:spcAft>
              <a:buNone/>
            </a:pPr>
            <a:r>
              <a:rPr lang="en-US">
                <a:solidFill>
                  <a:srgbClr val="FF0000"/>
                </a:solidFill>
                <a:latin typeface="Calibri"/>
                <a:ea typeface="Calibri"/>
                <a:cs typeface="Calibri"/>
                <a:sym typeface="Calibri"/>
              </a:rPr>
              <a:t/>
            </a:r>
            <a:br>
              <a:rPr lang="en-US">
                <a:solidFill>
                  <a:srgbClr val="FF0000"/>
                </a:solidFill>
                <a:latin typeface="Calibri"/>
                <a:ea typeface="Calibri"/>
                <a:cs typeface="Calibri"/>
                <a:sym typeface="Calibri"/>
              </a:rPr>
            </a:br>
            <a:r>
              <a:rPr lang="en-US">
                <a:solidFill>
                  <a:srgbClr val="FF0000"/>
                </a:solidFill>
                <a:latin typeface="Calibri"/>
                <a:ea typeface="Calibri"/>
                <a:cs typeface="Calibri"/>
                <a:sym typeface="Calibri"/>
              </a:rPr>
              <a:t>ADHF is a common &amp; potentially serious cause of acute respiratory distress.</a:t>
            </a:r>
            <a:endParaRPr>
              <a:solidFill>
                <a:srgbClr val="000000"/>
              </a:solidFill>
              <a:latin typeface="Calibri"/>
              <a:ea typeface="Calibri"/>
              <a:cs typeface="Calibri"/>
              <a:sym typeface="Calibri"/>
            </a:endParaRPr>
          </a:p>
        </p:txBody>
      </p:sp>
      <p:sp>
        <p:nvSpPr>
          <p:cNvPr id="323" name="Shape 323"/>
          <p:cNvSpPr txBox="1"/>
          <p:nvPr/>
        </p:nvSpPr>
        <p:spPr>
          <a:xfrm>
            <a:off x="248400" y="6457250"/>
            <a:ext cx="6618600" cy="257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Font typeface="Arial"/>
              <a:buNone/>
            </a:pPr>
            <a:r>
              <a:rPr lang="en-US" sz="1200">
                <a:solidFill>
                  <a:srgbClr val="B7B7B7"/>
                </a:solidFill>
                <a:latin typeface="Calibri"/>
                <a:ea typeface="Calibri"/>
                <a:cs typeface="Calibri"/>
                <a:sym typeface="Calibri"/>
              </a:rPr>
              <a:t>We will use this combination of drugs in patients unable to take normal drug therapy (such as black patients who are genetically resistant to ACE and patients with renal problems)</a:t>
            </a:r>
            <a:endParaRPr sz="1200">
              <a:solidFill>
                <a:srgbClr val="B7B7B7"/>
              </a:solidFill>
              <a:latin typeface="Calibri"/>
              <a:ea typeface="Calibri"/>
              <a:cs typeface="Calibri"/>
              <a:sym typeface="Calibri"/>
            </a:endParaRPr>
          </a:p>
          <a:p>
            <a:pPr marL="457200" lvl="0" indent="-254000" rtl="0">
              <a:spcBef>
                <a:spcPts val="0"/>
              </a:spcBef>
              <a:spcAft>
                <a:spcPts val="0"/>
              </a:spcAft>
              <a:buClr>
                <a:schemeClr val="dk1"/>
              </a:buClr>
              <a:buSzPts val="3200"/>
              <a:buFont typeface="Garamond"/>
              <a:buNone/>
            </a:pPr>
            <a:endParaRPr>
              <a:solidFill>
                <a:schemeClr val="dk1"/>
              </a:solidFill>
              <a:latin typeface="Cambria"/>
              <a:ea typeface="Cambria"/>
              <a:cs typeface="Cambria"/>
              <a:sym typeface="Cambria"/>
            </a:endParaRPr>
          </a:p>
          <a:p>
            <a:pPr marL="0" lvl="0" indent="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graphicFrame>
        <p:nvGraphicFramePr>
          <p:cNvPr id="328" name="Shape 328"/>
          <p:cNvGraphicFramePr/>
          <p:nvPr/>
        </p:nvGraphicFramePr>
        <p:xfrm>
          <a:off x="0" y="0"/>
          <a:ext cx="3000000" cy="3000000"/>
        </p:xfrm>
        <a:graphic>
          <a:graphicData uri="http://schemas.openxmlformats.org/drawingml/2006/table">
            <a:tbl>
              <a:tblPr>
                <a:noFill/>
                <a:tableStyleId>{3040B45C-48C0-4E1E-97AC-7F0D2D58A289}</a:tableStyleId>
              </a:tblPr>
              <a:tblGrid>
                <a:gridCol w="719825"/>
                <a:gridCol w="2709175"/>
                <a:gridCol w="1866500"/>
                <a:gridCol w="1562500"/>
              </a:tblGrid>
              <a:tr h="429650">
                <a:tc>
                  <a:txBody>
                    <a:bodyPr/>
                    <a:lstStyle/>
                    <a:p>
                      <a:pPr marL="0" lvl="0" indent="0" algn="ctr" rtl="0">
                        <a:spcBef>
                          <a:spcPts val="0"/>
                        </a:spcBef>
                        <a:spcAft>
                          <a:spcPts val="0"/>
                        </a:spcAft>
                        <a:buNone/>
                      </a:pPr>
                      <a:endParaRPr sz="1700">
                        <a:solidFill>
                          <a:srgbClr val="FFFFFF"/>
                        </a:solidFill>
                        <a:latin typeface="Cambria"/>
                        <a:ea typeface="Cambria"/>
                        <a:cs typeface="Cambria"/>
                        <a:sym typeface="Cambri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1700">
                          <a:solidFill>
                            <a:schemeClr val="lt1"/>
                          </a:solidFill>
                          <a:latin typeface="Cambria"/>
                          <a:ea typeface="Cambria"/>
                          <a:cs typeface="Cambria"/>
                          <a:sym typeface="Cambria"/>
                        </a:rPr>
                        <a:t>Heart Failure Functional Classification</a:t>
                      </a:r>
                      <a:endParaRPr sz="1700">
                        <a:solidFill>
                          <a:srgbClr val="FFFFFF"/>
                        </a:solidFill>
                        <a:latin typeface="Cambria"/>
                        <a:ea typeface="Cambria"/>
                        <a:cs typeface="Cambria"/>
                        <a:sym typeface="Cambria"/>
                      </a:endParaRPr>
                    </a:p>
                  </a:txBody>
                  <a:tcPr marL="91425" marR="91425" marT="91425" marB="91425">
                    <a:lnL w="9525" cap="flat" cmpd="sng">
                      <a:solidFill>
                        <a:srgbClr val="9E9E9E">
                          <a:alpha val="0"/>
                        </a:srgbClr>
                      </a:solidFill>
                      <a:prstDash val="solid"/>
                      <a:round/>
                      <a:headEnd type="none" w="sm" len="sm"/>
                      <a:tailEnd type="none" w="sm" len="sm"/>
                    </a:lnL>
                    <a:solidFill>
                      <a:srgbClr val="782A72"/>
                    </a:solidFill>
                  </a:tcPr>
                </a:tc>
                <a:tc gridSpan="2">
                  <a:txBody>
                    <a:bodyPr/>
                    <a:lstStyle/>
                    <a:p>
                      <a:pPr marL="0" lvl="0" indent="0" algn="ctr" rtl="0">
                        <a:spcBef>
                          <a:spcPts val="0"/>
                        </a:spcBef>
                        <a:spcAft>
                          <a:spcPts val="0"/>
                        </a:spcAft>
                        <a:buNone/>
                      </a:pPr>
                      <a:r>
                        <a:rPr lang="en-US" sz="1700">
                          <a:solidFill>
                            <a:srgbClr val="FFFFFF"/>
                          </a:solidFill>
                          <a:latin typeface="Cambria"/>
                          <a:ea typeface="Cambria"/>
                          <a:cs typeface="Cambria"/>
                          <a:sym typeface="Cambria"/>
                        </a:rPr>
                        <a:t>Management of Chronic Heart Failure</a:t>
                      </a:r>
                      <a:endParaRPr sz="1700">
                        <a:solidFill>
                          <a:srgbClr val="FFFFFF"/>
                        </a:solidFill>
                        <a:latin typeface="Cambria"/>
                        <a:ea typeface="Cambria"/>
                        <a:cs typeface="Cambria"/>
                        <a:sym typeface="Cambria"/>
                      </a:endParaRPr>
                    </a:p>
                  </a:txBody>
                  <a:tcPr marL="91425" marR="91425" marT="91425" marB="91425">
                    <a:solidFill>
                      <a:srgbClr val="782A72"/>
                    </a:solidFill>
                  </a:tcPr>
                </a:tc>
                <a:tc hMerge="1">
                  <a:txBody>
                    <a:bodyPr/>
                    <a:lstStyle/>
                    <a:p>
                      <a:endParaRPr lang="en-US"/>
                    </a:p>
                  </a:txBody>
                  <a:tcPr/>
                </a:tc>
              </a:tr>
              <a:tr h="644150">
                <a:tc>
                  <a:txBody>
                    <a:bodyPr/>
                    <a:lstStyle/>
                    <a:p>
                      <a:pPr marL="0" lvl="0" indent="0" algn="ctr" rtl="0">
                        <a:spcBef>
                          <a:spcPts val="0"/>
                        </a:spcBef>
                        <a:spcAft>
                          <a:spcPts val="0"/>
                        </a:spcAft>
                        <a:buNone/>
                      </a:pPr>
                      <a:r>
                        <a:rPr lang="en-US" sz="1500">
                          <a:solidFill>
                            <a:srgbClr val="FFFFFF"/>
                          </a:solidFill>
                          <a:latin typeface="Cambria"/>
                          <a:ea typeface="Cambria"/>
                          <a:cs typeface="Cambria"/>
                          <a:sym typeface="Cambria"/>
                        </a:rPr>
                        <a:t>NYHA Class</a:t>
                      </a:r>
                      <a:endParaRPr sz="1500">
                        <a:solidFill>
                          <a:srgbClr val="FFFFFF"/>
                        </a:solidFill>
                        <a:latin typeface="Cambria"/>
                        <a:ea typeface="Cambria"/>
                        <a:cs typeface="Cambria"/>
                        <a:sym typeface="Cambria"/>
                      </a:endParaRPr>
                    </a:p>
                  </a:txBody>
                  <a:tcPr marL="91425" marR="91425" marT="91425" marB="91425">
                    <a:lnT w="9525" cap="flat" cmpd="sng">
                      <a:solidFill>
                        <a:srgbClr val="9E9E9E">
                          <a:alpha val="0"/>
                        </a:srgbClr>
                      </a:solidFill>
                      <a:prstDash val="solid"/>
                      <a:round/>
                      <a:headEnd type="none" w="sm" len="sm"/>
                      <a:tailEnd type="none" w="sm" len="sm"/>
                    </a:lnT>
                    <a:solidFill>
                      <a:srgbClr val="376761"/>
                    </a:solidFill>
                  </a:tcPr>
                </a:tc>
                <a:tc>
                  <a:txBody>
                    <a:bodyPr/>
                    <a:lstStyle/>
                    <a:p>
                      <a:pPr marL="0" lvl="0" indent="0" algn="ctr" rtl="0">
                        <a:spcBef>
                          <a:spcPts val="0"/>
                        </a:spcBef>
                        <a:spcAft>
                          <a:spcPts val="0"/>
                        </a:spcAft>
                        <a:buNone/>
                      </a:pPr>
                      <a:r>
                        <a:rPr lang="en-US" sz="1500">
                          <a:latin typeface="Cambria"/>
                          <a:ea typeface="Cambria"/>
                          <a:cs typeface="Cambria"/>
                          <a:sym typeface="Cambria"/>
                        </a:rPr>
                        <a:t>Symptoms</a:t>
                      </a:r>
                      <a:endParaRPr sz="1500">
                        <a:latin typeface="Cambria"/>
                        <a:ea typeface="Cambria"/>
                        <a:cs typeface="Cambria"/>
                        <a:sym typeface="Cambria"/>
                      </a:endParaRPr>
                    </a:p>
                  </a:txBody>
                  <a:tcPr marL="91425" marR="91425" marT="91425" marB="91425">
                    <a:solidFill>
                      <a:srgbClr val="E8EBF5"/>
                    </a:solidFill>
                  </a:tcPr>
                </a:tc>
                <a:tc>
                  <a:txBody>
                    <a:bodyPr/>
                    <a:lstStyle/>
                    <a:p>
                      <a:pPr marL="0" lvl="0" indent="0" algn="ctr" rtl="0">
                        <a:spcBef>
                          <a:spcPts val="0"/>
                        </a:spcBef>
                        <a:spcAft>
                          <a:spcPts val="0"/>
                        </a:spcAft>
                        <a:buNone/>
                      </a:pPr>
                      <a:r>
                        <a:rPr lang="en-US" sz="1500">
                          <a:latin typeface="Cambria"/>
                          <a:ea typeface="Cambria"/>
                          <a:cs typeface="Cambria"/>
                          <a:sym typeface="Cambria"/>
                        </a:rPr>
                        <a:t>For Survival/Morbidity</a:t>
                      </a:r>
                      <a:endParaRPr sz="1500">
                        <a:latin typeface="Cambria"/>
                        <a:ea typeface="Cambria"/>
                        <a:cs typeface="Cambria"/>
                        <a:sym typeface="Cambria"/>
                      </a:endParaRPr>
                    </a:p>
                  </a:txBody>
                  <a:tcPr marL="91425" marR="91425" marT="91425" marB="91425">
                    <a:solidFill>
                      <a:srgbClr val="E8EBF5"/>
                    </a:solidFill>
                  </a:tcPr>
                </a:tc>
                <a:tc>
                  <a:txBody>
                    <a:bodyPr/>
                    <a:lstStyle/>
                    <a:p>
                      <a:pPr marL="0" lvl="0" indent="0" algn="ctr" rtl="0">
                        <a:spcBef>
                          <a:spcPts val="0"/>
                        </a:spcBef>
                        <a:spcAft>
                          <a:spcPts val="0"/>
                        </a:spcAft>
                        <a:buNone/>
                      </a:pPr>
                      <a:r>
                        <a:rPr lang="en-US" sz="1500">
                          <a:latin typeface="Cambria"/>
                          <a:ea typeface="Cambria"/>
                          <a:cs typeface="Cambria"/>
                          <a:sym typeface="Cambria"/>
                        </a:rPr>
                        <a:t>For Symptoms</a:t>
                      </a:r>
                      <a:endParaRPr sz="1500">
                        <a:latin typeface="Cambria"/>
                        <a:ea typeface="Cambria"/>
                        <a:cs typeface="Cambria"/>
                        <a:sym typeface="Cambria"/>
                      </a:endParaRPr>
                    </a:p>
                  </a:txBody>
                  <a:tcPr marL="91425" marR="91425" marT="91425" marB="91425">
                    <a:solidFill>
                      <a:srgbClr val="E8EBF5"/>
                    </a:solidFill>
                  </a:tcPr>
                </a:tc>
              </a:tr>
              <a:tr h="1628325">
                <a:tc>
                  <a:txBody>
                    <a:bodyPr/>
                    <a:lstStyle/>
                    <a:p>
                      <a:pPr marL="0" lvl="0" indent="0" algn="ctr" rtl="0">
                        <a:spcBef>
                          <a:spcPts val="0"/>
                        </a:spcBef>
                        <a:spcAft>
                          <a:spcPts val="0"/>
                        </a:spcAft>
                        <a:buNone/>
                      </a:pPr>
                      <a:r>
                        <a:rPr lang="en-US">
                          <a:solidFill>
                            <a:srgbClr val="FFFFFF"/>
                          </a:solidFill>
                          <a:latin typeface="Cambria"/>
                          <a:ea typeface="Cambria"/>
                          <a:cs typeface="Cambria"/>
                          <a:sym typeface="Cambria"/>
                        </a:rPr>
                        <a:t>I</a:t>
                      </a:r>
                      <a:endParaRPr>
                        <a:solidFill>
                          <a:srgbClr val="FFFFFF"/>
                        </a:solidFill>
                        <a:latin typeface="Cambria"/>
                        <a:ea typeface="Cambria"/>
                        <a:cs typeface="Cambria"/>
                        <a:sym typeface="Cambria"/>
                      </a:endParaRPr>
                    </a:p>
                  </a:txBody>
                  <a:tcPr marL="91425" marR="91425" marT="91425" marB="91425">
                    <a:solidFill>
                      <a:srgbClr val="376761"/>
                    </a:solidFill>
                  </a:tcPr>
                </a:tc>
                <a:tc>
                  <a:txBody>
                    <a:bodyPr/>
                    <a:lstStyle/>
                    <a:p>
                      <a:pPr marL="0" lvl="0" indent="0" rtl="0">
                        <a:lnSpc>
                          <a:spcPct val="107000"/>
                        </a:lnSpc>
                        <a:spcBef>
                          <a:spcPts val="0"/>
                        </a:spcBef>
                        <a:spcAft>
                          <a:spcPts val="0"/>
                        </a:spcAft>
                        <a:buNone/>
                      </a:pPr>
                      <a:r>
                        <a:rPr lang="en-US">
                          <a:solidFill>
                            <a:schemeClr val="dk1"/>
                          </a:solidFill>
                          <a:latin typeface="Calibri"/>
                          <a:ea typeface="Calibri"/>
                          <a:cs typeface="Calibri"/>
                          <a:sym typeface="Calibri"/>
                        </a:rPr>
                        <a:t>Cardiac disease, but </a:t>
                      </a:r>
                      <a:r>
                        <a:rPr lang="en-US">
                          <a:solidFill>
                            <a:srgbClr val="FF0000"/>
                          </a:solidFill>
                          <a:latin typeface="Calibri"/>
                          <a:ea typeface="Calibri"/>
                          <a:cs typeface="Calibri"/>
                          <a:sym typeface="Calibri"/>
                        </a:rPr>
                        <a:t>no symptoms &amp; no limitation </a:t>
                      </a:r>
                      <a:r>
                        <a:rPr lang="en-US">
                          <a:solidFill>
                            <a:schemeClr val="dk1"/>
                          </a:solidFill>
                          <a:latin typeface="Calibri"/>
                          <a:ea typeface="Calibri"/>
                          <a:cs typeface="Calibri"/>
                          <a:sym typeface="Calibri"/>
                        </a:rPr>
                        <a:t>in ordinary physical activity, e.g. no shortness of breath when walking, climbing stairs etc.</a:t>
                      </a:r>
                      <a:endParaRPr>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US">
                          <a:latin typeface="Calibri"/>
                          <a:ea typeface="Calibri"/>
                          <a:cs typeface="Calibri"/>
                          <a:sym typeface="Calibri"/>
                        </a:rPr>
                        <a:t>Continue ACE inhibitor/ARB if ACE inhibitor intolerant, continue aldosterone antagonist if post-MI add beta-blocker if post-MI</a:t>
                      </a:r>
                      <a:endParaRPr>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endParaRPr>
                        <a:latin typeface="Calibri"/>
                        <a:ea typeface="Calibri"/>
                        <a:cs typeface="Calibri"/>
                        <a:sym typeface="Calibri"/>
                      </a:endParaRPr>
                    </a:p>
                    <a:p>
                      <a:pPr marL="0" lvl="0" indent="0" algn="ctr" rtl="0">
                        <a:spcBef>
                          <a:spcPts val="0"/>
                        </a:spcBef>
                        <a:spcAft>
                          <a:spcPts val="0"/>
                        </a:spcAft>
                        <a:buNone/>
                      </a:pP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Reduce / stop diuretic</a:t>
                      </a:r>
                      <a:endParaRPr>
                        <a:latin typeface="Calibri"/>
                        <a:ea typeface="Calibri"/>
                        <a:cs typeface="Calibri"/>
                        <a:sym typeface="Calibri"/>
                      </a:endParaRPr>
                    </a:p>
                  </a:txBody>
                  <a:tcPr marL="91425" marR="91425" marT="91425" marB="91425"/>
                </a:tc>
              </a:tr>
              <a:tr h="1747425">
                <a:tc>
                  <a:txBody>
                    <a:bodyPr/>
                    <a:lstStyle/>
                    <a:p>
                      <a:pPr marL="0" lvl="0" indent="0" algn="ctr" rtl="0">
                        <a:spcBef>
                          <a:spcPts val="0"/>
                        </a:spcBef>
                        <a:spcAft>
                          <a:spcPts val="0"/>
                        </a:spcAft>
                        <a:buNone/>
                      </a:pPr>
                      <a:r>
                        <a:rPr lang="en-US">
                          <a:solidFill>
                            <a:srgbClr val="FFFFFF"/>
                          </a:solidFill>
                          <a:latin typeface="Cambria"/>
                          <a:ea typeface="Cambria"/>
                          <a:cs typeface="Cambria"/>
                          <a:sym typeface="Cambria"/>
                        </a:rPr>
                        <a:t>II</a:t>
                      </a:r>
                      <a:endParaRPr>
                        <a:solidFill>
                          <a:srgbClr val="FFFFFF"/>
                        </a:solidFill>
                        <a:latin typeface="Cambria"/>
                        <a:ea typeface="Cambria"/>
                        <a:cs typeface="Cambria"/>
                        <a:sym typeface="Cambria"/>
                      </a:endParaRPr>
                    </a:p>
                  </a:txBody>
                  <a:tcPr marL="91425" marR="91425" marT="91425" marB="91425">
                    <a:solidFill>
                      <a:srgbClr val="376761"/>
                    </a:solidFill>
                  </a:tcPr>
                </a:tc>
                <a:tc>
                  <a:txBody>
                    <a:bodyPr/>
                    <a:lstStyle/>
                    <a:p>
                      <a:pPr marL="0" lvl="0" indent="0" rtl="0">
                        <a:lnSpc>
                          <a:spcPct val="107000"/>
                        </a:lnSpc>
                        <a:spcBef>
                          <a:spcPts val="0"/>
                        </a:spcBef>
                        <a:spcAft>
                          <a:spcPts val="0"/>
                        </a:spcAft>
                        <a:buNone/>
                      </a:pPr>
                      <a:r>
                        <a:rPr lang="en-US">
                          <a:solidFill>
                            <a:schemeClr val="dk1"/>
                          </a:solidFill>
                          <a:latin typeface="Calibri"/>
                          <a:ea typeface="Calibri"/>
                          <a:cs typeface="Calibri"/>
                          <a:sym typeface="Calibri"/>
                        </a:rPr>
                        <a:t>Mild symptoms (</a:t>
                      </a:r>
                      <a:r>
                        <a:rPr lang="en-US">
                          <a:solidFill>
                            <a:srgbClr val="FF0000"/>
                          </a:solidFill>
                          <a:latin typeface="Calibri"/>
                          <a:ea typeface="Calibri"/>
                          <a:cs typeface="Calibri"/>
                          <a:sym typeface="Calibri"/>
                        </a:rPr>
                        <a:t>mild</a:t>
                      </a:r>
                      <a:r>
                        <a:rPr lang="en-US">
                          <a:solidFill>
                            <a:schemeClr val="dk1"/>
                          </a:solidFill>
                          <a:latin typeface="Calibri"/>
                          <a:ea typeface="Calibri"/>
                          <a:cs typeface="Calibri"/>
                          <a:sym typeface="Calibri"/>
                        </a:rPr>
                        <a:t> shortness of breath &amp;/or angina), </a:t>
                      </a:r>
                      <a:r>
                        <a:rPr lang="en-US">
                          <a:solidFill>
                            <a:srgbClr val="FF0000"/>
                          </a:solidFill>
                          <a:latin typeface="Calibri"/>
                          <a:ea typeface="Calibri"/>
                          <a:cs typeface="Calibri"/>
                          <a:sym typeface="Calibri"/>
                        </a:rPr>
                        <a:t>slight</a:t>
                      </a:r>
                      <a:r>
                        <a:rPr lang="en-US">
                          <a:solidFill>
                            <a:schemeClr val="dk1"/>
                          </a:solidFill>
                          <a:latin typeface="Calibri"/>
                          <a:ea typeface="Calibri"/>
                          <a:cs typeface="Calibri"/>
                          <a:sym typeface="Calibri"/>
                        </a:rPr>
                        <a:t> limitation during ordinary activity</a:t>
                      </a:r>
                      <a:endParaRPr>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US">
                          <a:latin typeface="Calibri"/>
                          <a:ea typeface="Calibri"/>
                          <a:cs typeface="Calibri"/>
                          <a:sym typeface="Calibri"/>
                        </a:rPr>
                        <a:t>ACE inhibitor as first-line treatment/ARB </a:t>
                      </a:r>
                      <a:br>
                        <a:rPr lang="en-US">
                          <a:latin typeface="Calibri"/>
                          <a:ea typeface="Calibri"/>
                          <a:cs typeface="Calibri"/>
                          <a:sym typeface="Calibri"/>
                        </a:rPr>
                      </a:br>
                      <a:r>
                        <a:rPr lang="en-US">
                          <a:latin typeface="Calibri"/>
                          <a:ea typeface="Calibri"/>
                          <a:cs typeface="Calibri"/>
                          <a:sym typeface="Calibri"/>
                        </a:rPr>
                        <a:t>if ACE inhibitor intolerant add beta-blocker </a:t>
                      </a:r>
                      <a:br>
                        <a:rPr lang="en-US">
                          <a:latin typeface="Calibri"/>
                          <a:ea typeface="Calibri"/>
                          <a:cs typeface="Calibri"/>
                          <a:sym typeface="Calibri"/>
                        </a:rPr>
                      </a:br>
                      <a:r>
                        <a:rPr lang="en-US">
                          <a:latin typeface="Calibri"/>
                          <a:ea typeface="Calibri"/>
                          <a:cs typeface="Calibri"/>
                          <a:sym typeface="Calibri"/>
                        </a:rPr>
                        <a:t>and aldosterone antagonist if post-MI</a:t>
                      </a:r>
                      <a:endParaRPr>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endParaRPr>
                        <a:latin typeface="Calibri"/>
                        <a:ea typeface="Calibri"/>
                        <a:cs typeface="Calibri"/>
                        <a:sym typeface="Calibri"/>
                      </a:endParaRPr>
                    </a:p>
                    <a:p>
                      <a:pPr marL="0" lvl="0" indent="0" algn="ctr" rtl="0">
                        <a:spcBef>
                          <a:spcPts val="0"/>
                        </a:spcBef>
                        <a:spcAft>
                          <a:spcPts val="0"/>
                        </a:spcAft>
                        <a:buNone/>
                      </a:pP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 Diuretic depending on fluid retention</a:t>
                      </a:r>
                      <a:endParaRPr>
                        <a:latin typeface="Calibri"/>
                        <a:ea typeface="Calibri"/>
                        <a:cs typeface="Calibri"/>
                        <a:sym typeface="Calibri"/>
                      </a:endParaRPr>
                    </a:p>
                  </a:txBody>
                  <a:tcPr marL="91425" marR="91425" marT="91425" marB="91425"/>
                </a:tc>
              </a:tr>
              <a:tr h="1564350">
                <a:tc>
                  <a:txBody>
                    <a:bodyPr/>
                    <a:lstStyle/>
                    <a:p>
                      <a:pPr marL="0" lvl="0" indent="0" algn="ctr" rtl="0">
                        <a:spcBef>
                          <a:spcPts val="0"/>
                        </a:spcBef>
                        <a:spcAft>
                          <a:spcPts val="0"/>
                        </a:spcAft>
                        <a:buNone/>
                      </a:pPr>
                      <a:r>
                        <a:rPr lang="en-US">
                          <a:solidFill>
                            <a:srgbClr val="FFFFFF"/>
                          </a:solidFill>
                          <a:latin typeface="Cambria"/>
                          <a:ea typeface="Cambria"/>
                          <a:cs typeface="Cambria"/>
                          <a:sym typeface="Cambria"/>
                        </a:rPr>
                        <a:t>III</a:t>
                      </a:r>
                      <a:endParaRPr>
                        <a:solidFill>
                          <a:srgbClr val="FFFFFF"/>
                        </a:solidFill>
                        <a:latin typeface="Cambria"/>
                        <a:ea typeface="Cambria"/>
                        <a:cs typeface="Cambria"/>
                        <a:sym typeface="Cambria"/>
                      </a:endParaRPr>
                    </a:p>
                  </a:txBody>
                  <a:tcPr marL="91425" marR="91425" marT="91425" marB="91425">
                    <a:solidFill>
                      <a:srgbClr val="376761"/>
                    </a:solidFill>
                  </a:tcPr>
                </a:tc>
                <a:tc>
                  <a:txBody>
                    <a:bodyPr/>
                    <a:lstStyle/>
                    <a:p>
                      <a:pPr marL="0" lvl="0" indent="0" rtl="0">
                        <a:lnSpc>
                          <a:spcPct val="107000"/>
                        </a:lnSpc>
                        <a:spcBef>
                          <a:spcPts val="0"/>
                        </a:spcBef>
                        <a:spcAft>
                          <a:spcPts val="0"/>
                        </a:spcAft>
                        <a:buNone/>
                      </a:pPr>
                      <a:r>
                        <a:rPr lang="en-US">
                          <a:solidFill>
                            <a:srgbClr val="FF0000"/>
                          </a:solidFill>
                          <a:latin typeface="Calibri"/>
                          <a:ea typeface="Calibri"/>
                          <a:cs typeface="Calibri"/>
                          <a:sym typeface="Calibri"/>
                        </a:rPr>
                        <a:t>Marked</a:t>
                      </a:r>
                      <a:r>
                        <a:rPr lang="en-US">
                          <a:solidFill>
                            <a:schemeClr val="dk1"/>
                          </a:solidFill>
                          <a:latin typeface="Calibri"/>
                          <a:ea typeface="Calibri"/>
                          <a:cs typeface="Calibri"/>
                          <a:sym typeface="Calibri"/>
                        </a:rPr>
                        <a:t> limitation in activity due to symptoms, even during less-than-ordinary activity, e.g. walking short distances </a:t>
                      </a:r>
                      <a:endParaRPr>
                        <a:solidFill>
                          <a:schemeClr val="dk1"/>
                        </a:solidFill>
                        <a:latin typeface="Calibri"/>
                        <a:ea typeface="Calibri"/>
                        <a:cs typeface="Calibri"/>
                        <a:sym typeface="Calibri"/>
                      </a:endParaRPr>
                    </a:p>
                    <a:p>
                      <a:pPr marL="0" lvl="0" indent="0" rtl="0">
                        <a:lnSpc>
                          <a:spcPct val="107000"/>
                        </a:lnSpc>
                        <a:spcBef>
                          <a:spcPts val="0"/>
                        </a:spcBef>
                        <a:spcAft>
                          <a:spcPts val="0"/>
                        </a:spcAft>
                        <a:buNone/>
                      </a:pPr>
                      <a:r>
                        <a:rPr lang="en-US">
                          <a:solidFill>
                            <a:schemeClr val="dk1"/>
                          </a:solidFill>
                          <a:latin typeface="Calibri"/>
                          <a:ea typeface="Calibri"/>
                          <a:cs typeface="Calibri"/>
                          <a:sym typeface="Calibri"/>
                        </a:rPr>
                        <a:t>(20–100 m). Comfortable only at rest</a:t>
                      </a:r>
                      <a:endParaRPr>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US">
                          <a:latin typeface="Calibri"/>
                          <a:ea typeface="Calibri"/>
                          <a:cs typeface="Calibri"/>
                          <a:sym typeface="Calibri"/>
                        </a:rPr>
                        <a:t>ACE inhibitor plus ARB or ARB alone if ACE intolerant beta-blocker add aldosterone antagonist</a:t>
                      </a:r>
                      <a:endParaRPr>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a:latin typeface="Calibri"/>
                          <a:ea typeface="Calibri"/>
                          <a:cs typeface="Calibri"/>
                          <a:sym typeface="Calibri"/>
                        </a:rPr>
                        <a:t>+ Diuretics </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  Digitalis</a:t>
                      </a:r>
                      <a:br>
                        <a:rPr lang="en-US">
                          <a:latin typeface="Calibri"/>
                          <a:ea typeface="Calibri"/>
                          <a:cs typeface="Calibri"/>
                          <a:sym typeface="Calibri"/>
                        </a:rPr>
                      </a:br>
                      <a:r>
                        <a:rPr lang="en-US">
                          <a:latin typeface="Calibri"/>
                          <a:ea typeface="Calibri"/>
                          <a:cs typeface="Calibri"/>
                          <a:sym typeface="Calibri"/>
                        </a:rPr>
                        <a:t> If still symptomatic</a:t>
                      </a:r>
                      <a:endParaRPr>
                        <a:latin typeface="Calibri"/>
                        <a:ea typeface="Calibri"/>
                        <a:cs typeface="Calibri"/>
                        <a:sym typeface="Calibri"/>
                      </a:endParaRPr>
                    </a:p>
                  </a:txBody>
                  <a:tcPr marL="91425" marR="91425" marT="91425" marB="91425"/>
                </a:tc>
              </a:tr>
              <a:tr h="1206550">
                <a:tc>
                  <a:txBody>
                    <a:bodyPr/>
                    <a:lstStyle/>
                    <a:p>
                      <a:pPr marL="0" lvl="0" indent="0" algn="ctr" rtl="0">
                        <a:spcBef>
                          <a:spcPts val="0"/>
                        </a:spcBef>
                        <a:spcAft>
                          <a:spcPts val="0"/>
                        </a:spcAft>
                        <a:buNone/>
                      </a:pPr>
                      <a:r>
                        <a:rPr lang="en-US">
                          <a:solidFill>
                            <a:srgbClr val="FFFFFF"/>
                          </a:solidFill>
                          <a:latin typeface="Cambria"/>
                          <a:ea typeface="Cambria"/>
                          <a:cs typeface="Cambria"/>
                          <a:sym typeface="Cambria"/>
                        </a:rPr>
                        <a:t>IV</a:t>
                      </a:r>
                      <a:endParaRPr>
                        <a:solidFill>
                          <a:srgbClr val="FFFFFF"/>
                        </a:solidFill>
                        <a:latin typeface="Cambria"/>
                        <a:ea typeface="Cambria"/>
                        <a:cs typeface="Cambria"/>
                        <a:sym typeface="Cambria"/>
                      </a:endParaRPr>
                    </a:p>
                  </a:txBody>
                  <a:tcPr marL="91425" marR="91425" marT="91425" marB="91425">
                    <a:solidFill>
                      <a:srgbClr val="376761"/>
                    </a:solidFill>
                  </a:tcPr>
                </a:tc>
                <a:tc>
                  <a:txBody>
                    <a:bodyPr/>
                    <a:lstStyle/>
                    <a:p>
                      <a:pPr marL="0" lvl="0" indent="0" rtl="0">
                        <a:lnSpc>
                          <a:spcPct val="107000"/>
                        </a:lnSpc>
                        <a:spcBef>
                          <a:spcPts val="0"/>
                        </a:spcBef>
                        <a:spcAft>
                          <a:spcPts val="0"/>
                        </a:spcAft>
                        <a:buNone/>
                      </a:pPr>
                      <a:r>
                        <a:rPr lang="en-US">
                          <a:solidFill>
                            <a:srgbClr val="FF0000"/>
                          </a:solidFill>
                          <a:latin typeface="Calibri"/>
                          <a:ea typeface="Calibri"/>
                          <a:cs typeface="Calibri"/>
                          <a:sym typeface="Calibri"/>
                        </a:rPr>
                        <a:t>Severe</a:t>
                      </a:r>
                      <a:r>
                        <a:rPr lang="en-US">
                          <a:solidFill>
                            <a:schemeClr val="dk1"/>
                          </a:solidFill>
                          <a:latin typeface="Calibri"/>
                          <a:ea typeface="Calibri"/>
                          <a:cs typeface="Calibri"/>
                          <a:sym typeface="Calibri"/>
                        </a:rPr>
                        <a:t> limitations. Experiences symptoms even while at rest. Mostly bed bound patients</a:t>
                      </a:r>
                      <a:endParaRPr>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US">
                          <a:latin typeface="Calibri"/>
                          <a:ea typeface="Calibri"/>
                          <a:cs typeface="Calibri"/>
                          <a:sym typeface="Calibri"/>
                        </a:rPr>
                        <a:t>Continue ACE inhibitor/ARB beta-blocker aldosterone antagonist</a:t>
                      </a:r>
                      <a:endParaRPr>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 Diuretics</a:t>
                      </a:r>
                      <a:endParaRPr>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 + Digitalis</a:t>
                      </a:r>
                      <a:endParaRPr>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 + consider temporary inotropic support</a:t>
                      </a:r>
                      <a:endParaRPr>
                        <a:latin typeface="Calibri"/>
                        <a:ea typeface="Calibri"/>
                        <a:cs typeface="Calibri"/>
                        <a:sym typeface="Calibri"/>
                      </a:endParaRPr>
                    </a:p>
                  </a:txBody>
                  <a:tcPr marL="91425" marR="91425" marT="91425" marB="91425"/>
                </a:tc>
              </a:tr>
            </a:tbl>
          </a:graphicData>
        </a:graphic>
      </p:graphicFrame>
      <p:sp>
        <p:nvSpPr>
          <p:cNvPr id="329" name="Shape 329"/>
          <p:cNvSpPr/>
          <p:nvPr/>
        </p:nvSpPr>
        <p:spPr>
          <a:xfrm>
            <a:off x="352925" y="8412450"/>
            <a:ext cx="2194200" cy="737700"/>
          </a:xfrm>
          <a:prstGeom prst="rightArrowCallout">
            <a:avLst>
              <a:gd name="adj1" fmla="val 25000"/>
              <a:gd name="adj2" fmla="val 25000"/>
              <a:gd name="adj3" fmla="val 25000"/>
              <a:gd name="adj4" fmla="val 64977"/>
            </a:avLst>
          </a:prstGeom>
          <a:solidFill>
            <a:srgbClr val="782A72"/>
          </a:solidFill>
          <a:ln w="9525" cap="flat" cmpd="sng">
            <a:solidFill>
              <a:srgbClr val="9E9E9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FFFFFF"/>
                </a:solidFill>
                <a:latin typeface="Cambria"/>
                <a:ea typeface="Cambria"/>
                <a:cs typeface="Cambria"/>
                <a:sym typeface="Cambria"/>
              </a:rPr>
              <a:t>Management of Acute Heart Failure</a:t>
            </a:r>
            <a:endParaRPr/>
          </a:p>
        </p:txBody>
      </p:sp>
      <p:pic>
        <p:nvPicPr>
          <p:cNvPr id="330" name="Shape 330"/>
          <p:cNvPicPr preferRelativeResize="0"/>
          <p:nvPr/>
        </p:nvPicPr>
        <p:blipFill>
          <a:blip r:embed="rId3">
            <a:alphaModFix/>
          </a:blip>
          <a:stretch>
            <a:fillRect/>
          </a:stretch>
        </p:blipFill>
        <p:spPr>
          <a:xfrm>
            <a:off x="2621200" y="7650925"/>
            <a:ext cx="4236800" cy="2260750"/>
          </a:xfrm>
          <a:prstGeom prst="rect">
            <a:avLst/>
          </a:prstGeom>
          <a:noFill/>
          <a:ln>
            <a:noFill/>
          </a:ln>
        </p:spPr>
      </p:pic>
      <p:sp>
        <p:nvSpPr>
          <p:cNvPr id="331" name="Shape 331"/>
          <p:cNvSpPr txBox="1"/>
          <p:nvPr/>
        </p:nvSpPr>
        <p:spPr>
          <a:xfrm>
            <a:off x="5852450" y="9450275"/>
            <a:ext cx="815400" cy="202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100">
                <a:solidFill>
                  <a:schemeClr val="accent6"/>
                </a:solidFill>
              </a:rPr>
              <a:t>diuretic</a:t>
            </a:r>
            <a:endParaRPr sz="1100">
              <a:solidFill>
                <a:schemeClr val="accent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p:nvPr/>
        </p:nvSpPr>
        <p:spPr>
          <a:xfrm>
            <a:off x="0" y="0"/>
            <a:ext cx="6858000" cy="767995"/>
          </a:xfrm>
          <a:prstGeom prst="rect">
            <a:avLst/>
          </a:prstGeom>
          <a:solidFill>
            <a:srgbClr val="782A72"/>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400"/>
              <a:buFont typeface="Cambria"/>
              <a:buNone/>
            </a:pPr>
            <a:r>
              <a:rPr lang="en-US" sz="4400" b="0" i="0" u="none" strike="noStrike" cap="none">
                <a:solidFill>
                  <a:srgbClr val="000000"/>
                </a:solidFill>
                <a:latin typeface="Cambria"/>
                <a:ea typeface="Cambria"/>
                <a:cs typeface="Cambria"/>
                <a:sym typeface="Cambria"/>
              </a:rPr>
              <a:t>Questions</a:t>
            </a:r>
            <a:endParaRPr/>
          </a:p>
        </p:txBody>
      </p:sp>
      <p:sp>
        <p:nvSpPr>
          <p:cNvPr id="337" name="Shape 337"/>
          <p:cNvSpPr/>
          <p:nvPr/>
        </p:nvSpPr>
        <p:spPr>
          <a:xfrm>
            <a:off x="0" y="1076982"/>
            <a:ext cx="1943100" cy="548618"/>
          </a:xfrm>
          <a:prstGeom prst="homePlate">
            <a:avLst>
              <a:gd name="adj" fmla="val 50000"/>
            </a:avLst>
          </a:pr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mbria"/>
              <a:buNone/>
            </a:pPr>
            <a:r>
              <a:rPr lang="en-US" sz="2400" b="0" i="0" u="none" strike="noStrike" cap="none">
                <a:solidFill>
                  <a:srgbClr val="000000"/>
                </a:solidFill>
                <a:latin typeface="Cambria"/>
                <a:ea typeface="Cambria"/>
                <a:cs typeface="Cambria"/>
                <a:sym typeface="Cambria"/>
              </a:rPr>
              <a:t>MCQs:</a:t>
            </a:r>
            <a:endParaRPr/>
          </a:p>
        </p:txBody>
      </p:sp>
      <p:sp>
        <p:nvSpPr>
          <p:cNvPr id="338" name="Shape 338"/>
          <p:cNvSpPr txBox="1"/>
          <p:nvPr/>
        </p:nvSpPr>
        <p:spPr>
          <a:xfrm>
            <a:off x="157150" y="1763127"/>
            <a:ext cx="6543600" cy="196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Calibri"/>
              <a:buNone/>
            </a:pPr>
            <a:r>
              <a:rPr lang="en-US" sz="1500" b="1" i="0" u="none" strike="noStrike" cap="none">
                <a:solidFill>
                  <a:srgbClr val="000000"/>
                </a:solidFill>
                <a:latin typeface="Calibri"/>
                <a:ea typeface="Calibri"/>
                <a:cs typeface="Calibri"/>
                <a:sym typeface="Calibri"/>
              </a:rPr>
              <a:t>1-A 67 years man with history of Rheumatoid arthritis was referred to ER department after severe chest pain and collapsing. He was having heart attack and died at hospital after many tries of CPR. At autopsy , they found Atheroma (Fat plaque) obstructing his main coronary artery. Which drug he was on and that possibly caused atherosclerosis?</a:t>
            </a:r>
            <a:endParaRPr sz="1500"/>
          </a:p>
          <a:p>
            <a:pPr marL="0" marR="0" lvl="0" indent="0" algn="l" rtl="0">
              <a:lnSpc>
                <a:spcPct val="100000"/>
              </a:lnSpc>
              <a:spcBef>
                <a:spcPts val="0"/>
              </a:spcBef>
              <a:spcAft>
                <a:spcPts val="0"/>
              </a:spcAft>
              <a:buClr>
                <a:srgbClr val="000000"/>
              </a:buClr>
              <a:buSzPts val="1600"/>
              <a:buFont typeface="Calibri"/>
              <a:buNone/>
            </a:pPr>
            <a:r>
              <a:rPr lang="en-US" sz="1500" b="0" i="0" u="none" strike="noStrike" cap="none">
                <a:solidFill>
                  <a:srgbClr val="000000"/>
                </a:solidFill>
                <a:latin typeface="Calibri"/>
                <a:ea typeface="Calibri"/>
                <a:cs typeface="Calibri"/>
                <a:sym typeface="Calibri"/>
              </a:rPr>
              <a:t>A)  Tocilizumab </a:t>
            </a:r>
            <a:endParaRPr sz="1500"/>
          </a:p>
          <a:p>
            <a:pPr marL="0" marR="0" lvl="0" indent="0" algn="l" rtl="0">
              <a:lnSpc>
                <a:spcPct val="100000"/>
              </a:lnSpc>
              <a:spcBef>
                <a:spcPts val="0"/>
              </a:spcBef>
              <a:spcAft>
                <a:spcPts val="0"/>
              </a:spcAft>
              <a:buClr>
                <a:srgbClr val="000000"/>
              </a:buClr>
              <a:buSzPts val="1600"/>
              <a:buFont typeface="Calibri"/>
              <a:buNone/>
            </a:pPr>
            <a:r>
              <a:rPr lang="en-US" sz="1500" b="0" i="0" u="none" strike="noStrike" cap="none">
                <a:solidFill>
                  <a:srgbClr val="000000"/>
                </a:solidFill>
                <a:latin typeface="Calibri"/>
                <a:ea typeface="Calibri"/>
                <a:cs typeface="Calibri"/>
                <a:sym typeface="Calibri"/>
              </a:rPr>
              <a:t>B)  Infliximab</a:t>
            </a:r>
            <a:endParaRPr sz="1500"/>
          </a:p>
          <a:p>
            <a:pPr marL="0" marR="0" lvl="0" indent="0" algn="l" rtl="0">
              <a:lnSpc>
                <a:spcPct val="100000"/>
              </a:lnSpc>
              <a:spcBef>
                <a:spcPts val="0"/>
              </a:spcBef>
              <a:spcAft>
                <a:spcPts val="0"/>
              </a:spcAft>
              <a:buClr>
                <a:srgbClr val="000000"/>
              </a:buClr>
              <a:buSzPts val="1600"/>
              <a:buFont typeface="Calibri"/>
              <a:buNone/>
            </a:pPr>
            <a:r>
              <a:rPr lang="en-US" sz="1500" b="0" i="0" u="none" strike="noStrike" cap="none">
                <a:solidFill>
                  <a:srgbClr val="000000"/>
                </a:solidFill>
                <a:latin typeface="Calibri"/>
                <a:ea typeface="Calibri"/>
                <a:cs typeface="Calibri"/>
                <a:sym typeface="Calibri"/>
              </a:rPr>
              <a:t>C)  Ibuprofen</a:t>
            </a:r>
            <a:endParaRPr sz="1500"/>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Calibri"/>
              <a:ea typeface="Calibri"/>
              <a:cs typeface="Calibri"/>
              <a:sym typeface="Calibri"/>
            </a:endParaRPr>
          </a:p>
        </p:txBody>
      </p:sp>
      <p:sp>
        <p:nvSpPr>
          <p:cNvPr id="339" name="Shape 339"/>
          <p:cNvSpPr txBox="1"/>
          <p:nvPr/>
        </p:nvSpPr>
        <p:spPr>
          <a:xfrm rot="10800000">
            <a:off x="4170900" y="9537296"/>
            <a:ext cx="2687100" cy="36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EABAB"/>
              </a:buClr>
              <a:buSzPts val="1600"/>
              <a:buFont typeface="Calibri"/>
              <a:buNone/>
            </a:pPr>
            <a:r>
              <a:rPr lang="en-US" sz="1600" b="0" i="0" u="none" strike="noStrike" cap="none">
                <a:solidFill>
                  <a:srgbClr val="AEABAB"/>
                </a:solidFill>
                <a:latin typeface="Calibri"/>
                <a:ea typeface="Calibri"/>
                <a:cs typeface="Calibri"/>
                <a:sym typeface="Calibri"/>
              </a:rPr>
              <a:t>1-A 2-B 3-</a:t>
            </a:r>
            <a:r>
              <a:rPr lang="en-US" sz="1600">
                <a:solidFill>
                  <a:srgbClr val="AEABAB"/>
                </a:solidFill>
                <a:latin typeface="Calibri"/>
                <a:ea typeface="Calibri"/>
                <a:cs typeface="Calibri"/>
                <a:sym typeface="Calibri"/>
              </a:rPr>
              <a:t>A 4-C 5-C</a:t>
            </a:r>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AEABAB"/>
              </a:solidFill>
              <a:latin typeface="Calibri"/>
              <a:ea typeface="Calibri"/>
              <a:cs typeface="Calibri"/>
              <a:sym typeface="Calibri"/>
            </a:endParaRPr>
          </a:p>
        </p:txBody>
      </p:sp>
      <p:sp>
        <p:nvSpPr>
          <p:cNvPr id="340" name="Shape 340"/>
          <p:cNvSpPr txBox="1"/>
          <p:nvPr/>
        </p:nvSpPr>
        <p:spPr>
          <a:xfrm>
            <a:off x="157138" y="3597361"/>
            <a:ext cx="6543600" cy="1564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500" b="1">
                <a:latin typeface="Calibri"/>
                <a:ea typeface="Calibri"/>
                <a:cs typeface="Calibri"/>
                <a:sym typeface="Calibri"/>
              </a:rPr>
              <a:t>2-Primarily an arterial vasodilator that reduces peripheral vascular resistance in heart failure:</a:t>
            </a:r>
            <a:br>
              <a:rPr lang="en-US" sz="1500" b="1">
                <a:latin typeface="Calibri"/>
                <a:ea typeface="Calibri"/>
                <a:cs typeface="Calibri"/>
                <a:sym typeface="Calibri"/>
              </a:rPr>
            </a:br>
            <a:r>
              <a:rPr lang="en-US" sz="1500">
                <a:latin typeface="Calibri"/>
                <a:ea typeface="Calibri"/>
                <a:cs typeface="Calibri"/>
                <a:sym typeface="Calibri"/>
              </a:rPr>
              <a:t>A)  Nitroglycerine</a:t>
            </a:r>
            <a:endParaRPr sz="1500">
              <a:latin typeface="Calibri"/>
              <a:ea typeface="Calibri"/>
              <a:cs typeface="Calibri"/>
              <a:sym typeface="Calibri"/>
            </a:endParaRPr>
          </a:p>
          <a:p>
            <a:pPr marL="0" lvl="0" indent="0">
              <a:spcBef>
                <a:spcPts val="0"/>
              </a:spcBef>
              <a:spcAft>
                <a:spcPts val="0"/>
              </a:spcAft>
              <a:buNone/>
            </a:pPr>
            <a:r>
              <a:rPr lang="en-US" sz="1500">
                <a:latin typeface="Calibri"/>
                <a:ea typeface="Calibri"/>
                <a:cs typeface="Calibri"/>
                <a:sym typeface="Calibri"/>
              </a:rPr>
              <a:t>B)  Hydralazine</a:t>
            </a:r>
            <a:endParaRPr sz="1500">
              <a:latin typeface="Calibri"/>
              <a:ea typeface="Calibri"/>
              <a:cs typeface="Calibri"/>
              <a:sym typeface="Calibri"/>
            </a:endParaRPr>
          </a:p>
          <a:p>
            <a:pPr marL="0" lvl="0" indent="0">
              <a:spcBef>
                <a:spcPts val="0"/>
              </a:spcBef>
              <a:spcAft>
                <a:spcPts val="0"/>
              </a:spcAft>
              <a:buNone/>
            </a:pPr>
            <a:r>
              <a:rPr lang="en-US" sz="1500">
                <a:latin typeface="Calibri"/>
                <a:ea typeface="Calibri"/>
                <a:cs typeface="Calibri"/>
                <a:sym typeface="Calibri"/>
              </a:rPr>
              <a:t>C)  Eplerenone</a:t>
            </a:r>
            <a:endParaRPr sz="1500">
              <a:latin typeface="Calibri"/>
              <a:ea typeface="Calibri"/>
              <a:cs typeface="Calibri"/>
              <a:sym typeface="Calibri"/>
            </a:endParaRPr>
          </a:p>
          <a:p>
            <a:pPr marL="0" lvl="0" indent="0">
              <a:spcBef>
                <a:spcPts val="0"/>
              </a:spcBef>
              <a:spcAft>
                <a:spcPts val="0"/>
              </a:spcAft>
              <a:buNone/>
            </a:pPr>
            <a:r>
              <a:rPr lang="en-US" sz="1500">
                <a:latin typeface="Calibri"/>
                <a:ea typeface="Calibri"/>
                <a:cs typeface="Calibri"/>
                <a:sym typeface="Calibri"/>
              </a:rPr>
              <a:t>D)  Isosorbide  </a:t>
            </a:r>
            <a:endParaRPr sz="1500">
              <a:latin typeface="Calibri"/>
              <a:ea typeface="Calibri"/>
              <a:cs typeface="Calibri"/>
              <a:sym typeface="Calibri"/>
            </a:endParaRPr>
          </a:p>
        </p:txBody>
      </p:sp>
      <p:sp>
        <p:nvSpPr>
          <p:cNvPr id="341" name="Shape 341"/>
          <p:cNvSpPr txBox="1"/>
          <p:nvPr/>
        </p:nvSpPr>
        <p:spPr>
          <a:xfrm>
            <a:off x="157150" y="5073113"/>
            <a:ext cx="6543600" cy="126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500" b="1">
                <a:latin typeface="Calibri"/>
                <a:ea typeface="Calibri"/>
                <a:cs typeface="Calibri"/>
                <a:sym typeface="Calibri"/>
              </a:rPr>
              <a:t>3-furosemide should not be administered in I.V. lines containing which drug that will lead to its precipitation?</a:t>
            </a:r>
            <a:br>
              <a:rPr lang="en-US" sz="1500" b="1">
                <a:latin typeface="Calibri"/>
                <a:ea typeface="Calibri"/>
                <a:cs typeface="Calibri"/>
                <a:sym typeface="Calibri"/>
              </a:rPr>
            </a:br>
            <a:r>
              <a:rPr lang="en-US" sz="1500">
                <a:latin typeface="Calibri"/>
                <a:ea typeface="Calibri"/>
                <a:cs typeface="Calibri"/>
                <a:sym typeface="Calibri"/>
              </a:rPr>
              <a:t>A)  Milrinone</a:t>
            </a:r>
            <a:br>
              <a:rPr lang="en-US" sz="1500">
                <a:latin typeface="Calibri"/>
                <a:ea typeface="Calibri"/>
                <a:cs typeface="Calibri"/>
                <a:sym typeface="Calibri"/>
              </a:rPr>
            </a:br>
            <a:r>
              <a:rPr lang="en-US" sz="1500">
                <a:latin typeface="Calibri"/>
                <a:ea typeface="Calibri"/>
                <a:cs typeface="Calibri"/>
                <a:sym typeface="Calibri"/>
              </a:rPr>
              <a:t>B)  Enoximone</a:t>
            </a:r>
            <a:endParaRPr sz="1500">
              <a:latin typeface="Calibri"/>
              <a:ea typeface="Calibri"/>
              <a:cs typeface="Calibri"/>
              <a:sym typeface="Calibri"/>
            </a:endParaRPr>
          </a:p>
          <a:p>
            <a:pPr marL="0" marR="0" lvl="0" indent="0" algn="l" rtl="0">
              <a:lnSpc>
                <a:spcPct val="100000"/>
              </a:lnSpc>
              <a:spcBef>
                <a:spcPts val="0"/>
              </a:spcBef>
              <a:spcAft>
                <a:spcPts val="0"/>
              </a:spcAft>
              <a:buNone/>
            </a:pPr>
            <a:r>
              <a:rPr lang="en-US" sz="1500">
                <a:latin typeface="Calibri"/>
                <a:ea typeface="Calibri"/>
                <a:cs typeface="Calibri"/>
                <a:sym typeface="Calibri"/>
              </a:rPr>
              <a:t>C)  Vesnarinone</a:t>
            </a:r>
            <a:endParaRPr sz="1500">
              <a:latin typeface="Calibri"/>
              <a:ea typeface="Calibri"/>
              <a:cs typeface="Calibri"/>
              <a:sym typeface="Calibri"/>
            </a:endParaRPr>
          </a:p>
        </p:txBody>
      </p:sp>
      <p:sp>
        <p:nvSpPr>
          <p:cNvPr id="342" name="Shape 342"/>
          <p:cNvSpPr txBox="1"/>
          <p:nvPr/>
        </p:nvSpPr>
        <p:spPr>
          <a:xfrm>
            <a:off x="80253" y="6336425"/>
            <a:ext cx="6543600" cy="114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500" b="1">
                <a:latin typeface="Calibri"/>
                <a:ea typeface="Calibri"/>
                <a:cs typeface="Calibri"/>
                <a:sym typeface="Calibri"/>
              </a:rPr>
              <a:t>4-Digitalis-induced arrhythmias in the heart is due to:</a:t>
            </a:r>
            <a:r>
              <a:rPr lang="en-US" sz="1500" b="1"/>
              <a:t/>
            </a:r>
            <a:br>
              <a:rPr lang="en-US" sz="1500" b="1"/>
            </a:br>
            <a:r>
              <a:rPr lang="en-US" sz="1500">
                <a:latin typeface="Calibri"/>
                <a:ea typeface="Calibri"/>
                <a:cs typeface="Calibri"/>
                <a:sym typeface="Calibri"/>
              </a:rPr>
              <a:t>A)  Increased potassium inside the cardiac cell </a:t>
            </a:r>
            <a:endParaRPr sz="1500">
              <a:latin typeface="Calibri"/>
              <a:ea typeface="Calibri"/>
              <a:cs typeface="Calibri"/>
              <a:sym typeface="Calibri"/>
            </a:endParaRPr>
          </a:p>
          <a:p>
            <a:pPr marL="0" marR="0" lvl="0" indent="0" algn="l" rtl="0">
              <a:lnSpc>
                <a:spcPct val="100000"/>
              </a:lnSpc>
              <a:spcBef>
                <a:spcPts val="0"/>
              </a:spcBef>
              <a:spcAft>
                <a:spcPts val="0"/>
              </a:spcAft>
              <a:buNone/>
            </a:pPr>
            <a:r>
              <a:rPr lang="en-US" sz="1500">
                <a:latin typeface="Calibri"/>
                <a:ea typeface="Calibri"/>
                <a:cs typeface="Calibri"/>
                <a:sym typeface="Calibri"/>
              </a:rPr>
              <a:t>B)  Decreased sodium inside the cardiac cell</a:t>
            </a:r>
            <a:endParaRPr sz="1500">
              <a:latin typeface="Calibri"/>
              <a:ea typeface="Calibri"/>
              <a:cs typeface="Calibri"/>
              <a:sym typeface="Calibri"/>
            </a:endParaRPr>
          </a:p>
          <a:p>
            <a:pPr marL="0" marR="0" lvl="0" indent="0" algn="l" rtl="0">
              <a:lnSpc>
                <a:spcPct val="100000"/>
              </a:lnSpc>
              <a:spcBef>
                <a:spcPts val="0"/>
              </a:spcBef>
              <a:spcAft>
                <a:spcPts val="0"/>
              </a:spcAft>
              <a:buNone/>
            </a:pPr>
            <a:r>
              <a:rPr lang="en-US" sz="1500">
                <a:latin typeface="Calibri"/>
                <a:ea typeface="Calibri"/>
                <a:cs typeface="Calibri"/>
                <a:sym typeface="Calibri"/>
              </a:rPr>
              <a:t>C)  Increased calcium in the cardiac cell</a:t>
            </a:r>
            <a:endParaRPr sz="1500">
              <a:latin typeface="Calibri"/>
              <a:ea typeface="Calibri"/>
              <a:cs typeface="Calibri"/>
              <a:sym typeface="Calibri"/>
            </a:endParaRPr>
          </a:p>
          <a:p>
            <a:pPr marL="0" marR="0" lvl="0" indent="0" algn="l" rtl="0">
              <a:lnSpc>
                <a:spcPct val="100000"/>
              </a:lnSpc>
              <a:spcBef>
                <a:spcPts val="0"/>
              </a:spcBef>
              <a:spcAft>
                <a:spcPts val="0"/>
              </a:spcAft>
              <a:buNone/>
            </a:pPr>
            <a:endParaRPr sz="1500">
              <a:latin typeface="Calibri"/>
              <a:ea typeface="Calibri"/>
              <a:cs typeface="Calibri"/>
              <a:sym typeface="Calibri"/>
            </a:endParaRPr>
          </a:p>
        </p:txBody>
      </p:sp>
      <p:sp>
        <p:nvSpPr>
          <p:cNvPr id="343" name="Shape 343"/>
          <p:cNvSpPr txBox="1"/>
          <p:nvPr/>
        </p:nvSpPr>
        <p:spPr>
          <a:xfrm>
            <a:off x="80250" y="7346738"/>
            <a:ext cx="6543600" cy="142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500" b="1">
                <a:latin typeface="Calibri"/>
                <a:ea typeface="Calibri"/>
                <a:cs typeface="Calibri"/>
                <a:sym typeface="Calibri"/>
              </a:rPr>
              <a:t>5-</a:t>
            </a:r>
            <a:r>
              <a:rPr lang="en-US" sz="1650">
                <a:solidFill>
                  <a:srgbClr val="444444"/>
                </a:solidFill>
                <a:highlight>
                  <a:srgbClr val="FFFFFF"/>
                </a:highlight>
              </a:rPr>
              <a:t> </a:t>
            </a:r>
            <a:r>
              <a:rPr lang="en-US" sz="1500" b="1">
                <a:latin typeface="Calibri"/>
                <a:ea typeface="Calibri"/>
                <a:cs typeface="Calibri"/>
                <a:sym typeface="Calibri"/>
              </a:rPr>
              <a:t>This drug can cause peripheral vasodilation by increasing cAMP levels.</a:t>
            </a:r>
            <a:br>
              <a:rPr lang="en-US" sz="1500" b="1">
                <a:latin typeface="Calibri"/>
                <a:ea typeface="Calibri"/>
                <a:cs typeface="Calibri"/>
                <a:sym typeface="Calibri"/>
              </a:rPr>
            </a:br>
            <a:r>
              <a:rPr lang="en-US" sz="1500">
                <a:latin typeface="Calibri"/>
                <a:ea typeface="Calibri"/>
                <a:cs typeface="Calibri"/>
                <a:sym typeface="Calibri"/>
              </a:rPr>
              <a:t>A)   Furosemide</a:t>
            </a:r>
            <a:endParaRPr sz="1500">
              <a:latin typeface="Calibri"/>
              <a:ea typeface="Calibri"/>
              <a:cs typeface="Calibri"/>
              <a:sym typeface="Calibri"/>
            </a:endParaRPr>
          </a:p>
          <a:p>
            <a:pPr marL="0" marR="0" lvl="0" indent="0" algn="l" rtl="0">
              <a:lnSpc>
                <a:spcPct val="100000"/>
              </a:lnSpc>
              <a:spcBef>
                <a:spcPts val="0"/>
              </a:spcBef>
              <a:spcAft>
                <a:spcPts val="0"/>
              </a:spcAft>
              <a:buNone/>
            </a:pPr>
            <a:r>
              <a:rPr lang="en-US" sz="1500">
                <a:latin typeface="Calibri"/>
                <a:ea typeface="Calibri"/>
                <a:cs typeface="Calibri"/>
                <a:sym typeface="Calibri"/>
              </a:rPr>
              <a:t>B)   Losartan</a:t>
            </a:r>
            <a:endParaRPr sz="1500">
              <a:latin typeface="Calibri"/>
              <a:ea typeface="Calibri"/>
              <a:cs typeface="Calibri"/>
              <a:sym typeface="Calibri"/>
            </a:endParaRPr>
          </a:p>
          <a:p>
            <a:pPr marL="0" marR="0" lvl="0" indent="0" algn="l" rtl="0">
              <a:lnSpc>
                <a:spcPct val="100000"/>
              </a:lnSpc>
              <a:spcBef>
                <a:spcPts val="0"/>
              </a:spcBef>
              <a:spcAft>
                <a:spcPts val="0"/>
              </a:spcAft>
              <a:buNone/>
            </a:pPr>
            <a:r>
              <a:rPr lang="en-US" sz="1500">
                <a:latin typeface="Calibri"/>
                <a:ea typeface="Calibri"/>
                <a:cs typeface="Calibri"/>
                <a:sym typeface="Calibri"/>
              </a:rPr>
              <a:t>C)   Milrinone</a:t>
            </a:r>
            <a:endParaRPr sz="1500">
              <a:latin typeface="Calibri"/>
              <a:ea typeface="Calibri"/>
              <a:cs typeface="Calibri"/>
              <a:sym typeface="Calibri"/>
            </a:endParaRPr>
          </a:p>
          <a:p>
            <a:pPr marL="0" marR="0" lvl="0" indent="0" algn="l" rtl="0">
              <a:lnSpc>
                <a:spcPct val="100000"/>
              </a:lnSpc>
              <a:spcBef>
                <a:spcPts val="0"/>
              </a:spcBef>
              <a:spcAft>
                <a:spcPts val="0"/>
              </a:spcAft>
              <a:buNone/>
            </a:pPr>
            <a:r>
              <a:rPr lang="en-US" sz="1500">
                <a:latin typeface="Calibri"/>
                <a:ea typeface="Calibri"/>
                <a:cs typeface="Calibri"/>
                <a:sym typeface="Calibri"/>
              </a:rPr>
              <a:t>D)   Nesiritide</a:t>
            </a:r>
            <a:endParaRPr sz="1500">
              <a:latin typeface="Calibri"/>
              <a:ea typeface="Calibri"/>
              <a:cs typeface="Calibri"/>
              <a:sym typeface="Calibri"/>
            </a:endParaRPr>
          </a:p>
          <a:p>
            <a:pPr marL="0" lvl="0" indent="0" rtl="0">
              <a:spcBef>
                <a:spcPts val="0"/>
              </a:spcBef>
              <a:spcAft>
                <a:spcPts val="0"/>
              </a:spcAft>
              <a:buNone/>
            </a:pPr>
            <a:endParaRPr sz="15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p:nvPr/>
        </p:nvSpPr>
        <p:spPr>
          <a:xfrm>
            <a:off x="0" y="0"/>
            <a:ext cx="6858000" cy="768000"/>
          </a:xfrm>
          <a:prstGeom prst="rect">
            <a:avLst/>
          </a:prstGeom>
          <a:solidFill>
            <a:srgbClr val="782A72"/>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400"/>
              <a:buFont typeface="Cambria"/>
              <a:buNone/>
            </a:pPr>
            <a:r>
              <a:rPr lang="en-US" sz="4400" b="0" i="0" u="none" strike="noStrike" cap="none">
                <a:solidFill>
                  <a:srgbClr val="000000"/>
                </a:solidFill>
                <a:latin typeface="Cambria"/>
                <a:ea typeface="Cambria"/>
                <a:cs typeface="Cambria"/>
                <a:sym typeface="Cambria"/>
              </a:rPr>
              <a:t>Questions</a:t>
            </a:r>
            <a:endParaRPr/>
          </a:p>
        </p:txBody>
      </p:sp>
      <p:sp>
        <p:nvSpPr>
          <p:cNvPr id="349" name="Shape 349"/>
          <p:cNvSpPr/>
          <p:nvPr/>
        </p:nvSpPr>
        <p:spPr>
          <a:xfrm>
            <a:off x="0" y="1076982"/>
            <a:ext cx="1943100" cy="548700"/>
          </a:xfrm>
          <a:prstGeom prst="homePlate">
            <a:avLst>
              <a:gd name="adj" fmla="val 50000"/>
            </a:avLst>
          </a:pr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mbria"/>
              <a:buNone/>
            </a:pPr>
            <a:r>
              <a:rPr lang="en-US" sz="2400" b="0" i="0" u="none" strike="noStrike" cap="none">
                <a:solidFill>
                  <a:srgbClr val="000000"/>
                </a:solidFill>
                <a:latin typeface="Cambria"/>
                <a:ea typeface="Cambria"/>
                <a:cs typeface="Cambria"/>
                <a:sym typeface="Cambria"/>
              </a:rPr>
              <a:t>MCQs:</a:t>
            </a:r>
            <a:endParaRPr/>
          </a:p>
        </p:txBody>
      </p:sp>
      <p:sp>
        <p:nvSpPr>
          <p:cNvPr id="350" name="Shape 350"/>
          <p:cNvSpPr txBox="1"/>
          <p:nvPr/>
        </p:nvSpPr>
        <p:spPr>
          <a:xfrm>
            <a:off x="263400" y="1742663"/>
            <a:ext cx="6331200" cy="1262700"/>
          </a:xfrm>
          <a:prstGeom prst="rect">
            <a:avLst/>
          </a:prstGeom>
          <a:noFill/>
          <a:ln>
            <a:noFill/>
          </a:ln>
        </p:spPr>
        <p:txBody>
          <a:bodyPr spcFirstLastPara="1" wrap="square" lIns="91425" tIns="91425" rIns="91425" bIns="91425" anchor="t" anchorCtr="0">
            <a:noAutofit/>
          </a:bodyPr>
          <a:lstStyle/>
          <a:p>
            <a:pPr marL="0" marR="0" lvl="0" indent="0" rtl="0">
              <a:lnSpc>
                <a:spcPct val="100000"/>
              </a:lnSpc>
              <a:spcBef>
                <a:spcPts val="0"/>
              </a:spcBef>
              <a:spcAft>
                <a:spcPts val="0"/>
              </a:spcAft>
              <a:buNone/>
            </a:pPr>
            <a:r>
              <a:rPr lang="en-US" sz="1500" b="1">
                <a:latin typeface="Calibri"/>
                <a:ea typeface="Calibri"/>
                <a:cs typeface="Calibri"/>
                <a:sym typeface="Calibri"/>
              </a:rPr>
              <a:t>6-This drug can increase the synthesis of cAMP in the heart</a:t>
            </a:r>
            <a:endParaRPr sz="1500" b="1">
              <a:latin typeface="Calibri"/>
              <a:ea typeface="Calibri"/>
              <a:cs typeface="Calibri"/>
              <a:sym typeface="Calibri"/>
            </a:endParaRPr>
          </a:p>
          <a:p>
            <a:pPr marL="0" lvl="0" indent="0" rtl="0">
              <a:spcBef>
                <a:spcPts val="0"/>
              </a:spcBef>
              <a:spcAft>
                <a:spcPts val="0"/>
              </a:spcAft>
              <a:buNone/>
            </a:pPr>
            <a:r>
              <a:rPr lang="en-US" sz="1500">
                <a:latin typeface="Calibri"/>
                <a:ea typeface="Calibri"/>
                <a:cs typeface="Calibri"/>
                <a:sym typeface="Calibri"/>
              </a:rPr>
              <a:t>A)  Captopril</a:t>
            </a:r>
            <a:endParaRPr sz="1500">
              <a:latin typeface="Calibri"/>
              <a:ea typeface="Calibri"/>
              <a:cs typeface="Calibri"/>
              <a:sym typeface="Calibri"/>
            </a:endParaRPr>
          </a:p>
          <a:p>
            <a:pPr marL="0" lvl="0" indent="0" rtl="0">
              <a:spcBef>
                <a:spcPts val="0"/>
              </a:spcBef>
              <a:spcAft>
                <a:spcPts val="0"/>
              </a:spcAft>
              <a:buNone/>
            </a:pPr>
            <a:r>
              <a:rPr lang="en-US" sz="1500">
                <a:latin typeface="Calibri"/>
                <a:ea typeface="Calibri"/>
                <a:cs typeface="Calibri"/>
                <a:sym typeface="Calibri"/>
              </a:rPr>
              <a:t>B)  Digoxin</a:t>
            </a:r>
            <a:endParaRPr sz="1500">
              <a:latin typeface="Calibri"/>
              <a:ea typeface="Calibri"/>
              <a:cs typeface="Calibri"/>
              <a:sym typeface="Calibri"/>
            </a:endParaRPr>
          </a:p>
          <a:p>
            <a:pPr marL="0" lvl="0" indent="0" rtl="0">
              <a:spcBef>
                <a:spcPts val="0"/>
              </a:spcBef>
              <a:spcAft>
                <a:spcPts val="0"/>
              </a:spcAft>
              <a:buNone/>
            </a:pPr>
            <a:r>
              <a:rPr lang="en-US" sz="1500">
                <a:latin typeface="Calibri"/>
                <a:ea typeface="Calibri"/>
                <a:cs typeface="Calibri"/>
                <a:sym typeface="Calibri"/>
              </a:rPr>
              <a:t>C)  Dobutamine</a:t>
            </a:r>
            <a:endParaRPr sz="15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500">
                <a:latin typeface="Calibri"/>
                <a:ea typeface="Calibri"/>
                <a:cs typeface="Calibri"/>
                <a:sym typeface="Calibri"/>
              </a:rPr>
              <a:t>D)  Furosemide</a:t>
            </a:r>
            <a:endParaRPr sz="1500" b="1">
              <a:latin typeface="Calibri"/>
              <a:ea typeface="Calibri"/>
              <a:cs typeface="Calibri"/>
              <a:sym typeface="Calibri"/>
            </a:endParaRPr>
          </a:p>
          <a:p>
            <a:pPr marL="0" marR="0" lvl="0" indent="0" rtl="0">
              <a:lnSpc>
                <a:spcPct val="100000"/>
              </a:lnSpc>
              <a:spcBef>
                <a:spcPts val="0"/>
              </a:spcBef>
              <a:spcAft>
                <a:spcPts val="0"/>
              </a:spcAft>
              <a:buClr>
                <a:schemeClr val="dk1"/>
              </a:buClr>
              <a:buSzPts val="1100"/>
              <a:buFont typeface="Arial"/>
              <a:buNone/>
            </a:pPr>
            <a:endParaRPr sz="1500" b="1">
              <a:latin typeface="Calibri"/>
              <a:ea typeface="Calibri"/>
              <a:cs typeface="Calibri"/>
              <a:sym typeface="Calibri"/>
            </a:endParaRPr>
          </a:p>
          <a:p>
            <a:pPr marL="0" marR="0" lvl="0" indent="0" rtl="0">
              <a:lnSpc>
                <a:spcPct val="100000"/>
              </a:lnSpc>
              <a:spcBef>
                <a:spcPts val="0"/>
              </a:spcBef>
              <a:spcAft>
                <a:spcPts val="0"/>
              </a:spcAft>
              <a:buNone/>
            </a:pPr>
            <a:endParaRPr sz="1500" b="1">
              <a:latin typeface="Calibri"/>
              <a:ea typeface="Calibri"/>
              <a:cs typeface="Calibri"/>
              <a:sym typeface="Calibri"/>
            </a:endParaRPr>
          </a:p>
          <a:p>
            <a:pPr marL="0" lvl="0" indent="0" rtl="0">
              <a:lnSpc>
                <a:spcPct val="100000"/>
              </a:lnSpc>
              <a:spcBef>
                <a:spcPts val="0"/>
              </a:spcBef>
              <a:spcAft>
                <a:spcPts val="0"/>
              </a:spcAft>
              <a:buNone/>
            </a:pPr>
            <a:endParaRPr sz="1500" b="1">
              <a:latin typeface="Calibri"/>
              <a:ea typeface="Calibri"/>
              <a:cs typeface="Calibri"/>
              <a:sym typeface="Calibri"/>
            </a:endParaRPr>
          </a:p>
        </p:txBody>
      </p:sp>
      <p:sp>
        <p:nvSpPr>
          <p:cNvPr id="351" name="Shape 351"/>
          <p:cNvSpPr txBox="1"/>
          <p:nvPr/>
        </p:nvSpPr>
        <p:spPr>
          <a:xfrm>
            <a:off x="190650" y="4836075"/>
            <a:ext cx="6331200" cy="149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500" b="1">
                <a:latin typeface="Calibri"/>
                <a:ea typeface="Calibri"/>
                <a:cs typeface="Calibri"/>
                <a:sym typeface="Calibri"/>
              </a:rPr>
              <a:t>8-The chronic use of this diuretic can reduce mortality in patients with heart failure</a:t>
            </a:r>
            <a:endParaRPr sz="1500" b="1">
              <a:latin typeface="Calibri"/>
              <a:ea typeface="Calibri"/>
              <a:cs typeface="Calibri"/>
              <a:sym typeface="Calibri"/>
            </a:endParaRPr>
          </a:p>
          <a:p>
            <a:pPr marL="0" marR="0" lvl="0" indent="0" algn="l" rtl="0">
              <a:lnSpc>
                <a:spcPct val="100000"/>
              </a:lnSpc>
              <a:spcBef>
                <a:spcPts val="0"/>
              </a:spcBef>
              <a:spcAft>
                <a:spcPts val="0"/>
              </a:spcAft>
              <a:buNone/>
            </a:pPr>
            <a:r>
              <a:rPr lang="en-US" sz="1500">
                <a:latin typeface="Calibri"/>
                <a:ea typeface="Calibri"/>
                <a:cs typeface="Calibri"/>
                <a:sym typeface="Calibri"/>
              </a:rPr>
              <a:t>A)  Prazosin</a:t>
            </a:r>
            <a:endParaRPr sz="15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500">
                <a:latin typeface="Calibri"/>
                <a:ea typeface="Calibri"/>
                <a:cs typeface="Calibri"/>
                <a:sym typeface="Calibri"/>
              </a:rPr>
              <a:t>B)  Milrinone</a:t>
            </a:r>
            <a:endParaRPr sz="15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500">
                <a:latin typeface="Calibri"/>
                <a:ea typeface="Calibri"/>
                <a:cs typeface="Calibri"/>
                <a:sym typeface="Calibri"/>
              </a:rPr>
              <a:t>C)  Eplerenone</a:t>
            </a:r>
            <a:endParaRPr sz="15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500">
                <a:latin typeface="Calibri"/>
                <a:ea typeface="Calibri"/>
                <a:cs typeface="Calibri"/>
                <a:sym typeface="Calibri"/>
              </a:rPr>
              <a:t>D)  Spironolactone</a:t>
            </a:r>
            <a:endParaRPr sz="1500" b="1">
              <a:latin typeface="Calibri"/>
              <a:ea typeface="Calibri"/>
              <a:cs typeface="Calibri"/>
              <a:sym typeface="Calibri"/>
            </a:endParaRPr>
          </a:p>
          <a:p>
            <a:pPr marL="0" marR="0" lvl="0" indent="0" algn="l" rtl="0">
              <a:lnSpc>
                <a:spcPct val="100000"/>
              </a:lnSpc>
              <a:spcBef>
                <a:spcPts val="0"/>
              </a:spcBef>
              <a:spcAft>
                <a:spcPts val="0"/>
              </a:spcAft>
              <a:buNone/>
            </a:pPr>
            <a:endParaRPr sz="1500" b="1">
              <a:latin typeface="Calibri"/>
              <a:ea typeface="Calibri"/>
              <a:cs typeface="Calibri"/>
              <a:sym typeface="Calibri"/>
            </a:endParaRPr>
          </a:p>
        </p:txBody>
      </p:sp>
      <p:sp>
        <p:nvSpPr>
          <p:cNvPr id="352" name="Shape 352"/>
          <p:cNvSpPr txBox="1"/>
          <p:nvPr/>
        </p:nvSpPr>
        <p:spPr>
          <a:xfrm>
            <a:off x="190650" y="6256425"/>
            <a:ext cx="5637600" cy="126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500" b="1">
                <a:latin typeface="Calibri"/>
                <a:ea typeface="Calibri"/>
                <a:cs typeface="Calibri"/>
                <a:sym typeface="Calibri"/>
              </a:rPr>
              <a:t>9-This drug can increase central parasympathetic firing</a:t>
            </a:r>
            <a:endParaRPr sz="1500" b="1">
              <a:latin typeface="Calibri"/>
              <a:ea typeface="Calibri"/>
              <a:cs typeface="Calibri"/>
              <a:sym typeface="Calibri"/>
            </a:endParaRPr>
          </a:p>
          <a:p>
            <a:pPr marL="0" marR="0" lvl="0" indent="0" algn="l" rtl="0">
              <a:lnSpc>
                <a:spcPct val="100000"/>
              </a:lnSpc>
              <a:spcBef>
                <a:spcPts val="0"/>
              </a:spcBef>
              <a:spcAft>
                <a:spcPts val="0"/>
              </a:spcAft>
              <a:buNone/>
            </a:pPr>
            <a:r>
              <a:rPr lang="en-US" sz="1500">
                <a:latin typeface="Calibri"/>
                <a:ea typeface="Calibri"/>
                <a:cs typeface="Calibri"/>
                <a:sym typeface="Calibri"/>
              </a:rPr>
              <a:t>A)  Captopril</a:t>
            </a:r>
            <a:endParaRPr sz="1500" b="1">
              <a:latin typeface="Calibri"/>
              <a:ea typeface="Calibri"/>
              <a:cs typeface="Calibri"/>
              <a:sym typeface="Calibri"/>
            </a:endParaRPr>
          </a:p>
          <a:p>
            <a:pPr marL="0" marR="0" lvl="0" indent="0" algn="l" rtl="0">
              <a:lnSpc>
                <a:spcPct val="100000"/>
              </a:lnSpc>
              <a:spcBef>
                <a:spcPts val="0"/>
              </a:spcBef>
              <a:spcAft>
                <a:spcPts val="0"/>
              </a:spcAft>
              <a:buNone/>
            </a:pPr>
            <a:r>
              <a:rPr lang="en-US" sz="1500">
                <a:latin typeface="Calibri"/>
                <a:ea typeface="Calibri"/>
                <a:cs typeface="Calibri"/>
                <a:sym typeface="Calibri"/>
              </a:rPr>
              <a:t>B)  Eplerenone</a:t>
            </a:r>
            <a:endParaRPr sz="15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500">
                <a:latin typeface="Calibri"/>
                <a:ea typeface="Calibri"/>
                <a:cs typeface="Calibri"/>
                <a:sym typeface="Calibri"/>
              </a:rPr>
              <a:t>C)  Dobutamine</a:t>
            </a:r>
            <a:endParaRPr sz="15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500">
                <a:latin typeface="Calibri"/>
                <a:ea typeface="Calibri"/>
                <a:cs typeface="Calibri"/>
                <a:sym typeface="Calibri"/>
              </a:rPr>
              <a:t>D)  Digoxin</a:t>
            </a:r>
            <a:endParaRPr sz="1500">
              <a:latin typeface="Calibri"/>
              <a:ea typeface="Calibri"/>
              <a:cs typeface="Calibri"/>
              <a:sym typeface="Calibri"/>
            </a:endParaRPr>
          </a:p>
          <a:p>
            <a:pPr marL="0" marR="0" lvl="0" indent="0" algn="l" rtl="0">
              <a:lnSpc>
                <a:spcPct val="100000"/>
              </a:lnSpc>
              <a:spcBef>
                <a:spcPts val="0"/>
              </a:spcBef>
              <a:spcAft>
                <a:spcPts val="0"/>
              </a:spcAft>
              <a:buNone/>
            </a:pPr>
            <a:endParaRPr sz="1500">
              <a:latin typeface="Calibri"/>
              <a:ea typeface="Calibri"/>
              <a:cs typeface="Calibri"/>
              <a:sym typeface="Calibri"/>
            </a:endParaRPr>
          </a:p>
        </p:txBody>
      </p:sp>
      <p:sp>
        <p:nvSpPr>
          <p:cNvPr id="353" name="Shape 353"/>
          <p:cNvSpPr txBox="1"/>
          <p:nvPr/>
        </p:nvSpPr>
        <p:spPr>
          <a:xfrm>
            <a:off x="190650" y="2896275"/>
            <a:ext cx="6185700" cy="193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500" b="1">
                <a:latin typeface="Calibri"/>
                <a:ea typeface="Calibri"/>
                <a:cs typeface="Calibri"/>
                <a:sym typeface="Calibri"/>
              </a:rPr>
              <a:t>7-A 63-year-old man complained to his physician of nausea, vomiting and visual sensation of green-yellow halos around bright objects. The man, recently diagnosed with cardiac failure</a:t>
            </a:r>
            <a:endParaRPr sz="15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500" b="1">
                <a:latin typeface="Calibri"/>
                <a:ea typeface="Calibri"/>
                <a:cs typeface="Calibri"/>
                <a:sym typeface="Calibri"/>
              </a:rPr>
              <a:t>Which of the following drugs most likely caused the patient's symptoms?</a:t>
            </a:r>
            <a:endParaRPr sz="1500" b="1">
              <a:latin typeface="Calibri"/>
              <a:ea typeface="Calibri"/>
              <a:cs typeface="Calibri"/>
              <a:sym typeface="Calibri"/>
            </a:endParaRPr>
          </a:p>
          <a:p>
            <a:pPr marL="0" marR="0" lvl="0" indent="0" algn="l" rtl="0">
              <a:lnSpc>
                <a:spcPct val="100000"/>
              </a:lnSpc>
              <a:spcBef>
                <a:spcPts val="0"/>
              </a:spcBef>
              <a:spcAft>
                <a:spcPts val="0"/>
              </a:spcAft>
              <a:buNone/>
            </a:pPr>
            <a:r>
              <a:rPr lang="en-US" sz="1500"/>
              <a:t> </a:t>
            </a:r>
            <a:r>
              <a:rPr lang="en-US" sz="1500">
                <a:latin typeface="Calibri"/>
                <a:ea typeface="Calibri"/>
                <a:cs typeface="Calibri"/>
                <a:sym typeface="Calibri"/>
              </a:rPr>
              <a:t>A)  Bisoprolol</a:t>
            </a:r>
            <a:endParaRPr sz="15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500">
                <a:latin typeface="Calibri"/>
                <a:ea typeface="Calibri"/>
                <a:cs typeface="Calibri"/>
                <a:sym typeface="Calibri"/>
              </a:rPr>
              <a:t> B)  Digoxin</a:t>
            </a:r>
            <a:endParaRPr sz="15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500">
                <a:latin typeface="Calibri"/>
                <a:ea typeface="Calibri"/>
                <a:cs typeface="Calibri"/>
                <a:sym typeface="Calibri"/>
              </a:rPr>
              <a:t> C)  Lidocaine</a:t>
            </a:r>
            <a:endParaRPr sz="15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500">
                <a:latin typeface="Calibri"/>
                <a:ea typeface="Calibri"/>
                <a:cs typeface="Calibri"/>
                <a:sym typeface="Calibri"/>
              </a:rPr>
              <a:t> D)  Furosemide</a:t>
            </a:r>
            <a:endParaRPr sz="1500"/>
          </a:p>
          <a:p>
            <a:pPr marL="0" marR="0" lvl="0" indent="0" algn="l" rtl="0">
              <a:lnSpc>
                <a:spcPct val="100000"/>
              </a:lnSpc>
              <a:spcBef>
                <a:spcPts val="0"/>
              </a:spcBef>
              <a:spcAft>
                <a:spcPts val="0"/>
              </a:spcAft>
              <a:buNone/>
            </a:pPr>
            <a:endParaRPr sz="1500" b="1">
              <a:latin typeface="Calibri"/>
              <a:ea typeface="Calibri"/>
              <a:cs typeface="Calibri"/>
              <a:sym typeface="Calibri"/>
            </a:endParaRPr>
          </a:p>
        </p:txBody>
      </p:sp>
      <p:sp>
        <p:nvSpPr>
          <p:cNvPr id="354" name="Shape 354"/>
          <p:cNvSpPr txBox="1"/>
          <p:nvPr/>
        </p:nvSpPr>
        <p:spPr>
          <a:xfrm rot="10800000">
            <a:off x="4807800" y="9479100"/>
            <a:ext cx="2050200" cy="42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Calibri"/>
              <a:buNone/>
            </a:pPr>
            <a:r>
              <a:rPr lang="en-US" sz="1600">
                <a:solidFill>
                  <a:srgbClr val="AEABAB"/>
                </a:solidFill>
                <a:latin typeface="Calibri"/>
                <a:ea typeface="Calibri"/>
                <a:cs typeface="Calibri"/>
                <a:sym typeface="Calibri"/>
              </a:rPr>
              <a:t>6-C 7-B 8-D 9-D 10-B</a:t>
            </a:r>
            <a:endParaRPr sz="1500"/>
          </a:p>
        </p:txBody>
      </p:sp>
      <p:sp>
        <p:nvSpPr>
          <p:cNvPr id="355" name="Shape 355"/>
          <p:cNvSpPr txBox="1"/>
          <p:nvPr/>
        </p:nvSpPr>
        <p:spPr>
          <a:xfrm>
            <a:off x="190650" y="7426125"/>
            <a:ext cx="5531100" cy="160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500" b="1">
                <a:latin typeface="Calibri"/>
                <a:ea typeface="Calibri"/>
                <a:cs typeface="Calibri"/>
                <a:sym typeface="Calibri"/>
              </a:rPr>
              <a:t>10-When teaching the patient about the signs and symptoms of cardiac glycoside toxicity, you should alert the patient to watch for:</a:t>
            </a:r>
            <a:endParaRPr sz="15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500">
                <a:latin typeface="Calibri"/>
                <a:ea typeface="Calibri"/>
                <a:cs typeface="Calibri"/>
                <a:sym typeface="Calibri"/>
              </a:rPr>
              <a:t>A)  Visual changes</a:t>
            </a:r>
            <a:endParaRPr sz="15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500">
                <a:latin typeface="Calibri"/>
                <a:ea typeface="Calibri"/>
                <a:cs typeface="Calibri"/>
                <a:sym typeface="Calibri"/>
              </a:rPr>
              <a:t>B)  Flickering lights or halos</a:t>
            </a:r>
            <a:endParaRPr sz="15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500">
                <a:latin typeface="Calibri"/>
                <a:ea typeface="Calibri"/>
                <a:cs typeface="Calibri"/>
                <a:sym typeface="Calibri"/>
              </a:rPr>
              <a:t>C)  Dizziness when standing up</a:t>
            </a:r>
            <a:endParaRPr sz="15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500">
                <a:latin typeface="Calibri"/>
                <a:ea typeface="Calibri"/>
                <a:cs typeface="Calibri"/>
                <a:sym typeface="Calibri"/>
              </a:rPr>
              <a:t>D)  Increased urine output</a:t>
            </a:r>
            <a:endParaRPr sz="1500">
              <a:latin typeface="Calibri"/>
              <a:ea typeface="Calibri"/>
              <a:cs typeface="Calibri"/>
              <a:sym typeface="Calibri"/>
            </a:endParaRPr>
          </a:p>
          <a:p>
            <a:pPr marL="0" marR="0" lvl="0" indent="0" algn="l" rtl="0">
              <a:lnSpc>
                <a:spcPct val="100000"/>
              </a:lnSpc>
              <a:spcBef>
                <a:spcPts val="0"/>
              </a:spcBef>
              <a:spcAft>
                <a:spcPts val="0"/>
              </a:spcAft>
              <a:buNone/>
            </a:pPr>
            <a:endParaRPr sz="15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p:nvPr/>
        </p:nvSpPr>
        <p:spPr>
          <a:xfrm>
            <a:off x="0" y="0"/>
            <a:ext cx="6858000" cy="767995"/>
          </a:xfrm>
          <a:prstGeom prst="rect">
            <a:avLst/>
          </a:prstGeom>
          <a:solidFill>
            <a:srgbClr val="782A72"/>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400"/>
              <a:buFont typeface="Cambria"/>
              <a:buNone/>
            </a:pPr>
            <a:r>
              <a:rPr lang="en-US" sz="4400" b="0" i="0" u="none" strike="noStrike" cap="none">
                <a:solidFill>
                  <a:srgbClr val="000000"/>
                </a:solidFill>
                <a:latin typeface="Cambria"/>
                <a:ea typeface="Cambria"/>
                <a:cs typeface="Cambria"/>
                <a:sym typeface="Cambria"/>
              </a:rPr>
              <a:t>Questions</a:t>
            </a:r>
            <a:endParaRPr/>
          </a:p>
        </p:txBody>
      </p:sp>
      <p:sp>
        <p:nvSpPr>
          <p:cNvPr id="361" name="Shape 361"/>
          <p:cNvSpPr/>
          <p:nvPr/>
        </p:nvSpPr>
        <p:spPr>
          <a:xfrm>
            <a:off x="0" y="1076982"/>
            <a:ext cx="1943100" cy="548618"/>
          </a:xfrm>
          <a:prstGeom prst="homePlate">
            <a:avLst>
              <a:gd name="adj" fmla="val 50000"/>
            </a:avLst>
          </a:pr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mbria"/>
              <a:buNone/>
            </a:pPr>
            <a:r>
              <a:rPr lang="en-US" sz="2400" b="0" i="0" u="none" strike="noStrike" cap="none">
                <a:solidFill>
                  <a:srgbClr val="000000"/>
                </a:solidFill>
                <a:latin typeface="Cambria"/>
                <a:ea typeface="Cambria"/>
                <a:cs typeface="Cambria"/>
                <a:sym typeface="Cambria"/>
              </a:rPr>
              <a:t>SAQ:</a:t>
            </a:r>
            <a:endParaRPr/>
          </a:p>
        </p:txBody>
      </p:sp>
      <p:sp>
        <p:nvSpPr>
          <p:cNvPr id="362" name="Shape 362"/>
          <p:cNvSpPr txBox="1"/>
          <p:nvPr/>
        </p:nvSpPr>
        <p:spPr>
          <a:xfrm>
            <a:off x="323850" y="1946932"/>
            <a:ext cx="4838700" cy="92333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1" i="0" u="none" strike="noStrike" cap="none">
                <a:solidFill>
                  <a:srgbClr val="000000"/>
                </a:solidFill>
                <a:latin typeface="Calibri"/>
                <a:ea typeface="Calibri"/>
                <a:cs typeface="Calibri"/>
                <a:sym typeface="Calibri"/>
              </a:rPr>
              <a:t>Mention all biologic disease modifiers classes with their mechanism of action and give one example of each.</a:t>
            </a:r>
            <a:endParaRPr/>
          </a:p>
        </p:txBody>
      </p:sp>
      <p:sp>
        <p:nvSpPr>
          <p:cNvPr id="363" name="Shape 363"/>
          <p:cNvSpPr txBox="1"/>
          <p:nvPr/>
        </p:nvSpPr>
        <p:spPr>
          <a:xfrm>
            <a:off x="660612" y="2979738"/>
            <a:ext cx="3638400" cy="54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EABAB"/>
              </a:buClr>
              <a:buSzPts val="1600"/>
              <a:buFont typeface="Calibri"/>
              <a:buNone/>
            </a:pPr>
            <a:r>
              <a:rPr lang="en-US" sz="1600" b="0" i="0" u="none" strike="noStrike" cap="none">
                <a:solidFill>
                  <a:srgbClr val="AEABAB"/>
                </a:solidFill>
                <a:latin typeface="Calibri"/>
                <a:ea typeface="Calibri"/>
                <a:cs typeface="Calibri"/>
                <a:sym typeface="Calibri"/>
              </a:rPr>
              <a:t>Answer is in slide 10. </a:t>
            </a:r>
            <a:endParaRPr/>
          </a:p>
          <a:p>
            <a:pPr marL="0" marR="0" lvl="0" indent="0" algn="l" rtl="0">
              <a:lnSpc>
                <a:spcPct val="100000"/>
              </a:lnSpc>
              <a:spcBef>
                <a:spcPts val="0"/>
              </a:spcBef>
              <a:spcAft>
                <a:spcPts val="0"/>
              </a:spcAft>
              <a:buClr>
                <a:srgbClr val="AEABAB"/>
              </a:buClr>
              <a:buSzPts val="1600"/>
              <a:buFont typeface="Calibri"/>
              <a:buNone/>
            </a:pPr>
            <a:r>
              <a:rPr lang="en-US" sz="1600" b="0" i="0" u="none" strike="noStrike" cap="none">
                <a:solidFill>
                  <a:srgbClr val="AEABAB"/>
                </a:solidFill>
                <a:latin typeface="Calibri"/>
                <a:ea typeface="Calibri"/>
                <a:cs typeface="Calibri"/>
                <a:sym typeface="Calibri"/>
              </a:rPr>
              <a:t>Make sure to write drugs name correctly.</a:t>
            </a:r>
            <a:endParaRPr/>
          </a:p>
        </p:txBody>
      </p:sp>
      <p:sp>
        <p:nvSpPr>
          <p:cNvPr id="364" name="Shape 364"/>
          <p:cNvSpPr txBox="1"/>
          <p:nvPr/>
        </p:nvSpPr>
        <p:spPr>
          <a:xfrm>
            <a:off x="246000" y="3459015"/>
            <a:ext cx="6655500" cy="1880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sz="1500" b="1">
              <a:latin typeface="Calibri"/>
              <a:ea typeface="Calibri"/>
              <a:cs typeface="Calibri"/>
              <a:sym typeface="Calibri"/>
            </a:endParaRPr>
          </a:p>
          <a:p>
            <a:pPr marL="0" lvl="0" indent="0">
              <a:spcBef>
                <a:spcPts val="0"/>
              </a:spcBef>
              <a:spcAft>
                <a:spcPts val="0"/>
              </a:spcAft>
              <a:buNone/>
            </a:pPr>
            <a:r>
              <a:rPr lang="en-US" sz="1500" b="1">
                <a:latin typeface="Calibri"/>
                <a:ea typeface="Calibri"/>
                <a:cs typeface="Calibri"/>
                <a:sym typeface="Calibri"/>
              </a:rPr>
              <a:t>These drugs are used as first-line treatment of heart failure. They work by allowing more blood to flow to the heart which decreases the workload of the heart and allows the kidneys to secrete sodium. However, some patients can develop a nagging cough angioneurotic edema. This describes which drug and why?</a:t>
            </a:r>
            <a:endParaRPr sz="1500" b="1">
              <a:latin typeface="Calibri"/>
              <a:ea typeface="Calibri"/>
              <a:cs typeface="Calibri"/>
              <a:sym typeface="Calibri"/>
            </a:endParaRPr>
          </a:p>
          <a:p>
            <a:pPr marL="0" lvl="0" indent="0">
              <a:spcBef>
                <a:spcPts val="0"/>
              </a:spcBef>
              <a:spcAft>
                <a:spcPts val="0"/>
              </a:spcAft>
              <a:buNone/>
            </a:pPr>
            <a:r>
              <a:rPr lang="en-US" sz="1500">
                <a:solidFill>
                  <a:srgbClr val="B7B7B7"/>
                </a:solidFill>
                <a:latin typeface="Calibri"/>
                <a:ea typeface="Calibri"/>
                <a:cs typeface="Calibri"/>
                <a:sym typeface="Calibri"/>
              </a:rPr>
              <a:t>Angiotensin-converting-enzyme inhibitors due to bradykinin breakdown </a:t>
            </a:r>
            <a:endParaRPr sz="1500">
              <a:solidFill>
                <a:srgbClr val="B7B7B7"/>
              </a:solidFill>
              <a:latin typeface="Calibri"/>
              <a:ea typeface="Calibri"/>
              <a:cs typeface="Calibri"/>
              <a:sym typeface="Calibri"/>
            </a:endParaRPr>
          </a:p>
        </p:txBody>
      </p:sp>
      <p:sp>
        <p:nvSpPr>
          <p:cNvPr id="365" name="Shape 365"/>
          <p:cNvSpPr txBox="1"/>
          <p:nvPr/>
        </p:nvSpPr>
        <p:spPr>
          <a:xfrm>
            <a:off x="323847" y="5075503"/>
            <a:ext cx="6499800" cy="1296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sz="1500" b="1">
              <a:latin typeface="Calibri"/>
              <a:ea typeface="Calibri"/>
              <a:cs typeface="Calibri"/>
              <a:sym typeface="Calibri"/>
            </a:endParaRPr>
          </a:p>
          <a:p>
            <a:pPr marL="0" lvl="0" indent="0">
              <a:spcBef>
                <a:spcPts val="0"/>
              </a:spcBef>
              <a:spcAft>
                <a:spcPts val="0"/>
              </a:spcAft>
              <a:buNone/>
            </a:pPr>
            <a:r>
              <a:rPr lang="en-US" sz="1500" b="1">
                <a:latin typeface="Calibri"/>
                <a:ea typeface="Calibri"/>
                <a:cs typeface="Calibri"/>
                <a:sym typeface="Calibri"/>
              </a:rPr>
              <a:t>During your morning assessment of a patient with heart failure, the patient complains of sudden vision changes that include seeing yellowish-green halos around the lights. Which medication do you suspect is causing this issue?</a:t>
            </a:r>
            <a:endParaRPr sz="1500" b="1">
              <a:latin typeface="Calibri"/>
              <a:ea typeface="Calibri"/>
              <a:cs typeface="Calibri"/>
              <a:sym typeface="Calibri"/>
            </a:endParaRPr>
          </a:p>
          <a:p>
            <a:pPr marL="0" lvl="0" indent="0">
              <a:spcBef>
                <a:spcPts val="0"/>
              </a:spcBef>
              <a:spcAft>
                <a:spcPts val="0"/>
              </a:spcAft>
              <a:buNone/>
            </a:pPr>
            <a:endParaRPr sz="1500">
              <a:solidFill>
                <a:srgbClr val="B7B7B7"/>
              </a:solidFill>
              <a:latin typeface="Calibri"/>
              <a:ea typeface="Calibri"/>
              <a:cs typeface="Calibri"/>
              <a:sym typeface="Calibri"/>
            </a:endParaRPr>
          </a:p>
          <a:p>
            <a:pPr marL="0" lvl="0" indent="0">
              <a:spcBef>
                <a:spcPts val="0"/>
              </a:spcBef>
              <a:spcAft>
                <a:spcPts val="0"/>
              </a:spcAft>
              <a:buNone/>
            </a:pPr>
            <a:endParaRPr sz="1500">
              <a:solidFill>
                <a:srgbClr val="B7B7B7"/>
              </a:solidFill>
              <a:latin typeface="Calibri"/>
              <a:ea typeface="Calibri"/>
              <a:cs typeface="Calibri"/>
              <a:sym typeface="Calibri"/>
            </a:endParaRPr>
          </a:p>
          <a:p>
            <a:pPr marL="0" lvl="0" indent="0">
              <a:spcBef>
                <a:spcPts val="0"/>
              </a:spcBef>
              <a:spcAft>
                <a:spcPts val="0"/>
              </a:spcAft>
              <a:buNone/>
            </a:pPr>
            <a:r>
              <a:rPr lang="en-US" sz="1500">
                <a:solidFill>
                  <a:srgbClr val="B7B7B7"/>
                </a:solidFill>
                <a:latin typeface="Calibri"/>
                <a:ea typeface="Calibri"/>
                <a:cs typeface="Calibri"/>
                <a:sym typeface="Calibri"/>
              </a:rPr>
              <a:t>Digoxin</a:t>
            </a:r>
            <a:endParaRPr sz="1500">
              <a:solidFill>
                <a:srgbClr val="B7B7B7"/>
              </a:solidFill>
              <a:latin typeface="Calibri"/>
              <a:ea typeface="Calibri"/>
              <a:cs typeface="Calibri"/>
              <a:sym typeface="Calibri"/>
            </a:endParaRPr>
          </a:p>
        </p:txBody>
      </p:sp>
      <p:sp>
        <p:nvSpPr>
          <p:cNvPr id="366" name="Shape 366"/>
          <p:cNvSpPr txBox="1"/>
          <p:nvPr/>
        </p:nvSpPr>
        <p:spPr>
          <a:xfrm>
            <a:off x="284248" y="6371495"/>
            <a:ext cx="6289500" cy="923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sz="1500" b="1">
              <a:latin typeface="Calibri"/>
              <a:ea typeface="Calibri"/>
              <a:cs typeface="Calibri"/>
              <a:sym typeface="Calibri"/>
            </a:endParaRPr>
          </a:p>
          <a:p>
            <a:pPr marL="0" lvl="0" indent="0" rtl="0">
              <a:spcBef>
                <a:spcPts val="0"/>
              </a:spcBef>
              <a:spcAft>
                <a:spcPts val="0"/>
              </a:spcAft>
              <a:buNone/>
            </a:pPr>
            <a:endParaRPr sz="1500" b="1">
              <a:latin typeface="Calibri"/>
              <a:ea typeface="Calibri"/>
              <a:cs typeface="Calibri"/>
              <a:sym typeface="Calibri"/>
            </a:endParaRPr>
          </a:p>
          <a:p>
            <a:pPr marL="0" lvl="0" indent="0" rtl="0">
              <a:spcBef>
                <a:spcPts val="0"/>
              </a:spcBef>
              <a:spcAft>
                <a:spcPts val="0"/>
              </a:spcAft>
              <a:buNone/>
            </a:pPr>
            <a:endParaRPr sz="1500" b="1">
              <a:latin typeface="Calibri"/>
              <a:ea typeface="Calibri"/>
              <a:cs typeface="Calibri"/>
              <a:sym typeface="Calibri"/>
            </a:endParaRPr>
          </a:p>
          <a:p>
            <a:pPr marL="0" lvl="0" indent="0" rtl="0">
              <a:spcBef>
                <a:spcPts val="0"/>
              </a:spcBef>
              <a:spcAft>
                <a:spcPts val="0"/>
              </a:spcAft>
              <a:buNone/>
            </a:pPr>
            <a:r>
              <a:rPr lang="en-US" sz="1500" b="1">
                <a:latin typeface="Calibri"/>
                <a:ea typeface="Calibri"/>
                <a:cs typeface="Calibri"/>
                <a:sym typeface="Calibri"/>
              </a:rPr>
              <a:t>The mechanism of β-adrenoceptor blockers in heart failure:</a:t>
            </a:r>
            <a:br>
              <a:rPr lang="en-US" sz="1500" b="1">
                <a:latin typeface="Calibri"/>
                <a:ea typeface="Calibri"/>
                <a:cs typeface="Calibri"/>
                <a:sym typeface="Calibri"/>
              </a:rPr>
            </a:br>
            <a:endParaRPr sz="1500" b="1">
              <a:latin typeface="Calibri"/>
              <a:ea typeface="Calibri"/>
              <a:cs typeface="Calibri"/>
              <a:sym typeface="Calibri"/>
            </a:endParaRPr>
          </a:p>
          <a:p>
            <a:pPr marL="0" lvl="0" indent="0" rtl="0">
              <a:spcBef>
                <a:spcPts val="0"/>
              </a:spcBef>
              <a:spcAft>
                <a:spcPts val="0"/>
              </a:spcAft>
              <a:buNone/>
            </a:pPr>
            <a:r>
              <a:rPr lang="en-US" sz="1500">
                <a:solidFill>
                  <a:srgbClr val="B7B7B7"/>
                </a:solidFill>
                <a:latin typeface="Calibri"/>
                <a:ea typeface="Calibri"/>
                <a:cs typeface="Calibri"/>
                <a:sym typeface="Calibri"/>
              </a:rPr>
              <a:t>attenuate cardiac remodeling </a:t>
            </a:r>
            <a:br>
              <a:rPr lang="en-US" sz="1500">
                <a:solidFill>
                  <a:srgbClr val="B7B7B7"/>
                </a:solidFill>
                <a:latin typeface="Calibri"/>
                <a:ea typeface="Calibri"/>
                <a:cs typeface="Calibri"/>
                <a:sym typeface="Calibri"/>
              </a:rPr>
            </a:br>
            <a:r>
              <a:rPr lang="en-US" sz="1500">
                <a:solidFill>
                  <a:srgbClr val="B7B7B7"/>
                </a:solidFill>
                <a:latin typeface="Calibri"/>
                <a:ea typeface="Calibri"/>
                <a:cs typeface="Calibri"/>
                <a:sym typeface="Calibri"/>
              </a:rPr>
              <a:t>Slows heart rate , which allow the left ventricle to fill more completely</a:t>
            </a:r>
            <a:br>
              <a:rPr lang="en-US" sz="1500">
                <a:solidFill>
                  <a:srgbClr val="B7B7B7"/>
                </a:solidFill>
                <a:latin typeface="Calibri"/>
                <a:ea typeface="Calibri"/>
                <a:cs typeface="Calibri"/>
                <a:sym typeface="Calibri"/>
              </a:rPr>
            </a:br>
            <a:r>
              <a:rPr lang="en-US" sz="1500">
                <a:solidFill>
                  <a:srgbClr val="B7B7B7"/>
                </a:solidFill>
                <a:latin typeface="Calibri"/>
                <a:ea typeface="Calibri"/>
                <a:cs typeface="Calibri"/>
                <a:sym typeface="Calibri"/>
              </a:rPr>
              <a:t>decreases renin release</a:t>
            </a:r>
            <a:endParaRPr sz="1500">
              <a:solidFill>
                <a:srgbClr val="B7B7B7"/>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Shape 371"/>
          <p:cNvPicPr preferRelativeResize="0"/>
          <p:nvPr/>
        </p:nvPicPr>
        <p:blipFill>
          <a:blip r:embed="rId3">
            <a:alphaModFix/>
          </a:blip>
          <a:stretch>
            <a:fillRect/>
          </a:stretch>
        </p:blipFill>
        <p:spPr>
          <a:xfrm rot="5400000">
            <a:off x="-1497987" y="1497987"/>
            <a:ext cx="9881848" cy="6885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grpSp>
        <p:nvGrpSpPr>
          <p:cNvPr id="376" name="Shape 376"/>
          <p:cNvGrpSpPr/>
          <p:nvPr/>
        </p:nvGrpSpPr>
        <p:grpSpPr>
          <a:xfrm>
            <a:off x="1474522" y="1589127"/>
            <a:ext cx="5231049" cy="2014509"/>
            <a:chOff x="1474522" y="1589127"/>
            <a:chExt cx="5231049" cy="2014509"/>
          </a:xfrm>
        </p:grpSpPr>
        <p:grpSp>
          <p:nvGrpSpPr>
            <p:cNvPr id="377" name="Shape 377"/>
            <p:cNvGrpSpPr/>
            <p:nvPr/>
          </p:nvGrpSpPr>
          <p:grpSpPr>
            <a:xfrm>
              <a:off x="1777471" y="1589127"/>
              <a:ext cx="4928100" cy="658773"/>
              <a:chOff x="1777471" y="1589127"/>
              <a:chExt cx="4928100" cy="658773"/>
            </a:xfrm>
          </p:grpSpPr>
          <p:cxnSp>
            <p:nvCxnSpPr>
              <p:cNvPr id="378" name="Shape 378"/>
              <p:cNvCxnSpPr/>
              <p:nvPr/>
            </p:nvCxnSpPr>
            <p:spPr>
              <a:xfrm>
                <a:off x="1777471" y="2247900"/>
                <a:ext cx="4928100" cy="0"/>
              </a:xfrm>
              <a:prstGeom prst="straightConnector1">
                <a:avLst/>
              </a:prstGeom>
              <a:noFill/>
              <a:ln w="38100" cap="flat" cmpd="sng">
                <a:solidFill>
                  <a:srgbClr val="376761"/>
                </a:solidFill>
                <a:prstDash val="solid"/>
                <a:miter lim="800000"/>
                <a:headEnd type="none" w="sm" len="sm"/>
                <a:tailEnd type="none" w="sm" len="sm"/>
              </a:ln>
            </p:spPr>
          </p:cxnSp>
          <p:sp>
            <p:nvSpPr>
              <p:cNvPr id="379" name="Shape 379"/>
              <p:cNvSpPr txBox="1"/>
              <p:nvPr/>
            </p:nvSpPr>
            <p:spPr>
              <a:xfrm>
                <a:off x="2107935" y="1589127"/>
                <a:ext cx="42672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entury"/>
                  <a:buNone/>
                </a:pPr>
                <a:r>
                  <a:rPr lang="en-US" sz="1800" b="0" i="0" u="none" strike="noStrike" cap="none">
                    <a:solidFill>
                      <a:srgbClr val="000000"/>
                    </a:solidFill>
                    <a:latin typeface="Century"/>
                    <a:ea typeface="Century"/>
                    <a:cs typeface="Century"/>
                    <a:sym typeface="Century"/>
                  </a:rPr>
                  <a:t>“It is not hard, you just made it to the end!”</a:t>
                </a:r>
                <a:endParaRPr/>
              </a:p>
            </p:txBody>
          </p:sp>
        </p:grpSp>
        <p:sp>
          <p:nvSpPr>
            <p:cNvPr id="380" name="Shape 380"/>
            <p:cNvSpPr txBox="1"/>
            <p:nvPr/>
          </p:nvSpPr>
          <p:spPr>
            <a:xfrm>
              <a:off x="2406121" y="2438399"/>
              <a:ext cx="31755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3297C"/>
                </a:buClr>
                <a:buSzPts val="2800"/>
                <a:buFont typeface="Cambria"/>
                <a:buNone/>
              </a:pPr>
              <a:r>
                <a:rPr lang="en-US" sz="2800" b="0" i="0" u="none" strike="noStrike" cap="none">
                  <a:solidFill>
                    <a:srgbClr val="93297C"/>
                  </a:solidFill>
                  <a:latin typeface="Cambria"/>
                  <a:ea typeface="Cambria"/>
                  <a:cs typeface="Cambria"/>
                  <a:sym typeface="Cambria"/>
                </a:rPr>
                <a:t>Team Leaders:</a:t>
              </a:r>
              <a:endParaRPr/>
            </a:p>
          </p:txBody>
        </p:sp>
        <p:sp>
          <p:nvSpPr>
            <p:cNvPr id="381" name="Shape 381"/>
            <p:cNvSpPr txBox="1"/>
            <p:nvPr/>
          </p:nvSpPr>
          <p:spPr>
            <a:xfrm>
              <a:off x="1474522" y="3141936"/>
              <a:ext cx="50388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mbria"/>
                <a:ea typeface="Cambria"/>
                <a:cs typeface="Cambria"/>
                <a:sym typeface="Cambria"/>
              </a:endParaRPr>
            </a:p>
          </p:txBody>
        </p:sp>
      </p:grpSp>
      <p:sp>
        <p:nvSpPr>
          <p:cNvPr id="382" name="Shape 382"/>
          <p:cNvSpPr txBox="1"/>
          <p:nvPr/>
        </p:nvSpPr>
        <p:spPr>
          <a:xfrm>
            <a:off x="941309" y="3965257"/>
            <a:ext cx="5276700" cy="954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3297C"/>
              </a:buClr>
              <a:buSzPts val="2800"/>
              <a:buFont typeface="Cambria"/>
              <a:buNone/>
            </a:pPr>
            <a:r>
              <a:rPr lang="en-US" sz="2800" b="0" i="0" u="none" strike="noStrike" cap="none">
                <a:solidFill>
                  <a:srgbClr val="93297C"/>
                </a:solidFill>
                <a:latin typeface="Cambria"/>
                <a:ea typeface="Cambria"/>
                <a:cs typeface="Cambria"/>
                <a:sym typeface="Cambria"/>
              </a:rPr>
              <a:t>Thanks for those who worked on this lecture:</a:t>
            </a:r>
            <a:endParaRPr/>
          </a:p>
        </p:txBody>
      </p:sp>
      <p:sp>
        <p:nvSpPr>
          <p:cNvPr id="383" name="Shape 383"/>
          <p:cNvSpPr/>
          <p:nvPr/>
        </p:nvSpPr>
        <p:spPr>
          <a:xfrm>
            <a:off x="0" y="7658100"/>
            <a:ext cx="2266500" cy="492000"/>
          </a:xfrm>
          <a:prstGeom prst="homePlate">
            <a:avLst>
              <a:gd name="adj" fmla="val 50000"/>
            </a:avLst>
          </a:prstGeom>
          <a:solidFill>
            <a:srgbClr val="FBE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mbria"/>
              <a:buNone/>
            </a:pPr>
            <a:r>
              <a:rPr lang="en-US" sz="1800" b="0" i="0" u="none" strike="noStrike" cap="none">
                <a:solidFill>
                  <a:srgbClr val="000000"/>
                </a:solidFill>
                <a:latin typeface="Cambria"/>
                <a:ea typeface="Cambria"/>
                <a:cs typeface="Cambria"/>
                <a:sym typeface="Cambria"/>
              </a:rPr>
              <a:t>References:</a:t>
            </a:r>
            <a:endParaRPr sz="1800" b="1" i="0" u="none" strike="noStrike" cap="none">
              <a:solidFill>
                <a:srgbClr val="000000"/>
              </a:solidFill>
              <a:latin typeface="Cambria"/>
              <a:ea typeface="Cambria"/>
              <a:cs typeface="Cambria"/>
              <a:sym typeface="Cambria"/>
            </a:endParaRPr>
          </a:p>
        </p:txBody>
      </p:sp>
      <p:sp>
        <p:nvSpPr>
          <p:cNvPr id="384" name="Shape 384"/>
          <p:cNvSpPr txBox="1"/>
          <p:nvPr/>
        </p:nvSpPr>
        <p:spPr>
          <a:xfrm>
            <a:off x="95618" y="8266331"/>
            <a:ext cx="2975100" cy="3693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Calibri"/>
                <a:ea typeface="Calibri"/>
                <a:cs typeface="Calibri"/>
                <a:sym typeface="Calibri"/>
              </a:rPr>
              <a:t>Doctors’ notes and slides</a:t>
            </a:r>
            <a:endParaRPr/>
          </a:p>
        </p:txBody>
      </p:sp>
      <p:pic>
        <p:nvPicPr>
          <p:cNvPr id="385" name="Shape 385"/>
          <p:cNvPicPr preferRelativeResize="0"/>
          <p:nvPr/>
        </p:nvPicPr>
        <p:blipFill rotWithShape="1">
          <a:blip r:embed="rId3">
            <a:alphaModFix/>
          </a:blip>
          <a:srcRect/>
          <a:stretch/>
        </p:blipFill>
        <p:spPr>
          <a:xfrm>
            <a:off x="158589" y="9133245"/>
            <a:ext cx="590550" cy="590550"/>
          </a:xfrm>
          <a:prstGeom prst="rect">
            <a:avLst/>
          </a:prstGeom>
          <a:noFill/>
          <a:ln>
            <a:noFill/>
          </a:ln>
        </p:spPr>
      </p:pic>
      <p:sp>
        <p:nvSpPr>
          <p:cNvPr id="386" name="Shape 386"/>
          <p:cNvSpPr txBox="1"/>
          <p:nvPr/>
        </p:nvSpPr>
        <p:spPr>
          <a:xfrm>
            <a:off x="749139" y="9258300"/>
            <a:ext cx="20322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@Pharma4370</a:t>
            </a:r>
            <a:endParaRPr/>
          </a:p>
        </p:txBody>
      </p:sp>
      <p:pic>
        <p:nvPicPr>
          <p:cNvPr id="387" name="Shape 387"/>
          <p:cNvPicPr preferRelativeResize="0"/>
          <p:nvPr/>
        </p:nvPicPr>
        <p:blipFill rotWithShape="1">
          <a:blip r:embed="rId4">
            <a:alphaModFix/>
          </a:blip>
          <a:srcRect/>
          <a:stretch/>
        </p:blipFill>
        <p:spPr>
          <a:xfrm>
            <a:off x="2537354" y="9147691"/>
            <a:ext cx="590550" cy="590550"/>
          </a:xfrm>
          <a:prstGeom prst="rect">
            <a:avLst/>
          </a:prstGeom>
          <a:noFill/>
          <a:ln>
            <a:noFill/>
          </a:ln>
        </p:spPr>
      </p:pic>
      <p:sp>
        <p:nvSpPr>
          <p:cNvPr id="388" name="Shape 388"/>
          <p:cNvSpPr txBox="1"/>
          <p:nvPr/>
        </p:nvSpPr>
        <p:spPr>
          <a:xfrm>
            <a:off x="3161932" y="9258300"/>
            <a:ext cx="3537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pharmacology437@gmail.com</a:t>
            </a:r>
            <a:endParaRPr/>
          </a:p>
        </p:txBody>
      </p:sp>
      <p:pic>
        <p:nvPicPr>
          <p:cNvPr id="389" name="Shape 389"/>
          <p:cNvPicPr preferRelativeResize="0"/>
          <p:nvPr/>
        </p:nvPicPr>
        <p:blipFill>
          <a:blip r:embed="rId5">
            <a:alphaModFix/>
          </a:blip>
          <a:stretch>
            <a:fillRect/>
          </a:stretch>
        </p:blipFill>
        <p:spPr>
          <a:xfrm>
            <a:off x="620172" y="550451"/>
            <a:ext cx="1473251" cy="1667824"/>
          </a:xfrm>
          <a:prstGeom prst="rect">
            <a:avLst/>
          </a:prstGeom>
          <a:noFill/>
          <a:ln>
            <a:noFill/>
          </a:ln>
        </p:spPr>
      </p:pic>
      <p:pic>
        <p:nvPicPr>
          <p:cNvPr id="390" name="Shape 390"/>
          <p:cNvPicPr preferRelativeResize="0"/>
          <p:nvPr/>
        </p:nvPicPr>
        <p:blipFill>
          <a:blip r:embed="rId5">
            <a:alphaModFix/>
          </a:blip>
          <a:stretch>
            <a:fillRect/>
          </a:stretch>
        </p:blipFill>
        <p:spPr>
          <a:xfrm flipH="1">
            <a:off x="-3" y="2257851"/>
            <a:ext cx="1473251" cy="1667824"/>
          </a:xfrm>
          <a:prstGeom prst="rect">
            <a:avLst/>
          </a:prstGeom>
          <a:noFill/>
          <a:ln>
            <a:noFill/>
          </a:ln>
        </p:spPr>
      </p:pic>
      <p:sp>
        <p:nvSpPr>
          <p:cNvPr id="391" name="Shape 391"/>
          <p:cNvSpPr txBox="1"/>
          <p:nvPr/>
        </p:nvSpPr>
        <p:spPr>
          <a:xfrm>
            <a:off x="158609" y="3053048"/>
            <a:ext cx="50388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a:latin typeface="Cambria"/>
                <a:ea typeface="Cambria"/>
                <a:cs typeface="Cambria"/>
                <a:sym typeface="Cambria"/>
              </a:rPr>
              <a:t>Hadeel Awartani</a:t>
            </a:r>
            <a:endParaRPr sz="2400" b="0" i="0" u="none" strike="noStrike" cap="none">
              <a:solidFill>
                <a:srgbClr val="000000"/>
              </a:solidFill>
              <a:latin typeface="Cambria"/>
              <a:ea typeface="Cambria"/>
              <a:cs typeface="Cambria"/>
              <a:sym typeface="Cambria"/>
            </a:endParaRPr>
          </a:p>
        </p:txBody>
      </p:sp>
      <p:sp>
        <p:nvSpPr>
          <p:cNvPr id="392" name="Shape 392"/>
          <p:cNvSpPr txBox="1"/>
          <p:nvPr/>
        </p:nvSpPr>
        <p:spPr>
          <a:xfrm>
            <a:off x="2878597" y="3053048"/>
            <a:ext cx="50388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a:latin typeface="Cambria"/>
                <a:ea typeface="Cambria"/>
                <a:cs typeface="Cambria"/>
                <a:sym typeface="Cambria"/>
              </a:rPr>
              <a:t>Yazeed Al-Harbi</a:t>
            </a:r>
            <a:endParaRPr sz="2400" b="0" i="0" u="none" strike="noStrike" cap="none">
              <a:solidFill>
                <a:srgbClr val="000000"/>
              </a:solidFill>
              <a:latin typeface="Cambria"/>
              <a:ea typeface="Cambria"/>
              <a:cs typeface="Cambria"/>
              <a:sym typeface="Cambria"/>
            </a:endParaRPr>
          </a:p>
        </p:txBody>
      </p:sp>
      <p:sp>
        <p:nvSpPr>
          <p:cNvPr id="393" name="Shape 393"/>
          <p:cNvSpPr txBox="1"/>
          <p:nvPr/>
        </p:nvSpPr>
        <p:spPr>
          <a:xfrm>
            <a:off x="1033700" y="4859550"/>
            <a:ext cx="2656200" cy="2472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2400"/>
              <a:buFont typeface="Calibri"/>
              <a:buNone/>
            </a:pPr>
            <a:r>
              <a:rPr lang="en-US" sz="2100">
                <a:solidFill>
                  <a:schemeClr val="dk1"/>
                </a:solidFill>
                <a:latin typeface="Cambria"/>
                <a:ea typeface="Cambria"/>
                <a:cs typeface="Cambria"/>
                <a:sym typeface="Cambria"/>
              </a:rPr>
              <a:t>Alanoud Al-Mansour</a:t>
            </a:r>
            <a:endParaRPr sz="2100">
              <a:solidFill>
                <a:schemeClr val="dk1"/>
              </a:solidFill>
              <a:latin typeface="Cambria"/>
              <a:ea typeface="Cambria"/>
              <a:cs typeface="Cambria"/>
              <a:sym typeface="Cambria"/>
            </a:endParaRPr>
          </a:p>
          <a:p>
            <a:pPr marL="0" lvl="0" indent="0" rtl="0">
              <a:spcBef>
                <a:spcPts val="0"/>
              </a:spcBef>
              <a:spcAft>
                <a:spcPts val="0"/>
              </a:spcAft>
              <a:buNone/>
            </a:pPr>
            <a:r>
              <a:rPr lang="en-US" sz="2100">
                <a:solidFill>
                  <a:schemeClr val="dk1"/>
                </a:solidFill>
                <a:latin typeface="Cambria"/>
                <a:ea typeface="Cambria"/>
                <a:cs typeface="Cambria"/>
                <a:sym typeface="Cambria"/>
              </a:rPr>
              <a:t>Alanoud Al-Eissa</a:t>
            </a:r>
            <a:endParaRPr sz="2100">
              <a:solidFill>
                <a:schemeClr val="dk1"/>
              </a:solidFill>
              <a:latin typeface="Cambria"/>
              <a:ea typeface="Cambria"/>
              <a:cs typeface="Cambria"/>
              <a:sym typeface="Cambria"/>
            </a:endParaRPr>
          </a:p>
          <a:p>
            <a:pPr marL="0" lvl="0" indent="0" rtl="0">
              <a:spcBef>
                <a:spcPts val="0"/>
              </a:spcBef>
              <a:spcAft>
                <a:spcPts val="0"/>
              </a:spcAft>
              <a:buClr>
                <a:schemeClr val="dk1"/>
              </a:buClr>
              <a:buSzPts val="1100"/>
              <a:buFont typeface="Arial"/>
              <a:buNone/>
            </a:pPr>
            <a:r>
              <a:rPr lang="en-US" sz="2100">
                <a:solidFill>
                  <a:schemeClr val="dk1"/>
                </a:solidFill>
                <a:latin typeface="Cambria"/>
                <a:ea typeface="Cambria"/>
                <a:cs typeface="Cambria"/>
                <a:sym typeface="Cambria"/>
              </a:rPr>
              <a:t>Aljohara Al-Shunaifi</a:t>
            </a:r>
            <a:endParaRPr sz="2100">
              <a:solidFill>
                <a:schemeClr val="dk1"/>
              </a:solidFill>
              <a:latin typeface="Cambria"/>
              <a:ea typeface="Cambria"/>
              <a:cs typeface="Cambria"/>
              <a:sym typeface="Cambria"/>
            </a:endParaRPr>
          </a:p>
          <a:p>
            <a:pPr marL="0" lvl="0" indent="0" rtl="0">
              <a:spcBef>
                <a:spcPts val="0"/>
              </a:spcBef>
              <a:spcAft>
                <a:spcPts val="0"/>
              </a:spcAft>
              <a:buClr>
                <a:schemeClr val="dk1"/>
              </a:buClr>
              <a:buSzPts val="2400"/>
              <a:buFont typeface="Calibri"/>
              <a:buNone/>
            </a:pPr>
            <a:r>
              <a:rPr lang="en-US" sz="2100">
                <a:solidFill>
                  <a:schemeClr val="dk1"/>
                </a:solidFill>
                <a:latin typeface="Cambria"/>
                <a:ea typeface="Cambria"/>
                <a:cs typeface="Cambria"/>
                <a:sym typeface="Cambria"/>
              </a:rPr>
              <a:t>Dana Al-Kady</a:t>
            </a:r>
            <a:endParaRPr sz="2100">
              <a:solidFill>
                <a:schemeClr val="dk1"/>
              </a:solidFill>
              <a:latin typeface="Cambria"/>
              <a:ea typeface="Cambria"/>
              <a:cs typeface="Cambria"/>
              <a:sym typeface="Cambria"/>
            </a:endParaRPr>
          </a:p>
          <a:p>
            <a:pPr marL="0" lvl="0" indent="0" rtl="0">
              <a:spcBef>
                <a:spcPts val="0"/>
              </a:spcBef>
              <a:spcAft>
                <a:spcPts val="0"/>
              </a:spcAft>
              <a:buNone/>
            </a:pPr>
            <a:r>
              <a:rPr lang="en-US" sz="2100">
                <a:solidFill>
                  <a:schemeClr val="dk1"/>
                </a:solidFill>
                <a:latin typeface="Cambria"/>
                <a:ea typeface="Cambria"/>
                <a:cs typeface="Cambria"/>
                <a:sym typeface="Cambria"/>
              </a:rPr>
              <a:t>Dana Al-Rasheed</a:t>
            </a:r>
            <a:endParaRPr sz="2100">
              <a:solidFill>
                <a:schemeClr val="dk1"/>
              </a:solidFill>
              <a:latin typeface="Cambria"/>
              <a:ea typeface="Cambria"/>
              <a:cs typeface="Cambria"/>
              <a:sym typeface="Cambria"/>
            </a:endParaRPr>
          </a:p>
          <a:p>
            <a:pPr marL="0" lvl="0" indent="0" rtl="0">
              <a:spcBef>
                <a:spcPts val="0"/>
              </a:spcBef>
              <a:spcAft>
                <a:spcPts val="0"/>
              </a:spcAft>
              <a:buClr>
                <a:schemeClr val="dk1"/>
              </a:buClr>
              <a:buSzPts val="2400"/>
              <a:buFont typeface="Calibri"/>
              <a:buNone/>
            </a:pPr>
            <a:r>
              <a:rPr lang="en-US" sz="2100">
                <a:solidFill>
                  <a:schemeClr val="dk1"/>
                </a:solidFill>
                <a:latin typeface="Cambria"/>
                <a:ea typeface="Cambria"/>
                <a:cs typeface="Cambria"/>
                <a:sym typeface="Cambria"/>
              </a:rPr>
              <a:t>Ghadah Al-Muhanna</a:t>
            </a:r>
            <a:endParaRPr sz="2100">
              <a:solidFill>
                <a:schemeClr val="dk1"/>
              </a:solidFill>
              <a:latin typeface="Cambria"/>
              <a:ea typeface="Cambria"/>
              <a:cs typeface="Cambria"/>
              <a:sym typeface="Cambria"/>
            </a:endParaRPr>
          </a:p>
          <a:p>
            <a:pPr marL="0" lvl="0" indent="0" rtl="0">
              <a:spcBef>
                <a:spcPts val="0"/>
              </a:spcBef>
              <a:spcAft>
                <a:spcPts val="0"/>
              </a:spcAft>
              <a:buClr>
                <a:schemeClr val="dk1"/>
              </a:buClr>
              <a:buSzPts val="2400"/>
              <a:buFont typeface="Calibri"/>
              <a:buNone/>
            </a:pPr>
            <a:r>
              <a:rPr lang="en-US" sz="2100">
                <a:solidFill>
                  <a:schemeClr val="dk1"/>
                </a:solidFill>
                <a:latin typeface="Cambria"/>
                <a:ea typeface="Cambria"/>
                <a:cs typeface="Cambria"/>
                <a:sym typeface="Cambria"/>
              </a:rPr>
              <a:t>Ghadah Al-Qarni</a:t>
            </a:r>
            <a:endParaRPr sz="2100">
              <a:solidFill>
                <a:schemeClr val="dk1"/>
              </a:solidFill>
              <a:latin typeface="Cambria"/>
              <a:ea typeface="Cambria"/>
              <a:cs typeface="Cambria"/>
              <a:sym typeface="Cambria"/>
            </a:endParaRPr>
          </a:p>
          <a:p>
            <a:pPr marL="0" lvl="0" indent="0" rtl="0">
              <a:spcBef>
                <a:spcPts val="0"/>
              </a:spcBef>
              <a:spcAft>
                <a:spcPts val="0"/>
              </a:spcAft>
              <a:buClr>
                <a:schemeClr val="dk1"/>
              </a:buClr>
              <a:buSzPts val="2400"/>
              <a:buFont typeface="Calibri"/>
              <a:buNone/>
            </a:pPr>
            <a:r>
              <a:rPr lang="en-US" sz="2100">
                <a:solidFill>
                  <a:schemeClr val="dk1"/>
                </a:solidFill>
                <a:latin typeface="Cambria"/>
                <a:ea typeface="Cambria"/>
                <a:cs typeface="Cambria"/>
                <a:sym typeface="Cambria"/>
              </a:rPr>
              <a:t>Hind Al-Orier</a:t>
            </a:r>
            <a:endParaRPr sz="2100">
              <a:solidFill>
                <a:schemeClr val="dk1"/>
              </a:solidFill>
              <a:latin typeface="Cambria"/>
              <a:ea typeface="Cambria"/>
              <a:cs typeface="Cambria"/>
              <a:sym typeface="Cambria"/>
            </a:endParaRPr>
          </a:p>
          <a:p>
            <a:pPr marL="0" lvl="0" indent="0" rtl="0">
              <a:spcBef>
                <a:spcPts val="0"/>
              </a:spcBef>
              <a:spcAft>
                <a:spcPts val="0"/>
              </a:spcAft>
              <a:buClr>
                <a:schemeClr val="dk1"/>
              </a:buClr>
              <a:buSzPts val="1100"/>
              <a:buFont typeface="Arial"/>
              <a:buNone/>
            </a:pPr>
            <a:endParaRPr sz="1700">
              <a:solidFill>
                <a:schemeClr val="dk1"/>
              </a:solidFill>
              <a:latin typeface="Cambria"/>
              <a:ea typeface="Cambria"/>
              <a:cs typeface="Cambria"/>
              <a:sym typeface="Cambria"/>
            </a:endParaRPr>
          </a:p>
          <a:p>
            <a:pPr marL="0" lvl="0" indent="0">
              <a:spcBef>
                <a:spcPts val="0"/>
              </a:spcBef>
              <a:spcAft>
                <a:spcPts val="0"/>
              </a:spcAft>
              <a:buNone/>
            </a:pPr>
            <a:endParaRPr/>
          </a:p>
        </p:txBody>
      </p:sp>
      <p:sp>
        <p:nvSpPr>
          <p:cNvPr id="394" name="Shape 394"/>
          <p:cNvSpPr txBox="1"/>
          <p:nvPr/>
        </p:nvSpPr>
        <p:spPr>
          <a:xfrm>
            <a:off x="3822775" y="4919238"/>
            <a:ext cx="2656200" cy="2472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2100">
                <a:solidFill>
                  <a:schemeClr val="dk1"/>
                </a:solidFill>
                <a:latin typeface="Cambria"/>
                <a:ea typeface="Cambria"/>
                <a:cs typeface="Cambria"/>
                <a:sym typeface="Cambria"/>
              </a:rPr>
              <a:t>Khloud Al-Waheibi</a:t>
            </a:r>
            <a:endParaRPr sz="2100">
              <a:solidFill>
                <a:schemeClr val="dk1"/>
              </a:solidFill>
              <a:latin typeface="Cambria"/>
              <a:ea typeface="Cambria"/>
              <a:cs typeface="Cambria"/>
              <a:sym typeface="Cambria"/>
            </a:endParaRPr>
          </a:p>
          <a:p>
            <a:pPr marL="0" lvl="0" indent="0" rtl="0">
              <a:spcBef>
                <a:spcPts val="0"/>
              </a:spcBef>
              <a:spcAft>
                <a:spcPts val="0"/>
              </a:spcAft>
              <a:buNone/>
            </a:pPr>
            <a:r>
              <a:rPr lang="en-US" sz="2100">
                <a:solidFill>
                  <a:schemeClr val="dk1"/>
                </a:solidFill>
                <a:latin typeface="Cambria"/>
                <a:ea typeface="Cambria"/>
                <a:cs typeface="Cambria"/>
                <a:sym typeface="Cambria"/>
              </a:rPr>
              <a:t>Noura Al-Othaim</a:t>
            </a:r>
            <a:endParaRPr sz="2100">
              <a:solidFill>
                <a:schemeClr val="dk1"/>
              </a:solidFill>
              <a:latin typeface="Cambria"/>
              <a:ea typeface="Cambria"/>
              <a:cs typeface="Cambria"/>
              <a:sym typeface="Cambria"/>
            </a:endParaRPr>
          </a:p>
          <a:p>
            <a:pPr marL="0" lvl="0" indent="0" rtl="0">
              <a:spcBef>
                <a:spcPts val="0"/>
              </a:spcBef>
              <a:spcAft>
                <a:spcPts val="0"/>
              </a:spcAft>
              <a:buNone/>
            </a:pPr>
            <a:r>
              <a:rPr lang="en-US" sz="2100">
                <a:solidFill>
                  <a:schemeClr val="dk1"/>
                </a:solidFill>
                <a:latin typeface="Cambria"/>
                <a:ea typeface="Cambria"/>
                <a:cs typeface="Cambria"/>
                <a:sym typeface="Cambria"/>
              </a:rPr>
              <a:t>Rawan Al-Tamimi</a:t>
            </a:r>
            <a:endParaRPr sz="2100">
              <a:solidFill>
                <a:schemeClr val="dk1"/>
              </a:solidFill>
              <a:latin typeface="Cambria"/>
              <a:ea typeface="Cambria"/>
              <a:cs typeface="Cambria"/>
              <a:sym typeface="Cambria"/>
            </a:endParaRPr>
          </a:p>
          <a:p>
            <a:pPr marL="0" lvl="0" indent="0" rtl="0">
              <a:spcBef>
                <a:spcPts val="0"/>
              </a:spcBef>
              <a:spcAft>
                <a:spcPts val="0"/>
              </a:spcAft>
              <a:buNone/>
            </a:pPr>
            <a:r>
              <a:rPr lang="en-US" sz="2100">
                <a:solidFill>
                  <a:schemeClr val="dk1"/>
                </a:solidFill>
                <a:latin typeface="Cambria"/>
                <a:ea typeface="Cambria"/>
                <a:cs typeface="Cambria"/>
                <a:sym typeface="Cambria"/>
              </a:rPr>
              <a:t>Rinad Al-Ghoraiby</a:t>
            </a:r>
            <a:endParaRPr sz="2100">
              <a:solidFill>
                <a:schemeClr val="dk1"/>
              </a:solidFill>
              <a:latin typeface="Cambria"/>
              <a:ea typeface="Cambria"/>
              <a:cs typeface="Cambria"/>
              <a:sym typeface="Cambria"/>
            </a:endParaRPr>
          </a:p>
          <a:p>
            <a:pPr marL="0" lvl="0" indent="0" rtl="0">
              <a:spcBef>
                <a:spcPts val="0"/>
              </a:spcBef>
              <a:spcAft>
                <a:spcPts val="0"/>
              </a:spcAft>
              <a:buNone/>
            </a:pPr>
            <a:r>
              <a:rPr lang="en-US" sz="2100">
                <a:solidFill>
                  <a:schemeClr val="dk1"/>
                </a:solidFill>
                <a:latin typeface="Cambria"/>
                <a:ea typeface="Cambria"/>
                <a:cs typeface="Cambria"/>
                <a:sym typeface="Cambria"/>
              </a:rPr>
              <a:t>Rotana Khateeb</a:t>
            </a:r>
            <a:endParaRPr sz="2100">
              <a:solidFill>
                <a:schemeClr val="dk1"/>
              </a:solidFill>
              <a:latin typeface="Cambria"/>
              <a:ea typeface="Cambria"/>
              <a:cs typeface="Cambria"/>
              <a:sym typeface="Cambria"/>
            </a:endParaRPr>
          </a:p>
          <a:p>
            <a:pPr marL="0" lvl="0" indent="0" rtl="0">
              <a:spcBef>
                <a:spcPts val="0"/>
              </a:spcBef>
              <a:spcAft>
                <a:spcPts val="0"/>
              </a:spcAft>
              <a:buNone/>
            </a:pPr>
            <a:r>
              <a:rPr lang="en-US" sz="2100">
                <a:solidFill>
                  <a:schemeClr val="dk1"/>
                </a:solidFill>
                <a:latin typeface="Cambria"/>
                <a:ea typeface="Cambria"/>
                <a:cs typeface="Cambria"/>
                <a:sym typeface="Cambria"/>
              </a:rPr>
              <a:t>Sarah Al-Kathiri</a:t>
            </a:r>
            <a:endParaRPr sz="2100">
              <a:solidFill>
                <a:schemeClr val="dk1"/>
              </a:solidFill>
              <a:latin typeface="Cambria"/>
              <a:ea typeface="Cambria"/>
              <a:cs typeface="Cambria"/>
              <a:sym typeface="Cambria"/>
            </a:endParaRPr>
          </a:p>
          <a:p>
            <a:pPr marL="0" lvl="0" indent="0" rtl="0">
              <a:spcBef>
                <a:spcPts val="0"/>
              </a:spcBef>
              <a:spcAft>
                <a:spcPts val="0"/>
              </a:spcAft>
              <a:buNone/>
            </a:pPr>
            <a:r>
              <a:rPr lang="en-US" sz="2100">
                <a:solidFill>
                  <a:schemeClr val="dk1"/>
                </a:solidFill>
                <a:latin typeface="Cambria"/>
                <a:ea typeface="Cambria"/>
                <a:cs typeface="Cambria"/>
                <a:sym typeface="Cambria"/>
              </a:rPr>
              <a:t>Sarah Al-Sultan</a:t>
            </a:r>
            <a:endParaRPr sz="2100">
              <a:solidFill>
                <a:schemeClr val="dk1"/>
              </a:solidFill>
              <a:latin typeface="Cambria"/>
              <a:ea typeface="Cambria"/>
              <a:cs typeface="Cambria"/>
              <a:sym typeface="Cambria"/>
            </a:endParaRPr>
          </a:p>
          <a:p>
            <a:pPr marL="0" lvl="0" indent="0" rtl="0">
              <a:spcBef>
                <a:spcPts val="0"/>
              </a:spcBef>
              <a:spcAft>
                <a:spcPts val="0"/>
              </a:spcAft>
              <a:buNone/>
            </a:pPr>
            <a:r>
              <a:rPr lang="en-US" sz="2100">
                <a:solidFill>
                  <a:schemeClr val="dk1"/>
                </a:solidFill>
                <a:latin typeface="Cambria"/>
                <a:ea typeface="Cambria"/>
                <a:cs typeface="Cambria"/>
                <a:sym typeface="Cambria"/>
              </a:rPr>
              <a:t>Shahad Al-Tayash</a:t>
            </a:r>
            <a:endParaRPr sz="2100">
              <a:solidFill>
                <a:schemeClr val="dk1"/>
              </a:solidFill>
              <a:latin typeface="Cambria"/>
              <a:ea typeface="Cambria"/>
              <a:cs typeface="Cambria"/>
              <a:sym typeface="Cambria"/>
            </a:endParaRPr>
          </a:p>
          <a:p>
            <a:pPr marL="0" lvl="0" indent="0" rtl="0">
              <a:spcBef>
                <a:spcPts val="0"/>
              </a:spcBef>
              <a:spcAft>
                <a:spcPts val="0"/>
              </a:spcAft>
              <a:buNone/>
            </a:pPr>
            <a:endParaRPr sz="2000">
              <a:solidFill>
                <a:schemeClr val="dk1"/>
              </a:solidFill>
              <a:latin typeface="Cambria"/>
              <a:ea typeface="Cambria"/>
              <a:cs typeface="Cambria"/>
              <a:sym typeface="Cambria"/>
            </a:endParaRPr>
          </a:p>
          <a:p>
            <a:pPr marL="0" lvl="0" indent="0" rtl="0">
              <a:spcBef>
                <a:spcPts val="0"/>
              </a:spcBef>
              <a:spcAft>
                <a:spcPts val="0"/>
              </a:spcAft>
              <a:buNone/>
            </a:pPr>
            <a:endParaRPr sz="2000">
              <a:solidFill>
                <a:schemeClr val="dk1"/>
              </a:solidFill>
              <a:latin typeface="Cambria"/>
              <a:ea typeface="Cambria"/>
              <a:cs typeface="Cambria"/>
              <a:sym typeface="Cambria"/>
            </a:endParaRPr>
          </a:p>
          <a:p>
            <a:pPr marL="0" lvl="0" indent="0"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0" y="0"/>
            <a:ext cx="6858000" cy="768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Heart Failure</a:t>
            </a:r>
            <a:endParaRPr/>
          </a:p>
        </p:txBody>
      </p:sp>
      <p:sp>
        <p:nvSpPr>
          <p:cNvPr id="166" name="Shape 166"/>
          <p:cNvSpPr txBox="1"/>
          <p:nvPr/>
        </p:nvSpPr>
        <p:spPr>
          <a:xfrm>
            <a:off x="1899150" y="902550"/>
            <a:ext cx="3059700" cy="462300"/>
          </a:xfrm>
          <a:prstGeom prst="rect">
            <a:avLst/>
          </a:prstGeom>
          <a:noFill/>
          <a:ln w="9525" cap="flat" cmpd="sng">
            <a:solidFill>
              <a:srgbClr val="888888"/>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US" sz="2400">
                <a:solidFill>
                  <a:srgbClr val="782A72"/>
                </a:solidFill>
                <a:latin typeface="Cambria"/>
                <a:ea typeface="Cambria"/>
                <a:cs typeface="Cambria"/>
                <a:sym typeface="Cambria"/>
              </a:rPr>
              <a:t>What is heart failure?</a:t>
            </a:r>
            <a:endParaRPr sz="2400">
              <a:solidFill>
                <a:srgbClr val="782A72"/>
              </a:solidFill>
              <a:latin typeface="Cambria"/>
              <a:ea typeface="Cambria"/>
              <a:cs typeface="Cambria"/>
              <a:sym typeface="Cambria"/>
            </a:endParaRPr>
          </a:p>
        </p:txBody>
      </p:sp>
      <p:cxnSp>
        <p:nvCxnSpPr>
          <p:cNvPr id="167" name="Shape 167"/>
          <p:cNvCxnSpPr>
            <a:stCxn id="166" idx="2"/>
          </p:cNvCxnSpPr>
          <p:nvPr/>
        </p:nvCxnSpPr>
        <p:spPr>
          <a:xfrm>
            <a:off x="3429000" y="1364850"/>
            <a:ext cx="5100" cy="484200"/>
          </a:xfrm>
          <a:prstGeom prst="straightConnector1">
            <a:avLst/>
          </a:prstGeom>
          <a:noFill/>
          <a:ln w="28575" cap="flat" cmpd="sng">
            <a:solidFill>
              <a:srgbClr val="888888"/>
            </a:solidFill>
            <a:prstDash val="solid"/>
            <a:round/>
            <a:headEnd type="none" w="med" len="med"/>
            <a:tailEnd type="triangle" w="med" len="med"/>
          </a:ln>
        </p:spPr>
      </p:cxnSp>
      <p:sp>
        <p:nvSpPr>
          <p:cNvPr id="168" name="Shape 168"/>
          <p:cNvSpPr txBox="1"/>
          <p:nvPr/>
        </p:nvSpPr>
        <p:spPr>
          <a:xfrm>
            <a:off x="811950" y="1959100"/>
            <a:ext cx="5239200" cy="594300"/>
          </a:xfrm>
          <a:prstGeom prst="rect">
            <a:avLst/>
          </a:prstGeom>
          <a:noFill/>
          <a:ln w="9525" cap="flat" cmpd="sng">
            <a:solidFill>
              <a:srgbClr val="888888"/>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u="sng">
                <a:solidFill>
                  <a:schemeClr val="dk1"/>
                </a:solidFill>
                <a:latin typeface="Cambria"/>
                <a:ea typeface="Cambria"/>
                <a:cs typeface="Cambria"/>
                <a:sym typeface="Cambria"/>
              </a:rPr>
              <a:t>Inability</a:t>
            </a:r>
            <a:r>
              <a:rPr lang="en-US">
                <a:solidFill>
                  <a:schemeClr val="dk1"/>
                </a:solidFill>
                <a:latin typeface="Cambria"/>
                <a:ea typeface="Cambria"/>
                <a:cs typeface="Cambria"/>
                <a:sym typeface="Cambria"/>
              </a:rPr>
              <a:t> of the heart to maintain an adequate cardiac output to meet the metabolic demands of the body.</a:t>
            </a:r>
            <a:endParaRPr>
              <a:latin typeface="Cambria"/>
              <a:ea typeface="Cambria"/>
              <a:cs typeface="Cambria"/>
              <a:sym typeface="Cambria"/>
            </a:endParaRPr>
          </a:p>
        </p:txBody>
      </p:sp>
      <p:cxnSp>
        <p:nvCxnSpPr>
          <p:cNvPr id="169" name="Shape 169"/>
          <p:cNvCxnSpPr/>
          <p:nvPr/>
        </p:nvCxnSpPr>
        <p:spPr>
          <a:xfrm flipH="1">
            <a:off x="1587575" y="2883750"/>
            <a:ext cx="855900" cy="928800"/>
          </a:xfrm>
          <a:prstGeom prst="straightConnector1">
            <a:avLst/>
          </a:prstGeom>
          <a:noFill/>
          <a:ln w="28575" cap="flat" cmpd="sng">
            <a:solidFill>
              <a:srgbClr val="888888"/>
            </a:solidFill>
            <a:prstDash val="solid"/>
            <a:round/>
            <a:headEnd type="none" w="med" len="med"/>
            <a:tailEnd type="triangle" w="med" len="med"/>
          </a:ln>
        </p:spPr>
      </p:cxnSp>
      <p:sp>
        <p:nvSpPr>
          <p:cNvPr id="170" name="Shape 170"/>
          <p:cNvSpPr txBox="1"/>
          <p:nvPr/>
        </p:nvSpPr>
        <p:spPr>
          <a:xfrm rot="-2894051">
            <a:off x="1236324" y="2826671"/>
            <a:ext cx="1327303" cy="423858"/>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b="1">
                <a:solidFill>
                  <a:srgbClr val="782A72"/>
                </a:solidFill>
                <a:latin typeface="Cambria"/>
                <a:ea typeface="Cambria"/>
                <a:cs typeface="Cambria"/>
                <a:sym typeface="Cambria"/>
              </a:rPr>
              <a:t>Causes</a:t>
            </a:r>
            <a:endParaRPr sz="2400" b="1">
              <a:solidFill>
                <a:srgbClr val="782A72"/>
              </a:solidFill>
              <a:latin typeface="Cambria"/>
              <a:ea typeface="Cambria"/>
              <a:cs typeface="Cambria"/>
              <a:sym typeface="Cambria"/>
            </a:endParaRPr>
          </a:p>
        </p:txBody>
      </p:sp>
      <p:sp>
        <p:nvSpPr>
          <p:cNvPr id="171" name="Shape 171"/>
          <p:cNvSpPr txBox="1"/>
          <p:nvPr/>
        </p:nvSpPr>
        <p:spPr>
          <a:xfrm>
            <a:off x="60500" y="3945025"/>
            <a:ext cx="2839800" cy="462300"/>
          </a:xfrm>
          <a:prstGeom prst="rect">
            <a:avLst/>
          </a:prstGeom>
          <a:noFill/>
          <a:ln w="9525" cap="flat" cmpd="sng">
            <a:solidFill>
              <a:srgbClr val="888888"/>
            </a:solidFill>
            <a:prstDash val="solid"/>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None/>
            </a:pPr>
            <a:r>
              <a:rPr lang="en-US" sz="1500">
                <a:solidFill>
                  <a:srgbClr val="888888"/>
                </a:solidFill>
                <a:latin typeface="Cambria"/>
                <a:ea typeface="Cambria"/>
                <a:cs typeface="Cambria"/>
                <a:sym typeface="Cambria"/>
              </a:rPr>
              <a:t>It can be either</a:t>
            </a:r>
            <a:r>
              <a:rPr lang="en-US" sz="1500">
                <a:solidFill>
                  <a:srgbClr val="FF0000"/>
                </a:solidFill>
                <a:latin typeface="Cambria"/>
                <a:ea typeface="Cambria"/>
                <a:cs typeface="Cambria"/>
                <a:sym typeface="Cambria"/>
              </a:rPr>
              <a:t> acute </a:t>
            </a:r>
            <a:r>
              <a:rPr lang="en-US" sz="1500">
                <a:solidFill>
                  <a:srgbClr val="888888"/>
                </a:solidFill>
                <a:latin typeface="Cambria"/>
                <a:ea typeface="Cambria"/>
                <a:cs typeface="Cambria"/>
                <a:sym typeface="Cambria"/>
              </a:rPr>
              <a:t>or </a:t>
            </a:r>
            <a:r>
              <a:rPr lang="en-US" sz="1500">
                <a:solidFill>
                  <a:srgbClr val="FF0000"/>
                </a:solidFill>
                <a:latin typeface="Cambria"/>
                <a:ea typeface="Cambria"/>
                <a:cs typeface="Cambria"/>
                <a:sym typeface="Cambria"/>
              </a:rPr>
              <a:t>chronic</a:t>
            </a:r>
            <a:endParaRPr sz="1500">
              <a:solidFill>
                <a:srgbClr val="FF0000"/>
              </a:solidFill>
              <a:latin typeface="Cambria"/>
              <a:ea typeface="Cambria"/>
              <a:cs typeface="Cambria"/>
              <a:sym typeface="Cambria"/>
            </a:endParaRPr>
          </a:p>
        </p:txBody>
      </p:sp>
      <p:sp>
        <p:nvSpPr>
          <p:cNvPr id="172" name="Shape 172"/>
          <p:cNvSpPr txBox="1"/>
          <p:nvPr/>
        </p:nvSpPr>
        <p:spPr>
          <a:xfrm>
            <a:off x="751175" y="6414700"/>
            <a:ext cx="1497000" cy="352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US">
                <a:solidFill>
                  <a:schemeClr val="dk1"/>
                </a:solidFill>
                <a:latin typeface="Cambria"/>
                <a:ea typeface="Cambria"/>
                <a:cs typeface="Cambria"/>
                <a:sym typeface="Cambria"/>
              </a:rPr>
              <a:t>Cardiomyopathy </a:t>
            </a:r>
            <a:endParaRPr>
              <a:latin typeface="Cambria"/>
              <a:ea typeface="Cambria"/>
              <a:cs typeface="Cambria"/>
              <a:sym typeface="Cambria"/>
            </a:endParaRPr>
          </a:p>
        </p:txBody>
      </p:sp>
      <p:sp>
        <p:nvSpPr>
          <p:cNvPr id="173" name="Shape 173"/>
          <p:cNvSpPr txBox="1"/>
          <p:nvPr/>
        </p:nvSpPr>
        <p:spPr>
          <a:xfrm>
            <a:off x="575075" y="5942675"/>
            <a:ext cx="1849200" cy="352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None/>
            </a:pPr>
            <a:r>
              <a:rPr lang="en-US">
                <a:solidFill>
                  <a:schemeClr val="dk1"/>
                </a:solidFill>
                <a:latin typeface="Cambria"/>
                <a:ea typeface="Cambria"/>
                <a:cs typeface="Cambria"/>
                <a:sym typeface="Cambria"/>
              </a:rPr>
              <a:t>Heart valve disorder</a:t>
            </a:r>
            <a:endParaRPr/>
          </a:p>
        </p:txBody>
      </p:sp>
      <p:sp>
        <p:nvSpPr>
          <p:cNvPr id="174" name="Shape 174"/>
          <p:cNvSpPr txBox="1"/>
          <p:nvPr/>
        </p:nvSpPr>
        <p:spPr>
          <a:xfrm>
            <a:off x="334250" y="5000088"/>
            <a:ext cx="2292300" cy="352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Clr>
                <a:schemeClr val="dk1"/>
              </a:buClr>
              <a:buSzPts val="1100"/>
              <a:buFont typeface="Arial"/>
              <a:buNone/>
            </a:pPr>
            <a:r>
              <a:rPr lang="en-US">
                <a:solidFill>
                  <a:schemeClr val="dk1"/>
                </a:solidFill>
                <a:latin typeface="Cambria"/>
                <a:ea typeface="Cambria"/>
                <a:cs typeface="Cambria"/>
                <a:sym typeface="Cambria"/>
              </a:rPr>
              <a:t>Abnormal heart rhythm </a:t>
            </a:r>
            <a:endParaRPr>
              <a:solidFill>
                <a:schemeClr val="dk1"/>
              </a:solidFill>
              <a:latin typeface="Cambria"/>
              <a:ea typeface="Cambria"/>
              <a:cs typeface="Cambria"/>
              <a:sym typeface="Cambria"/>
            </a:endParaRPr>
          </a:p>
          <a:p>
            <a:pPr marL="0" lvl="0" indent="0" algn="ctr">
              <a:spcBef>
                <a:spcPts val="0"/>
              </a:spcBef>
              <a:spcAft>
                <a:spcPts val="0"/>
              </a:spcAft>
              <a:buNone/>
            </a:pPr>
            <a:endParaRPr/>
          </a:p>
        </p:txBody>
      </p:sp>
      <p:sp>
        <p:nvSpPr>
          <p:cNvPr id="175" name="Shape 175"/>
          <p:cNvSpPr txBox="1"/>
          <p:nvPr/>
        </p:nvSpPr>
        <p:spPr>
          <a:xfrm>
            <a:off x="173225" y="4532550"/>
            <a:ext cx="2581200" cy="352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dk1"/>
                </a:solidFill>
                <a:latin typeface="Cambria"/>
                <a:ea typeface="Cambria"/>
                <a:cs typeface="Cambria"/>
                <a:sym typeface="Cambria"/>
              </a:rPr>
              <a:t>Disorder of coronary arteries </a:t>
            </a:r>
            <a:endParaRPr>
              <a:solidFill>
                <a:schemeClr val="dk1"/>
              </a:solidFill>
              <a:latin typeface="Cambria"/>
              <a:ea typeface="Cambria"/>
              <a:cs typeface="Cambria"/>
              <a:sym typeface="Cambria"/>
            </a:endParaRPr>
          </a:p>
        </p:txBody>
      </p:sp>
      <p:sp>
        <p:nvSpPr>
          <p:cNvPr id="176" name="Shape 176"/>
          <p:cNvSpPr txBox="1"/>
          <p:nvPr/>
        </p:nvSpPr>
        <p:spPr>
          <a:xfrm>
            <a:off x="467825" y="5470638"/>
            <a:ext cx="2063700" cy="352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dk1"/>
                </a:solidFill>
                <a:latin typeface="Cambria"/>
                <a:ea typeface="Cambria"/>
                <a:cs typeface="Cambria"/>
                <a:sym typeface="Cambria"/>
              </a:rPr>
              <a:t>High blood pressure</a:t>
            </a:r>
            <a:endParaRPr>
              <a:solidFill>
                <a:schemeClr val="dk1"/>
              </a:solidFill>
              <a:latin typeface="Cambria"/>
              <a:ea typeface="Cambria"/>
              <a:cs typeface="Cambria"/>
              <a:sym typeface="Cambria"/>
            </a:endParaRPr>
          </a:p>
        </p:txBody>
      </p:sp>
      <p:cxnSp>
        <p:nvCxnSpPr>
          <p:cNvPr id="177" name="Shape 177"/>
          <p:cNvCxnSpPr/>
          <p:nvPr/>
        </p:nvCxnSpPr>
        <p:spPr>
          <a:xfrm>
            <a:off x="4380650" y="2862700"/>
            <a:ext cx="990600" cy="1153500"/>
          </a:xfrm>
          <a:prstGeom prst="straightConnector1">
            <a:avLst/>
          </a:prstGeom>
          <a:noFill/>
          <a:ln w="28575" cap="flat" cmpd="sng">
            <a:solidFill>
              <a:srgbClr val="888888"/>
            </a:solidFill>
            <a:prstDash val="solid"/>
            <a:round/>
            <a:headEnd type="none" w="med" len="med"/>
            <a:tailEnd type="triangle" w="med" len="med"/>
          </a:ln>
        </p:spPr>
      </p:cxnSp>
      <p:sp>
        <p:nvSpPr>
          <p:cNvPr id="178" name="Shape 178"/>
          <p:cNvSpPr txBox="1"/>
          <p:nvPr/>
        </p:nvSpPr>
        <p:spPr>
          <a:xfrm rot="2960539">
            <a:off x="4264146" y="3079346"/>
            <a:ext cx="1818312" cy="462258"/>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b="1">
                <a:solidFill>
                  <a:srgbClr val="782A72"/>
                </a:solidFill>
                <a:latin typeface="Cambria"/>
                <a:ea typeface="Cambria"/>
                <a:cs typeface="Cambria"/>
                <a:sym typeface="Cambria"/>
              </a:rPr>
              <a:t>Symptoms</a:t>
            </a:r>
            <a:endParaRPr sz="2400" b="1">
              <a:solidFill>
                <a:srgbClr val="782A72"/>
              </a:solidFill>
              <a:latin typeface="Cambria"/>
              <a:ea typeface="Cambria"/>
              <a:cs typeface="Cambria"/>
              <a:sym typeface="Cambria"/>
            </a:endParaRPr>
          </a:p>
        </p:txBody>
      </p:sp>
      <p:sp>
        <p:nvSpPr>
          <p:cNvPr id="179" name="Shape 179"/>
          <p:cNvSpPr txBox="1"/>
          <p:nvPr/>
        </p:nvSpPr>
        <p:spPr>
          <a:xfrm>
            <a:off x="4724175" y="6403338"/>
            <a:ext cx="1228800" cy="352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None/>
            </a:pPr>
            <a:r>
              <a:rPr lang="en-US">
                <a:latin typeface="Cambria"/>
                <a:ea typeface="Cambria"/>
                <a:cs typeface="Cambria"/>
                <a:sym typeface="Cambria"/>
              </a:rPr>
              <a:t>Tachycardia</a:t>
            </a:r>
            <a:endParaRPr>
              <a:latin typeface="Cambria"/>
              <a:ea typeface="Cambria"/>
              <a:cs typeface="Cambria"/>
              <a:sym typeface="Cambria"/>
            </a:endParaRPr>
          </a:p>
        </p:txBody>
      </p:sp>
      <p:sp>
        <p:nvSpPr>
          <p:cNvPr id="180" name="Shape 180"/>
          <p:cNvSpPr txBox="1"/>
          <p:nvPr/>
        </p:nvSpPr>
        <p:spPr>
          <a:xfrm>
            <a:off x="3819425" y="4149851"/>
            <a:ext cx="2839800" cy="594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None/>
            </a:pPr>
            <a:r>
              <a:rPr lang="en-US">
                <a:latin typeface="Cambria"/>
                <a:ea typeface="Cambria"/>
                <a:cs typeface="Cambria"/>
                <a:sym typeface="Cambria"/>
              </a:rPr>
              <a:t>Decreased exercise tolerance     (rapid fatigue)</a:t>
            </a:r>
            <a:endParaRPr>
              <a:latin typeface="Cambria"/>
              <a:ea typeface="Cambria"/>
              <a:cs typeface="Cambria"/>
              <a:sym typeface="Cambria"/>
            </a:endParaRPr>
          </a:p>
        </p:txBody>
      </p:sp>
      <p:sp>
        <p:nvSpPr>
          <p:cNvPr id="181" name="Shape 181"/>
          <p:cNvSpPr txBox="1"/>
          <p:nvPr/>
        </p:nvSpPr>
        <p:spPr>
          <a:xfrm>
            <a:off x="3929375" y="4877775"/>
            <a:ext cx="2581200" cy="484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None/>
            </a:pPr>
            <a:r>
              <a:rPr lang="en-US" sz="1300">
                <a:latin typeface="Cambria"/>
                <a:ea typeface="Cambria"/>
                <a:cs typeface="Cambria"/>
                <a:sym typeface="Cambria"/>
              </a:rPr>
              <a:t>Dyspnea (</a:t>
            </a:r>
            <a:r>
              <a:rPr lang="en-US" sz="1300">
                <a:solidFill>
                  <a:schemeClr val="accent6"/>
                </a:solidFill>
                <a:latin typeface="Cambria"/>
                <a:ea typeface="Cambria"/>
                <a:cs typeface="Cambria"/>
                <a:sym typeface="Cambria"/>
              </a:rPr>
              <a:t>due to</a:t>
            </a:r>
            <a:r>
              <a:rPr lang="en-US" sz="1300">
                <a:latin typeface="Cambria"/>
                <a:ea typeface="Cambria"/>
                <a:cs typeface="Cambria"/>
                <a:sym typeface="Cambria"/>
              </a:rPr>
              <a:t> pulmonary congestion)</a:t>
            </a:r>
            <a:endParaRPr sz="1300">
              <a:latin typeface="Cambria"/>
              <a:ea typeface="Cambria"/>
              <a:cs typeface="Cambria"/>
              <a:sym typeface="Cambria"/>
            </a:endParaRPr>
          </a:p>
        </p:txBody>
      </p:sp>
      <p:sp>
        <p:nvSpPr>
          <p:cNvPr id="182" name="Shape 182"/>
          <p:cNvSpPr txBox="1"/>
          <p:nvPr/>
        </p:nvSpPr>
        <p:spPr>
          <a:xfrm>
            <a:off x="4314725" y="5437100"/>
            <a:ext cx="1849200" cy="352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None/>
            </a:pPr>
            <a:r>
              <a:rPr lang="en-US">
                <a:latin typeface="Cambria"/>
                <a:ea typeface="Cambria"/>
                <a:cs typeface="Cambria"/>
                <a:sym typeface="Cambria"/>
              </a:rPr>
              <a:t>Peripheral edema</a:t>
            </a:r>
            <a:endParaRPr>
              <a:latin typeface="Cambria"/>
              <a:ea typeface="Cambria"/>
              <a:cs typeface="Cambria"/>
              <a:sym typeface="Cambria"/>
            </a:endParaRPr>
          </a:p>
        </p:txBody>
      </p:sp>
      <p:sp>
        <p:nvSpPr>
          <p:cNvPr id="183" name="Shape 183"/>
          <p:cNvSpPr txBox="1"/>
          <p:nvPr/>
        </p:nvSpPr>
        <p:spPr>
          <a:xfrm>
            <a:off x="4590075" y="5920225"/>
            <a:ext cx="1497000" cy="352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None/>
            </a:pPr>
            <a:r>
              <a:rPr lang="en-US">
                <a:latin typeface="Cambria"/>
                <a:ea typeface="Cambria"/>
                <a:cs typeface="Cambria"/>
                <a:sym typeface="Cambria"/>
              </a:rPr>
              <a:t>Cardiomegaly</a:t>
            </a:r>
            <a:endParaRPr>
              <a:latin typeface="Cambria"/>
              <a:ea typeface="Cambria"/>
              <a:cs typeface="Cambria"/>
              <a:sym typeface="Cambria"/>
            </a:endParaRPr>
          </a:p>
        </p:txBody>
      </p:sp>
      <p:cxnSp>
        <p:nvCxnSpPr>
          <p:cNvPr id="184" name="Shape 184"/>
          <p:cNvCxnSpPr/>
          <p:nvPr/>
        </p:nvCxnSpPr>
        <p:spPr>
          <a:xfrm flipH="1">
            <a:off x="3412175" y="3103875"/>
            <a:ext cx="21900" cy="3830400"/>
          </a:xfrm>
          <a:prstGeom prst="straightConnector1">
            <a:avLst/>
          </a:prstGeom>
          <a:noFill/>
          <a:ln w="9525" cap="flat" cmpd="sng">
            <a:solidFill>
              <a:srgbClr val="AEABAB"/>
            </a:solidFill>
            <a:prstDash val="dash"/>
            <a:round/>
            <a:headEnd type="none" w="med" len="med"/>
            <a:tailEnd type="none" w="med" len="med"/>
          </a:ln>
        </p:spPr>
      </p:cxnSp>
      <p:pic>
        <p:nvPicPr>
          <p:cNvPr id="185" name="Shape 185"/>
          <p:cNvPicPr preferRelativeResize="0"/>
          <p:nvPr/>
        </p:nvPicPr>
        <p:blipFill rotWithShape="1">
          <a:blip r:embed="rId3">
            <a:alphaModFix/>
          </a:blip>
          <a:srcRect l="4553" r="2337"/>
          <a:stretch/>
        </p:blipFill>
        <p:spPr>
          <a:xfrm>
            <a:off x="239350" y="7169700"/>
            <a:ext cx="6419875" cy="2538176"/>
          </a:xfrm>
          <a:prstGeom prst="rect">
            <a:avLst/>
          </a:prstGeom>
          <a:noFill/>
          <a:ln>
            <a:noFill/>
          </a:ln>
        </p:spPr>
      </p:pic>
      <p:sp>
        <p:nvSpPr>
          <p:cNvPr id="186" name="Shape 186"/>
          <p:cNvSpPr txBox="1"/>
          <p:nvPr/>
        </p:nvSpPr>
        <p:spPr>
          <a:xfrm rot="608">
            <a:off x="60500" y="2755100"/>
            <a:ext cx="1695600" cy="883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sz="1000">
                <a:solidFill>
                  <a:schemeClr val="accent6"/>
                </a:solidFill>
              </a:rPr>
              <a:t>It could be intrinsic. ( from the heart)</a:t>
            </a:r>
            <a:endParaRPr sz="1000">
              <a:solidFill>
                <a:schemeClr val="accent6"/>
              </a:solidFill>
            </a:endParaRPr>
          </a:p>
          <a:p>
            <a:pPr marL="0" lvl="0" indent="0">
              <a:spcBef>
                <a:spcPts val="0"/>
              </a:spcBef>
              <a:spcAft>
                <a:spcPts val="0"/>
              </a:spcAft>
              <a:buClr>
                <a:schemeClr val="dk1"/>
              </a:buClr>
              <a:buSzPts val="1100"/>
              <a:buFont typeface="Arial"/>
              <a:buNone/>
            </a:pPr>
            <a:r>
              <a:rPr lang="en-US" sz="1000">
                <a:solidFill>
                  <a:schemeClr val="accent6"/>
                </a:solidFill>
              </a:rPr>
              <a:t>Or extrinsic ( out of the heart)</a:t>
            </a:r>
            <a:endParaRPr/>
          </a:p>
        </p:txBody>
      </p:sp>
      <p:cxnSp>
        <p:nvCxnSpPr>
          <p:cNvPr id="187" name="Shape 187"/>
          <p:cNvCxnSpPr/>
          <p:nvPr/>
        </p:nvCxnSpPr>
        <p:spPr>
          <a:xfrm>
            <a:off x="1482225" y="3037850"/>
            <a:ext cx="273900" cy="1590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0" y="0"/>
            <a:ext cx="6858000" cy="768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Heart Failure</a:t>
            </a:r>
            <a:endParaRPr/>
          </a:p>
        </p:txBody>
      </p:sp>
      <p:sp>
        <p:nvSpPr>
          <p:cNvPr id="193" name="Shape 193"/>
          <p:cNvSpPr txBox="1"/>
          <p:nvPr/>
        </p:nvSpPr>
        <p:spPr>
          <a:xfrm>
            <a:off x="1436850" y="768000"/>
            <a:ext cx="3984300" cy="61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782A72"/>
                </a:solidFill>
                <a:latin typeface="Cambria"/>
                <a:ea typeface="Cambria"/>
                <a:cs typeface="Cambria"/>
                <a:sym typeface="Cambria"/>
              </a:rPr>
              <a:t>Pathophysiology of CHF:</a:t>
            </a:r>
            <a:endParaRPr sz="2400">
              <a:solidFill>
                <a:srgbClr val="782A72"/>
              </a:solidFill>
              <a:latin typeface="Cambria"/>
              <a:ea typeface="Cambria"/>
              <a:cs typeface="Cambria"/>
              <a:sym typeface="Cambria"/>
            </a:endParaRPr>
          </a:p>
        </p:txBody>
      </p:sp>
      <p:sp>
        <p:nvSpPr>
          <p:cNvPr id="194" name="Shape 194"/>
          <p:cNvSpPr txBox="1"/>
          <p:nvPr/>
        </p:nvSpPr>
        <p:spPr>
          <a:xfrm>
            <a:off x="1326750" y="1143213"/>
            <a:ext cx="4204500" cy="61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mbria"/>
                <a:ea typeface="Cambria"/>
                <a:cs typeface="Cambria"/>
                <a:sym typeface="Cambria"/>
              </a:rPr>
              <a:t>When the force of contraction is reduced it will lead to low cardiac output </a:t>
            </a:r>
            <a:r>
              <a:rPr lang="en-US">
                <a:solidFill>
                  <a:srgbClr val="B7B7B7"/>
                </a:solidFill>
                <a:latin typeface="Cambria"/>
                <a:ea typeface="Cambria"/>
                <a:cs typeface="Cambria"/>
                <a:sym typeface="Cambria"/>
              </a:rPr>
              <a:t>(low because of congestion of blood, body responds with these two reflexes-kidney is first to respond)</a:t>
            </a:r>
            <a:endParaRPr>
              <a:solidFill>
                <a:srgbClr val="B7B7B7"/>
              </a:solidFill>
              <a:latin typeface="Cambria"/>
              <a:ea typeface="Cambria"/>
              <a:cs typeface="Cambria"/>
              <a:sym typeface="Cambria"/>
            </a:endParaRPr>
          </a:p>
        </p:txBody>
      </p:sp>
      <p:cxnSp>
        <p:nvCxnSpPr>
          <p:cNvPr id="195" name="Shape 195"/>
          <p:cNvCxnSpPr/>
          <p:nvPr/>
        </p:nvCxnSpPr>
        <p:spPr>
          <a:xfrm flipH="1">
            <a:off x="1849175" y="1917350"/>
            <a:ext cx="490200" cy="1052400"/>
          </a:xfrm>
          <a:prstGeom prst="straightConnector1">
            <a:avLst/>
          </a:prstGeom>
          <a:noFill/>
          <a:ln w="28575" cap="flat" cmpd="sng">
            <a:solidFill>
              <a:srgbClr val="782A72"/>
            </a:solidFill>
            <a:prstDash val="solid"/>
            <a:round/>
            <a:headEnd type="none" w="med" len="med"/>
            <a:tailEnd type="triangle" w="med" len="med"/>
          </a:ln>
        </p:spPr>
      </p:cxnSp>
      <p:cxnSp>
        <p:nvCxnSpPr>
          <p:cNvPr id="196" name="Shape 196"/>
          <p:cNvCxnSpPr/>
          <p:nvPr/>
        </p:nvCxnSpPr>
        <p:spPr>
          <a:xfrm>
            <a:off x="4408550" y="1897100"/>
            <a:ext cx="610500" cy="1070400"/>
          </a:xfrm>
          <a:prstGeom prst="straightConnector1">
            <a:avLst/>
          </a:prstGeom>
          <a:noFill/>
          <a:ln w="28575" cap="flat" cmpd="sng">
            <a:solidFill>
              <a:srgbClr val="782A72"/>
            </a:solidFill>
            <a:prstDash val="solid"/>
            <a:round/>
            <a:headEnd type="none" w="med" len="med"/>
            <a:tailEnd type="triangle" w="med" len="med"/>
          </a:ln>
        </p:spPr>
      </p:cxnSp>
      <p:sp>
        <p:nvSpPr>
          <p:cNvPr id="197" name="Shape 197"/>
          <p:cNvSpPr txBox="1"/>
          <p:nvPr/>
        </p:nvSpPr>
        <p:spPr>
          <a:xfrm>
            <a:off x="110075" y="2134625"/>
            <a:ext cx="1833000" cy="418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000">
                <a:solidFill>
                  <a:schemeClr val="dk1"/>
                </a:solidFill>
                <a:latin typeface="Cambria"/>
                <a:ea typeface="Cambria"/>
                <a:cs typeface="Cambria"/>
                <a:sym typeface="Cambria"/>
              </a:rPr>
              <a:t>↓ </a:t>
            </a:r>
            <a:r>
              <a:rPr lang="en-US">
                <a:latin typeface="Cambria"/>
                <a:ea typeface="Cambria"/>
                <a:cs typeface="Cambria"/>
                <a:sym typeface="Cambria"/>
              </a:rPr>
              <a:t>Renal blood flow</a:t>
            </a:r>
            <a:endParaRPr>
              <a:latin typeface="Cambria"/>
              <a:ea typeface="Cambria"/>
              <a:cs typeface="Cambria"/>
              <a:sym typeface="Cambria"/>
            </a:endParaRPr>
          </a:p>
        </p:txBody>
      </p:sp>
      <p:sp>
        <p:nvSpPr>
          <p:cNvPr id="198" name="Shape 198"/>
          <p:cNvSpPr txBox="1"/>
          <p:nvPr/>
        </p:nvSpPr>
        <p:spPr>
          <a:xfrm>
            <a:off x="4908975" y="2134625"/>
            <a:ext cx="1949100" cy="418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000">
                <a:solidFill>
                  <a:schemeClr val="dk1"/>
                </a:solidFill>
                <a:latin typeface="Cambria"/>
                <a:ea typeface="Cambria"/>
                <a:cs typeface="Cambria"/>
                <a:sym typeface="Cambria"/>
              </a:rPr>
              <a:t>↓ </a:t>
            </a:r>
            <a:r>
              <a:rPr lang="en-US">
                <a:latin typeface="Cambria"/>
                <a:ea typeface="Cambria"/>
                <a:cs typeface="Cambria"/>
                <a:sym typeface="Cambria"/>
              </a:rPr>
              <a:t>Carotid sinus firing</a:t>
            </a:r>
            <a:r>
              <a:rPr lang="en-US">
                <a:solidFill>
                  <a:srgbClr val="B7B7B7"/>
                </a:solidFill>
                <a:latin typeface="Cambria"/>
                <a:ea typeface="Cambria"/>
                <a:cs typeface="Cambria"/>
                <a:sym typeface="Cambria"/>
              </a:rPr>
              <a:t>*</a:t>
            </a:r>
            <a:endParaRPr>
              <a:solidFill>
                <a:srgbClr val="B7B7B7"/>
              </a:solidFill>
              <a:latin typeface="Cambria"/>
              <a:ea typeface="Cambria"/>
              <a:cs typeface="Cambria"/>
              <a:sym typeface="Cambria"/>
            </a:endParaRPr>
          </a:p>
        </p:txBody>
      </p:sp>
      <p:sp>
        <p:nvSpPr>
          <p:cNvPr id="199" name="Shape 199"/>
          <p:cNvSpPr txBox="1"/>
          <p:nvPr/>
        </p:nvSpPr>
        <p:spPr>
          <a:xfrm>
            <a:off x="220100" y="3060350"/>
            <a:ext cx="2773800" cy="616200"/>
          </a:xfrm>
          <a:prstGeom prst="rect">
            <a:avLst/>
          </a:prstGeom>
          <a:noFill/>
          <a:ln w="9525" cap="flat" cmpd="sng">
            <a:solidFill>
              <a:srgbClr val="782A72"/>
            </a:solidFill>
            <a:prstDash val="solid"/>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None/>
            </a:pPr>
            <a:r>
              <a:rPr lang="en-US">
                <a:latin typeface="Cambria"/>
                <a:ea typeface="Cambria"/>
                <a:cs typeface="Cambria"/>
                <a:sym typeface="Cambria"/>
              </a:rPr>
              <a:t>Activate renin-angiotensin- Aldosterone system</a:t>
            </a:r>
            <a:endParaRPr>
              <a:latin typeface="Cambria"/>
              <a:ea typeface="Cambria"/>
              <a:cs typeface="Cambria"/>
              <a:sym typeface="Cambria"/>
            </a:endParaRPr>
          </a:p>
        </p:txBody>
      </p:sp>
      <p:sp>
        <p:nvSpPr>
          <p:cNvPr id="200" name="Shape 200"/>
          <p:cNvSpPr txBox="1"/>
          <p:nvPr/>
        </p:nvSpPr>
        <p:spPr>
          <a:xfrm>
            <a:off x="3654450" y="3041213"/>
            <a:ext cx="2773800" cy="616200"/>
          </a:xfrm>
          <a:prstGeom prst="rect">
            <a:avLst/>
          </a:prstGeom>
          <a:noFill/>
          <a:ln w="9525" cap="flat" cmpd="sng">
            <a:solidFill>
              <a:srgbClr val="782A7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mbria"/>
                <a:ea typeface="Cambria"/>
                <a:cs typeface="Cambria"/>
                <a:sym typeface="Cambria"/>
              </a:rPr>
              <a:t>Activate sympathetic system</a:t>
            </a:r>
            <a:endParaRPr>
              <a:latin typeface="Cambria"/>
              <a:ea typeface="Cambria"/>
              <a:cs typeface="Cambria"/>
              <a:sym typeface="Cambria"/>
            </a:endParaRPr>
          </a:p>
          <a:p>
            <a:pPr marL="0" lvl="0" indent="0" algn="ctr" rtl="0">
              <a:spcBef>
                <a:spcPts val="0"/>
              </a:spcBef>
              <a:spcAft>
                <a:spcPts val="0"/>
              </a:spcAft>
              <a:buNone/>
            </a:pPr>
            <a:r>
              <a:rPr lang="en-US" sz="2000">
                <a:solidFill>
                  <a:schemeClr val="dk1"/>
                </a:solidFill>
                <a:latin typeface="Cambria"/>
                <a:ea typeface="Cambria"/>
                <a:cs typeface="Cambria"/>
                <a:sym typeface="Cambria"/>
              </a:rPr>
              <a:t>↑</a:t>
            </a:r>
            <a:r>
              <a:rPr lang="en-US" sz="2000" b="1">
                <a:solidFill>
                  <a:schemeClr val="dk1"/>
                </a:solidFill>
                <a:latin typeface="Cambria"/>
                <a:ea typeface="Cambria"/>
                <a:cs typeface="Cambria"/>
                <a:sym typeface="Cambria"/>
              </a:rPr>
              <a:t> </a:t>
            </a:r>
            <a:r>
              <a:rPr lang="en-US">
                <a:latin typeface="Cambria"/>
                <a:ea typeface="Cambria"/>
                <a:cs typeface="Cambria"/>
                <a:sym typeface="Cambria"/>
              </a:rPr>
              <a:t>Sympathetic discharge</a:t>
            </a:r>
            <a:endParaRPr>
              <a:latin typeface="Cambria"/>
              <a:ea typeface="Cambria"/>
              <a:cs typeface="Cambria"/>
              <a:sym typeface="Cambria"/>
            </a:endParaRPr>
          </a:p>
          <a:p>
            <a:pPr marL="0" lvl="0" indent="0" algn="ctr">
              <a:spcBef>
                <a:spcPts val="0"/>
              </a:spcBef>
              <a:spcAft>
                <a:spcPts val="0"/>
              </a:spcAft>
              <a:buNone/>
            </a:pPr>
            <a:endParaRPr>
              <a:latin typeface="Cambria"/>
              <a:ea typeface="Cambria"/>
              <a:cs typeface="Cambria"/>
              <a:sym typeface="Cambria"/>
            </a:endParaRPr>
          </a:p>
        </p:txBody>
      </p:sp>
      <p:cxnSp>
        <p:nvCxnSpPr>
          <p:cNvPr id="201" name="Shape 201"/>
          <p:cNvCxnSpPr/>
          <p:nvPr/>
        </p:nvCxnSpPr>
        <p:spPr>
          <a:xfrm flipH="1">
            <a:off x="432875" y="3798025"/>
            <a:ext cx="505200" cy="812700"/>
          </a:xfrm>
          <a:prstGeom prst="straightConnector1">
            <a:avLst/>
          </a:prstGeom>
          <a:noFill/>
          <a:ln w="9525" cap="flat" cmpd="sng">
            <a:solidFill>
              <a:srgbClr val="782A72"/>
            </a:solidFill>
            <a:prstDash val="solid"/>
            <a:round/>
            <a:headEnd type="none" w="med" len="med"/>
            <a:tailEnd type="triangle" w="med" len="med"/>
          </a:ln>
        </p:spPr>
      </p:cxnSp>
      <p:cxnSp>
        <p:nvCxnSpPr>
          <p:cNvPr id="202" name="Shape 202"/>
          <p:cNvCxnSpPr/>
          <p:nvPr/>
        </p:nvCxnSpPr>
        <p:spPr>
          <a:xfrm>
            <a:off x="1572125" y="3754813"/>
            <a:ext cx="16200" cy="1143000"/>
          </a:xfrm>
          <a:prstGeom prst="straightConnector1">
            <a:avLst/>
          </a:prstGeom>
          <a:noFill/>
          <a:ln w="9525" cap="flat" cmpd="sng">
            <a:solidFill>
              <a:srgbClr val="782A72"/>
            </a:solidFill>
            <a:prstDash val="solid"/>
            <a:round/>
            <a:headEnd type="none" w="med" len="med"/>
            <a:tailEnd type="triangle" w="med" len="med"/>
          </a:ln>
        </p:spPr>
      </p:cxnSp>
      <p:cxnSp>
        <p:nvCxnSpPr>
          <p:cNvPr id="203" name="Shape 203"/>
          <p:cNvCxnSpPr/>
          <p:nvPr/>
        </p:nvCxnSpPr>
        <p:spPr>
          <a:xfrm>
            <a:off x="2222375" y="3836425"/>
            <a:ext cx="632100" cy="735900"/>
          </a:xfrm>
          <a:prstGeom prst="straightConnector1">
            <a:avLst/>
          </a:prstGeom>
          <a:noFill/>
          <a:ln w="9525" cap="flat" cmpd="sng">
            <a:solidFill>
              <a:srgbClr val="782A72"/>
            </a:solidFill>
            <a:prstDash val="solid"/>
            <a:round/>
            <a:headEnd type="none" w="med" len="med"/>
            <a:tailEnd type="triangle" w="med" len="med"/>
          </a:ln>
        </p:spPr>
      </p:cxnSp>
      <p:sp>
        <p:nvSpPr>
          <p:cNvPr id="204" name="Shape 204"/>
          <p:cNvSpPr txBox="1"/>
          <p:nvPr/>
        </p:nvSpPr>
        <p:spPr>
          <a:xfrm>
            <a:off x="0" y="4610725"/>
            <a:ext cx="1150800" cy="363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latin typeface="Cambria"/>
                <a:ea typeface="Cambria"/>
                <a:cs typeface="Cambria"/>
                <a:sym typeface="Cambria"/>
              </a:rPr>
              <a:t>Remodeling </a:t>
            </a:r>
            <a:r>
              <a:rPr lang="en-US">
                <a:solidFill>
                  <a:srgbClr val="B7B7B7"/>
                </a:solidFill>
                <a:latin typeface="Cambria"/>
                <a:ea typeface="Cambria"/>
                <a:cs typeface="Cambria"/>
                <a:sym typeface="Cambria"/>
              </a:rPr>
              <a:t>of heart </a:t>
            </a:r>
            <a:r>
              <a:rPr lang="en-US" sz="1200">
                <a:solidFill>
                  <a:schemeClr val="accent6"/>
                </a:solidFill>
                <a:latin typeface="Cambria"/>
                <a:ea typeface="Cambria"/>
                <a:cs typeface="Cambria"/>
                <a:sym typeface="Cambria"/>
              </a:rPr>
              <a:t>hypertrophy of the heart</a:t>
            </a:r>
            <a:endParaRPr sz="1200">
              <a:solidFill>
                <a:schemeClr val="accent6"/>
              </a:solidFill>
              <a:latin typeface="Cambria"/>
              <a:ea typeface="Cambria"/>
              <a:cs typeface="Cambria"/>
              <a:sym typeface="Cambria"/>
            </a:endParaRPr>
          </a:p>
        </p:txBody>
      </p:sp>
      <p:sp>
        <p:nvSpPr>
          <p:cNvPr id="205" name="Shape 205"/>
          <p:cNvSpPr txBox="1"/>
          <p:nvPr/>
        </p:nvSpPr>
        <p:spPr>
          <a:xfrm rot="-5400000">
            <a:off x="917450" y="4022725"/>
            <a:ext cx="946500" cy="363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latin typeface="Cambria"/>
                <a:ea typeface="Cambria"/>
                <a:cs typeface="Cambria"/>
                <a:sym typeface="Cambria"/>
              </a:rPr>
              <a:t>ALDOST</a:t>
            </a:r>
            <a:endParaRPr>
              <a:latin typeface="Cambria"/>
              <a:ea typeface="Cambria"/>
              <a:cs typeface="Cambria"/>
              <a:sym typeface="Cambria"/>
            </a:endParaRPr>
          </a:p>
        </p:txBody>
      </p:sp>
      <p:sp>
        <p:nvSpPr>
          <p:cNvPr id="206" name="Shape 206"/>
          <p:cNvSpPr txBox="1"/>
          <p:nvPr/>
        </p:nvSpPr>
        <p:spPr>
          <a:xfrm>
            <a:off x="690400" y="4962575"/>
            <a:ext cx="1518000" cy="812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1300">
                <a:latin typeface="Cambria"/>
                <a:ea typeface="Cambria"/>
                <a:cs typeface="Cambria"/>
                <a:sym typeface="Cambria"/>
              </a:rPr>
              <a:t>Salt &amp; Water Retention </a:t>
            </a:r>
            <a:endParaRPr sz="1300">
              <a:latin typeface="Cambria"/>
              <a:ea typeface="Cambria"/>
              <a:cs typeface="Cambria"/>
              <a:sym typeface="Cambria"/>
            </a:endParaRPr>
          </a:p>
          <a:p>
            <a:pPr marL="0" lvl="0" indent="0" algn="ctr">
              <a:spcBef>
                <a:spcPts val="0"/>
              </a:spcBef>
              <a:spcAft>
                <a:spcPts val="0"/>
              </a:spcAft>
              <a:buNone/>
            </a:pPr>
            <a:r>
              <a:rPr lang="en-US" sz="1300">
                <a:latin typeface="Cambria"/>
                <a:ea typeface="Cambria"/>
                <a:cs typeface="Cambria"/>
                <a:sym typeface="Cambria"/>
              </a:rPr>
              <a:t>Volume expansion</a:t>
            </a:r>
            <a:endParaRPr sz="1300">
              <a:latin typeface="Cambria"/>
              <a:ea typeface="Cambria"/>
              <a:cs typeface="Cambria"/>
              <a:sym typeface="Cambria"/>
            </a:endParaRPr>
          </a:p>
        </p:txBody>
      </p:sp>
      <p:cxnSp>
        <p:nvCxnSpPr>
          <p:cNvPr id="207" name="Shape 207"/>
          <p:cNvCxnSpPr/>
          <p:nvPr/>
        </p:nvCxnSpPr>
        <p:spPr>
          <a:xfrm flipH="1">
            <a:off x="1053450" y="5701600"/>
            <a:ext cx="383400" cy="348900"/>
          </a:xfrm>
          <a:prstGeom prst="straightConnector1">
            <a:avLst/>
          </a:prstGeom>
          <a:noFill/>
          <a:ln w="9525" cap="flat" cmpd="sng">
            <a:solidFill>
              <a:srgbClr val="782A72"/>
            </a:solidFill>
            <a:prstDash val="solid"/>
            <a:round/>
            <a:headEnd type="none" w="med" len="med"/>
            <a:tailEnd type="triangle" w="med" len="med"/>
          </a:ln>
        </p:spPr>
      </p:cxnSp>
      <p:sp>
        <p:nvSpPr>
          <p:cNvPr id="208" name="Shape 208"/>
          <p:cNvSpPr txBox="1"/>
          <p:nvPr/>
        </p:nvSpPr>
        <p:spPr>
          <a:xfrm>
            <a:off x="220100" y="6145125"/>
            <a:ext cx="1326600" cy="418800"/>
          </a:xfrm>
          <a:prstGeom prst="rect">
            <a:avLst/>
          </a:prstGeom>
          <a:noFill/>
          <a:ln w="9525" cap="flat" cmpd="sng">
            <a:solidFill>
              <a:srgbClr val="782A7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2000"/>
              <a:buFont typeface="Arial"/>
              <a:buNone/>
            </a:pPr>
            <a:r>
              <a:rPr lang="en-US">
                <a:solidFill>
                  <a:schemeClr val="dk1"/>
                </a:solidFill>
                <a:latin typeface="Cambria"/>
                <a:ea typeface="Cambria"/>
                <a:cs typeface="Cambria"/>
                <a:sym typeface="Cambria"/>
              </a:rPr>
              <a:t>↑ Preload </a:t>
            </a:r>
            <a:r>
              <a:rPr lang="en-US">
                <a:solidFill>
                  <a:schemeClr val="accent6"/>
                </a:solidFill>
                <a:latin typeface="Cambria"/>
                <a:ea typeface="Cambria"/>
                <a:cs typeface="Cambria"/>
                <a:sym typeface="Cambria"/>
              </a:rPr>
              <a:t>= VR</a:t>
            </a:r>
            <a:endParaRPr>
              <a:solidFill>
                <a:schemeClr val="accent6"/>
              </a:solidFill>
              <a:latin typeface="Cambria"/>
              <a:ea typeface="Cambria"/>
              <a:cs typeface="Cambria"/>
              <a:sym typeface="Cambria"/>
            </a:endParaRPr>
          </a:p>
        </p:txBody>
      </p:sp>
      <p:sp>
        <p:nvSpPr>
          <p:cNvPr id="209" name="Shape 209"/>
          <p:cNvSpPr txBox="1"/>
          <p:nvPr/>
        </p:nvSpPr>
        <p:spPr>
          <a:xfrm>
            <a:off x="2411375" y="4732200"/>
            <a:ext cx="1949100" cy="348900"/>
          </a:xfrm>
          <a:prstGeom prst="rect">
            <a:avLst/>
          </a:prstGeom>
          <a:noFill/>
          <a:ln w="9525" cap="flat" cmpd="sng">
            <a:solidFill>
              <a:srgbClr val="782A72"/>
            </a:solidFill>
            <a:prstDash val="solid"/>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None/>
            </a:pPr>
            <a:r>
              <a:rPr lang="en-US">
                <a:latin typeface="Cambria"/>
                <a:ea typeface="Cambria"/>
                <a:cs typeface="Cambria"/>
                <a:sym typeface="Cambria"/>
              </a:rPr>
              <a:t>Vasoconstriction</a:t>
            </a:r>
            <a:endParaRPr>
              <a:latin typeface="Cambria"/>
              <a:ea typeface="Cambria"/>
              <a:cs typeface="Cambria"/>
              <a:sym typeface="Cambria"/>
            </a:endParaRPr>
          </a:p>
        </p:txBody>
      </p:sp>
      <p:cxnSp>
        <p:nvCxnSpPr>
          <p:cNvPr id="210" name="Shape 210"/>
          <p:cNvCxnSpPr/>
          <p:nvPr/>
        </p:nvCxnSpPr>
        <p:spPr>
          <a:xfrm flipH="1">
            <a:off x="3836825" y="3788450"/>
            <a:ext cx="505200" cy="812700"/>
          </a:xfrm>
          <a:prstGeom prst="straightConnector1">
            <a:avLst/>
          </a:prstGeom>
          <a:noFill/>
          <a:ln w="9525" cap="flat" cmpd="sng">
            <a:solidFill>
              <a:srgbClr val="782A72"/>
            </a:solidFill>
            <a:prstDash val="solid"/>
            <a:round/>
            <a:headEnd type="none" w="med" len="med"/>
            <a:tailEnd type="triangle" w="med" len="med"/>
          </a:ln>
        </p:spPr>
      </p:cxnSp>
      <p:cxnSp>
        <p:nvCxnSpPr>
          <p:cNvPr id="211" name="Shape 211"/>
          <p:cNvCxnSpPr/>
          <p:nvPr/>
        </p:nvCxnSpPr>
        <p:spPr>
          <a:xfrm>
            <a:off x="2734425" y="5081100"/>
            <a:ext cx="0" cy="396300"/>
          </a:xfrm>
          <a:prstGeom prst="straightConnector1">
            <a:avLst/>
          </a:prstGeom>
          <a:noFill/>
          <a:ln w="9525" cap="flat" cmpd="sng">
            <a:solidFill>
              <a:srgbClr val="782A72"/>
            </a:solidFill>
            <a:prstDash val="solid"/>
            <a:round/>
            <a:headEnd type="none" w="med" len="med"/>
            <a:tailEnd type="triangle" w="med" len="med"/>
          </a:ln>
        </p:spPr>
      </p:cxnSp>
      <p:cxnSp>
        <p:nvCxnSpPr>
          <p:cNvPr id="212" name="Shape 212"/>
          <p:cNvCxnSpPr/>
          <p:nvPr/>
        </p:nvCxnSpPr>
        <p:spPr>
          <a:xfrm>
            <a:off x="3887525" y="5081100"/>
            <a:ext cx="0" cy="396300"/>
          </a:xfrm>
          <a:prstGeom prst="straightConnector1">
            <a:avLst/>
          </a:prstGeom>
          <a:noFill/>
          <a:ln w="9525" cap="flat" cmpd="sng">
            <a:solidFill>
              <a:srgbClr val="782A72"/>
            </a:solidFill>
            <a:prstDash val="solid"/>
            <a:round/>
            <a:headEnd type="none" w="med" len="med"/>
            <a:tailEnd type="triangle" w="med" len="med"/>
          </a:ln>
        </p:spPr>
      </p:cxnSp>
      <p:sp>
        <p:nvSpPr>
          <p:cNvPr id="213" name="Shape 213"/>
          <p:cNvSpPr txBox="1"/>
          <p:nvPr/>
        </p:nvSpPr>
        <p:spPr>
          <a:xfrm>
            <a:off x="2279925" y="5439000"/>
            <a:ext cx="909000" cy="348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latin typeface="Cambria"/>
                <a:ea typeface="Cambria"/>
                <a:cs typeface="Cambria"/>
                <a:sym typeface="Cambria"/>
              </a:rPr>
              <a:t>Venous VC</a:t>
            </a:r>
            <a:endParaRPr sz="1200">
              <a:latin typeface="Cambria"/>
              <a:ea typeface="Cambria"/>
              <a:cs typeface="Cambria"/>
              <a:sym typeface="Cambria"/>
            </a:endParaRPr>
          </a:p>
        </p:txBody>
      </p:sp>
      <p:sp>
        <p:nvSpPr>
          <p:cNvPr id="214" name="Shape 214"/>
          <p:cNvSpPr txBox="1"/>
          <p:nvPr/>
        </p:nvSpPr>
        <p:spPr>
          <a:xfrm>
            <a:off x="3433025" y="5439000"/>
            <a:ext cx="909000" cy="348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latin typeface="Cambria"/>
                <a:ea typeface="Cambria"/>
                <a:cs typeface="Cambria"/>
                <a:sym typeface="Cambria"/>
              </a:rPr>
              <a:t>Atrial VC</a:t>
            </a:r>
            <a:endParaRPr sz="1200">
              <a:latin typeface="Cambria"/>
              <a:ea typeface="Cambria"/>
              <a:cs typeface="Cambria"/>
              <a:sym typeface="Cambria"/>
            </a:endParaRPr>
          </a:p>
        </p:txBody>
      </p:sp>
      <p:cxnSp>
        <p:nvCxnSpPr>
          <p:cNvPr id="215" name="Shape 215"/>
          <p:cNvCxnSpPr/>
          <p:nvPr/>
        </p:nvCxnSpPr>
        <p:spPr>
          <a:xfrm>
            <a:off x="5106650" y="3810488"/>
            <a:ext cx="300" cy="1350900"/>
          </a:xfrm>
          <a:prstGeom prst="straightConnector1">
            <a:avLst/>
          </a:prstGeom>
          <a:noFill/>
          <a:ln w="9525" cap="flat" cmpd="sng">
            <a:solidFill>
              <a:srgbClr val="782A72"/>
            </a:solidFill>
            <a:prstDash val="solid"/>
            <a:round/>
            <a:headEnd type="none" w="med" len="med"/>
            <a:tailEnd type="triangle" w="med" len="med"/>
          </a:ln>
        </p:spPr>
      </p:cxnSp>
      <p:cxnSp>
        <p:nvCxnSpPr>
          <p:cNvPr id="216" name="Shape 216"/>
          <p:cNvCxnSpPr/>
          <p:nvPr/>
        </p:nvCxnSpPr>
        <p:spPr>
          <a:xfrm>
            <a:off x="5853150" y="3818150"/>
            <a:ext cx="528300" cy="1320300"/>
          </a:xfrm>
          <a:prstGeom prst="straightConnector1">
            <a:avLst/>
          </a:prstGeom>
          <a:noFill/>
          <a:ln w="9525" cap="flat" cmpd="sng">
            <a:solidFill>
              <a:srgbClr val="782A72"/>
            </a:solidFill>
            <a:prstDash val="solid"/>
            <a:round/>
            <a:headEnd type="none" w="med" len="med"/>
            <a:tailEnd type="triangle" w="med" len="med"/>
          </a:ln>
        </p:spPr>
      </p:cxnSp>
      <p:sp>
        <p:nvSpPr>
          <p:cNvPr id="217" name="Shape 217"/>
          <p:cNvSpPr txBox="1"/>
          <p:nvPr/>
        </p:nvSpPr>
        <p:spPr>
          <a:xfrm>
            <a:off x="4443500" y="5161400"/>
            <a:ext cx="1326600" cy="61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a:solidFill>
                  <a:schemeClr val="dk1"/>
                </a:solidFill>
                <a:latin typeface="Cambria"/>
                <a:ea typeface="Cambria"/>
                <a:cs typeface="Cambria"/>
                <a:sym typeface="Cambria"/>
              </a:rPr>
              <a:t>↑ Force of Cardiac .cont</a:t>
            </a:r>
            <a:endParaRPr/>
          </a:p>
        </p:txBody>
      </p:sp>
      <p:sp>
        <p:nvSpPr>
          <p:cNvPr id="218" name="Shape 218"/>
          <p:cNvSpPr txBox="1"/>
          <p:nvPr/>
        </p:nvSpPr>
        <p:spPr>
          <a:xfrm>
            <a:off x="6102425" y="5404050"/>
            <a:ext cx="632100" cy="41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Cambria"/>
                <a:ea typeface="Cambria"/>
                <a:cs typeface="Cambria"/>
                <a:sym typeface="Cambria"/>
              </a:rPr>
              <a:t>↑ HR</a:t>
            </a:r>
            <a:endParaRPr/>
          </a:p>
        </p:txBody>
      </p:sp>
      <p:cxnSp>
        <p:nvCxnSpPr>
          <p:cNvPr id="219" name="Shape 219"/>
          <p:cNvCxnSpPr>
            <a:stCxn id="213" idx="2"/>
            <a:endCxn id="218" idx="2"/>
          </p:cNvCxnSpPr>
          <p:nvPr/>
        </p:nvCxnSpPr>
        <p:spPr>
          <a:xfrm rot="-5400000" flipH="1">
            <a:off x="4558875" y="3963450"/>
            <a:ext cx="35100" cy="3684000"/>
          </a:xfrm>
          <a:prstGeom prst="bentConnector3">
            <a:avLst>
              <a:gd name="adj1" fmla="val 777991"/>
            </a:avLst>
          </a:prstGeom>
          <a:noFill/>
          <a:ln w="9525" cap="flat" cmpd="sng">
            <a:solidFill>
              <a:srgbClr val="782A72"/>
            </a:solidFill>
            <a:prstDash val="solid"/>
            <a:round/>
            <a:headEnd type="none" w="med" len="med"/>
            <a:tailEnd type="none" w="med" len="med"/>
          </a:ln>
        </p:spPr>
      </p:cxnSp>
      <p:cxnSp>
        <p:nvCxnSpPr>
          <p:cNvPr id="220" name="Shape 220"/>
          <p:cNvCxnSpPr>
            <a:stCxn id="214" idx="2"/>
          </p:cNvCxnSpPr>
          <p:nvPr/>
        </p:nvCxnSpPr>
        <p:spPr>
          <a:xfrm>
            <a:off x="3887525" y="5787900"/>
            <a:ext cx="3900" cy="264300"/>
          </a:xfrm>
          <a:prstGeom prst="straightConnector1">
            <a:avLst/>
          </a:prstGeom>
          <a:noFill/>
          <a:ln w="9525" cap="flat" cmpd="sng">
            <a:solidFill>
              <a:srgbClr val="782A72"/>
            </a:solidFill>
            <a:prstDash val="solid"/>
            <a:round/>
            <a:headEnd type="none" w="med" len="med"/>
            <a:tailEnd type="none" w="med" len="med"/>
          </a:ln>
        </p:spPr>
      </p:cxnSp>
      <p:cxnSp>
        <p:nvCxnSpPr>
          <p:cNvPr id="221" name="Shape 221"/>
          <p:cNvCxnSpPr/>
          <p:nvPr/>
        </p:nvCxnSpPr>
        <p:spPr>
          <a:xfrm>
            <a:off x="5104850" y="5792288"/>
            <a:ext cx="3900" cy="264300"/>
          </a:xfrm>
          <a:prstGeom prst="straightConnector1">
            <a:avLst/>
          </a:prstGeom>
          <a:noFill/>
          <a:ln w="9525" cap="flat" cmpd="sng">
            <a:solidFill>
              <a:srgbClr val="782A72"/>
            </a:solidFill>
            <a:prstDash val="solid"/>
            <a:round/>
            <a:headEnd type="none" w="med" len="med"/>
            <a:tailEnd type="none" w="med" len="med"/>
          </a:ln>
        </p:spPr>
      </p:cxnSp>
      <p:cxnSp>
        <p:nvCxnSpPr>
          <p:cNvPr id="222" name="Shape 222"/>
          <p:cNvCxnSpPr/>
          <p:nvPr/>
        </p:nvCxnSpPr>
        <p:spPr>
          <a:xfrm>
            <a:off x="2734425" y="5968900"/>
            <a:ext cx="0" cy="315300"/>
          </a:xfrm>
          <a:prstGeom prst="straightConnector1">
            <a:avLst/>
          </a:prstGeom>
          <a:noFill/>
          <a:ln w="9525" cap="flat" cmpd="sng">
            <a:solidFill>
              <a:srgbClr val="782A72"/>
            </a:solidFill>
            <a:prstDash val="solid"/>
            <a:round/>
            <a:headEnd type="none" w="med" len="med"/>
            <a:tailEnd type="triangle" w="med" len="med"/>
          </a:ln>
        </p:spPr>
      </p:cxnSp>
      <p:cxnSp>
        <p:nvCxnSpPr>
          <p:cNvPr id="223" name="Shape 223"/>
          <p:cNvCxnSpPr/>
          <p:nvPr/>
        </p:nvCxnSpPr>
        <p:spPr>
          <a:xfrm>
            <a:off x="3889475" y="5968900"/>
            <a:ext cx="0" cy="315300"/>
          </a:xfrm>
          <a:prstGeom prst="straightConnector1">
            <a:avLst/>
          </a:prstGeom>
          <a:noFill/>
          <a:ln w="9525" cap="flat" cmpd="sng">
            <a:solidFill>
              <a:srgbClr val="782A72"/>
            </a:solidFill>
            <a:prstDash val="solid"/>
            <a:round/>
            <a:headEnd type="none" w="med" len="med"/>
            <a:tailEnd type="triangle" w="med" len="med"/>
          </a:ln>
        </p:spPr>
      </p:cxnSp>
      <p:sp>
        <p:nvSpPr>
          <p:cNvPr id="224" name="Shape 224"/>
          <p:cNvSpPr txBox="1"/>
          <p:nvPr/>
        </p:nvSpPr>
        <p:spPr>
          <a:xfrm>
            <a:off x="2355925" y="6418500"/>
            <a:ext cx="909000" cy="264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5" name="Shape 225"/>
          <p:cNvSpPr txBox="1"/>
          <p:nvPr/>
        </p:nvSpPr>
        <p:spPr>
          <a:xfrm>
            <a:off x="2208400" y="6371475"/>
            <a:ext cx="1013400" cy="418800"/>
          </a:xfrm>
          <a:prstGeom prst="rect">
            <a:avLst/>
          </a:prstGeom>
          <a:noFill/>
          <a:ln w="9525" cap="flat" cmpd="sng">
            <a:solidFill>
              <a:srgbClr val="782A7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chemeClr val="dk1"/>
                </a:solidFill>
                <a:latin typeface="Cambria"/>
                <a:ea typeface="Cambria"/>
                <a:cs typeface="Cambria"/>
                <a:sym typeface="Cambria"/>
              </a:rPr>
              <a:t>↑ Preload</a:t>
            </a:r>
            <a:endParaRPr>
              <a:latin typeface="Cambria"/>
              <a:ea typeface="Cambria"/>
              <a:cs typeface="Cambria"/>
              <a:sym typeface="Cambria"/>
            </a:endParaRPr>
          </a:p>
        </p:txBody>
      </p:sp>
      <p:sp>
        <p:nvSpPr>
          <p:cNvPr id="226" name="Shape 226"/>
          <p:cNvSpPr txBox="1"/>
          <p:nvPr/>
        </p:nvSpPr>
        <p:spPr>
          <a:xfrm>
            <a:off x="3433025" y="6371475"/>
            <a:ext cx="1150800" cy="418800"/>
          </a:xfrm>
          <a:prstGeom prst="rect">
            <a:avLst/>
          </a:prstGeom>
          <a:noFill/>
          <a:ln w="9525" cap="flat" cmpd="sng">
            <a:solidFill>
              <a:srgbClr val="782A7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chemeClr val="dk1"/>
                </a:solidFill>
                <a:latin typeface="Cambria"/>
                <a:ea typeface="Cambria"/>
                <a:cs typeface="Cambria"/>
                <a:sym typeface="Cambria"/>
              </a:rPr>
              <a:t>↑ Afterload</a:t>
            </a:r>
            <a:endParaRPr>
              <a:latin typeface="Cambria"/>
              <a:ea typeface="Cambria"/>
              <a:cs typeface="Cambria"/>
              <a:sym typeface="Cambria"/>
            </a:endParaRPr>
          </a:p>
        </p:txBody>
      </p:sp>
      <p:grpSp>
        <p:nvGrpSpPr>
          <p:cNvPr id="227" name="Shape 227"/>
          <p:cNvGrpSpPr/>
          <p:nvPr/>
        </p:nvGrpSpPr>
        <p:grpSpPr>
          <a:xfrm>
            <a:off x="1375551" y="7327736"/>
            <a:ext cx="3990439" cy="2485552"/>
            <a:chOff x="2902488" y="902232"/>
            <a:chExt cx="3339000" cy="3339000"/>
          </a:xfrm>
        </p:grpSpPr>
        <p:sp>
          <p:nvSpPr>
            <p:cNvPr id="228" name="Shape 228"/>
            <p:cNvSpPr/>
            <p:nvPr/>
          </p:nvSpPr>
          <p:spPr>
            <a:xfrm rot="-5400000">
              <a:off x="2902488" y="902232"/>
              <a:ext cx="3339000" cy="3339000"/>
            </a:xfrm>
            <a:prstGeom prst="ellipse">
              <a:avLst/>
            </a:prstGeom>
            <a:noFill/>
            <a:ln w="19050" cap="flat" cmpd="sng">
              <a:solidFill>
                <a:srgbClr val="741B47"/>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9" name="Shape 229"/>
            <p:cNvSpPr/>
            <p:nvPr/>
          </p:nvSpPr>
          <p:spPr>
            <a:xfrm>
              <a:off x="3123738" y="1123632"/>
              <a:ext cx="2896500" cy="2896200"/>
            </a:xfrm>
            <a:prstGeom prst="pie">
              <a:avLst>
                <a:gd name="adj1" fmla="val 1811602"/>
                <a:gd name="adj2" fmla="val 16214886"/>
              </a:avLst>
            </a:prstGeom>
            <a:solidFill>
              <a:srgbClr val="D5A6BD"/>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30" name="Shape 230"/>
          <p:cNvSpPr/>
          <p:nvPr/>
        </p:nvSpPr>
        <p:spPr>
          <a:xfrm>
            <a:off x="2279243" y="7868367"/>
            <a:ext cx="2155500" cy="1288800"/>
          </a:xfrm>
          <a:prstGeom prst="ellipse">
            <a:avLst/>
          </a:prstGeom>
          <a:solidFill>
            <a:srgbClr val="EAD1DC"/>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p:nvPr/>
        </p:nvSpPr>
        <p:spPr>
          <a:xfrm>
            <a:off x="2660598" y="6933775"/>
            <a:ext cx="1453500" cy="914100"/>
          </a:xfrm>
          <a:prstGeom prst="ellipse">
            <a:avLst/>
          </a:prstGeom>
          <a:solidFill>
            <a:srgbClr val="C27B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p:nvPr/>
        </p:nvSpPr>
        <p:spPr>
          <a:xfrm>
            <a:off x="938075" y="8736292"/>
            <a:ext cx="1453500" cy="914100"/>
          </a:xfrm>
          <a:prstGeom prst="ellipse">
            <a:avLst/>
          </a:prstGeom>
          <a:solidFill>
            <a:srgbClr val="C27B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 name="Shape 233"/>
          <p:cNvSpPr txBox="1"/>
          <p:nvPr/>
        </p:nvSpPr>
        <p:spPr>
          <a:xfrm>
            <a:off x="2279250" y="7991379"/>
            <a:ext cx="2155500" cy="128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latin typeface="Cambria"/>
                <a:ea typeface="Cambria"/>
                <a:cs typeface="Cambria"/>
                <a:sym typeface="Cambria"/>
              </a:rPr>
              <a:t>Factors affecting          Cardiac output </a:t>
            </a:r>
            <a:endParaRPr sz="1600" b="1">
              <a:latin typeface="Cambria"/>
              <a:ea typeface="Cambria"/>
              <a:cs typeface="Cambria"/>
              <a:sym typeface="Cambria"/>
            </a:endParaRPr>
          </a:p>
          <a:p>
            <a:pPr marL="0" lvl="0" indent="0" algn="ctr" rtl="0">
              <a:spcBef>
                <a:spcPts val="0"/>
              </a:spcBef>
              <a:spcAft>
                <a:spcPts val="0"/>
              </a:spcAft>
              <a:buNone/>
            </a:pPr>
            <a:r>
              <a:rPr lang="en-US" sz="1600" b="1">
                <a:latin typeface="Cambria"/>
                <a:ea typeface="Cambria"/>
                <a:cs typeface="Cambria"/>
                <a:sym typeface="Cambria"/>
              </a:rPr>
              <a:t>&amp;</a:t>
            </a:r>
            <a:endParaRPr sz="1600" b="1">
              <a:latin typeface="Cambria"/>
              <a:ea typeface="Cambria"/>
              <a:cs typeface="Cambria"/>
              <a:sym typeface="Cambria"/>
            </a:endParaRPr>
          </a:p>
          <a:p>
            <a:pPr marL="0" lvl="0" indent="0" algn="ctr" rtl="0">
              <a:spcBef>
                <a:spcPts val="0"/>
              </a:spcBef>
              <a:spcAft>
                <a:spcPts val="0"/>
              </a:spcAft>
              <a:buNone/>
            </a:pPr>
            <a:r>
              <a:rPr lang="en-US" sz="1600" b="1">
                <a:latin typeface="Cambria"/>
                <a:ea typeface="Cambria"/>
                <a:cs typeface="Cambria"/>
                <a:sym typeface="Cambria"/>
              </a:rPr>
              <a:t> Heart failure</a:t>
            </a:r>
            <a:endParaRPr sz="1600" b="1">
              <a:latin typeface="Cambria"/>
              <a:ea typeface="Cambria"/>
              <a:cs typeface="Cambria"/>
              <a:sym typeface="Cambria"/>
            </a:endParaRPr>
          </a:p>
        </p:txBody>
      </p:sp>
      <p:sp>
        <p:nvSpPr>
          <p:cNvPr id="234" name="Shape 234"/>
          <p:cNvSpPr txBox="1"/>
          <p:nvPr/>
        </p:nvSpPr>
        <p:spPr>
          <a:xfrm>
            <a:off x="2719546" y="7005389"/>
            <a:ext cx="1335600" cy="45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latin typeface="Cambria"/>
                <a:ea typeface="Cambria"/>
                <a:cs typeface="Cambria"/>
                <a:sym typeface="Cambria"/>
              </a:rPr>
              <a:t>Preload</a:t>
            </a:r>
            <a:endParaRPr sz="1600" b="1">
              <a:latin typeface="Cambria"/>
              <a:ea typeface="Cambria"/>
              <a:cs typeface="Cambria"/>
              <a:sym typeface="Cambria"/>
            </a:endParaRPr>
          </a:p>
          <a:p>
            <a:pPr marL="0" lvl="0" indent="0" algn="ctr" rtl="0">
              <a:spcBef>
                <a:spcPts val="0"/>
              </a:spcBef>
              <a:spcAft>
                <a:spcPts val="0"/>
              </a:spcAft>
              <a:buNone/>
            </a:pPr>
            <a:r>
              <a:rPr lang="en-US" sz="1100" b="1">
                <a:solidFill>
                  <a:srgbClr val="B7B7B7"/>
                </a:solidFill>
                <a:latin typeface="Cambria"/>
                <a:ea typeface="Cambria"/>
                <a:cs typeface="Cambria"/>
                <a:sym typeface="Cambria"/>
              </a:rPr>
              <a:t> This becomes </a:t>
            </a:r>
            <a:r>
              <a:rPr lang="en-US" sz="1100">
                <a:solidFill>
                  <a:srgbClr val="B7B7B7"/>
                </a:solidFill>
                <a:latin typeface="Cambria"/>
                <a:ea typeface="Cambria"/>
                <a:cs typeface="Cambria"/>
                <a:sym typeface="Cambria"/>
              </a:rPr>
              <a:t>↑ so we want to ↓ it</a:t>
            </a:r>
            <a:endParaRPr sz="1100" b="1">
              <a:solidFill>
                <a:srgbClr val="B7B7B7"/>
              </a:solidFill>
              <a:latin typeface="Cambria"/>
              <a:ea typeface="Cambria"/>
              <a:cs typeface="Cambria"/>
              <a:sym typeface="Cambria"/>
            </a:endParaRPr>
          </a:p>
        </p:txBody>
      </p:sp>
      <p:sp>
        <p:nvSpPr>
          <p:cNvPr id="235" name="Shape 235"/>
          <p:cNvSpPr txBox="1"/>
          <p:nvPr/>
        </p:nvSpPr>
        <p:spPr>
          <a:xfrm>
            <a:off x="1089425" y="8736300"/>
            <a:ext cx="1150800" cy="455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600" b="1">
                <a:latin typeface="Cambria"/>
                <a:ea typeface="Cambria"/>
                <a:cs typeface="Cambria"/>
                <a:sym typeface="Cambria"/>
              </a:rPr>
              <a:t>Afterload</a:t>
            </a:r>
            <a:endParaRPr sz="1600" b="1">
              <a:latin typeface="Cambria"/>
              <a:ea typeface="Cambria"/>
              <a:cs typeface="Cambria"/>
              <a:sym typeface="Cambria"/>
            </a:endParaRPr>
          </a:p>
          <a:p>
            <a:pPr marL="0" lvl="0" indent="0" algn="ctr" rtl="0">
              <a:spcBef>
                <a:spcPts val="0"/>
              </a:spcBef>
              <a:spcAft>
                <a:spcPts val="0"/>
              </a:spcAft>
              <a:buClr>
                <a:schemeClr val="dk1"/>
              </a:buClr>
              <a:buSzPts val="1100"/>
              <a:buFont typeface="Arial"/>
              <a:buNone/>
            </a:pPr>
            <a:r>
              <a:rPr lang="en-US" sz="1100" b="1">
                <a:solidFill>
                  <a:srgbClr val="B7B7B7"/>
                </a:solidFill>
                <a:latin typeface="Cambria"/>
                <a:ea typeface="Cambria"/>
                <a:cs typeface="Cambria"/>
                <a:sym typeface="Cambria"/>
              </a:rPr>
              <a:t> This becomes </a:t>
            </a:r>
            <a:r>
              <a:rPr lang="en-US" sz="1100">
                <a:solidFill>
                  <a:srgbClr val="B7B7B7"/>
                </a:solidFill>
                <a:latin typeface="Cambria"/>
                <a:ea typeface="Cambria"/>
                <a:cs typeface="Cambria"/>
                <a:sym typeface="Cambria"/>
              </a:rPr>
              <a:t>↑ so we want to ↓ it</a:t>
            </a:r>
            <a:endParaRPr sz="1100" b="1">
              <a:solidFill>
                <a:srgbClr val="B7B7B7"/>
              </a:solidFill>
              <a:latin typeface="Cambria"/>
              <a:ea typeface="Cambria"/>
              <a:cs typeface="Cambria"/>
              <a:sym typeface="Cambria"/>
            </a:endParaRPr>
          </a:p>
          <a:p>
            <a:pPr marL="0" lvl="0" indent="0" rtl="0">
              <a:spcBef>
                <a:spcPts val="0"/>
              </a:spcBef>
              <a:spcAft>
                <a:spcPts val="0"/>
              </a:spcAft>
              <a:buNone/>
            </a:pPr>
            <a:endParaRPr sz="1600" b="1">
              <a:latin typeface="Cambria"/>
              <a:ea typeface="Cambria"/>
              <a:cs typeface="Cambria"/>
              <a:sym typeface="Cambria"/>
            </a:endParaRPr>
          </a:p>
        </p:txBody>
      </p:sp>
      <p:sp>
        <p:nvSpPr>
          <p:cNvPr id="236" name="Shape 236"/>
          <p:cNvSpPr/>
          <p:nvPr/>
        </p:nvSpPr>
        <p:spPr>
          <a:xfrm>
            <a:off x="4265327" y="8736292"/>
            <a:ext cx="1453500" cy="914100"/>
          </a:xfrm>
          <a:prstGeom prst="ellipse">
            <a:avLst/>
          </a:prstGeom>
          <a:solidFill>
            <a:srgbClr val="C27B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Shape 237"/>
          <p:cNvSpPr txBox="1"/>
          <p:nvPr/>
        </p:nvSpPr>
        <p:spPr>
          <a:xfrm>
            <a:off x="4214175" y="8736292"/>
            <a:ext cx="1555800" cy="68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latin typeface="Cambria"/>
                <a:ea typeface="Cambria"/>
                <a:cs typeface="Cambria"/>
                <a:sym typeface="Cambria"/>
              </a:rPr>
              <a:t>Cardiac contractility</a:t>
            </a:r>
            <a:endParaRPr sz="1600" b="1">
              <a:latin typeface="Cambria"/>
              <a:ea typeface="Cambria"/>
              <a:cs typeface="Cambria"/>
              <a:sym typeface="Cambria"/>
            </a:endParaRPr>
          </a:p>
          <a:p>
            <a:pPr marL="0" lvl="0" indent="0" algn="ctr" rtl="0">
              <a:spcBef>
                <a:spcPts val="0"/>
              </a:spcBef>
              <a:spcAft>
                <a:spcPts val="0"/>
              </a:spcAft>
              <a:buClr>
                <a:schemeClr val="dk1"/>
              </a:buClr>
              <a:buSzPts val="1100"/>
              <a:buFont typeface="Arial"/>
              <a:buNone/>
            </a:pPr>
            <a:r>
              <a:rPr lang="en-US" sz="1100">
                <a:solidFill>
                  <a:srgbClr val="B7B7B7"/>
                </a:solidFill>
                <a:latin typeface="Cambria"/>
                <a:ea typeface="Cambria"/>
                <a:cs typeface="Cambria"/>
                <a:sym typeface="Cambria"/>
              </a:rPr>
              <a:t>we want to  ↑ it</a:t>
            </a:r>
            <a:endParaRPr sz="1600" b="1">
              <a:latin typeface="Cambria"/>
              <a:ea typeface="Cambria"/>
              <a:cs typeface="Cambria"/>
              <a:sym typeface="Cambria"/>
            </a:endParaRPr>
          </a:p>
        </p:txBody>
      </p:sp>
      <p:sp>
        <p:nvSpPr>
          <p:cNvPr id="238" name="Shape 238"/>
          <p:cNvSpPr txBox="1"/>
          <p:nvPr/>
        </p:nvSpPr>
        <p:spPr>
          <a:xfrm>
            <a:off x="5104850" y="6024934"/>
            <a:ext cx="1833000" cy="1963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000">
                <a:solidFill>
                  <a:srgbClr val="B7B7B7"/>
                </a:solidFill>
                <a:latin typeface="Cambria"/>
                <a:ea typeface="Cambria"/>
                <a:cs typeface="Cambria"/>
                <a:sym typeface="Cambria"/>
              </a:rPr>
              <a:t>*Carotid Sinus: in the internal carotid artery there is a dilated area called the carotid sinus, it works as a receptor to regulate blood pressure. Due to the low cardiac output the carotid sinus will have reduced firing which will activate the sympathetic system and increase it’s discharge leading to the following effects</a:t>
            </a:r>
            <a:endParaRPr sz="1000">
              <a:solidFill>
                <a:srgbClr val="B7B7B7"/>
              </a:solidFill>
              <a:latin typeface="Cambria"/>
              <a:ea typeface="Cambria"/>
              <a:cs typeface="Cambria"/>
              <a:sym typeface="Cambria"/>
            </a:endParaRPr>
          </a:p>
        </p:txBody>
      </p:sp>
      <p:sp>
        <p:nvSpPr>
          <p:cNvPr id="239" name="Shape 239"/>
          <p:cNvSpPr txBox="1"/>
          <p:nvPr/>
        </p:nvSpPr>
        <p:spPr>
          <a:xfrm>
            <a:off x="110075" y="2535300"/>
            <a:ext cx="1833000" cy="525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100">
                <a:solidFill>
                  <a:schemeClr val="accent6"/>
                </a:solidFill>
              </a:rPr>
              <a:t>kidney is the first organ to be affected by low C.O</a:t>
            </a:r>
            <a:endParaRPr sz="1100">
              <a:solidFill>
                <a:schemeClr val="accent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graphicFrame>
        <p:nvGraphicFramePr>
          <p:cNvPr id="244" name="Shape 244"/>
          <p:cNvGraphicFramePr/>
          <p:nvPr/>
        </p:nvGraphicFramePr>
        <p:xfrm>
          <a:off x="50" y="2736925"/>
          <a:ext cx="3000000" cy="3000000"/>
        </p:xfrm>
        <a:graphic>
          <a:graphicData uri="http://schemas.openxmlformats.org/drawingml/2006/table">
            <a:tbl>
              <a:tblPr>
                <a:noFill/>
                <a:tableStyleId>{3040B45C-48C0-4E1E-97AC-7F0D2D58A289}</a:tableStyleId>
              </a:tblPr>
              <a:tblGrid>
                <a:gridCol w="688050"/>
                <a:gridCol w="1128350"/>
                <a:gridCol w="1028600"/>
                <a:gridCol w="1433500"/>
                <a:gridCol w="1260375"/>
                <a:gridCol w="1319125"/>
              </a:tblGrid>
              <a:tr h="1019225">
                <a:tc>
                  <a:txBody>
                    <a:bodyPr/>
                    <a:lstStyle/>
                    <a:p>
                      <a:pPr marL="0" lvl="0" indent="0" rtl="0">
                        <a:spcBef>
                          <a:spcPts val="0"/>
                        </a:spcBef>
                        <a:spcAft>
                          <a:spcPts val="0"/>
                        </a:spcAft>
                        <a:buNone/>
                      </a:pPr>
                      <a:r>
                        <a:rPr lang="en-US" b="1">
                          <a:solidFill>
                            <a:srgbClr val="FFFFFF"/>
                          </a:solidFill>
                          <a:latin typeface="Cambria"/>
                          <a:ea typeface="Cambria"/>
                          <a:cs typeface="Cambria"/>
                          <a:sym typeface="Cambria"/>
                        </a:rPr>
                        <a:t>Drug</a:t>
                      </a:r>
                      <a:endParaRPr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a:txBody>
                    <a:bodyPr/>
                    <a:lstStyle/>
                    <a:p>
                      <a:pPr marL="0" lvl="0" indent="0" algn="ctr" rtl="0">
                        <a:spcBef>
                          <a:spcPts val="0"/>
                        </a:spcBef>
                        <a:spcAft>
                          <a:spcPts val="0"/>
                        </a:spcAft>
                        <a:buNone/>
                      </a:pPr>
                      <a:r>
                        <a:rPr lang="en-US" sz="1300" b="1">
                          <a:solidFill>
                            <a:schemeClr val="lt1"/>
                          </a:solidFill>
                          <a:latin typeface="Cambria"/>
                          <a:ea typeface="Cambria"/>
                          <a:cs typeface="Cambria"/>
                          <a:sym typeface="Cambria"/>
                        </a:rPr>
                        <a:t>Chloro-</a:t>
                      </a:r>
                      <a:endParaRPr sz="1300" b="1">
                        <a:solidFill>
                          <a:schemeClr val="lt1"/>
                        </a:solidFill>
                        <a:latin typeface="Cambria"/>
                        <a:ea typeface="Cambria"/>
                        <a:cs typeface="Cambria"/>
                        <a:sym typeface="Cambria"/>
                      </a:endParaRPr>
                    </a:p>
                    <a:p>
                      <a:pPr marL="0" lvl="0" indent="0" algn="ctr" rtl="0">
                        <a:spcBef>
                          <a:spcPts val="0"/>
                        </a:spcBef>
                        <a:spcAft>
                          <a:spcPts val="0"/>
                        </a:spcAft>
                        <a:buNone/>
                      </a:pPr>
                      <a:r>
                        <a:rPr lang="en-US" sz="1300" b="1">
                          <a:solidFill>
                            <a:schemeClr val="lt1"/>
                          </a:solidFill>
                          <a:latin typeface="Cambria"/>
                          <a:ea typeface="Cambria"/>
                          <a:cs typeface="Cambria"/>
                          <a:sym typeface="Cambria"/>
                        </a:rPr>
                        <a:t>thiazide</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4D79"/>
                    </a:solidFill>
                  </a:tcPr>
                </a:tc>
                <a:tc>
                  <a:txBody>
                    <a:bodyPr/>
                    <a:lstStyle/>
                    <a:p>
                      <a:pPr marL="0" lvl="0" indent="0" algn="ctr" rtl="0">
                        <a:spcBef>
                          <a:spcPts val="0"/>
                        </a:spcBef>
                        <a:spcAft>
                          <a:spcPts val="0"/>
                        </a:spcAft>
                        <a:buNone/>
                      </a:pPr>
                      <a:r>
                        <a:rPr lang="en-US" b="1">
                          <a:solidFill>
                            <a:schemeClr val="lt1"/>
                          </a:solidFill>
                          <a:latin typeface="Cambria"/>
                          <a:ea typeface="Cambria"/>
                          <a:cs typeface="Cambria"/>
                          <a:sym typeface="Cambria"/>
                        </a:rPr>
                        <a:t>Furo-</a:t>
                      </a:r>
                      <a:endParaRPr b="1">
                        <a:solidFill>
                          <a:schemeClr val="lt1"/>
                        </a:solidFill>
                        <a:latin typeface="Cambria"/>
                        <a:ea typeface="Cambria"/>
                        <a:cs typeface="Cambria"/>
                        <a:sym typeface="Cambria"/>
                      </a:endParaRPr>
                    </a:p>
                    <a:p>
                      <a:pPr marL="0" lvl="0" indent="0" algn="ctr" rtl="0">
                        <a:spcBef>
                          <a:spcPts val="0"/>
                        </a:spcBef>
                        <a:spcAft>
                          <a:spcPts val="0"/>
                        </a:spcAft>
                        <a:buNone/>
                      </a:pPr>
                      <a:r>
                        <a:rPr lang="en-US" b="1">
                          <a:solidFill>
                            <a:schemeClr val="lt1"/>
                          </a:solidFill>
                          <a:latin typeface="Cambria"/>
                          <a:ea typeface="Cambria"/>
                          <a:cs typeface="Cambria"/>
                          <a:sym typeface="Cambria"/>
                        </a:rPr>
                        <a:t>semide</a:t>
                      </a:r>
                      <a:endParaRPr b="1">
                        <a:solidFill>
                          <a:schemeClr val="lt1"/>
                        </a:solidFill>
                        <a:latin typeface="Cambria"/>
                        <a:ea typeface="Cambria"/>
                        <a:cs typeface="Cambria"/>
                        <a:sym typeface="Cambria"/>
                      </a:endParaRPr>
                    </a:p>
                    <a:p>
                      <a:pPr marL="0" lvl="0" indent="0" algn="ctr" rtl="0">
                        <a:spcBef>
                          <a:spcPts val="0"/>
                        </a:spcBef>
                        <a:spcAft>
                          <a:spcPts val="0"/>
                        </a:spcAft>
                        <a:buNone/>
                      </a:pPr>
                      <a:r>
                        <a:rPr lang="en-US" sz="1000" b="1">
                          <a:solidFill>
                            <a:srgbClr val="FF0000"/>
                          </a:solidFill>
                          <a:latin typeface="Cambria"/>
                          <a:ea typeface="Cambria"/>
                          <a:cs typeface="Cambria"/>
                          <a:sym typeface="Cambria"/>
                        </a:rPr>
                        <a:t>Loop diuretic on loop of henle</a:t>
                      </a:r>
                      <a:endParaRPr b="1">
                        <a:solidFill>
                          <a:schemeClr val="lt1"/>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D1DC"/>
                    </a:solidFill>
                  </a:tcPr>
                </a:tc>
                <a:tc>
                  <a:txBody>
                    <a:bodyPr/>
                    <a:lstStyle/>
                    <a:p>
                      <a:pPr marL="0" lvl="0" indent="0" algn="ctr" rtl="0">
                        <a:spcBef>
                          <a:spcPts val="0"/>
                        </a:spcBef>
                        <a:spcAft>
                          <a:spcPts val="0"/>
                        </a:spcAft>
                        <a:buNone/>
                      </a:pPr>
                      <a:r>
                        <a:rPr lang="en-US" sz="1300" b="1">
                          <a:solidFill>
                            <a:schemeClr val="lt1"/>
                          </a:solidFill>
                          <a:latin typeface="Cambria"/>
                          <a:ea typeface="Cambria"/>
                          <a:cs typeface="Cambria"/>
                          <a:sym typeface="Cambria"/>
                        </a:rPr>
                        <a:t>Spironolactone</a:t>
                      </a:r>
                      <a:endParaRPr sz="1300" b="1">
                        <a:solidFill>
                          <a:schemeClr val="lt1"/>
                        </a:solidFill>
                        <a:latin typeface="Cambria"/>
                        <a:ea typeface="Cambria"/>
                        <a:cs typeface="Cambria"/>
                        <a:sym typeface="Cambria"/>
                      </a:endParaRPr>
                    </a:p>
                    <a:p>
                      <a:pPr marL="0" lvl="0" indent="0" rtl="0">
                        <a:spcBef>
                          <a:spcPts val="0"/>
                        </a:spcBef>
                        <a:spcAft>
                          <a:spcPts val="0"/>
                        </a:spcAft>
                        <a:buNone/>
                      </a:pPr>
                      <a:r>
                        <a:rPr lang="en-US" sz="1200">
                          <a:solidFill>
                            <a:schemeClr val="accent6"/>
                          </a:solidFill>
                        </a:rPr>
                        <a:t>if the patient has hypokalemia </a:t>
                      </a:r>
                      <a:r>
                        <a:rPr lang="en-US" sz="1200">
                          <a:solidFill>
                            <a:schemeClr val="accent6"/>
                          </a:solidFill>
                          <a:latin typeface="Cambria"/>
                          <a:ea typeface="Cambria"/>
                          <a:cs typeface="Cambria"/>
                          <a:sym typeface="Cambria"/>
                        </a:rPr>
                        <a:t>Spironolactone is best choice</a:t>
                      </a:r>
                      <a:endParaRPr sz="1200">
                        <a:solidFill>
                          <a:schemeClr val="accent6"/>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69138"/>
                    </a:solidFill>
                  </a:tcPr>
                </a:tc>
                <a:tc>
                  <a:txBody>
                    <a:bodyPr/>
                    <a:lstStyle/>
                    <a:p>
                      <a:pPr marL="0" lvl="0" indent="0" algn="ctr" rtl="0">
                        <a:spcBef>
                          <a:spcPts val="0"/>
                        </a:spcBef>
                        <a:spcAft>
                          <a:spcPts val="0"/>
                        </a:spcAft>
                        <a:buNone/>
                      </a:pPr>
                      <a:r>
                        <a:rPr lang="en-US" b="1">
                          <a:solidFill>
                            <a:schemeClr val="lt1"/>
                          </a:solidFill>
                          <a:latin typeface="Cambria"/>
                          <a:ea typeface="Cambria"/>
                          <a:cs typeface="Cambria"/>
                          <a:sym typeface="Cambria"/>
                        </a:rPr>
                        <a:t>Eplerenone</a:t>
                      </a:r>
                      <a:endParaRPr b="1">
                        <a:solidFill>
                          <a:schemeClr val="lt1"/>
                        </a:solidFill>
                        <a:latin typeface="Cambria"/>
                        <a:ea typeface="Cambria"/>
                        <a:cs typeface="Cambria"/>
                        <a:sym typeface="Cambria"/>
                      </a:endParaRPr>
                    </a:p>
                    <a:p>
                      <a:pPr marL="0" lvl="0" indent="0"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ctr" rtl="0">
                        <a:spcBef>
                          <a:spcPts val="0"/>
                        </a:spcBef>
                        <a:spcAft>
                          <a:spcPts val="0"/>
                        </a:spcAft>
                        <a:buNone/>
                      </a:pPr>
                      <a:r>
                        <a:rPr lang="en-US" sz="1300" b="1">
                          <a:solidFill>
                            <a:schemeClr val="lt1"/>
                          </a:solidFill>
                          <a:latin typeface="Cambria"/>
                          <a:ea typeface="Cambria"/>
                          <a:cs typeface="Cambria"/>
                          <a:sym typeface="Cambria"/>
                        </a:rPr>
                        <a:t>Nitroglycerine </a:t>
                      </a:r>
                      <a:r>
                        <a:rPr lang="en-US" b="1">
                          <a:solidFill>
                            <a:schemeClr val="lt1"/>
                          </a:solidFill>
                          <a:latin typeface="Cambria"/>
                          <a:ea typeface="Cambria"/>
                          <a:cs typeface="Cambria"/>
                          <a:sym typeface="Cambria"/>
                        </a:rPr>
                        <a:t>Isosorbide</a:t>
                      </a:r>
                      <a:br>
                        <a:rPr lang="en-US" b="1">
                          <a:solidFill>
                            <a:schemeClr val="lt1"/>
                          </a:solidFill>
                          <a:latin typeface="Cambria"/>
                          <a:ea typeface="Cambria"/>
                          <a:cs typeface="Cambria"/>
                          <a:sym typeface="Cambria"/>
                        </a:rPr>
                      </a:br>
                      <a:r>
                        <a:rPr lang="en-US" b="1">
                          <a:solidFill>
                            <a:schemeClr val="lt1"/>
                          </a:solidFill>
                          <a:latin typeface="Cambria"/>
                          <a:ea typeface="Cambria"/>
                          <a:cs typeface="Cambria"/>
                          <a:sym typeface="Cambria"/>
                        </a:rPr>
                        <a:t>dinitrate</a:t>
                      </a:r>
                      <a:endParaRPr b="1">
                        <a:solidFill>
                          <a:schemeClr val="lt1"/>
                        </a:solidFill>
                        <a:latin typeface="Cambria"/>
                        <a:ea typeface="Cambria"/>
                        <a:cs typeface="Cambria"/>
                        <a:sym typeface="Cambria"/>
                      </a:endParaRPr>
                    </a:p>
                    <a:p>
                      <a:pPr marL="0" lvl="0" indent="0"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FC5E8"/>
                    </a:solidFill>
                  </a:tcPr>
                </a:tc>
              </a:tr>
              <a:tr h="4535775">
                <a:tc>
                  <a:txBody>
                    <a:bodyPr/>
                    <a:lstStyle/>
                    <a:p>
                      <a:pPr marL="0" lvl="0" indent="0" rtl="0">
                        <a:spcBef>
                          <a:spcPts val="0"/>
                        </a:spcBef>
                        <a:spcAft>
                          <a:spcPts val="0"/>
                        </a:spcAft>
                        <a:buNone/>
                      </a:pPr>
                      <a:endParaRPr b="1">
                        <a:solidFill>
                          <a:srgbClr val="FFFFFF"/>
                        </a:solidFill>
                        <a:latin typeface="Cambria"/>
                        <a:ea typeface="Cambria"/>
                        <a:cs typeface="Cambria"/>
                        <a:sym typeface="Cambria"/>
                      </a:endParaRPr>
                    </a:p>
                    <a:p>
                      <a:pPr marL="0" lvl="0" indent="0" rtl="0">
                        <a:spcBef>
                          <a:spcPts val="0"/>
                        </a:spcBef>
                        <a:spcAft>
                          <a:spcPts val="0"/>
                        </a:spcAft>
                        <a:buNone/>
                      </a:pPr>
                      <a:r>
                        <a:rPr lang="en-US" b="1">
                          <a:solidFill>
                            <a:srgbClr val="FFFFFF"/>
                          </a:solidFill>
                          <a:latin typeface="Cambria"/>
                          <a:ea typeface="Cambria"/>
                          <a:cs typeface="Cambria"/>
                          <a:sym typeface="Cambria"/>
                        </a:rPr>
                        <a:t>Use</a:t>
                      </a:r>
                      <a:endParaRPr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a:txBody>
                    <a:bodyPr/>
                    <a:lstStyle/>
                    <a:p>
                      <a:pPr marL="0" lvl="0" indent="0" rtl="0">
                        <a:spcBef>
                          <a:spcPts val="0"/>
                        </a:spcBef>
                        <a:spcAft>
                          <a:spcPts val="0"/>
                        </a:spcAft>
                        <a:buNone/>
                      </a:pPr>
                      <a:r>
                        <a:rPr lang="en-US" sz="1300">
                          <a:solidFill>
                            <a:schemeClr val="dk1"/>
                          </a:solidFill>
                          <a:latin typeface="Cambria"/>
                          <a:ea typeface="Cambria"/>
                          <a:cs typeface="Cambria"/>
                          <a:sym typeface="Cambria"/>
                        </a:rPr>
                        <a:t>-first-line agent in heart failure therapy.</a:t>
                      </a:r>
                      <a:endParaRPr sz="1300">
                        <a:solidFill>
                          <a:schemeClr val="dk1"/>
                        </a:solidFill>
                        <a:latin typeface="Cambria"/>
                        <a:ea typeface="Cambria"/>
                        <a:cs typeface="Cambria"/>
                        <a:sym typeface="Cambria"/>
                      </a:endParaRPr>
                    </a:p>
                    <a:p>
                      <a:pPr marL="0" lvl="0" indent="0" rtl="0">
                        <a:spcBef>
                          <a:spcPts val="0"/>
                        </a:spcBef>
                        <a:spcAft>
                          <a:spcPts val="0"/>
                        </a:spcAft>
                        <a:buNone/>
                      </a:pPr>
                      <a:endParaRPr sz="1300">
                        <a:solidFill>
                          <a:schemeClr val="dk1"/>
                        </a:solidFill>
                        <a:latin typeface="Cambria"/>
                        <a:ea typeface="Cambria"/>
                        <a:cs typeface="Cambria"/>
                        <a:sym typeface="Cambria"/>
                      </a:endParaRPr>
                    </a:p>
                    <a:p>
                      <a:pPr marL="0" lvl="0" indent="0" rtl="0">
                        <a:spcBef>
                          <a:spcPts val="0"/>
                        </a:spcBef>
                        <a:spcAft>
                          <a:spcPts val="0"/>
                        </a:spcAft>
                        <a:buNone/>
                      </a:pPr>
                      <a:r>
                        <a:rPr lang="en-US" sz="1300">
                          <a:solidFill>
                            <a:schemeClr val="dk1"/>
                          </a:solidFill>
                          <a:latin typeface="Cambria"/>
                          <a:ea typeface="Cambria"/>
                          <a:cs typeface="Cambria"/>
                          <a:sym typeface="Cambria"/>
                        </a:rPr>
                        <a:t>-used in volume overload ( pulmonary</a:t>
                      </a:r>
                      <a:br>
                        <a:rPr lang="en-US" sz="1300">
                          <a:solidFill>
                            <a:schemeClr val="dk1"/>
                          </a:solidFill>
                          <a:latin typeface="Cambria"/>
                          <a:ea typeface="Cambria"/>
                          <a:cs typeface="Cambria"/>
                          <a:sym typeface="Cambria"/>
                        </a:rPr>
                      </a:br>
                      <a:r>
                        <a:rPr lang="en-US" sz="1300">
                          <a:solidFill>
                            <a:schemeClr val="dk1"/>
                          </a:solidFill>
                          <a:latin typeface="Cambria"/>
                          <a:ea typeface="Cambria"/>
                          <a:cs typeface="Cambria"/>
                          <a:sym typeface="Cambria"/>
                        </a:rPr>
                        <a:t>and/ or peripheral</a:t>
                      </a:r>
                      <a:br>
                        <a:rPr lang="en-US" sz="1300">
                          <a:solidFill>
                            <a:schemeClr val="dk1"/>
                          </a:solidFill>
                          <a:latin typeface="Cambria"/>
                          <a:ea typeface="Cambria"/>
                          <a:cs typeface="Cambria"/>
                          <a:sym typeface="Cambria"/>
                        </a:rPr>
                      </a:br>
                      <a:r>
                        <a:rPr lang="en-US" sz="1300">
                          <a:solidFill>
                            <a:schemeClr val="dk1"/>
                          </a:solidFill>
                          <a:latin typeface="Cambria"/>
                          <a:ea typeface="Cambria"/>
                          <a:cs typeface="Cambria"/>
                          <a:sym typeface="Cambria"/>
                        </a:rPr>
                        <a:t>edema )</a:t>
                      </a:r>
                      <a:endParaRPr sz="1300">
                        <a:solidFill>
                          <a:schemeClr val="dk1"/>
                        </a:solidFill>
                        <a:latin typeface="Cambria"/>
                        <a:ea typeface="Cambria"/>
                        <a:cs typeface="Cambria"/>
                        <a:sym typeface="Cambria"/>
                      </a:endParaRPr>
                    </a:p>
                    <a:p>
                      <a:pPr marL="0" lvl="0" indent="0" rtl="0">
                        <a:spcBef>
                          <a:spcPts val="0"/>
                        </a:spcBef>
                        <a:spcAft>
                          <a:spcPts val="0"/>
                        </a:spcAft>
                        <a:buNone/>
                      </a:pPr>
                      <a:endParaRPr sz="1300">
                        <a:solidFill>
                          <a:schemeClr val="dk1"/>
                        </a:solidFill>
                        <a:latin typeface="Cambria"/>
                        <a:ea typeface="Cambria"/>
                        <a:cs typeface="Cambria"/>
                        <a:sym typeface="Cambria"/>
                      </a:endParaRPr>
                    </a:p>
                    <a:p>
                      <a:pPr marL="0" lvl="0" indent="0">
                        <a:spcBef>
                          <a:spcPts val="0"/>
                        </a:spcBef>
                        <a:spcAft>
                          <a:spcPts val="0"/>
                        </a:spcAft>
                        <a:buNone/>
                      </a:pPr>
                      <a:r>
                        <a:rPr lang="en-US" sz="1300">
                          <a:solidFill>
                            <a:schemeClr val="dk1"/>
                          </a:solidFill>
                          <a:latin typeface="Cambria"/>
                          <a:ea typeface="Cambria"/>
                          <a:cs typeface="Cambria"/>
                          <a:sym typeface="Cambria"/>
                        </a:rPr>
                        <a:t>-used in </a:t>
                      </a:r>
                      <a:r>
                        <a:rPr lang="en-US" sz="1300">
                          <a:solidFill>
                            <a:srgbClr val="FF0000"/>
                          </a:solidFill>
                          <a:latin typeface="Cambria"/>
                          <a:ea typeface="Cambria"/>
                          <a:cs typeface="Cambria"/>
                          <a:sym typeface="Cambria"/>
                        </a:rPr>
                        <a:t>mild congestive</a:t>
                      </a:r>
                      <a:br>
                        <a:rPr lang="en-US" sz="1300">
                          <a:solidFill>
                            <a:srgbClr val="FF0000"/>
                          </a:solidFill>
                          <a:latin typeface="Cambria"/>
                          <a:ea typeface="Cambria"/>
                          <a:cs typeface="Cambria"/>
                          <a:sym typeface="Cambria"/>
                        </a:rPr>
                      </a:br>
                      <a:r>
                        <a:rPr lang="en-US" sz="1300">
                          <a:solidFill>
                            <a:srgbClr val="FF0000"/>
                          </a:solidFill>
                          <a:latin typeface="Cambria"/>
                          <a:ea typeface="Cambria"/>
                          <a:cs typeface="Cambria"/>
                          <a:sym typeface="Cambria"/>
                        </a:rPr>
                        <a:t>heart failure. </a:t>
                      </a:r>
                      <a:r>
                        <a:rPr lang="en-US" sz="1100">
                          <a:solidFill>
                            <a:schemeClr val="accent6"/>
                          </a:solidFill>
                          <a:latin typeface="Cambria"/>
                          <a:ea typeface="Cambria"/>
                          <a:cs typeface="Cambria"/>
                          <a:sym typeface="Cambria"/>
                        </a:rPr>
                        <a:t>because it is weak diuretic.</a:t>
                      </a:r>
                      <a:endParaRPr sz="1100">
                        <a:solidFill>
                          <a:schemeClr val="accent6"/>
                        </a:solidFill>
                        <a:latin typeface="Cambria"/>
                        <a:ea typeface="Cambria"/>
                        <a:cs typeface="Cambria"/>
                        <a:sym typeface="Cambria"/>
                      </a:endParaRPr>
                    </a:p>
                    <a:p>
                      <a:pPr marL="0" lvl="0" indent="0" rtl="0">
                        <a:spcBef>
                          <a:spcPts val="0"/>
                        </a:spcBef>
                        <a:spcAft>
                          <a:spcPts val="0"/>
                        </a:spcAft>
                        <a:buNone/>
                      </a:pPr>
                      <a:r>
                        <a:rPr lang="en-US" sz="1100">
                          <a:solidFill>
                            <a:schemeClr val="accent6"/>
                          </a:solidFill>
                          <a:latin typeface="Cambria"/>
                          <a:ea typeface="Cambria"/>
                          <a:cs typeface="Cambria"/>
                          <a:sym typeface="Cambria"/>
                        </a:rPr>
                        <a:t>- has side effect: cause hypokalemia </a:t>
                      </a:r>
                      <a:endParaRPr sz="1100">
                        <a:solidFill>
                          <a:schemeClr val="accent6"/>
                        </a:solidFill>
                        <a:latin typeface="Cambria"/>
                        <a:ea typeface="Cambria"/>
                        <a:cs typeface="Cambria"/>
                        <a:sym typeface="Cambria"/>
                      </a:endParaRPr>
                    </a:p>
                    <a:p>
                      <a:pPr marL="0" lvl="0" indent="0"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US" sz="1300">
                          <a:solidFill>
                            <a:schemeClr val="dk1"/>
                          </a:solidFill>
                          <a:latin typeface="Cambria"/>
                          <a:ea typeface="Cambria"/>
                          <a:cs typeface="Cambria"/>
                          <a:sym typeface="Cambria"/>
                        </a:rPr>
                        <a:t>-a potent diuretic.</a:t>
                      </a:r>
                      <a:endParaRPr sz="1300">
                        <a:solidFill>
                          <a:schemeClr val="dk1"/>
                        </a:solidFill>
                        <a:latin typeface="Cambria"/>
                        <a:ea typeface="Cambria"/>
                        <a:cs typeface="Cambria"/>
                        <a:sym typeface="Cambria"/>
                      </a:endParaRPr>
                    </a:p>
                    <a:p>
                      <a:pPr marL="0" lvl="0" indent="0" rtl="0">
                        <a:spcBef>
                          <a:spcPts val="0"/>
                        </a:spcBef>
                        <a:spcAft>
                          <a:spcPts val="0"/>
                        </a:spcAft>
                        <a:buNone/>
                      </a:pPr>
                      <a:endParaRPr sz="1300">
                        <a:solidFill>
                          <a:schemeClr val="dk1"/>
                        </a:solidFill>
                        <a:latin typeface="Cambria"/>
                        <a:ea typeface="Cambria"/>
                        <a:cs typeface="Cambria"/>
                        <a:sym typeface="Cambria"/>
                      </a:endParaRPr>
                    </a:p>
                    <a:p>
                      <a:pPr marL="0" lvl="0" indent="0" rtl="0">
                        <a:spcBef>
                          <a:spcPts val="0"/>
                        </a:spcBef>
                        <a:spcAft>
                          <a:spcPts val="0"/>
                        </a:spcAft>
                        <a:buNone/>
                      </a:pPr>
                      <a:r>
                        <a:rPr lang="en-US" sz="1300">
                          <a:solidFill>
                            <a:schemeClr val="dk1"/>
                          </a:solidFill>
                          <a:latin typeface="Cambria"/>
                          <a:ea typeface="Cambria"/>
                          <a:cs typeface="Cambria"/>
                          <a:sym typeface="Cambria"/>
                        </a:rPr>
                        <a:t>-used for immediate reduction of pulmonary</a:t>
                      </a:r>
                      <a:br>
                        <a:rPr lang="en-US" sz="1300">
                          <a:solidFill>
                            <a:schemeClr val="dk1"/>
                          </a:solidFill>
                          <a:latin typeface="Cambria"/>
                          <a:ea typeface="Cambria"/>
                          <a:cs typeface="Cambria"/>
                          <a:sym typeface="Cambria"/>
                        </a:rPr>
                      </a:br>
                      <a:r>
                        <a:rPr lang="en-US" sz="1300">
                          <a:solidFill>
                            <a:schemeClr val="dk1"/>
                          </a:solidFill>
                          <a:latin typeface="Cambria"/>
                          <a:ea typeface="Cambria"/>
                          <a:cs typeface="Cambria"/>
                          <a:sym typeface="Cambria"/>
                        </a:rPr>
                        <a:t>congestion &amp; severe</a:t>
                      </a:r>
                      <a:br>
                        <a:rPr lang="en-US" sz="1300">
                          <a:solidFill>
                            <a:schemeClr val="dk1"/>
                          </a:solidFill>
                          <a:latin typeface="Cambria"/>
                          <a:ea typeface="Cambria"/>
                          <a:cs typeface="Cambria"/>
                          <a:sym typeface="Cambria"/>
                        </a:rPr>
                      </a:br>
                      <a:r>
                        <a:rPr lang="en-US" sz="1300">
                          <a:solidFill>
                            <a:schemeClr val="dk1"/>
                          </a:solidFill>
                          <a:latin typeface="Cambria"/>
                          <a:ea typeface="Cambria"/>
                          <a:cs typeface="Cambria"/>
                          <a:sym typeface="Cambria"/>
                        </a:rPr>
                        <a:t>edema associated with:</a:t>
                      </a:r>
                      <a:endParaRPr sz="1300">
                        <a:solidFill>
                          <a:schemeClr val="dk1"/>
                        </a:solidFill>
                        <a:latin typeface="Cambria"/>
                        <a:ea typeface="Cambria"/>
                        <a:cs typeface="Cambria"/>
                        <a:sym typeface="Cambria"/>
                      </a:endParaRPr>
                    </a:p>
                    <a:p>
                      <a:pPr marL="0" lvl="0" indent="0" rtl="0">
                        <a:spcBef>
                          <a:spcPts val="0"/>
                        </a:spcBef>
                        <a:spcAft>
                          <a:spcPts val="0"/>
                        </a:spcAft>
                        <a:buNone/>
                      </a:pPr>
                      <a:r>
                        <a:rPr lang="en-US" sz="1300">
                          <a:solidFill>
                            <a:schemeClr val="dk1"/>
                          </a:solidFill>
                          <a:latin typeface="Cambria"/>
                          <a:ea typeface="Cambria"/>
                          <a:cs typeface="Cambria"/>
                          <a:sym typeface="Cambria"/>
                        </a:rPr>
                        <a:t>-</a:t>
                      </a:r>
                      <a:r>
                        <a:rPr lang="en-US" sz="1300">
                          <a:solidFill>
                            <a:srgbClr val="FF0000"/>
                          </a:solidFill>
                          <a:latin typeface="Cambria"/>
                          <a:ea typeface="Cambria"/>
                          <a:cs typeface="Cambria"/>
                          <a:sym typeface="Cambria"/>
                        </a:rPr>
                        <a:t>acute heart failure</a:t>
                      </a:r>
                      <a:r>
                        <a:rPr lang="en-US" sz="1300">
                          <a:solidFill>
                            <a:schemeClr val="dk1"/>
                          </a:solidFill>
                          <a:latin typeface="Cambria"/>
                          <a:ea typeface="Cambria"/>
                          <a:cs typeface="Cambria"/>
                          <a:sym typeface="Cambria"/>
                        </a:rPr>
                        <a:t>.</a:t>
                      </a:r>
                      <a:endParaRPr sz="1300">
                        <a:solidFill>
                          <a:schemeClr val="dk1"/>
                        </a:solidFill>
                        <a:latin typeface="Cambria"/>
                        <a:ea typeface="Cambria"/>
                        <a:cs typeface="Cambria"/>
                        <a:sym typeface="Cambria"/>
                      </a:endParaRPr>
                    </a:p>
                    <a:p>
                      <a:pPr marL="0" lvl="0" indent="0">
                        <a:spcBef>
                          <a:spcPts val="0"/>
                        </a:spcBef>
                        <a:spcAft>
                          <a:spcPts val="0"/>
                        </a:spcAft>
                        <a:buNone/>
                      </a:pPr>
                      <a:r>
                        <a:rPr lang="en-US" sz="1300">
                          <a:solidFill>
                            <a:srgbClr val="FF0000"/>
                          </a:solidFill>
                          <a:latin typeface="Cambria"/>
                          <a:ea typeface="Cambria"/>
                          <a:cs typeface="Cambria"/>
                          <a:sym typeface="Cambria"/>
                        </a:rPr>
                        <a:t>-moderate &amp; severe chronic</a:t>
                      </a:r>
                      <a:br>
                        <a:rPr lang="en-US" sz="1300">
                          <a:solidFill>
                            <a:srgbClr val="FF0000"/>
                          </a:solidFill>
                          <a:latin typeface="Cambria"/>
                          <a:ea typeface="Cambria"/>
                          <a:cs typeface="Cambria"/>
                          <a:sym typeface="Cambria"/>
                        </a:rPr>
                      </a:br>
                      <a:r>
                        <a:rPr lang="en-US" sz="1300">
                          <a:solidFill>
                            <a:srgbClr val="FF0000"/>
                          </a:solidFill>
                          <a:latin typeface="Cambria"/>
                          <a:ea typeface="Cambria"/>
                          <a:cs typeface="Cambria"/>
                          <a:sym typeface="Cambria"/>
                        </a:rPr>
                        <a:t>failure.</a:t>
                      </a:r>
                      <a:endParaRPr sz="1300">
                        <a:solidFill>
                          <a:srgbClr val="FF0000"/>
                        </a:solidFill>
                        <a:latin typeface="Cambria"/>
                        <a:ea typeface="Cambria"/>
                        <a:cs typeface="Cambria"/>
                        <a:sym typeface="Cambria"/>
                      </a:endParaRPr>
                    </a:p>
                    <a:p>
                      <a:pPr marL="0" lvl="0" indent="0" rtl="0">
                        <a:spcBef>
                          <a:spcPts val="0"/>
                        </a:spcBef>
                        <a:spcAft>
                          <a:spcPts val="0"/>
                        </a:spcAft>
                        <a:buNone/>
                      </a:pPr>
                      <a:r>
                        <a:rPr lang="en-US" sz="1200">
                          <a:solidFill>
                            <a:schemeClr val="accent6"/>
                          </a:solidFill>
                          <a:latin typeface="Cambria"/>
                          <a:ea typeface="Cambria"/>
                          <a:cs typeface="Cambria"/>
                          <a:sym typeface="Cambria"/>
                        </a:rPr>
                        <a:t>also cause hypokalemia</a:t>
                      </a:r>
                      <a:endParaRPr sz="1200">
                        <a:solidFill>
                          <a:schemeClr val="accent6"/>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US">
                          <a:solidFill>
                            <a:schemeClr val="dk1"/>
                          </a:solidFill>
                          <a:latin typeface="Cambria"/>
                          <a:ea typeface="Cambria"/>
                          <a:cs typeface="Cambria"/>
                          <a:sym typeface="Cambria"/>
                        </a:rPr>
                        <a:t>Nonselective</a:t>
                      </a:r>
                      <a:br>
                        <a:rPr lang="en-US">
                          <a:solidFill>
                            <a:schemeClr val="dk1"/>
                          </a:solidFill>
                          <a:latin typeface="Cambria"/>
                          <a:ea typeface="Cambria"/>
                          <a:cs typeface="Cambria"/>
                          <a:sym typeface="Cambria"/>
                        </a:rPr>
                      </a:br>
                      <a:r>
                        <a:rPr lang="en-US">
                          <a:solidFill>
                            <a:schemeClr val="dk1"/>
                          </a:solidFill>
                          <a:latin typeface="Cambria"/>
                          <a:ea typeface="Cambria"/>
                          <a:cs typeface="Cambria"/>
                          <a:sym typeface="Cambria"/>
                        </a:rPr>
                        <a:t>antagonist of</a:t>
                      </a:r>
                      <a:br>
                        <a:rPr lang="en-US">
                          <a:solidFill>
                            <a:schemeClr val="dk1"/>
                          </a:solidFill>
                          <a:latin typeface="Cambria"/>
                          <a:ea typeface="Cambria"/>
                          <a:cs typeface="Cambria"/>
                          <a:sym typeface="Cambria"/>
                        </a:rPr>
                      </a:br>
                      <a:r>
                        <a:rPr lang="en-US">
                          <a:solidFill>
                            <a:schemeClr val="dk1"/>
                          </a:solidFill>
                          <a:latin typeface="Cambria"/>
                          <a:ea typeface="Cambria"/>
                          <a:cs typeface="Cambria"/>
                          <a:sym typeface="Cambria"/>
                        </a:rPr>
                        <a:t>aldosterone receptor.</a:t>
                      </a:r>
                      <a:endParaRPr>
                        <a:solidFill>
                          <a:schemeClr val="dk1"/>
                        </a:solidFill>
                        <a:latin typeface="Cambria"/>
                        <a:ea typeface="Cambria"/>
                        <a:cs typeface="Cambria"/>
                        <a:sym typeface="Cambria"/>
                      </a:endParaRPr>
                    </a:p>
                    <a:p>
                      <a:pPr marL="0" lvl="0" indent="0" rtl="0">
                        <a:spcBef>
                          <a:spcPts val="0"/>
                        </a:spcBef>
                        <a:spcAft>
                          <a:spcPts val="0"/>
                        </a:spcAft>
                        <a:buNone/>
                      </a:pPr>
                      <a:r>
                        <a:rPr lang="en-US" sz="1200">
                          <a:solidFill>
                            <a:schemeClr val="accent6"/>
                          </a:solidFill>
                          <a:latin typeface="Cambria"/>
                          <a:ea typeface="Cambria"/>
                          <a:cs typeface="Cambria"/>
                          <a:sym typeface="Cambria"/>
                        </a:rPr>
                        <a:t>can block other steroid receptors like: estrogens &amp; androgens</a:t>
                      </a:r>
                      <a:endParaRPr sz="1200">
                        <a:solidFill>
                          <a:schemeClr val="accent6"/>
                        </a:solidFill>
                        <a:latin typeface="Cambria"/>
                        <a:ea typeface="Cambria"/>
                        <a:cs typeface="Cambria"/>
                        <a:sym typeface="Cambria"/>
                      </a:endParaRPr>
                    </a:p>
                    <a:p>
                      <a:pPr marL="0" lvl="0" indent="0" rtl="0">
                        <a:spcBef>
                          <a:spcPts val="0"/>
                        </a:spcBef>
                        <a:spcAft>
                          <a:spcPts val="0"/>
                        </a:spcAft>
                        <a:buNone/>
                      </a:pPr>
                      <a:r>
                        <a:rPr lang="en-US">
                          <a:solidFill>
                            <a:schemeClr val="dk1"/>
                          </a:solidFill>
                          <a:latin typeface="Cambria"/>
                          <a:ea typeface="Cambria"/>
                          <a:cs typeface="Cambria"/>
                          <a:sym typeface="Cambria"/>
                        </a:rPr>
                        <a:t>-</a:t>
                      </a:r>
                      <a:r>
                        <a:rPr lang="en-US">
                          <a:solidFill>
                            <a:srgbClr val="FF0000"/>
                          </a:solidFill>
                          <a:latin typeface="Cambria"/>
                          <a:ea typeface="Cambria"/>
                          <a:cs typeface="Cambria"/>
                          <a:sym typeface="Cambria"/>
                        </a:rPr>
                        <a:t>a potassium sparing diuretic </a:t>
                      </a:r>
                      <a:r>
                        <a:rPr lang="en-US" sz="1200">
                          <a:solidFill>
                            <a:schemeClr val="accent6"/>
                          </a:solidFill>
                          <a:latin typeface="Cambria"/>
                          <a:ea typeface="Cambria"/>
                          <a:cs typeface="Cambria"/>
                          <a:sym typeface="Cambria"/>
                        </a:rPr>
                        <a:t>(This drug block the action of a hormone called aldosterone and this causes the kidney to pass out more fluid and keep potassium).</a:t>
                      </a:r>
                      <a:endParaRPr sz="1200">
                        <a:solidFill>
                          <a:schemeClr val="accent6"/>
                        </a:solidFill>
                        <a:latin typeface="Cambria"/>
                        <a:ea typeface="Cambria"/>
                        <a:cs typeface="Cambria"/>
                        <a:sym typeface="Cambria"/>
                      </a:endParaRPr>
                    </a:p>
                    <a:p>
                      <a:pPr marL="0" lvl="0" indent="0" rtl="0">
                        <a:spcBef>
                          <a:spcPts val="0"/>
                        </a:spcBef>
                        <a:spcAft>
                          <a:spcPts val="0"/>
                        </a:spcAft>
                        <a:buNone/>
                      </a:pPr>
                      <a:endParaRPr sz="1300">
                        <a:solidFill>
                          <a:schemeClr val="dk1"/>
                        </a:solidFill>
                        <a:latin typeface="Cambria"/>
                        <a:ea typeface="Cambria"/>
                        <a:cs typeface="Cambria"/>
                        <a:sym typeface="Cambria"/>
                      </a:endParaRPr>
                    </a:p>
                    <a:p>
                      <a:pPr marL="0" lvl="0" indent="0" rtl="0">
                        <a:spcBef>
                          <a:spcPts val="0"/>
                        </a:spcBef>
                        <a:spcAft>
                          <a:spcPts val="0"/>
                        </a:spcAft>
                        <a:buNone/>
                      </a:pPr>
                      <a:r>
                        <a:rPr lang="en-US" sz="1300">
                          <a:solidFill>
                            <a:schemeClr val="dk1"/>
                          </a:solidFill>
                          <a:latin typeface="Cambria"/>
                          <a:ea typeface="Cambria"/>
                          <a:cs typeface="Cambria"/>
                          <a:sym typeface="Cambria"/>
                        </a:rPr>
                        <a:t>-improves survival in </a:t>
                      </a:r>
                      <a:r>
                        <a:rPr lang="en-US" sz="1300">
                          <a:solidFill>
                            <a:srgbClr val="FF0000"/>
                          </a:solidFill>
                          <a:latin typeface="Cambria"/>
                          <a:ea typeface="Cambria"/>
                          <a:cs typeface="Cambria"/>
                          <a:sym typeface="Cambria"/>
                        </a:rPr>
                        <a:t>advanced heart failure.</a:t>
                      </a:r>
                      <a:endParaRPr sz="1300">
                        <a:solidFill>
                          <a:srgbClr val="FF0000"/>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US" sz="1300">
                          <a:solidFill>
                            <a:schemeClr val="dk1"/>
                          </a:solidFill>
                          <a:latin typeface="Cambria"/>
                          <a:ea typeface="Cambria"/>
                          <a:cs typeface="Cambria"/>
                          <a:sym typeface="Cambria"/>
                        </a:rPr>
                        <a:t>-a new </a:t>
                      </a:r>
                      <a:r>
                        <a:rPr lang="en-US" sz="1300">
                          <a:solidFill>
                            <a:srgbClr val="FF0000"/>
                          </a:solidFill>
                          <a:latin typeface="Cambria"/>
                          <a:ea typeface="Cambria"/>
                          <a:cs typeface="Cambria"/>
                          <a:sym typeface="Cambria"/>
                        </a:rPr>
                        <a:t>selective aldosterone receptor antagonist.</a:t>
                      </a:r>
                      <a:endParaRPr sz="1300">
                        <a:solidFill>
                          <a:srgbClr val="FF0000"/>
                        </a:solidFill>
                        <a:latin typeface="Cambria"/>
                        <a:ea typeface="Cambria"/>
                        <a:cs typeface="Cambria"/>
                        <a:sym typeface="Cambria"/>
                      </a:endParaRPr>
                    </a:p>
                    <a:p>
                      <a:pPr marL="0" lvl="0" indent="0" rtl="0">
                        <a:spcBef>
                          <a:spcPts val="0"/>
                        </a:spcBef>
                        <a:spcAft>
                          <a:spcPts val="0"/>
                        </a:spcAft>
                        <a:buClr>
                          <a:schemeClr val="dk1"/>
                        </a:buClr>
                        <a:buSzPts val="1100"/>
                        <a:buFont typeface="Arial"/>
                        <a:buNone/>
                      </a:pPr>
                      <a:r>
                        <a:rPr lang="en-US" sz="1200">
                          <a:solidFill>
                            <a:schemeClr val="accent6"/>
                          </a:solidFill>
                          <a:latin typeface="Cambria"/>
                          <a:ea typeface="Cambria"/>
                          <a:cs typeface="Cambria"/>
                          <a:sym typeface="Cambria"/>
                        </a:rPr>
                        <a:t>can block only aldosterone receptors </a:t>
                      </a:r>
                      <a:endParaRPr sz="1300">
                        <a:solidFill>
                          <a:schemeClr val="dk1"/>
                        </a:solidFill>
                        <a:latin typeface="Cambria"/>
                        <a:ea typeface="Cambria"/>
                        <a:cs typeface="Cambria"/>
                        <a:sym typeface="Cambria"/>
                      </a:endParaRPr>
                    </a:p>
                    <a:p>
                      <a:pPr marL="0" lvl="0" indent="0" rtl="0">
                        <a:spcBef>
                          <a:spcPts val="0"/>
                        </a:spcBef>
                        <a:spcAft>
                          <a:spcPts val="0"/>
                        </a:spcAft>
                        <a:buNone/>
                      </a:pPr>
                      <a:r>
                        <a:rPr lang="en-US" sz="1300">
                          <a:solidFill>
                            <a:schemeClr val="dk1"/>
                          </a:solidFill>
                          <a:latin typeface="Cambria"/>
                          <a:ea typeface="Cambria"/>
                          <a:cs typeface="Cambria"/>
                          <a:sym typeface="Cambria"/>
                        </a:rPr>
                        <a:t>-(</a:t>
                      </a:r>
                      <a:r>
                        <a:rPr lang="en-US" sz="1300">
                          <a:solidFill>
                            <a:srgbClr val="FF0000"/>
                          </a:solidFill>
                          <a:latin typeface="Cambria"/>
                          <a:ea typeface="Cambria"/>
                          <a:cs typeface="Cambria"/>
                          <a:sym typeface="Cambria"/>
                        </a:rPr>
                        <a:t>does not inhibit other hormones such as estrogens &amp; androgens</a:t>
                      </a:r>
                      <a:r>
                        <a:rPr lang="en-US" sz="1300">
                          <a:solidFill>
                            <a:schemeClr val="dk1"/>
                          </a:solidFill>
                          <a:latin typeface="Cambria"/>
                          <a:ea typeface="Cambria"/>
                          <a:cs typeface="Cambria"/>
                          <a:sym typeface="Cambria"/>
                        </a:rPr>
                        <a:t>).</a:t>
                      </a:r>
                      <a:endParaRPr sz="1300">
                        <a:solidFill>
                          <a:schemeClr val="dk1"/>
                        </a:solidFill>
                        <a:latin typeface="Cambria"/>
                        <a:ea typeface="Cambria"/>
                        <a:cs typeface="Cambria"/>
                        <a:sym typeface="Cambria"/>
                      </a:endParaRPr>
                    </a:p>
                    <a:p>
                      <a:pPr marL="0" lvl="0" indent="0" rtl="0">
                        <a:spcBef>
                          <a:spcPts val="0"/>
                        </a:spcBef>
                        <a:spcAft>
                          <a:spcPts val="0"/>
                        </a:spcAft>
                        <a:buNone/>
                      </a:pPr>
                      <a:endParaRPr sz="1300">
                        <a:solidFill>
                          <a:schemeClr val="dk1"/>
                        </a:solidFill>
                        <a:latin typeface="Cambria"/>
                        <a:ea typeface="Cambria"/>
                        <a:cs typeface="Cambria"/>
                        <a:sym typeface="Cambria"/>
                      </a:endParaRPr>
                    </a:p>
                    <a:p>
                      <a:pPr marL="0" lvl="0" indent="0" rtl="0">
                        <a:spcBef>
                          <a:spcPts val="0"/>
                        </a:spcBef>
                        <a:spcAft>
                          <a:spcPts val="0"/>
                        </a:spcAft>
                        <a:buNone/>
                      </a:pPr>
                      <a:r>
                        <a:rPr lang="en-US" sz="1300">
                          <a:solidFill>
                            <a:schemeClr val="dk1"/>
                          </a:solidFill>
                          <a:latin typeface="Cambria"/>
                          <a:ea typeface="Cambria"/>
                          <a:cs typeface="Cambria"/>
                          <a:sym typeface="Cambria"/>
                        </a:rPr>
                        <a:t>-indicated to improve survival of </a:t>
                      </a:r>
                      <a:r>
                        <a:rPr lang="en-US" sz="1300">
                          <a:solidFill>
                            <a:srgbClr val="FF0000"/>
                          </a:solidFill>
                          <a:latin typeface="Cambria"/>
                          <a:ea typeface="Cambria"/>
                          <a:cs typeface="Cambria"/>
                          <a:sym typeface="Cambria"/>
                        </a:rPr>
                        <a:t>stable patients with congestive heart failure.</a:t>
                      </a:r>
                      <a:endParaRPr sz="1300">
                        <a:solidFill>
                          <a:schemeClr val="dk1"/>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US">
                          <a:solidFill>
                            <a:schemeClr val="dk1"/>
                          </a:solidFill>
                          <a:latin typeface="Cambria"/>
                          <a:ea typeface="Cambria"/>
                          <a:cs typeface="Cambria"/>
                          <a:sym typeface="Cambria"/>
                        </a:rPr>
                        <a:t>-Used</a:t>
                      </a:r>
                      <a:r>
                        <a:rPr lang="en-US">
                          <a:solidFill>
                            <a:srgbClr val="FF0000"/>
                          </a:solidFill>
                          <a:latin typeface="Cambria"/>
                          <a:ea typeface="Cambria"/>
                          <a:cs typeface="Cambria"/>
                          <a:sym typeface="Cambria"/>
                        </a:rPr>
                        <a:t> I.V. </a:t>
                      </a:r>
                      <a:r>
                        <a:rPr lang="en-US">
                          <a:solidFill>
                            <a:schemeClr val="dk1"/>
                          </a:solidFill>
                          <a:latin typeface="Cambria"/>
                          <a:ea typeface="Cambria"/>
                          <a:cs typeface="Cambria"/>
                          <a:sym typeface="Cambria"/>
                        </a:rPr>
                        <a:t>for </a:t>
                      </a:r>
                      <a:r>
                        <a:rPr lang="en-US">
                          <a:solidFill>
                            <a:srgbClr val="FF0000"/>
                          </a:solidFill>
                          <a:latin typeface="Cambria"/>
                          <a:ea typeface="Cambria"/>
                          <a:cs typeface="Cambria"/>
                          <a:sym typeface="Cambria"/>
                        </a:rPr>
                        <a:t>severe heart</a:t>
                      </a:r>
                      <a:br>
                        <a:rPr lang="en-US">
                          <a:solidFill>
                            <a:srgbClr val="FF0000"/>
                          </a:solidFill>
                          <a:latin typeface="Cambria"/>
                          <a:ea typeface="Cambria"/>
                          <a:cs typeface="Cambria"/>
                          <a:sym typeface="Cambria"/>
                        </a:rPr>
                      </a:br>
                      <a:r>
                        <a:rPr lang="en-US">
                          <a:solidFill>
                            <a:schemeClr val="dk1"/>
                          </a:solidFill>
                          <a:latin typeface="Cambria"/>
                          <a:ea typeface="Cambria"/>
                          <a:cs typeface="Cambria"/>
                          <a:sym typeface="Cambria"/>
                        </a:rPr>
                        <a:t>failure when the main symptom is </a:t>
                      </a:r>
                      <a:r>
                        <a:rPr lang="en-US">
                          <a:solidFill>
                            <a:srgbClr val="FF0000"/>
                          </a:solidFill>
                          <a:latin typeface="Cambria"/>
                          <a:ea typeface="Cambria"/>
                          <a:cs typeface="Cambria"/>
                          <a:sym typeface="Cambria"/>
                        </a:rPr>
                        <a:t>dyspnea due to pulmonary congestion.</a:t>
                      </a:r>
                      <a:endParaRPr>
                        <a:solidFill>
                          <a:srgbClr val="FF0000"/>
                        </a:solidFill>
                        <a:latin typeface="Cambria"/>
                        <a:ea typeface="Cambria"/>
                        <a:cs typeface="Cambria"/>
                        <a:sym typeface="Cambria"/>
                      </a:endParaRPr>
                    </a:p>
                    <a:p>
                      <a:pPr marL="0" lvl="0" indent="0" rtl="0">
                        <a:spcBef>
                          <a:spcPts val="0"/>
                        </a:spcBef>
                        <a:spcAft>
                          <a:spcPts val="0"/>
                        </a:spcAft>
                        <a:buNone/>
                      </a:pPr>
                      <a:endParaRPr>
                        <a:solidFill>
                          <a:schemeClr val="dk1"/>
                        </a:solidFill>
                        <a:latin typeface="Cambria"/>
                        <a:ea typeface="Cambria"/>
                        <a:cs typeface="Cambria"/>
                        <a:sym typeface="Cambria"/>
                      </a:endParaRPr>
                    </a:p>
                    <a:p>
                      <a:pPr marL="0" lvl="0" indent="0" rtl="0">
                        <a:spcBef>
                          <a:spcPts val="0"/>
                        </a:spcBef>
                        <a:spcAft>
                          <a:spcPts val="0"/>
                        </a:spcAft>
                        <a:buNone/>
                      </a:pPr>
                      <a:r>
                        <a:rPr lang="en-US">
                          <a:solidFill>
                            <a:schemeClr val="dk1"/>
                          </a:solidFill>
                          <a:latin typeface="Cambria"/>
                          <a:ea typeface="Cambria"/>
                          <a:cs typeface="Cambria"/>
                          <a:sym typeface="Cambria"/>
                        </a:rPr>
                        <a:t>-Dilates venous blood vessels and reduce preload.</a:t>
                      </a:r>
                      <a:endParaRPr>
                        <a:solidFill>
                          <a:schemeClr val="dk1"/>
                        </a:solidFill>
                        <a:latin typeface="Cambria"/>
                        <a:ea typeface="Cambria"/>
                        <a:cs typeface="Cambria"/>
                        <a:sym typeface="Cambria"/>
                      </a:endParaRPr>
                    </a:p>
                    <a:p>
                      <a:pPr marL="0" lvl="0" indent="0" rtl="0">
                        <a:spcBef>
                          <a:spcPts val="0"/>
                        </a:spcBef>
                        <a:spcAft>
                          <a:spcPts val="0"/>
                        </a:spcAft>
                        <a:buNone/>
                      </a:pPr>
                      <a:endParaRPr>
                        <a:solidFill>
                          <a:schemeClr val="dk1"/>
                        </a:solidFill>
                        <a:latin typeface="Cambria"/>
                        <a:ea typeface="Cambria"/>
                        <a:cs typeface="Cambria"/>
                        <a:sym typeface="Cambria"/>
                      </a:endParaRPr>
                    </a:p>
                    <a:p>
                      <a:pPr marL="0" lvl="0" indent="0" rtl="0">
                        <a:spcBef>
                          <a:spcPts val="0"/>
                        </a:spcBef>
                        <a:spcAft>
                          <a:spcPts val="0"/>
                        </a:spcAft>
                        <a:buNone/>
                      </a:pPr>
                      <a:r>
                        <a:rPr lang="en-US">
                          <a:solidFill>
                            <a:schemeClr val="accent6"/>
                          </a:solidFill>
                          <a:latin typeface="Cambria"/>
                          <a:ea typeface="Cambria"/>
                          <a:cs typeface="Cambria"/>
                          <a:sym typeface="Cambria"/>
                        </a:rPr>
                        <a:t>-Indicated in angina, given sublingually in emergencies</a:t>
                      </a:r>
                      <a:endParaRPr>
                        <a:solidFill>
                          <a:schemeClr val="accent6"/>
                        </a:solidFill>
                        <a:latin typeface="Cambria"/>
                        <a:ea typeface="Cambria"/>
                        <a:cs typeface="Cambria"/>
                        <a:sym typeface="Cambria"/>
                      </a:endParaRPr>
                    </a:p>
                    <a:p>
                      <a:pPr marL="0" lvl="0" indent="0"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245" name="Shape 245"/>
          <p:cNvSpPr txBox="1">
            <a:spLocks noGrp="1"/>
          </p:cNvSpPr>
          <p:nvPr>
            <p:ph type="title"/>
          </p:nvPr>
        </p:nvSpPr>
        <p:spPr>
          <a:xfrm>
            <a:off x="0" y="0"/>
            <a:ext cx="6858000" cy="7680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US" sz="2400"/>
              <a:t>I- Drugs that decrease preload:</a:t>
            </a:r>
            <a:endParaRPr sz="2400"/>
          </a:p>
        </p:txBody>
      </p:sp>
      <p:graphicFrame>
        <p:nvGraphicFramePr>
          <p:cNvPr id="246" name="Shape 246"/>
          <p:cNvGraphicFramePr/>
          <p:nvPr/>
        </p:nvGraphicFramePr>
        <p:xfrm>
          <a:off x="2780000" y="8455684"/>
          <a:ext cx="3000000" cy="3000000"/>
        </p:xfrm>
        <a:graphic>
          <a:graphicData uri="http://schemas.openxmlformats.org/drawingml/2006/table">
            <a:tbl>
              <a:tblPr>
                <a:noFill/>
                <a:tableStyleId>{3040B45C-48C0-4E1E-97AC-7F0D2D58A289}</a:tableStyleId>
              </a:tblPr>
              <a:tblGrid>
                <a:gridCol w="4334875"/>
              </a:tblGrid>
              <a:tr h="367600">
                <a:tc>
                  <a:txBody>
                    <a:bodyPr/>
                    <a:lstStyle/>
                    <a:p>
                      <a:pPr marL="0" lvl="0" indent="0" algn="ctr" rtl="0">
                        <a:spcBef>
                          <a:spcPts val="0"/>
                        </a:spcBef>
                        <a:spcAft>
                          <a:spcPts val="0"/>
                        </a:spcAft>
                        <a:buNone/>
                      </a:pPr>
                      <a:r>
                        <a:rPr lang="en-US" sz="1300" b="1">
                          <a:solidFill>
                            <a:srgbClr val="FF0000"/>
                          </a:solidFill>
                          <a:latin typeface="Cambria"/>
                          <a:ea typeface="Cambria"/>
                          <a:cs typeface="Cambria"/>
                          <a:sym typeface="Cambria"/>
                        </a:rPr>
                        <a:t>Arterio</a:t>
                      </a:r>
                      <a:r>
                        <a:rPr lang="en-US" sz="1300" b="1">
                          <a:latin typeface="Cambria"/>
                          <a:ea typeface="Cambria"/>
                          <a:cs typeface="Cambria"/>
                          <a:sym typeface="Cambria"/>
                        </a:rPr>
                        <a:t>dilators</a:t>
                      </a:r>
                      <a:endParaRPr sz="1300" b="1">
                        <a:latin typeface="Cambria"/>
                        <a:ea typeface="Cambria"/>
                        <a:cs typeface="Cambria"/>
                        <a:sym typeface="Cambri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r>
              <a:tr h="367600">
                <a:tc>
                  <a:txBody>
                    <a:bodyPr/>
                    <a:lstStyle/>
                    <a:p>
                      <a:pPr marL="0" lvl="0" indent="0" algn="ctr" rtl="0">
                        <a:spcBef>
                          <a:spcPts val="0"/>
                        </a:spcBef>
                        <a:spcAft>
                          <a:spcPts val="0"/>
                        </a:spcAft>
                        <a:buNone/>
                      </a:pPr>
                      <a:r>
                        <a:rPr lang="en-US" sz="1300" b="1">
                          <a:solidFill>
                            <a:srgbClr val="FFFFFF"/>
                          </a:solidFill>
                          <a:latin typeface="Cambria"/>
                          <a:ea typeface="Cambria"/>
                          <a:cs typeface="Cambria"/>
                          <a:sym typeface="Cambria"/>
                        </a:rPr>
                        <a:t>Hydralazine</a:t>
                      </a:r>
                      <a:endParaRPr sz="1300" b="1">
                        <a:solidFill>
                          <a:srgbClr val="FFFFFF"/>
                        </a:solidFill>
                        <a:latin typeface="Cambria"/>
                        <a:ea typeface="Cambria"/>
                        <a:cs typeface="Cambria"/>
                        <a:sym typeface="Cambri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DD4EA"/>
                    </a:solidFill>
                  </a:tcPr>
                </a:tc>
              </a:tr>
              <a:tr h="329500">
                <a:tc>
                  <a:txBody>
                    <a:bodyPr/>
                    <a:lstStyle/>
                    <a:p>
                      <a:pPr marL="0" lvl="0" indent="0" rtl="0">
                        <a:spcBef>
                          <a:spcPts val="0"/>
                        </a:spcBef>
                        <a:spcAft>
                          <a:spcPts val="0"/>
                        </a:spcAft>
                        <a:buClr>
                          <a:schemeClr val="dk1"/>
                        </a:buClr>
                        <a:buSzPts val="1100"/>
                        <a:buFont typeface="Arial"/>
                        <a:buNone/>
                      </a:pPr>
                      <a:r>
                        <a:rPr lang="en-US" sz="1300">
                          <a:solidFill>
                            <a:schemeClr val="dk1"/>
                          </a:solidFill>
                          <a:latin typeface="Cambria"/>
                          <a:ea typeface="Cambria"/>
                          <a:cs typeface="Cambria"/>
                          <a:sym typeface="Cambria"/>
                        </a:rPr>
                        <a:t>reducing peripheral vascular resistance</a:t>
                      </a:r>
                      <a:endParaRPr sz="1300" b="1">
                        <a:solidFill>
                          <a:srgbClr val="FFFFFF"/>
                        </a:solidFill>
                        <a:latin typeface="Cambria"/>
                        <a:ea typeface="Cambria"/>
                        <a:cs typeface="Cambria"/>
                        <a:sym typeface="Cambri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437700">
                <a:tc>
                  <a:txBody>
                    <a:bodyPr/>
                    <a:lstStyle/>
                    <a:p>
                      <a:pPr marL="0" lvl="0" indent="0" rtl="0">
                        <a:spcBef>
                          <a:spcPts val="0"/>
                        </a:spcBef>
                        <a:spcAft>
                          <a:spcPts val="0"/>
                        </a:spcAft>
                        <a:buNone/>
                      </a:pPr>
                      <a:r>
                        <a:rPr lang="en-US" sz="1100">
                          <a:latin typeface="Cambria"/>
                          <a:ea typeface="Cambria"/>
                          <a:cs typeface="Cambria"/>
                          <a:sym typeface="Cambria"/>
                        </a:rPr>
                        <a:t>when the main symptom is </a:t>
                      </a:r>
                      <a:r>
                        <a:rPr lang="en-US" sz="1100">
                          <a:solidFill>
                            <a:srgbClr val="FF0000"/>
                          </a:solidFill>
                          <a:latin typeface="Cambria"/>
                          <a:ea typeface="Cambria"/>
                          <a:cs typeface="Cambria"/>
                          <a:sym typeface="Cambria"/>
                        </a:rPr>
                        <a:t>rapid fatigue due to low cardiac output </a:t>
                      </a:r>
                      <a:endParaRPr sz="1100">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247" name="Shape 247"/>
          <p:cNvSpPr txBox="1">
            <a:spLocks noGrp="1"/>
          </p:cNvSpPr>
          <p:nvPr>
            <p:ph type="title"/>
          </p:nvPr>
        </p:nvSpPr>
        <p:spPr>
          <a:xfrm>
            <a:off x="50" y="8455675"/>
            <a:ext cx="2058000" cy="1450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200"/>
              <a:t>II- Drugs that decrease afterload:</a:t>
            </a:r>
            <a:r>
              <a:rPr lang="en-US" sz="1200">
                <a:solidFill>
                  <a:schemeClr val="accent6"/>
                </a:solidFill>
              </a:rPr>
              <a:t>always afterload has a relation with arteries</a:t>
            </a:r>
            <a:endParaRPr sz="1200">
              <a:solidFill>
                <a:schemeClr val="accent6"/>
              </a:solidFill>
            </a:endParaRPr>
          </a:p>
        </p:txBody>
      </p:sp>
      <p:graphicFrame>
        <p:nvGraphicFramePr>
          <p:cNvPr id="248" name="Shape 248"/>
          <p:cNvGraphicFramePr/>
          <p:nvPr/>
        </p:nvGraphicFramePr>
        <p:xfrm>
          <a:off x="50" y="650600"/>
          <a:ext cx="3000000" cy="3000000"/>
        </p:xfrm>
        <a:graphic>
          <a:graphicData uri="http://schemas.openxmlformats.org/drawingml/2006/table">
            <a:tbl>
              <a:tblPr>
                <a:noFill/>
                <a:tableStyleId>{3040B45C-48C0-4E1E-97AC-7F0D2D58A289}</a:tableStyleId>
              </a:tblPr>
              <a:tblGrid>
                <a:gridCol w="688050"/>
                <a:gridCol w="937550"/>
                <a:gridCol w="1219350"/>
                <a:gridCol w="1198725"/>
                <a:gridCol w="1495150"/>
                <a:gridCol w="1319175"/>
              </a:tblGrid>
              <a:tr h="691900">
                <a:tc>
                  <a:txBody>
                    <a:bodyPr/>
                    <a:lstStyle/>
                    <a:p>
                      <a:pPr marL="0" lvl="0" indent="0">
                        <a:spcBef>
                          <a:spcPts val="0"/>
                        </a:spcBef>
                        <a:spcAft>
                          <a:spcPts val="0"/>
                        </a:spcAft>
                        <a:buNone/>
                      </a:pPr>
                      <a:r>
                        <a:rPr lang="en-US" sz="1300" b="1">
                          <a:solidFill>
                            <a:srgbClr val="FFFFFF"/>
                          </a:solidFill>
                          <a:latin typeface="Cambria"/>
                          <a:ea typeface="Cambria"/>
                          <a:cs typeface="Cambria"/>
                          <a:sym typeface="Cambria"/>
                        </a:rPr>
                        <a:t>Group</a:t>
                      </a:r>
                      <a:endParaRPr sz="1300"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gridSpan="2">
                  <a:txBody>
                    <a:bodyPr/>
                    <a:lstStyle/>
                    <a:p>
                      <a:pPr marL="0" lvl="0" indent="0" algn="ctr" rtl="0">
                        <a:spcBef>
                          <a:spcPts val="0"/>
                        </a:spcBef>
                        <a:spcAft>
                          <a:spcPts val="0"/>
                        </a:spcAft>
                        <a:buNone/>
                      </a:pPr>
                      <a:r>
                        <a:rPr lang="en-US" sz="1300" b="1">
                          <a:solidFill>
                            <a:srgbClr val="FFFFFF"/>
                          </a:solidFill>
                          <a:latin typeface="Cambria"/>
                          <a:ea typeface="Cambria"/>
                          <a:cs typeface="Cambria"/>
                          <a:sym typeface="Cambria"/>
                        </a:rPr>
                        <a:t>1.Diuretics</a:t>
                      </a:r>
                      <a:endParaRPr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297C"/>
                    </a:solidFill>
                  </a:tcPr>
                </a:tc>
                <a:tc hMerge="1">
                  <a:txBody>
                    <a:bodyPr/>
                    <a:lstStyle/>
                    <a:p>
                      <a:endParaRPr lang="en-US"/>
                    </a:p>
                  </a:txBody>
                  <a:tcPr/>
                </a:tc>
                <a:tc gridSpan="2">
                  <a:txBody>
                    <a:bodyPr/>
                    <a:lstStyle/>
                    <a:p>
                      <a:pPr marL="0" lvl="0" indent="0" algn="ctr" rtl="0">
                        <a:spcBef>
                          <a:spcPts val="0"/>
                        </a:spcBef>
                        <a:spcAft>
                          <a:spcPts val="0"/>
                        </a:spcAft>
                        <a:buNone/>
                      </a:pPr>
                      <a:r>
                        <a:rPr lang="en-US" sz="1300" b="1">
                          <a:solidFill>
                            <a:srgbClr val="FFFFFF"/>
                          </a:solidFill>
                          <a:latin typeface="Cambria"/>
                          <a:ea typeface="Cambria"/>
                          <a:cs typeface="Cambria"/>
                          <a:sym typeface="Cambria"/>
                        </a:rPr>
                        <a:t>2.Aldosterone antagonists</a:t>
                      </a:r>
                      <a:endParaRPr sz="1300"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tcPr>
                </a:tc>
                <a:tc hMerge="1">
                  <a:txBody>
                    <a:bodyPr/>
                    <a:lstStyle/>
                    <a:p>
                      <a:endParaRPr lang="en-US"/>
                    </a:p>
                  </a:txBody>
                  <a:tcPr/>
                </a:tc>
                <a:tc>
                  <a:txBody>
                    <a:bodyPr/>
                    <a:lstStyle/>
                    <a:p>
                      <a:pPr marL="0" lvl="0" indent="0" algn="ctr" rtl="0">
                        <a:spcBef>
                          <a:spcPts val="0"/>
                        </a:spcBef>
                        <a:spcAft>
                          <a:spcPts val="0"/>
                        </a:spcAft>
                        <a:buClr>
                          <a:schemeClr val="dk1"/>
                        </a:buClr>
                        <a:buSzPts val="1100"/>
                        <a:buFont typeface="Arial"/>
                        <a:buNone/>
                      </a:pPr>
                      <a:r>
                        <a:rPr lang="en-US" sz="1300" b="1">
                          <a:solidFill>
                            <a:srgbClr val="FFFFFF"/>
                          </a:solidFill>
                          <a:latin typeface="Cambria"/>
                          <a:ea typeface="Cambria"/>
                          <a:cs typeface="Cambria"/>
                          <a:sym typeface="Cambria"/>
                        </a:rPr>
                        <a:t>3.</a:t>
                      </a:r>
                      <a:r>
                        <a:rPr lang="en-US" sz="1300" b="1">
                          <a:solidFill>
                            <a:srgbClr val="FF0000"/>
                          </a:solidFill>
                          <a:latin typeface="Cambria"/>
                          <a:ea typeface="Cambria"/>
                          <a:cs typeface="Cambria"/>
                          <a:sym typeface="Cambria"/>
                        </a:rPr>
                        <a:t>Veno</a:t>
                      </a:r>
                      <a:r>
                        <a:rPr lang="en-US" sz="1300" b="1">
                          <a:solidFill>
                            <a:srgbClr val="FFFFFF"/>
                          </a:solidFill>
                          <a:latin typeface="Cambria"/>
                          <a:ea typeface="Cambria"/>
                          <a:cs typeface="Cambria"/>
                          <a:sym typeface="Cambria"/>
                        </a:rPr>
                        <a:t>dilators</a:t>
                      </a:r>
                      <a:endParaRPr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r>
              <a:tr h="1420675">
                <a:tc>
                  <a:txBody>
                    <a:bodyPr/>
                    <a:lstStyle/>
                    <a:p>
                      <a:pPr marL="0" lvl="0" indent="0">
                        <a:spcBef>
                          <a:spcPts val="0"/>
                        </a:spcBef>
                        <a:spcAft>
                          <a:spcPts val="0"/>
                        </a:spcAft>
                        <a:buNone/>
                      </a:pPr>
                      <a:r>
                        <a:rPr lang="en-US" b="1">
                          <a:solidFill>
                            <a:srgbClr val="FFFFFF"/>
                          </a:solidFill>
                          <a:latin typeface="Cambria"/>
                          <a:ea typeface="Cambria"/>
                          <a:cs typeface="Cambria"/>
                          <a:sym typeface="Cambria"/>
                        </a:rPr>
                        <a:t>M.O.A</a:t>
                      </a:r>
                      <a:endParaRPr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c gridSpan="2">
                  <a:txBody>
                    <a:bodyPr/>
                    <a:lstStyle/>
                    <a:p>
                      <a:pPr marL="0" lvl="0" indent="0" rtl="0">
                        <a:spcBef>
                          <a:spcPts val="0"/>
                        </a:spcBef>
                        <a:spcAft>
                          <a:spcPts val="0"/>
                        </a:spcAft>
                        <a:buNone/>
                      </a:pPr>
                      <a:r>
                        <a:rPr lang="en-US" sz="1200">
                          <a:solidFill>
                            <a:schemeClr val="dk1"/>
                          </a:solidFill>
                          <a:latin typeface="Cambria"/>
                          <a:ea typeface="Cambria"/>
                          <a:cs typeface="Cambria"/>
                          <a:sym typeface="Cambria"/>
                        </a:rPr>
                        <a:t>reduce salt and water retention        decrease ventricular preload and venous pressure        reduction of cardiac size</a:t>
                      </a:r>
                      <a:endParaRPr sz="1200">
                        <a:solidFill>
                          <a:schemeClr val="dk1"/>
                        </a:solidFill>
                        <a:latin typeface="Cambria"/>
                        <a:ea typeface="Cambria"/>
                        <a:cs typeface="Cambria"/>
                        <a:sym typeface="Cambria"/>
                      </a:endParaRPr>
                    </a:p>
                    <a:p>
                      <a:pPr marL="0" lvl="0" indent="0" rtl="0">
                        <a:spcBef>
                          <a:spcPts val="0"/>
                        </a:spcBef>
                        <a:spcAft>
                          <a:spcPts val="0"/>
                        </a:spcAft>
                        <a:buNone/>
                      </a:pPr>
                      <a:r>
                        <a:rPr lang="en-US" sz="1200">
                          <a:solidFill>
                            <a:schemeClr val="dk1"/>
                          </a:solidFill>
                          <a:latin typeface="Cambria"/>
                          <a:ea typeface="Cambria"/>
                          <a:cs typeface="Cambria"/>
                          <a:sym typeface="Cambria"/>
                        </a:rPr>
                        <a:t>         Improvement of cardiac performance </a:t>
                      </a:r>
                      <a:r>
                        <a:rPr lang="en-US" sz="1100">
                          <a:solidFill>
                            <a:srgbClr val="B7B7B7"/>
                          </a:solidFill>
                          <a:latin typeface="Cambria"/>
                          <a:ea typeface="Cambria"/>
                          <a:cs typeface="Cambria"/>
                          <a:sym typeface="Cambria"/>
                        </a:rPr>
                        <a:t>key word: </a:t>
                      </a:r>
                      <a:r>
                        <a:rPr lang="en-US" sz="1100">
                          <a:solidFill>
                            <a:srgbClr val="FF0000"/>
                          </a:solidFill>
                          <a:latin typeface="Cambria"/>
                          <a:ea typeface="Cambria"/>
                          <a:cs typeface="Cambria"/>
                          <a:sym typeface="Cambria"/>
                        </a:rPr>
                        <a:t>edema</a:t>
                      </a:r>
                      <a:endParaRPr sz="1100">
                        <a:solidFill>
                          <a:srgbClr val="FF0000"/>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gridSpan="2">
                  <a:txBody>
                    <a:bodyPr/>
                    <a:lstStyle/>
                    <a:p>
                      <a:pPr marL="0" lvl="0" indent="0" rtl="0">
                        <a:spcBef>
                          <a:spcPts val="0"/>
                        </a:spcBef>
                        <a:spcAft>
                          <a:spcPts val="0"/>
                        </a:spcAft>
                        <a:buNone/>
                      </a:pPr>
                      <a:r>
                        <a:rPr lang="en-US">
                          <a:latin typeface="Cambria"/>
                          <a:ea typeface="Cambria"/>
                          <a:cs typeface="Cambria"/>
                          <a:sym typeface="Cambria"/>
                        </a:rPr>
                        <a:t>Antagonizes the action of aldosterone at mineralocorticoid receptors</a:t>
                      </a: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spcBef>
                          <a:spcPts val="0"/>
                        </a:spcBef>
                        <a:spcAft>
                          <a:spcPts val="0"/>
                        </a:spcAft>
                        <a:buClr>
                          <a:schemeClr val="dk1"/>
                        </a:buClr>
                        <a:buSzPts val="1100"/>
                        <a:buFont typeface="Arial"/>
                        <a:buNone/>
                      </a:pPr>
                      <a:r>
                        <a:rPr lang="en-US">
                          <a:latin typeface="Cambria"/>
                          <a:ea typeface="Cambria"/>
                          <a:cs typeface="Cambria"/>
                          <a:sym typeface="Cambria"/>
                        </a:rPr>
                        <a:t>dilates venous blood vessels and reduce preload</a:t>
                      </a:r>
                      <a:endParaRPr>
                        <a:latin typeface="Cambria"/>
                        <a:ea typeface="Cambria"/>
                        <a:cs typeface="Cambria"/>
                        <a:sym typeface="Cambria"/>
                      </a:endParaRPr>
                    </a:p>
                    <a:p>
                      <a:pPr marL="0" lvl="0" indent="0">
                        <a:spcBef>
                          <a:spcPts val="0"/>
                        </a:spcBef>
                        <a:spcAft>
                          <a:spcPts val="0"/>
                        </a:spcAft>
                        <a:buNone/>
                      </a:pPr>
                      <a:endParaRPr>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bl>
          </a:graphicData>
        </a:graphic>
      </p:graphicFrame>
      <p:cxnSp>
        <p:nvCxnSpPr>
          <p:cNvPr id="249" name="Shape 249"/>
          <p:cNvCxnSpPr/>
          <p:nvPr/>
        </p:nvCxnSpPr>
        <p:spPr>
          <a:xfrm>
            <a:off x="1413550" y="1721388"/>
            <a:ext cx="212100" cy="0"/>
          </a:xfrm>
          <a:prstGeom prst="straightConnector1">
            <a:avLst/>
          </a:prstGeom>
          <a:noFill/>
          <a:ln w="9525" cap="flat" cmpd="sng">
            <a:solidFill>
              <a:schemeClr val="dk2"/>
            </a:solidFill>
            <a:prstDash val="solid"/>
            <a:round/>
            <a:headEnd type="none" w="med" len="med"/>
            <a:tailEnd type="triangle" w="med" len="med"/>
          </a:ln>
        </p:spPr>
      </p:cxnSp>
      <p:cxnSp>
        <p:nvCxnSpPr>
          <p:cNvPr id="250" name="Shape 250"/>
          <p:cNvCxnSpPr/>
          <p:nvPr/>
        </p:nvCxnSpPr>
        <p:spPr>
          <a:xfrm>
            <a:off x="1906775" y="2081113"/>
            <a:ext cx="212100" cy="0"/>
          </a:xfrm>
          <a:prstGeom prst="straightConnector1">
            <a:avLst/>
          </a:prstGeom>
          <a:noFill/>
          <a:ln w="9525" cap="flat" cmpd="sng">
            <a:solidFill>
              <a:schemeClr val="dk2"/>
            </a:solidFill>
            <a:prstDash val="solid"/>
            <a:round/>
            <a:headEnd type="none" w="med" len="med"/>
            <a:tailEnd type="triangle" w="med" len="med"/>
          </a:ln>
        </p:spPr>
      </p:cxnSp>
      <p:cxnSp>
        <p:nvCxnSpPr>
          <p:cNvPr id="251" name="Shape 251"/>
          <p:cNvCxnSpPr/>
          <p:nvPr/>
        </p:nvCxnSpPr>
        <p:spPr>
          <a:xfrm>
            <a:off x="826425" y="2455588"/>
            <a:ext cx="212100" cy="0"/>
          </a:xfrm>
          <a:prstGeom prst="straightConnector1">
            <a:avLst/>
          </a:prstGeom>
          <a:noFill/>
          <a:ln w="9525" cap="flat" cmpd="sng">
            <a:solidFill>
              <a:schemeClr val="dk2"/>
            </a:solidFill>
            <a:prstDash val="solid"/>
            <a:round/>
            <a:headEnd type="none" w="med" len="med"/>
            <a:tailEnd type="triangle" w="med" len="med"/>
          </a:ln>
        </p:spPr>
      </p:cxnSp>
      <p:graphicFrame>
        <p:nvGraphicFramePr>
          <p:cNvPr id="252" name="Shape 252"/>
          <p:cNvGraphicFramePr/>
          <p:nvPr/>
        </p:nvGraphicFramePr>
        <p:xfrm>
          <a:off x="2058050" y="8455675"/>
          <a:ext cx="3000000" cy="3000000"/>
        </p:xfrm>
        <a:graphic>
          <a:graphicData uri="http://schemas.openxmlformats.org/drawingml/2006/table">
            <a:tbl>
              <a:tblPr>
                <a:noFill/>
                <a:tableStyleId>{3040B45C-48C0-4E1E-97AC-7F0D2D58A289}</a:tableStyleId>
              </a:tblPr>
              <a:tblGrid>
                <a:gridCol w="721950"/>
              </a:tblGrid>
              <a:tr h="350075">
                <a:tc>
                  <a:txBody>
                    <a:bodyPr/>
                    <a:lstStyle/>
                    <a:p>
                      <a:pPr marL="0" lvl="0" indent="0">
                        <a:spcBef>
                          <a:spcPts val="0"/>
                        </a:spcBef>
                        <a:spcAft>
                          <a:spcPts val="0"/>
                        </a:spcAft>
                        <a:buNone/>
                      </a:pPr>
                      <a:r>
                        <a:rPr lang="en-US" sz="1100" b="1">
                          <a:solidFill>
                            <a:srgbClr val="FFFFFF"/>
                          </a:solidFill>
                          <a:latin typeface="Cambria"/>
                          <a:ea typeface="Cambria"/>
                          <a:cs typeface="Cambria"/>
                          <a:sym typeface="Cambria"/>
                        </a:rPr>
                        <a:t>Group</a:t>
                      </a:r>
                      <a:endParaRPr sz="1100"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r>
              <a:tr h="359175">
                <a:tc>
                  <a:txBody>
                    <a:bodyPr/>
                    <a:lstStyle/>
                    <a:p>
                      <a:pPr marL="0" lvl="0" indent="0">
                        <a:spcBef>
                          <a:spcPts val="0"/>
                        </a:spcBef>
                        <a:spcAft>
                          <a:spcPts val="0"/>
                        </a:spcAft>
                        <a:buNone/>
                      </a:pPr>
                      <a:r>
                        <a:rPr lang="en-US" sz="1100" b="1">
                          <a:solidFill>
                            <a:srgbClr val="FFFFFF"/>
                          </a:solidFill>
                          <a:latin typeface="Cambria"/>
                          <a:ea typeface="Cambria"/>
                          <a:cs typeface="Cambria"/>
                          <a:sym typeface="Cambria"/>
                        </a:rPr>
                        <a:t>Drug</a:t>
                      </a:r>
                      <a:endParaRPr sz="1100"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r>
              <a:tr h="381775">
                <a:tc>
                  <a:txBody>
                    <a:bodyPr/>
                    <a:lstStyle/>
                    <a:p>
                      <a:pPr marL="0" lvl="0" indent="0">
                        <a:spcBef>
                          <a:spcPts val="0"/>
                        </a:spcBef>
                        <a:spcAft>
                          <a:spcPts val="0"/>
                        </a:spcAft>
                        <a:buNone/>
                      </a:pPr>
                      <a:r>
                        <a:rPr lang="en-US" sz="1100" b="1">
                          <a:solidFill>
                            <a:srgbClr val="FFFFFF"/>
                          </a:solidFill>
                          <a:latin typeface="Cambria"/>
                          <a:ea typeface="Cambria"/>
                          <a:cs typeface="Cambria"/>
                          <a:sym typeface="Cambria"/>
                        </a:rPr>
                        <a:t>M.O.A</a:t>
                      </a:r>
                      <a:endParaRPr sz="1100"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r>
              <a:tr h="359175">
                <a:tc>
                  <a:txBody>
                    <a:bodyPr/>
                    <a:lstStyle/>
                    <a:p>
                      <a:pPr marL="0" lvl="0" indent="0">
                        <a:spcBef>
                          <a:spcPts val="0"/>
                        </a:spcBef>
                        <a:spcAft>
                          <a:spcPts val="0"/>
                        </a:spcAft>
                        <a:buNone/>
                      </a:pPr>
                      <a:r>
                        <a:rPr lang="en-US" sz="1100" b="1">
                          <a:solidFill>
                            <a:srgbClr val="FFFFFF"/>
                          </a:solidFill>
                          <a:latin typeface="Cambria"/>
                          <a:ea typeface="Cambria"/>
                          <a:cs typeface="Cambria"/>
                          <a:sym typeface="Cambria"/>
                        </a:rPr>
                        <a:t>Use</a:t>
                      </a:r>
                      <a:endParaRPr sz="1100" b="1">
                        <a:solidFill>
                          <a:srgbClr val="FFFFFF"/>
                        </a:solidFill>
                        <a:latin typeface="Cambria"/>
                        <a:ea typeface="Cambria"/>
                        <a:cs typeface="Cambria"/>
                        <a:sym typeface="Cambria"/>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76761"/>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0" y="0"/>
            <a:ext cx="6858000" cy="768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400" b="1"/>
              <a:t>Drugs that decrease both preload and afterload </a:t>
            </a:r>
            <a:endParaRPr sz="2400" b="1"/>
          </a:p>
        </p:txBody>
      </p:sp>
      <p:graphicFrame>
        <p:nvGraphicFramePr>
          <p:cNvPr id="258" name="Shape 258"/>
          <p:cNvGraphicFramePr/>
          <p:nvPr/>
        </p:nvGraphicFramePr>
        <p:xfrm>
          <a:off x="25" y="768000"/>
          <a:ext cx="3000000" cy="3000000"/>
        </p:xfrm>
        <a:graphic>
          <a:graphicData uri="http://schemas.openxmlformats.org/drawingml/2006/table">
            <a:tbl>
              <a:tblPr firstRow="1" bandRow="1">
                <a:noFill/>
                <a:tableStyleId>{A7581019-216F-4B6E-8304-ED443B22A68D}</a:tableStyleId>
              </a:tblPr>
              <a:tblGrid>
                <a:gridCol w="1292600"/>
                <a:gridCol w="1636700"/>
                <a:gridCol w="1964325"/>
                <a:gridCol w="1964325"/>
              </a:tblGrid>
              <a:tr h="517775">
                <a:tc>
                  <a:txBody>
                    <a:bodyPr/>
                    <a:lstStyle/>
                    <a:p>
                      <a:pPr marL="0" lvl="0" indent="0" algn="ctr" rtl="0">
                        <a:spcBef>
                          <a:spcPts val="0"/>
                        </a:spcBef>
                        <a:spcAft>
                          <a:spcPts val="0"/>
                        </a:spcAft>
                        <a:buClr>
                          <a:schemeClr val="dk1"/>
                        </a:buClr>
                        <a:buSzPts val="1100"/>
                        <a:buFont typeface="Arial"/>
                        <a:buNone/>
                      </a:pPr>
                      <a:r>
                        <a:rPr lang="en-US" sz="1300">
                          <a:solidFill>
                            <a:srgbClr val="FFFFFF"/>
                          </a:solidFill>
                          <a:latin typeface="Cambria"/>
                          <a:ea typeface="Cambria"/>
                          <a:cs typeface="Cambria"/>
                          <a:sym typeface="Cambria"/>
                        </a:rPr>
                        <a:t>Group</a:t>
                      </a:r>
                      <a:endParaRPr sz="1300">
                        <a:solidFill>
                          <a:srgbClr val="FFFFFF"/>
                        </a:solidFill>
                        <a:latin typeface="Cambria"/>
                        <a:ea typeface="Cambria"/>
                        <a:cs typeface="Cambria"/>
                        <a:sym typeface="Cambria"/>
                      </a:endParaRPr>
                    </a:p>
                    <a:p>
                      <a:pPr marL="0" marR="0" lvl="0" indent="0" algn="ctr" rtl="0">
                        <a:spcBef>
                          <a:spcPts val="0"/>
                        </a:spcBef>
                        <a:spcAft>
                          <a:spcPts val="0"/>
                        </a:spcAft>
                        <a:buNone/>
                      </a:pPr>
                      <a:endParaRPr>
                        <a:latin typeface="Cambria"/>
                        <a:ea typeface="Cambria"/>
                        <a:cs typeface="Cambria"/>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76761"/>
                    </a:solidFill>
                  </a:tcPr>
                </a:tc>
                <a:tc gridSpan="3">
                  <a:txBody>
                    <a:bodyPr/>
                    <a:lstStyle/>
                    <a:p>
                      <a:pPr marL="0" lvl="0" indent="0" algn="ctr" rtl="0">
                        <a:spcBef>
                          <a:spcPts val="0"/>
                        </a:spcBef>
                        <a:spcAft>
                          <a:spcPts val="0"/>
                        </a:spcAft>
                        <a:buNone/>
                      </a:pPr>
                      <a:r>
                        <a:rPr lang="en-US">
                          <a:solidFill>
                            <a:srgbClr val="FF0000"/>
                          </a:solidFill>
                          <a:latin typeface="Cambria"/>
                          <a:ea typeface="Cambria"/>
                          <a:cs typeface="Cambria"/>
                          <a:sym typeface="Cambria"/>
                        </a:rPr>
                        <a:t>ACE (Angiotensin Converting Enzyme) inhibitor </a:t>
                      </a:r>
                      <a:endParaRPr>
                        <a:solidFill>
                          <a:srgbClr val="FF0000"/>
                        </a:solidFill>
                        <a:latin typeface="Cambria"/>
                        <a:ea typeface="Cambria"/>
                        <a:cs typeface="Cambria"/>
                        <a:sym typeface="Cambria"/>
                      </a:endParaRPr>
                    </a:p>
                    <a:p>
                      <a:pPr marL="0" lvl="0" indent="0" algn="ctr" rtl="0">
                        <a:spcBef>
                          <a:spcPts val="0"/>
                        </a:spcBef>
                        <a:spcAft>
                          <a:spcPts val="0"/>
                        </a:spcAft>
                        <a:buNone/>
                      </a:pPr>
                      <a:r>
                        <a:rPr lang="en-US" sz="1200">
                          <a:solidFill>
                            <a:schemeClr val="accent6"/>
                          </a:solidFill>
                          <a:latin typeface="Cambria"/>
                          <a:ea typeface="Cambria"/>
                          <a:cs typeface="Cambria"/>
                          <a:sym typeface="Cambria"/>
                        </a:rPr>
                        <a:t>block the formation of AngII</a:t>
                      </a:r>
                      <a:endParaRPr sz="1200">
                        <a:solidFill>
                          <a:schemeClr val="accent6"/>
                        </a:solidFill>
                        <a:latin typeface="Cambria"/>
                        <a:ea typeface="Cambria"/>
                        <a:cs typeface="Cambria"/>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FEFEF"/>
                    </a:solidFill>
                  </a:tcPr>
                </a:tc>
                <a:tc hMerge="1">
                  <a:txBody>
                    <a:bodyPr/>
                    <a:lstStyle/>
                    <a:p>
                      <a:endParaRPr lang="en-US"/>
                    </a:p>
                  </a:txBody>
                  <a:tcPr/>
                </a:tc>
                <a:tc hMerge="1">
                  <a:txBody>
                    <a:bodyPr/>
                    <a:lstStyle/>
                    <a:p>
                      <a:endParaRPr lang="en-US"/>
                    </a:p>
                  </a:txBody>
                  <a:tcPr/>
                </a:tc>
              </a:tr>
              <a:tr h="704800">
                <a:tc>
                  <a:txBody>
                    <a:bodyPr/>
                    <a:lstStyle/>
                    <a:p>
                      <a:pPr marL="0" marR="0" lvl="0" indent="0" algn="ctr" rtl="0">
                        <a:spcBef>
                          <a:spcPts val="0"/>
                        </a:spcBef>
                        <a:spcAft>
                          <a:spcPts val="0"/>
                        </a:spcAft>
                        <a:buNone/>
                      </a:pPr>
                      <a:r>
                        <a:rPr lang="en-US" b="1">
                          <a:solidFill>
                            <a:schemeClr val="lt1"/>
                          </a:solidFill>
                        </a:rPr>
                        <a:t>Uses </a:t>
                      </a:r>
                      <a:endParaRPr b="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76761"/>
                    </a:solidFill>
                  </a:tcPr>
                </a:tc>
                <a:tc gridSpan="3">
                  <a:txBody>
                    <a:bodyPr/>
                    <a:lstStyle/>
                    <a:p>
                      <a:pPr marL="0" lvl="0" indent="0" rtl="0">
                        <a:lnSpc>
                          <a:spcPct val="150000"/>
                        </a:lnSpc>
                        <a:spcBef>
                          <a:spcPts val="0"/>
                        </a:spcBef>
                        <a:spcAft>
                          <a:spcPts val="0"/>
                        </a:spcAft>
                        <a:buNone/>
                      </a:pPr>
                      <a:r>
                        <a:rPr lang="en-US" sz="1300">
                          <a:latin typeface="Cambria"/>
                          <a:ea typeface="Cambria"/>
                          <a:cs typeface="Cambria"/>
                          <a:sym typeface="Cambria"/>
                        </a:rPr>
                        <a:t>-C</a:t>
                      </a:r>
                      <a:r>
                        <a:rPr lang="en-US" sz="1300">
                          <a:solidFill>
                            <a:schemeClr val="dk1"/>
                          </a:solidFill>
                          <a:latin typeface="Cambria"/>
                          <a:ea typeface="Cambria"/>
                          <a:cs typeface="Cambria"/>
                          <a:sym typeface="Cambria"/>
                        </a:rPr>
                        <a:t>onsidered as first-line drugs for chronic heart failure </a:t>
                      </a:r>
                      <a:r>
                        <a:rPr lang="en-US" sz="1300" u="sng">
                          <a:solidFill>
                            <a:schemeClr val="dk1"/>
                          </a:solidFill>
                          <a:latin typeface="Cambria"/>
                          <a:ea typeface="Cambria"/>
                          <a:cs typeface="Cambria"/>
                          <a:sym typeface="Cambria"/>
                        </a:rPr>
                        <a:t>along with diuretics </a:t>
                      </a:r>
                      <a:endParaRPr sz="1300" u="sng">
                        <a:latin typeface="Cambria"/>
                        <a:ea typeface="Cambria"/>
                        <a:cs typeface="Cambria"/>
                        <a:sym typeface="Cambria"/>
                      </a:endParaRPr>
                    </a:p>
                    <a:p>
                      <a:pPr marL="0" lvl="0" indent="0" rtl="0">
                        <a:lnSpc>
                          <a:spcPct val="150000"/>
                        </a:lnSpc>
                        <a:spcBef>
                          <a:spcPts val="0"/>
                        </a:spcBef>
                        <a:spcAft>
                          <a:spcPts val="0"/>
                        </a:spcAft>
                        <a:buNone/>
                      </a:pPr>
                      <a:r>
                        <a:rPr lang="en-US" sz="1300">
                          <a:latin typeface="Cambria"/>
                          <a:ea typeface="Cambria"/>
                          <a:cs typeface="Cambria"/>
                          <a:sym typeface="Cambria"/>
                        </a:rPr>
                        <a:t>-</a:t>
                      </a:r>
                      <a:r>
                        <a:rPr lang="en-US" sz="1300">
                          <a:solidFill>
                            <a:schemeClr val="dk1"/>
                          </a:solidFill>
                          <a:latin typeface="Cambria"/>
                          <a:ea typeface="Cambria"/>
                          <a:cs typeface="Cambria"/>
                          <a:sym typeface="Cambria"/>
                        </a:rPr>
                        <a:t>first-line drugs for hypertension therapy</a:t>
                      </a:r>
                      <a:endParaRPr sz="1300">
                        <a:solidFill>
                          <a:schemeClr val="dk1"/>
                        </a:solidFill>
                        <a:latin typeface="Cambria"/>
                        <a:ea typeface="Cambria"/>
                        <a:cs typeface="Cambria"/>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r>
              <a:tr h="1521800">
                <a:tc>
                  <a:txBody>
                    <a:bodyPr/>
                    <a:lstStyle/>
                    <a:p>
                      <a:pPr marL="0" marR="0" lvl="0" indent="0" algn="ctr" rtl="0">
                        <a:spcBef>
                          <a:spcPts val="0"/>
                        </a:spcBef>
                        <a:spcAft>
                          <a:spcPts val="0"/>
                        </a:spcAft>
                        <a:buNone/>
                      </a:pPr>
                      <a:r>
                        <a:rPr lang="en-US" b="1">
                          <a:solidFill>
                            <a:schemeClr val="lt1"/>
                          </a:solidFill>
                        </a:rPr>
                        <a:t>Action</a:t>
                      </a:r>
                      <a:endParaRPr b="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76761"/>
                    </a:solidFill>
                  </a:tcPr>
                </a:tc>
                <a:tc gridSpan="3">
                  <a:txBody>
                    <a:bodyPr/>
                    <a:lstStyle/>
                    <a:p>
                      <a:pPr marL="0" lvl="0" indent="0" rtl="0">
                        <a:spcBef>
                          <a:spcPts val="0"/>
                        </a:spcBef>
                        <a:spcAft>
                          <a:spcPts val="0"/>
                        </a:spcAft>
                        <a:buNone/>
                      </a:pPr>
                      <a:r>
                        <a:rPr lang="en-US" sz="1300">
                          <a:solidFill>
                            <a:schemeClr val="dk1"/>
                          </a:solidFill>
                          <a:latin typeface="Cambria"/>
                          <a:ea typeface="Cambria"/>
                          <a:cs typeface="Cambria"/>
                          <a:sym typeface="Cambria"/>
                        </a:rPr>
                        <a:t>1 - Decrease peripheral resistance (Afterload)</a:t>
                      </a:r>
                      <a:endParaRPr sz="1300">
                        <a:solidFill>
                          <a:schemeClr val="dk1"/>
                        </a:solidFill>
                        <a:latin typeface="Cambria"/>
                        <a:ea typeface="Cambria"/>
                        <a:cs typeface="Cambria"/>
                        <a:sym typeface="Cambria"/>
                      </a:endParaRPr>
                    </a:p>
                    <a:p>
                      <a:pPr marL="0" lvl="0" indent="0" rtl="0">
                        <a:lnSpc>
                          <a:spcPct val="150000"/>
                        </a:lnSpc>
                        <a:spcBef>
                          <a:spcPts val="0"/>
                        </a:spcBef>
                        <a:spcAft>
                          <a:spcPts val="0"/>
                        </a:spcAft>
                        <a:buNone/>
                      </a:pPr>
                      <a:r>
                        <a:rPr lang="en-US" sz="1300">
                          <a:solidFill>
                            <a:schemeClr val="dk1"/>
                          </a:solidFill>
                          <a:latin typeface="Cambria"/>
                          <a:ea typeface="Cambria"/>
                          <a:cs typeface="Cambria"/>
                          <a:sym typeface="Cambria"/>
                        </a:rPr>
                        <a:t>2 - Decrease Venous return (Preload)</a:t>
                      </a:r>
                      <a:endParaRPr sz="1300">
                        <a:solidFill>
                          <a:schemeClr val="dk1"/>
                        </a:solidFill>
                        <a:latin typeface="Cambria"/>
                        <a:ea typeface="Cambria"/>
                        <a:cs typeface="Cambria"/>
                        <a:sym typeface="Cambria"/>
                      </a:endParaRPr>
                    </a:p>
                    <a:p>
                      <a:pPr marL="0" lvl="0" indent="0" rtl="0">
                        <a:lnSpc>
                          <a:spcPct val="150000"/>
                        </a:lnSpc>
                        <a:spcBef>
                          <a:spcPts val="0"/>
                        </a:spcBef>
                        <a:spcAft>
                          <a:spcPts val="0"/>
                        </a:spcAft>
                        <a:buNone/>
                      </a:pPr>
                      <a:r>
                        <a:rPr lang="en-US" sz="1300">
                          <a:solidFill>
                            <a:schemeClr val="dk1"/>
                          </a:solidFill>
                          <a:latin typeface="Cambria"/>
                          <a:ea typeface="Cambria"/>
                          <a:cs typeface="Cambria"/>
                          <a:sym typeface="Cambria"/>
                        </a:rPr>
                        <a:t>3 - Decrease sympathetic activity </a:t>
                      </a:r>
                      <a:endParaRPr sz="1300">
                        <a:solidFill>
                          <a:schemeClr val="dk1"/>
                        </a:solidFill>
                        <a:latin typeface="Cambria"/>
                        <a:ea typeface="Cambria"/>
                        <a:cs typeface="Cambria"/>
                        <a:sym typeface="Cambria"/>
                      </a:endParaRPr>
                    </a:p>
                    <a:p>
                      <a:pPr marL="0" lvl="0" indent="0" rtl="0">
                        <a:lnSpc>
                          <a:spcPct val="150000"/>
                        </a:lnSpc>
                        <a:spcBef>
                          <a:spcPts val="0"/>
                        </a:spcBef>
                        <a:spcAft>
                          <a:spcPts val="0"/>
                        </a:spcAft>
                        <a:buNone/>
                      </a:pPr>
                      <a:r>
                        <a:rPr lang="en-US" sz="1300">
                          <a:solidFill>
                            <a:schemeClr val="dk1"/>
                          </a:solidFill>
                          <a:latin typeface="Cambria"/>
                          <a:ea typeface="Cambria"/>
                          <a:cs typeface="Cambria"/>
                          <a:sym typeface="Cambria"/>
                        </a:rPr>
                        <a:t>4- Inhibit cardiac and vascular remodeling </a:t>
                      </a:r>
                      <a:r>
                        <a:rPr lang="en-US" sz="1300">
                          <a:latin typeface="Cambria"/>
                          <a:ea typeface="Cambria"/>
                          <a:cs typeface="Cambria"/>
                          <a:sym typeface="Cambria"/>
                        </a:rPr>
                        <a:t> </a:t>
                      </a:r>
                      <a:r>
                        <a:rPr lang="en-US" sz="1300">
                          <a:solidFill>
                            <a:schemeClr val="dk1"/>
                          </a:solidFill>
                          <a:latin typeface="Cambria"/>
                          <a:ea typeface="Cambria"/>
                          <a:cs typeface="Cambria"/>
                          <a:sym typeface="Cambria"/>
                        </a:rPr>
                        <a:t>associated with chronic heart failur</a:t>
                      </a:r>
                      <a:r>
                        <a:rPr lang="en-US" sz="1300">
                          <a:latin typeface="Cambria"/>
                          <a:ea typeface="Cambria"/>
                          <a:cs typeface="Cambria"/>
                          <a:sym typeface="Cambria"/>
                        </a:rPr>
                        <a:t>e </a:t>
                      </a:r>
                      <a:r>
                        <a:rPr lang="en-US" sz="1300">
                          <a:solidFill>
                            <a:schemeClr val="dk1"/>
                          </a:solidFill>
                          <a:latin typeface="Cambria"/>
                          <a:ea typeface="Cambria"/>
                          <a:cs typeface="Cambria"/>
                          <a:sym typeface="Cambria"/>
                        </a:rPr>
                        <a:t>↓</a:t>
                      </a:r>
                      <a:r>
                        <a:rPr lang="en-US" sz="1300">
                          <a:latin typeface="Cambria"/>
                          <a:ea typeface="Cambria"/>
                          <a:cs typeface="Cambria"/>
                          <a:sym typeface="Cambria"/>
                        </a:rPr>
                        <a:t> </a:t>
                      </a:r>
                      <a:r>
                        <a:rPr lang="en-US" sz="1300">
                          <a:solidFill>
                            <a:srgbClr val="FF0000"/>
                          </a:solidFill>
                          <a:latin typeface="Cambria"/>
                          <a:ea typeface="Cambria"/>
                          <a:cs typeface="Cambria"/>
                          <a:sym typeface="Cambria"/>
                        </a:rPr>
                        <a:t>Decrease in mortality rate</a:t>
                      </a:r>
                      <a:endParaRPr sz="1300" b="1">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r>
              <a:tr h="709400">
                <a:tc>
                  <a:txBody>
                    <a:bodyPr/>
                    <a:lstStyle/>
                    <a:p>
                      <a:pPr marL="0" marR="0" lvl="0" indent="0" algn="ctr" rtl="0">
                        <a:spcBef>
                          <a:spcPts val="0"/>
                        </a:spcBef>
                        <a:spcAft>
                          <a:spcPts val="0"/>
                        </a:spcAft>
                        <a:buNone/>
                      </a:pPr>
                      <a:r>
                        <a:rPr lang="en-US" b="1">
                          <a:solidFill>
                            <a:schemeClr val="lt1"/>
                          </a:solidFill>
                        </a:rPr>
                        <a:t>M.O.A</a:t>
                      </a:r>
                      <a:endParaRPr b="1">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76761"/>
                    </a:solidFill>
                  </a:tcPr>
                </a:tc>
                <a:tc gridSpan="3">
                  <a:txBody>
                    <a:bodyPr/>
                    <a:lstStyle/>
                    <a:p>
                      <a:pPr marL="0" lvl="0" indent="0" rtl="0">
                        <a:spcBef>
                          <a:spcPts val="0"/>
                        </a:spcBef>
                        <a:spcAft>
                          <a:spcPts val="0"/>
                        </a:spcAft>
                        <a:buNone/>
                      </a:pPr>
                      <a:r>
                        <a:rPr lang="en-US" sz="1300">
                          <a:latin typeface="Cambria"/>
                          <a:ea typeface="Cambria"/>
                          <a:cs typeface="Cambria"/>
                          <a:sym typeface="Cambria"/>
                        </a:rPr>
                        <a:t>The drug will inhibit ACE enzyme = inhibiting formation of Angiotensin II </a:t>
                      </a:r>
                      <a:r>
                        <a:rPr lang="en-US" sz="1300">
                          <a:solidFill>
                            <a:srgbClr val="B7B7B7"/>
                          </a:solidFill>
                          <a:latin typeface="Cambria"/>
                          <a:ea typeface="Cambria"/>
                          <a:cs typeface="Cambria"/>
                          <a:sym typeface="Cambria"/>
                        </a:rPr>
                        <a:t>(vasoconstrictor) </a:t>
                      </a:r>
                      <a:r>
                        <a:rPr lang="en-US" sz="1300">
                          <a:latin typeface="Cambria"/>
                          <a:ea typeface="Cambria"/>
                          <a:cs typeface="Cambria"/>
                          <a:sym typeface="Cambria"/>
                        </a:rPr>
                        <a:t> and inhibiting the breakdown of bradykinin </a:t>
                      </a:r>
                      <a:r>
                        <a:rPr lang="en-US" sz="1300">
                          <a:solidFill>
                            <a:srgbClr val="B7B7B7"/>
                          </a:solidFill>
                          <a:latin typeface="Cambria"/>
                          <a:ea typeface="Cambria"/>
                          <a:cs typeface="Cambria"/>
                          <a:sym typeface="Cambria"/>
                        </a:rPr>
                        <a:t>(potent vasodilator)</a:t>
                      </a:r>
                      <a:r>
                        <a:rPr lang="en-US" sz="1300">
                          <a:latin typeface="Cambria"/>
                          <a:ea typeface="Cambria"/>
                          <a:cs typeface="Cambria"/>
                          <a:sym typeface="Cambria"/>
                        </a:rPr>
                        <a:t> =↓ preload &amp; afterload= ↓ C.O.(explained further in next slide)</a:t>
                      </a:r>
                      <a:endParaRPr sz="1300">
                        <a:solidFill>
                          <a:schemeClr val="dk1"/>
                        </a:solidFill>
                        <a:latin typeface="Cambria"/>
                        <a:ea typeface="Cambria"/>
                        <a:cs typeface="Cambria"/>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r>
              <a:tr h="390075">
                <a:tc>
                  <a:txBody>
                    <a:bodyPr/>
                    <a:lstStyle/>
                    <a:p>
                      <a:pPr marL="0" marR="0" lvl="0" indent="0" algn="ctr" rtl="0">
                        <a:spcBef>
                          <a:spcPts val="0"/>
                        </a:spcBef>
                        <a:spcAft>
                          <a:spcPts val="0"/>
                        </a:spcAft>
                        <a:buNone/>
                      </a:pPr>
                      <a:r>
                        <a:rPr lang="en-US" b="1">
                          <a:solidFill>
                            <a:schemeClr val="lt1"/>
                          </a:solidFill>
                        </a:rPr>
                        <a:t>Drugs </a:t>
                      </a:r>
                      <a:endParaRPr b="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76761"/>
                    </a:solidFill>
                  </a:tcPr>
                </a:tc>
                <a:tc>
                  <a:txBody>
                    <a:bodyPr/>
                    <a:lstStyle/>
                    <a:p>
                      <a:pPr marL="0" marR="0" lvl="0" indent="0" algn="ctr" rtl="0">
                        <a:spcBef>
                          <a:spcPts val="0"/>
                        </a:spcBef>
                        <a:spcAft>
                          <a:spcPts val="0"/>
                        </a:spcAft>
                        <a:buNone/>
                      </a:pPr>
                      <a:r>
                        <a:rPr lang="en-US" sz="1300" b="1">
                          <a:solidFill>
                            <a:srgbClr val="FFFFFF"/>
                          </a:solidFill>
                          <a:latin typeface="Cambria"/>
                          <a:ea typeface="Cambria"/>
                          <a:cs typeface="Cambria"/>
                          <a:sym typeface="Cambria"/>
                        </a:rPr>
                        <a:t>Captopril </a:t>
                      </a:r>
                      <a:endParaRPr sz="1300" b="1">
                        <a:solidFill>
                          <a:srgbClr val="FFFFFF"/>
                        </a:solidFill>
                        <a:latin typeface="Cambria"/>
                        <a:ea typeface="Cambria"/>
                        <a:cs typeface="Cambria"/>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297C"/>
                    </a:solidFill>
                  </a:tcPr>
                </a:tc>
                <a:tc>
                  <a:txBody>
                    <a:bodyPr/>
                    <a:lstStyle/>
                    <a:p>
                      <a:pPr marL="0" marR="0" lvl="0" indent="0" algn="ctr" rtl="0">
                        <a:spcBef>
                          <a:spcPts val="0"/>
                        </a:spcBef>
                        <a:spcAft>
                          <a:spcPts val="0"/>
                        </a:spcAft>
                        <a:buNone/>
                      </a:pPr>
                      <a:r>
                        <a:rPr lang="en-US" sz="1300" b="1">
                          <a:solidFill>
                            <a:srgbClr val="FFFFFF"/>
                          </a:solidFill>
                          <a:latin typeface="Cambria"/>
                          <a:ea typeface="Cambria"/>
                          <a:cs typeface="Cambria"/>
                          <a:sym typeface="Cambria"/>
                        </a:rPr>
                        <a:t>Enalapril </a:t>
                      </a:r>
                      <a:endParaRPr sz="1300" b="1">
                        <a:solidFill>
                          <a:srgbClr val="FFFFFF"/>
                        </a:solidFill>
                        <a:latin typeface="Cambria"/>
                        <a:ea typeface="Cambria"/>
                        <a:cs typeface="Cambria"/>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b="1">
                          <a:solidFill>
                            <a:srgbClr val="FFFFFF"/>
                          </a:solidFill>
                          <a:latin typeface="Cambria"/>
                          <a:ea typeface="Cambria"/>
                          <a:cs typeface="Cambria"/>
                          <a:sym typeface="Cambria"/>
                        </a:rPr>
                        <a:t>Ramipril </a:t>
                      </a:r>
                      <a:endParaRPr b="1">
                        <a:solidFill>
                          <a:srgbClr val="FFFFFF"/>
                        </a:solidFill>
                        <a:latin typeface="Cambria"/>
                        <a:ea typeface="Cambria"/>
                        <a:cs typeface="Cambria"/>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r>
              <a:tr h="699625">
                <a:tc rowSpan="2">
                  <a:txBody>
                    <a:bodyPr/>
                    <a:lstStyle/>
                    <a:p>
                      <a:pPr marL="0" lvl="0" indent="0" algn="ctr" rtl="0">
                        <a:spcBef>
                          <a:spcPts val="0"/>
                        </a:spcBef>
                        <a:spcAft>
                          <a:spcPts val="0"/>
                        </a:spcAft>
                        <a:buNone/>
                      </a:pPr>
                      <a:r>
                        <a:rPr lang="en-US" b="1">
                          <a:solidFill>
                            <a:srgbClr val="FFFFFF"/>
                          </a:solidFill>
                        </a:rPr>
                        <a:t>PK</a:t>
                      </a:r>
                      <a:endParaRPr b="1">
                        <a:solidFill>
                          <a:srgbClr val="FFFFFF"/>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76761"/>
                    </a:solidFill>
                  </a:tcPr>
                </a:tc>
                <a:tc gridSpan="3">
                  <a:txBody>
                    <a:bodyPr/>
                    <a:lstStyle/>
                    <a:p>
                      <a:pPr marL="0" lvl="0" indent="0" rtl="0">
                        <a:lnSpc>
                          <a:spcPct val="150000"/>
                        </a:lnSpc>
                        <a:spcBef>
                          <a:spcPts val="0"/>
                        </a:spcBef>
                        <a:spcAft>
                          <a:spcPts val="0"/>
                        </a:spcAft>
                        <a:buNone/>
                      </a:pPr>
                      <a:r>
                        <a:rPr lang="en-US" sz="1300">
                          <a:latin typeface="Cambria"/>
                          <a:ea typeface="Cambria"/>
                          <a:cs typeface="Cambria"/>
                          <a:sym typeface="Cambria"/>
                        </a:rPr>
                        <a:t>-rapidly absorbed from GIT after oral administration</a:t>
                      </a:r>
                      <a:endParaRPr sz="1300">
                        <a:latin typeface="Cambria"/>
                        <a:ea typeface="Cambria"/>
                        <a:cs typeface="Cambria"/>
                        <a:sym typeface="Cambria"/>
                      </a:endParaRPr>
                    </a:p>
                    <a:p>
                      <a:pPr marL="0" lvl="0" indent="0" rtl="0">
                        <a:lnSpc>
                          <a:spcPct val="150000"/>
                        </a:lnSpc>
                        <a:spcBef>
                          <a:spcPts val="0"/>
                        </a:spcBef>
                        <a:spcAft>
                          <a:spcPts val="0"/>
                        </a:spcAft>
                        <a:buNone/>
                      </a:pPr>
                      <a:r>
                        <a:rPr lang="en-US" sz="1300">
                          <a:solidFill>
                            <a:srgbClr val="FF0000"/>
                          </a:solidFill>
                          <a:latin typeface="Cambria"/>
                          <a:ea typeface="Cambria"/>
                          <a:cs typeface="Cambria"/>
                          <a:sym typeface="Cambria"/>
                        </a:rPr>
                        <a:t> -food reduce their bioavailability </a:t>
                      </a:r>
                      <a:r>
                        <a:rPr lang="en-US" sz="1200">
                          <a:solidFill>
                            <a:schemeClr val="accent6"/>
                          </a:solidFill>
                          <a:latin typeface="Cambria"/>
                          <a:ea typeface="Cambria"/>
                          <a:cs typeface="Cambria"/>
                          <a:sym typeface="Cambria"/>
                        </a:rPr>
                        <a:t>(patient should take it before eating)</a:t>
                      </a:r>
                      <a:endParaRPr sz="1200">
                        <a:solidFill>
                          <a:schemeClr val="accent6"/>
                        </a:solidFill>
                        <a:latin typeface="Cambria"/>
                        <a:ea typeface="Cambria"/>
                        <a:cs typeface="Cambria"/>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r>
              <a:tr h="982575">
                <a:tc vMerge="1">
                  <a:txBody>
                    <a:bodyPr/>
                    <a:lstStyle/>
                    <a:p>
                      <a:endParaRPr lang="en-US"/>
                    </a:p>
                  </a:txBody>
                  <a:tcPr/>
                </a:tc>
                <a:tc>
                  <a:txBody>
                    <a:bodyPr/>
                    <a:lstStyle/>
                    <a:p>
                      <a:pPr marL="0" marR="0" lvl="0" indent="0" algn="l" rtl="0">
                        <a:spcBef>
                          <a:spcPts val="0"/>
                        </a:spcBef>
                        <a:spcAft>
                          <a:spcPts val="0"/>
                        </a:spcAft>
                        <a:buNone/>
                      </a:pPr>
                      <a:endParaRPr sz="13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FEFEF"/>
                    </a:solidFill>
                  </a:tcPr>
                </a:tc>
                <a:tc gridSpan="2">
                  <a:txBody>
                    <a:bodyPr/>
                    <a:lstStyle/>
                    <a:p>
                      <a:pPr marL="0" lvl="0" indent="0" rtl="0">
                        <a:lnSpc>
                          <a:spcPct val="150000"/>
                        </a:lnSpc>
                        <a:spcBef>
                          <a:spcPts val="0"/>
                        </a:spcBef>
                        <a:spcAft>
                          <a:spcPts val="0"/>
                        </a:spcAft>
                        <a:buNone/>
                      </a:pPr>
                      <a:r>
                        <a:rPr lang="en-US" sz="1300">
                          <a:latin typeface="Cambria"/>
                          <a:ea typeface="Cambria"/>
                          <a:cs typeface="Cambria"/>
                          <a:sym typeface="Cambria"/>
                        </a:rPr>
                        <a:t>-prodrugs, converted to their </a:t>
                      </a:r>
                      <a:r>
                        <a:rPr lang="en-US" sz="1300" u="sng">
                          <a:latin typeface="Cambria"/>
                          <a:ea typeface="Cambria"/>
                          <a:cs typeface="Cambria"/>
                          <a:sym typeface="Cambria"/>
                        </a:rPr>
                        <a:t>active</a:t>
                      </a:r>
                      <a:r>
                        <a:rPr lang="en-US" sz="1300">
                          <a:latin typeface="Cambria"/>
                          <a:ea typeface="Cambria"/>
                          <a:cs typeface="Cambria"/>
                          <a:sym typeface="Cambria"/>
                        </a:rPr>
                        <a:t> metabolites in liver </a:t>
                      </a:r>
                      <a:r>
                        <a:rPr lang="en-US" sz="1300">
                          <a:solidFill>
                            <a:srgbClr val="B7B7B7"/>
                          </a:solidFill>
                          <a:latin typeface="Cambria"/>
                          <a:ea typeface="Cambria"/>
                          <a:cs typeface="Cambria"/>
                          <a:sym typeface="Cambria"/>
                        </a:rPr>
                        <a:t>(they are both derived from Captopril)</a:t>
                      </a:r>
                      <a:endParaRPr sz="1300">
                        <a:solidFill>
                          <a:srgbClr val="B7B7B7"/>
                        </a:solidFill>
                        <a:latin typeface="Cambria"/>
                        <a:ea typeface="Cambria"/>
                        <a:cs typeface="Cambria"/>
                        <a:sym typeface="Cambria"/>
                      </a:endParaRPr>
                    </a:p>
                    <a:p>
                      <a:pPr marL="0" lvl="0" indent="0" rtl="0">
                        <a:lnSpc>
                          <a:spcPct val="150000"/>
                        </a:lnSpc>
                        <a:spcBef>
                          <a:spcPts val="0"/>
                        </a:spcBef>
                        <a:spcAft>
                          <a:spcPts val="0"/>
                        </a:spcAft>
                        <a:buNone/>
                      </a:pPr>
                      <a:r>
                        <a:rPr lang="en-US" sz="1300">
                          <a:latin typeface="Cambria"/>
                          <a:ea typeface="Cambria"/>
                          <a:cs typeface="Cambria"/>
                          <a:sym typeface="Cambria"/>
                        </a:rPr>
                        <a:t>-have long half-life &amp; given once daily.</a:t>
                      </a:r>
                      <a:endParaRPr sz="13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r>
              <a:tr h="963875">
                <a:tc rowSpan="2">
                  <a:txBody>
                    <a:bodyPr/>
                    <a:lstStyle/>
                    <a:p>
                      <a:pPr marL="0" lvl="0" indent="0" algn="ctr" rtl="0">
                        <a:spcBef>
                          <a:spcPts val="0"/>
                        </a:spcBef>
                        <a:spcAft>
                          <a:spcPts val="0"/>
                        </a:spcAft>
                        <a:buNone/>
                      </a:pPr>
                      <a:r>
                        <a:rPr lang="en-US" b="1">
                          <a:solidFill>
                            <a:schemeClr val="lt1"/>
                          </a:solidFill>
                        </a:rPr>
                        <a:t>ADR’S</a:t>
                      </a:r>
                      <a:endParaRPr b="1">
                        <a:solidFill>
                          <a:schemeClr val="dk1"/>
                        </a:solidFill>
                      </a:endParaRPr>
                    </a:p>
                    <a:p>
                      <a:pPr marL="0" lvl="0" indent="0" algn="l" rtl="0">
                        <a:spcBef>
                          <a:spcPts val="0"/>
                        </a:spcBef>
                        <a:spcAft>
                          <a:spcPts val="0"/>
                        </a:spcAft>
                        <a:buNone/>
                      </a:pPr>
                      <a:endParaRPr b="1">
                        <a:solidFill>
                          <a:srgbClr val="FFFFFF"/>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76761"/>
                    </a:solidFill>
                  </a:tcPr>
                </a:tc>
                <a:tc rowSpan="2" gridSpan="3">
                  <a:txBody>
                    <a:bodyPr/>
                    <a:lstStyle/>
                    <a:p>
                      <a:pPr marL="0" lvl="0" indent="0" rtl="0">
                        <a:lnSpc>
                          <a:spcPct val="150000"/>
                        </a:lnSpc>
                        <a:spcBef>
                          <a:spcPts val="0"/>
                        </a:spcBef>
                        <a:spcAft>
                          <a:spcPts val="0"/>
                        </a:spcAft>
                        <a:buNone/>
                      </a:pPr>
                      <a:endParaRPr sz="1300">
                        <a:solidFill>
                          <a:srgbClr val="FF0000"/>
                        </a:solidFill>
                        <a:latin typeface="Cambria"/>
                        <a:ea typeface="Cambria"/>
                        <a:cs typeface="Cambria"/>
                        <a:sym typeface="Cambria"/>
                      </a:endParaRPr>
                    </a:p>
                    <a:p>
                      <a:pPr marL="0" lvl="0" indent="0" rtl="0">
                        <a:lnSpc>
                          <a:spcPct val="150000"/>
                        </a:lnSpc>
                        <a:spcBef>
                          <a:spcPts val="0"/>
                        </a:spcBef>
                        <a:spcAft>
                          <a:spcPts val="0"/>
                        </a:spcAft>
                        <a:buNone/>
                      </a:pPr>
                      <a:endParaRPr sz="1300" b="1">
                        <a:solidFill>
                          <a:srgbClr val="B7B7B7"/>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2" hMerge="1">
                  <a:txBody>
                    <a:bodyPr/>
                    <a:lstStyle/>
                    <a:p>
                      <a:endParaRPr lang="en-US"/>
                    </a:p>
                  </a:txBody>
                  <a:tcPr/>
                </a:tc>
                <a:tc rowSpan="2" hMerge="1">
                  <a:txBody>
                    <a:bodyPr/>
                    <a:lstStyle/>
                    <a:p>
                      <a:endParaRPr lang="en-US"/>
                    </a:p>
                  </a:txBody>
                  <a:tcPr/>
                </a:tc>
              </a:tr>
              <a:tr h="2648075">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
        <p:nvSpPr>
          <p:cNvPr id="259" name="Shape 259"/>
          <p:cNvSpPr txBox="1"/>
          <p:nvPr/>
        </p:nvSpPr>
        <p:spPr>
          <a:xfrm>
            <a:off x="1292625" y="6294050"/>
            <a:ext cx="5678400" cy="3103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1200">
                <a:solidFill>
                  <a:schemeClr val="accent3"/>
                </a:solidFill>
                <a:latin typeface="Calibri"/>
                <a:ea typeface="Calibri"/>
                <a:cs typeface="Calibri"/>
                <a:sym typeface="Calibri"/>
              </a:rPr>
              <a:t>Mne</a:t>
            </a:r>
            <a:r>
              <a:rPr lang="en-US" sz="1200" b="1">
                <a:solidFill>
                  <a:schemeClr val="accent3"/>
                </a:solidFill>
                <a:latin typeface="Calibri"/>
                <a:ea typeface="Calibri"/>
                <a:cs typeface="Calibri"/>
                <a:sym typeface="Calibri"/>
              </a:rPr>
              <a:t>monic: </a:t>
            </a:r>
            <a:r>
              <a:rPr lang="en-US" sz="1200" b="1">
                <a:solidFill>
                  <a:srgbClr val="FF0000"/>
                </a:solidFill>
                <a:latin typeface="Calibri"/>
                <a:ea typeface="Calibri"/>
                <a:cs typeface="Calibri"/>
                <a:sym typeface="Calibri"/>
              </a:rPr>
              <a:t>Captopril </a:t>
            </a:r>
            <a:r>
              <a:rPr lang="en-US" sz="1200" b="1">
                <a:solidFill>
                  <a:schemeClr val="accent3"/>
                </a:solidFill>
                <a:latin typeface="Calibri"/>
                <a:ea typeface="Calibri"/>
                <a:cs typeface="Calibri"/>
                <a:sym typeface="Calibri"/>
              </a:rPr>
              <a:t>(team 435) </a:t>
            </a:r>
            <a:endParaRPr sz="1200" b="1">
              <a:solidFill>
                <a:schemeClr val="accent3"/>
              </a:solidFill>
              <a:latin typeface="Calibri"/>
              <a:ea typeface="Calibri"/>
              <a:cs typeface="Calibri"/>
              <a:sym typeface="Calibri"/>
            </a:endParaRPr>
          </a:p>
          <a:p>
            <a:pPr marL="0" lvl="0" indent="0" rtl="0">
              <a:spcBef>
                <a:spcPts val="0"/>
              </a:spcBef>
              <a:spcAft>
                <a:spcPts val="0"/>
              </a:spcAft>
              <a:buClr>
                <a:schemeClr val="dk1"/>
              </a:buClr>
              <a:buSzPts val="1100"/>
              <a:buFont typeface="Arial"/>
              <a:buNone/>
            </a:pPr>
            <a:r>
              <a:rPr lang="en-US" sz="1200">
                <a:solidFill>
                  <a:schemeClr val="dk1"/>
                </a:solidFill>
                <a:latin typeface="Cambria"/>
                <a:ea typeface="Cambria"/>
                <a:cs typeface="Cambria"/>
                <a:sym typeface="Cambria"/>
              </a:rPr>
              <a:t>1- dry </a:t>
            </a:r>
            <a:r>
              <a:rPr lang="en-US" sz="1200" b="1" u="sng">
                <a:solidFill>
                  <a:srgbClr val="FF0000"/>
                </a:solidFill>
                <a:latin typeface="Cambria"/>
                <a:ea typeface="Cambria"/>
                <a:cs typeface="Cambria"/>
                <a:sym typeface="Cambria"/>
              </a:rPr>
              <a:t>c</a:t>
            </a:r>
            <a:r>
              <a:rPr lang="en-US" sz="1200">
                <a:solidFill>
                  <a:schemeClr val="dk1"/>
                </a:solidFill>
                <a:latin typeface="Cambria"/>
                <a:ea typeface="Cambria"/>
                <a:cs typeface="Cambria"/>
                <a:sym typeface="Cambria"/>
              </a:rPr>
              <a:t>ough sometimes with wheezing </a:t>
            </a:r>
            <a:endParaRPr sz="1200">
              <a:solidFill>
                <a:schemeClr val="accent6"/>
              </a:solidFill>
              <a:latin typeface="Cambria"/>
              <a:ea typeface="Cambria"/>
              <a:cs typeface="Cambria"/>
              <a:sym typeface="Cambria"/>
            </a:endParaRPr>
          </a:p>
          <a:p>
            <a:pPr marL="0" lvl="0" indent="0" rtl="0">
              <a:spcBef>
                <a:spcPts val="0"/>
              </a:spcBef>
              <a:spcAft>
                <a:spcPts val="0"/>
              </a:spcAft>
              <a:buClr>
                <a:schemeClr val="dk1"/>
              </a:buClr>
              <a:buSzPts val="1100"/>
              <a:buFont typeface="Arial"/>
              <a:buNone/>
            </a:pPr>
            <a:r>
              <a:rPr lang="en-US" sz="1200">
                <a:solidFill>
                  <a:schemeClr val="dk1"/>
                </a:solidFill>
                <a:latin typeface="Cambria"/>
                <a:ea typeface="Cambria"/>
                <a:cs typeface="Cambria"/>
                <a:sym typeface="Cambria"/>
              </a:rPr>
              <a:t>2- </a:t>
            </a:r>
            <a:r>
              <a:rPr lang="en-US" sz="1200" b="1" u="sng">
                <a:solidFill>
                  <a:srgbClr val="FF0000"/>
                </a:solidFill>
                <a:latin typeface="Cambria"/>
                <a:ea typeface="Cambria"/>
                <a:cs typeface="Cambria"/>
                <a:sym typeface="Cambria"/>
              </a:rPr>
              <a:t>A</a:t>
            </a:r>
            <a:r>
              <a:rPr lang="en-US" sz="1200">
                <a:solidFill>
                  <a:schemeClr val="dk1"/>
                </a:solidFill>
                <a:latin typeface="Cambria"/>
                <a:ea typeface="Cambria"/>
                <a:cs typeface="Cambria"/>
                <a:sym typeface="Cambria"/>
              </a:rPr>
              <a:t>ngioneurotic edema (swelling in the nose, throat, tongue, larynx </a:t>
            </a:r>
            <a:r>
              <a:rPr lang="en-US" sz="1200">
                <a:solidFill>
                  <a:srgbClr val="B7B7B7"/>
                </a:solidFill>
                <a:latin typeface="Cambria"/>
                <a:ea typeface="Cambria"/>
                <a:cs typeface="Cambria"/>
                <a:sym typeface="Cambria"/>
              </a:rPr>
              <a:t>(the dangerous place</a:t>
            </a:r>
            <a:r>
              <a:rPr lang="en-US" sz="1200">
                <a:solidFill>
                  <a:schemeClr val="dk1"/>
                </a:solidFill>
                <a:latin typeface="Cambria"/>
                <a:ea typeface="Cambria"/>
                <a:cs typeface="Cambria"/>
                <a:sym typeface="Cambria"/>
              </a:rPr>
              <a:t> </a:t>
            </a:r>
            <a:r>
              <a:rPr lang="en-US" sz="1200">
                <a:solidFill>
                  <a:schemeClr val="accent3"/>
                </a:solidFill>
                <a:latin typeface="Cambria"/>
                <a:ea typeface="Cambria"/>
                <a:cs typeface="Cambria"/>
                <a:sym typeface="Cambria"/>
              </a:rPr>
              <a:t>here it could cause suffocation</a:t>
            </a:r>
            <a:r>
              <a:rPr lang="en-US" sz="1200">
                <a:solidFill>
                  <a:schemeClr val="dk1"/>
                </a:solidFill>
                <a:latin typeface="Cambria"/>
                <a:ea typeface="Cambria"/>
                <a:cs typeface="Cambria"/>
                <a:sym typeface="Cambria"/>
              </a:rPr>
              <a:t>) </a:t>
            </a:r>
            <a:r>
              <a:rPr lang="en-US" sz="1200">
                <a:solidFill>
                  <a:schemeClr val="accent6"/>
                </a:solidFill>
                <a:latin typeface="Cambria"/>
                <a:ea typeface="Cambria"/>
                <a:cs typeface="Cambria"/>
                <a:sym typeface="Cambria"/>
              </a:rPr>
              <a:t>(1-2 due to the  accumulation of bradykinin with chronic use) </a:t>
            </a:r>
            <a:endParaRPr sz="1200">
              <a:solidFill>
                <a:schemeClr val="accent6"/>
              </a:solidFill>
              <a:latin typeface="Cambria"/>
              <a:ea typeface="Cambria"/>
              <a:cs typeface="Cambria"/>
              <a:sym typeface="Cambria"/>
            </a:endParaRPr>
          </a:p>
          <a:p>
            <a:pPr marL="0" lvl="0" indent="0" rtl="0">
              <a:spcBef>
                <a:spcPts val="0"/>
              </a:spcBef>
              <a:spcAft>
                <a:spcPts val="0"/>
              </a:spcAft>
              <a:buClr>
                <a:schemeClr val="dk1"/>
              </a:buClr>
              <a:buSzPts val="1100"/>
              <a:buFont typeface="Arial"/>
              <a:buNone/>
            </a:pPr>
            <a:endParaRPr sz="1200">
              <a:solidFill>
                <a:schemeClr val="dk1"/>
              </a:solidFill>
              <a:latin typeface="Cambria"/>
              <a:ea typeface="Cambria"/>
              <a:cs typeface="Cambria"/>
              <a:sym typeface="Cambria"/>
            </a:endParaRPr>
          </a:p>
          <a:p>
            <a:pPr marL="0" lvl="0" indent="0" rtl="0">
              <a:lnSpc>
                <a:spcPct val="150000"/>
              </a:lnSpc>
              <a:spcBef>
                <a:spcPts val="0"/>
              </a:spcBef>
              <a:spcAft>
                <a:spcPts val="0"/>
              </a:spcAft>
              <a:buClr>
                <a:schemeClr val="dk1"/>
              </a:buClr>
              <a:buSzPts val="1100"/>
              <a:buFont typeface="Arial"/>
              <a:buNone/>
            </a:pPr>
            <a:r>
              <a:rPr lang="en-US" sz="1200">
                <a:solidFill>
                  <a:schemeClr val="dk1"/>
                </a:solidFill>
                <a:latin typeface="Cambria"/>
                <a:ea typeface="Cambria"/>
                <a:cs typeface="Cambria"/>
                <a:sym typeface="Cambria"/>
              </a:rPr>
              <a:t>3- hyperkalemia </a:t>
            </a:r>
            <a:r>
              <a:rPr lang="en-US" sz="1200">
                <a:solidFill>
                  <a:schemeClr val="accent3"/>
                </a:solidFill>
                <a:latin typeface="Cambria"/>
                <a:ea typeface="Cambria"/>
                <a:cs typeface="Cambria"/>
                <a:sym typeface="Cambria"/>
              </a:rPr>
              <a:t>(excessive </a:t>
            </a:r>
            <a:r>
              <a:rPr lang="en-US" sz="1200" b="1" u="sng">
                <a:solidFill>
                  <a:srgbClr val="FF0000"/>
                </a:solidFill>
                <a:latin typeface="Cambria"/>
                <a:ea typeface="Cambria"/>
                <a:cs typeface="Cambria"/>
                <a:sym typeface="Cambria"/>
              </a:rPr>
              <a:t>p</a:t>
            </a:r>
            <a:r>
              <a:rPr lang="en-US" sz="1200">
                <a:solidFill>
                  <a:schemeClr val="accent3"/>
                </a:solidFill>
                <a:latin typeface="Cambria"/>
                <a:ea typeface="Cambria"/>
                <a:cs typeface="Cambria"/>
                <a:sym typeface="Cambria"/>
              </a:rPr>
              <a:t>otassium) </a:t>
            </a:r>
            <a:r>
              <a:rPr lang="en-US" sz="1200">
                <a:solidFill>
                  <a:schemeClr val="dk1"/>
                </a:solidFill>
                <a:latin typeface="Cambria"/>
                <a:ea typeface="Cambria"/>
                <a:cs typeface="Cambria"/>
                <a:sym typeface="Cambria"/>
              </a:rPr>
              <a:t>especially in patients with renal      insufficiency or diabetes</a:t>
            </a:r>
            <a:endParaRPr sz="1200">
              <a:solidFill>
                <a:schemeClr val="dk1"/>
              </a:solidFill>
              <a:latin typeface="Cambria"/>
              <a:ea typeface="Cambria"/>
              <a:cs typeface="Cambria"/>
              <a:sym typeface="Cambria"/>
            </a:endParaRPr>
          </a:p>
          <a:p>
            <a:pPr marL="0" lvl="0" indent="0" rtl="0">
              <a:lnSpc>
                <a:spcPct val="150000"/>
              </a:lnSpc>
              <a:spcBef>
                <a:spcPts val="0"/>
              </a:spcBef>
              <a:spcAft>
                <a:spcPts val="0"/>
              </a:spcAft>
              <a:buClr>
                <a:schemeClr val="dk1"/>
              </a:buClr>
              <a:buSzPts val="1100"/>
              <a:buFont typeface="Arial"/>
              <a:buNone/>
            </a:pPr>
            <a:r>
              <a:rPr lang="en-US" sz="1200">
                <a:solidFill>
                  <a:schemeClr val="dk1"/>
                </a:solidFill>
                <a:latin typeface="Cambria"/>
                <a:ea typeface="Cambria"/>
                <a:cs typeface="Cambria"/>
                <a:sym typeface="Cambria"/>
              </a:rPr>
              <a:t>4- Dysgeusia (reversible loss or altered </a:t>
            </a:r>
            <a:r>
              <a:rPr lang="en-US" sz="1200" b="1" u="sng">
                <a:solidFill>
                  <a:srgbClr val="FF0000"/>
                </a:solidFill>
                <a:latin typeface="Cambria"/>
                <a:ea typeface="Cambria"/>
                <a:cs typeface="Cambria"/>
                <a:sym typeface="Cambria"/>
              </a:rPr>
              <a:t>t</a:t>
            </a:r>
            <a:r>
              <a:rPr lang="en-US" sz="1200">
                <a:solidFill>
                  <a:schemeClr val="dk1"/>
                </a:solidFill>
                <a:latin typeface="Cambria"/>
                <a:ea typeface="Cambria"/>
                <a:cs typeface="Cambria"/>
                <a:sym typeface="Cambria"/>
              </a:rPr>
              <a:t>aste) </a:t>
            </a:r>
            <a:r>
              <a:rPr lang="en-US" sz="1200">
                <a:solidFill>
                  <a:srgbClr val="B7B7B7"/>
                </a:solidFill>
                <a:latin typeface="Cambria"/>
                <a:ea typeface="Cambria"/>
                <a:cs typeface="Cambria"/>
                <a:sym typeface="Cambria"/>
              </a:rPr>
              <a:t>(also because of bradykinin)</a:t>
            </a:r>
            <a:endParaRPr sz="1200">
              <a:solidFill>
                <a:srgbClr val="B7B7B7"/>
              </a:solidFill>
              <a:latin typeface="Cambria"/>
              <a:ea typeface="Cambria"/>
              <a:cs typeface="Cambria"/>
              <a:sym typeface="Cambria"/>
            </a:endParaRPr>
          </a:p>
          <a:p>
            <a:pPr marL="0" lvl="0" indent="0" rtl="0">
              <a:lnSpc>
                <a:spcPct val="150000"/>
              </a:lnSpc>
              <a:spcBef>
                <a:spcPts val="0"/>
              </a:spcBef>
              <a:spcAft>
                <a:spcPts val="0"/>
              </a:spcAft>
              <a:buClr>
                <a:schemeClr val="dk1"/>
              </a:buClr>
              <a:buSzPts val="1100"/>
              <a:buFont typeface="Arial"/>
              <a:buNone/>
            </a:pPr>
            <a:r>
              <a:rPr lang="en-US" sz="1200">
                <a:solidFill>
                  <a:schemeClr val="dk1"/>
                </a:solidFill>
                <a:latin typeface="Cambria"/>
                <a:ea typeface="Cambria"/>
                <a:cs typeface="Cambria"/>
                <a:sym typeface="Cambria"/>
              </a:rPr>
              <a:t>5-</a:t>
            </a:r>
            <a:r>
              <a:rPr lang="en-US" sz="1200">
                <a:solidFill>
                  <a:schemeClr val="accent3"/>
                </a:solidFill>
                <a:latin typeface="Cambria"/>
                <a:ea typeface="Cambria"/>
                <a:cs typeface="Cambria"/>
                <a:sym typeface="Cambria"/>
              </a:rPr>
              <a:t> </a:t>
            </a:r>
            <a:r>
              <a:rPr lang="en-US" sz="1200">
                <a:solidFill>
                  <a:schemeClr val="dk1"/>
                </a:solidFill>
                <a:latin typeface="Cambria"/>
                <a:ea typeface="Cambria"/>
                <a:cs typeface="Cambria"/>
                <a:sym typeface="Cambria"/>
              </a:rPr>
              <a:t>severe hyp</a:t>
            </a:r>
            <a:r>
              <a:rPr lang="en-US" sz="1200" b="1" u="sng">
                <a:solidFill>
                  <a:srgbClr val="FF0000"/>
                </a:solidFill>
                <a:latin typeface="Cambria"/>
                <a:ea typeface="Cambria"/>
                <a:cs typeface="Cambria"/>
                <a:sym typeface="Cambria"/>
              </a:rPr>
              <a:t>o</a:t>
            </a:r>
            <a:r>
              <a:rPr lang="en-US" sz="1200">
                <a:solidFill>
                  <a:schemeClr val="dk1"/>
                </a:solidFill>
                <a:latin typeface="Cambria"/>
                <a:ea typeface="Cambria"/>
                <a:cs typeface="Cambria"/>
                <a:sym typeface="Cambria"/>
              </a:rPr>
              <a:t>tension in hyp</a:t>
            </a:r>
            <a:r>
              <a:rPr lang="en-US" sz="1200" b="1" u="sng">
                <a:solidFill>
                  <a:srgbClr val="FF0000"/>
                </a:solidFill>
                <a:latin typeface="Cambria"/>
                <a:ea typeface="Cambria"/>
                <a:cs typeface="Cambria"/>
                <a:sym typeface="Cambria"/>
              </a:rPr>
              <a:t>o</a:t>
            </a:r>
            <a:r>
              <a:rPr lang="en-US" sz="1200">
                <a:solidFill>
                  <a:schemeClr val="dk1"/>
                </a:solidFill>
                <a:latin typeface="Cambria"/>
                <a:ea typeface="Cambria"/>
                <a:cs typeface="Cambria"/>
                <a:sym typeface="Cambria"/>
              </a:rPr>
              <a:t>volemic patients  </a:t>
            </a:r>
            <a:r>
              <a:rPr lang="en-US" sz="1200">
                <a:solidFill>
                  <a:srgbClr val="FF0000"/>
                </a:solidFill>
                <a:latin typeface="Cambria"/>
                <a:ea typeface="Cambria"/>
                <a:cs typeface="Cambria"/>
                <a:sym typeface="Cambria"/>
              </a:rPr>
              <a:t> (due to diuretics, salt restriction or gastrointestinal fluid loss).</a:t>
            </a:r>
            <a:endParaRPr sz="1200"/>
          </a:p>
        </p:txBody>
      </p:sp>
      <p:sp>
        <p:nvSpPr>
          <p:cNvPr id="260" name="Shape 260"/>
          <p:cNvSpPr txBox="1"/>
          <p:nvPr/>
        </p:nvSpPr>
        <p:spPr>
          <a:xfrm>
            <a:off x="1292625" y="8744175"/>
            <a:ext cx="5384700" cy="1753500"/>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US" sz="1200">
                <a:solidFill>
                  <a:schemeClr val="dk1"/>
                </a:solidFill>
                <a:latin typeface="Cambria"/>
                <a:ea typeface="Cambria"/>
                <a:cs typeface="Cambria"/>
                <a:sym typeface="Cambria"/>
              </a:rPr>
              <a:t>6- </a:t>
            </a:r>
            <a:r>
              <a:rPr lang="en-US" sz="1200">
                <a:solidFill>
                  <a:srgbClr val="0000FF"/>
                </a:solidFill>
                <a:latin typeface="Cambria"/>
                <a:ea typeface="Cambria"/>
                <a:cs typeface="Cambria"/>
                <a:sym typeface="Cambria"/>
              </a:rPr>
              <a:t>Contraindicated </a:t>
            </a:r>
            <a:r>
              <a:rPr lang="en-US" sz="1200">
                <a:solidFill>
                  <a:schemeClr val="dk1"/>
                </a:solidFill>
                <a:latin typeface="Cambria"/>
                <a:ea typeface="Cambria"/>
                <a:cs typeface="Cambria"/>
                <a:sym typeface="Cambria"/>
              </a:rPr>
              <a:t>during second and third trimesters of </a:t>
            </a:r>
            <a:r>
              <a:rPr lang="en-US" sz="1200" b="1" u="sng">
                <a:solidFill>
                  <a:srgbClr val="FF0000"/>
                </a:solidFill>
                <a:latin typeface="Cambria"/>
                <a:ea typeface="Cambria"/>
                <a:cs typeface="Cambria"/>
                <a:sym typeface="Cambria"/>
              </a:rPr>
              <a:t>p</a:t>
            </a:r>
            <a:r>
              <a:rPr lang="en-US" sz="1200">
                <a:solidFill>
                  <a:schemeClr val="dk1"/>
                </a:solidFill>
                <a:latin typeface="Cambria"/>
                <a:ea typeface="Cambria"/>
                <a:cs typeface="Cambria"/>
                <a:sym typeface="Cambria"/>
              </a:rPr>
              <a:t>regnancy </a:t>
            </a:r>
            <a:r>
              <a:rPr lang="en-US" sz="1200">
                <a:solidFill>
                  <a:srgbClr val="FF0000"/>
                </a:solidFill>
                <a:latin typeface="Cambria"/>
                <a:ea typeface="Cambria"/>
                <a:cs typeface="Cambria"/>
                <a:sym typeface="Cambria"/>
              </a:rPr>
              <a:t>(due to the risk of : fetal hypotension</a:t>
            </a:r>
            <a:r>
              <a:rPr lang="en-US" sz="1200">
                <a:solidFill>
                  <a:schemeClr val="dk1"/>
                </a:solidFill>
                <a:latin typeface="Cambria"/>
                <a:ea typeface="Cambria"/>
                <a:cs typeface="Cambria"/>
                <a:sym typeface="Cambria"/>
              </a:rPr>
              <a:t>, </a:t>
            </a:r>
            <a:r>
              <a:rPr lang="en-US" sz="1200">
                <a:solidFill>
                  <a:srgbClr val="FF0000"/>
                </a:solidFill>
                <a:latin typeface="Cambria"/>
                <a:ea typeface="Cambria"/>
                <a:cs typeface="Cambria"/>
                <a:sym typeface="Cambria"/>
              </a:rPr>
              <a:t>renal failure &amp; malformations)</a:t>
            </a:r>
            <a:endParaRPr sz="1200">
              <a:solidFill>
                <a:srgbClr val="FF0000"/>
              </a:solidFill>
              <a:latin typeface="Cambria"/>
              <a:ea typeface="Cambria"/>
              <a:cs typeface="Cambria"/>
              <a:sym typeface="Cambria"/>
            </a:endParaRPr>
          </a:p>
          <a:p>
            <a:pPr marL="0" lvl="0" indent="0" rtl="0">
              <a:lnSpc>
                <a:spcPct val="150000"/>
              </a:lnSpc>
              <a:spcBef>
                <a:spcPts val="0"/>
              </a:spcBef>
              <a:spcAft>
                <a:spcPts val="0"/>
              </a:spcAft>
              <a:buNone/>
            </a:pPr>
            <a:r>
              <a:rPr lang="en-US" sz="1200">
                <a:solidFill>
                  <a:schemeClr val="dk1"/>
                </a:solidFill>
                <a:latin typeface="Cambria"/>
                <a:ea typeface="Cambria"/>
                <a:cs typeface="Cambria"/>
                <a:sym typeface="Cambria"/>
              </a:rPr>
              <a:t>7- Acute </a:t>
            </a:r>
            <a:r>
              <a:rPr lang="en-US" sz="1200" b="1" u="sng">
                <a:solidFill>
                  <a:srgbClr val="FF0000"/>
                </a:solidFill>
                <a:latin typeface="Cambria"/>
                <a:ea typeface="Cambria"/>
                <a:cs typeface="Cambria"/>
                <a:sym typeface="Cambria"/>
              </a:rPr>
              <a:t>r</a:t>
            </a:r>
            <a:r>
              <a:rPr lang="en-US" sz="1200">
                <a:solidFill>
                  <a:schemeClr val="dk1"/>
                </a:solidFill>
                <a:latin typeface="Cambria"/>
                <a:ea typeface="Cambria"/>
                <a:cs typeface="Cambria"/>
                <a:sym typeface="Cambria"/>
              </a:rPr>
              <a:t>enal failure → </a:t>
            </a:r>
            <a:r>
              <a:rPr lang="en-US" sz="1200">
                <a:solidFill>
                  <a:srgbClr val="0000FF"/>
                </a:solidFill>
                <a:latin typeface="Cambria"/>
                <a:ea typeface="Cambria"/>
                <a:cs typeface="Cambria"/>
                <a:sym typeface="Cambria"/>
              </a:rPr>
              <a:t>Contraindicated </a:t>
            </a:r>
            <a:r>
              <a:rPr lang="en-US" sz="1200">
                <a:solidFill>
                  <a:schemeClr val="dk1"/>
                </a:solidFill>
                <a:latin typeface="Cambria"/>
                <a:ea typeface="Cambria"/>
                <a:cs typeface="Cambria"/>
                <a:sym typeface="Cambria"/>
              </a:rPr>
              <a:t>in patients with renal artery stenosis </a:t>
            </a:r>
            <a:r>
              <a:rPr lang="en-US" sz="1200">
                <a:solidFill>
                  <a:srgbClr val="B7B7B7"/>
                </a:solidFill>
                <a:latin typeface="Cambria"/>
                <a:ea typeface="Cambria"/>
                <a:cs typeface="Cambria"/>
                <a:sym typeface="Cambria"/>
              </a:rPr>
              <a:t>because angiotensin II is important for renal perfusion.</a:t>
            </a:r>
            <a:endParaRPr sz="1200" b="1">
              <a:solidFill>
                <a:srgbClr val="B7B7B7"/>
              </a:solidFill>
            </a:endParaRPr>
          </a:p>
          <a:p>
            <a:pPr marL="0" lvl="0" indent="0" rtl="0">
              <a:lnSpc>
                <a:spcPct val="150000"/>
              </a:lnSpc>
              <a:spcBef>
                <a:spcPts val="0"/>
              </a:spcBef>
              <a:spcAft>
                <a:spcPts val="0"/>
              </a:spcAft>
              <a:buNone/>
            </a:pP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0" y="0"/>
            <a:ext cx="6858000" cy="768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400"/>
              <a:t>Mechanism of Action of ACE Inhibitors</a:t>
            </a:r>
            <a:endParaRPr sz="2400"/>
          </a:p>
        </p:txBody>
      </p:sp>
      <p:sp>
        <p:nvSpPr>
          <p:cNvPr id="266" name="Shape 266"/>
          <p:cNvSpPr txBox="1">
            <a:spLocks noGrp="1"/>
          </p:cNvSpPr>
          <p:nvPr>
            <p:ph type="body" idx="1"/>
          </p:nvPr>
        </p:nvSpPr>
        <p:spPr>
          <a:xfrm>
            <a:off x="471500" y="919975"/>
            <a:ext cx="5915100" cy="38373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r>
              <a:rPr lang="en-US" sz="1400">
                <a:latin typeface="Cambria"/>
                <a:ea typeface="Cambria"/>
                <a:cs typeface="Cambria"/>
                <a:sym typeface="Cambria"/>
              </a:rPr>
              <a:t>In the plasma we have a protein called Angiotensinogen which is synthesized in the liver. When Renin is secreted from the kidneys, it will convert Angiotensinogen to Angiotensin I which then goes to the lungs to be converted to Angiotensin II by Angiotensin Converting Enzymes (ACE). Angiotensin II has many physiological effects such as:</a:t>
            </a:r>
            <a:endParaRPr sz="1400">
              <a:latin typeface="Cambria"/>
              <a:ea typeface="Cambria"/>
              <a:cs typeface="Cambria"/>
              <a:sym typeface="Cambria"/>
            </a:endParaRPr>
          </a:p>
          <a:p>
            <a:pPr marL="457200" lvl="0" indent="-317500">
              <a:spcBef>
                <a:spcPts val="750"/>
              </a:spcBef>
              <a:spcAft>
                <a:spcPts val="0"/>
              </a:spcAft>
              <a:buSzPts val="1400"/>
              <a:buFont typeface="Cambria"/>
              <a:buChar char="➔"/>
            </a:pPr>
            <a:r>
              <a:rPr lang="en-US" sz="1400">
                <a:latin typeface="Cambria"/>
                <a:ea typeface="Cambria"/>
                <a:cs typeface="Cambria"/>
                <a:sym typeface="Cambria"/>
              </a:rPr>
              <a:t>severe vasoconstriction</a:t>
            </a:r>
            <a:endParaRPr sz="1400">
              <a:latin typeface="Cambria"/>
              <a:ea typeface="Cambria"/>
              <a:cs typeface="Cambria"/>
              <a:sym typeface="Cambria"/>
            </a:endParaRPr>
          </a:p>
          <a:p>
            <a:pPr marL="457200" lvl="0" indent="-317500">
              <a:spcBef>
                <a:spcPts val="0"/>
              </a:spcBef>
              <a:spcAft>
                <a:spcPts val="0"/>
              </a:spcAft>
              <a:buSzPts val="1400"/>
              <a:buFont typeface="Cambria"/>
              <a:buChar char="➔"/>
            </a:pPr>
            <a:r>
              <a:rPr lang="en-US" sz="1400">
                <a:latin typeface="Cambria"/>
                <a:ea typeface="Cambria"/>
                <a:cs typeface="Cambria"/>
                <a:sym typeface="Cambria"/>
              </a:rPr>
              <a:t>stimulating secretion of aldosterone</a:t>
            </a:r>
            <a:endParaRPr sz="1400">
              <a:latin typeface="Cambria"/>
              <a:ea typeface="Cambria"/>
              <a:cs typeface="Cambria"/>
              <a:sym typeface="Cambria"/>
            </a:endParaRPr>
          </a:p>
          <a:p>
            <a:pPr marL="457200" lvl="0" indent="-317500">
              <a:spcBef>
                <a:spcPts val="0"/>
              </a:spcBef>
              <a:spcAft>
                <a:spcPts val="0"/>
              </a:spcAft>
              <a:buSzPts val="1400"/>
              <a:buFont typeface="Cambria"/>
              <a:buChar char="➔"/>
            </a:pPr>
            <a:r>
              <a:rPr lang="en-US" sz="1400">
                <a:latin typeface="Cambria"/>
                <a:ea typeface="Cambria"/>
                <a:cs typeface="Cambria"/>
                <a:sym typeface="Cambria"/>
              </a:rPr>
              <a:t>stimulating secretion of vasopressin </a:t>
            </a:r>
            <a:endParaRPr sz="1400">
              <a:latin typeface="Cambria"/>
              <a:ea typeface="Cambria"/>
              <a:cs typeface="Cambria"/>
              <a:sym typeface="Cambria"/>
            </a:endParaRPr>
          </a:p>
          <a:p>
            <a:pPr marL="457200" lvl="0" indent="-317500" rtl="0">
              <a:spcBef>
                <a:spcPts val="0"/>
              </a:spcBef>
              <a:spcAft>
                <a:spcPts val="0"/>
              </a:spcAft>
              <a:buSzPts val="1400"/>
              <a:buFont typeface="Cambria"/>
              <a:buChar char="➔"/>
            </a:pPr>
            <a:r>
              <a:rPr lang="en-US" sz="1400">
                <a:latin typeface="Cambria"/>
                <a:ea typeface="Cambria"/>
                <a:cs typeface="Cambria"/>
                <a:sym typeface="Cambria"/>
              </a:rPr>
              <a:t>stimulating the sympathetic system</a:t>
            </a:r>
            <a:endParaRPr sz="1400">
              <a:latin typeface="Cambria"/>
              <a:ea typeface="Cambria"/>
              <a:cs typeface="Cambria"/>
              <a:sym typeface="Cambria"/>
            </a:endParaRPr>
          </a:p>
          <a:p>
            <a:pPr marL="0" lvl="0" indent="0">
              <a:spcBef>
                <a:spcPts val="750"/>
              </a:spcBef>
              <a:spcAft>
                <a:spcPts val="0"/>
              </a:spcAft>
              <a:buNone/>
            </a:pPr>
            <a:r>
              <a:rPr lang="en-US" sz="1400">
                <a:latin typeface="Cambria"/>
                <a:ea typeface="Cambria"/>
                <a:cs typeface="Cambria"/>
                <a:sym typeface="Cambria"/>
              </a:rPr>
              <a:t>And as a result </a:t>
            </a:r>
            <a:r>
              <a:rPr lang="en-US" sz="1400" u="sng">
                <a:latin typeface="Cambria"/>
                <a:ea typeface="Cambria"/>
                <a:cs typeface="Cambria"/>
                <a:sym typeface="Cambria"/>
              </a:rPr>
              <a:t>increase the blood pressure and CO</a:t>
            </a:r>
            <a:endParaRPr sz="1400" u="sng">
              <a:latin typeface="Cambria"/>
              <a:ea typeface="Cambria"/>
              <a:cs typeface="Cambria"/>
              <a:sym typeface="Cambria"/>
            </a:endParaRPr>
          </a:p>
          <a:p>
            <a:pPr marL="0" lvl="0" indent="0" rtl="0">
              <a:spcBef>
                <a:spcPts val="750"/>
              </a:spcBef>
              <a:spcAft>
                <a:spcPts val="0"/>
              </a:spcAft>
              <a:buNone/>
            </a:pPr>
            <a:r>
              <a:rPr lang="en-US" sz="1400">
                <a:latin typeface="Cambria"/>
                <a:ea typeface="Cambria"/>
                <a:cs typeface="Cambria"/>
                <a:sym typeface="Cambria"/>
              </a:rPr>
              <a:t>ACE is also essential for the breakdown of Bradykinin, which when accumulated leads to vasodilatation. </a:t>
            </a:r>
            <a:endParaRPr sz="1400">
              <a:latin typeface="Cambria"/>
              <a:ea typeface="Cambria"/>
              <a:cs typeface="Cambria"/>
              <a:sym typeface="Cambria"/>
            </a:endParaRPr>
          </a:p>
          <a:p>
            <a:pPr marL="0" lvl="0" indent="0" rtl="0">
              <a:spcBef>
                <a:spcPts val="750"/>
              </a:spcBef>
              <a:spcAft>
                <a:spcPts val="0"/>
              </a:spcAft>
              <a:buNone/>
            </a:pPr>
            <a:r>
              <a:rPr lang="en-US" sz="1400">
                <a:latin typeface="Cambria"/>
                <a:ea typeface="Cambria"/>
                <a:cs typeface="Cambria"/>
                <a:sym typeface="Cambria"/>
              </a:rPr>
              <a:t>So by inhibiting ACE, we will achieve the opposite of all angiotensin II normal actions in addition to vasodilatation by the accumulation of Bradykinin. This results in </a:t>
            </a:r>
            <a:r>
              <a:rPr lang="en-US" sz="1400" u="sng">
                <a:solidFill>
                  <a:srgbClr val="FF0000"/>
                </a:solidFill>
                <a:latin typeface="Cambria"/>
                <a:ea typeface="Cambria"/>
                <a:cs typeface="Cambria"/>
                <a:sym typeface="Cambria"/>
              </a:rPr>
              <a:t>lower blood pressure and CO.</a:t>
            </a:r>
            <a:endParaRPr sz="1400" u="sng">
              <a:solidFill>
                <a:srgbClr val="FF0000"/>
              </a:solidFill>
              <a:latin typeface="Cambria"/>
              <a:ea typeface="Cambria"/>
              <a:cs typeface="Cambria"/>
              <a:sym typeface="Cambria"/>
            </a:endParaRPr>
          </a:p>
        </p:txBody>
      </p:sp>
      <p:pic>
        <p:nvPicPr>
          <p:cNvPr id="267" name="Shape 267" descr="https://upload.wikimedia.org/wikipedia/commons/thumb/a/a2/Renin-angiotensin-aldosterone_system.png/1024px-Renin-angiotensin-aldosterone_system.png"/>
          <p:cNvPicPr preferRelativeResize="0"/>
          <p:nvPr/>
        </p:nvPicPr>
        <p:blipFill rotWithShape="1">
          <a:blip r:embed="rId3">
            <a:alphaModFix/>
          </a:blip>
          <a:srcRect/>
          <a:stretch/>
        </p:blipFill>
        <p:spPr>
          <a:xfrm>
            <a:off x="471450" y="4926432"/>
            <a:ext cx="5915100" cy="446226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graphicFrame>
        <p:nvGraphicFramePr>
          <p:cNvPr id="272" name="Shape 272"/>
          <p:cNvGraphicFramePr/>
          <p:nvPr/>
        </p:nvGraphicFramePr>
        <p:xfrm>
          <a:off x="13" y="572388"/>
          <a:ext cx="3000000" cy="3000000"/>
        </p:xfrm>
        <a:graphic>
          <a:graphicData uri="http://schemas.openxmlformats.org/drawingml/2006/table">
            <a:tbl>
              <a:tblPr firstRow="1" bandRow="1">
                <a:noFill/>
                <a:tableStyleId>{A7581019-216F-4B6E-8304-ED443B22A68D}</a:tableStyleId>
              </a:tblPr>
              <a:tblGrid>
                <a:gridCol w="1234750"/>
                <a:gridCol w="2007150"/>
                <a:gridCol w="1837900"/>
                <a:gridCol w="1778175"/>
              </a:tblGrid>
              <a:tr h="1476525">
                <a:tc>
                  <a:txBody>
                    <a:bodyPr/>
                    <a:lstStyle/>
                    <a:p>
                      <a:pPr marL="0" marR="0" lvl="0" indent="0" algn="ctr" rtl="0">
                        <a:spcBef>
                          <a:spcPts val="0"/>
                        </a:spcBef>
                        <a:spcAft>
                          <a:spcPts val="0"/>
                        </a:spcAft>
                        <a:buNone/>
                      </a:pPr>
                      <a:endParaRPr sz="1500"/>
                    </a:p>
                    <a:p>
                      <a:pPr marL="0" marR="0" lvl="0" indent="0" algn="ctr" rtl="0">
                        <a:spcBef>
                          <a:spcPts val="0"/>
                        </a:spcBef>
                        <a:spcAft>
                          <a:spcPts val="0"/>
                        </a:spcAft>
                        <a:buNone/>
                      </a:pPr>
                      <a:endParaRPr sz="1500"/>
                    </a:p>
                    <a:p>
                      <a:pPr marL="0" marR="0" lvl="0" indent="0" algn="ctr" rtl="0">
                        <a:spcBef>
                          <a:spcPts val="0"/>
                        </a:spcBef>
                        <a:spcAft>
                          <a:spcPts val="0"/>
                        </a:spcAft>
                        <a:buNone/>
                      </a:pPr>
                      <a:r>
                        <a:rPr lang="en-US" sz="1500"/>
                        <a:t>Subclass &amp; </a:t>
                      </a:r>
                      <a:r>
                        <a:rPr lang="en-US" sz="1500" u="none" strike="noStrike" cap="none"/>
                        <a:t>Drug</a:t>
                      </a:r>
                      <a:endParaRPr sz="15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76761"/>
                    </a:solidFill>
                  </a:tcPr>
                </a:tc>
                <a:tc>
                  <a:txBody>
                    <a:bodyPr/>
                    <a:lstStyle/>
                    <a:p>
                      <a:pPr marL="0" marR="0" lvl="0" indent="0" algn="ctr" rtl="0">
                        <a:spcBef>
                          <a:spcPts val="0"/>
                        </a:spcBef>
                        <a:spcAft>
                          <a:spcPts val="0"/>
                        </a:spcAft>
                        <a:buNone/>
                      </a:pPr>
                      <a:r>
                        <a:rPr lang="en-US">
                          <a:latin typeface="Cambria"/>
                          <a:ea typeface="Cambria"/>
                          <a:cs typeface="Cambria"/>
                          <a:sym typeface="Cambria"/>
                        </a:rPr>
                        <a:t>Angiotensin </a:t>
                      </a:r>
                      <a:r>
                        <a:rPr lang="en-US">
                          <a:solidFill>
                            <a:srgbClr val="FF0000"/>
                          </a:solidFill>
                          <a:latin typeface="Cambria"/>
                          <a:ea typeface="Cambria"/>
                          <a:cs typeface="Cambria"/>
                          <a:sym typeface="Cambria"/>
                        </a:rPr>
                        <a:t>receptor</a:t>
                      </a:r>
                      <a:r>
                        <a:rPr lang="en-US">
                          <a:latin typeface="Cambria"/>
                          <a:ea typeface="Cambria"/>
                          <a:cs typeface="Cambria"/>
                          <a:sym typeface="Cambria"/>
                        </a:rPr>
                        <a:t> blockers (ARBS):</a:t>
                      </a:r>
                      <a:endParaRPr>
                        <a:latin typeface="Cambria"/>
                        <a:ea typeface="Cambria"/>
                        <a:cs typeface="Cambria"/>
                        <a:sym typeface="Cambria"/>
                      </a:endParaRPr>
                    </a:p>
                    <a:p>
                      <a:pPr marL="0" marR="0" lvl="0" indent="0" algn="l" rtl="0">
                        <a:spcBef>
                          <a:spcPts val="0"/>
                        </a:spcBef>
                        <a:spcAft>
                          <a:spcPts val="0"/>
                        </a:spcAft>
                        <a:buNone/>
                      </a:pPr>
                      <a:endParaRPr>
                        <a:latin typeface="Cambria"/>
                        <a:ea typeface="Cambria"/>
                        <a:cs typeface="Cambria"/>
                        <a:sym typeface="Cambria"/>
                      </a:endParaRPr>
                    </a:p>
                    <a:p>
                      <a:pPr marL="0" marR="0" lvl="0" indent="0" algn="ctr" rtl="0">
                        <a:spcBef>
                          <a:spcPts val="0"/>
                        </a:spcBef>
                        <a:spcAft>
                          <a:spcPts val="0"/>
                        </a:spcAft>
                        <a:buNone/>
                      </a:pPr>
                      <a:r>
                        <a:rPr lang="en-US">
                          <a:latin typeface="Cambria"/>
                          <a:ea typeface="Cambria"/>
                          <a:cs typeface="Cambria"/>
                          <a:sym typeface="Cambria"/>
                        </a:rPr>
                        <a:t>-Lo</a:t>
                      </a:r>
                      <a:r>
                        <a:rPr lang="en-US">
                          <a:solidFill>
                            <a:srgbClr val="741B47"/>
                          </a:solidFill>
                          <a:latin typeface="Cambria"/>
                          <a:ea typeface="Cambria"/>
                          <a:cs typeface="Cambria"/>
                          <a:sym typeface="Cambria"/>
                        </a:rPr>
                        <a:t>sartan</a:t>
                      </a:r>
                      <a:endParaRPr>
                        <a:solidFill>
                          <a:srgbClr val="741B47"/>
                        </a:solidFill>
                        <a:latin typeface="Cambria"/>
                        <a:ea typeface="Cambria"/>
                        <a:cs typeface="Cambria"/>
                        <a:sym typeface="Cambria"/>
                      </a:endParaRPr>
                    </a:p>
                    <a:p>
                      <a:pPr marL="0" marR="0" lvl="0" indent="0" algn="ctr" rtl="0">
                        <a:spcBef>
                          <a:spcPts val="0"/>
                        </a:spcBef>
                        <a:spcAft>
                          <a:spcPts val="0"/>
                        </a:spcAft>
                        <a:buNone/>
                      </a:pPr>
                      <a:r>
                        <a:rPr lang="en-US">
                          <a:latin typeface="Cambria"/>
                          <a:ea typeface="Cambria"/>
                          <a:cs typeface="Cambria"/>
                          <a:sym typeface="Cambria"/>
                        </a:rPr>
                        <a:t>-Val</a:t>
                      </a:r>
                      <a:r>
                        <a:rPr lang="en-US">
                          <a:solidFill>
                            <a:srgbClr val="741B47"/>
                          </a:solidFill>
                          <a:latin typeface="Cambria"/>
                          <a:ea typeface="Cambria"/>
                          <a:cs typeface="Cambria"/>
                          <a:sym typeface="Cambria"/>
                        </a:rPr>
                        <a:t>sartan</a:t>
                      </a:r>
                      <a:endParaRPr>
                        <a:solidFill>
                          <a:srgbClr val="741B47"/>
                        </a:solidFill>
                        <a:latin typeface="Cambria"/>
                        <a:ea typeface="Cambria"/>
                        <a:cs typeface="Cambria"/>
                        <a:sym typeface="Cambria"/>
                      </a:endParaRPr>
                    </a:p>
                    <a:p>
                      <a:pPr marL="0" marR="0" lvl="0" indent="0" algn="ctr" rtl="0">
                        <a:spcBef>
                          <a:spcPts val="0"/>
                        </a:spcBef>
                        <a:spcAft>
                          <a:spcPts val="0"/>
                        </a:spcAft>
                        <a:buNone/>
                      </a:pPr>
                      <a:r>
                        <a:rPr lang="en-US">
                          <a:latin typeface="Cambria"/>
                          <a:ea typeface="Cambria"/>
                          <a:cs typeface="Cambria"/>
                          <a:sym typeface="Cambria"/>
                        </a:rPr>
                        <a:t>-Irbe</a:t>
                      </a:r>
                      <a:r>
                        <a:rPr lang="en-US">
                          <a:solidFill>
                            <a:srgbClr val="741B47"/>
                          </a:solidFill>
                          <a:latin typeface="Cambria"/>
                          <a:ea typeface="Cambria"/>
                          <a:cs typeface="Cambria"/>
                          <a:sym typeface="Cambria"/>
                        </a:rPr>
                        <a:t>sartan</a:t>
                      </a:r>
                      <a:endParaRPr>
                        <a:solidFill>
                          <a:srgbClr val="741B47"/>
                        </a:solidFill>
                        <a:latin typeface="Cambria"/>
                        <a:ea typeface="Cambria"/>
                        <a:cs typeface="Cambria"/>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7BA0"/>
                    </a:solidFill>
                  </a:tcPr>
                </a:tc>
                <a:tc>
                  <a:txBody>
                    <a:bodyPr/>
                    <a:lstStyle/>
                    <a:p>
                      <a:pPr marL="0" marR="0" lvl="0" indent="0" algn="ctr" rtl="0">
                        <a:spcBef>
                          <a:spcPts val="0"/>
                        </a:spcBef>
                        <a:spcAft>
                          <a:spcPts val="0"/>
                        </a:spcAft>
                        <a:buNone/>
                      </a:pPr>
                      <a:r>
                        <a:rPr lang="en-US">
                          <a:latin typeface="Cambria"/>
                          <a:ea typeface="Cambria"/>
                          <a:cs typeface="Cambria"/>
                          <a:sym typeface="Cambria"/>
                        </a:rPr>
                        <a:t>Alpha- Adrenoreceptors Blockers:</a:t>
                      </a:r>
                      <a:endParaRPr>
                        <a:latin typeface="Cambria"/>
                        <a:ea typeface="Cambria"/>
                        <a:cs typeface="Cambria"/>
                        <a:sym typeface="Cambria"/>
                      </a:endParaRPr>
                    </a:p>
                    <a:p>
                      <a:pPr marL="0" marR="0" lvl="0" indent="0" algn="ctr" rtl="0">
                        <a:spcBef>
                          <a:spcPts val="0"/>
                        </a:spcBef>
                        <a:spcAft>
                          <a:spcPts val="0"/>
                        </a:spcAft>
                        <a:buNone/>
                      </a:pPr>
                      <a:endParaRPr>
                        <a:latin typeface="Cambria"/>
                        <a:ea typeface="Cambria"/>
                        <a:cs typeface="Cambria"/>
                        <a:sym typeface="Cambria"/>
                      </a:endParaRPr>
                    </a:p>
                    <a:p>
                      <a:pPr marL="0" marR="0" lvl="0" indent="0" algn="ctr" rtl="0">
                        <a:spcBef>
                          <a:spcPts val="0"/>
                        </a:spcBef>
                        <a:spcAft>
                          <a:spcPts val="0"/>
                        </a:spcAft>
                        <a:buNone/>
                      </a:pPr>
                      <a:r>
                        <a:rPr lang="en-US">
                          <a:latin typeface="Cambria"/>
                          <a:ea typeface="Cambria"/>
                          <a:cs typeface="Cambria"/>
                          <a:sym typeface="Cambria"/>
                        </a:rPr>
                        <a:t>Prazosin</a:t>
                      </a:r>
                      <a:endParaRPr>
                        <a:latin typeface="Cambria"/>
                        <a:ea typeface="Cambria"/>
                        <a:cs typeface="Cambria"/>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7B7B7"/>
                    </a:solidFill>
                  </a:tcPr>
                </a:tc>
                <a:tc>
                  <a:txBody>
                    <a:bodyPr/>
                    <a:lstStyle/>
                    <a:p>
                      <a:pPr marL="0" marR="0" lvl="0" indent="0" algn="ctr" rtl="0">
                        <a:spcBef>
                          <a:spcPts val="0"/>
                        </a:spcBef>
                        <a:spcAft>
                          <a:spcPts val="0"/>
                        </a:spcAft>
                        <a:buNone/>
                      </a:pPr>
                      <a:r>
                        <a:rPr lang="en-US" u="sng">
                          <a:latin typeface="Cambria"/>
                          <a:ea typeface="Cambria"/>
                          <a:cs typeface="Cambria"/>
                          <a:sym typeface="Cambria"/>
                        </a:rPr>
                        <a:t>Direct </a:t>
                      </a:r>
                      <a:r>
                        <a:rPr lang="en-US">
                          <a:latin typeface="Cambria"/>
                          <a:ea typeface="Cambria"/>
                          <a:cs typeface="Cambria"/>
                          <a:sym typeface="Cambria"/>
                        </a:rPr>
                        <a:t>acting Vasodilators:</a:t>
                      </a:r>
                      <a:endParaRPr>
                        <a:latin typeface="Cambria"/>
                        <a:ea typeface="Cambria"/>
                        <a:cs typeface="Cambria"/>
                        <a:sym typeface="Cambria"/>
                      </a:endParaRPr>
                    </a:p>
                    <a:p>
                      <a:pPr marL="0" marR="0" lvl="0" indent="0" algn="ctr" rtl="0">
                        <a:spcBef>
                          <a:spcPts val="0"/>
                        </a:spcBef>
                        <a:spcAft>
                          <a:spcPts val="0"/>
                        </a:spcAft>
                        <a:buNone/>
                      </a:pPr>
                      <a:endParaRPr>
                        <a:latin typeface="Cambria"/>
                        <a:ea typeface="Cambria"/>
                        <a:cs typeface="Cambria"/>
                        <a:sym typeface="Cambria"/>
                      </a:endParaRPr>
                    </a:p>
                    <a:p>
                      <a:pPr marL="0" marR="0" lvl="0" indent="0" algn="ctr" rtl="0">
                        <a:spcBef>
                          <a:spcPts val="0"/>
                        </a:spcBef>
                        <a:spcAft>
                          <a:spcPts val="0"/>
                        </a:spcAft>
                        <a:buNone/>
                      </a:pPr>
                      <a:r>
                        <a:rPr lang="en-US">
                          <a:latin typeface="Cambria"/>
                          <a:ea typeface="Cambria"/>
                          <a:cs typeface="Cambria"/>
                          <a:sym typeface="Cambria"/>
                        </a:rPr>
                        <a:t>Sodium nitroprusside</a:t>
                      </a:r>
                      <a:endParaRPr>
                        <a:latin typeface="Cambria"/>
                        <a:ea typeface="Cambria"/>
                        <a:cs typeface="Cambria"/>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5A11"/>
                    </a:solidFill>
                  </a:tcPr>
                </a:tc>
              </a:tr>
              <a:tr h="1471675">
                <a:tc>
                  <a:txBody>
                    <a:bodyPr/>
                    <a:lstStyle/>
                    <a:p>
                      <a:pPr marL="0" marR="0" lvl="0" indent="0" algn="ctr" rtl="0">
                        <a:spcBef>
                          <a:spcPts val="0"/>
                        </a:spcBef>
                        <a:spcAft>
                          <a:spcPts val="0"/>
                        </a:spcAft>
                        <a:buNone/>
                      </a:pPr>
                      <a:endParaRPr sz="1500">
                        <a:solidFill>
                          <a:schemeClr val="lt1"/>
                        </a:solidFill>
                      </a:endParaRPr>
                    </a:p>
                    <a:p>
                      <a:pPr marL="0" marR="0" lvl="0" indent="0" algn="ctr" rtl="0">
                        <a:spcBef>
                          <a:spcPts val="0"/>
                        </a:spcBef>
                        <a:spcAft>
                          <a:spcPts val="0"/>
                        </a:spcAft>
                        <a:buNone/>
                      </a:pPr>
                      <a:r>
                        <a:rPr lang="en-US" sz="1500">
                          <a:solidFill>
                            <a:schemeClr val="lt1"/>
                          </a:solidFill>
                        </a:rPr>
                        <a:t>Mechanism</a:t>
                      </a:r>
                      <a:endParaRPr sz="1500">
                        <a:solidFill>
                          <a:schemeClr val="lt1"/>
                        </a:solidFill>
                      </a:endParaRPr>
                    </a:p>
                    <a:p>
                      <a:pPr marL="0" marR="0" lvl="0" indent="0" algn="ctr" rtl="0">
                        <a:spcBef>
                          <a:spcPts val="0"/>
                        </a:spcBef>
                        <a:spcAft>
                          <a:spcPts val="0"/>
                        </a:spcAft>
                        <a:buNone/>
                      </a:pPr>
                      <a:r>
                        <a:rPr lang="en-US" sz="1500">
                          <a:solidFill>
                            <a:schemeClr val="lt1"/>
                          </a:solidFill>
                        </a:rPr>
                        <a:t>of Action</a:t>
                      </a:r>
                      <a:endParaRPr sz="1500">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76761"/>
                    </a:solidFill>
                  </a:tcPr>
                </a:tc>
                <a:tc>
                  <a:txBody>
                    <a:bodyPr/>
                    <a:lstStyle/>
                    <a:p>
                      <a:pPr marL="457200" marR="0" lvl="0" indent="-317500" algn="l" rtl="0">
                        <a:spcBef>
                          <a:spcPts val="0"/>
                        </a:spcBef>
                        <a:spcAft>
                          <a:spcPts val="0"/>
                        </a:spcAft>
                        <a:buSzPts val="1400"/>
                        <a:buChar char="-"/>
                      </a:pPr>
                      <a:r>
                        <a:rPr lang="en-US"/>
                        <a:t>Block AT1 receptors</a:t>
                      </a:r>
                      <a:endParaRPr/>
                    </a:p>
                    <a:p>
                      <a:pPr marL="0" marR="0" lvl="0" indent="0" algn="l" rtl="0">
                        <a:spcBef>
                          <a:spcPts val="0"/>
                        </a:spcBef>
                        <a:spcAft>
                          <a:spcPts val="0"/>
                        </a:spcAft>
                        <a:buNone/>
                      </a:pPr>
                      <a:endParaRPr/>
                    </a:p>
                    <a:p>
                      <a:pPr marL="457200" marR="0" lvl="0" indent="-317500" algn="l" rtl="0">
                        <a:spcBef>
                          <a:spcPts val="0"/>
                        </a:spcBef>
                        <a:spcAft>
                          <a:spcPts val="0"/>
                        </a:spcAft>
                        <a:buSzPts val="1400"/>
                        <a:buChar char="-"/>
                      </a:pPr>
                      <a:r>
                        <a:rPr lang="en-US"/>
                        <a:t>Decrease action of angiotensin II</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457200" marR="0" lvl="0" indent="-317500" rtl="0">
                        <a:spcBef>
                          <a:spcPts val="0"/>
                        </a:spcBef>
                        <a:spcAft>
                          <a:spcPts val="0"/>
                        </a:spcAft>
                        <a:buSzPts val="1400"/>
                        <a:buChar char="-"/>
                      </a:pPr>
                      <a:r>
                        <a:rPr lang="en-US"/>
                        <a:t>Blocks </a:t>
                      </a:r>
                      <a:r>
                        <a:rPr lang="en-US">
                          <a:solidFill>
                            <a:srgbClr val="222222"/>
                          </a:solidFill>
                          <a:highlight>
                            <a:srgbClr val="FFFFFF"/>
                          </a:highlight>
                        </a:rPr>
                        <a:t>α</a:t>
                      </a:r>
                      <a:r>
                        <a:rPr lang="en-US"/>
                        <a:t>-receptors in arterioles and venules</a:t>
                      </a:r>
                      <a:endParaRPr/>
                    </a:p>
                    <a:p>
                      <a:pPr marL="457200" lvl="0" indent="-317500" rtl="0">
                        <a:spcBef>
                          <a:spcPts val="0"/>
                        </a:spcBef>
                        <a:spcAft>
                          <a:spcPts val="0"/>
                        </a:spcAft>
                        <a:buClr>
                          <a:schemeClr val="dk1"/>
                        </a:buClr>
                        <a:buSzPts val="1400"/>
                        <a:buChar char="-"/>
                      </a:pPr>
                      <a:r>
                        <a:rPr lang="en-US"/>
                        <a:t>Decrease both preload and afterload</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a:t>Acts immediately and effects lasts for 1-5 mins.</a:t>
                      </a:r>
                      <a:endParaRPr/>
                    </a:p>
                    <a:p>
                      <a:pPr marL="0" marR="0" lvl="0" indent="0" algn="l" rtl="0">
                        <a:spcBef>
                          <a:spcPts val="0"/>
                        </a:spcBef>
                        <a:spcAft>
                          <a:spcPts val="0"/>
                        </a:spcAft>
                        <a:buNone/>
                      </a:pPr>
                      <a:r>
                        <a:rPr lang="en-US" sz="1100">
                          <a:solidFill>
                            <a:schemeClr val="accent6"/>
                          </a:solidFill>
                        </a:rPr>
                        <a:t>( it doesn't affect the receptors it acts directly on blood vessels , so the action will be very fast )</a:t>
                      </a:r>
                      <a:endParaRPr sz="1100">
                        <a:solidFill>
                          <a:schemeClr val="accent6"/>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r h="667125">
                <a:tc>
                  <a:txBody>
                    <a:bodyPr/>
                    <a:lstStyle/>
                    <a:p>
                      <a:pPr marL="0" marR="0" lvl="0" indent="0" algn="ctr" rtl="0">
                        <a:spcBef>
                          <a:spcPts val="0"/>
                        </a:spcBef>
                        <a:spcAft>
                          <a:spcPts val="0"/>
                        </a:spcAft>
                        <a:buNone/>
                      </a:pPr>
                      <a:r>
                        <a:rPr lang="en-US" sz="1500">
                          <a:solidFill>
                            <a:schemeClr val="lt1"/>
                          </a:solidFill>
                        </a:rPr>
                        <a:t>Indications</a:t>
                      </a:r>
                      <a:endParaRPr sz="15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76761"/>
                    </a:solidFill>
                  </a:tcPr>
                </a:tc>
                <a:tc gridSpan="2">
                  <a:txBody>
                    <a:bodyPr/>
                    <a:lstStyle/>
                    <a:p>
                      <a:pPr marL="0" marR="0" lvl="0" indent="0" algn="l" rtl="0">
                        <a:spcBef>
                          <a:spcPts val="0"/>
                        </a:spcBef>
                        <a:spcAft>
                          <a:spcPts val="0"/>
                        </a:spcAft>
                        <a:buNone/>
                      </a:pPr>
                      <a:endParaRPr sz="1350"/>
                    </a:p>
                    <a:p>
                      <a:pPr marL="0" marR="0" lvl="0" indent="0" algn="ctr" rtl="0">
                        <a:spcBef>
                          <a:spcPts val="0"/>
                        </a:spcBef>
                        <a:spcAft>
                          <a:spcPts val="0"/>
                        </a:spcAft>
                        <a:buNone/>
                      </a:pPr>
                      <a:r>
                        <a:rPr lang="en-US" sz="1350"/>
                        <a:t>-</a:t>
                      </a:r>
                      <a:endParaRPr sz="13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hMerge="1">
                  <a:txBody>
                    <a:bodyPr/>
                    <a:lstStyle/>
                    <a:p>
                      <a:endParaRPr lang="en-US"/>
                    </a:p>
                  </a:txBody>
                  <a:tcPr/>
                </a:tc>
                <a:tc>
                  <a:txBody>
                    <a:bodyPr/>
                    <a:lstStyle/>
                    <a:p>
                      <a:pPr marL="0" marR="0" lvl="0" indent="0" algn="l" rtl="0">
                        <a:spcBef>
                          <a:spcPts val="0"/>
                        </a:spcBef>
                        <a:spcAft>
                          <a:spcPts val="0"/>
                        </a:spcAft>
                        <a:buNone/>
                      </a:pPr>
                      <a:r>
                        <a:rPr lang="en-US"/>
                        <a:t>Given IV for acute or </a:t>
                      </a:r>
                      <a:r>
                        <a:rPr lang="en-US">
                          <a:solidFill>
                            <a:srgbClr val="FF0000"/>
                          </a:solidFill>
                        </a:rPr>
                        <a:t>severe </a:t>
                      </a:r>
                      <a:r>
                        <a:rPr lang="en-US">
                          <a:solidFill>
                            <a:srgbClr val="000000"/>
                          </a:solidFill>
                        </a:rPr>
                        <a:t>heart failure</a:t>
                      </a:r>
                      <a:endParaRPr>
                        <a:solidFill>
                          <a:srgbClr val="00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bl>
          </a:graphicData>
        </a:graphic>
      </p:graphicFrame>
      <p:sp>
        <p:nvSpPr>
          <p:cNvPr id="273" name="Shape 273"/>
          <p:cNvSpPr txBox="1"/>
          <p:nvPr/>
        </p:nvSpPr>
        <p:spPr>
          <a:xfrm>
            <a:off x="5219925" y="1977250"/>
            <a:ext cx="1344600" cy="395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graphicFrame>
        <p:nvGraphicFramePr>
          <p:cNvPr id="274" name="Shape 274"/>
          <p:cNvGraphicFramePr/>
          <p:nvPr/>
        </p:nvGraphicFramePr>
        <p:xfrm>
          <a:off x="0" y="4773550"/>
          <a:ext cx="3000000" cy="3000000"/>
        </p:xfrm>
        <a:graphic>
          <a:graphicData uri="http://schemas.openxmlformats.org/drawingml/2006/table">
            <a:tbl>
              <a:tblPr firstRow="1" bandRow="1">
                <a:noFill/>
                <a:tableStyleId>{A7581019-216F-4B6E-8304-ED443B22A68D}</a:tableStyleId>
              </a:tblPr>
              <a:tblGrid>
                <a:gridCol w="1035675"/>
                <a:gridCol w="2136450"/>
                <a:gridCol w="1838100"/>
                <a:gridCol w="1847800"/>
              </a:tblGrid>
              <a:tr h="449775">
                <a:tc>
                  <a:txBody>
                    <a:bodyPr/>
                    <a:lstStyle/>
                    <a:p>
                      <a:pPr marL="0" marR="0" lvl="0" indent="0" algn="ctr" rtl="0">
                        <a:spcBef>
                          <a:spcPts val="0"/>
                        </a:spcBef>
                        <a:spcAft>
                          <a:spcPts val="0"/>
                        </a:spcAft>
                        <a:buNone/>
                      </a:pPr>
                      <a:r>
                        <a:rPr lang="en-US" sz="1500" u="none" strike="noStrike" cap="none"/>
                        <a:t>Drug</a:t>
                      </a:r>
                      <a:endParaRPr sz="15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76761"/>
                    </a:solidFill>
                  </a:tcPr>
                </a:tc>
                <a:tc gridSpan="3">
                  <a:txBody>
                    <a:bodyPr/>
                    <a:lstStyle/>
                    <a:p>
                      <a:pPr marL="0" marR="0" lvl="0" indent="0" algn="ctr" rtl="0">
                        <a:spcBef>
                          <a:spcPts val="0"/>
                        </a:spcBef>
                        <a:spcAft>
                          <a:spcPts val="0"/>
                        </a:spcAft>
                        <a:buNone/>
                      </a:pPr>
                      <a:r>
                        <a:rPr lang="en-US" sz="1500">
                          <a:latin typeface="Cambria"/>
                          <a:ea typeface="Cambria"/>
                          <a:cs typeface="Cambria"/>
                          <a:sym typeface="Cambria"/>
                        </a:rPr>
                        <a:t> Cardiac glycosides (digitalis)</a:t>
                      </a:r>
                      <a:endParaRPr sz="1500">
                        <a:latin typeface="Cambria"/>
                        <a:ea typeface="Cambria"/>
                        <a:cs typeface="Cambria"/>
                        <a:sym typeface="Cambria"/>
                      </a:endParaRPr>
                    </a:p>
                    <a:p>
                      <a:pPr marL="0" marR="0" lvl="0" indent="0" algn="ctr" rtl="0">
                        <a:spcBef>
                          <a:spcPts val="0"/>
                        </a:spcBef>
                        <a:spcAft>
                          <a:spcPts val="0"/>
                        </a:spcAft>
                        <a:buNone/>
                      </a:pPr>
                      <a:r>
                        <a:rPr lang="en-US" sz="1500">
                          <a:solidFill>
                            <a:srgbClr val="FF0000"/>
                          </a:solidFill>
                          <a:latin typeface="Cambria"/>
                          <a:ea typeface="Cambria"/>
                          <a:cs typeface="Cambria"/>
                          <a:sym typeface="Cambria"/>
                        </a:rPr>
                        <a:t>Digoxin</a:t>
                      </a:r>
                      <a:endParaRPr sz="1500">
                        <a:solidFill>
                          <a:srgbClr val="FF0000"/>
                        </a:solidFill>
                        <a:latin typeface="Cambria"/>
                        <a:ea typeface="Cambria"/>
                        <a:cs typeface="Cambria"/>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9999"/>
                    </a:solidFill>
                  </a:tcPr>
                </a:tc>
                <a:tc hMerge="1">
                  <a:txBody>
                    <a:bodyPr/>
                    <a:lstStyle/>
                    <a:p>
                      <a:endParaRPr lang="en-US"/>
                    </a:p>
                  </a:txBody>
                  <a:tcPr/>
                </a:tc>
                <a:tc hMerge="1">
                  <a:txBody>
                    <a:bodyPr/>
                    <a:lstStyle/>
                    <a:p>
                      <a:endParaRPr lang="en-US"/>
                    </a:p>
                  </a:txBody>
                  <a:tcPr/>
                </a:tc>
              </a:tr>
              <a:tr h="416575">
                <a:tc>
                  <a:txBody>
                    <a:bodyPr/>
                    <a:lstStyle/>
                    <a:p>
                      <a:pPr marL="0" marR="0" lvl="0" indent="0" algn="ctr" rtl="0">
                        <a:spcBef>
                          <a:spcPts val="0"/>
                        </a:spcBef>
                        <a:spcAft>
                          <a:spcPts val="0"/>
                        </a:spcAft>
                        <a:buNone/>
                      </a:pPr>
                      <a:r>
                        <a:rPr lang="en-US" sz="1500">
                          <a:solidFill>
                            <a:schemeClr val="lt1"/>
                          </a:solidFill>
                        </a:rPr>
                        <a:t>MOA</a:t>
                      </a:r>
                      <a:endParaRPr sz="1500">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76761"/>
                    </a:solidFill>
                  </a:tcPr>
                </a:tc>
                <a:tc gridSpan="3">
                  <a:txBody>
                    <a:bodyPr/>
                    <a:lstStyle/>
                    <a:p>
                      <a:pPr marL="457200" lvl="0" indent="-311150" rtl="0">
                        <a:spcBef>
                          <a:spcPts val="0"/>
                        </a:spcBef>
                        <a:spcAft>
                          <a:spcPts val="0"/>
                        </a:spcAft>
                        <a:buSzPts val="1300"/>
                        <a:buChar char="-"/>
                      </a:pPr>
                      <a:r>
                        <a:rPr lang="en-US" sz="1300"/>
                        <a:t>Inhibit Na+/K+ ATPase enzyme </a:t>
                      </a:r>
                      <a:r>
                        <a:rPr lang="en-US" sz="1300">
                          <a:solidFill>
                            <a:srgbClr val="A61C00"/>
                          </a:solidFill>
                        </a:rPr>
                        <a:t>(</a:t>
                      </a:r>
                      <a:r>
                        <a:rPr lang="en-US" sz="1300">
                          <a:solidFill>
                            <a:srgbClr val="CC4125"/>
                          </a:solidFill>
                        </a:rPr>
                        <a:t>the sodium pump) </a:t>
                      </a:r>
                      <a:r>
                        <a:rPr lang="en-US" sz="1300">
                          <a:solidFill>
                            <a:srgbClr val="000000"/>
                          </a:solidFill>
                        </a:rPr>
                        <a:t>(explained next slide)</a:t>
                      </a:r>
                      <a:endParaRPr sz="1300">
                        <a:solidFill>
                          <a:srgbClr val="000000"/>
                        </a:solidFill>
                      </a:endParaRPr>
                    </a:p>
                    <a:p>
                      <a:pPr marL="457200" marR="0" lvl="0" indent="-311150" algn="l" rtl="0">
                        <a:spcBef>
                          <a:spcPts val="0"/>
                        </a:spcBef>
                        <a:spcAft>
                          <a:spcPts val="0"/>
                        </a:spcAft>
                        <a:buSzPts val="1300"/>
                        <a:buChar char="-"/>
                      </a:pPr>
                      <a:r>
                        <a:rPr lang="en-US" sz="1300"/>
                        <a:t>Increase the force of myocardial contraction</a:t>
                      </a:r>
                      <a:r>
                        <a:rPr lang="en-US" sz="1300">
                          <a:solidFill>
                            <a:srgbClr val="CC4125"/>
                          </a:solidFill>
                        </a:rPr>
                        <a:t> (+ve inotropic effect)</a:t>
                      </a:r>
                      <a:endParaRPr sz="1300">
                        <a:solidFill>
                          <a:srgbClr val="CC4125"/>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r>
              <a:tr h="617375">
                <a:tc>
                  <a:txBody>
                    <a:bodyPr/>
                    <a:lstStyle/>
                    <a:p>
                      <a:pPr marL="0" marR="0" lvl="0" indent="0" algn="ctr" rtl="0">
                        <a:spcBef>
                          <a:spcPts val="0"/>
                        </a:spcBef>
                        <a:spcAft>
                          <a:spcPts val="0"/>
                        </a:spcAft>
                        <a:buNone/>
                      </a:pPr>
                      <a:endParaRPr sz="1500">
                        <a:solidFill>
                          <a:schemeClr val="lt1"/>
                        </a:solidFill>
                      </a:endParaRPr>
                    </a:p>
                    <a:p>
                      <a:pPr marL="0" marR="0" lvl="0" indent="0" algn="ctr" rtl="0">
                        <a:spcBef>
                          <a:spcPts val="0"/>
                        </a:spcBef>
                        <a:spcAft>
                          <a:spcPts val="0"/>
                        </a:spcAft>
                        <a:buNone/>
                      </a:pPr>
                      <a:r>
                        <a:rPr lang="en-US" sz="1500">
                          <a:solidFill>
                            <a:schemeClr val="lt1"/>
                          </a:solidFill>
                        </a:rPr>
                        <a:t>Uses</a:t>
                      </a:r>
                      <a:endParaRPr sz="15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76761"/>
                    </a:solidFill>
                  </a:tcPr>
                </a:tc>
                <a:tc gridSpan="3">
                  <a:txBody>
                    <a:bodyPr/>
                    <a:lstStyle/>
                    <a:p>
                      <a:pPr marL="457200" marR="0" lvl="0" indent="-311150" algn="l" rtl="0">
                        <a:spcBef>
                          <a:spcPts val="0"/>
                        </a:spcBef>
                        <a:spcAft>
                          <a:spcPts val="0"/>
                        </a:spcAft>
                        <a:buSzPts val="1300"/>
                        <a:buChar char="-"/>
                      </a:pPr>
                      <a:r>
                        <a:rPr lang="en-US" sz="1300"/>
                        <a:t>Congestive heart failure</a:t>
                      </a:r>
                      <a:endParaRPr sz="1300"/>
                    </a:p>
                    <a:p>
                      <a:pPr marL="457200" marR="0" lvl="0" indent="-311150" algn="l" rtl="0">
                        <a:spcBef>
                          <a:spcPts val="0"/>
                        </a:spcBef>
                        <a:spcAft>
                          <a:spcPts val="0"/>
                        </a:spcAft>
                        <a:buSzPts val="1300"/>
                        <a:buChar char="-"/>
                      </a:pPr>
                      <a:r>
                        <a:rPr lang="en-US" sz="1300"/>
                        <a:t>Has narrow therapeutic index </a:t>
                      </a:r>
                      <a:r>
                        <a:rPr lang="en-US" sz="1300">
                          <a:solidFill>
                            <a:schemeClr val="accent6"/>
                          </a:solidFill>
                        </a:rPr>
                        <a:t>(therapeutic dose very close to toxic dose so we should be careful of toxicity)</a:t>
                      </a:r>
                      <a:endParaRPr sz="1300">
                        <a:solidFill>
                          <a:schemeClr val="accent6"/>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r>
              <a:tr h="3556425">
                <a:tc>
                  <a:txBody>
                    <a:bodyPr/>
                    <a:lstStyle/>
                    <a:p>
                      <a:pPr marL="0" marR="0" lvl="0" indent="0" algn="ctr" rtl="0">
                        <a:spcBef>
                          <a:spcPts val="0"/>
                        </a:spcBef>
                        <a:spcAft>
                          <a:spcPts val="0"/>
                        </a:spcAft>
                        <a:buNone/>
                      </a:pPr>
                      <a:endParaRPr sz="1500">
                        <a:solidFill>
                          <a:schemeClr val="lt1"/>
                        </a:solidFill>
                      </a:endParaRPr>
                    </a:p>
                    <a:p>
                      <a:pPr marL="0" marR="0" lvl="0" indent="0" algn="ctr" rtl="0">
                        <a:spcBef>
                          <a:spcPts val="0"/>
                        </a:spcBef>
                        <a:spcAft>
                          <a:spcPts val="0"/>
                        </a:spcAft>
                        <a:buNone/>
                      </a:pPr>
                      <a:endParaRPr sz="1500">
                        <a:solidFill>
                          <a:schemeClr val="lt1"/>
                        </a:solidFill>
                      </a:endParaRPr>
                    </a:p>
                    <a:p>
                      <a:pPr marL="0" marR="0" lvl="0" indent="0" algn="ctr" rtl="0">
                        <a:spcBef>
                          <a:spcPts val="0"/>
                        </a:spcBef>
                        <a:spcAft>
                          <a:spcPts val="0"/>
                        </a:spcAft>
                        <a:buNone/>
                      </a:pPr>
                      <a:endParaRPr sz="1500">
                        <a:solidFill>
                          <a:schemeClr val="lt1"/>
                        </a:solidFill>
                      </a:endParaRPr>
                    </a:p>
                    <a:p>
                      <a:pPr marL="0" marR="0" lvl="0" indent="0" algn="ctr" rtl="0">
                        <a:spcBef>
                          <a:spcPts val="0"/>
                        </a:spcBef>
                        <a:spcAft>
                          <a:spcPts val="0"/>
                        </a:spcAft>
                        <a:buNone/>
                      </a:pPr>
                      <a:r>
                        <a:rPr lang="en-US" sz="1500">
                          <a:solidFill>
                            <a:schemeClr val="lt1"/>
                          </a:solidFill>
                        </a:rPr>
                        <a:t>ADRs</a:t>
                      </a:r>
                      <a:endParaRPr sz="15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76761"/>
                    </a:solidFill>
                  </a:tcPr>
                </a:tc>
                <a:tc>
                  <a:txBody>
                    <a:bodyPr/>
                    <a:lstStyle/>
                    <a:p>
                      <a:pPr marL="0" marR="0" lvl="0" indent="0" algn="l" rtl="0">
                        <a:spcBef>
                          <a:spcPts val="0"/>
                        </a:spcBef>
                        <a:spcAft>
                          <a:spcPts val="0"/>
                        </a:spcAft>
                        <a:buNone/>
                      </a:pPr>
                      <a:r>
                        <a:rPr lang="en-US" sz="1300">
                          <a:solidFill>
                            <a:srgbClr val="FF0000"/>
                          </a:solidFill>
                        </a:rPr>
                        <a:t>Adverse effects (Cardiac):</a:t>
                      </a:r>
                      <a:endParaRPr sz="1300">
                        <a:solidFill>
                          <a:srgbClr val="FF0000"/>
                        </a:solidFill>
                      </a:endParaRPr>
                    </a:p>
                    <a:p>
                      <a:pPr marL="0" marR="0" lvl="0" indent="0" algn="l" rtl="0">
                        <a:spcBef>
                          <a:spcPts val="0"/>
                        </a:spcBef>
                        <a:spcAft>
                          <a:spcPts val="0"/>
                        </a:spcAft>
                        <a:buNone/>
                      </a:pPr>
                      <a:r>
                        <a:rPr lang="en-US" sz="1300">
                          <a:solidFill>
                            <a:srgbClr val="000000"/>
                          </a:solidFill>
                        </a:rPr>
                        <a:t>-extrasystoles(</a:t>
                      </a:r>
                      <a:r>
                        <a:rPr lang="en-US" sz="1300">
                          <a:solidFill>
                            <a:schemeClr val="accent6"/>
                          </a:solidFill>
                        </a:rPr>
                        <a:t>premature contraction occurs from outside the SA node)</a:t>
                      </a:r>
                      <a:endParaRPr sz="1300">
                        <a:solidFill>
                          <a:schemeClr val="accent6"/>
                        </a:solidFill>
                      </a:endParaRPr>
                    </a:p>
                    <a:p>
                      <a:pPr marL="0" marR="0" lvl="0" indent="0" algn="l" rtl="0">
                        <a:spcBef>
                          <a:spcPts val="0"/>
                        </a:spcBef>
                        <a:spcAft>
                          <a:spcPts val="0"/>
                        </a:spcAft>
                        <a:buNone/>
                      </a:pPr>
                      <a:r>
                        <a:rPr lang="en-US" sz="1300">
                          <a:solidFill>
                            <a:srgbClr val="000000"/>
                          </a:solidFill>
                        </a:rPr>
                        <a:t>-coupled beats </a:t>
                      </a:r>
                      <a:r>
                        <a:rPr lang="en-US" sz="1300">
                          <a:solidFill>
                            <a:srgbClr val="FF0000"/>
                          </a:solidFill>
                        </a:rPr>
                        <a:t>(Bigeminal rhythm) </a:t>
                      </a:r>
                      <a:r>
                        <a:rPr lang="en-US" sz="1300">
                          <a:solidFill>
                            <a:schemeClr val="accent6"/>
                          </a:solidFill>
                        </a:rPr>
                        <a:t>(2 beats occurs together: from sa node , and other than sa node )</a:t>
                      </a:r>
                      <a:endParaRPr sz="1300">
                        <a:solidFill>
                          <a:schemeClr val="accent6"/>
                        </a:solidFill>
                      </a:endParaRPr>
                    </a:p>
                    <a:p>
                      <a:pPr marL="0" marR="0" lvl="0" indent="0" algn="l" rtl="0">
                        <a:spcBef>
                          <a:spcPts val="0"/>
                        </a:spcBef>
                        <a:spcAft>
                          <a:spcPts val="0"/>
                        </a:spcAft>
                        <a:buNone/>
                      </a:pPr>
                      <a:r>
                        <a:rPr lang="en-US" sz="1300">
                          <a:solidFill>
                            <a:srgbClr val="000000"/>
                          </a:solidFill>
                        </a:rPr>
                        <a:t>-ventricular tachycardia or fibrillation</a:t>
                      </a:r>
                      <a:r>
                        <a:rPr lang="en-US" sz="1300">
                          <a:solidFill>
                            <a:schemeClr val="accent6"/>
                          </a:solidFill>
                        </a:rPr>
                        <a:t>(because of high level of calcium)</a:t>
                      </a:r>
                      <a:endParaRPr sz="1300">
                        <a:solidFill>
                          <a:schemeClr val="accent6"/>
                        </a:solidFill>
                      </a:endParaRPr>
                    </a:p>
                    <a:p>
                      <a:pPr marL="0" marR="0" lvl="0" indent="0" algn="l" rtl="0">
                        <a:spcBef>
                          <a:spcPts val="0"/>
                        </a:spcBef>
                        <a:spcAft>
                          <a:spcPts val="0"/>
                        </a:spcAft>
                        <a:buNone/>
                      </a:pPr>
                      <a:r>
                        <a:rPr lang="en-US" sz="1300">
                          <a:solidFill>
                            <a:srgbClr val="000000"/>
                          </a:solidFill>
                        </a:rPr>
                        <a:t>-cardiac arrest</a:t>
                      </a:r>
                      <a:br>
                        <a:rPr lang="en-US" sz="1300">
                          <a:solidFill>
                            <a:srgbClr val="000000"/>
                          </a:solidFill>
                        </a:rPr>
                      </a:br>
                      <a:endParaRPr sz="1300">
                        <a:solidFill>
                          <a:srgbClr val="00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300">
                          <a:solidFill>
                            <a:srgbClr val="FF0000"/>
                          </a:solidFill>
                        </a:rPr>
                        <a:t>Adverse effects (non-cardiac):</a:t>
                      </a:r>
                      <a:endParaRPr sz="1300">
                        <a:solidFill>
                          <a:srgbClr val="FF0000"/>
                        </a:solidFill>
                      </a:endParaRPr>
                    </a:p>
                    <a:p>
                      <a:pPr marL="0" marR="0" lvl="0" indent="0" algn="l" rtl="0">
                        <a:spcBef>
                          <a:spcPts val="0"/>
                        </a:spcBef>
                        <a:spcAft>
                          <a:spcPts val="0"/>
                        </a:spcAft>
                        <a:buNone/>
                      </a:pPr>
                      <a:r>
                        <a:rPr lang="en-US" sz="1300">
                          <a:solidFill>
                            <a:srgbClr val="FF0000"/>
                          </a:solidFill>
                        </a:rPr>
                        <a:t>-GIT:</a:t>
                      </a:r>
                      <a:endParaRPr sz="1300">
                        <a:solidFill>
                          <a:srgbClr val="FF0000"/>
                        </a:solidFill>
                      </a:endParaRPr>
                    </a:p>
                    <a:p>
                      <a:pPr marL="0" marR="0" lvl="0" indent="0" algn="l" rtl="0">
                        <a:spcBef>
                          <a:spcPts val="0"/>
                        </a:spcBef>
                        <a:spcAft>
                          <a:spcPts val="0"/>
                        </a:spcAft>
                        <a:buNone/>
                      </a:pPr>
                      <a:r>
                        <a:rPr lang="en-US" sz="1300">
                          <a:solidFill>
                            <a:srgbClr val="000000"/>
                          </a:solidFill>
                        </a:rPr>
                        <a:t>anorexia, nausea, vomiting, diarrhea.</a:t>
                      </a:r>
                      <a:endParaRPr sz="1300">
                        <a:solidFill>
                          <a:srgbClr val="000000"/>
                        </a:solidFill>
                      </a:endParaRPr>
                    </a:p>
                    <a:p>
                      <a:pPr marL="0" marR="0" lvl="0" indent="0" algn="l" rtl="0">
                        <a:spcBef>
                          <a:spcPts val="0"/>
                        </a:spcBef>
                        <a:spcAft>
                          <a:spcPts val="0"/>
                        </a:spcAft>
                        <a:buNone/>
                      </a:pPr>
                      <a:endParaRPr sz="1300">
                        <a:solidFill>
                          <a:srgbClr val="000000"/>
                        </a:solidFill>
                      </a:endParaRPr>
                    </a:p>
                    <a:p>
                      <a:pPr marL="0" marR="0" lvl="0" indent="0" algn="l" rtl="0">
                        <a:spcBef>
                          <a:spcPts val="0"/>
                        </a:spcBef>
                        <a:spcAft>
                          <a:spcPts val="0"/>
                        </a:spcAft>
                        <a:buNone/>
                      </a:pPr>
                      <a:r>
                        <a:rPr lang="en-US" sz="1300">
                          <a:solidFill>
                            <a:srgbClr val="FF0000"/>
                          </a:solidFill>
                        </a:rPr>
                        <a:t>-CNS:</a:t>
                      </a:r>
                      <a:endParaRPr sz="1300">
                        <a:solidFill>
                          <a:srgbClr val="FF0000"/>
                        </a:solidFill>
                      </a:endParaRPr>
                    </a:p>
                    <a:p>
                      <a:pPr marL="0" marR="0" lvl="0" indent="0" algn="l" rtl="0">
                        <a:spcBef>
                          <a:spcPts val="0"/>
                        </a:spcBef>
                        <a:spcAft>
                          <a:spcPts val="0"/>
                        </a:spcAft>
                        <a:buNone/>
                      </a:pPr>
                      <a:r>
                        <a:rPr lang="en-US" sz="1300">
                          <a:solidFill>
                            <a:srgbClr val="000000"/>
                          </a:solidFill>
                        </a:rPr>
                        <a:t>headache, visual disturbances*, drowsiness.</a:t>
                      </a:r>
                      <a:endParaRPr sz="1300">
                        <a:solidFill>
                          <a:srgbClr val="000000"/>
                        </a:solidFill>
                      </a:endParaRPr>
                    </a:p>
                    <a:p>
                      <a:pPr marL="0" marR="0" lvl="0" indent="0" algn="l" rtl="0">
                        <a:spcBef>
                          <a:spcPts val="0"/>
                        </a:spcBef>
                        <a:spcAft>
                          <a:spcPts val="0"/>
                        </a:spcAft>
                        <a:buNone/>
                      </a:pPr>
                      <a:r>
                        <a:rPr lang="en-US" sz="1300">
                          <a:solidFill>
                            <a:srgbClr val="000000"/>
                          </a:solidFill>
                        </a:rPr>
                        <a:t>*</a:t>
                      </a:r>
                      <a:r>
                        <a:rPr lang="en-US" sz="1300">
                          <a:solidFill>
                            <a:schemeClr val="accent6"/>
                          </a:solidFill>
                        </a:rPr>
                        <a:t>(  يعني ممكن المريض يشوف الدنيا كلها صفراء فأنبه المريض إذا كانت الرؤية غير واضحة</a:t>
                      </a:r>
                      <a:endParaRPr sz="1300">
                        <a:solidFill>
                          <a:schemeClr val="accent6"/>
                        </a:solidFill>
                      </a:endParaRPr>
                    </a:p>
                    <a:p>
                      <a:pPr marL="0" marR="0" lvl="0" indent="0" algn="l" rtl="0">
                        <a:spcBef>
                          <a:spcPts val="0"/>
                        </a:spcBef>
                        <a:spcAft>
                          <a:spcPts val="0"/>
                        </a:spcAft>
                        <a:buNone/>
                      </a:pPr>
                      <a:r>
                        <a:rPr lang="en-US" sz="1300">
                          <a:solidFill>
                            <a:schemeClr val="accent6"/>
                          </a:solidFill>
                        </a:rPr>
                        <a:t>هذي دلالة على toxicity )</a:t>
                      </a:r>
                      <a:r>
                        <a:rPr lang="en-US" sz="1300">
                          <a:solidFill>
                            <a:srgbClr val="000000"/>
                          </a:solidFill>
                        </a:rPr>
                        <a:t/>
                      </a:r>
                      <a:br>
                        <a:rPr lang="en-US" sz="1300">
                          <a:solidFill>
                            <a:srgbClr val="000000"/>
                          </a:solidFill>
                        </a:rPr>
                      </a:br>
                      <a:endParaRPr sz="1300">
                        <a:solidFill>
                          <a:srgbClr val="00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350">
                          <a:solidFill>
                            <a:srgbClr val="FF0000"/>
                          </a:solidFill>
                        </a:rPr>
                        <a:t>Factors that increase its toxicity: (</a:t>
                      </a:r>
                      <a:r>
                        <a:rPr lang="en-US" sz="1100">
                          <a:solidFill>
                            <a:srgbClr val="FF0000"/>
                          </a:solidFill>
                        </a:rPr>
                        <a:t>contraindications)</a:t>
                      </a:r>
                      <a:endParaRPr sz="1100">
                        <a:solidFill>
                          <a:srgbClr val="FF0000"/>
                        </a:solidFill>
                      </a:endParaRPr>
                    </a:p>
                    <a:p>
                      <a:pPr marL="0" marR="0" lvl="0" indent="0" algn="l" rtl="0">
                        <a:spcBef>
                          <a:spcPts val="0"/>
                        </a:spcBef>
                        <a:spcAft>
                          <a:spcPts val="0"/>
                        </a:spcAft>
                        <a:buNone/>
                      </a:pPr>
                      <a:r>
                        <a:rPr lang="en-US" sz="1350">
                          <a:solidFill>
                            <a:srgbClr val="000000"/>
                          </a:solidFill>
                        </a:rPr>
                        <a:t>-Renal diseases</a:t>
                      </a:r>
                      <a:endParaRPr sz="1350">
                        <a:solidFill>
                          <a:srgbClr val="000000"/>
                        </a:solidFill>
                      </a:endParaRPr>
                    </a:p>
                    <a:p>
                      <a:pPr marL="0" marR="0" lvl="0" indent="0" algn="l" rtl="0">
                        <a:spcBef>
                          <a:spcPts val="0"/>
                        </a:spcBef>
                        <a:spcAft>
                          <a:spcPts val="0"/>
                        </a:spcAft>
                        <a:buNone/>
                      </a:pPr>
                      <a:r>
                        <a:rPr lang="en-US" sz="1350">
                          <a:solidFill>
                            <a:srgbClr val="000000"/>
                          </a:solidFill>
                        </a:rPr>
                        <a:t>-Hypokalemia:       </a:t>
                      </a:r>
                      <a:r>
                        <a:rPr lang="en-US" sz="1000">
                          <a:solidFill>
                            <a:schemeClr val="accent6"/>
                          </a:solidFill>
                        </a:rPr>
                        <a:t>(when the digoxin block the Na-k ATPase pump it acts on potassium inside this pump , so if there is hypokalemia this will enhance the digoxin action &gt; increase the toxicity)</a:t>
                      </a:r>
                      <a:endParaRPr sz="1000">
                        <a:solidFill>
                          <a:schemeClr val="accent6"/>
                        </a:solidFill>
                      </a:endParaRPr>
                    </a:p>
                    <a:p>
                      <a:pPr marL="0" marR="0" lvl="0" indent="0" algn="l" rtl="0">
                        <a:spcBef>
                          <a:spcPts val="0"/>
                        </a:spcBef>
                        <a:spcAft>
                          <a:spcPts val="0"/>
                        </a:spcAft>
                        <a:buNone/>
                      </a:pPr>
                      <a:r>
                        <a:rPr lang="en-US" sz="1350">
                          <a:solidFill>
                            <a:srgbClr val="000000"/>
                          </a:solidFill>
                        </a:rPr>
                        <a:t>-Hypomagnesemia              </a:t>
                      </a:r>
                      <a:r>
                        <a:rPr lang="en-US" sz="1000">
                          <a:solidFill>
                            <a:srgbClr val="B7B7B7"/>
                          </a:solidFill>
                        </a:rPr>
                        <a:t>magnesium is a cofactor of tha Na-K+ pump so if it is already low it will be easier for digoxin to work faster</a:t>
                      </a:r>
                      <a:endParaRPr sz="1000">
                        <a:solidFill>
                          <a:srgbClr val="B7B7B7"/>
                        </a:solidFill>
                      </a:endParaRPr>
                    </a:p>
                    <a:p>
                      <a:pPr marL="0" marR="0" lvl="0" indent="0" algn="l" rtl="0">
                        <a:spcBef>
                          <a:spcPts val="0"/>
                        </a:spcBef>
                        <a:spcAft>
                          <a:spcPts val="0"/>
                        </a:spcAft>
                        <a:buNone/>
                      </a:pPr>
                      <a:r>
                        <a:rPr lang="en-US" sz="1350">
                          <a:solidFill>
                            <a:srgbClr val="000000"/>
                          </a:solidFill>
                        </a:rPr>
                        <a:t>-Hyperkalemia:  </a:t>
                      </a:r>
                      <a:r>
                        <a:rPr lang="en-US" sz="1000">
                          <a:solidFill>
                            <a:schemeClr val="accent6"/>
                          </a:solidFill>
                        </a:rPr>
                        <a:t>(because digoxin  increases the calcium level)</a:t>
                      </a:r>
                      <a:r>
                        <a:rPr lang="en-US" sz="1350"/>
                        <a:t/>
                      </a:r>
                      <a:br>
                        <a:rPr lang="en-US" sz="1350"/>
                      </a:br>
                      <a:endParaRPr sz="1350">
                        <a:solidFill>
                          <a:srgbClr val="00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bl>
          </a:graphicData>
        </a:graphic>
      </p:graphicFrame>
      <p:sp>
        <p:nvSpPr>
          <p:cNvPr id="275" name="Shape 275"/>
          <p:cNvSpPr txBox="1">
            <a:spLocks noGrp="1"/>
          </p:cNvSpPr>
          <p:nvPr>
            <p:ph type="title"/>
          </p:nvPr>
        </p:nvSpPr>
        <p:spPr>
          <a:xfrm>
            <a:off x="25" y="0"/>
            <a:ext cx="6858000" cy="572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400"/>
              <a:t>Cont. Drugs that decrease preload and afterload</a:t>
            </a:r>
            <a:endParaRPr sz="2400"/>
          </a:p>
        </p:txBody>
      </p:sp>
      <p:sp>
        <p:nvSpPr>
          <p:cNvPr id="276" name="Shape 276"/>
          <p:cNvSpPr txBox="1">
            <a:spLocks noGrp="1"/>
          </p:cNvSpPr>
          <p:nvPr>
            <p:ph type="title"/>
          </p:nvPr>
        </p:nvSpPr>
        <p:spPr>
          <a:xfrm>
            <a:off x="0" y="4274350"/>
            <a:ext cx="6858000" cy="4992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US" sz="2400">
                <a:solidFill>
                  <a:srgbClr val="FFFFFF"/>
                </a:solidFill>
              </a:rPr>
              <a:t>IV. Drugs that increase contractility</a:t>
            </a:r>
            <a:endParaRPr sz="24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0" y="0"/>
            <a:ext cx="6858000" cy="412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100"/>
              <a:t>Cont.Drugs that increase contractility</a:t>
            </a:r>
            <a:endParaRPr sz="2100"/>
          </a:p>
        </p:txBody>
      </p:sp>
      <p:graphicFrame>
        <p:nvGraphicFramePr>
          <p:cNvPr id="282" name="Shape 282"/>
          <p:cNvGraphicFramePr/>
          <p:nvPr/>
        </p:nvGraphicFramePr>
        <p:xfrm>
          <a:off x="-3" y="412210"/>
          <a:ext cx="3000000" cy="3000000"/>
        </p:xfrm>
        <a:graphic>
          <a:graphicData uri="http://schemas.openxmlformats.org/drawingml/2006/table">
            <a:tbl>
              <a:tblPr firstRow="1" bandRow="1">
                <a:noFill/>
                <a:tableStyleId>{BBEC412A-BB80-4CE9-8DB0-7FA742C070DE}</a:tableStyleId>
              </a:tblPr>
              <a:tblGrid>
                <a:gridCol w="1588050"/>
                <a:gridCol w="1588050"/>
                <a:gridCol w="1588050"/>
                <a:gridCol w="2093875"/>
              </a:tblGrid>
              <a:tr h="366750">
                <a:tc>
                  <a:txBody>
                    <a:bodyPr/>
                    <a:lstStyle/>
                    <a:p>
                      <a:pPr marL="0" marR="0" lvl="0" indent="0" algn="ctr" rtl="0">
                        <a:spcBef>
                          <a:spcPts val="0"/>
                        </a:spcBef>
                        <a:spcAft>
                          <a:spcPts val="0"/>
                        </a:spcAft>
                        <a:buNone/>
                      </a:pPr>
                      <a:endParaRPr sz="1500"/>
                    </a:p>
                    <a:p>
                      <a:pPr marL="0" marR="0" lvl="0" indent="0" algn="ctr" rtl="0">
                        <a:spcBef>
                          <a:spcPts val="0"/>
                        </a:spcBef>
                        <a:spcAft>
                          <a:spcPts val="0"/>
                        </a:spcAft>
                        <a:buNone/>
                      </a:pPr>
                      <a:r>
                        <a:rPr lang="en-US" sz="1500" u="none" strike="noStrike" cap="none"/>
                        <a:t>Drug</a:t>
                      </a:r>
                      <a:endParaRPr sz="1500"/>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376761"/>
                    </a:solidFill>
                  </a:tcPr>
                </a:tc>
                <a:tc gridSpan="3">
                  <a:txBody>
                    <a:bodyPr/>
                    <a:lstStyle/>
                    <a:p>
                      <a:pPr marL="0" marR="0" lvl="0" indent="0" algn="ctr" rtl="0">
                        <a:spcBef>
                          <a:spcPts val="0"/>
                        </a:spcBef>
                        <a:spcAft>
                          <a:spcPts val="0"/>
                        </a:spcAft>
                        <a:buNone/>
                      </a:pPr>
                      <a:r>
                        <a:rPr lang="en-US" sz="1500">
                          <a:solidFill>
                            <a:srgbClr val="FFFFFF"/>
                          </a:solidFill>
                          <a:latin typeface="Cambria"/>
                          <a:ea typeface="Cambria"/>
                          <a:cs typeface="Cambria"/>
                          <a:sym typeface="Cambria"/>
                        </a:rPr>
                        <a:t>β-</a:t>
                      </a:r>
                      <a:r>
                        <a:rPr lang="en-US" sz="1500">
                          <a:latin typeface="Cambria"/>
                          <a:ea typeface="Cambria"/>
                          <a:cs typeface="Cambria"/>
                          <a:sym typeface="Cambria"/>
                        </a:rPr>
                        <a:t>adrenoceptor</a:t>
                      </a:r>
                      <a:r>
                        <a:rPr lang="en-US" sz="1500">
                          <a:solidFill>
                            <a:srgbClr val="FFFFFF"/>
                          </a:solidFill>
                          <a:latin typeface="Cambria"/>
                          <a:ea typeface="Cambria"/>
                          <a:cs typeface="Cambria"/>
                          <a:sym typeface="Cambria"/>
                        </a:rPr>
                        <a:t> agonist</a:t>
                      </a:r>
                      <a:endParaRPr sz="1500">
                        <a:solidFill>
                          <a:srgbClr val="FFFFFF"/>
                        </a:solidFill>
                        <a:latin typeface="Cambria"/>
                        <a:ea typeface="Cambria"/>
                        <a:cs typeface="Cambria"/>
                        <a:sym typeface="Cambria"/>
                      </a:endParaRPr>
                    </a:p>
                    <a:p>
                      <a:pPr marL="0" marR="0" lvl="0" indent="0" algn="ctr" rtl="0">
                        <a:spcBef>
                          <a:spcPts val="0"/>
                        </a:spcBef>
                        <a:spcAft>
                          <a:spcPts val="0"/>
                        </a:spcAft>
                        <a:buNone/>
                      </a:pPr>
                      <a:r>
                        <a:rPr lang="en-US" sz="1500">
                          <a:solidFill>
                            <a:srgbClr val="FF0000"/>
                          </a:solidFill>
                          <a:latin typeface="Cambria"/>
                          <a:ea typeface="Cambria"/>
                          <a:cs typeface="Cambria"/>
                          <a:sym typeface="Cambria"/>
                        </a:rPr>
                        <a:t>(Dobutamine)</a:t>
                      </a:r>
                      <a:endParaRPr sz="1500">
                        <a:solidFill>
                          <a:srgbClr val="FF0000"/>
                        </a:solidFill>
                        <a:latin typeface="Cambria"/>
                        <a:ea typeface="Cambria"/>
                        <a:cs typeface="Cambria"/>
                        <a:sym typeface="Cambria"/>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hMerge="1">
                  <a:txBody>
                    <a:bodyPr/>
                    <a:lstStyle/>
                    <a:p>
                      <a:endParaRPr lang="en-US"/>
                    </a:p>
                  </a:txBody>
                  <a:tcPr/>
                </a:tc>
                <a:tc hMerge="1">
                  <a:txBody>
                    <a:bodyPr/>
                    <a:lstStyle/>
                    <a:p>
                      <a:endParaRPr lang="en-US"/>
                    </a:p>
                  </a:txBody>
                  <a:tcPr/>
                </a:tc>
              </a:tr>
              <a:tr h="366750">
                <a:tc>
                  <a:txBody>
                    <a:bodyPr/>
                    <a:lstStyle/>
                    <a:p>
                      <a:pPr marL="0" marR="0" lvl="0" indent="0" algn="ctr" rtl="0">
                        <a:spcBef>
                          <a:spcPts val="0"/>
                        </a:spcBef>
                        <a:spcAft>
                          <a:spcPts val="0"/>
                        </a:spcAft>
                        <a:buNone/>
                      </a:pPr>
                      <a:endParaRPr sz="1500">
                        <a:solidFill>
                          <a:srgbClr val="FFFFFF"/>
                        </a:solidFill>
                      </a:endParaRPr>
                    </a:p>
                    <a:p>
                      <a:pPr marL="0" marR="0" lvl="0" indent="0" algn="ctr" rtl="0">
                        <a:spcBef>
                          <a:spcPts val="0"/>
                        </a:spcBef>
                        <a:spcAft>
                          <a:spcPts val="0"/>
                        </a:spcAft>
                        <a:buNone/>
                      </a:pPr>
                      <a:r>
                        <a:rPr lang="en-US" sz="1500">
                          <a:solidFill>
                            <a:srgbClr val="FFFFFF"/>
                          </a:solidFill>
                        </a:rPr>
                        <a:t>MOA</a:t>
                      </a:r>
                      <a:endParaRPr sz="1500"/>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376761"/>
                    </a:solidFill>
                  </a:tcPr>
                </a:tc>
                <a:tc gridSpan="3">
                  <a:txBody>
                    <a:bodyPr/>
                    <a:lstStyle/>
                    <a:p>
                      <a:pPr marL="457200" lvl="0" indent="-317500" rtl="0">
                        <a:spcBef>
                          <a:spcPts val="0"/>
                        </a:spcBef>
                        <a:spcAft>
                          <a:spcPts val="0"/>
                        </a:spcAft>
                        <a:buSzPts val="1400"/>
                        <a:buChar char="-"/>
                      </a:pPr>
                      <a:r>
                        <a:rPr lang="en-US"/>
                        <a:t>Selective β1 agonist</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r>
              <a:tr h="366750">
                <a:tc>
                  <a:txBody>
                    <a:bodyPr/>
                    <a:lstStyle/>
                    <a:p>
                      <a:pPr marL="0" marR="0" lvl="0" indent="0" algn="ctr" rtl="0">
                        <a:spcBef>
                          <a:spcPts val="0"/>
                        </a:spcBef>
                        <a:spcAft>
                          <a:spcPts val="0"/>
                        </a:spcAft>
                        <a:buNone/>
                      </a:pPr>
                      <a:endParaRPr sz="1500">
                        <a:solidFill>
                          <a:srgbClr val="FFFFFF"/>
                        </a:solidFill>
                      </a:endParaRPr>
                    </a:p>
                    <a:p>
                      <a:pPr marL="0" marR="0" lvl="0" indent="0" algn="ctr" rtl="0">
                        <a:spcBef>
                          <a:spcPts val="0"/>
                        </a:spcBef>
                        <a:spcAft>
                          <a:spcPts val="0"/>
                        </a:spcAft>
                        <a:buNone/>
                      </a:pPr>
                      <a:r>
                        <a:rPr lang="en-US" sz="1500">
                          <a:solidFill>
                            <a:srgbClr val="FFFFFF"/>
                          </a:solidFill>
                        </a:rPr>
                        <a:t>Uses</a:t>
                      </a:r>
                      <a:endParaRPr sz="1500"/>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376761"/>
                    </a:solidFill>
                  </a:tcPr>
                </a:tc>
                <a:tc gridSpan="3">
                  <a:txBody>
                    <a:bodyPr/>
                    <a:lstStyle/>
                    <a:p>
                      <a:pPr marL="457200" marR="0" lvl="0" indent="-314325" algn="l" rtl="0">
                        <a:spcBef>
                          <a:spcPts val="0"/>
                        </a:spcBef>
                        <a:spcAft>
                          <a:spcPts val="0"/>
                        </a:spcAft>
                        <a:buSzPts val="1350"/>
                        <a:buChar char="-"/>
                      </a:pPr>
                      <a:r>
                        <a:rPr lang="en-US" sz="1350"/>
                        <a:t>Treatment of acute heart failure in cardiogenic shock.</a:t>
                      </a:r>
                      <a:endParaRPr sz="1350"/>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r>
            </a:tbl>
          </a:graphicData>
        </a:graphic>
      </p:graphicFrame>
      <p:graphicFrame>
        <p:nvGraphicFramePr>
          <p:cNvPr id="283" name="Shape 283"/>
          <p:cNvGraphicFramePr/>
          <p:nvPr/>
        </p:nvGraphicFramePr>
        <p:xfrm>
          <a:off x="9" y="2058148"/>
          <a:ext cx="3000000" cy="3000000"/>
        </p:xfrm>
        <a:graphic>
          <a:graphicData uri="http://schemas.openxmlformats.org/drawingml/2006/table">
            <a:tbl>
              <a:tblPr firstRow="1" bandRow="1">
                <a:noFill/>
                <a:tableStyleId>{A7581019-216F-4B6E-8304-ED443B22A68D}</a:tableStyleId>
              </a:tblPr>
              <a:tblGrid>
                <a:gridCol w="1588050"/>
                <a:gridCol w="1378450"/>
                <a:gridCol w="1692850"/>
                <a:gridCol w="2198675"/>
              </a:tblGrid>
              <a:tr h="773825">
                <a:tc>
                  <a:txBody>
                    <a:bodyPr/>
                    <a:lstStyle/>
                    <a:p>
                      <a:pPr marL="0" marR="0" lvl="0" indent="0" algn="ctr" rtl="0">
                        <a:spcBef>
                          <a:spcPts val="0"/>
                        </a:spcBef>
                        <a:spcAft>
                          <a:spcPts val="0"/>
                        </a:spcAft>
                        <a:buNone/>
                      </a:pPr>
                      <a:endParaRPr sz="1500"/>
                    </a:p>
                    <a:p>
                      <a:pPr marL="0" marR="0" lvl="0" indent="0" algn="ctr" rtl="0">
                        <a:spcBef>
                          <a:spcPts val="0"/>
                        </a:spcBef>
                        <a:spcAft>
                          <a:spcPts val="0"/>
                        </a:spcAft>
                        <a:buNone/>
                      </a:pPr>
                      <a:r>
                        <a:rPr lang="en-US" sz="1500" u="none" strike="noStrike" cap="none"/>
                        <a:t>Drug</a:t>
                      </a:r>
                      <a:endParaRPr sz="15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76761"/>
                    </a:solidFill>
                  </a:tcPr>
                </a:tc>
                <a:tc gridSpan="3">
                  <a:txBody>
                    <a:bodyPr/>
                    <a:lstStyle/>
                    <a:p>
                      <a:pPr marL="0" lvl="0" indent="0" algn="ctr">
                        <a:spcBef>
                          <a:spcPts val="0"/>
                        </a:spcBef>
                        <a:spcAft>
                          <a:spcPts val="0"/>
                        </a:spcAft>
                        <a:buNone/>
                      </a:pPr>
                      <a:r>
                        <a:rPr lang="en-US">
                          <a:solidFill>
                            <a:srgbClr val="FFFFFF"/>
                          </a:solidFill>
                        </a:rPr>
                        <a:t>Phosphodiesterase</a:t>
                      </a:r>
                      <a:r>
                        <a:rPr lang="en-US">
                          <a:solidFill>
                            <a:srgbClr val="FF0000"/>
                          </a:solidFill>
                        </a:rPr>
                        <a:t> -III* </a:t>
                      </a:r>
                      <a:r>
                        <a:rPr lang="en-US">
                          <a:solidFill>
                            <a:srgbClr val="FFFFFF"/>
                          </a:solidFill>
                        </a:rPr>
                        <a:t>inhibitors</a:t>
                      </a:r>
                      <a:br>
                        <a:rPr lang="en-US">
                          <a:solidFill>
                            <a:srgbClr val="FFFFFF"/>
                          </a:solidFill>
                        </a:rPr>
                      </a:br>
                      <a:r>
                        <a:rPr lang="en-US">
                          <a:solidFill>
                            <a:srgbClr val="FF0000"/>
                          </a:solidFill>
                        </a:rPr>
                        <a:t>(Milrinone) </a:t>
                      </a:r>
                      <a:endParaRPr>
                        <a:solidFill>
                          <a:srgbClr val="FF0000"/>
                        </a:solidFill>
                      </a:endParaRPr>
                    </a:p>
                    <a:p>
                      <a:pPr marL="0" lvl="0" indent="0" algn="ctr" rtl="0">
                        <a:spcBef>
                          <a:spcPts val="0"/>
                        </a:spcBef>
                        <a:spcAft>
                          <a:spcPts val="0"/>
                        </a:spcAft>
                        <a:buNone/>
                      </a:pPr>
                      <a:r>
                        <a:rPr lang="en-US">
                          <a:solidFill>
                            <a:srgbClr val="38761D"/>
                          </a:solidFill>
                        </a:rPr>
                        <a:t>*</a:t>
                      </a:r>
                      <a:r>
                        <a:rPr lang="en-US" sz="1000">
                          <a:solidFill>
                            <a:srgbClr val="38761D"/>
                          </a:solidFill>
                        </a:rPr>
                        <a:t>phosphodiesterase is the enzyme that break down CAMP and CGMP so if we give inhibitors the CAMP and CGMP will increase)</a:t>
                      </a:r>
                      <a:endParaRPr>
                        <a:solidFill>
                          <a:srgbClr val="FF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4A7D6"/>
                    </a:solidFill>
                  </a:tcPr>
                </a:tc>
                <a:tc hMerge="1">
                  <a:txBody>
                    <a:bodyPr/>
                    <a:lstStyle/>
                    <a:p>
                      <a:endParaRPr lang="en-US"/>
                    </a:p>
                  </a:txBody>
                  <a:tcPr/>
                </a:tc>
                <a:tc hMerge="1">
                  <a:txBody>
                    <a:bodyPr/>
                    <a:lstStyle/>
                    <a:p>
                      <a:endParaRPr lang="en-US"/>
                    </a:p>
                  </a:txBody>
                  <a:tcPr/>
                </a:tc>
              </a:tr>
              <a:tr h="836525">
                <a:tc>
                  <a:txBody>
                    <a:bodyPr/>
                    <a:lstStyle/>
                    <a:p>
                      <a:pPr marL="0" marR="0" lvl="0" indent="0" algn="ctr" rtl="0">
                        <a:spcBef>
                          <a:spcPts val="0"/>
                        </a:spcBef>
                        <a:spcAft>
                          <a:spcPts val="0"/>
                        </a:spcAft>
                        <a:buNone/>
                      </a:pPr>
                      <a:endParaRPr sz="1500">
                        <a:solidFill>
                          <a:schemeClr val="lt1"/>
                        </a:solidFill>
                      </a:endParaRPr>
                    </a:p>
                    <a:p>
                      <a:pPr marL="0" marR="0" lvl="0" indent="0" algn="ctr" rtl="0">
                        <a:spcBef>
                          <a:spcPts val="0"/>
                        </a:spcBef>
                        <a:spcAft>
                          <a:spcPts val="0"/>
                        </a:spcAft>
                        <a:buNone/>
                      </a:pPr>
                      <a:r>
                        <a:rPr lang="en-US" sz="1500">
                          <a:solidFill>
                            <a:schemeClr val="lt1"/>
                          </a:solidFill>
                        </a:rPr>
                        <a:t>MOA</a:t>
                      </a:r>
                      <a:endParaRPr sz="15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76761"/>
                    </a:solidFill>
                  </a:tcPr>
                </a:tc>
                <a:tc gridSpan="3">
                  <a:txBody>
                    <a:bodyPr/>
                    <a:lstStyle/>
                    <a:p>
                      <a:pPr marL="457200" lvl="0" indent="-317500" rtl="0">
                        <a:spcBef>
                          <a:spcPts val="0"/>
                        </a:spcBef>
                        <a:spcAft>
                          <a:spcPts val="0"/>
                        </a:spcAft>
                        <a:buClr>
                          <a:srgbClr val="000000"/>
                        </a:buClr>
                        <a:buSzPts val="1400"/>
                        <a:buChar char="-"/>
                      </a:pPr>
                      <a:r>
                        <a:rPr lang="en-US">
                          <a:solidFill>
                            <a:srgbClr val="000000"/>
                          </a:solidFill>
                        </a:rPr>
                        <a:t>Inhibits phosphodiesterase-III (cardiac &amp; B. Vessels) </a:t>
                      </a:r>
                      <a:r>
                        <a:rPr lang="en-US">
                          <a:solidFill>
                            <a:schemeClr val="accent6"/>
                          </a:solidFill>
                        </a:rPr>
                        <a:t>(type 3 is found in cardiac and blood vessels)</a:t>
                      </a:r>
                      <a:endParaRPr>
                        <a:solidFill>
                          <a:schemeClr val="accent6"/>
                        </a:solidFill>
                      </a:endParaRPr>
                    </a:p>
                    <a:p>
                      <a:pPr marL="457200" lvl="0" indent="-317500" rtl="0">
                        <a:spcBef>
                          <a:spcPts val="0"/>
                        </a:spcBef>
                        <a:spcAft>
                          <a:spcPts val="0"/>
                        </a:spcAft>
                        <a:buClr>
                          <a:srgbClr val="000000"/>
                        </a:buClr>
                        <a:buSzPts val="1400"/>
                        <a:buChar char="-"/>
                      </a:pPr>
                      <a:r>
                        <a:rPr lang="en-US">
                          <a:solidFill>
                            <a:srgbClr val="000000"/>
                          </a:solidFill>
                        </a:rPr>
                        <a:t>Increases cardiac contractility</a:t>
                      </a:r>
                      <a:endParaRPr>
                        <a:solidFill>
                          <a:srgbClr val="000000"/>
                        </a:solidFill>
                      </a:endParaRPr>
                    </a:p>
                    <a:p>
                      <a:pPr marL="457200" lvl="0" indent="-317500" rtl="0">
                        <a:spcBef>
                          <a:spcPts val="0"/>
                        </a:spcBef>
                        <a:spcAft>
                          <a:spcPts val="0"/>
                        </a:spcAft>
                        <a:buClr>
                          <a:srgbClr val="000000"/>
                        </a:buClr>
                        <a:buSzPts val="1400"/>
                        <a:buChar char="-"/>
                      </a:pPr>
                      <a:r>
                        <a:rPr lang="en-US">
                          <a:solidFill>
                            <a:srgbClr val="000000"/>
                          </a:solidFill>
                        </a:rPr>
                        <a:t>Dilatation of arteries &amp; veins(reduction of preload &amp; afterload)</a:t>
                      </a:r>
                      <a:endParaRPr>
                        <a:solidFill>
                          <a:srgbClr val="00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r>
              <a:tr h="790725">
                <a:tc>
                  <a:txBody>
                    <a:bodyPr/>
                    <a:lstStyle/>
                    <a:p>
                      <a:pPr marL="0" marR="0" lvl="0" indent="0" algn="ctr" rtl="0">
                        <a:spcBef>
                          <a:spcPts val="0"/>
                        </a:spcBef>
                        <a:spcAft>
                          <a:spcPts val="0"/>
                        </a:spcAft>
                        <a:buNone/>
                      </a:pPr>
                      <a:endParaRPr sz="1500">
                        <a:solidFill>
                          <a:schemeClr val="lt1"/>
                        </a:solidFill>
                      </a:endParaRPr>
                    </a:p>
                    <a:p>
                      <a:pPr marL="0" marR="0" lvl="0" indent="0" algn="ctr" rtl="0">
                        <a:spcBef>
                          <a:spcPts val="0"/>
                        </a:spcBef>
                        <a:spcAft>
                          <a:spcPts val="0"/>
                        </a:spcAft>
                        <a:buNone/>
                      </a:pPr>
                      <a:r>
                        <a:rPr lang="en-US" sz="1500">
                          <a:solidFill>
                            <a:schemeClr val="lt1"/>
                          </a:solidFill>
                        </a:rPr>
                        <a:t>Uses</a:t>
                      </a:r>
                      <a:endParaRPr sz="15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76761"/>
                    </a:solidFill>
                  </a:tcPr>
                </a:tc>
                <a:tc gridSpan="3">
                  <a:txBody>
                    <a:bodyPr/>
                    <a:lstStyle/>
                    <a:p>
                      <a:pPr marL="457200" marR="0" lvl="0" indent="-314325" algn="l" rtl="0">
                        <a:spcBef>
                          <a:spcPts val="0"/>
                        </a:spcBef>
                        <a:spcAft>
                          <a:spcPts val="0"/>
                        </a:spcAft>
                        <a:buSzPts val="1350"/>
                        <a:buChar char="-"/>
                      </a:pPr>
                      <a:r>
                        <a:rPr lang="en-US" sz="1350"/>
                        <a:t>Used only IV for management of acute heart failure</a:t>
                      </a:r>
                      <a:endParaRPr sz="1350"/>
                    </a:p>
                    <a:p>
                      <a:pPr marL="457200" marR="0" lvl="0" indent="-314325" algn="l" rtl="0">
                        <a:spcBef>
                          <a:spcPts val="0"/>
                        </a:spcBef>
                        <a:spcAft>
                          <a:spcPts val="0"/>
                        </a:spcAft>
                        <a:buSzPts val="1350"/>
                        <a:buChar char="-"/>
                      </a:pPr>
                      <a:r>
                        <a:rPr lang="en-US" sz="1350"/>
                        <a:t>Not safe or effective in the longer ( &gt; 48 hours)</a:t>
                      </a:r>
                      <a:endParaRPr sz="1350"/>
                    </a:p>
                    <a:p>
                      <a:pPr marL="457200" marR="0" lvl="0" indent="-314325" algn="l" rtl="0">
                        <a:spcBef>
                          <a:spcPts val="0"/>
                        </a:spcBef>
                        <a:spcAft>
                          <a:spcPts val="0"/>
                        </a:spcAft>
                        <a:buSzPts val="1350"/>
                        <a:buChar char="-"/>
                      </a:pPr>
                      <a:r>
                        <a:rPr lang="en-US" sz="1350"/>
                        <a:t>Treatment of patients with </a:t>
                      </a:r>
                      <a:r>
                        <a:rPr lang="en-US" sz="1350">
                          <a:solidFill>
                            <a:schemeClr val="accent6"/>
                          </a:solidFill>
                        </a:rPr>
                        <a:t>(acute)</a:t>
                      </a:r>
                      <a:r>
                        <a:rPr lang="en-US" sz="1350"/>
                        <a:t> </a:t>
                      </a:r>
                      <a:r>
                        <a:rPr lang="en-US" sz="1350">
                          <a:solidFill>
                            <a:srgbClr val="FF0000"/>
                          </a:solidFill>
                        </a:rPr>
                        <a:t>heart failure</a:t>
                      </a:r>
                      <a:endParaRPr sz="1350">
                        <a:solidFill>
                          <a:srgbClr val="FF0000"/>
                        </a:solidFill>
                      </a:endParaRPr>
                    </a:p>
                    <a:p>
                      <a:pPr marL="0" marR="0" lvl="0" indent="0" algn="l" rtl="0">
                        <a:spcBef>
                          <a:spcPts val="0"/>
                        </a:spcBef>
                        <a:spcAft>
                          <a:spcPts val="0"/>
                        </a:spcAft>
                        <a:buNone/>
                      </a:pPr>
                      <a:r>
                        <a:rPr lang="en-US" sz="1100">
                          <a:solidFill>
                            <a:schemeClr val="accent6"/>
                          </a:solidFill>
                        </a:rPr>
                        <a:t>               ( so it is not used in chronic cases)</a:t>
                      </a:r>
                      <a:endParaRPr sz="1100">
                        <a:solidFill>
                          <a:schemeClr val="accent6"/>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r>
              <a:tr h="977775">
                <a:tc>
                  <a:txBody>
                    <a:bodyPr/>
                    <a:lstStyle/>
                    <a:p>
                      <a:pPr marL="0" marR="0" lvl="0" indent="0" algn="l" rtl="0">
                        <a:spcBef>
                          <a:spcPts val="0"/>
                        </a:spcBef>
                        <a:spcAft>
                          <a:spcPts val="0"/>
                        </a:spcAft>
                        <a:buNone/>
                      </a:pPr>
                      <a:endParaRPr sz="1500">
                        <a:solidFill>
                          <a:schemeClr val="lt1"/>
                        </a:solidFill>
                      </a:endParaRPr>
                    </a:p>
                    <a:p>
                      <a:pPr marL="0" marR="0" lvl="0" indent="0" algn="ctr" rtl="0">
                        <a:spcBef>
                          <a:spcPts val="0"/>
                        </a:spcBef>
                        <a:spcAft>
                          <a:spcPts val="0"/>
                        </a:spcAft>
                        <a:buNone/>
                      </a:pPr>
                      <a:r>
                        <a:rPr lang="en-US" sz="1500">
                          <a:solidFill>
                            <a:schemeClr val="lt1"/>
                          </a:solidFill>
                        </a:rPr>
                        <a:t>ADRs</a:t>
                      </a:r>
                      <a:endParaRPr sz="15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76761"/>
                    </a:solidFill>
                  </a:tcPr>
                </a:tc>
                <a:tc gridSpan="3">
                  <a:txBody>
                    <a:bodyPr/>
                    <a:lstStyle/>
                    <a:p>
                      <a:pPr marL="457200" lvl="0" indent="-314325" rtl="0">
                        <a:spcBef>
                          <a:spcPts val="0"/>
                        </a:spcBef>
                        <a:spcAft>
                          <a:spcPts val="0"/>
                        </a:spcAft>
                        <a:buSzPts val="1350"/>
                        <a:buFont typeface="Calibri"/>
                        <a:buChar char="-"/>
                      </a:pPr>
                      <a:r>
                        <a:rPr lang="en-US" sz="1350">
                          <a:latin typeface="Calibri"/>
                          <a:ea typeface="Calibri"/>
                          <a:cs typeface="Calibri"/>
                          <a:sym typeface="Calibri"/>
                        </a:rPr>
                        <a:t>Hypotension and chest pain (angina) </a:t>
                      </a:r>
                      <a:endParaRPr sz="1350">
                        <a:latin typeface="Calibri"/>
                        <a:ea typeface="Calibri"/>
                        <a:cs typeface="Calibri"/>
                        <a:sym typeface="Calibri"/>
                      </a:endParaRPr>
                    </a:p>
                    <a:p>
                      <a:pPr marL="457200" lvl="0" indent="-314325" rtl="0">
                        <a:spcBef>
                          <a:spcPts val="0"/>
                        </a:spcBef>
                        <a:spcAft>
                          <a:spcPts val="0"/>
                        </a:spcAft>
                        <a:buClr>
                          <a:srgbClr val="FF0000"/>
                        </a:buClr>
                        <a:buSzPts val="1350"/>
                        <a:buFont typeface="Calibri"/>
                        <a:buChar char="-"/>
                      </a:pPr>
                      <a:r>
                        <a:rPr lang="en-US" sz="1350">
                          <a:solidFill>
                            <a:srgbClr val="FF0000"/>
                          </a:solidFill>
                          <a:latin typeface="Calibri"/>
                          <a:ea typeface="Calibri"/>
                          <a:cs typeface="Calibri"/>
                          <a:sym typeface="Calibri"/>
                        </a:rPr>
                        <a:t>Chemical interaction:</a:t>
                      </a:r>
                      <a:endParaRPr sz="1350">
                        <a:solidFill>
                          <a:srgbClr val="FF0000"/>
                        </a:solidFill>
                      </a:endParaRPr>
                    </a:p>
                    <a:p>
                      <a:pPr marL="0" lvl="0" indent="0" rtl="0">
                        <a:spcBef>
                          <a:spcPts val="0"/>
                        </a:spcBef>
                        <a:spcAft>
                          <a:spcPts val="0"/>
                        </a:spcAft>
                        <a:buNone/>
                      </a:pPr>
                      <a:r>
                        <a:rPr lang="en-US" sz="1350">
                          <a:solidFill>
                            <a:srgbClr val="FF0000"/>
                          </a:solidFill>
                        </a:rPr>
                        <a:t>F</a:t>
                      </a:r>
                      <a:r>
                        <a:rPr lang="en-US" sz="1350">
                          <a:solidFill>
                            <a:srgbClr val="FF0000"/>
                          </a:solidFill>
                          <a:latin typeface="Calibri"/>
                          <a:ea typeface="Calibri"/>
                          <a:cs typeface="Calibri"/>
                          <a:sym typeface="Calibri"/>
                        </a:rPr>
                        <a:t>urosemide</a:t>
                      </a:r>
                      <a:r>
                        <a:rPr lang="en-US" sz="1350">
                          <a:latin typeface="Calibri"/>
                          <a:ea typeface="Calibri"/>
                          <a:cs typeface="Calibri"/>
                          <a:sym typeface="Calibri"/>
                        </a:rPr>
                        <a:t> should not be administered in I.V. lines containing milrinone due to formation of a </a:t>
                      </a:r>
                      <a:r>
                        <a:rPr lang="en-US" sz="1350" u="sng">
                          <a:latin typeface="Calibri"/>
                          <a:ea typeface="Calibri"/>
                          <a:cs typeface="Calibri"/>
                          <a:sym typeface="Calibri"/>
                        </a:rPr>
                        <a:t>precipitate</a:t>
                      </a:r>
                      <a:r>
                        <a:rPr lang="en-US" sz="1350">
                          <a:solidFill>
                            <a:schemeClr val="accent6"/>
                          </a:solidFill>
                        </a:rPr>
                        <a:t>( </a:t>
                      </a:r>
                      <a:r>
                        <a:rPr lang="en-US" sz="1350" b="1">
                          <a:solidFill>
                            <a:schemeClr val="accent6"/>
                          </a:solidFill>
                        </a:rPr>
                        <a:t>ترسب )</a:t>
                      </a:r>
                      <a:endParaRPr sz="1350">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r>
              <a:tr h="321450">
                <a:tc>
                  <a:txBody>
                    <a:bodyPr/>
                    <a:lstStyle/>
                    <a:p>
                      <a:pPr marL="0" marR="0" lvl="0" indent="0" algn="ctr" rtl="0">
                        <a:spcBef>
                          <a:spcPts val="0"/>
                        </a:spcBef>
                        <a:spcAft>
                          <a:spcPts val="0"/>
                        </a:spcAft>
                        <a:buNone/>
                      </a:pPr>
                      <a:r>
                        <a:rPr lang="en-US" sz="1500">
                          <a:solidFill>
                            <a:schemeClr val="lt1"/>
                          </a:solidFill>
                        </a:rPr>
                        <a:t>drug</a:t>
                      </a:r>
                      <a:endParaRPr sz="1500">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76761"/>
                    </a:solidFill>
                  </a:tcPr>
                </a:tc>
                <a:tc gridSpan="3">
                  <a:txBody>
                    <a:bodyPr/>
                    <a:lstStyle/>
                    <a:p>
                      <a:pPr marL="0" lvl="0" indent="0" algn="ctr" rtl="0">
                        <a:spcBef>
                          <a:spcPts val="0"/>
                        </a:spcBef>
                        <a:spcAft>
                          <a:spcPts val="0"/>
                        </a:spcAft>
                        <a:buNone/>
                      </a:pPr>
                      <a:r>
                        <a:rPr lang="en-US" sz="1350" b="1">
                          <a:solidFill>
                            <a:srgbClr val="FFFFFF"/>
                          </a:solidFill>
                        </a:rPr>
                        <a:t>Enoximone &amp; Vesnarinone (</a:t>
                      </a:r>
                      <a:r>
                        <a:rPr lang="en-US" b="1">
                          <a:solidFill>
                            <a:srgbClr val="FFFFFF"/>
                          </a:solidFill>
                        </a:rPr>
                        <a:t>Phosphodiesterase -III inhibitors)</a:t>
                      </a:r>
                      <a:endParaRPr sz="1350" b="1">
                        <a:solidFill>
                          <a:srgbClr val="FFFFFF"/>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D1DC"/>
                    </a:solidFill>
                  </a:tcPr>
                </a:tc>
                <a:tc hMerge="1">
                  <a:txBody>
                    <a:bodyPr/>
                    <a:lstStyle/>
                    <a:p>
                      <a:endParaRPr lang="en-US"/>
                    </a:p>
                  </a:txBody>
                  <a:tcPr/>
                </a:tc>
                <a:tc hMerge="1">
                  <a:txBody>
                    <a:bodyPr/>
                    <a:lstStyle/>
                    <a:p>
                      <a:endParaRPr lang="en-US"/>
                    </a:p>
                  </a:txBody>
                  <a:tcPr/>
                </a:tc>
              </a:tr>
              <a:tr h="325825">
                <a:tc>
                  <a:txBody>
                    <a:bodyPr/>
                    <a:lstStyle/>
                    <a:p>
                      <a:pPr marL="0" marR="0" lvl="0" indent="0" algn="ctr" rtl="0">
                        <a:spcBef>
                          <a:spcPts val="0"/>
                        </a:spcBef>
                        <a:spcAft>
                          <a:spcPts val="0"/>
                        </a:spcAft>
                        <a:buNone/>
                      </a:pPr>
                      <a:r>
                        <a:rPr lang="en-US" sz="1500">
                          <a:solidFill>
                            <a:schemeClr val="lt1"/>
                          </a:solidFill>
                        </a:rPr>
                        <a:t>use</a:t>
                      </a:r>
                      <a:endParaRPr sz="1500">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76761"/>
                    </a:solidFill>
                  </a:tcPr>
                </a:tc>
                <a:tc gridSpan="3">
                  <a:txBody>
                    <a:bodyPr/>
                    <a:lstStyle/>
                    <a:p>
                      <a:pPr marL="0" lvl="0" indent="0" rtl="0">
                        <a:spcBef>
                          <a:spcPts val="0"/>
                        </a:spcBef>
                        <a:spcAft>
                          <a:spcPts val="0"/>
                        </a:spcAft>
                        <a:buClr>
                          <a:schemeClr val="dk1"/>
                        </a:buClr>
                        <a:buSzPts val="1100"/>
                        <a:buFont typeface="Arial"/>
                        <a:buNone/>
                      </a:pPr>
                      <a:r>
                        <a:rPr lang="en-US" sz="1350">
                          <a:solidFill>
                            <a:srgbClr val="000000"/>
                          </a:solidFill>
                        </a:rPr>
                        <a:t>new drugs in clinical trials </a:t>
                      </a:r>
                      <a:endParaRPr sz="1350">
                        <a:solidFill>
                          <a:srgbClr val="000000"/>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r>
            </a:tbl>
          </a:graphicData>
        </a:graphic>
      </p:graphicFrame>
      <p:pic>
        <p:nvPicPr>
          <p:cNvPr id="284" name="Shape 284" descr="Picture1"/>
          <p:cNvPicPr preferRelativeResize="0"/>
          <p:nvPr/>
        </p:nvPicPr>
        <p:blipFill rotWithShape="1">
          <a:blip r:embed="rId3">
            <a:alphaModFix/>
          </a:blip>
          <a:srcRect/>
          <a:stretch/>
        </p:blipFill>
        <p:spPr>
          <a:xfrm>
            <a:off x="2966500" y="7374200"/>
            <a:ext cx="3247954" cy="2531800"/>
          </a:xfrm>
          <a:prstGeom prst="rect">
            <a:avLst/>
          </a:prstGeom>
          <a:noFill/>
          <a:ln>
            <a:noFill/>
          </a:ln>
        </p:spPr>
      </p:pic>
      <p:sp>
        <p:nvSpPr>
          <p:cNvPr id="285" name="Shape 285"/>
          <p:cNvSpPr txBox="1"/>
          <p:nvPr/>
        </p:nvSpPr>
        <p:spPr>
          <a:xfrm>
            <a:off x="1115400" y="7497725"/>
            <a:ext cx="1014600" cy="922200"/>
          </a:xfrm>
          <a:prstGeom prst="rect">
            <a:avLst/>
          </a:prstGeom>
          <a:noFill/>
          <a:ln w="9525" cap="flat" cmpd="sng">
            <a:solidFill>
              <a:schemeClr val="accent6"/>
            </a:solidFill>
            <a:prstDash val="dash"/>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US" sz="1000">
                <a:solidFill>
                  <a:schemeClr val="accent6"/>
                </a:solidFill>
              </a:rPr>
              <a:t>digoxin will inhibit the pump so Na will build up inside</a:t>
            </a:r>
            <a:endParaRPr sz="1000">
              <a:solidFill>
                <a:schemeClr val="accent6"/>
              </a:solidFill>
            </a:endParaRPr>
          </a:p>
        </p:txBody>
      </p:sp>
      <p:sp>
        <p:nvSpPr>
          <p:cNvPr id="286" name="Shape 286"/>
          <p:cNvSpPr/>
          <p:nvPr/>
        </p:nvSpPr>
        <p:spPr>
          <a:xfrm>
            <a:off x="3717250" y="7969625"/>
            <a:ext cx="392100" cy="22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87" name="Shape 287"/>
          <p:cNvCxnSpPr/>
          <p:nvPr/>
        </p:nvCxnSpPr>
        <p:spPr>
          <a:xfrm rot="10800000" flipH="1">
            <a:off x="3901750" y="7623700"/>
            <a:ext cx="23100" cy="328800"/>
          </a:xfrm>
          <a:prstGeom prst="straightConnector1">
            <a:avLst/>
          </a:prstGeom>
          <a:noFill/>
          <a:ln w="9525" cap="flat" cmpd="sng">
            <a:solidFill>
              <a:schemeClr val="dk2"/>
            </a:solidFill>
            <a:prstDash val="solid"/>
            <a:round/>
            <a:headEnd type="none" w="med" len="med"/>
            <a:tailEnd type="triangle" w="med" len="med"/>
          </a:ln>
        </p:spPr>
      </p:cxnSp>
      <p:sp>
        <p:nvSpPr>
          <p:cNvPr id="288" name="Shape 288"/>
          <p:cNvSpPr txBox="1"/>
          <p:nvPr/>
        </p:nvSpPr>
        <p:spPr>
          <a:xfrm>
            <a:off x="1844050" y="6376900"/>
            <a:ext cx="4138500" cy="1246800"/>
          </a:xfrm>
          <a:prstGeom prst="rect">
            <a:avLst/>
          </a:prstGeom>
          <a:noFill/>
          <a:ln>
            <a:noFill/>
          </a:ln>
        </p:spPr>
        <p:txBody>
          <a:bodyPr spcFirstLastPara="1" wrap="square" lIns="91425" tIns="91425" rIns="91425" bIns="91425" anchor="t" anchorCtr="0">
            <a:noAutofit/>
          </a:bodyPr>
          <a:lstStyle/>
          <a:p>
            <a:pPr marL="0" lvl="0" indent="0" rtl="1">
              <a:lnSpc>
                <a:spcPct val="115000"/>
              </a:lnSpc>
              <a:spcBef>
                <a:spcPts val="0"/>
              </a:spcBef>
              <a:spcAft>
                <a:spcPts val="0"/>
              </a:spcAft>
              <a:buClr>
                <a:schemeClr val="dk1"/>
              </a:buClr>
              <a:buSzPts val="1100"/>
              <a:buFont typeface="Arial"/>
              <a:buNone/>
            </a:pPr>
            <a:r>
              <a:rPr lang="en-US" sz="1100">
                <a:solidFill>
                  <a:schemeClr val="accent6"/>
                </a:solidFill>
              </a:rPr>
              <a:t>النورمال اكشن لها تطلع الكالسيوم وتدخل الصوديوم</a:t>
            </a:r>
            <a:endParaRPr sz="1100">
              <a:solidFill>
                <a:schemeClr val="accent6"/>
              </a:solidFill>
            </a:endParaRPr>
          </a:p>
          <a:p>
            <a:pPr marL="0" lvl="0" indent="0" rtl="1">
              <a:lnSpc>
                <a:spcPct val="115000"/>
              </a:lnSpc>
              <a:spcBef>
                <a:spcPts val="0"/>
              </a:spcBef>
              <a:spcAft>
                <a:spcPts val="0"/>
              </a:spcAft>
              <a:buClr>
                <a:schemeClr val="dk1"/>
              </a:buClr>
              <a:buSzPts val="1100"/>
              <a:buFont typeface="Arial"/>
              <a:buNone/>
            </a:pPr>
            <a:r>
              <a:rPr lang="en-US" sz="1100">
                <a:solidFill>
                  <a:schemeClr val="accent6"/>
                </a:solidFill>
              </a:rPr>
              <a:t>بسبب زيادة الصوديوم داخل، هذي ال channelتعكس شغلها تبدأ تطلع ٣ صوديوم وتدخل ١ كالسيوم </a:t>
            </a:r>
            <a:endParaRPr sz="1100">
              <a:solidFill>
                <a:schemeClr val="accent6"/>
              </a:solidFill>
            </a:endParaRPr>
          </a:p>
          <a:p>
            <a:pPr marL="0" lvl="0" indent="0" rtl="1">
              <a:lnSpc>
                <a:spcPct val="115000"/>
              </a:lnSpc>
              <a:spcBef>
                <a:spcPts val="0"/>
              </a:spcBef>
              <a:spcAft>
                <a:spcPts val="0"/>
              </a:spcAft>
              <a:buClr>
                <a:schemeClr val="dk1"/>
              </a:buClr>
              <a:buSzPts val="1100"/>
              <a:buFont typeface="Arial"/>
              <a:buNone/>
            </a:pPr>
            <a:r>
              <a:rPr lang="en-US" sz="1100">
                <a:solidFill>
                  <a:schemeClr val="accent6"/>
                </a:solidFill>
              </a:rPr>
              <a:t>النتيجة أن الكالسيوم راح يتجمع جوا والكالسيوم معروف انه راح يزيد sarcoplasmic reticulum activity</a:t>
            </a:r>
            <a:endParaRPr sz="1100">
              <a:solidFill>
                <a:schemeClr val="accent6"/>
              </a:solidFill>
            </a:endParaRPr>
          </a:p>
          <a:p>
            <a:pPr marL="0" lvl="0" indent="0" rtl="1">
              <a:lnSpc>
                <a:spcPct val="115000"/>
              </a:lnSpc>
              <a:spcBef>
                <a:spcPts val="0"/>
              </a:spcBef>
              <a:spcAft>
                <a:spcPts val="0"/>
              </a:spcAft>
              <a:buClr>
                <a:schemeClr val="dk1"/>
              </a:buClr>
              <a:buSzPts val="1100"/>
              <a:buFont typeface="Arial"/>
              <a:buNone/>
            </a:pPr>
            <a:r>
              <a:rPr lang="en-US" sz="1100">
                <a:solidFill>
                  <a:schemeClr val="accent6"/>
                </a:solidFill>
              </a:rPr>
              <a:t>vasoconstriction / increase cardiac contractility</a:t>
            </a:r>
            <a:endParaRPr sz="1100">
              <a:solidFill>
                <a:schemeClr val="accent6"/>
              </a:solidFill>
            </a:endParaRPr>
          </a:p>
        </p:txBody>
      </p:sp>
      <p:sp>
        <p:nvSpPr>
          <p:cNvPr id="289" name="Shape 289"/>
          <p:cNvSpPr/>
          <p:nvPr/>
        </p:nvSpPr>
        <p:spPr>
          <a:xfrm>
            <a:off x="3108950" y="7969625"/>
            <a:ext cx="392100" cy="22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90" name="Shape 290"/>
          <p:cNvCxnSpPr>
            <a:stCxn id="289" idx="1"/>
            <a:endCxn id="285" idx="3"/>
          </p:cNvCxnSpPr>
          <p:nvPr/>
        </p:nvCxnSpPr>
        <p:spPr>
          <a:xfrm rot="10800000">
            <a:off x="2130050" y="7958825"/>
            <a:ext cx="978900" cy="122100"/>
          </a:xfrm>
          <a:prstGeom prst="straightConnector1">
            <a:avLst/>
          </a:prstGeom>
          <a:noFill/>
          <a:ln w="9525" cap="flat" cmpd="sng">
            <a:solidFill>
              <a:schemeClr val="dk2"/>
            </a:solidFill>
            <a:prstDash val="solid"/>
            <a:round/>
            <a:headEnd type="none" w="med" len="med"/>
            <a:tailEnd type="triangle" w="med" len="med"/>
          </a:ln>
        </p:spPr>
      </p:cxnSp>
      <p:sp>
        <p:nvSpPr>
          <p:cNvPr id="291" name="Shape 291"/>
          <p:cNvSpPr txBox="1"/>
          <p:nvPr/>
        </p:nvSpPr>
        <p:spPr>
          <a:xfrm>
            <a:off x="3337525" y="9537700"/>
            <a:ext cx="3394500" cy="661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b="1">
                <a:latin typeface="Cambria"/>
                <a:ea typeface="Cambria"/>
                <a:cs typeface="Cambria"/>
                <a:sym typeface="Cambria"/>
              </a:rPr>
              <a:t>Mechanism of Action of Digoxin</a:t>
            </a:r>
            <a:endParaRPr b="1">
              <a:latin typeface="Cambria"/>
              <a:ea typeface="Cambria"/>
              <a:cs typeface="Cambria"/>
              <a:sym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0" y="0"/>
            <a:ext cx="6858000" cy="7680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US" sz="2400" b="1">
                <a:solidFill>
                  <a:srgbClr val="FFFFFF"/>
                </a:solidFill>
                <a:latin typeface="Calibri"/>
                <a:ea typeface="Calibri"/>
                <a:cs typeface="Calibri"/>
                <a:sym typeface="Calibri"/>
              </a:rPr>
              <a:t>The use of β-adrenoceptor blockers </a:t>
            </a:r>
            <a:endParaRPr sz="2400">
              <a:solidFill>
                <a:srgbClr val="FFFFFF"/>
              </a:solidFill>
              <a:latin typeface="Calibri"/>
              <a:ea typeface="Calibri"/>
              <a:cs typeface="Calibri"/>
              <a:sym typeface="Calibri"/>
            </a:endParaRPr>
          </a:p>
          <a:p>
            <a:pPr marL="0" lvl="0" indent="0" rtl="0">
              <a:lnSpc>
                <a:spcPct val="100000"/>
              </a:lnSpc>
              <a:spcBef>
                <a:spcPts val="0"/>
              </a:spcBef>
              <a:spcAft>
                <a:spcPts val="0"/>
              </a:spcAft>
              <a:buNone/>
            </a:pPr>
            <a:r>
              <a:rPr lang="en-US" sz="2400" b="1">
                <a:solidFill>
                  <a:srgbClr val="FFFFFF"/>
                </a:solidFill>
                <a:latin typeface="Calibri"/>
                <a:ea typeface="Calibri"/>
                <a:cs typeface="Calibri"/>
                <a:sym typeface="Calibri"/>
              </a:rPr>
              <a:t>in heart failure</a:t>
            </a:r>
            <a:endParaRPr sz="2400">
              <a:solidFill>
                <a:srgbClr val="FFFFFF"/>
              </a:solidFill>
              <a:latin typeface="Calibri"/>
              <a:ea typeface="Calibri"/>
              <a:cs typeface="Calibri"/>
              <a:sym typeface="Calibri"/>
            </a:endParaRPr>
          </a:p>
        </p:txBody>
      </p:sp>
      <p:sp>
        <p:nvSpPr>
          <p:cNvPr id="297" name="Shape 297"/>
          <p:cNvSpPr txBox="1">
            <a:spLocks noGrp="1"/>
          </p:cNvSpPr>
          <p:nvPr>
            <p:ph type="body" idx="1"/>
          </p:nvPr>
        </p:nvSpPr>
        <p:spPr>
          <a:xfrm>
            <a:off x="70300" y="1831500"/>
            <a:ext cx="2552700" cy="41250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endParaRPr sz="1000">
              <a:solidFill>
                <a:srgbClr val="FF0000"/>
              </a:solidFill>
              <a:latin typeface="Cambria"/>
              <a:ea typeface="Cambria"/>
              <a:cs typeface="Cambria"/>
              <a:sym typeface="Cambria"/>
            </a:endParaRPr>
          </a:p>
          <a:p>
            <a:pPr marL="0" lvl="0" indent="0" rtl="0">
              <a:lnSpc>
                <a:spcPct val="100000"/>
              </a:lnSpc>
              <a:spcBef>
                <a:spcPts val="0"/>
              </a:spcBef>
              <a:spcAft>
                <a:spcPts val="0"/>
              </a:spcAft>
              <a:buNone/>
            </a:pPr>
            <a:endParaRPr sz="1400" b="1">
              <a:solidFill>
                <a:srgbClr val="FF0000"/>
              </a:solidFill>
              <a:latin typeface="Cambria"/>
              <a:ea typeface="Cambria"/>
              <a:cs typeface="Cambria"/>
              <a:sym typeface="Cambria"/>
            </a:endParaRPr>
          </a:p>
          <a:p>
            <a:pPr marL="0" lvl="0" indent="0" rtl="0">
              <a:lnSpc>
                <a:spcPct val="100000"/>
              </a:lnSpc>
              <a:spcBef>
                <a:spcPts val="0"/>
              </a:spcBef>
              <a:spcAft>
                <a:spcPts val="0"/>
              </a:spcAft>
              <a:buNone/>
            </a:pPr>
            <a:r>
              <a:rPr lang="en-US" sz="1400" b="1">
                <a:latin typeface="Cambria"/>
                <a:ea typeface="Cambria"/>
                <a:cs typeface="Cambria"/>
                <a:sym typeface="Cambria"/>
              </a:rPr>
              <a:t>  </a:t>
            </a:r>
            <a:endParaRPr sz="1400">
              <a:latin typeface="Cambria"/>
              <a:ea typeface="Cambria"/>
              <a:cs typeface="Cambria"/>
              <a:sym typeface="Cambria"/>
            </a:endParaRPr>
          </a:p>
          <a:p>
            <a:pPr marL="0" lvl="0" indent="0" rtl="0">
              <a:lnSpc>
                <a:spcPct val="100000"/>
              </a:lnSpc>
              <a:spcBef>
                <a:spcPts val="0"/>
              </a:spcBef>
              <a:spcAft>
                <a:spcPts val="0"/>
              </a:spcAft>
              <a:buNone/>
            </a:pPr>
            <a:endParaRPr sz="1400" b="1">
              <a:latin typeface="Cambria"/>
              <a:ea typeface="Cambria"/>
              <a:cs typeface="Cambria"/>
              <a:sym typeface="Cambria"/>
            </a:endParaRPr>
          </a:p>
          <a:p>
            <a:pPr marL="0" lvl="0" indent="0" rtl="0">
              <a:spcBef>
                <a:spcPts val="750"/>
              </a:spcBef>
              <a:spcAft>
                <a:spcPts val="0"/>
              </a:spcAft>
              <a:buNone/>
            </a:pPr>
            <a:endParaRPr sz="1400">
              <a:latin typeface="Cambria"/>
              <a:ea typeface="Cambria"/>
              <a:cs typeface="Cambria"/>
              <a:sym typeface="Cambria"/>
            </a:endParaRPr>
          </a:p>
        </p:txBody>
      </p:sp>
      <p:graphicFrame>
        <p:nvGraphicFramePr>
          <p:cNvPr id="298" name="Shape 298"/>
          <p:cNvGraphicFramePr/>
          <p:nvPr/>
        </p:nvGraphicFramePr>
        <p:xfrm>
          <a:off x="0" y="768000"/>
          <a:ext cx="3000000" cy="3000000"/>
        </p:xfrm>
        <a:graphic>
          <a:graphicData uri="http://schemas.openxmlformats.org/drawingml/2006/table">
            <a:tbl>
              <a:tblPr>
                <a:noFill/>
                <a:tableStyleId>{3040B45C-48C0-4E1E-97AC-7F0D2D58A289}</a:tableStyleId>
              </a:tblPr>
              <a:tblGrid>
                <a:gridCol w="1369350"/>
                <a:gridCol w="2625950"/>
                <a:gridCol w="2862700"/>
              </a:tblGrid>
              <a:tr h="845175">
                <a:tc gridSpan="3">
                  <a:txBody>
                    <a:bodyPr/>
                    <a:lstStyle/>
                    <a:p>
                      <a:pPr marL="0" lvl="0" indent="0">
                        <a:spcBef>
                          <a:spcPts val="0"/>
                        </a:spcBef>
                        <a:spcAft>
                          <a:spcPts val="0"/>
                        </a:spcAft>
                        <a:buNone/>
                      </a:pPr>
                      <a:r>
                        <a:rPr lang="en-US" b="1">
                          <a:solidFill>
                            <a:schemeClr val="dk1"/>
                          </a:solidFill>
                          <a:latin typeface="Cambria"/>
                          <a:ea typeface="Cambria"/>
                          <a:cs typeface="Cambria"/>
                          <a:sym typeface="Cambria"/>
                        </a:rPr>
                        <a:t>The </a:t>
                      </a:r>
                      <a:r>
                        <a:rPr lang="en-US" b="1" u="sng">
                          <a:solidFill>
                            <a:schemeClr val="dk1"/>
                          </a:solidFill>
                          <a:latin typeface="Cambria"/>
                          <a:ea typeface="Cambria"/>
                          <a:cs typeface="Cambria"/>
                          <a:sym typeface="Cambria"/>
                        </a:rPr>
                        <a:t>elevated adrenergic activity</a:t>
                      </a:r>
                      <a:r>
                        <a:rPr lang="en-US" b="1">
                          <a:solidFill>
                            <a:schemeClr val="dk1"/>
                          </a:solidFill>
                          <a:latin typeface="Cambria"/>
                          <a:ea typeface="Cambria"/>
                          <a:cs typeface="Cambria"/>
                          <a:sym typeface="Cambria"/>
                        </a:rPr>
                        <a:t> in chronic heart failure patients cause structural </a:t>
                      </a:r>
                      <a:r>
                        <a:rPr lang="en-US" b="1" u="sng">
                          <a:solidFill>
                            <a:schemeClr val="dk1"/>
                          </a:solidFill>
                          <a:latin typeface="Cambria"/>
                          <a:ea typeface="Cambria"/>
                          <a:cs typeface="Cambria"/>
                          <a:sym typeface="Cambria"/>
                        </a:rPr>
                        <a:t>remodeling of the heart</a:t>
                      </a:r>
                      <a:r>
                        <a:rPr lang="en-US" b="1">
                          <a:solidFill>
                            <a:schemeClr val="dk1"/>
                          </a:solidFill>
                          <a:latin typeface="Cambria"/>
                          <a:ea typeface="Cambria"/>
                          <a:cs typeface="Cambria"/>
                          <a:sym typeface="Cambria"/>
                        </a:rPr>
                        <a:t> (cardiac dilatation &amp;  hypertrophy)   </a:t>
                      </a:r>
                      <a:endParaRPr>
                        <a:solidFill>
                          <a:schemeClr val="dk1"/>
                        </a:solidFill>
                        <a:latin typeface="Cambria"/>
                        <a:ea typeface="Cambria"/>
                        <a:cs typeface="Cambria"/>
                        <a:sym typeface="Cambria"/>
                      </a:endParaRPr>
                    </a:p>
                    <a:p>
                      <a:pPr marL="0" lvl="0" indent="0" rtl="0">
                        <a:spcBef>
                          <a:spcPts val="0"/>
                        </a:spcBef>
                        <a:spcAft>
                          <a:spcPts val="0"/>
                        </a:spcAft>
                        <a:buNone/>
                      </a:pPr>
                      <a:r>
                        <a:rPr lang="en-US" b="1">
                          <a:solidFill>
                            <a:schemeClr val="dk1"/>
                          </a:solidFill>
                          <a:latin typeface="Cambria"/>
                          <a:ea typeface="Cambria"/>
                          <a:cs typeface="Cambria"/>
                          <a:sym typeface="Cambria"/>
                        </a:rPr>
                        <a:t>    </a:t>
                      </a:r>
                      <a:endParaRPr b="1">
                        <a:solidFill>
                          <a:schemeClr val="dk1"/>
                        </a:solidFill>
                        <a:latin typeface="Cambria"/>
                        <a:ea typeface="Cambria"/>
                        <a:cs typeface="Cambria"/>
                        <a:sym typeface="Cambria"/>
                      </a:endParaRPr>
                    </a:p>
                  </a:txBody>
                  <a:tcPr marL="91425" marR="91425" marT="91425" marB="91425">
                    <a:solidFill>
                      <a:srgbClr val="FBE4D4"/>
                    </a:solidFill>
                  </a:tcPr>
                </a:tc>
                <a:tc hMerge="1">
                  <a:txBody>
                    <a:bodyPr/>
                    <a:lstStyle/>
                    <a:p>
                      <a:endParaRPr lang="en-US"/>
                    </a:p>
                  </a:txBody>
                  <a:tcPr/>
                </a:tc>
                <a:tc hMerge="1">
                  <a:txBody>
                    <a:bodyPr/>
                    <a:lstStyle/>
                    <a:p>
                      <a:endParaRPr lang="en-US"/>
                    </a:p>
                  </a:txBody>
                  <a:tcPr/>
                </a:tc>
              </a:tr>
              <a:tr h="1048600">
                <a:tc>
                  <a:txBody>
                    <a:bodyPr/>
                    <a:lstStyle/>
                    <a:p>
                      <a:pPr marL="0" lvl="0" indent="0" rtl="0">
                        <a:spcBef>
                          <a:spcPts val="0"/>
                        </a:spcBef>
                        <a:spcAft>
                          <a:spcPts val="0"/>
                        </a:spcAft>
                        <a:buClr>
                          <a:schemeClr val="dk1"/>
                        </a:buClr>
                        <a:buSzPts val="1100"/>
                        <a:buFont typeface="Arial"/>
                        <a:buNone/>
                      </a:pPr>
                      <a:r>
                        <a:rPr lang="en-US" sz="1500" b="1">
                          <a:solidFill>
                            <a:srgbClr val="FFFFFF"/>
                          </a:solidFill>
                          <a:latin typeface="Cambria"/>
                          <a:ea typeface="Cambria"/>
                          <a:cs typeface="Cambria"/>
                          <a:sym typeface="Cambria"/>
                        </a:rPr>
                        <a:t>What   β-blockers do </a:t>
                      </a:r>
                      <a:endParaRPr sz="1500">
                        <a:solidFill>
                          <a:srgbClr val="FFFFFF"/>
                        </a:solidFill>
                      </a:endParaRPr>
                    </a:p>
                  </a:txBody>
                  <a:tcPr marL="91425" marR="91425" marT="91425" marB="91425">
                    <a:solidFill>
                      <a:srgbClr val="376761"/>
                    </a:solidFill>
                  </a:tcPr>
                </a:tc>
                <a:tc gridSpan="2">
                  <a:txBody>
                    <a:bodyPr/>
                    <a:lstStyle/>
                    <a:p>
                      <a:pPr marL="0" lvl="0" indent="0" rtl="0">
                        <a:spcBef>
                          <a:spcPts val="0"/>
                        </a:spcBef>
                        <a:spcAft>
                          <a:spcPts val="0"/>
                        </a:spcAft>
                        <a:buNone/>
                      </a:pPr>
                      <a:endParaRPr>
                        <a:solidFill>
                          <a:schemeClr val="dk1"/>
                        </a:solidFill>
                        <a:latin typeface="Cambria"/>
                        <a:ea typeface="Cambria"/>
                        <a:cs typeface="Cambria"/>
                        <a:sym typeface="Cambria"/>
                      </a:endParaRPr>
                    </a:p>
                    <a:p>
                      <a:pPr marL="0" lvl="0" indent="0" rtl="0">
                        <a:spcBef>
                          <a:spcPts val="0"/>
                        </a:spcBef>
                        <a:spcAft>
                          <a:spcPts val="0"/>
                        </a:spcAft>
                        <a:buNone/>
                      </a:pPr>
                      <a:r>
                        <a:rPr lang="en-US">
                          <a:solidFill>
                            <a:schemeClr val="dk1"/>
                          </a:solidFill>
                          <a:latin typeface="Calibri"/>
                          <a:ea typeface="Calibri"/>
                          <a:cs typeface="Calibri"/>
                          <a:sym typeface="Calibri"/>
                        </a:rPr>
                        <a:t> Reduce the progression of </a:t>
                      </a:r>
                      <a:r>
                        <a:rPr lang="en-US" u="sng">
                          <a:solidFill>
                            <a:schemeClr val="dk1"/>
                          </a:solidFill>
                          <a:latin typeface="Calibri"/>
                          <a:ea typeface="Calibri"/>
                          <a:cs typeface="Calibri"/>
                          <a:sym typeface="Calibri"/>
                        </a:rPr>
                        <a:t>chronic</a:t>
                      </a:r>
                      <a:r>
                        <a:rPr lang="en-US">
                          <a:solidFill>
                            <a:schemeClr val="dk1"/>
                          </a:solidFill>
                          <a:latin typeface="Calibri"/>
                          <a:ea typeface="Calibri"/>
                          <a:cs typeface="Calibri"/>
                          <a:sym typeface="Calibri"/>
                        </a:rPr>
                        <a:t> heart failure</a:t>
                      </a:r>
                      <a:endParaRPr>
                        <a:solidFill>
                          <a:schemeClr val="dk1"/>
                        </a:solidFill>
                        <a:latin typeface="Calibri"/>
                        <a:ea typeface="Calibri"/>
                        <a:cs typeface="Calibri"/>
                        <a:sym typeface="Calibri"/>
                      </a:endParaRPr>
                    </a:p>
                    <a:p>
                      <a:pPr marL="0" lvl="0" indent="0" rtl="0">
                        <a:spcBef>
                          <a:spcPts val="0"/>
                        </a:spcBef>
                        <a:spcAft>
                          <a:spcPts val="0"/>
                        </a:spcAft>
                        <a:buNone/>
                      </a:pPr>
                      <a:endParaRPr>
                        <a:solidFill>
                          <a:schemeClr val="dk1"/>
                        </a:solidFill>
                        <a:latin typeface="Calibri"/>
                        <a:ea typeface="Calibri"/>
                        <a:cs typeface="Calibri"/>
                        <a:sym typeface="Calibri"/>
                      </a:endParaRPr>
                    </a:p>
                    <a:p>
                      <a:pPr marL="457200" lvl="0" indent="-317500" rtl="0">
                        <a:spcBef>
                          <a:spcPts val="0"/>
                        </a:spcBef>
                        <a:spcAft>
                          <a:spcPts val="0"/>
                        </a:spcAft>
                        <a:buSzPts val="1400"/>
                        <a:buFont typeface="Calibri"/>
                        <a:buChar char="●"/>
                      </a:pPr>
                      <a:r>
                        <a:rPr lang="en-US">
                          <a:solidFill>
                            <a:srgbClr val="FF0000"/>
                          </a:solidFill>
                          <a:latin typeface="Calibri"/>
                          <a:ea typeface="Calibri"/>
                          <a:cs typeface="Calibri"/>
                          <a:sym typeface="Calibri"/>
                        </a:rPr>
                        <a:t>not</a:t>
                      </a:r>
                      <a:r>
                        <a:rPr lang="en-US">
                          <a:solidFill>
                            <a:schemeClr val="dk1"/>
                          </a:solidFill>
                          <a:latin typeface="Calibri"/>
                          <a:ea typeface="Calibri"/>
                          <a:cs typeface="Calibri"/>
                          <a:sym typeface="Calibri"/>
                        </a:rPr>
                        <a:t> used in</a:t>
                      </a:r>
                      <a:r>
                        <a:rPr lang="en-US">
                          <a:solidFill>
                            <a:srgbClr val="FF0000"/>
                          </a:solidFill>
                          <a:latin typeface="Calibri"/>
                          <a:ea typeface="Calibri"/>
                          <a:cs typeface="Calibri"/>
                          <a:sym typeface="Calibri"/>
                        </a:rPr>
                        <a:t> acute</a:t>
                      </a:r>
                      <a:r>
                        <a:rPr lang="en-US">
                          <a:solidFill>
                            <a:schemeClr val="dk1"/>
                          </a:solidFill>
                          <a:latin typeface="Calibri"/>
                          <a:ea typeface="Calibri"/>
                          <a:cs typeface="Calibri"/>
                          <a:sym typeface="Calibri"/>
                        </a:rPr>
                        <a:t> heart failure.</a:t>
                      </a:r>
                      <a:endParaRPr>
                        <a:solidFill>
                          <a:schemeClr val="dk1"/>
                        </a:solidFill>
                        <a:latin typeface="Calibri"/>
                        <a:ea typeface="Calibri"/>
                        <a:cs typeface="Calibri"/>
                        <a:sym typeface="Calibri"/>
                      </a:endParaRPr>
                    </a:p>
                  </a:txBody>
                  <a:tcPr marL="91425" marR="91425" marT="91425" marB="91425"/>
                </a:tc>
                <a:tc hMerge="1">
                  <a:txBody>
                    <a:bodyPr/>
                    <a:lstStyle/>
                    <a:p>
                      <a:endParaRPr lang="en-US"/>
                    </a:p>
                  </a:txBody>
                  <a:tcPr/>
                </a:tc>
              </a:tr>
              <a:tr h="1845675">
                <a:tc>
                  <a:txBody>
                    <a:bodyPr/>
                    <a:lstStyle/>
                    <a:p>
                      <a:pPr marL="0" lvl="0" indent="0" rtl="0">
                        <a:spcBef>
                          <a:spcPts val="0"/>
                        </a:spcBef>
                        <a:spcAft>
                          <a:spcPts val="0"/>
                        </a:spcAft>
                        <a:buClr>
                          <a:schemeClr val="dk1"/>
                        </a:buClr>
                        <a:buSzPts val="1100"/>
                        <a:buFont typeface="Arial"/>
                        <a:buNone/>
                      </a:pPr>
                      <a:r>
                        <a:rPr lang="en-US" sz="1500" b="1">
                          <a:solidFill>
                            <a:srgbClr val="FFFFFF"/>
                          </a:solidFill>
                          <a:latin typeface="Cambria"/>
                          <a:ea typeface="Cambria"/>
                          <a:cs typeface="Cambria"/>
                          <a:sym typeface="Cambria"/>
                        </a:rPr>
                        <a:t>Mechanism of action</a:t>
                      </a:r>
                      <a:endParaRPr sz="1500">
                        <a:solidFill>
                          <a:srgbClr val="FFFFFF"/>
                        </a:solidFill>
                      </a:endParaRPr>
                    </a:p>
                  </a:txBody>
                  <a:tcPr marL="91425" marR="91425" marT="91425" marB="91425">
                    <a:solidFill>
                      <a:srgbClr val="376761"/>
                    </a:solidFill>
                  </a:tcPr>
                </a:tc>
                <a:tc gridSpan="2">
                  <a:txBody>
                    <a:bodyPr/>
                    <a:lstStyle/>
                    <a:p>
                      <a:pPr marL="457200" lvl="0" indent="-317500" rtl="0">
                        <a:lnSpc>
                          <a:spcPct val="150000"/>
                        </a:lnSpc>
                        <a:spcBef>
                          <a:spcPts val="0"/>
                        </a:spcBef>
                        <a:spcAft>
                          <a:spcPts val="0"/>
                        </a:spcAft>
                        <a:buSzPts val="1400"/>
                        <a:buFont typeface="Calibri"/>
                        <a:buChar char="-"/>
                      </a:pPr>
                      <a:r>
                        <a:rPr lang="en-US">
                          <a:latin typeface="Calibri"/>
                          <a:ea typeface="Calibri"/>
                          <a:cs typeface="Calibri"/>
                          <a:sym typeface="Calibri"/>
                        </a:rPr>
                        <a:t>A</a:t>
                      </a:r>
                      <a:r>
                        <a:rPr lang="en-US">
                          <a:solidFill>
                            <a:schemeClr val="dk1"/>
                          </a:solidFill>
                          <a:latin typeface="Calibri"/>
                          <a:ea typeface="Calibri"/>
                          <a:cs typeface="Calibri"/>
                          <a:sym typeface="Calibri"/>
                        </a:rPr>
                        <a:t>ttenuate </a:t>
                      </a:r>
                      <a:r>
                        <a:rPr lang="en-US" sz="1000">
                          <a:solidFill>
                            <a:srgbClr val="AEABAB"/>
                          </a:solidFill>
                          <a:latin typeface="Calibri"/>
                          <a:ea typeface="Calibri"/>
                          <a:cs typeface="Calibri"/>
                          <a:sym typeface="Calibri"/>
                        </a:rPr>
                        <a:t>(reduce)</a:t>
                      </a:r>
                      <a:r>
                        <a:rPr lang="en-US">
                          <a:solidFill>
                            <a:schemeClr val="dk1"/>
                          </a:solidFill>
                          <a:latin typeface="Calibri"/>
                          <a:ea typeface="Calibri"/>
                          <a:cs typeface="Calibri"/>
                          <a:sym typeface="Calibri"/>
                        </a:rPr>
                        <a:t> cardiac remodeling .</a:t>
                      </a:r>
                      <a:endParaRPr>
                        <a:solidFill>
                          <a:schemeClr val="dk1"/>
                        </a:solidFill>
                        <a:latin typeface="Calibri"/>
                        <a:ea typeface="Calibri"/>
                        <a:cs typeface="Calibri"/>
                        <a:sym typeface="Calibri"/>
                      </a:endParaRPr>
                    </a:p>
                    <a:p>
                      <a:pPr marL="457200" lvl="0" indent="-317500" rtl="0">
                        <a:lnSpc>
                          <a:spcPct val="150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Slow heart rate, which allows the left ventricle  to fill more completely.</a:t>
                      </a:r>
                      <a:endParaRPr>
                        <a:solidFill>
                          <a:schemeClr val="dk1"/>
                        </a:solidFill>
                        <a:latin typeface="Calibri"/>
                        <a:ea typeface="Calibri"/>
                        <a:cs typeface="Calibri"/>
                        <a:sym typeface="Calibri"/>
                      </a:endParaRPr>
                    </a:p>
                    <a:p>
                      <a:pPr marL="457200" lvl="0" indent="-317500" rtl="0">
                        <a:lnSpc>
                          <a:spcPct val="150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Decrease renin release.</a:t>
                      </a:r>
                      <a:endParaRPr>
                        <a:solidFill>
                          <a:schemeClr val="dk1"/>
                        </a:solidFill>
                        <a:latin typeface="Calibri"/>
                        <a:ea typeface="Calibri"/>
                        <a:cs typeface="Calibri"/>
                        <a:sym typeface="Calibri"/>
                      </a:endParaRPr>
                    </a:p>
                    <a:p>
                      <a:pPr marL="0" lvl="0" indent="0" rtl="0">
                        <a:spcBef>
                          <a:spcPts val="0"/>
                        </a:spcBef>
                        <a:spcAft>
                          <a:spcPts val="0"/>
                        </a:spcAft>
                        <a:buNone/>
                      </a:pPr>
                      <a:r>
                        <a:rPr lang="en-US">
                          <a:solidFill>
                            <a:schemeClr val="dk1"/>
                          </a:solidFill>
                          <a:latin typeface="Calibri"/>
                          <a:ea typeface="Calibri"/>
                          <a:cs typeface="Calibri"/>
                          <a:sym typeface="Calibri"/>
                        </a:rPr>
                        <a:t>                               </a:t>
                      </a:r>
                      <a:r>
                        <a:rPr lang="en-US">
                          <a:solidFill>
                            <a:srgbClr val="FF0000"/>
                          </a:solidFill>
                          <a:latin typeface="Calibri"/>
                          <a:ea typeface="Calibri"/>
                          <a:cs typeface="Calibri"/>
                          <a:sym typeface="Calibri"/>
                        </a:rPr>
                        <a:t>↓</a:t>
                      </a:r>
                      <a:endParaRPr>
                        <a:solidFill>
                          <a:srgbClr val="FF0000"/>
                        </a:solidFill>
                        <a:latin typeface="Calibri"/>
                        <a:ea typeface="Calibri"/>
                        <a:cs typeface="Calibri"/>
                        <a:sym typeface="Calibri"/>
                      </a:endParaRPr>
                    </a:p>
                    <a:p>
                      <a:pPr marL="0" lvl="0" indent="0" rtl="0">
                        <a:spcBef>
                          <a:spcPts val="0"/>
                        </a:spcBef>
                        <a:spcAft>
                          <a:spcPts val="0"/>
                        </a:spcAft>
                        <a:buNone/>
                      </a:pPr>
                      <a:r>
                        <a:rPr lang="en-US">
                          <a:solidFill>
                            <a:srgbClr val="FF0000"/>
                          </a:solidFill>
                          <a:latin typeface="Calibri"/>
                          <a:ea typeface="Calibri"/>
                          <a:cs typeface="Calibri"/>
                          <a:sym typeface="Calibri"/>
                        </a:rPr>
                        <a:t>reduce mortality &amp; morbidity of patients with HF  </a:t>
                      </a:r>
                      <a:endParaRPr>
                        <a:solidFill>
                          <a:schemeClr val="dk1"/>
                        </a:solidFill>
                        <a:latin typeface="Calibri"/>
                        <a:ea typeface="Calibri"/>
                        <a:cs typeface="Calibri"/>
                        <a:sym typeface="Calibri"/>
                      </a:endParaRPr>
                    </a:p>
                  </a:txBody>
                  <a:tcPr marL="91425" marR="91425" marT="91425" marB="91425"/>
                </a:tc>
                <a:tc hMerge="1">
                  <a:txBody>
                    <a:bodyPr/>
                    <a:lstStyle/>
                    <a:p>
                      <a:endParaRPr lang="en-US"/>
                    </a:p>
                  </a:txBody>
                  <a:tcPr/>
                </a:tc>
              </a:tr>
              <a:tr h="1850750">
                <a:tc>
                  <a:txBody>
                    <a:bodyPr/>
                    <a:lstStyle/>
                    <a:p>
                      <a:pPr marL="0" lvl="0" indent="0" rtl="0">
                        <a:lnSpc>
                          <a:spcPct val="150000"/>
                        </a:lnSpc>
                        <a:spcBef>
                          <a:spcPts val="0"/>
                        </a:spcBef>
                        <a:spcAft>
                          <a:spcPts val="0"/>
                        </a:spcAft>
                        <a:buNone/>
                      </a:pPr>
                      <a:r>
                        <a:rPr lang="en-US" sz="1500" b="1">
                          <a:solidFill>
                            <a:srgbClr val="FFFFFF"/>
                          </a:solidFill>
                          <a:latin typeface="Cambria"/>
                          <a:ea typeface="Cambria"/>
                          <a:cs typeface="Cambria"/>
                          <a:sym typeface="Cambria"/>
                        </a:rPr>
                        <a:t>Generations</a:t>
                      </a:r>
                      <a:endParaRPr sz="1500">
                        <a:solidFill>
                          <a:srgbClr val="FFFFFF"/>
                        </a:solidFill>
                      </a:endParaRPr>
                    </a:p>
                  </a:txBody>
                  <a:tcPr marL="91425" marR="91425" marT="91425" marB="91425">
                    <a:solidFill>
                      <a:srgbClr val="376761"/>
                    </a:solidFill>
                  </a:tcPr>
                </a:tc>
                <a:tc>
                  <a:txBody>
                    <a:bodyPr/>
                    <a:lstStyle/>
                    <a:p>
                      <a:pPr marL="0" lvl="0" indent="0" rtl="0">
                        <a:lnSpc>
                          <a:spcPct val="150000"/>
                        </a:lnSpc>
                        <a:spcBef>
                          <a:spcPts val="0"/>
                        </a:spcBef>
                        <a:spcAft>
                          <a:spcPts val="0"/>
                        </a:spcAft>
                        <a:buNone/>
                      </a:pPr>
                      <a:r>
                        <a:rPr lang="en-US" u="sng">
                          <a:latin typeface="Calibri"/>
                          <a:ea typeface="Calibri"/>
                          <a:cs typeface="Calibri"/>
                          <a:sym typeface="Calibri"/>
                        </a:rPr>
                        <a:t>Second</a:t>
                      </a:r>
                      <a:r>
                        <a:rPr lang="en-US">
                          <a:latin typeface="Calibri"/>
                          <a:ea typeface="Calibri"/>
                          <a:cs typeface="Calibri"/>
                          <a:sym typeface="Calibri"/>
                        </a:rPr>
                        <a:t> generation:</a:t>
                      </a:r>
                      <a:endParaRPr>
                        <a:latin typeface="Calibri"/>
                        <a:ea typeface="Calibri"/>
                        <a:cs typeface="Calibri"/>
                        <a:sym typeface="Calibri"/>
                      </a:endParaRPr>
                    </a:p>
                    <a:p>
                      <a:pPr marL="0" lvl="0" indent="0" rtl="0">
                        <a:lnSpc>
                          <a:spcPct val="150000"/>
                        </a:lnSpc>
                        <a:spcBef>
                          <a:spcPts val="0"/>
                        </a:spcBef>
                        <a:spcAft>
                          <a:spcPts val="0"/>
                        </a:spcAft>
                        <a:buClr>
                          <a:schemeClr val="dk1"/>
                        </a:buClr>
                        <a:buSzPts val="1100"/>
                        <a:buFont typeface="Arial"/>
                        <a:buNone/>
                      </a:pPr>
                      <a:r>
                        <a:rPr lang="en-US">
                          <a:solidFill>
                            <a:srgbClr val="002060"/>
                          </a:solidFill>
                          <a:latin typeface="Calibri"/>
                          <a:ea typeface="Calibri"/>
                          <a:cs typeface="Calibri"/>
                          <a:sym typeface="Calibri"/>
                        </a:rPr>
                        <a:t>    </a:t>
                      </a:r>
                      <a:r>
                        <a:rPr lang="en-US">
                          <a:solidFill>
                            <a:schemeClr val="dk1"/>
                          </a:solidFill>
                          <a:latin typeface="Calibri"/>
                          <a:ea typeface="Calibri"/>
                          <a:cs typeface="Calibri"/>
                          <a:sym typeface="Calibri"/>
                        </a:rPr>
                        <a:t>cardioselective (β</a:t>
                      </a:r>
                      <a:r>
                        <a:rPr lang="en-US" baseline="-25000">
                          <a:solidFill>
                            <a:schemeClr val="dk1"/>
                          </a:solidFill>
                          <a:latin typeface="Calibri"/>
                          <a:ea typeface="Calibri"/>
                          <a:cs typeface="Calibri"/>
                          <a:sym typeface="Calibri"/>
                        </a:rPr>
                        <a:t>1</a:t>
                      </a:r>
                      <a:r>
                        <a:rPr lang="en-US">
                          <a:solidFill>
                            <a:schemeClr val="dk1"/>
                          </a:solidFill>
                          <a:latin typeface="Calibri"/>
                          <a:ea typeface="Calibri"/>
                          <a:cs typeface="Calibri"/>
                          <a:sym typeface="Calibri"/>
                        </a:rPr>
                        <a:t>-receptors)  </a:t>
                      </a:r>
                      <a:endParaRPr>
                        <a:solidFill>
                          <a:schemeClr val="dk1"/>
                        </a:solidFill>
                        <a:latin typeface="Calibri"/>
                        <a:ea typeface="Calibri"/>
                        <a:cs typeface="Calibri"/>
                        <a:sym typeface="Calibri"/>
                      </a:endParaRPr>
                    </a:p>
                    <a:p>
                      <a:pPr marL="0" lvl="0" indent="0" rtl="0">
                        <a:lnSpc>
                          <a:spcPct val="150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    e.g.   </a:t>
                      </a:r>
                      <a:r>
                        <a:rPr lang="en-US">
                          <a:solidFill>
                            <a:srgbClr val="FF0000"/>
                          </a:solidFill>
                          <a:latin typeface="Calibri"/>
                          <a:ea typeface="Calibri"/>
                          <a:cs typeface="Calibri"/>
                          <a:sym typeface="Calibri"/>
                        </a:rPr>
                        <a:t>Biso</a:t>
                      </a:r>
                      <a:r>
                        <a:rPr lang="en-US">
                          <a:latin typeface="Calibri"/>
                          <a:ea typeface="Calibri"/>
                          <a:cs typeface="Calibri"/>
                          <a:sym typeface="Calibri"/>
                        </a:rPr>
                        <a:t>prolol, </a:t>
                      </a:r>
                      <a:r>
                        <a:rPr lang="en-US">
                          <a:solidFill>
                            <a:srgbClr val="FF0000"/>
                          </a:solidFill>
                          <a:latin typeface="Calibri"/>
                          <a:ea typeface="Calibri"/>
                          <a:cs typeface="Calibri"/>
                          <a:sym typeface="Calibri"/>
                        </a:rPr>
                        <a:t>Meto</a:t>
                      </a:r>
                      <a:r>
                        <a:rPr lang="en-US">
                          <a:latin typeface="Calibri"/>
                          <a:ea typeface="Calibri"/>
                          <a:cs typeface="Calibri"/>
                          <a:sym typeface="Calibri"/>
                        </a:rPr>
                        <a:t>prolol</a:t>
                      </a:r>
                      <a:endParaRPr>
                        <a:latin typeface="Calibri"/>
                        <a:ea typeface="Calibri"/>
                        <a:cs typeface="Calibri"/>
                        <a:sym typeface="Calibri"/>
                      </a:endParaRPr>
                    </a:p>
                  </a:txBody>
                  <a:tcPr marL="91425" marR="91425" marT="91425" marB="91425"/>
                </a:tc>
                <a:tc>
                  <a:txBody>
                    <a:bodyPr/>
                    <a:lstStyle/>
                    <a:p>
                      <a:pPr marL="0" lvl="0" indent="0" rtl="0">
                        <a:lnSpc>
                          <a:spcPct val="150000"/>
                        </a:lnSpc>
                        <a:spcBef>
                          <a:spcPts val="0"/>
                        </a:spcBef>
                        <a:spcAft>
                          <a:spcPts val="0"/>
                        </a:spcAft>
                        <a:buNone/>
                      </a:pPr>
                      <a:r>
                        <a:rPr lang="en-US" u="sng">
                          <a:latin typeface="Calibri"/>
                          <a:ea typeface="Calibri"/>
                          <a:cs typeface="Calibri"/>
                          <a:sym typeface="Calibri"/>
                        </a:rPr>
                        <a:t>Third</a:t>
                      </a:r>
                      <a:r>
                        <a:rPr lang="en-US">
                          <a:latin typeface="Calibri"/>
                          <a:ea typeface="Calibri"/>
                          <a:cs typeface="Calibri"/>
                          <a:sym typeface="Calibri"/>
                        </a:rPr>
                        <a:t> generation:</a:t>
                      </a:r>
                      <a:endParaRPr>
                        <a:latin typeface="Calibri"/>
                        <a:ea typeface="Calibri"/>
                        <a:cs typeface="Calibri"/>
                        <a:sym typeface="Calibri"/>
                      </a:endParaRPr>
                    </a:p>
                    <a:p>
                      <a:pPr marL="0" lvl="0" indent="0" algn="ctr" rtl="0">
                        <a:lnSpc>
                          <a:spcPct val="150000"/>
                        </a:lnSpc>
                        <a:spcBef>
                          <a:spcPts val="0"/>
                        </a:spcBef>
                        <a:spcAft>
                          <a:spcPts val="0"/>
                        </a:spcAft>
                        <a:buNone/>
                      </a:pPr>
                      <a:r>
                        <a:rPr lang="en-US">
                          <a:solidFill>
                            <a:srgbClr val="002060"/>
                          </a:solidFill>
                          <a:latin typeface="Calibri"/>
                          <a:ea typeface="Calibri"/>
                          <a:cs typeface="Calibri"/>
                          <a:sym typeface="Calibri"/>
                        </a:rPr>
                        <a:t>       </a:t>
                      </a:r>
                      <a:r>
                        <a:rPr lang="en-US">
                          <a:solidFill>
                            <a:schemeClr val="dk1"/>
                          </a:solidFill>
                          <a:latin typeface="Calibri"/>
                          <a:ea typeface="Calibri"/>
                          <a:cs typeface="Calibri"/>
                          <a:sym typeface="Calibri"/>
                        </a:rPr>
                        <a:t>have vasodilator actions (α-blocking effect)</a:t>
                      </a:r>
                      <a:endParaRPr>
                        <a:solidFill>
                          <a:schemeClr val="dk1"/>
                        </a:solidFill>
                        <a:latin typeface="Calibri"/>
                        <a:ea typeface="Calibri"/>
                        <a:cs typeface="Calibri"/>
                        <a:sym typeface="Calibri"/>
                      </a:endParaRPr>
                    </a:p>
                    <a:p>
                      <a:pPr marL="0" lvl="0" indent="0" rtl="0">
                        <a:lnSpc>
                          <a:spcPct val="150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          e.g.   </a:t>
                      </a:r>
                      <a:r>
                        <a:rPr lang="en-US">
                          <a:solidFill>
                            <a:srgbClr val="FF0000"/>
                          </a:solidFill>
                          <a:latin typeface="Calibri"/>
                          <a:ea typeface="Calibri"/>
                          <a:cs typeface="Calibri"/>
                          <a:sym typeface="Calibri"/>
                        </a:rPr>
                        <a:t>Carvedi</a:t>
                      </a:r>
                      <a:r>
                        <a:rPr lang="en-US">
                          <a:latin typeface="Calibri"/>
                          <a:ea typeface="Calibri"/>
                          <a:cs typeface="Calibri"/>
                          <a:sym typeface="Calibri"/>
                        </a:rPr>
                        <a:t>lol</a:t>
                      </a:r>
                      <a:r>
                        <a:rPr lang="en-US">
                          <a:solidFill>
                            <a:srgbClr val="FF0000"/>
                          </a:solidFill>
                          <a:latin typeface="Calibri"/>
                          <a:ea typeface="Calibri"/>
                          <a:cs typeface="Calibri"/>
                          <a:sym typeface="Calibri"/>
                        </a:rPr>
                        <a:t> , Nebivo</a:t>
                      </a:r>
                      <a:r>
                        <a:rPr lang="en-US">
                          <a:latin typeface="Calibri"/>
                          <a:ea typeface="Calibri"/>
                          <a:cs typeface="Calibri"/>
                          <a:sym typeface="Calibri"/>
                        </a:rPr>
                        <a:t>lol.</a:t>
                      </a:r>
                      <a:endParaRPr>
                        <a:latin typeface="Calibri"/>
                        <a:ea typeface="Calibri"/>
                        <a:cs typeface="Calibri"/>
                        <a:sym typeface="Calibri"/>
                      </a:endParaRPr>
                    </a:p>
                  </a:txBody>
                  <a:tcPr marL="91425" marR="91425" marT="91425" marB="91425"/>
                </a:tc>
              </a:tr>
            </a:tbl>
          </a:graphicData>
        </a:graphic>
      </p:graphicFrame>
      <p:sp>
        <p:nvSpPr>
          <p:cNvPr id="299" name="Shape 299"/>
          <p:cNvSpPr txBox="1">
            <a:spLocks noGrp="1"/>
          </p:cNvSpPr>
          <p:nvPr>
            <p:ph type="title"/>
          </p:nvPr>
        </p:nvSpPr>
        <p:spPr>
          <a:xfrm>
            <a:off x="0" y="6366538"/>
            <a:ext cx="6858000" cy="7680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US" sz="2400" b="1">
                <a:solidFill>
                  <a:srgbClr val="FFFFFF"/>
                </a:solidFill>
              </a:rPr>
              <a:t>New drugs for heart failure</a:t>
            </a:r>
            <a:endParaRPr sz="2400" b="1">
              <a:solidFill>
                <a:srgbClr val="FFFFFF"/>
              </a:solidFill>
            </a:endParaRPr>
          </a:p>
        </p:txBody>
      </p:sp>
      <p:sp>
        <p:nvSpPr>
          <p:cNvPr id="300" name="Shape 300"/>
          <p:cNvSpPr txBox="1"/>
          <p:nvPr/>
        </p:nvSpPr>
        <p:spPr>
          <a:xfrm>
            <a:off x="-224550" y="6980150"/>
            <a:ext cx="2907600" cy="63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u="sng">
                <a:solidFill>
                  <a:schemeClr val="dk1"/>
                </a:solidFill>
                <a:latin typeface="Cambria"/>
                <a:ea typeface="Cambria"/>
                <a:cs typeface="Cambria"/>
                <a:sym typeface="Cambria"/>
              </a:rPr>
              <a:t>Natriuretic Peptides:</a:t>
            </a:r>
            <a:endParaRPr u="sng"/>
          </a:p>
        </p:txBody>
      </p:sp>
      <p:pic>
        <p:nvPicPr>
          <p:cNvPr id="301" name="Shape 301"/>
          <p:cNvPicPr preferRelativeResize="0"/>
          <p:nvPr/>
        </p:nvPicPr>
        <p:blipFill rotWithShape="1">
          <a:blip r:embed="rId3">
            <a:alphaModFix/>
          </a:blip>
          <a:srcRect/>
          <a:stretch/>
        </p:blipFill>
        <p:spPr>
          <a:xfrm>
            <a:off x="4339741" y="7322675"/>
            <a:ext cx="2461159" cy="2583325"/>
          </a:xfrm>
          <a:prstGeom prst="rect">
            <a:avLst/>
          </a:prstGeom>
          <a:noFill/>
          <a:ln>
            <a:noFill/>
          </a:ln>
        </p:spPr>
      </p:pic>
      <p:sp>
        <p:nvSpPr>
          <p:cNvPr id="302" name="Shape 302"/>
          <p:cNvSpPr txBox="1"/>
          <p:nvPr/>
        </p:nvSpPr>
        <p:spPr>
          <a:xfrm>
            <a:off x="-30250" y="7676963"/>
            <a:ext cx="4432500" cy="1244700"/>
          </a:xfrm>
          <a:prstGeom prst="rect">
            <a:avLst/>
          </a:prstGeom>
          <a:noFill/>
          <a:ln>
            <a:noFill/>
          </a:ln>
        </p:spPr>
        <p:txBody>
          <a:bodyPr spcFirstLastPara="1" wrap="square" lIns="91425" tIns="91425" rIns="91425" bIns="91425" anchor="ctr" anchorCtr="0">
            <a:noAutofit/>
          </a:bodyPr>
          <a:lstStyle/>
          <a:p>
            <a:pPr marL="342900" lvl="0" indent="-254000"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BNP* is secreted by the ventricles in response to stretch </a:t>
            </a:r>
            <a:endParaRPr>
              <a:solidFill>
                <a:schemeClr val="dk1"/>
              </a:solidFill>
              <a:latin typeface="Calibri"/>
              <a:ea typeface="Calibri"/>
              <a:cs typeface="Calibri"/>
              <a:sym typeface="Calibri"/>
            </a:endParaRPr>
          </a:p>
          <a:p>
            <a:pPr marL="342900" lvl="0" indent="-254000"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elevated BNP is associated with advanced heart failure </a:t>
            </a:r>
            <a:r>
              <a:rPr lang="en-US">
                <a:solidFill>
                  <a:srgbClr val="FF0000"/>
                </a:solidFill>
                <a:latin typeface="Calibri"/>
                <a:ea typeface="Calibri"/>
                <a:cs typeface="Calibri"/>
                <a:sym typeface="Calibri"/>
              </a:rPr>
              <a:t>(compensatory mechanism in HF)</a:t>
            </a:r>
            <a:endParaRPr>
              <a:solidFill>
                <a:srgbClr val="FF0000"/>
              </a:solidFill>
              <a:latin typeface="Calibri"/>
              <a:ea typeface="Calibri"/>
              <a:cs typeface="Calibri"/>
              <a:sym typeface="Calibri"/>
            </a:endParaRPr>
          </a:p>
          <a:p>
            <a:pPr marL="0" lvl="0" indent="0" rtl="0">
              <a:spcBef>
                <a:spcPts val="0"/>
              </a:spcBef>
              <a:spcAft>
                <a:spcPts val="0"/>
              </a:spcAft>
              <a:buNone/>
            </a:pPr>
            <a:r>
              <a:rPr lang="en-US" sz="1100">
                <a:solidFill>
                  <a:srgbClr val="B7B7B7"/>
                </a:solidFill>
                <a:latin typeface="Cambria"/>
                <a:ea typeface="Cambria"/>
                <a:cs typeface="Cambria"/>
                <a:sym typeface="Cambria"/>
              </a:rPr>
              <a:t>How BNP works:</a:t>
            </a:r>
            <a:r>
              <a:rPr lang="en-US" sz="1100">
                <a:solidFill>
                  <a:schemeClr val="dk1"/>
                </a:solidFill>
                <a:latin typeface="Cambria"/>
                <a:ea typeface="Cambria"/>
                <a:cs typeface="Cambria"/>
                <a:sym typeface="Cambria"/>
              </a:rPr>
              <a:t>  </a:t>
            </a:r>
            <a:r>
              <a:rPr lang="en-US" sz="1100">
                <a:solidFill>
                  <a:srgbClr val="B7B7B7"/>
                </a:solidFill>
                <a:latin typeface="Cambria"/>
                <a:ea typeface="Cambria"/>
                <a:cs typeface="Cambria"/>
                <a:sym typeface="Cambria"/>
              </a:rPr>
              <a:t>when  heart is distended, it will secrete ANP &amp; BNP which are vasodilator agents  that go to the kidney to increase fluid excretion, decrease renin and ultimately decrease BP it is a </a:t>
            </a:r>
            <a:r>
              <a:rPr lang="en-US" sz="1100" b="1">
                <a:solidFill>
                  <a:srgbClr val="B7B7B7"/>
                </a:solidFill>
                <a:latin typeface="Cambria"/>
                <a:ea typeface="Cambria"/>
                <a:cs typeface="Cambria"/>
                <a:sym typeface="Cambria"/>
              </a:rPr>
              <a:t>compensatory mechanism</a:t>
            </a:r>
            <a:endParaRPr sz="1100" b="1">
              <a:solidFill>
                <a:srgbClr val="B7B7B7"/>
              </a:solidFill>
              <a:latin typeface="Cambria"/>
              <a:ea typeface="Cambria"/>
              <a:cs typeface="Cambria"/>
              <a:sym typeface="Cambria"/>
            </a:endParaRPr>
          </a:p>
          <a:p>
            <a:pPr marL="0" lvl="0" indent="0" rtl="0">
              <a:spcBef>
                <a:spcPts val="0"/>
              </a:spcBef>
              <a:spcAft>
                <a:spcPts val="0"/>
              </a:spcAft>
              <a:buNone/>
            </a:pPr>
            <a:r>
              <a:rPr lang="en-US" sz="1100" b="1">
                <a:solidFill>
                  <a:srgbClr val="B7B7B7"/>
                </a:solidFill>
                <a:latin typeface="Cambria"/>
                <a:ea typeface="Cambria"/>
                <a:cs typeface="Cambria"/>
                <a:sym typeface="Cambria"/>
              </a:rPr>
              <a:t>   </a:t>
            </a:r>
            <a:endParaRPr sz="1100">
              <a:solidFill>
                <a:srgbClr val="B7B7B7"/>
              </a:solidFill>
            </a:endParaRPr>
          </a:p>
        </p:txBody>
      </p:sp>
      <p:sp>
        <p:nvSpPr>
          <p:cNvPr id="303" name="Shape 303"/>
          <p:cNvSpPr/>
          <p:nvPr/>
        </p:nvSpPr>
        <p:spPr>
          <a:xfrm>
            <a:off x="144050" y="8980700"/>
            <a:ext cx="4083900" cy="76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US" sz="900"/>
              <a:t>* When they discovered it for the first time they thought that the brain secrets it so they called it Brain Natriuretic Peptides, but then they noticed that it is secreted by the ventricles, so they called it the B-type Natriuretic Peptides</a:t>
            </a:r>
            <a:endParaRPr sz="900"/>
          </a:p>
        </p:txBody>
      </p:sp>
      <p:sp>
        <p:nvSpPr>
          <p:cNvPr id="304" name="Shape 304"/>
          <p:cNvSpPr txBox="1"/>
          <p:nvPr/>
        </p:nvSpPr>
        <p:spPr>
          <a:xfrm>
            <a:off x="5401750" y="7250275"/>
            <a:ext cx="1265400" cy="294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200">
                <a:solidFill>
                  <a:schemeClr val="accent6"/>
                </a:solidFill>
              </a:rPr>
              <a:t>محتقن ومتضخم</a:t>
            </a:r>
            <a:endParaRPr sz="1200">
              <a:solidFill>
                <a:schemeClr val="accent6"/>
              </a:solidFill>
            </a:endParaRPr>
          </a:p>
        </p:txBody>
      </p:sp>
      <p:sp>
        <p:nvSpPr>
          <p:cNvPr id="305" name="Shape 305"/>
          <p:cNvSpPr txBox="1"/>
          <p:nvPr/>
        </p:nvSpPr>
        <p:spPr>
          <a:xfrm>
            <a:off x="4943125" y="7544575"/>
            <a:ext cx="1522500" cy="534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100">
                <a:solidFill>
                  <a:schemeClr val="accent6"/>
                </a:solidFill>
              </a:rPr>
              <a:t>vasoconstrictor agent</a:t>
            </a:r>
            <a:endParaRPr sz="1100">
              <a:solidFill>
                <a:schemeClr val="accent6"/>
              </a:solidFill>
            </a:endParaRPr>
          </a:p>
        </p:txBody>
      </p:sp>
      <p:sp>
        <p:nvSpPr>
          <p:cNvPr id="306" name="Shape 306"/>
          <p:cNvSpPr txBox="1"/>
          <p:nvPr/>
        </p:nvSpPr>
        <p:spPr>
          <a:xfrm>
            <a:off x="5006350" y="7797725"/>
            <a:ext cx="1660800" cy="692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sz="900">
                <a:solidFill>
                  <a:schemeClr val="accent6"/>
                </a:solidFill>
              </a:rPr>
              <a:t>-ANP secret from atrium </a:t>
            </a:r>
            <a:endParaRPr sz="900">
              <a:solidFill>
                <a:schemeClr val="accent6"/>
              </a:solidFill>
            </a:endParaRPr>
          </a:p>
          <a:p>
            <a:pPr marL="0" lvl="0" indent="0">
              <a:spcBef>
                <a:spcPts val="0"/>
              </a:spcBef>
              <a:spcAft>
                <a:spcPts val="0"/>
              </a:spcAft>
              <a:buClr>
                <a:schemeClr val="dk1"/>
              </a:buClr>
              <a:buSzPts val="1100"/>
              <a:buFont typeface="Arial"/>
              <a:buNone/>
            </a:pPr>
            <a:r>
              <a:rPr lang="en-US" sz="900">
                <a:solidFill>
                  <a:schemeClr val="accent6"/>
                </a:solidFill>
              </a:rPr>
              <a:t>-BNP secrete from brain and ventricles</a:t>
            </a:r>
            <a:endParaRPr sz="900">
              <a:solidFill>
                <a:schemeClr val="accent6"/>
              </a:solidFill>
            </a:endParaRPr>
          </a:p>
          <a:p>
            <a:pPr marL="0" lvl="0" indent="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2791</Words>
  <Application>Microsoft Office PowerPoint</Application>
  <PresentationFormat>A4 Paper (210x297 mm)</PresentationFormat>
  <Paragraphs>483</Paragraphs>
  <Slides>17</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Century Gothic</vt:lpstr>
      <vt:lpstr>Garamond</vt:lpstr>
      <vt:lpstr>Century</vt:lpstr>
      <vt:lpstr>Cambria</vt:lpstr>
      <vt:lpstr>Calibri</vt:lpstr>
      <vt:lpstr>Noto Sans Symbols</vt:lpstr>
      <vt:lpstr>Office Theme</vt:lpstr>
      <vt:lpstr>Office Theme</vt:lpstr>
      <vt:lpstr>PowerPoint Presentation</vt:lpstr>
      <vt:lpstr>Heart Failure</vt:lpstr>
      <vt:lpstr>Heart Failure</vt:lpstr>
      <vt:lpstr>I- Drugs that decrease preload:</vt:lpstr>
      <vt:lpstr>Drugs that decrease both preload and afterload </vt:lpstr>
      <vt:lpstr>Mechanism of Action of ACE Inhibitors</vt:lpstr>
      <vt:lpstr>Cont. Drugs that decrease preload and afterload</vt:lpstr>
      <vt:lpstr>Cont.Drugs that increase contractility</vt:lpstr>
      <vt:lpstr>The use of β-adrenoceptor blockers  in heart failure</vt:lpstr>
      <vt:lpstr>Cont. New drugs for heart failure</vt:lpstr>
      <vt:lpstr>Management of Heart Failure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GHAIDA</dc:creator>
  <cp:lastModifiedBy>GHAIDA</cp:lastModifiedBy>
  <cp:revision>1</cp:revision>
  <dcterms:modified xsi:type="dcterms:W3CDTF">2018-03-06T21:34:01Z</dcterms:modified>
</cp:coreProperties>
</file>