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9906000" cx="6858000"/>
  <p:notesSz cx="6858000" cy="9144000"/>
  <p:embeddedFontLst>
    <p:embeddedFont>
      <p:font typeface="Comfortaa"/>
      <p:regular r:id="rId30"/>
      <p:bold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E51F93D-83C7-4153-8873-5E983A720518}">
  <a:tblStyle styleId="{CE51F93D-83C7-4153-8873-5E983A7205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1E26B08-B93C-446E-8D4C-4E21D540F2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0" y="0"/>
            <a:ext cx="6858000" cy="767995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0" i="0" sz="4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376350" y="5873161"/>
            <a:ext cx="39468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767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of Cardiovascular Block</a:t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2218977" y="9401770"/>
            <a:ext cx="37972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  <a:r>
              <a:rPr lang="en-US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  Extra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26667" l="29090" r="26250" t="35757"/>
          <a:stretch/>
        </p:blipFill>
        <p:spPr>
          <a:xfrm>
            <a:off x="158602" y="192390"/>
            <a:ext cx="1692820" cy="142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3037" y="165676"/>
            <a:ext cx="1376361" cy="129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0277" y="2790796"/>
            <a:ext cx="2052639" cy="2445333"/>
          </a:xfrm>
          <a:prstGeom prst="rect">
            <a:avLst/>
          </a:prstGeom>
          <a:noFill/>
          <a:ln>
            <a:noFill/>
          </a:ln>
          <a:effectLst>
            <a:outerShdw blurRad="1270000" sx="200000" rotWithShape="0" algn="ctr" dir="21540000" dist="2540000" sy="200000">
              <a:srgbClr val="000000">
                <a:alpha val="0"/>
              </a:srgbClr>
            </a:outerShdw>
            <a:reflection blurRad="0" dir="0" dist="0" endA="0" fadeDir="5400000" kx="0" rotWithShape="0" algn="bl" stA="0" stPos="0" sy="-100000" ky="0"/>
          </a:effectLst>
        </p:spPr>
      </p:pic>
      <p:sp>
        <p:nvSpPr>
          <p:cNvPr descr="نتيجة بحث الصور عن ‪heart anatomy creative drawing‬‏" id="86" name="Shape 86"/>
          <p:cNvSpPr/>
          <p:nvPr/>
        </p:nvSpPr>
        <p:spPr>
          <a:xfrm flipH="1">
            <a:off x="3581399" y="2293257"/>
            <a:ext cx="2812143" cy="2812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Shape 139"/>
          <p:cNvGraphicFramePr/>
          <p:nvPr/>
        </p:nvGraphicFramePr>
        <p:xfrm>
          <a:off x="217888" y="768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167550"/>
                <a:gridCol w="3461225"/>
                <a:gridCol w="1793450"/>
              </a:tblGrid>
              <a:tr h="508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Cont: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Class IV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(Drugs that increase contractility)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1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3167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Cardiac glycosides (digitalis)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3302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Digoxin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b="1" lang="en-US">
                          <a:solidFill>
                            <a:srgbClr val="FF0000"/>
                          </a:solidFill>
                        </a:rPr>
                        <a:t>M.O.A:</a:t>
                      </a:r>
                      <a:r>
                        <a:rPr lang="en-US"/>
                        <a:t> Inhibit Na+ / K+ ATPase enzyme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</a:rPr>
                        <a:t>Therapeutic uses: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1-Congestive heart failure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(has narrow therapeutic index)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</a:rPr>
                        <a:t>ADR:</a:t>
                      </a:r>
                      <a:r>
                        <a:rPr lang="en-US"/>
                        <a:t> 1-</a:t>
                      </a:r>
                      <a:r>
                        <a:rPr b="1" lang="en-US"/>
                        <a:t>(Cardiac):</a:t>
                      </a:r>
                      <a:endParaRPr b="1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digitalis-induced arrhythmias: </a:t>
                      </a:r>
                      <a:r>
                        <a:rPr lang="en-US"/>
                        <a:t>extrasystoles - coupled beats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(Bigeminal rhythm)</a:t>
                      </a:r>
                      <a:r>
                        <a:rPr lang="en-US"/>
                        <a:t> - ventricular tachycardia or fibrillation - cardiac arrest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2-(GIT):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anorexia, nausea, vomiting, diarrhea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3-(CNS):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headache, visual  disturbances, drowsiness.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</a:rPr>
                        <a:t>Factors that increase its toxicity: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Renal diseases - Hypokalemia - Hypomagnesemia - Hypercalemia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9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phosphodiesterase -III inhibitors</a:t>
                      </a:r>
                      <a:endParaRPr b="1" sz="2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2519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Milrin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</a:rPr>
                        <a:t>M.O.A:</a:t>
                      </a:r>
                      <a:r>
                        <a:rPr lang="en-US"/>
                        <a:t>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</a:t>
                      </a:r>
                      <a:r>
                        <a:rPr lang="en-US"/>
                        <a:t>Increase cardiac Contractility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dilatation of arteries &amp; veins (reduction of preload &amp; afterload)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Therapeutic uses:</a:t>
                      </a:r>
                      <a:r>
                        <a:rPr lang="en-US"/>
                        <a:t>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used only </a:t>
                      </a:r>
                      <a:r>
                        <a:rPr b="1" lang="en-US"/>
                        <a:t>IV</a:t>
                      </a:r>
                      <a:r>
                        <a:rPr lang="en-US"/>
                        <a:t> for management of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acute heart failure</a:t>
                      </a:r>
                      <a:r>
                        <a:rPr lang="en-US"/>
                        <a:t>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not safe or effective in the longer ( &gt; 48 hours)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treatment </a:t>
                      </a:r>
                      <a:r>
                        <a:rPr lang="en-US"/>
                        <a:t>of patients with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heart failure.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ADR: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Hypotension and chest pain (angina)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furosemide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”class I”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should not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be administered in I.V. lines containing milrin</a:t>
                      </a:r>
                      <a:r>
                        <a:rPr lang="en-US">
                          <a:solidFill>
                            <a:srgbClr val="C27BA0"/>
                          </a:solidFill>
                        </a:rPr>
                        <a:t>one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due to formation of a precipitate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(Due to chemical interaction ) 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3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Enoxim</a:t>
                      </a:r>
                      <a:r>
                        <a:rPr b="1" lang="en-US" sz="1300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Vesnarin</a:t>
                      </a:r>
                      <a:r>
                        <a:rPr b="1" lang="en-US" sz="1300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new drugs in clinical trials.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-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0" name="Shape 140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t/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Shape 145"/>
          <p:cNvGraphicFramePr/>
          <p:nvPr/>
        </p:nvGraphicFramePr>
        <p:xfrm>
          <a:off x="154496" y="7680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383300"/>
                <a:gridCol w="3379625"/>
                <a:gridCol w="1786100"/>
              </a:tblGrid>
              <a:tr h="3635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adrenoceptors blockers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28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821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Bis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oprolol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Met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oprolol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-Second generation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cardioselective (β1-receptors)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-reduce the progression of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heart failure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-attenuate</a:t>
                      </a:r>
                      <a:r>
                        <a:rPr lang="en-US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cardiac remodeling</a:t>
                      </a:r>
                      <a:endParaRPr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in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heart failure.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1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Carvedi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lol ,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Nebivo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lol.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Third generation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have vasodilator actions (α- blocking effect)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-reduce the progression of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heart failure.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-attenuate </a:t>
                      </a:r>
                      <a:r>
                        <a:rPr lang="en-US">
                          <a:solidFill>
                            <a:srgbClr val="A61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cardiac remodeling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35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drugs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8211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Nesiritide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(Natriuretic Peptides group)</a:t>
                      </a:r>
                      <a:endParaRPr b="1" sz="13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-Purified preparation of human BNP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indicated</a:t>
                      </a:r>
                      <a:r>
                        <a:rPr lang="en-US">
                          <a:solidFill>
                            <a:srgbClr val="9E9E9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(IV)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 the treatment of patients with</a:t>
                      </a:r>
                      <a:r>
                        <a:rPr lang="en-US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acute decompensated heart failure </a:t>
                      </a:r>
                      <a:endParaRPr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(ADHF)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who have dyspnea at rest or with minimal activity.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07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Levosimendan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(Calcium sensitisers group)</a:t>
                      </a:r>
                      <a:endParaRPr b="1" sz="13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-used in the</a:t>
                      </a:r>
                      <a:r>
                        <a:rPr lang="en-US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ADHF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782A7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Calcium sensitization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(improves cardiac contractility without increasing oxygen consumption)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782A7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potassium-ATP channel opening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(cause vasodilation, improving blood flow to vital organs)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6" name="Shape 146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Shape 151"/>
          <p:cNvGraphicFramePr/>
          <p:nvPr/>
        </p:nvGraphicFramePr>
        <p:xfrm>
          <a:off x="180700" y="597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392675"/>
                <a:gridCol w="3028875"/>
                <a:gridCol w="2075025"/>
              </a:tblGrid>
              <a:tr h="7388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Antihypertensive drugs </a:t>
                      </a:r>
                      <a:endParaRPr b="1" sz="2400" u="sng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5955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4668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Hydrochloro-</a:t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thiazide</a:t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Chlorthalidone</a:t>
                      </a:r>
                      <a:endParaRPr b="1" sz="2400" u="sng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-mild to moderate hypertension </a:t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MOA: initial diuresis lasts 4-6 weeks and then replaced by a decrease in PVR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9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Furosemide</a:t>
                      </a:r>
                      <a:endParaRPr b="1" sz="2400" u="sng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Loop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diuretic are useful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in hypertensive patients with either renal impairment or heart failure(edema)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8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</a:t>
                      </a: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Drugs acting  on the  renin- angiotensin- aldosterone (RAAS) system </a:t>
                      </a: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274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Angiotensin-converting	enzyme inhibitors (ACEIs)</a:t>
                      </a:r>
                      <a:endParaRPr b="1" sz="2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767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83687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Enala</a:t>
                      </a:r>
                      <a:r>
                        <a:rPr b="1" lang="en-US">
                          <a:solidFill>
                            <a:srgbClr val="C27BA0"/>
                          </a:solidFill>
                        </a:rPr>
                        <a:t>pril </a:t>
                      </a:r>
                      <a:r>
                        <a:rPr b="1" lang="en-US"/>
                        <a:t>Lisino</a:t>
                      </a:r>
                      <a:r>
                        <a:rPr b="1" lang="en-US">
                          <a:solidFill>
                            <a:srgbClr val="C27BA0"/>
                          </a:solidFill>
                        </a:rPr>
                        <a:t>pril </a:t>
                      </a:r>
                      <a:r>
                        <a:rPr b="1" lang="en-US"/>
                        <a:t>Rami</a:t>
                      </a:r>
                      <a:r>
                        <a:rPr b="1" lang="en-US">
                          <a:solidFill>
                            <a:srgbClr val="C27BA0"/>
                          </a:solidFill>
                        </a:rPr>
                        <a:t>pril </a:t>
                      </a:r>
                      <a:r>
                        <a:rPr b="1" lang="en-US"/>
                        <a:t>Capto</a:t>
                      </a:r>
                      <a:r>
                        <a:rPr b="1" lang="en-US">
                          <a:solidFill>
                            <a:srgbClr val="C27BA0"/>
                          </a:solidFill>
                        </a:rPr>
                        <a:t>pril</a:t>
                      </a:r>
                      <a:endParaRPr b="1"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r>
                        <a:rPr lang="en-US" u="sng"/>
                        <a:t>Renal artery	</a:t>
                      </a:r>
                      <a:r>
                        <a:rPr b="1" lang="en-US" u="sng">
                          <a:solidFill>
                            <a:srgbClr val="CC0000"/>
                          </a:solidFill>
                        </a:rPr>
                        <a:t>stenosis.</a:t>
                      </a:r>
                      <a:endParaRPr b="1" u="sng">
                        <a:solidFill>
                          <a:srgbClr val="CC0000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r>
                        <a:rPr b="1" lang="en-US">
                          <a:solidFill>
                            <a:srgbClr val="CC0000"/>
                          </a:solidFill>
                        </a:rPr>
                        <a:t>Potassium-sparing</a:t>
                      </a:r>
                      <a:r>
                        <a:rPr lang="en-US">
                          <a:solidFill>
                            <a:srgbClr val="CC0000"/>
                          </a:solidFill>
                        </a:rPr>
                        <a:t>	</a:t>
                      </a:r>
                      <a:r>
                        <a:rPr lang="en-US"/>
                        <a:t>diuretics.	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-During the second	and third trimesters of	</a:t>
                      </a:r>
                      <a:r>
                        <a:rPr b="1" lang="en-US">
                          <a:solidFill>
                            <a:srgbClr val="CC0000"/>
                          </a:solidFill>
                        </a:rPr>
                        <a:t>pregnancy</a:t>
                      </a:r>
                      <a:r>
                        <a:rPr lang="en-US"/>
                        <a:t>	due to	the  risk of: fetal	 hypotension,anuria	,renal	failure&amp;		malformations.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875">
                <a:tc vMerge="1"/>
                <a:tc vMerge="1"/>
                <a:tc vMerge="1"/>
              </a:tr>
              <a:tr h="836875">
                <a:tc vMerge="1"/>
                <a:tc vMerge="1"/>
                <a:tc vMerge="1"/>
              </a:tr>
              <a:tr h="1259250">
                <a:tc vMerge="1"/>
                <a:tc vMerge="1"/>
                <a:tc vMerge="1"/>
              </a:tr>
            </a:tbl>
          </a:graphicData>
        </a:graphic>
      </p:graphicFrame>
      <p:sp>
        <p:nvSpPr>
          <p:cNvPr id="152" name="Shape 152"/>
          <p:cNvSpPr txBox="1"/>
          <p:nvPr/>
        </p:nvSpPr>
        <p:spPr>
          <a:xfrm>
            <a:off x="-12" y="-170975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704675" y="6036525"/>
            <a:ext cx="30069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	antihypertensive effect of  ACE inhibitors results primarily from </a:t>
            </a:r>
            <a:r>
              <a:rPr lang="en-US">
                <a:solidFill>
                  <a:srgbClr val="CC0000"/>
                </a:solidFill>
              </a:rPr>
              <a:t>vasodilatation</a:t>
            </a:r>
            <a:r>
              <a:rPr lang="en-US"/>
              <a:t>  with little change in cardiac output effective when </a:t>
            </a:r>
            <a:r>
              <a:rPr lang="en-US">
                <a:solidFill>
                  <a:srgbClr val="CC0000"/>
                </a:solidFill>
              </a:rPr>
              <a:t>hypertension results from excess renin production.</a:t>
            </a:r>
            <a:endParaRPr>
              <a:solidFill>
                <a:srgbClr val="CC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>
                <a:solidFill>
                  <a:srgbClr val="FF0000"/>
                </a:solidFill>
              </a:rPr>
              <a:t>Hypertension in patient with </a:t>
            </a:r>
            <a:r>
              <a:rPr b="1" lang="en-US">
                <a:solidFill>
                  <a:srgbClr val="FF0000"/>
                </a:solidFill>
              </a:rPr>
              <a:t>chronic renal	disease,ischemic heart	disease,diabetes.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C0000"/>
                </a:solidFill>
              </a:rPr>
              <a:t>-</a:t>
            </a:r>
            <a:r>
              <a:rPr lang="en-US">
                <a:solidFill>
                  <a:srgbClr val="CC0000"/>
                </a:solidFill>
              </a:rPr>
              <a:t>ADRS</a:t>
            </a:r>
            <a:r>
              <a:rPr lang="en-US"/>
              <a:t> Dry cough,Angioneurotic edema.First dose effect (severe hypotension).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adrs specificto </a:t>
            </a:r>
            <a:r>
              <a:rPr b="1" lang="en-US">
                <a:solidFill>
                  <a:srgbClr val="C27BA0"/>
                </a:solidFill>
              </a:rPr>
              <a:t>captopril</a:t>
            </a:r>
            <a:r>
              <a:rPr lang="en-US"/>
              <a:t> Dysgeusia	(reversible loss or altered taste). Proteinuria and neutropenia.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Shape 158"/>
          <p:cNvGraphicFramePr/>
          <p:nvPr/>
        </p:nvGraphicFramePr>
        <p:xfrm>
          <a:off x="180700" y="7686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239325"/>
                <a:gridCol w="3713850"/>
                <a:gridCol w="1543400"/>
              </a:tblGrid>
              <a:tr h="693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5276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Angiotensin receptors blockers (ARBs)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422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</a:t>
                      </a: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sartan</a:t>
                      </a:r>
                      <a:endParaRPr b="1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-Cause selective block of AT1 receptors.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effect on bradykinin,	no cough,no angioedema.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-Produce more,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	 inhibition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angiotensin as,there are other enzymes(not only ACE) that can generate angiotensin.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</a:t>
                      </a: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sartan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Has a potent active metabolite,Long half-life,taken once daily, Orally effective,Do not cross BBB.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</a:t>
                      </a: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sartan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No active metabolites.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contraindicat-ions as ACEI.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2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</a:t>
                      </a: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sartan</a:t>
                      </a:r>
                      <a:endParaRPr b="1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22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Cande</a:t>
                      </a: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satran</a:t>
                      </a:r>
                      <a:endParaRPr b="1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846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Telmi</a:t>
                      </a: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sartan</a:t>
                      </a:r>
                      <a:endParaRPr b="1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5568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 Calcium Channel Blockers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6152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C27BA0"/>
                          </a:solidFill>
                        </a:rPr>
                        <a:t>V</a:t>
                      </a:r>
                      <a:r>
                        <a:rPr lang="en-US"/>
                        <a:t>ery </a:t>
                      </a:r>
                      <a:r>
                        <a:rPr b="1" lang="en-US">
                          <a:solidFill>
                            <a:srgbClr val="8E7CC3"/>
                          </a:solidFill>
                        </a:rPr>
                        <a:t>N</a:t>
                      </a:r>
                      <a:r>
                        <a:rPr lang="en-US"/>
                        <a:t>ice </a:t>
                      </a:r>
                      <a:r>
                        <a:rPr b="1" lang="en-US">
                          <a:solidFill>
                            <a:srgbClr val="6FA8DC"/>
                          </a:solidFill>
                        </a:rPr>
                        <a:t>D</a:t>
                      </a:r>
                      <a:r>
                        <a:rPr lang="en-US"/>
                        <a:t>rugs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erapamil - </a:t>
                      </a:r>
                      <a:r>
                        <a:rPr b="1" lang="en-US">
                          <a:solidFill>
                            <a:srgbClr val="8E7CC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ifedipine - </a:t>
                      </a:r>
                      <a:r>
                        <a:rPr b="1" lang="en-US">
                          <a:solidFill>
                            <a:srgbClr val="6FA8D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ltiazem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7850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Verapamil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Nifedipine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Diltiazem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Verapamil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acts more on myocardium.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-Dihydropyridine group act mainly on smooth	muscle,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Nifedipine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Diltiazem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intermediate effect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M.O.A: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-peripheral vasodilatation -decrease cardiac  contractility.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P.K: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verapamil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nifedipine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highly bound to plasma proteins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while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diltiazem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less.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verapamil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diltiazem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have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metabolites	but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nifedipine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 not.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-treatment of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chronic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hypertension.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nicardipine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can be given by I.V. route in	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hypertensive emergency.</a:t>
                      </a:r>
                      <a:endParaRPr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nifedipine: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Tachycardia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verapamil: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constipation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erapamil &amp; diltiazem: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peripheral edema  (ankle edema)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00">
                <a:tc vMerge="1"/>
                <a:tc vMerge="1"/>
                <a:tc vMerge="1"/>
              </a:tr>
              <a:tr h="3713350">
                <a:tc vMerge="1"/>
                <a:tc vMerge="1"/>
                <a:tc vMerge="1"/>
              </a:tr>
            </a:tbl>
          </a:graphicData>
        </a:graphic>
      </p:graphicFrame>
      <p:sp>
        <p:nvSpPr>
          <p:cNvPr id="159" name="Shape 159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Shape 164"/>
          <p:cNvGraphicFramePr/>
          <p:nvPr/>
        </p:nvGraphicFramePr>
        <p:xfrm>
          <a:off x="79813" y="7593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170875"/>
                <a:gridCol w="4621275"/>
                <a:gridCol w="909825"/>
              </a:tblGrid>
              <a:tr h="490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523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Vasodilators</a:t>
                      </a:r>
                      <a:r>
                        <a:rPr b="1" lang="en-U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(IMPORTANT)</a:t>
                      </a:r>
                      <a:endParaRPr b="1" sz="2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779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Hydralazine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MOA:Direct on SM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lupus erythematosus like syndrome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hypertensive pregnant woman(2nd line)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0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Minoxidil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MOA:opening of K channels in SM membranes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minoxidil sulfate(ACTIVE METABOLITE)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baldness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hypertrichosis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females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Diazoxide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MOA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:opening of K channels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treatment of hypoglycemia due insulinoma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hyperglycemia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diabetics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1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Sodium </a:t>
                      </a: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Nitroprusside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MOA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Arterio&amp;venodilator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severe heart failure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severe hypotension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Methomoglobin during infusion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cyanide toxicity /thiocyanate toxicity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4-Sympatholytic Drugs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4956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β-adrenoceptor blockers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91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Propran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(Non-selective)</a:t>
                      </a:r>
                      <a:endParaRPr b="1" sz="120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in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 to moderate hypertension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In severe cases used in combination with other drugs.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-May take two weeks for optimal therapeutic response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-Evidence support the use of ß-blockers in patients with concomitant coronary artery disease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-When discontinued, ß- blockers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be withdrawn gradually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-M.O.A lower BP by: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-Decreasing  cardiac output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-Inhibiting the release of renin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-Central mechanism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Fatigue, Hypoglycemia, Mask the symptoms of hypoglycemia in diabetes, Increased triglycerides, Aggravate peripheral arterial disease, Erectile dysfunction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Diabetics and Asthma patients</a:t>
                      </a:r>
                      <a:endParaRPr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(Selective)</a:t>
                      </a:r>
                      <a:endParaRPr b="1" sz="120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153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Metopr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(Selective)</a:t>
                      </a:r>
                      <a:endParaRPr b="1" sz="120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165" name="Shape 165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4459575" y="4277380"/>
            <a:ext cx="1412400" cy="768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0000"/>
                </a:solidFill>
              </a:rPr>
              <a:t>B</a:t>
            </a:r>
            <a:r>
              <a:rPr b="1" lang="en-US" u="sng">
                <a:solidFill>
                  <a:srgbClr val="FF0000"/>
                </a:solidFill>
              </a:rPr>
              <a:t>oth Drugs  in hypertensive emergency</a:t>
            </a:r>
            <a:endParaRPr b="1" u="sng">
              <a:solidFill>
                <a:srgbClr val="FF0000"/>
              </a:solidFill>
            </a:endParaRPr>
          </a:p>
        </p:txBody>
      </p:sp>
      <p:cxnSp>
        <p:nvCxnSpPr>
          <p:cNvPr id="167" name="Shape 167"/>
          <p:cNvCxnSpPr>
            <a:stCxn id="166" idx="1"/>
          </p:cNvCxnSpPr>
          <p:nvPr/>
        </p:nvCxnSpPr>
        <p:spPr>
          <a:xfrm>
            <a:off x="4459575" y="466138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Shape 168"/>
          <p:cNvCxnSpPr>
            <a:stCxn id="166" idx="1"/>
          </p:cNvCxnSpPr>
          <p:nvPr/>
        </p:nvCxnSpPr>
        <p:spPr>
          <a:xfrm rot="10800000">
            <a:off x="4211175" y="4336780"/>
            <a:ext cx="248400" cy="3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Shape 169"/>
          <p:cNvCxnSpPr/>
          <p:nvPr/>
        </p:nvCxnSpPr>
        <p:spPr>
          <a:xfrm flipH="1">
            <a:off x="4181475" y="4661380"/>
            <a:ext cx="307800" cy="11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Shape 174"/>
          <p:cNvGraphicFramePr/>
          <p:nvPr/>
        </p:nvGraphicFramePr>
        <p:xfrm>
          <a:off x="256850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285075"/>
                <a:gridCol w="3041700"/>
                <a:gridCol w="2017500"/>
              </a:tblGrid>
              <a:tr h="284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4335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 Adrenoceptor blockers </a:t>
                      </a:r>
                      <a:r>
                        <a:rPr b="1" lang="en-US" sz="20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 arterioles &amp; venules)</a:t>
                      </a:r>
                      <a:endParaRPr b="1" sz="2000">
                        <a:solidFill>
                          <a:srgbClr val="D9D9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32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zosin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blood pressure by decreasing both afterload &amp; preload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Prazosin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short- acting causes first dose hypotension &amp; postural hypotension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4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Doxa</a:t>
                      </a:r>
                      <a:r>
                        <a:rPr b="1" lang="en-US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zosin</a:t>
                      </a:r>
                      <a:endParaRPr b="1">
                        <a:solidFill>
                          <a:srgbClr val="C27B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(Preferred Long half-life)</a:t>
                      </a:r>
                      <a:endParaRPr b="1" sz="130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335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Centrally- acting</a:t>
                      </a:r>
                      <a:endParaRPr b="1" sz="2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1913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Clonidine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-α2-agonist, diminishes central adrenergic outflow &amp; ↑ parasympathetic outflow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-Abrupt withdrawal may lead to rebound hypertension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-Does not decrease renal blood flow or glomerular filtration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-Useful in the treatment of hypertension complicated by renal disease and resistant hypertension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1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α- methyldopa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-An α- 2 agonist, is converted to methyl noradrenaline centrally to diminish the adrenergic outflow from the CNS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-Lead to reduced total peripheral resistance, and a decrease in blood pressure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-first line treatment of hypertension in pregnancy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75" name="Shape 175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Shape 180"/>
          <p:cNvGraphicFramePr/>
          <p:nvPr/>
        </p:nvGraphicFramePr>
        <p:xfrm>
          <a:off x="180700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228025"/>
                <a:gridCol w="3279975"/>
                <a:gridCol w="1988575"/>
              </a:tblGrid>
              <a:tr h="6123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Thrombolytic drugs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29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 u="sng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5224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fibrin-specific thrombolytic drugs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1613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Streptokinase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-acts indirectly by forming plasminogen-streptokinase complex( THE ONLY INDIRECTLY ACTING plasminogen activator)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-Given by IV infusion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-It is the least expensive.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-ADRs: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Antigenicity/Allergic reactions//Bleeding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used in patients with: Recent streptococcal infections or Previous administration of drug</a:t>
                      </a:r>
                      <a:b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due to antistreptococcal antibodies.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7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Anistreplase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Anisoylated Plasminogen Streptokinase Activator Complex  (APSAC)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prodrug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de-acylated in circulation &amp;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as a bolus I.V. (Longer duration)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-More thrombolytic activity, greater selectivity.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streptokinase but to lesser degree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-more expensive than streptokinase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could be the same(?)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0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Urokinase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-Human enzyme synthesized by the kidney(embryonic cell) &amp; urine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-given by I.V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infusion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-Used in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massive pulmonary emboli.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anaphylaxis.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Disadvantages: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-Minimal fibrin specificity/Systemic lysis /Expensive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0800">
                <a:tc vMerge="1"/>
                <a:tc vMerge="1"/>
                <a:tc vMerge="1"/>
              </a:tr>
            </a:tbl>
          </a:graphicData>
        </a:graphic>
      </p:graphicFrame>
      <p:sp>
        <p:nvSpPr>
          <p:cNvPr id="181" name="Shape 181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Shape 186"/>
          <p:cNvGraphicFramePr/>
          <p:nvPr/>
        </p:nvGraphicFramePr>
        <p:xfrm>
          <a:off x="180713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358475"/>
                <a:gridCol w="2656750"/>
                <a:gridCol w="2481350"/>
              </a:tblGrid>
              <a:tr h="468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Fibrin specific agents </a:t>
                      </a: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thrombolytic drugs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37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Alteplase.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-They activate </a:t>
                      </a:r>
                      <a:r>
                        <a:rPr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fibrin-bound plasminogen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rather than free plasminogen in blood.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-They bind to fibrin in a thrombus and convert the entrapped plasminogen to plasmin followed by activated local fibrinolysis with </a:t>
                      </a:r>
                      <a:r>
                        <a:rPr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systemic fibrinolysis.</a:t>
                      </a:r>
                      <a:endParaRPr>
                        <a:solidFill>
                          <a:srgbClr val="CC41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Reduced risk of bleeding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-Not-antigenic (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used in patients with recent streptococcal infections or antistreptococcal antibodies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use:</a:t>
                      </a:r>
                      <a:endParaRPr b="1">
                        <a:solidFill>
                          <a:srgbClr val="CC41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➢ In ST-elevation myocardial infarction (STEMI)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➢ Pulmonary embolism.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Reteplase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700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Tenecteplase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-It is only approved for use in </a:t>
                      </a:r>
                      <a:r>
                        <a:rPr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myocardial infarction.</a:t>
                      </a:r>
                      <a:endParaRPr>
                        <a:solidFill>
                          <a:srgbClr val="CC41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It is more fibrin-specific &amp; longer duration than alteplase.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9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Fibrinolytic Inhibitors 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(Antiplasmins)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 plasminogen activation &amp; inhibit fibrinolysis and promote clot stabilization.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1189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Aminocaproic Acid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-Tranexamic Acid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(competitive inhibition)</a:t>
                      </a:r>
                      <a:endParaRPr b="1" sz="12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-Adjuvant therapy in hemophilia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-Fibrinolytic therapy-induced bleeding (antidote)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-Post-surgical bleeding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9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Aprotinin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(plasmin antagonist)</a:t>
                      </a:r>
                      <a:endParaRPr b="1" sz="12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187" name="Shape 187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Shape 192"/>
          <p:cNvGraphicFramePr/>
          <p:nvPr/>
        </p:nvGraphicFramePr>
        <p:xfrm>
          <a:off x="180700" y="768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375775"/>
                <a:gridCol w="3727550"/>
                <a:gridCol w="1393250"/>
              </a:tblGrid>
              <a:tr h="4993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hyperlipidemia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4294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Agents targeting exogenous cholesterol</a:t>
                      </a:r>
                      <a:endParaRPr b="1"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900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Bile Acid Sequestrants (Resins)</a:t>
                      </a:r>
                      <a:endParaRPr b="1"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(form an insoluble complex with bile acids and salts, preventing their reabsorption from the intestines)</a:t>
                      </a:r>
                      <a:endParaRPr b="1" sz="17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701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Cole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stipol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prevents enterohepatic cycling of bile acids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obligates the liver to synthesize replacement bile acids from cholesterol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-increase LDL receptors to obtain more cholesterol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decrease serum LDL-C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Excellent choice for people that cannot tolerate other types of drugs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constipation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Decreased absorption of fat soluble vitamins (A,D, K)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The concentration of HDL-C is unchanged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Colesevelam is a better choice for patients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multiple drug regimens. (Doesn’t affect their absorption, unlike other two)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Complete biliary obstruction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Chronic constipation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Severe hyper-triglyceridemia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Chole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styramine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837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Cole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sevelam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46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Cholesterol Absorption Inhibitors</a:t>
                      </a:r>
                      <a:endParaRPr b="1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2856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Ezetimibe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reduces C absorption and it’s flux from intestine to the liver.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reduced flux of C to VLDL particles will lower LDL-C.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reduce LDL ,TG / increases HDL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slightly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-Absorbed &amp; conjugated in intestine to active glucuronide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lowering LDL will = prevention of 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risk CHD 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(As monotherapy)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As combination therapy:</a:t>
                      </a:r>
                      <a:endParaRPr b="1"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-With statins:synergistic in 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moderate/severe  increase in LDL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Or If must lowering  statin dose because of side effects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Or with other lipid lowering drugs; as fibrates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ADRs are same as most antihyperlipidemic drugs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3" name="Shape 193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Shape 198"/>
          <p:cNvGraphicFramePr/>
          <p:nvPr/>
        </p:nvGraphicFramePr>
        <p:xfrm>
          <a:off x="180713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689675"/>
                <a:gridCol w="4491600"/>
                <a:gridCol w="1315300"/>
              </a:tblGrid>
              <a:tr h="319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5126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HMG-Co reductase inhibitors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918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Statins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Statins are considered as first-line drugs when lowering LDL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-PLEIOTROPIC EFFECTS: cardioprotective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Pravastatin and fluvastatin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are the statins of choice in patients taking other drugs metabolized by cytochrome 3A4 system.</a:t>
                      </a:r>
                      <a:b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-orally at bedtime because of hepatic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synthesis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except atorvastatin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taken at any time because of its long half-life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-Used alone or with antihyperlipidemic drugs(ezetimibe)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-Combination therapy in mixed dyslipidaemias (added to fibrates or niacin) &amp; in diabetics and patients with insulin resistance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from the 1st day of ischemic attack &amp; in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IIa Hyperlipoprotinemia.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Teratogenicity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Hepatotoxicity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raised concentrations of liver enzymes (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serum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aminotransferases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Myopathy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(increased ck) discontinue lead to 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rhabdomyolysis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-Pregnant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Drugs that increase the risk of statin-induced myopathy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include: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➢ Other antihyperlipidemics ( fibrates )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➢ Drugs metabolized by 3A4 isoform of cytochrome  P450: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erythromycin, verapamil, cyclosporin, ketoconazole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6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Niacin (Nicotinic Acid)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14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Niacin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Niacin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the most effective medication for increasing HDL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-M.O.A: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 In adipose tissue:  binds to adipose nicotinic acid receptors will lead to decrease in free fatty acids resulting in TG and thus VLDL synthesis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 In liver:  diacylglycerol acyltransferase-2, akey enzyme for TG synthesis so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will decreases VLDL production (decreased TG synthesis and estrification)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 In plasma: it increases LPL activity that increases clearance of VLDL &amp; chylomicron.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-ADRs: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cutaneous flushing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GIT disturbances” Dyspepsia , nausea , vomiting &amp;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reactivation of peptic ulcer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- type IIa, IIb hypercholesterolemia &amp; any combined hyperlipidemia - patient with hypertriglyceridemia &amp; low HDL-C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-Gout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-Peptic ulcer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-Hepatotoxicity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-Diabetes mellitus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pregnancy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Shape 199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6858000" cy="767995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t/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92" name="Shape 92"/>
          <p:cNvGraphicFramePr/>
          <p:nvPr/>
        </p:nvGraphicFramePr>
        <p:xfrm>
          <a:off x="182563" y="768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{CE51F93D-83C7-4153-8873-5E983A720518}</a:tableStyleId>
              </a:tblPr>
              <a:tblGrid>
                <a:gridCol w="2063900"/>
                <a:gridCol w="3156825"/>
                <a:gridCol w="1272125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</a:rPr>
                        <a:t>Drug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</a:rPr>
                        <a:t>Key Point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FFFFFF"/>
                          </a:solidFill>
                        </a:rPr>
                        <a:t>Contraindications</a:t>
                      </a:r>
                      <a:endParaRPr b="1" sz="19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1000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Adrenergic Blockers &amp; 𝛂 Receptors Antagonists</a:t>
                      </a:r>
                      <a:endParaRPr b="1" sz="2000" u="sng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444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Adrenergic neuron blockers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756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50"/>
                        <a:t>α-Methyl dopa</a:t>
                      </a:r>
                      <a:endParaRPr b="1" sz="135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50">
                          <a:solidFill>
                            <a:srgbClr val="666666"/>
                          </a:solidFill>
                        </a:rPr>
                        <a:t>(Formation of False Transmitters + Stimulation of presynaptic α2 receptors)</a:t>
                      </a:r>
                      <a:endParaRPr sz="1250">
                        <a:solidFill>
                          <a:srgbClr val="666666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Treatment of hypertension in pregnancy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7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Reserp</a:t>
                      </a:r>
                      <a:r>
                        <a:rPr b="1" lang="en-US" sz="1350">
                          <a:solidFill>
                            <a:srgbClr val="9900FF"/>
                          </a:solidFill>
                        </a:rPr>
                        <a:t>ine</a:t>
                      </a:r>
                      <a:endParaRPr b="1" sz="1350">
                        <a:solidFill>
                          <a:srgbClr val="9900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Depletion of storage sites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Guanethi</a:t>
                      </a:r>
                      <a:r>
                        <a:rPr b="1" lang="en-US" sz="1350">
                          <a:solidFill>
                            <a:srgbClr val="9900FF"/>
                          </a:solidFill>
                        </a:rPr>
                        <a:t>dine</a:t>
                      </a:r>
                      <a:endParaRPr b="1" sz="1350">
                        <a:solidFill>
                          <a:srgbClr val="9900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Inhibition of release &amp; enhance uptake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4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Cloni</a:t>
                      </a:r>
                      <a:r>
                        <a:rPr b="1" lang="en-US" sz="1350">
                          <a:solidFill>
                            <a:srgbClr val="9900FF"/>
                          </a:solidFill>
                        </a:rPr>
                        <a:t>dine</a:t>
                      </a:r>
                      <a:endParaRPr b="1" sz="1350">
                        <a:solidFill>
                          <a:srgbClr val="9900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uses: -</a:t>
                      </a:r>
                      <a:endParaRPr sz="135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-Management of withdrawal symptoms</a:t>
                      </a:r>
                      <a:endParaRPr sz="135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-Hypertension complicated with renal disease</a:t>
                      </a:r>
                      <a:endParaRPr sz="135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-resistant hypertension</a:t>
                      </a:r>
                      <a:endParaRPr sz="135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50"/>
                        <a:t>ADRs: causes rebound hypertension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0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Apracloni</a:t>
                      </a:r>
                      <a:r>
                        <a:rPr b="1" lang="en-US" sz="1350">
                          <a:solidFill>
                            <a:srgbClr val="9900FF"/>
                          </a:solidFill>
                        </a:rPr>
                        <a:t>dine</a:t>
                      </a:r>
                      <a:endParaRPr b="1" sz="1350">
                        <a:solidFill>
                          <a:srgbClr val="9900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Used in open angle glaucoma as eye drops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4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</a:rPr>
                        <a:t>Non-selective antagonists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82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rgbClr val="FF9900"/>
                          </a:solidFill>
                        </a:rPr>
                        <a:t>Phen</a:t>
                      </a:r>
                      <a:r>
                        <a:rPr b="1" lang="en-US" sz="1350"/>
                        <a:t>oxybenzamine</a:t>
                      </a:r>
                      <a:r>
                        <a:rPr lang="en-US" sz="1350"/>
                        <a:t> </a:t>
                      </a:r>
                      <a:r>
                        <a:rPr lang="en-US" sz="1250">
                          <a:solidFill>
                            <a:srgbClr val="666666"/>
                          </a:solidFill>
                        </a:rPr>
                        <a:t>(irreversible)</a:t>
                      </a:r>
                      <a:endParaRPr sz="1250">
                        <a:solidFill>
                          <a:srgbClr val="666666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Therapeutic Use: Pheochromocytoma</a:t>
                      </a:r>
                      <a:endParaRPr sz="13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Cause:  - Vasodilation of blood vessels</a:t>
                      </a:r>
                      <a:endParaRPr sz="1300"/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- Decrease peripheral vascular resistance</a:t>
                      </a:r>
                      <a:endParaRPr sz="1300"/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- Postural hypotension</a:t>
                      </a:r>
                      <a:endParaRPr sz="1300"/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- Increase CO</a:t>
                      </a:r>
                      <a:endParaRPr sz="1300"/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- Reflex tachycardia.</a:t>
                      </a:r>
                      <a:endParaRPr sz="1300"/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 - Increase in GIT motility &amp; secretions </a:t>
                      </a:r>
                      <a:endParaRPr sz="1300"/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ADRS: male sexual dysfunction&amp;headache</a:t>
                      </a:r>
                      <a:endParaRPr sz="1300"/>
                    </a:p>
                    <a:p>
                      <a:pPr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50"/>
                        <a:t>Patients with decreased</a:t>
                      </a:r>
                      <a:endParaRPr sz="135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50"/>
                        <a:t>coronary perfusion.</a:t>
                      </a:r>
                      <a:endParaRPr sz="135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rgbClr val="FF9900"/>
                          </a:solidFill>
                        </a:rPr>
                        <a:t>Phen</a:t>
                      </a:r>
                      <a:r>
                        <a:rPr b="1" lang="en-US" sz="1350"/>
                        <a:t>tolamine</a:t>
                      </a:r>
                      <a:r>
                        <a:rPr lang="en-US" sz="1350"/>
                        <a:t> </a:t>
                      </a:r>
                      <a:r>
                        <a:rPr lang="en-US" sz="1250">
                          <a:solidFill>
                            <a:srgbClr val="666666"/>
                          </a:solidFill>
                        </a:rPr>
                        <a:t>(reversible)</a:t>
                      </a:r>
                      <a:endParaRPr sz="1250">
                        <a:solidFill>
                          <a:srgbClr val="666666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 vMerge="1"/>
              </a:tr>
              <a:tr h="444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</a:rPr>
                        <a:t>Selective </a:t>
                      </a: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𝛂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</a:rPr>
                        <a:t>1 adrenoceptor antagonists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43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Pra</a:t>
                      </a:r>
                      <a:r>
                        <a:rPr b="1" lang="en-US" sz="1350">
                          <a:solidFill>
                            <a:srgbClr val="0000FF"/>
                          </a:solidFill>
                        </a:rPr>
                        <a:t>zosin</a:t>
                      </a:r>
                      <a:r>
                        <a:rPr lang="en-US" sz="1350"/>
                        <a:t> </a:t>
                      </a:r>
                      <a:r>
                        <a:rPr lang="en-US" sz="1250">
                          <a:solidFill>
                            <a:srgbClr val="666666"/>
                          </a:solidFill>
                        </a:rPr>
                        <a:t>(short half-life)</a:t>
                      </a:r>
                      <a:endParaRPr sz="1250">
                        <a:solidFill>
                          <a:srgbClr val="666666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Therapeutic Uses:</a:t>
                      </a:r>
                      <a:endParaRPr sz="1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/>
                        <a:t>- Treatment of hypertension</a:t>
                      </a:r>
                      <a:endParaRPr sz="1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/>
                        <a:t>- Urinary retention associated with benign prostatic hyperplasia</a:t>
                      </a:r>
                      <a:endParaRPr sz="1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 Reynaud's disease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Doxa</a:t>
                      </a:r>
                      <a:r>
                        <a:rPr b="1" lang="en-US" sz="1350">
                          <a:solidFill>
                            <a:srgbClr val="0000FF"/>
                          </a:solidFill>
                        </a:rPr>
                        <a:t>zosin</a:t>
                      </a:r>
                      <a:r>
                        <a:rPr lang="en-US" sz="1350"/>
                        <a:t> </a:t>
                      </a:r>
                      <a:r>
                        <a:rPr lang="en-US" sz="1250">
                          <a:solidFill>
                            <a:srgbClr val="666666"/>
                          </a:solidFill>
                        </a:rPr>
                        <a:t>(long half-life)</a:t>
                      </a:r>
                      <a:endParaRPr sz="1250">
                        <a:solidFill>
                          <a:srgbClr val="666666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Tera</a:t>
                      </a:r>
                      <a:r>
                        <a:rPr b="1" lang="en-US" sz="1350">
                          <a:solidFill>
                            <a:srgbClr val="0000FF"/>
                          </a:solidFill>
                        </a:rPr>
                        <a:t>zosin</a:t>
                      </a:r>
                      <a:r>
                        <a:rPr lang="en-US" sz="1350"/>
                        <a:t> </a:t>
                      </a:r>
                      <a:r>
                        <a:rPr lang="en-US" sz="1250">
                          <a:solidFill>
                            <a:srgbClr val="666666"/>
                          </a:solidFill>
                        </a:rPr>
                        <a:t>(long half-life)</a:t>
                      </a:r>
                      <a:endParaRPr sz="1250">
                        <a:solidFill>
                          <a:srgbClr val="666666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-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5" name="Shape 205"/>
          <p:cNvGraphicFramePr/>
          <p:nvPr/>
        </p:nvGraphicFramePr>
        <p:xfrm>
          <a:off x="180700" y="768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229150"/>
                <a:gridCol w="3615125"/>
                <a:gridCol w="1652300"/>
              </a:tblGrid>
              <a:tr h="329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528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Fibrates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9056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-</a:t>
                      </a:r>
                      <a:r>
                        <a:rPr b="1" lang="en-US"/>
                        <a:t>Clo</a:t>
                      </a:r>
                      <a:r>
                        <a:rPr b="1" lang="en-US">
                          <a:solidFill>
                            <a:srgbClr val="C27BA0"/>
                          </a:solidFill>
                        </a:rPr>
                        <a:t>fibrate</a:t>
                      </a:r>
                      <a:endParaRPr b="1">
                        <a:solidFill>
                          <a:srgbClr val="C27BA0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-Gem</a:t>
                      </a:r>
                      <a:r>
                        <a:rPr b="1" lang="en-US">
                          <a:solidFill>
                            <a:srgbClr val="C27BA0"/>
                          </a:solidFill>
                        </a:rPr>
                        <a:t>fibrozil </a:t>
                      </a:r>
                      <a:r>
                        <a:rPr b="1" lang="en-US"/>
                        <a:t> -Feno</a:t>
                      </a:r>
                      <a:r>
                        <a:rPr b="1" lang="en-US">
                          <a:solidFill>
                            <a:srgbClr val="C27BA0"/>
                          </a:solidFill>
                        </a:rPr>
                        <a:t>fibrate</a:t>
                      </a:r>
                      <a:endParaRPr b="1"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-intracellular metabolism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receptors that modulate fat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-They </a:t>
                      </a:r>
                      <a:r>
                        <a:rPr b="1" lang="en-US"/>
                        <a:t>increase genes transcription for lipoprotein lipase (LPL)</a:t>
                      </a:r>
                      <a:r>
                        <a:rPr lang="en-US"/>
                        <a:t> leading to increased catabolism of TG in VLDL and chylomicrons.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-Increased risk of 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myopathy </a:t>
                      </a:r>
                      <a:r>
                        <a:rPr lang="en-US"/>
                        <a:t>when combined with 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statins</a:t>
                      </a:r>
                      <a:r>
                        <a:rPr lang="en-US"/>
                        <a:t>.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-Displace drugs from plasma proteins (e.g. oral anticoagulants and oral hypoglycemic drugs)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-1st-line defense for Patients with low HDL and high risk of atheromatous disease (often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type 2 diabetic patients</a:t>
                      </a:r>
                      <a:r>
                        <a:rPr lang="en-US"/>
                        <a:t>)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Myalagia, </a:t>
                      </a:r>
                      <a:r>
                        <a:rPr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Myositis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Rhabdomyolysis Acute renal failure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Occurs &gt; -In alcoholics, -If combined with statins -Or In impaired renal function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C41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-Gallstones (especially Clofibrate so its use is limited to patients who have cholecystectomy)</a:t>
                      </a:r>
                      <a:endParaRPr>
                        <a:solidFill>
                          <a:srgbClr val="CC41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• Patients with 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impaired renal functions</a:t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• Pregnant or nursing women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• Preexisting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 gall bladder disease</a:t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4950">
                <a:tc vMerge="1"/>
                <a:tc vMerge="1"/>
                <a:tc vMerge="1"/>
              </a:tr>
              <a:tr h="528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Adjuvants in hyperlipidemia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2001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Omega -3-FA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-M.O.A:</a:t>
                      </a:r>
                      <a:endParaRPr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enzymes involved in TG synthesis.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beta-oxidation of FFA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platelet function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Prolongation of bleeding time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Anti-inflammatory effects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-Uses: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Approved as adjunctive for treatment of very high TGs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3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β-Sitosterol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-M.O.A: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Compete with dietary &amp; biliary C absorption levels LDL levels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-Uses: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as food supplement before meal  in hypercholesterolemia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Shape 210"/>
          <p:cNvGraphicFramePr/>
          <p:nvPr/>
        </p:nvGraphicFramePr>
        <p:xfrm>
          <a:off x="180713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347550"/>
                <a:gridCol w="3495875"/>
                <a:gridCol w="1653150"/>
              </a:tblGrid>
              <a:tr h="4744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Angina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374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4495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mbria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Organic Nitrates</a:t>
                      </a:r>
                      <a:endParaRPr b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5418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Isosorbide mononitrate or dinitrate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Nitroglycerin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-M.O.A: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Nitric oxide binds to guanylate cyclase  in vascular smooth muscle cell to form cGMP, cGMP activates PKG to produce relaxation.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Hemodynamic effects:</a:t>
                      </a:r>
                      <a:endParaRPr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Venous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vasodilation (Decrease the preload)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*c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oronary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vasodilation (Increase the myocardial perfusion)</a:t>
                      </a:r>
                      <a:r>
                        <a:rPr lang="en-US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en-US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Arterial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vasodilation (decrease afterload)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en-US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Shunting of flow from normal area to ischemic area by </a:t>
                      </a:r>
                      <a:r>
                        <a:rPr lang="en-US" u="sng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dilating collateral vessels.</a:t>
                      </a:r>
                      <a:endParaRPr u="sng">
                        <a:solidFill>
                          <a:srgbClr val="FF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-Uses: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*isosorbide mononitrate or dinitrate “in stable angina”: 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Persistent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prophylaxis - 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Congestive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Heart Failure - when there is ACE inhibitor contraindications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*nitroglycerin“in stable angina”: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symptom relief - 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Situational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prophylaxis - In variant angina  (sublingual) - In unstable angina (IV) - 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Heart Failure-Refractory AHF,and AMI (I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V)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-Throbbing headache -Flushing in blush area -Postural hypotension, dizziness &amp; syncope-Tachycardia &amp; palpitation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-Rarely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Methemoglobinemia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-sensitivity to organic nitrates.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Glaucoma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Head trauma or cerebral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haemorrhage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Uncorrected hypovolemia.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Concomitant administration of PDE</a:t>
                      </a:r>
                      <a:r>
                        <a:rPr baseline="-25000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Inhibitors.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-Sildenafil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nitrates = severe hypotension &amp; death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Tolerance develops:</a:t>
                      </a:r>
                      <a:endParaRPr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smaller doses at longer intervals (Nitrate free periods twice a day) &amp; drugs that maintain tissue SH group e.g.Captopril.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1" name="Shape 211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Shape 216"/>
          <p:cNvGraphicFramePr/>
          <p:nvPr/>
        </p:nvGraphicFramePr>
        <p:xfrm>
          <a:off x="180713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655000"/>
                <a:gridCol w="3218450"/>
                <a:gridCol w="1623125"/>
              </a:tblGrid>
              <a:tr h="4704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Calcium channel blockers </a:t>
                      </a:r>
                      <a:r>
                        <a:rPr b="1" lang="en-U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(low Ca = Relaxation)</a:t>
                      </a:r>
                      <a:endParaRPr b="1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10954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Dihydropyridines: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-Nifedi</a:t>
                      </a:r>
                      <a:r>
                        <a:rPr b="1" lang="en-US">
                          <a:solidFill>
                            <a:srgbClr val="99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pine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(Vascular smooth muscle)</a:t>
                      </a:r>
                      <a:endParaRPr sz="12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-Nicardi</a:t>
                      </a:r>
                      <a:r>
                        <a:rPr b="1" lang="en-US">
                          <a:solidFill>
                            <a:srgbClr val="99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pine</a:t>
                      </a:r>
                      <a:endParaRPr b="1">
                        <a:solidFill>
                          <a:srgbClr val="99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-Amlode</a:t>
                      </a:r>
                      <a:r>
                        <a:rPr b="1" lang="en-US">
                          <a:solidFill>
                            <a:srgbClr val="99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pine</a:t>
                      </a:r>
                      <a:endParaRPr b="1">
                        <a:solidFill>
                          <a:srgbClr val="99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Antianginal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(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verapamil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diltiazem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↓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Cardiomyocyte Contraction &gt; ↓ cardiac work (-ve ino/chronotropic) &gt;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↓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myocardial O</a:t>
                      </a:r>
                      <a:r>
                        <a:rPr baseline="-25000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↓ VSMC contraction &gt; ↓ afterload &gt; ↓ cardiac work &gt;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↓ myocardial O</a:t>
                      </a:r>
                      <a:r>
                        <a:rPr baseline="-25000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Coronary dilatation&gt;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↑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myocardial O</a:t>
                      </a:r>
                      <a:r>
                        <a:rPr baseline="-25000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Variant Angina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Attacks prevented (&gt;60%) /sometimes variably aborted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Unstable Angina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Seldom added in refractory cases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Stable Angina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Regular prophylaxis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4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Phenylalkylamines: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-Verapamil </a:t>
                      </a:r>
                      <a:r>
                        <a:rPr lang="en-US" sz="12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(cardiomyocytes)</a:t>
                      </a:r>
                      <a:endParaRPr sz="12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3178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Benzthiazepines: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-Diltiazem </a:t>
                      </a:r>
                      <a:r>
                        <a:rPr lang="en-US" sz="12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(intermediate)</a:t>
                      </a:r>
                      <a:endParaRPr sz="12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7626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β Adrenergic Blockers 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76262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Atenolol,	Bisoprolol ,	Metoprolol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  heart rate &amp; contractility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thus: 1- Increase duration of diastole &gt;increase coronary blood flow &gt;increase oxygen supply 2-Decrease workload &gt; Decrease O2	consumption.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Stable	,unstable angina and	 Myocardial infarction 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A61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variant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Contraindicated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625">
                <a:tc vMerge="1"/>
                <a:tc vMerge="1"/>
                <a:tc vMerge="1"/>
              </a:tr>
              <a:tr h="762625">
                <a:tc vMerge="1"/>
                <a:tc vMerge="1"/>
                <a:tc vMerge="1"/>
              </a:tr>
              <a:tr h="762625">
                <a:tc vMerge="1"/>
                <a:tc vMerge="1"/>
                <a:tc vMerge="1"/>
              </a:tr>
            </a:tbl>
          </a:graphicData>
        </a:graphic>
      </p:graphicFrame>
      <p:sp>
        <p:nvSpPr>
          <p:cNvPr id="217" name="Shape 217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Shape 222"/>
          <p:cNvGraphicFramePr/>
          <p:nvPr/>
        </p:nvGraphicFramePr>
        <p:xfrm>
          <a:off x="-12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935425"/>
                <a:gridCol w="3275125"/>
                <a:gridCol w="1647450"/>
              </a:tblGrid>
              <a:tr h="4735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K+	CHANNEL  blockers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76767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Nicorandil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dual mechanism of action: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.Opens potassium ATP	channels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(arteriolar dilator)	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2.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donor as it has a nitrate  moiety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(venular dilator)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-As K channel opener	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1. On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vascular smooth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muscles: opening K channels &gt; hyperpolarization&gt; vasodilation.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On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cardiomyocytes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opening K channels &gt;repolarization&gt; decrease cardiac work.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-As NO donor Increase in	cGMP/PKG which leads to vasodilation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-Prophylactic 2nd line therapy in  stable angina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-Refractory variant angina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Flushing,headache,Hypotension, palpitation,	weakness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Mouth &amp; peri-anal ulcers,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nausea and vomiting.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7675">
                <a:tc vMerge="1"/>
                <a:tc vMerge="1"/>
                <a:tc vMerge="1"/>
              </a:tr>
              <a:tr h="2300750">
                <a:tc vMerge="1"/>
                <a:tc vMerge="1"/>
                <a:tc vMerge="1"/>
              </a:tr>
              <a:tr h="4781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Metabolically acting agents</a:t>
                      </a:r>
                      <a:endParaRPr b="1" sz="2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27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Trimetazidine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 oxidation to glucose instead of free fatty acids to reduce oxygen demand of heart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haemodynamic effect+add-on therapy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Hypersensitivity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pregnancy &amp; lactation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0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Ranolazine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inhibits late Na current which increase during ischemia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-used in chronic angina patients w/other drugs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 class la &amp; lll antiarrhythmics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-toxicity develop due interaction with CYT450 inhibitors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5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Ivabradine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of chronic stable angina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patients with normal sinus rhythm who can’t take b-blockers + </a:t>
                      </a:r>
                      <a:r>
                        <a:rPr lang="en-US" sz="13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 b-blockers in heart	failure	 with LVEF &lt; 35% and HR&gt;70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 combination with b blockers in heart failure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luminous phenomena 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Shape 223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Shape 228"/>
          <p:cNvGrpSpPr/>
          <p:nvPr/>
        </p:nvGrpSpPr>
        <p:grpSpPr>
          <a:xfrm>
            <a:off x="1474522" y="1589127"/>
            <a:ext cx="5231049" cy="2014509"/>
            <a:chOff x="1474522" y="1589127"/>
            <a:chExt cx="5231049" cy="2014509"/>
          </a:xfrm>
        </p:grpSpPr>
        <p:grpSp>
          <p:nvGrpSpPr>
            <p:cNvPr id="229" name="Shape 229"/>
            <p:cNvGrpSpPr/>
            <p:nvPr/>
          </p:nvGrpSpPr>
          <p:grpSpPr>
            <a:xfrm>
              <a:off x="1777471" y="1589127"/>
              <a:ext cx="4928100" cy="658773"/>
              <a:chOff x="1777471" y="1589127"/>
              <a:chExt cx="4928100" cy="658773"/>
            </a:xfrm>
          </p:grpSpPr>
          <p:cxnSp>
            <p:nvCxnSpPr>
              <p:cNvPr id="230" name="Shape 230"/>
              <p:cNvCxnSpPr/>
              <p:nvPr/>
            </p:nvCxnSpPr>
            <p:spPr>
              <a:xfrm>
                <a:off x="1777471" y="2247900"/>
                <a:ext cx="4928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3767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31" name="Shape 231"/>
              <p:cNvSpPr txBox="1"/>
              <p:nvPr/>
            </p:nvSpPr>
            <p:spPr>
              <a:xfrm>
                <a:off x="2107935" y="1589127"/>
                <a:ext cx="42672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entury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“It is not hard, you just made it to the end!”</a:t>
                </a:r>
                <a:endParaRPr/>
              </a:p>
            </p:txBody>
          </p:sp>
        </p:grpSp>
        <p:sp>
          <p:nvSpPr>
            <p:cNvPr id="232" name="Shape 232"/>
            <p:cNvSpPr txBox="1"/>
            <p:nvPr/>
          </p:nvSpPr>
          <p:spPr>
            <a:xfrm>
              <a:off x="2406121" y="2438399"/>
              <a:ext cx="317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297C"/>
                </a:buClr>
                <a:buSzPts val="2800"/>
                <a:buFont typeface="Cambria"/>
                <a:buNone/>
              </a:pPr>
              <a:r>
                <a:rPr b="0" i="0" lang="en-US" sz="2800" u="none" cap="none" strike="noStrike">
                  <a:solidFill>
                    <a:srgbClr val="93297C"/>
                  </a:solidFill>
                  <a:latin typeface="Cambria"/>
                  <a:ea typeface="Cambria"/>
                  <a:cs typeface="Cambria"/>
                  <a:sym typeface="Cambria"/>
                </a:rPr>
                <a:t>Team Leaders:</a:t>
              </a:r>
              <a:endParaRPr/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1474522" y="3141936"/>
              <a:ext cx="5038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941309" y="3965257"/>
            <a:ext cx="5276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297C"/>
              </a:buClr>
              <a:buSzPts val="2800"/>
              <a:buFont typeface="Cambria"/>
              <a:buNone/>
            </a:pPr>
            <a:r>
              <a:rPr b="0" i="0" lang="en-US" sz="2800" u="none" cap="none" strike="noStrike">
                <a:solidFill>
                  <a:srgbClr val="93297C"/>
                </a:solidFill>
                <a:latin typeface="Cambria"/>
                <a:ea typeface="Cambria"/>
                <a:cs typeface="Cambria"/>
                <a:sym typeface="Cambria"/>
              </a:rPr>
              <a:t>Thanks for those who worked on this lecture:</a:t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0" y="7658100"/>
            <a:ext cx="2266500" cy="492000"/>
          </a:xfrm>
          <a:prstGeom prst="homePlate">
            <a:avLst>
              <a:gd fmla="val 50000" name="adj"/>
            </a:avLst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  <a:endParaRPr b="1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95618" y="8266331"/>
            <a:ext cx="297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Doctors’ notes and slides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89" y="9133245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749139" y="9258300"/>
            <a:ext cx="20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7354" y="9147691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3161932" y="9258300"/>
            <a:ext cx="3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pharmacology437@gmail.com</a:t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808825" y="5169363"/>
            <a:ext cx="2815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Dimah Al-Araifi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3624625" y="5176700"/>
            <a:ext cx="2815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Nouf Al-Otaibi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172" y="550451"/>
            <a:ext cx="1473251" cy="166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3" y="2257851"/>
            <a:ext cx="1473251" cy="166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3624625" y="6149675"/>
            <a:ext cx="2815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haida Al-Sanad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544075" y="6164363"/>
            <a:ext cx="3345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Fatimah Al-Bassam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158609" y="3054898"/>
            <a:ext cx="5038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Hadeel Awartani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2878597" y="3054898"/>
            <a:ext cx="5038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Yazeed Al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arbi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Shape 97"/>
          <p:cNvGraphicFramePr/>
          <p:nvPr/>
        </p:nvGraphicFramePr>
        <p:xfrm>
          <a:off x="180713" y="767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208250"/>
                <a:gridCol w="3201875"/>
                <a:gridCol w="2086450"/>
              </a:tblGrid>
              <a:tr h="5215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Selective </a:t>
                      </a: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𝛂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baseline="-25000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adrenoceptor antagonists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425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7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7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7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67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Tamsulosin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Therapeutic Uses :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Treatment of benign prostatic hypertrophy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Help with the passage of kidney stones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15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Selective </a:t>
                      </a: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𝛂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adrenoceptor antagonists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558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Yohimbine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as aphrodisiac in the treatment of erectile dysfunction.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3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 Blockers</a:t>
                      </a:r>
                      <a:endParaRPr b="1" sz="2400" u="sng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5215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selective drugs ( block B1 and B2)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18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Propran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 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 Na channels(Antiarrhythmic like action).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-Has local anesthetic effect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ISA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</a:t>
                      </a:r>
                      <a:r>
                        <a:rPr lang="en-US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</a:t>
                      </a:r>
                      <a:endParaRPr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-anxiety (Social and performance type)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-Pheochromocytoma(with a blockers “never alone”)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-chronic glaucoma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-tremor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-angina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-Migraine headache prophylaxis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arrhythmia</a:t>
                      </a:r>
                      <a:endParaRPr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Myocardial infarction</a:t>
                      </a:r>
                      <a:endParaRPr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-Thyrotoxicosis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-Bronchial Asthma,COPD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-Raynaud's phenomenon &amp; peripheral vascular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disease (PVD).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-Diabetics/ dyslipidemias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-Variant Angina (coronary spasm)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^^ PREFERABLE TO USE BETA 1 BLOCKER in </a:t>
                      </a:r>
                      <a:r>
                        <a:rPr lang="en-US" u="sng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hypertensive patients with these complications</a:t>
                      </a:r>
                      <a:endParaRPr u="sng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7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Sotal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94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glaucoma as eye drops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99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Pind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8" name="Shape 98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Shape 103"/>
          <p:cNvGraphicFramePr/>
          <p:nvPr/>
        </p:nvGraphicFramePr>
        <p:xfrm>
          <a:off x="128891" y="6129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113425"/>
                <a:gridCol w="4019775"/>
                <a:gridCol w="1467000"/>
              </a:tblGrid>
              <a:tr h="5239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Selective drugs( block B2)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404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7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7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sz="13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981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</a:t>
                      </a:r>
                      <a:endParaRPr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arrhythmia</a:t>
                      </a:r>
                      <a:endParaRPr>
                        <a:solidFill>
                          <a:srgbClr val="FF99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Myocardial infarction</a:t>
                      </a:r>
                      <a:endParaRPr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4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Bisopr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</a:t>
                      </a:r>
                      <a:r>
                        <a:rPr lang="en-US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supraventricular &amp; ventricular arrhythmias</a:t>
                      </a:r>
                      <a:endParaRPr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</a:t>
                      </a:r>
                      <a:endParaRPr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Congestive heart failure</a:t>
                      </a:r>
                      <a:endParaRPr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Myocardial infarction</a:t>
                      </a:r>
                      <a:endParaRPr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780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Metopr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</a:t>
                      </a:r>
                      <a:r>
                        <a:rPr lang="en-US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 </a:t>
                      </a:r>
                      <a:endParaRPr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Congestive heart failure</a:t>
                      </a:r>
                      <a:endParaRPr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Myocardial infarction</a:t>
                      </a:r>
                      <a:endParaRPr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81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Esm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</a:t>
                      </a:r>
                      <a:r>
                        <a:rPr lang="en-US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arrhythmia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ultra short acting)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97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Acebut</a:t>
                      </a:r>
                      <a:r>
                        <a:rPr b="1"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olol</a:t>
                      </a:r>
                      <a:endParaRPr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239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Mixed a and B receptors blockers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1586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Carvedilol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-NO ISA and no anesthetic effect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-has Antioxidant action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endParaRPr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Congestive heart failure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Hypertensive crisis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Orthostatic hypotension, Edema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Labetalol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intrinsic sympathomimetic activity (ISA)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-block Na channels(Antiarrhythmic like action)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local anesthetic effect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 in pregnancy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 hypertension in pheochromocytoma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Hypertensive crisis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during abrupt withdrawal of clonidine).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Orthostatic hypotension, sedation &amp; dizziness</a:t>
                      </a:r>
                      <a:endParaRPr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" name="Shape 104"/>
          <p:cNvSpPr txBox="1"/>
          <p:nvPr/>
        </p:nvSpPr>
        <p:spPr>
          <a:xfrm>
            <a:off x="0" y="0"/>
            <a:ext cx="6940200" cy="6129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Shape 109"/>
          <p:cNvGraphicFramePr/>
          <p:nvPr/>
        </p:nvGraphicFramePr>
        <p:xfrm>
          <a:off x="151375" y="648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161250"/>
                <a:gridCol w="4316150"/>
                <a:gridCol w="1077850"/>
              </a:tblGrid>
              <a:tr h="5007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mbria"/>
                        <a:buNone/>
                      </a:pPr>
                      <a:r>
                        <a:rPr b="1" lang="en-US" sz="22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Antiarrhythmic Drugs</a:t>
                      </a:r>
                      <a:endParaRPr b="1" sz="2200" u="sng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421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4453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I drugs-Na channel blockers(Membrane stabilizing)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426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lA (slow phase 0,4 + prolong action potential + slow conduction)</a:t>
                      </a:r>
                      <a:endParaRPr b="1" sz="17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1803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Quinidine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-Use: Atrial flutter &amp; fibrillation &amp; ant-malaria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anticholinergic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a-adrenergic blocking effects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-prolongs PR &amp; QT interval </a:t>
                      </a:r>
                      <a:r>
                        <a:rPr lang="en-US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(prolongation of QT is the cause of the following ADR)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widens QRS complex.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quinidine syncope due to torsades de pointes arrhythmia (at regular dose)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anticholinergic ADRs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“dry mouth + constipation” &amp; hypotension.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0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procainamide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-Use: ventricular arrhythmia more than atrial arrhythmias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anticholinergic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a-blocking actions(so less toxic on heart)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causes reversible lupus erythematous-like syndrome(SLE)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torsades de pointes arrhythmia (at toxic dose)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7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lB ( slow phase 0,4 &amp; shorten </a:t>
                      </a:r>
                      <a:r>
                        <a:rPr b="1" lang="en-US" sz="17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potential </a:t>
                      </a:r>
                      <a:r>
                        <a:rPr b="1"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990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Lidocaine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Use: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of emergency ventricular arrhythmias (during surgery +following acute MI)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 orally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(Given I.V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bolus/slow infusion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hypotension/convulsions/Dysarthria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 in atrial arrhythmias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Mexiletine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Use: Ventricular arrhythmia &amp; Digitalis-induced arrhythmias </a:t>
                      </a: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 orally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ADRs:hypotension/Nausea/vomiting/diplopia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3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lC (markedly slow phase 0 &amp; slow phase 4  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999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Flecainide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-Use: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supraventricular arrhythmia/ Wolff-parkinson-white syndrome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/ventricular arrhythmia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-ADRs: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Pro-arrhythmia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/heart failure due to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-ve inotropic effect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tremor / dizziness 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Shape 110"/>
          <p:cNvSpPr txBox="1"/>
          <p:nvPr/>
        </p:nvSpPr>
        <p:spPr>
          <a:xfrm>
            <a:off x="0" y="0"/>
            <a:ext cx="6858000" cy="6486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Shape 115"/>
          <p:cNvGraphicFramePr/>
          <p:nvPr/>
        </p:nvGraphicFramePr>
        <p:xfrm>
          <a:off x="180713" y="6994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078775"/>
                <a:gridCol w="3458900"/>
                <a:gridCol w="1958900"/>
              </a:tblGrid>
              <a:tr h="5339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II (Brenoceptors Blockers </a:t>
                      </a: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slow conduction”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32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79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Esmolol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I.V. for rapid control of ventricular rate in  patients with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atrial flutter or fibrillation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Propranolol, Atenolol, Metoprolol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in patients who had myocardial infarction to reduce incidence of sudden death to ventricular arrhythmias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9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lll </a:t>
                      </a:r>
                      <a:r>
                        <a:rPr lang="en-US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(Drugs that prolong action potential duration)</a:t>
                      </a:r>
                      <a:endParaRPr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16169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Amiodarone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prolongs RP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class Ia, II &amp; IV effects</a:t>
                      </a:r>
                      <a:b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 use: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serious resistant ventricular arrhythmias,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WPW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-many ADRs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“patients should avoid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sunlight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-active metabolite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N-desethylamiodarone </a:t>
                      </a:r>
                      <a:endParaRPr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-Pregnant women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Breastfeeding women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with enzymes inducers or inhibitors (CYP3A4,CYP2C8) due to drug interaction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61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Ibutilide </a:t>
                      </a:r>
                      <a:r>
                        <a:rPr lang="en-US" sz="13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(Pure class lll)</a:t>
                      </a:r>
                      <a:endParaRPr sz="13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for the acute conversion of atrial flutter or fibrillation to normal sinus rhythm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Causes QT interval prolongation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(may cause torsades de pointes).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9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lV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 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channel blockers)</a:t>
                      </a:r>
                      <a:endParaRPr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84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Verapamil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 site of action is A.V.N  &amp;  S.A.N  cause: slowing of conduction  &amp; prolongation of ERP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atrial arrhythmias - WPW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effective in ventricular arrhythmias.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1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Diltiazem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5059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drugs for Arrhythmia 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1159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Adenosine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 of choice for acute management of paroxysma</a:t>
                      </a: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 </a:t>
                      </a: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supraventricular tachycardia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-half-life  =  less than 10 sec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shortness of breath , chest burning 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brief AV block 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asthma patients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heart block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6" name="Shape 116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Shape 121"/>
          <p:cNvGraphicFramePr/>
          <p:nvPr/>
        </p:nvGraphicFramePr>
        <p:xfrm>
          <a:off x="242831" y="6348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305025"/>
                <a:gridCol w="3101375"/>
                <a:gridCol w="1965950"/>
              </a:tblGrid>
              <a:tr h="194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1202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Dronedarone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(New Antiarrhythmic Drugs)</a:t>
                      </a:r>
                      <a:endParaRPr b="1" sz="13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has antiarrhythmic properties belonging to all four classes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Used for maintenance of sinus rhythm following cardioversion in patients with atrial fibrillation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 used in patients with severe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(class IV)  heart failure.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 used in patients with permanent atrial fibrillation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7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Bradyarrhythmias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91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Atropine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Uses: sinus bradycardia after myocardial infarction &amp; in emergency heart block with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isoprenaline (with caution)</a:t>
                      </a:r>
                      <a:endParaRPr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4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Drug Therapy of Heart Failure</a:t>
                      </a:r>
                      <a:endParaRPr b="1" sz="2400" u="sng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</a:tr>
              <a:tr h="366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I ( Drugs that decrease preload)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896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Diuretics </a:t>
                      </a:r>
                      <a:r>
                        <a:rPr b="1" lang="en-US" sz="180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(reduce salt and water retention)</a:t>
                      </a:r>
                      <a:endParaRPr b="1" sz="1800" u="sng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764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Chlorothiazide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line agent in HF therapy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in: 1-volume overload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2- mild congestive HF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Furosemide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-Potent diuretic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-Used for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Immediate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reduction of pulmonary congestion &amp; severe edema,associated with: acute HF,moderate &amp; severe chronic failure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Aldosterone antagonists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727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Spironolactone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-Non selective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-Potassium sparing diuretic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-Improve survival in advanced HF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2" name="Shape 122"/>
          <p:cNvSpPr txBox="1"/>
          <p:nvPr/>
        </p:nvSpPr>
        <p:spPr>
          <a:xfrm>
            <a:off x="0" y="0"/>
            <a:ext cx="6858000" cy="6348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Shape 127"/>
          <p:cNvGraphicFramePr/>
          <p:nvPr/>
        </p:nvGraphicFramePr>
        <p:xfrm>
          <a:off x="180713" y="767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1209375"/>
                <a:gridCol w="3286350"/>
                <a:gridCol w="2000850"/>
              </a:tblGrid>
              <a:tr h="343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1246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Eplerenone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Selective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not inhibit other hormones such as estrogen &amp; androgen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-improve survival of stable patients w/ congestive HF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0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             </a:t>
                      </a:r>
                      <a:r>
                        <a:rPr lang="en-US" sz="2400"/>
                        <a:t> </a:t>
                      </a:r>
                      <a:r>
                        <a:rPr b="1" lang="en-US" sz="2400"/>
                        <a:t> 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Venodilators</a:t>
                      </a:r>
                      <a:endParaRPr b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10345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-Nitroglycerin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-Isosorbide dinitrate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-Used IV for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severe HF</a:t>
                      </a:r>
                      <a:r>
                        <a:rPr lang="en-US"/>
                        <a:t> when main symptom is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dyspnea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-Dilates venous blood vessels &amp; reduce preload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0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ClassII Drugs that decrease afterload</a:t>
                      </a:r>
                      <a:r>
                        <a:rPr b="1" lang="en-US" sz="2400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(Arteriodilators)</a:t>
                      </a:r>
                      <a:endPara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9573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Hydralazine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-Used when main symptom is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rapid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fatigue</a:t>
                      </a:r>
                      <a:r>
                        <a:rPr lang="en-US"/>
                        <a:t> due low CO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-Reduce peripheral vascular resistance 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666666"/>
                          </a:solidFill>
                        </a:rPr>
                        <a:t>حيدر الزين، بما انه زين فخدوده حمراء ويأثر على الارتريز "لونها احمر"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666666"/>
                          </a:solidFill>
                        </a:rPr>
                        <a:t>الخدود الحمراء = ADR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666666"/>
                          </a:solidFill>
                        </a:rPr>
                        <a:t>Lupus erythematosus like syndrome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0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III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(Drugs that decrease both preload &amp; afterload)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5230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</a:rPr>
                        <a:t>ACE inhibitors </a:t>
                      </a: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(first-line in HF &amp; </a:t>
                      </a: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Hypertension)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851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Capto</a:t>
                      </a:r>
                      <a:r>
                        <a:rPr b="1" lang="en-US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pril</a:t>
                      </a:r>
                      <a:endParaRPr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</a:t>
                      </a:r>
                      <a:r>
                        <a:rPr lang="en-US"/>
                        <a:t>rapidly absorbed from GIT after oral administration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food reduce their bioavailability</a:t>
                      </a:r>
                      <a:br>
                        <a:rPr lang="en-US"/>
                      </a:br>
                      <a:r>
                        <a:rPr lang="en-US">
                          <a:solidFill>
                            <a:srgbClr val="FF0000"/>
                          </a:solidFill>
                        </a:rPr>
                        <a:t>ADR:</a:t>
                      </a:r>
                      <a:r>
                        <a:rPr lang="en-US"/>
                        <a:t> - acute renal failure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hyperkalemia </a:t>
                      </a:r>
                      <a:r>
                        <a:rPr lang="en-US">
                          <a:solidFill>
                            <a:srgbClr val="666666"/>
                          </a:solidFill>
                        </a:rPr>
                        <a:t>(especially in patients with renal insufficiency or diabetes)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severe hypotension in hypovolemic patients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(due to diuretics, salt restriction or gastrointestinal fluid loss)</a:t>
                      </a:r>
                      <a:br>
                        <a:rPr lang="en-US">
                          <a:solidFill>
                            <a:srgbClr val="FF0000"/>
                          </a:solidFill>
                        </a:rPr>
                      </a:br>
                      <a:r>
                        <a:rPr lang="en-US"/>
                        <a:t>- dry cough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angioneurotic edema</a:t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dysgeusia (reversible or altered taste)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during the second &amp; third trimesters of pregnancy </a:t>
                      </a:r>
                      <a:r>
                        <a:rPr lang="en-US">
                          <a:solidFill>
                            <a:srgbClr val="666666"/>
                          </a:solidFill>
                        </a:rPr>
                        <a:t>(due to the risk of : fetal hypotension</a:t>
                      </a:r>
                      <a:br>
                        <a:rPr lang="en-US">
                          <a:solidFill>
                            <a:srgbClr val="666666"/>
                          </a:solidFill>
                        </a:rPr>
                      </a:br>
                      <a:r>
                        <a:rPr lang="en-US">
                          <a:solidFill>
                            <a:srgbClr val="666666"/>
                          </a:solidFill>
                        </a:rPr>
                        <a:t>renal failure &amp; malformations)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renal artery stenosis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1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Enala</a:t>
                      </a:r>
                      <a:r>
                        <a:rPr b="1" lang="en-US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pril</a:t>
                      </a:r>
                      <a:endParaRPr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048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</a:t>
                      </a:r>
                      <a:r>
                        <a:rPr b="1" lang="en-US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pril</a:t>
                      </a:r>
                      <a:endParaRPr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941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رامي (Rami) كَبَت (capto) اخته اينالا (Enala) ، وبما انهم بزران ويتهاوشون فهم prodrugs لازم ينضجون ويصيرون active metabolites</a:t>
                      </a:r>
                      <a:endParaRPr b="1" sz="10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28" name="Shape 128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Shape 133"/>
          <p:cNvGraphicFramePr/>
          <p:nvPr/>
        </p:nvGraphicFramePr>
        <p:xfrm>
          <a:off x="180713" y="7680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{81E26B08-B93C-446E-8D4C-4E21D540F2F4}</a:tableStyleId>
              </a:tblPr>
              <a:tblGrid>
                <a:gridCol w="2177100"/>
                <a:gridCol w="2153950"/>
                <a:gridCol w="2165525"/>
              </a:tblGrid>
              <a:tr h="303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Contraindications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1287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Enala</a:t>
                      </a: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pril</a:t>
                      </a:r>
                      <a:r>
                        <a:rPr b="1" lang="en-US"/>
                        <a:t> 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Rami</a:t>
                      </a: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pril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prodrugs, converted to their active metabolites in liver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have long half-life &amp; given once daily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(Same ADR of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previous)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(Same Contra. of previous)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1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Angiotensin receptor blockers (ARBs)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350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Lo</a:t>
                      </a:r>
                      <a:r>
                        <a:rPr b="1" lang="en-US">
                          <a:solidFill>
                            <a:srgbClr val="6AA84F"/>
                          </a:solidFill>
                        </a:rPr>
                        <a:t>sartan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</a:rPr>
                        <a:t>M.O.A: 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block AT</a:t>
                      </a:r>
                      <a:r>
                        <a:rPr baseline="-25000" lang="en-US"/>
                        <a:t>1</a:t>
                      </a:r>
                      <a:r>
                        <a:rPr lang="en-US"/>
                        <a:t> receptors</a:t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decrease action of angiotensin II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666666"/>
                          </a:solidFill>
                        </a:rPr>
                        <a:t>لو نجمع اول مقطع من كل درق يصير 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666666"/>
                          </a:solidFill>
                        </a:rPr>
                        <a:t>Lov al irbe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666666"/>
                          </a:solidFill>
                        </a:rPr>
                        <a:t>انا احب العربي  :)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Val</a:t>
                      </a:r>
                      <a:r>
                        <a:rPr b="1" lang="en-US">
                          <a:solidFill>
                            <a:srgbClr val="6AA84F"/>
                          </a:solidFill>
                        </a:rPr>
                        <a:t>sartan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350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Irbe</a:t>
                      </a:r>
                      <a:r>
                        <a:rPr b="1" lang="en-US">
                          <a:solidFill>
                            <a:srgbClr val="6AA84F"/>
                          </a:solidFill>
                        </a:rPr>
                        <a:t>sartan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61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α-Adrenoceptor Blockers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91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Prazosin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blocks α- receptors in arterioles and venules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decrease both afterload &amp; preload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1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acting vasodilators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91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Sodium nitroprusside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</a:t>
                      </a:r>
                      <a:r>
                        <a:rPr lang="en-US"/>
                        <a:t>given I.V. for acute or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severe</a:t>
                      </a:r>
                      <a:r>
                        <a:rPr lang="en-US"/>
                        <a:t> heart failure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acts immediately and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effects lasts for 1-5 min.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08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Class IV</a:t>
                      </a:r>
                      <a:r>
                        <a:rPr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(Drugs that increase contractility)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(+ve inotropic effect)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461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β-adrenoceptor agonists</a:t>
                      </a:r>
                      <a:endParaRPr b="1" sz="2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 hMerge="1"/>
                <a:tc hMerge="1"/>
              </a:tr>
              <a:tr h="91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Dobutamine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Selective </a:t>
                      </a:r>
                      <a:r>
                        <a:rPr lang="en-US"/>
                        <a:t>β1 agonist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</a:t>
                      </a:r>
                      <a:r>
                        <a:rPr b="1" lang="en-US"/>
                        <a:t>Uses:</a:t>
                      </a:r>
                      <a:r>
                        <a:rPr lang="en-US"/>
                        <a:t> Treatment of   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acute heart failure in   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  cardiogenic shock.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Shape 134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Cardiovascular Block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t/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