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818F6"/>
    <a:srgbClr val="AE2CE2"/>
    <a:srgbClr val="FF33CC"/>
    <a:srgbClr val="0B4E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2" d="100"/>
          <a:sy n="92" d="100"/>
        </p:scale>
        <p:origin x="-75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3.bp.blogspot.com/-LqINgObPWSs/TkoSQl4QKEI/AAAAAAAAACE/qNVYq5G5rho/s1600/urinary+bladder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sa/url?sa=i&amp;rct=j&amp;q=&amp;esrc=s&amp;source=images&amp;cd=&amp;cad=rja&amp;uact=8&amp;ved=&amp;url=http://www.uofmmedicalcenter.org/healthlibrary/Article/116668EN&amp;ei=SAE2Vei1Doq-PLWxgLAC&amp;psig=AFQjCNHGkssBOscEa5x9wWZm5qqQrru6bg&amp;ust=142968903249806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&amp;url=http://ztopics.com/Urinary%20bladder/&amp;ei=o5U2VbzUHYeqOvapgPgB&amp;psig=AFQjCNE5JapWxXLatpjlRTueoO_98IV_uA&amp;ust=142972701225866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adder.cancercaregiving.com/wp-content/uploads/2013/04/bladder.jpg?4f72c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eg/url?sa=i&amp;rct=j&amp;q=&amp;esrc=s&amp;source=images&amp;cd=&amp;cad=rja&amp;uact=8&amp;ved=2ahUKEwj9xvLM35baAhVBwBQKHelYA3wQjRx6BAgAEAU&amp;url=https://www.slideshare.net/visanth/urinary-system-anatomy-ppt&amp;psig=AOvVaw0mhtSfj9t4lH3zY2qudZs1&amp;ust=15225920608211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97812"/>
            <a:ext cx="7620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Prof. Ahmed Fathalla Ibrahim                                Dr. Sanaa Al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Shaarawi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 BLA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581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67679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Rupture of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70364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4357686" cy="424816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continuous with urethra.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7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(lies behind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u="sng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upper surface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prostate gland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inferiorly, it rests on the </a:t>
            </a:r>
            <a:r>
              <a:rPr lang="en-US" sz="17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base of prostate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700" b="1" dirty="0" smtClean="0">
              <a:solidFill>
                <a:srgbClr val="1818F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29322" y="2971800"/>
            <a:ext cx="395278" cy="171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00760" y="5929330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elevation behind internal urethral orifice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lobe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prostate gland</a:t>
            </a:r>
            <a:endParaRPr lang="en-US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(not folded)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743200" y="5569751"/>
            <a:ext cx="457200" cy="6904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67128" y="5219924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43108" y="5000636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71736" y="5072074"/>
            <a:ext cx="642942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035951" y="5107793"/>
            <a:ext cx="642942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714348" y="5500702"/>
            <a:ext cx="785818" cy="309562"/>
          </a:xfrm>
          <a:prstGeom prst="ellips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071802" y="6330848"/>
            <a:ext cx="914416" cy="218006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7524328" y="6131738"/>
            <a:ext cx="720080" cy="199111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580112" y="5949281"/>
            <a:ext cx="792088" cy="282014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5732512" y="6330848"/>
            <a:ext cx="855712" cy="23768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Empty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bldder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pelvic organ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abdominal cavity</a:t>
            </a:r>
            <a:endParaRPr lang="en-US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9-THE URINARY BLADDER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5286380" cy="53578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nodes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2000" b="1" i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i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20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L1,2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hypogastric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nerves.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transmitting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due to </a:t>
            </a: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via general visceral afferent </a:t>
            </a:r>
            <a:r>
              <a:rPr lang="en-US" sz="1400" b="1" dirty="0" err="1" smtClean="0">
                <a:solidFill>
                  <a:srgbClr val="C00000"/>
                </a:solidFill>
              </a:rPr>
              <a:t>fibres</a:t>
            </a:r>
            <a:r>
              <a:rPr lang="en-US" sz="1400" b="1" dirty="0" smtClean="0">
                <a:solidFill>
                  <a:srgbClr val="C00000"/>
                </a:solidFill>
              </a:rPr>
              <a:t> from </a:t>
            </a:r>
            <a:r>
              <a:rPr lang="en-US" sz="1400" b="1" u="sng" dirty="0" err="1" smtClean="0">
                <a:solidFill>
                  <a:srgbClr val="C00000"/>
                </a:solidFill>
              </a:rPr>
              <a:t>bldder</a:t>
            </a:r>
            <a:r>
              <a:rPr lang="en-US" sz="1400" b="1" u="sng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to </a:t>
            </a:r>
            <a:r>
              <a:rPr lang="en-US" sz="1400" b="1" u="sng" dirty="0" smtClean="0">
                <a:solidFill>
                  <a:srgbClr val="C00000"/>
                </a:solidFill>
              </a:rPr>
              <a:t>CNS</a:t>
            </a:r>
            <a:r>
              <a:rPr lang="en-US" sz="1400" b="1" dirty="0" smtClean="0">
                <a:solidFill>
                  <a:srgbClr val="C00000"/>
                </a:solidFill>
              </a:rPr>
              <a:t>).</a:t>
            </a: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3.bp.blogspot.com/-LqINgObPWSs/TkoSQl4QKEI/AAAAAAAAACE/qNVYq5G5rho/s400/urinary+blad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5992"/>
            <a:ext cx="3810000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457200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Autonomic Regulation of the Bladder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284984"/>
            <a:ext cx="667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rgbClr val="AE2CE2"/>
                </a:solidFill>
              </a:rPr>
              <a:t>C</a:t>
            </a:r>
            <a:r>
              <a:rPr lang="en-US" sz="800" b="1" dirty="0" err="1" smtClean="0">
                <a:solidFill>
                  <a:srgbClr val="AE2CE2"/>
                </a:solidFill>
              </a:rPr>
              <a:t>otraction</a:t>
            </a:r>
            <a:endParaRPr lang="en-US" sz="800" b="1" dirty="0">
              <a:solidFill>
                <a:srgbClr val="AE2CE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3" y="2492896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AE2CE2"/>
                </a:solidFill>
              </a:rPr>
              <a:t>Relaxation</a:t>
            </a:r>
            <a:endParaRPr lang="en-US" sz="800" b="1" dirty="0">
              <a:solidFill>
                <a:srgbClr val="AE2C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Extends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neck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inside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</a:t>
            </a:r>
            <a:r>
              <a:rPr lang="en-US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inside penis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opens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externally through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6934200" y="2333288"/>
            <a:ext cx="990600" cy="5916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2071678"/>
            <a:ext cx="12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sperms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581400" cy="3810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urinary function.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externally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orifice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u="sng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the vaginal opening)</a:t>
            </a:r>
            <a:endParaRPr lang="en-US" sz="2400" b="1" dirty="0">
              <a:solidFill>
                <a:srgbClr val="1818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encrypted-tbn2.gstatic.com/images?q=tbn:ANd9GcQ7ie3Ew5pqydqquh87Ad-rmem7XS9dtqtDSIHdWYcgUaUuHI9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80" y="1799373"/>
            <a:ext cx="3406920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380312" y="4316570"/>
            <a:ext cx="64807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http://antranik.org/wp-content/uploads/2011/12/female-urinary-bladder-and-urethra-internal-and-external-urethral-sphinc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759555"/>
            <a:ext cx="4983088" cy="3950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165476" y="3825505"/>
            <a:ext cx="105459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8144" y="5301207"/>
            <a:ext cx="1512168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="" xmlns:p14="http://schemas.microsoft.com/office/powerpoint/2010/main" val="1078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INTRAVENOUS UROGRAM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(IVU,IVP)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user1\My Documents\My Pictures\urolog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1" y="1600201"/>
            <a:ext cx="4824536" cy="4191000"/>
          </a:xfrm>
          <a:prstGeom prst="rect">
            <a:avLst/>
          </a:prstGeom>
          <a:noFill/>
        </p:spPr>
      </p:pic>
      <p:sp>
        <p:nvSpPr>
          <p:cNvPr id="5" name="Text Placeholder 9"/>
          <p:cNvSpPr txBox="1">
            <a:spLocks/>
          </p:cNvSpPr>
          <p:nvPr/>
        </p:nvSpPr>
        <p:spPr>
          <a:xfrm>
            <a:off x="685800" y="5867400"/>
            <a:ext cx="82296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urogram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(Post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micturation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demonstrates a bladder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stone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 smtClean="0"/>
              <a:t>any obstruction in the urinary system.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E2C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ureteric constrictions.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certain areas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male &amp; female urethra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/>
        </p:nvSpPr>
        <p:spPr>
          <a:xfrm>
            <a:off x="341376" y="1571612"/>
            <a:ext cx="8461248" cy="43719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psoas major &amp; ends at 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upper lateral angle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BLADDER: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Apex: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symphysis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pubis, continuous with median umbilical ligament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vas deferens &amp; seminal vesicle (in male) &amp; to vagina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 surface: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coils of ileum &amp; sigmoid colon (in male) &amp; to uterus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Inferolateral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surfaces: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retropubic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Neck: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continuous with urethra,  related to upper surface of prostate gland (in 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Trigone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lies in the base of bladder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bounded by ureteric orifices &amp; internal urethral orifice, its mucous membrane is elastic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Uvula </a:t>
            </a: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vesicae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Supply: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internal iliac (artery, vein, lymph nodes)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Nerves: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parasympathetic (S2,3,4), sympathetic (L1,2)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400" dirty="0"/>
              <a:t>A slight projection into the cavity of the bladder just behind the urethral opening, marking the location of the middle lobe of the prostate gland.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SUMMARY-3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both urinary &amp; genital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 cm, divided into prostatic (3 cm), membranous (1 cm) &amp; penile ( 16 cm)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open externally through external urethral orifice (</a:t>
            </a: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narrowest part of whole urethra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only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cm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external urethral orifice (anterior to vaginal opening)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07504" y="4724400"/>
            <a:ext cx="8928992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muscular tube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transporting urine from kidney to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pelvis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pelvis of ureter).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flipV="1">
            <a:off x="4714876" y="2786057"/>
            <a:ext cx="128588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71462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Pelvis of </a:t>
            </a:r>
            <a:r>
              <a:rPr lang="en-US" sz="1000" b="1" dirty="0" err="1" smtClean="0"/>
              <a:t>Ureter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 the pelvis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user1\Desktop\URETER, URINARY\F66122-004-f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8100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86322"/>
            <a:ext cx="8763000" cy="191927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curves forward 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¾ inch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wall of bladder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  <p:pic>
        <p:nvPicPr>
          <p:cNvPr id="14338" name="Picture 2" descr="https://encrypted-tbn2.gstatic.com/images?q=tbn:ANd9GcTCBPggOEmBnCGY81RPf_BJEPybdrd206QkHEtyGW2TCAoLBB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643050"/>
            <a:ext cx="3857621" cy="307657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H="1">
            <a:off x="3000363" y="1785926"/>
            <a:ext cx="45719" cy="571504"/>
          </a:xfrm>
          <a:prstGeom prst="downArrow">
            <a:avLst/>
          </a:prstGeom>
          <a:ln>
            <a:solidFill>
              <a:srgbClr val="0B4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158" y="3214686"/>
            <a:ext cx="86360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CONSTRICTIONS (OBSTRUCTION-STONE IMPACTION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iliac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786314" y="5357826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743700" y="2933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91300" y="3543300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515100" y="41529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53200" y="47244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1-THE URINARY BLADDER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(SHAPE)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86248" cy="418625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organ.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pyramid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placed 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 of its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angle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anteriorly (Forward).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showing the anatomy of the blad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200524"/>
            <a:ext cx="3810000" cy="2657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929586" y="5857892"/>
            <a:ext cx="288032" cy="229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2462" y="5500702"/>
            <a:ext cx="358908" cy="264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00958" y="4143380"/>
            <a:ext cx="649204" cy="282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6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00174"/>
            <a:ext cx="4357718" cy="2643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914772" cy="41052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forward.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related </a:t>
            </a:r>
            <a:r>
              <a:rPr lang="en-US" sz="2400" b="1" u="sng" dirty="0" err="1" smtClean="0">
                <a:solidFill>
                  <a:srgbClr val="0B4EE5"/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400" b="1" dirty="0" smtClean="0">
                <a:solidFill>
                  <a:srgbClr val="0B4EE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upper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pubis.</a:t>
            </a:r>
            <a:endParaRPr lang="en-US" sz="2400" b="1" dirty="0" smtClean="0">
              <a:solidFill>
                <a:srgbClr val="0B4EE5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connected to umbilicus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by 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umbilical ligament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(remnant of </a:t>
            </a:r>
            <a:r>
              <a:rPr lang="en-US" sz="24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rgbClr val="1818F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72132" y="2714620"/>
            <a:ext cx="228600" cy="214314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43570" y="5661248"/>
            <a:ext cx="157162" cy="196644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4214810" cy="292895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0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backward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 deferens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7686" y="1571612"/>
            <a:ext cx="92869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Lateral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857628"/>
            <a:ext cx="107157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Posterior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  <p:pic>
        <p:nvPicPr>
          <p:cNvPr id="14338" name="Picture 2" descr="https://upload.wikimedia.org/wikipedia/commons/a/a1/Prostatelead.jpg"/>
          <p:cNvPicPr>
            <a:picLocks noChangeAspect="1" noChangeArrowheads="1"/>
          </p:cNvPicPr>
          <p:nvPr/>
        </p:nvPicPr>
        <p:blipFill>
          <a:blip r:embed="rId4"/>
          <a:srcRect b="45652"/>
          <a:stretch>
            <a:fillRect/>
          </a:stretch>
        </p:blipFill>
        <p:spPr bwMode="auto">
          <a:xfrm>
            <a:off x="857224" y="4500570"/>
            <a:ext cx="2752725" cy="235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57224" y="4500570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0B4EE5"/>
                </a:solidFill>
              </a:rPr>
              <a:t>Posterior </a:t>
            </a:r>
            <a:r>
              <a:rPr lang="en-US" sz="1000" b="1" u="sng" dirty="0" err="1" smtClean="0">
                <a:solidFill>
                  <a:srgbClr val="0B4EE5"/>
                </a:solidFill>
              </a:rPr>
              <a:t>veiw</a:t>
            </a:r>
            <a:r>
              <a:rPr lang="en-US" sz="1000" b="1" u="sng" dirty="0" smtClean="0">
                <a:solidFill>
                  <a:srgbClr val="0B4EE5"/>
                </a:solidFill>
              </a:rPr>
              <a:t> in male</a:t>
            </a:r>
            <a:endParaRPr lang="en-US" sz="1000" b="1" u="sng" dirty="0">
              <a:solidFill>
                <a:srgbClr val="0B4EE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1317</TotalTime>
  <Words>1118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OBJECTIVES</vt:lpstr>
      <vt:lpstr>THE URETER</vt:lpstr>
      <vt:lpstr>THE URETER</vt:lpstr>
      <vt:lpstr>THE URETER</vt:lpstr>
      <vt:lpstr>THE URETER</vt:lpstr>
      <vt:lpstr>           1-THE URINARY BLADDER                               (SHAPE)</vt:lpstr>
      <vt:lpstr>2-THE URINARY BLADDER (APEX)</vt:lpstr>
      <vt:lpstr>3-THE URINARY BLADDER (BASE)</vt:lpstr>
      <vt:lpstr>4-THE URINARY BLADDER (SUPERIOR SURFACE)</vt:lpstr>
      <vt:lpstr>5-THE URINARY BLADDER (INFERO-LATERAL SURFACES)</vt:lpstr>
      <vt:lpstr>6-THE URINARY BLADDER (NECK)</vt:lpstr>
      <vt:lpstr>7-THE URINARY BLADDER (INTERIOR)</vt:lpstr>
      <vt:lpstr>8-THE URINARY BLADDER (CAPACITY)</vt:lpstr>
      <vt:lpstr>9-THE URINARY BLADDER (SUPPLY)</vt:lpstr>
      <vt:lpstr>MALE URETHRA (LENGTH: 20 CM)</vt:lpstr>
      <vt:lpstr>FEMALE URETHRA (LENGTH: 4 CM)</vt:lpstr>
      <vt:lpstr>Slide 18</vt:lpstr>
      <vt:lpstr>INTRAVENOUS UROGRAM (IVU,IVP)</vt:lpstr>
      <vt:lpstr>SUMMARY-1</vt:lpstr>
      <vt:lpstr>SUMMARY-2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</cp:lastModifiedBy>
  <cp:revision>212</cp:revision>
  <dcterms:created xsi:type="dcterms:W3CDTF">2011-04-03T10:44:52Z</dcterms:created>
  <dcterms:modified xsi:type="dcterms:W3CDTF">2018-04-01T17:06:12Z</dcterms:modified>
</cp:coreProperties>
</file>