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77" r:id="rId3"/>
    <p:sldId id="257" r:id="rId4"/>
    <p:sldId id="271" r:id="rId5"/>
    <p:sldId id="274" r:id="rId6"/>
    <p:sldId id="258" r:id="rId7"/>
    <p:sldId id="259" r:id="rId8"/>
    <p:sldId id="260" r:id="rId9"/>
    <p:sldId id="282" r:id="rId10"/>
    <p:sldId id="261" r:id="rId11"/>
    <p:sldId id="275" r:id="rId12"/>
    <p:sldId id="262" r:id="rId13"/>
    <p:sldId id="273" r:id="rId14"/>
    <p:sldId id="263" r:id="rId15"/>
    <p:sldId id="264" r:id="rId16"/>
    <p:sldId id="265" r:id="rId17"/>
    <p:sldId id="267" r:id="rId18"/>
    <p:sldId id="268" r:id="rId19"/>
    <p:sldId id="276" r:id="rId20"/>
    <p:sldId id="278" r:id="rId21"/>
    <p:sldId id="280" r:id="rId22"/>
    <p:sldId id="269" r:id="rId23"/>
    <p:sldId id="270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FF0000"/>
                </a:solidFill>
              </a:rPr>
              <a:t>Cystitis</a:t>
            </a:r>
            <a:br>
              <a:rPr lang="en-US" sz="6000" b="1" dirty="0"/>
            </a:br>
            <a:r>
              <a:rPr lang="en-US" sz="2400" b="1" dirty="0"/>
              <a:t>Renal Block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PROF.HANAN HABIB</a:t>
            </a:r>
          </a:p>
          <a:p>
            <a:r>
              <a:rPr lang="en-US" i="1" dirty="0"/>
              <a:t>Department of Pathology, Microbiology Unit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/>
              <a:t>Chemica</a:t>
            </a:r>
            <a:r>
              <a:rPr lang="en-GB" sz="2000" dirty="0"/>
              <a:t>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r>
              <a:rPr lang="en-US" dirty="0"/>
              <a:t>More sever symptoms</a:t>
            </a:r>
          </a:p>
          <a:p>
            <a:r>
              <a:rPr lang="en-US" dirty="0"/>
              <a:t>Pain, tenderness on the supra-pubic area.</a:t>
            </a:r>
          </a:p>
          <a:p>
            <a:r>
              <a:rPr lang="en-US" dirty="0"/>
              <a:t>Presence 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r>
              <a:rPr lang="en-US" dirty="0"/>
              <a:t>Urine cloudy, malodorous and may be bloody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Interstitial 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7030A0"/>
                </a:solidFill>
              </a:rPr>
              <a:t>Eosinophilic</a:t>
            </a:r>
            <a:r>
              <a:rPr lang="en-US" b="1" dirty="0">
                <a:solidFill>
                  <a:srgbClr val="7030A0"/>
                </a:solidFill>
              </a:rPr>
              <a:t> cystitis </a:t>
            </a:r>
            <a:r>
              <a:rPr lang="en-US" dirty="0"/>
              <a:t>due to </a:t>
            </a:r>
            <a:r>
              <a:rPr lang="en-US" i="1" dirty="0"/>
              <a:t>S.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Hemorrahagic</a:t>
            </a:r>
            <a:r>
              <a:rPr lang="en-US" b="1" dirty="0">
                <a:solidFill>
                  <a:srgbClr val="7030A0"/>
                </a:solidFill>
              </a:rPr>
              <a:t> 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r>
              <a:rPr lang="en-US" b="1" dirty="0"/>
              <a:t>Supra-pubic 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r>
              <a:rPr lang="en-US" dirty="0"/>
              <a:t>Catheter urine should not be used for diagnosis of UTI.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r>
              <a:rPr lang="en-US" dirty="0"/>
              <a:t>Gram stain of </a:t>
            </a:r>
            <a:r>
              <a:rPr lang="en-US" dirty="0" err="1"/>
              <a:t>uncentrifuged</a:t>
            </a:r>
            <a:r>
              <a:rPr lang="en-US" dirty="0"/>
              <a:t> sample is sensitive and specific.</a:t>
            </a:r>
          </a:p>
          <a:p>
            <a:pPr marL="514350" indent="-514350"/>
            <a:r>
              <a:rPr lang="en-US" dirty="0"/>
              <a:t>One organism per oil-immersion field is indicative of infection.</a:t>
            </a:r>
          </a:p>
          <a:p>
            <a:pPr marL="514350" indent="-514350"/>
            <a:r>
              <a:rPr lang="en-US" dirty="0"/>
              <a:t>Blood cells, parasites or crystals can be 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r>
              <a:rPr lang="en-US" dirty="0"/>
              <a:t>4- </a:t>
            </a:r>
            <a:r>
              <a:rPr lang="en-US" b="1" dirty="0">
                <a:solidFill>
                  <a:srgbClr val="0070C0"/>
                </a:solidFill>
              </a:rPr>
              <a:t>Urine 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/</a:t>
            </a:r>
            <a:r>
              <a:rPr lang="en-US" dirty="0" err="1"/>
              <a:t>cumm</a:t>
            </a:r>
            <a:r>
              <a:rPr lang="en-US" dirty="0"/>
              <a:t>) Lower count (&lt;100,000 or less </a:t>
            </a:r>
            <a:r>
              <a:rPr lang="en-US" dirty="0" err="1"/>
              <a:t>eg</a:t>
            </a:r>
            <a:r>
              <a:rPr lang="en-US" dirty="0"/>
              <a:t>. 1000/</a:t>
            </a:r>
            <a:r>
              <a:rPr lang="en-US" dirty="0" err="1"/>
              <a:t>cumm</a:t>
            </a:r>
            <a:r>
              <a:rPr lang="en-US" dirty="0"/>
              <a:t> 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Recognize  that venereal  diseases can present with cystitis.</a:t>
            </a:r>
          </a:p>
          <a:p>
            <a:pPr rtl="1">
              <a:buNone/>
            </a:pPr>
            <a:r>
              <a:rPr lang="en-US" dirty="0"/>
              <a:t>6- Describe the laboratory diagnostic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2286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r>
              <a:rPr lang="en-US" dirty="0"/>
              <a:t>Requires 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r>
              <a:rPr lang="en-US" dirty="0" err="1"/>
              <a:t>Cystoscopy</a:t>
            </a:r>
            <a:r>
              <a:rPr lang="en-US" dirty="0"/>
              <a:t> required in some cases.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r>
              <a:rPr lang="en-US" b="1" dirty="0"/>
              <a:t>Treatment best guided by susceptibility pattern of the causative bacteria.</a:t>
            </a:r>
          </a:p>
          <a:p>
            <a:r>
              <a:rPr lang="en-US" dirty="0"/>
              <a:t>Common agents: Ampicillin, Ampicillin-</a:t>
            </a:r>
            <a:r>
              <a:rPr lang="en-US" dirty="0" err="1"/>
              <a:t>Clavulanic</a:t>
            </a:r>
            <a:r>
              <a:rPr lang="en-US" dirty="0"/>
              <a:t> 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r>
              <a:rPr lang="en-US" dirty="0"/>
              <a:t>10-14 days for complicated and recurrent cystitis.</a:t>
            </a:r>
          </a:p>
          <a:p>
            <a:r>
              <a:rPr lang="en-US" b="1" dirty="0"/>
              <a:t>Prophylaxis</a:t>
            </a:r>
            <a:r>
              <a:rPr lang="en-US" dirty="0"/>
              <a:t> required for recurrent cases by </a:t>
            </a:r>
            <a:r>
              <a:rPr lang="en-US" dirty="0" err="1"/>
              <a:t>Nitrofurantoin</a:t>
            </a:r>
            <a:r>
              <a:rPr lang="en-US" dirty="0"/>
              <a:t> or TRM-SMX.</a:t>
            </a:r>
          </a:p>
          <a:p>
            <a:r>
              <a:rPr lang="en-US" b="1" dirty="0"/>
              <a:t>Prevention</a:t>
            </a:r>
            <a:r>
              <a:rPr lang="en-US" dirty="0"/>
              <a:t> : drinking plenty of water and prophylactic antibiotic.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 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ascends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 - </a:t>
            </a:r>
            <a:r>
              <a:rPr lang="en-US" sz="2000" b="1" dirty="0"/>
              <a:t>Sexual intercourse </a:t>
            </a:r>
            <a:r>
              <a:rPr lang="en-US" sz="2000" dirty="0"/>
              <a:t>due to short urethral distance.</a:t>
            </a:r>
          </a:p>
          <a:p>
            <a:pPr>
              <a:buNone/>
            </a:pPr>
            <a:r>
              <a:rPr lang="en-US" sz="2000" dirty="0"/>
              <a:t>        -</a:t>
            </a:r>
            <a:r>
              <a:rPr lang="en-US" sz="2000" b="1" dirty="0"/>
              <a:t>Uncomplicated UTI  </a:t>
            </a:r>
            <a:r>
              <a:rPr lang="en-US" sz="2000" dirty="0"/>
              <a:t>usually occurs in non pregnant  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-Risk factors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- Catheterization of the urinary bladder , instrumentation</a:t>
            </a:r>
          </a:p>
          <a:p>
            <a:pPr>
              <a:buNone/>
            </a:pPr>
            <a:r>
              <a:rPr lang="en-US" dirty="0"/>
              <a:t>   - Structural abnormalities </a:t>
            </a:r>
          </a:p>
          <a:p>
            <a:pPr>
              <a:buNone/>
            </a:pPr>
            <a:r>
              <a:rPr lang="en-US" dirty="0"/>
              <a:t>   - Obstruction</a:t>
            </a:r>
          </a:p>
          <a:p>
            <a:pPr>
              <a:buNone/>
            </a:pPr>
            <a:r>
              <a:rPr lang="en-US" b="1" dirty="0"/>
              <a:t>-</a:t>
            </a:r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79248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</TotalTime>
  <Words>848</Words>
  <Application>Microsoft Office PowerPoint</Application>
  <PresentationFormat>عرض على الشاشة (4:3)</PresentationFormat>
  <Paragraphs>148</Paragraphs>
  <Slides>24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Cystitis</vt:lpstr>
      <vt:lpstr>Pathogenesis of cystitis</vt:lpstr>
      <vt:lpstr>Pathogenesis of cystitis</vt:lpstr>
      <vt:lpstr>Pathogenesis</vt:lpstr>
      <vt:lpstr>Etiologic agents</vt:lpstr>
      <vt:lpstr>Pathogens involved</vt:lpstr>
      <vt:lpstr>Clinical presentation</vt:lpstr>
      <vt:lpstr>عرض تقديمي في PowerPoint</vt:lpstr>
      <vt:lpstr>How to differentiate between cystitis and urethritis ?</vt:lpstr>
      <vt:lpstr>Differential diagnosis  (types of cystitis)</vt:lpstr>
      <vt:lpstr>Laboratory diagnosis of cystitis</vt:lpstr>
      <vt:lpstr>عرض تقديمي في PowerPoint</vt:lpstr>
      <vt:lpstr>عرض تقديمي في PowerPoint</vt:lpstr>
      <vt:lpstr>عرض تقديمي في PowerPoint</vt:lpstr>
      <vt:lpstr>Quantitative urine culture</vt:lpstr>
      <vt:lpstr>عرض تقديمي في PowerPoint</vt:lpstr>
      <vt:lpstr>Recurrent cystitis</vt:lpstr>
      <vt:lpstr>Treatment of cystitis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ftomy naje</cp:lastModifiedBy>
  <cp:revision>73</cp:revision>
  <dcterms:created xsi:type="dcterms:W3CDTF">2011-04-13T10:03:34Z</dcterms:created>
  <dcterms:modified xsi:type="dcterms:W3CDTF">2018-04-08T20:41:17Z</dcterms:modified>
</cp:coreProperties>
</file>