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3" r:id="rId1"/>
  </p:sldMasterIdLst>
  <p:handoutMasterIdLst>
    <p:handoutMasterId r:id="rId29"/>
  </p:handoutMasterIdLst>
  <p:sldIdLst>
    <p:sldId id="256" r:id="rId2"/>
    <p:sldId id="287" r:id="rId3"/>
    <p:sldId id="257" r:id="rId4"/>
    <p:sldId id="258" r:id="rId5"/>
    <p:sldId id="259" r:id="rId6"/>
    <p:sldId id="260" r:id="rId7"/>
    <p:sldId id="261" r:id="rId8"/>
    <p:sldId id="262" r:id="rId9"/>
    <p:sldId id="286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2" r:id="rId23"/>
    <p:sldId id="277" r:id="rId24"/>
    <p:sldId id="285" r:id="rId25"/>
    <p:sldId id="278" r:id="rId26"/>
    <p:sldId id="279" r:id="rId27"/>
    <p:sldId id="280" r:id="rId28"/>
  </p:sldIdLst>
  <p:sldSz cx="9144000" cy="6858000" type="screen4x3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37ACA99-F4AF-4F90-896C-C90DF64BCF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40DE36-7CAA-4768-85E3-E210166E97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946C590-93C0-45B9-8712-F55759F02662}" type="datetimeFigureOut">
              <a:rPr lang="en-US"/>
              <a:pPr>
                <a:defRPr/>
              </a:pPr>
              <a:t>4/8/2018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D558F4-9AB2-45A9-8481-31C52C441E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561C53-151C-45E3-9020-AC2C714A1B5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pPr>
              <a:defRPr/>
            </a:pPr>
            <a:fld id="{B7B988AC-A253-459C-9C2A-2D999082A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>
            <a:extLst>
              <a:ext uri="{FF2B5EF4-FFF2-40B4-BE49-F238E27FC236}">
                <a16:creationId xmlns:a16="http://schemas.microsoft.com/office/drawing/2014/main" id="{E9CBED0E-8043-4A1A-8DB4-1CE35FCF3B94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/>
          </a:p>
        </p:txBody>
      </p:sp>
      <p:grpSp>
        <p:nvGrpSpPr>
          <p:cNvPr id="5" name="Group 15">
            <a:extLst>
              <a:ext uri="{FF2B5EF4-FFF2-40B4-BE49-F238E27FC236}">
                <a16:creationId xmlns:a16="http://schemas.microsoft.com/office/drawing/2014/main" id="{D558331C-300D-4ACC-BD72-EB28D9C57E38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5">
              <a:extLst>
                <a:ext uri="{FF2B5EF4-FFF2-40B4-BE49-F238E27FC236}">
                  <a16:creationId xmlns:a16="http://schemas.microsoft.com/office/drawing/2014/main" id="{10339C4E-ACE6-43FC-89E4-F1DBBA4B9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 rtl="1"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B23B8B80-5AE1-4BFA-B2A9-DD9B7E3B9BE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ar-SA"/>
            </a:p>
          </p:txBody>
        </p:sp>
        <p:sp>
          <p:nvSpPr>
            <p:cNvPr id="8" name="Freeform 18">
              <a:extLst>
                <a:ext uri="{FF2B5EF4-FFF2-40B4-BE49-F238E27FC236}">
                  <a16:creationId xmlns:a16="http://schemas.microsoft.com/office/drawing/2014/main" id="{59B2F73C-F56A-4D66-A3DA-A493952ECAD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1" eaLnBrk="1" hangingPunct="1">
                <a:defRPr/>
              </a:pPr>
              <a:endParaRPr lang="en-US"/>
            </a:p>
          </p:txBody>
        </p:sp>
        <p:cxnSp>
          <p:nvCxnSpPr>
            <p:cNvPr id="10" name="Straight Connector 19">
              <a:extLst>
                <a:ext uri="{FF2B5EF4-FFF2-40B4-BE49-F238E27FC236}">
                  <a16:creationId xmlns:a16="http://schemas.microsoft.com/office/drawing/2014/main" id="{A136B17D-1E9B-46DF-B24B-1D245A408EDE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>
            <a:extLst>
              <a:ext uri="{FF2B5EF4-FFF2-40B4-BE49-F238E27FC236}">
                <a16:creationId xmlns:a16="http://schemas.microsoft.com/office/drawing/2014/main" id="{94F724C9-058E-489C-8DEC-D03D1F58D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>
            <a:extLst>
              <a:ext uri="{FF2B5EF4-FFF2-40B4-BE49-F238E27FC236}">
                <a16:creationId xmlns:a16="http://schemas.microsoft.com/office/drawing/2014/main" id="{CE36E6EB-048F-415A-B512-B31E788CF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>
            <a:extLst>
              <a:ext uri="{FF2B5EF4-FFF2-40B4-BE49-F238E27FC236}">
                <a16:creationId xmlns:a16="http://schemas.microsoft.com/office/drawing/2014/main" id="{8C8B9F31-781C-47D7-898B-BFAEDD781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3489700-14D5-4A05-B9BE-CD882E7A3A0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0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D0805FB9-1263-4CDD-8058-1964D26DB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76C697DE-4DA1-48E1-998A-3E99D7F4B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C651D4D1-400C-4CED-A6E4-5B613E957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5C42A-50F3-408C-A465-E84ECED262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3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44F846D2-D55C-4532-A5D3-054E83550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79A1ED26-EBCD-4213-A9AD-BD205D2D8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30E3F7D0-8DA4-46A1-BEEE-EBA7F11DB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C7F86-784E-42E9-BD7D-D42B13D9AB7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5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080EC0CD-0445-4E61-9A7F-0B809EA0C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B08C2FC9-9278-483C-A091-D78AB6A4B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8A1581C7-BEC8-4394-827D-29E18ED4E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4458-7373-4316-B7DF-7F15063C4E4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1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>
            <a:extLst>
              <a:ext uri="{FF2B5EF4-FFF2-40B4-BE49-F238E27FC236}">
                <a16:creationId xmlns:a16="http://schemas.microsoft.com/office/drawing/2014/main" id="{04D12EB7-36E2-4376-97C2-4F254BAF2DD5}"/>
              </a:ext>
            </a:extLst>
          </p:cNvPr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 eaLnBrk="1" hangingPunct="1">
              <a:defRPr/>
            </a:pPr>
            <a:endParaRPr lang="en-US"/>
          </a:p>
        </p:txBody>
      </p:sp>
      <p:sp>
        <p:nvSpPr>
          <p:cNvPr id="5" name="Chevron 11">
            <a:extLst>
              <a:ext uri="{FF2B5EF4-FFF2-40B4-BE49-F238E27FC236}">
                <a16:creationId xmlns:a16="http://schemas.microsoft.com/office/drawing/2014/main" id="{B39E51C4-9E81-4EB7-AEFA-A85F09781811}"/>
              </a:ext>
            </a:extLst>
          </p:cNvPr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FF6EE15-269F-475D-A4FA-350F03913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67C8540-C2CA-4D1A-AF75-EFE6BACD7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DD0E15B-DF39-4083-AA6A-BD1908084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58568-520B-47E8-8A65-F1206499F5F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505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96124-5281-4F41-8226-0E4155942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00840-D30E-4A41-A8C8-DD220452F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9E1CF4-3CB8-4D56-B844-3E35CFC7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8020C-7136-4BFD-9563-BFC1AD0BE24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75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2664E6-0772-4B97-9F13-7F58DA1A9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1009B8-23A6-49BD-901F-A0E8CDBC2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E70132-C6BF-4705-BD9D-078271D85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399CF-9D5B-4524-9BEA-FB9EDC5F17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3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9E571C-BD84-4FD8-8107-51C09C23C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65C11C-8F89-41B5-8F19-25F0C9F23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14B258-CF12-43A1-A856-F84095E73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437A9-B167-468D-9E85-0DBAE056AFC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387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6DFC9002-19F0-42D0-92F2-DD90FC3FA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F117FD27-C82C-4A63-8061-D679989E9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10FD86F1-C839-47B6-9A6E-A3E9DAEEF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6411F-F649-40CA-B7A3-D16ACD39C91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1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A394A-EB4B-4744-BDD9-9FA47D990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A4051E-34D0-4CAE-BD29-D16B3E4F4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DAAD81-3D1F-46E2-9AD4-FA80D0CDF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355B0-8788-4281-A4F5-8E0C88BAA36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39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>
            <a:extLst>
              <a:ext uri="{FF2B5EF4-FFF2-40B4-BE49-F238E27FC236}">
                <a16:creationId xmlns:a16="http://schemas.microsoft.com/office/drawing/2014/main" id="{725D1324-66AD-4F5D-9A68-CB00ED869EED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9DE35092-4DC3-4274-95D3-4C08545DC72B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7" name="Right Triangle 15">
            <a:extLst>
              <a:ext uri="{FF2B5EF4-FFF2-40B4-BE49-F238E27FC236}">
                <a16:creationId xmlns:a16="http://schemas.microsoft.com/office/drawing/2014/main" id="{EFE2DACB-C7C9-4EEF-BA29-6A6A9CCA31AE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/>
          </a:p>
        </p:txBody>
      </p:sp>
      <p:cxnSp>
        <p:nvCxnSpPr>
          <p:cNvPr id="8" name="Straight Connector 16">
            <a:extLst>
              <a:ext uri="{FF2B5EF4-FFF2-40B4-BE49-F238E27FC236}">
                <a16:creationId xmlns:a16="http://schemas.microsoft.com/office/drawing/2014/main" id="{AFBEA292-F6E8-47D0-87AD-46CC221E9DEB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8">
            <a:extLst>
              <a:ext uri="{FF2B5EF4-FFF2-40B4-BE49-F238E27FC236}">
                <a16:creationId xmlns:a16="http://schemas.microsoft.com/office/drawing/2014/main" id="{BAF52583-DE08-41B2-A84B-D0EAC8B976C5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 eaLnBrk="1" hangingPunct="1">
              <a:defRPr/>
            </a:pPr>
            <a:endParaRPr lang="en-US"/>
          </a:p>
        </p:txBody>
      </p:sp>
      <p:sp>
        <p:nvSpPr>
          <p:cNvPr id="10" name="Chevron 19">
            <a:extLst>
              <a:ext uri="{FF2B5EF4-FFF2-40B4-BE49-F238E27FC236}">
                <a16:creationId xmlns:a16="http://schemas.microsoft.com/office/drawing/2014/main" id="{3014DC1C-EABE-49FE-ACC0-579EB8733C6E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rtl="1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9CE02F85-AC72-44AB-8631-81A437506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97FF7F44-D216-499C-A408-BC6444EEC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7D076F45-0715-45AA-80F9-FFAF9BA46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78206-3ABE-4851-8428-6D30EF545A0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79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20AC6B87-ADED-42F0-953B-A257738388F4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rtl="1" eaLnBrk="1" hangingPunct="1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27" name="Freeform 11">
            <a:extLst>
              <a:ext uri="{FF2B5EF4-FFF2-40B4-BE49-F238E27FC236}">
                <a16:creationId xmlns:a16="http://schemas.microsoft.com/office/drawing/2014/main" id="{12E24274-A6FE-4D7C-8E17-73AEE12E4E51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087D0C53-B27B-463C-939B-0AC9F69B5812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AC9B5FA-7FBF-46AA-A629-D42348041880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E195CB51-E6EE-46FC-BD23-28B691033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>
            <a:extLst>
              <a:ext uri="{FF2B5EF4-FFF2-40B4-BE49-F238E27FC236}">
                <a16:creationId xmlns:a16="http://schemas.microsoft.com/office/drawing/2014/main" id="{10998C86-36E8-469D-B7B2-6A6B11DE64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826E5466-17B4-4309-91B0-754B24E99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rtl="1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84628482-C87F-494D-9586-068C83A5E2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rtl="1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3217ECF4-EBF2-4F14-88F6-35ACE8EB7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000"/>
            </a:lvl1pPr>
          </a:lstStyle>
          <a:p>
            <a:pPr>
              <a:defRPr/>
            </a:pPr>
            <a:fld id="{E6327B7E-9B18-4FA9-8704-9B3A87E03A7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0" r:id="rId2"/>
    <p:sldLayoutId id="2147484125" r:id="rId3"/>
    <p:sldLayoutId id="2147484126" r:id="rId4"/>
    <p:sldLayoutId id="2147484127" r:id="rId5"/>
    <p:sldLayoutId id="2147484128" r:id="rId6"/>
    <p:sldLayoutId id="2147484121" r:id="rId7"/>
    <p:sldLayoutId id="2147484129" r:id="rId8"/>
    <p:sldLayoutId id="2147484130" r:id="rId9"/>
    <p:sldLayoutId id="2147484122" r:id="rId10"/>
    <p:sldLayoutId id="21474841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cs typeface="Arial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ds.yahoo.com/_ylt=A0WTefai839Kq8QA_2mJzbkF;_ylu=X3oDMTBpaWhqZmNtBHBvcwMzBHNlYwNzcgR2dGlkAw--/SIG=1jkbqh9gc/EXP=1249985826/**http%3A/images.search.yahoo.com/images/view%3Fback=http%253A%252F%252Fimages.search.yahoo.com%252Fsearch%252Fimages%253Fp%253DIMAGES%252BOF%252Bpyelonephritis%2526ei%253Dutf-8%2526y%253DSearch%2526fr%253Dyfp-t-203%26w=340%26h=361%26imgurl=www.lifeline.de%252Fimg%252Fll%252F4%252F33763__nierenanatomie_schematisch_f.jpg%26rurl=http%253A%252F%252Fwww.lifeline.de%252Fcda%252Fkrankheit_therapie%252Fkrankheitenlexikon%252Fcontent-131428.html%26size=21k%26name=33763%2Bnierenanat...%26p=IMAGES%2BOF%2Bpyelonephritis%26oid=24680555e299eb18%26fr2=%26no=3%26tt=356%26sigr=12kbh941s%26sigi=120045c0u%26sigb=136l01ed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rds.yahoo.com/_ylt=A0WTefai839Kq8QABWqJzbkF;_ylu=X3oDMTBpdDZuNzZrBHBvcwM5BHNlYwNzcgR2dGlkAw--/SIG=1k9agvj0s/EXP=1249985826/**http%3A/images.search.yahoo.com/images/view%3Fback=http%253A%252F%252Fimages.search.yahoo.com%252Fsearch%252Fimages%253Fp%253DIMAGES%252BOF%252Bpyelonephritis%2526ei%253Dutf-8%2526y%253DSearch%2526fr%253Dyfp-t-203%26w=1093%26h=1950%26imgurl=www.vetmed.wsu.edu%252Fcourses_vm546%252FContent_Links%252FDfDx%252FRenal_Disease%252FKidney.jpg%26rurl=http%253A%252F%252Fwww.vetmed.wsu.edu%252Fcourses_vm546%252FContent_Links%252FDfDx%252FRenal_Disease%252Fpyelonephritis.htm%26size=171k%26name=Kidney%2Bjpg%26p=IMAGES%2BOF%2Bpyelonephritis%26oid=8f8ac242a9960414%26fr2=%26no=9%26tt=356%26sigr=12rim8m3m%26sigi=12cl110m7%26sigb=136l01ed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rds.yahoo.com/_ylt=A0WTefRw9H9KgxcAHgOJzbkF;_ylu=X3oDMTBqNzBoY2J0BHBvcwMxNARzZWMDc3IEdnRpZAM-/SIG=1hicubc3j/EXP=1249986032/**http%3A/images.search.yahoo.com/images/view%3Fback=http%253A%252F%252Fimages.search.yahoo.com%252Fsearch%252Fimages%253Fp%253DIMAGES%252BOF%252Bvesicoureteral%252Breflux%26w=289%26h=419%26imgurl=www.urologyhealth.org%252Fcommon%252Fimages%252Fanatomy_Vesicoureteral_reflux_GrV.jpg%26rurl=http%253A%252F%252Fwww.urologyhealth.org%252Fpicturepopup.cfm%253Fid%253D40%26size=17k%26name=anatomy%2BVesicour...%26p=IMAGES%2BOF%2Bvesicoureteral%2Breflux%26oid=63a886132f2f0588%26fr2=%26no=14%26tt=178%26sigr=11jke6rh0%26sigi=129sq04ul%26sigb=12eqoaevf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hyperlink" Target="http://rds.yahoo.com/_ylt=A0WTefRw9H9KgxcAIAOJzbkF;_ylu=X3oDMTBqZDFlYmxzBHBvcwMxNgRzZWMDc3IEdnRpZAM-/SIG=1gok0m0hb/EXP=1249986032/**http%3A/images.search.yahoo.com/images/view%3Fback=http%253A%252F%252Fimages.search.yahoo.com%252Fsearch%252Fimages%253Fp%253DIMAGES%252BOF%252Bvesicoureteral%252Breflux%26w=326%26h=400%26imgurl=urology.jhu.edu%252Fpediatric%252Fdiseases%252Fimg%252Freflux2.jpg%26rurl=http%253A%252F%252Furology.jhu.edu%252Fpediatric%252Fdiseases%252Freflux.php%26size=80k%26name=reflux2%2Bjpg%26p=IMAGES%2BOF%2Bvesicoureteral%2Breflux%26oid=0cbf8b2df6cc48e0%26fr2=%26no=16%26tt=178%26sigr=11kp5csa9%26sigi=11igb208h%26sigb=12eqoaevf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rds.yahoo.com/_ylt=A0WTefgH8n9K6V4Afl6JzbkF;_ylu=X3oDMTBqMjRpazg1BHBvcwMxMARzZWMDc3IEdnRpZAM-/SIG=1kdeliksb/EXP=1249985415/**http%3A/images.search.yahoo.com/images/view%3Fback=http%253A%252F%252Fimages.search.yahoo.com%252Fsearch%252Fimages%253Fp%253DIMAGES%252BOF%252BCATHETER%252BURINE%2526ei%253Dutf-8%2526fr%253Dyfp-t-203%26w=143%26h=150%26imgurl=images.clipartof.com%252Fthumbnails%252F6309-Obese-Man-With-A-Medical-Condition-That-Requires-The-Use-Of-A-Catheter-And-Urine-Bag-Clipart-Picture.jpg%26rurl=http%253A%252F%252Fwww.clipartof.com%252Fdetails%252Fclipart%252F18281.html%26size=8k%26name=Obese%2BMan%2Bwith%2Ba...%26p=IMAGES%2BOF%2BCATHETER%2BURINE%26oid=e8e6c8f92ee9efaa%26fr2=%26no=10%26tt=289%26sigr=11j131ckp%26sigi=14devs4a1%26sigb=12t8dt0lt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846D8B4-B40D-472E-9572-B44796751F0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Management of Urinary Tract Infections</a:t>
            </a:r>
            <a:br>
              <a:rPr lang="en-US" dirty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E491D73-9F4A-44CA-9982-564D4B110D8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algn="ctr" eaLnBrk="1" hangingPunct="1"/>
            <a:r>
              <a:rPr lang="en-US" altLang="en-US">
                <a:solidFill>
                  <a:srgbClr val="7030A0"/>
                </a:solidFill>
                <a:cs typeface="Arial" panose="020B0604020202020204" pitchFamily="34" charset="0"/>
              </a:rPr>
              <a:t>Prof.Hanan Habib</a:t>
            </a:r>
          </a:p>
          <a:p>
            <a:pPr marR="0" algn="ctr" eaLnBrk="1" hangingPunct="1"/>
            <a:r>
              <a:rPr lang="en-US" altLang="en-US">
                <a:solidFill>
                  <a:srgbClr val="7030A0"/>
                </a:solidFill>
                <a:cs typeface="Arial" panose="020B0604020202020204" pitchFamily="34" charset="0"/>
              </a:rPr>
              <a:t>Pathology Department </a:t>
            </a:r>
          </a:p>
        </p:txBody>
      </p:sp>
      <p:pic>
        <p:nvPicPr>
          <p:cNvPr id="10244" name="Picture 1">
            <a:extLst>
              <a:ext uri="{FF2B5EF4-FFF2-40B4-BE49-F238E27FC236}">
                <a16:creationId xmlns:a16="http://schemas.microsoft.com/office/drawing/2014/main" id="{5078376E-36A6-4A1D-AB1C-CD3BC4B55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52400"/>
            <a:ext cx="2857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9067E277-28D4-4A47-881F-439A39E049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>
                <a:cs typeface="Arial" panose="020B0604020202020204" pitchFamily="34" charset="0"/>
              </a:rPr>
              <a:t>If symptoms persist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cs typeface="Arial" panose="020B0604020202020204" pitchFamily="34" charset="0"/>
              </a:rPr>
              <a:t>A change in symptoms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cs typeface="Arial" panose="020B0604020202020204" pitchFamily="34" charset="0"/>
              </a:rPr>
              <a:t>Pregnant women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cs typeface="Arial" panose="020B0604020202020204" pitchFamily="34" charset="0"/>
              </a:rPr>
              <a:t>More than 4 infections per year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cs typeface="Arial" panose="020B0604020202020204" pitchFamily="34" charset="0"/>
              </a:rPr>
              <a:t>Impaired immune system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cs typeface="Arial" panose="020B0604020202020204" pitchFamily="34" charset="0"/>
              </a:rPr>
              <a:t>Previous kidney infections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cs typeface="Arial" panose="020B0604020202020204" pitchFamily="34" charset="0"/>
              </a:rPr>
              <a:t>Structural abnormalities of urinary tract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cs typeface="Arial" panose="020B0604020202020204" pitchFamily="34" charset="0"/>
              </a:rPr>
              <a:t>History of infection with antibiotic resistant bacteria.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94DCC46-B034-444D-8FFF-DEA9116566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FF0066"/>
                </a:solidFill>
              </a:rPr>
              <a:t>When to consult the doctor ?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DF72A379-0688-4D78-835E-22426859E3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If recurrent UTI is related to sexual activity, and episodes recur more than 2 times within 6 months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single preventive dose taken immediately after intercourse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Antibiotics include: TMP-SMX, </a:t>
            </a:r>
            <a:r>
              <a:rPr lang="en-US" dirty="0" err="1"/>
              <a:t>Cephalexin</a:t>
            </a:r>
            <a:r>
              <a:rPr lang="en-US" dirty="0"/>
              <a:t> or Ciprofloxacin</a:t>
            </a: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4BA47D10-4F7A-464C-A012-F1027CCFE6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Postcoital antibiotics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2A0BB0A2-CB17-4792-89AC-061FAEE560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Optional for patients who do not respond to other measures.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Reduces recurrence by up to 95%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Low dose antibiotic taken continuously for 6 months or longer, it includes 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TMP-SMX, </a:t>
            </a:r>
            <a:r>
              <a:rPr lang="en-US" dirty="0" err="1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Nitrofurantoin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or </a:t>
            </a:r>
            <a:r>
              <a:rPr lang="en-US" dirty="0" err="1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Cephalexin</a:t>
            </a:r>
            <a:endParaRPr lang="en-US" dirty="0">
              <a:solidFill>
                <a:srgbClr val="7030A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Antibiotic taken at bed time more effective.</a:t>
            </a: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2C38A523-BDD8-4E02-937E-3FF1B1949C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Prophylactic antibiotics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B3EEE8DF-1718-4420-90A0-FA9A2A4928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Patients with fever, chills and flank pain but they are healthy, non-pregnant, female, without relevant comorbidities and without structural or functional urinary tract abnormalities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Can be treated at home with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oral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antibiotics for 14 days with one of the followings: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err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Cephalosporins</a:t>
            </a:r>
            <a:r>
              <a:rPr lang="en-US" dirty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Amoxicillin-</a:t>
            </a:r>
            <a:r>
              <a:rPr lang="en-US" dirty="0" err="1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Clavulanic</a:t>
            </a:r>
            <a:r>
              <a:rPr lang="en-US" dirty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acid, Ciprofloxacin or TMP-SMX.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First dose may be given by injection</a:t>
            </a: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E8B67833-EA2E-4351-AF0C-83202EBBD3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Uncomplicated pyelonephritis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4A025571-726A-4FB6-A363-9428CCEBB4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Patients need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hospitalization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Antibiotic given by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IV route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for 3-5 days until symptoms relieved for 24-48 hrs.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If fever and back pain continue after 72 hrs of antibiotic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imaging tests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indicated to exclude abscesses, obstruction or other abnormality.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E070B5D9-77B0-436A-8965-84ACB3BEA5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FF0066"/>
                </a:solidFill>
              </a:rPr>
              <a:t>Moderate to sever </a:t>
            </a:r>
            <a:r>
              <a:rPr lang="en-US" sz="4000" dirty="0" err="1">
                <a:solidFill>
                  <a:srgbClr val="FF0066"/>
                </a:solidFill>
              </a:rPr>
              <a:t>pyelonephritis</a:t>
            </a:r>
            <a:endParaRPr lang="en-US" sz="40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:a16="http://schemas.microsoft.com/office/drawing/2014/main" id="{81D560A2-3C10-4A63-A60A-8E6AE64335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cs typeface="Arial" panose="020B0604020202020204" pitchFamily="34" charset="0"/>
              </a:rPr>
              <a:t>Those patients need long-term antibiotic treatment even during periods when they have no symptoms.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47959CD-F7CD-4206-85C0-4B95A0B3C3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Chronic pyelonephritis</a:t>
            </a:r>
          </a:p>
        </p:txBody>
      </p:sp>
      <p:pic>
        <p:nvPicPr>
          <p:cNvPr id="24580" name="Picture 9" descr="Go to fullsize image">
            <a:hlinkClick r:id="rId2"/>
            <a:extLst>
              <a:ext uri="{FF2B5EF4-FFF2-40B4-BE49-F238E27FC236}">
                <a16:creationId xmlns:a16="http://schemas.microsoft.com/office/drawing/2014/main" id="{12F1A690-FCE3-40B1-9D9E-A49E877FD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352800"/>
            <a:ext cx="2590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11" descr="Go to fullsize image">
            <a:hlinkClick r:id="rId4"/>
            <a:extLst>
              <a:ext uri="{FF2B5EF4-FFF2-40B4-BE49-F238E27FC236}">
                <a16:creationId xmlns:a16="http://schemas.microsoft.com/office/drawing/2014/main" id="{713904FD-BB1E-4CE6-AF22-6336938DC3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971800"/>
            <a:ext cx="27432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6899AE34-11BD-4967-B422-B09F59E1FC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Pregnant women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High risk for UTI and complications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Should be 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screened</a:t>
            </a:r>
            <a:r>
              <a:rPr lang="en-US" dirty="0"/>
              <a:t> for UTI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Antibiotics during pregnancy includes;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/>
              <a:t>Amoxicillin, </a:t>
            </a:r>
            <a:r>
              <a:rPr lang="en-US" dirty="0" err="1"/>
              <a:t>Ampicillin</a:t>
            </a:r>
            <a:r>
              <a:rPr lang="en-US" dirty="0"/>
              <a:t>, </a:t>
            </a:r>
            <a:r>
              <a:rPr lang="en-US" dirty="0" err="1"/>
              <a:t>Cephalosporins</a:t>
            </a:r>
            <a:r>
              <a:rPr lang="en-US" dirty="0"/>
              <a:t>, and </a:t>
            </a:r>
            <a:r>
              <a:rPr lang="en-US" dirty="0" err="1"/>
              <a:t>Nitrofurantoin</a:t>
            </a:r>
            <a:r>
              <a:rPr lang="en-US" dirty="0"/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Pregnant women should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NOT</a:t>
            </a:r>
            <a:r>
              <a:rPr lang="en-US" dirty="0"/>
              <a:t> take </a:t>
            </a:r>
            <a:r>
              <a:rPr lang="en-US" dirty="0" err="1"/>
              <a:t>Quinolones</a:t>
            </a:r>
            <a:r>
              <a:rPr lang="en-US" dirty="0"/>
              <a:t>.</a:t>
            </a: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A37E96C2-49FD-4459-9A80-E0F57656FD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0070C0"/>
                </a:solidFill>
              </a:rPr>
              <a:t>Treatment of specific populations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>
            <a:extLst>
              <a:ext uri="{FF2B5EF4-FFF2-40B4-BE49-F238E27FC236}">
                <a16:creationId xmlns:a16="http://schemas.microsoft.com/office/drawing/2014/main" id="{3C2B9EC5-1903-40BA-B1EF-0B4DCDFEE0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Pregnant women with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asymptomatic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bacteriuria</a:t>
            </a:r>
            <a:r>
              <a:rPr lang="en-US" dirty="0"/>
              <a:t> </a:t>
            </a:r>
            <a:r>
              <a:rPr lang="en-US" i="1" dirty="0"/>
              <a:t>( evidence of infection but no</a:t>
            </a:r>
            <a:r>
              <a:rPr lang="en-US" dirty="0"/>
              <a:t> </a:t>
            </a:r>
            <a:r>
              <a:rPr lang="en-US" i="1" dirty="0"/>
              <a:t>symptoms)</a:t>
            </a:r>
            <a:r>
              <a:rPr lang="en-US" dirty="0"/>
              <a:t> have 30% risk for acute pyelonephritis in the second or third trimester. Screening and 7-10 days antibiotic needed.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For uncomplicated UTI (any patient , not at pregnancy ) need 3-5 days antibiotic treatment.</a:t>
            </a: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D63F5DFE-E670-4423-8C31-CF451C3636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CE041B33-10C3-4DDE-9A25-12502AB8A3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Arial" panose="020B0604020202020204" pitchFamily="34" charset="0"/>
              </a:rPr>
              <a:t>Have more frequent and more sever UTIs.</a:t>
            </a:r>
          </a:p>
          <a:p>
            <a:pPr eaLnBrk="1" hangingPunct="1"/>
            <a:r>
              <a:rPr lang="en-US" altLang="en-US">
                <a:cs typeface="Arial" panose="020B0604020202020204" pitchFamily="34" charset="0"/>
              </a:rPr>
              <a:t>Treated for 7-14 days with antibiotics even patients with uncomplicated infections. 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A26CF8D-2AFE-44B4-9526-E78DDCA125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Diabetic patients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>
            <a:extLst>
              <a:ext uri="{FF2B5EF4-FFF2-40B4-BE49-F238E27FC236}">
                <a16:creationId xmlns:a16="http://schemas.microsoft.com/office/drawing/2014/main" id="{A8FE00A6-FC86-4E3B-85EC-5017928906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8229600" cy="4525963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Most important causes:</a:t>
            </a:r>
          </a:p>
          <a:p>
            <a:pPr marL="621348" lvl="1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i="1" dirty="0"/>
              <a:t>Neisseria </a:t>
            </a:r>
            <a:r>
              <a:rPr lang="en-US" i="1" dirty="0" err="1"/>
              <a:t>gonorrheae</a:t>
            </a:r>
            <a:r>
              <a:rPr lang="en-US" i="1" dirty="0"/>
              <a:t> </a:t>
            </a:r>
          </a:p>
          <a:p>
            <a:pPr marL="621348" lvl="1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i="1" dirty="0"/>
              <a:t>Chlamydia trachomatis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Treated with </a:t>
            </a:r>
            <a:r>
              <a:rPr lang="en-US" b="1" dirty="0"/>
              <a:t>IM Ceftriaxone </a:t>
            </a:r>
            <a:r>
              <a:rPr lang="en-US" dirty="0"/>
              <a:t>+ </a:t>
            </a: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Doxycycline or Azithromycin</a:t>
            </a:r>
            <a:r>
              <a:rPr lang="en-US" b="1" dirty="0"/>
              <a:t>.</a:t>
            </a:r>
          </a:p>
          <a:p>
            <a:pPr marL="109728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Patients should also be tested for accompanying STD.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86DA0112-748D-40EE-A95E-74D964E260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Urethritis in men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>
            <a:extLst>
              <a:ext uri="{FF2B5EF4-FFF2-40B4-BE49-F238E27FC236}">
                <a16:creationId xmlns:a16="http://schemas.microsoft.com/office/drawing/2014/main" id="{E7D711D0-7FF5-4683-89E3-EEC8B878A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>
              <a:buFont typeface="Wingdings 3" panose="05040102010807070707" pitchFamily="18" charset="2"/>
              <a:buNone/>
            </a:pPr>
            <a:r>
              <a:rPr lang="en-US" altLang="en-US">
                <a:cs typeface="Arial" panose="020B0604020202020204" pitchFamily="34" charset="0"/>
              </a:rPr>
              <a:t>1- </a:t>
            </a:r>
            <a:r>
              <a:rPr lang="en-US" altLang="en-US" sz="2400">
                <a:cs typeface="Arial" panose="020B0604020202020204" pitchFamily="34" charset="0"/>
              </a:rPr>
              <a:t>Recall the principal goal of management of urinary tract infection (UTI) and that antibiotics are the main treatment of UTI</a:t>
            </a:r>
          </a:p>
          <a:p>
            <a:pPr rtl="1">
              <a:buFont typeface="Wingdings 3" panose="05040102010807070707" pitchFamily="18" charset="2"/>
              <a:buNone/>
            </a:pPr>
            <a:endParaRPr lang="en-US" altLang="en-US" sz="2400">
              <a:cs typeface="Arial" panose="020B0604020202020204" pitchFamily="34" charset="0"/>
            </a:endParaRPr>
          </a:p>
          <a:p>
            <a:pPr rtl="1">
              <a:buFont typeface="Wingdings 3" panose="05040102010807070707" pitchFamily="18" charset="2"/>
              <a:buNone/>
            </a:pPr>
            <a:r>
              <a:rPr lang="en-US" altLang="en-US" sz="2400">
                <a:cs typeface="Arial" panose="020B0604020202020204" pitchFamily="34" charset="0"/>
              </a:rPr>
              <a:t>2- Discuss the factors that management of UTI depends on</a:t>
            </a:r>
          </a:p>
          <a:p>
            <a:pPr rtl="1">
              <a:buFont typeface="Wingdings 3" panose="05040102010807070707" pitchFamily="18" charset="2"/>
              <a:buNone/>
            </a:pPr>
            <a:endParaRPr lang="en-US" altLang="en-US" sz="2400">
              <a:cs typeface="Arial" panose="020B0604020202020204" pitchFamily="34" charset="0"/>
            </a:endParaRPr>
          </a:p>
          <a:p>
            <a:pPr rtl="1">
              <a:buFont typeface="Wingdings 3" panose="05040102010807070707" pitchFamily="18" charset="2"/>
              <a:buNone/>
            </a:pPr>
            <a:r>
              <a:rPr lang="en-US" altLang="en-US" sz="2400">
                <a:cs typeface="Arial" panose="020B0604020202020204" pitchFamily="34" charset="0"/>
              </a:rPr>
              <a:t>3- Describe the  management/treatment of different conditions of UTI ( cystitis, </a:t>
            </a:r>
            <a:r>
              <a:rPr lang="en-US" altLang="en-US">
                <a:cs typeface="Arial" panose="020B0604020202020204" pitchFamily="34" charset="0"/>
              </a:rPr>
              <a:t>pyelonephritis, catheter associated UTI ,etc.)</a:t>
            </a:r>
          </a:p>
          <a:p>
            <a:r>
              <a:rPr lang="en-US" altLang="en-US"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23009DD-635F-4F42-88D5-4ABD2EA19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Objectives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:a16="http://schemas.microsoft.com/office/drawing/2014/main" id="{BC70A4CC-9BD0-4CA4-85AE-B9A6215777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cs typeface="Arial" panose="020B0604020202020204" pitchFamily="34" charset="0"/>
              </a:rPr>
              <a:t>Usually treated with TMP-SMX or Cephalexin.</a:t>
            </a:r>
          </a:p>
          <a:p>
            <a:pPr eaLnBrk="1" hangingPunct="1"/>
            <a:r>
              <a:rPr lang="en-US" altLang="en-US">
                <a:cs typeface="Arial" panose="020B0604020202020204" pitchFamily="34" charset="0"/>
              </a:rPr>
              <a:t>Sometimes given as IV .</a:t>
            </a:r>
          </a:p>
          <a:p>
            <a:pPr eaLnBrk="1" hangingPunct="1"/>
            <a:r>
              <a:rPr lang="en-US" altLang="en-US">
                <a:cs typeface="Arial" panose="020B0604020202020204" pitchFamily="34" charset="0"/>
              </a:rPr>
              <a:t>Gentamicin may be recommended as resistance to Cephalexin is increasing.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33C4B486-07F8-4ED9-917F-17DA519398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C00000"/>
                </a:solidFill>
              </a:rPr>
              <a:t>Children with UTI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>
            <a:extLst>
              <a:ext uri="{FF2B5EF4-FFF2-40B4-BE49-F238E27FC236}">
                <a16:creationId xmlns:a16="http://schemas.microsoft.com/office/drawing/2014/main" id="{ACC9C44C-7FBD-489D-9553-ED68999BBD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Common in children with UTI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Can lead to </a:t>
            </a:r>
            <a:r>
              <a:rPr lang="en-US" dirty="0" err="1"/>
              <a:t>pyelonephritis</a:t>
            </a:r>
            <a:r>
              <a:rPr lang="en-US" dirty="0"/>
              <a:t> and kidney damage.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Long-term antibiotic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plus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surgery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used to correct VUR and prevent infections.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Acute kidney infection : use </a:t>
            </a:r>
            <a:r>
              <a:rPr lang="en-US"/>
              <a:t>Cefixime</a:t>
            </a:r>
            <a:r>
              <a:rPr lang="en-US" dirty="0"/>
              <a:t> ( oral) or IV Ceftriaxone </a:t>
            </a:r>
            <a:r>
              <a:rPr lang="en-US" dirty="0">
                <a:solidFill>
                  <a:srgbClr val="C00000"/>
                </a:solidFill>
              </a:rPr>
              <a:t>or</a:t>
            </a:r>
            <a:r>
              <a:rPr lang="en-US" dirty="0"/>
              <a:t> </a:t>
            </a: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Gentamicin</a:t>
            </a:r>
            <a:r>
              <a:rPr lang="en-US" dirty="0"/>
              <a:t> a one daily dose for 2-4 days followed by oral treatment </a:t>
            </a:r>
            <a:r>
              <a:rPr lang="en-US" dirty="0" err="1"/>
              <a:t>eg</a:t>
            </a:r>
            <a:r>
              <a:rPr lang="en-US" dirty="0"/>
              <a:t>. amoxicillin-</a:t>
            </a:r>
            <a:r>
              <a:rPr lang="en-US" dirty="0" err="1"/>
              <a:t>clavulanic</a:t>
            </a:r>
            <a:r>
              <a:rPr lang="en-US" dirty="0"/>
              <a:t> acid or TMP-SMX . </a:t>
            </a: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8C217C8A-B686-4D06-A57D-67A630B3EA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rgbClr val="C00000"/>
                </a:solidFill>
              </a:rPr>
              <a:t>Vesicoureteric</a:t>
            </a:r>
            <a:r>
              <a:rPr lang="en-US" dirty="0">
                <a:solidFill>
                  <a:srgbClr val="C00000"/>
                </a:solidFill>
              </a:rPr>
              <a:t> reflux ( VUR)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5" descr="Go to fullsize image">
            <a:hlinkClick r:id="rId2"/>
            <a:extLst>
              <a:ext uri="{FF2B5EF4-FFF2-40B4-BE49-F238E27FC236}">
                <a16:creationId xmlns:a16="http://schemas.microsoft.com/office/drawing/2014/main" id="{A648844D-E0D8-4706-BDE4-4762EBE97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143000"/>
            <a:ext cx="3124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7" descr="Go to fullsize image">
            <a:hlinkClick r:id="rId4"/>
            <a:extLst>
              <a:ext uri="{FF2B5EF4-FFF2-40B4-BE49-F238E27FC236}">
                <a16:creationId xmlns:a16="http://schemas.microsoft.com/office/drawing/2014/main" id="{46BFDFBE-D4DC-479A-951B-A8DCB6684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43000"/>
            <a:ext cx="3200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>
            <a:extLst>
              <a:ext uri="{FF2B5EF4-FFF2-40B4-BE49-F238E27FC236}">
                <a16:creationId xmlns:a16="http://schemas.microsoft.com/office/drawing/2014/main" id="{C4EC6A51-D92A-4925-A3CA-139F4C0CF6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Very common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Preventive measures important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Catheter should not be used unless absolutely necessary and they should be removed as soon as possible</a:t>
            </a:r>
            <a:r>
              <a:rPr lang="en-US" dirty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83987243-59C8-4362-ADD7-ABF2752382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C00000"/>
                </a:solidFill>
              </a:rPr>
              <a:t>Management of catheter-induced UTI</a:t>
            </a:r>
          </a:p>
        </p:txBody>
      </p:sp>
      <p:pic>
        <p:nvPicPr>
          <p:cNvPr id="32772" name="Picture 7" descr="Go to fullsize image">
            <a:hlinkClick r:id="rId2"/>
            <a:extLst>
              <a:ext uri="{FF2B5EF4-FFF2-40B4-BE49-F238E27FC236}">
                <a16:creationId xmlns:a16="http://schemas.microsoft.com/office/drawing/2014/main" id="{B5486DD5-2512-4DB0-8888-7638A17C9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733800"/>
            <a:ext cx="1905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8E406C7-6DFF-4651-967B-D1B447C1A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Urinary catheter</a:t>
            </a:r>
          </a:p>
        </p:txBody>
      </p:sp>
      <p:pic>
        <p:nvPicPr>
          <p:cNvPr id="33795" name="Picture 2" descr="نتيجة بحث الصور عن ‪images of urinary catheters‬‏">
            <a:extLst>
              <a:ext uri="{FF2B5EF4-FFF2-40B4-BE49-F238E27FC236}">
                <a16:creationId xmlns:a16="http://schemas.microsoft.com/office/drawing/2014/main" id="{31258C64-1733-4681-8B24-B84C094D34C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2209800"/>
            <a:ext cx="3790950" cy="3505200"/>
          </a:xfrm>
          <a:noFill/>
        </p:spPr>
      </p:pic>
      <p:pic>
        <p:nvPicPr>
          <p:cNvPr id="33796" name="Picture 3">
            <a:extLst>
              <a:ext uri="{FF2B5EF4-FFF2-40B4-BE49-F238E27FC236}">
                <a16:creationId xmlns:a16="http://schemas.microsoft.com/office/drawing/2014/main" id="{F7E73840-B2BA-4C8D-BF4B-67664C2A46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57400"/>
            <a:ext cx="321945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>
            <a:extLst>
              <a:ext uri="{FF2B5EF4-FFF2-40B4-BE49-F238E27FC236}">
                <a16:creationId xmlns:a16="http://schemas.microsoft.com/office/drawing/2014/main" id="{4F6DEF9B-DA51-420F-9CBC-4CBCCE7C50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If catheter is required for long periods ,it is best to be used intermittently.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May be replaced every 2 weeks to reduce risk of infection and irrigating bladder with antibiotics between replacements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Daily hygiene and use of closed system to prevent infection.</a:t>
            </a: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8BA75D27-6709-48B2-98A3-E27F297C46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Intermittent use of catheters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>
            <a:extLst>
              <a:ext uri="{FF2B5EF4-FFF2-40B4-BE49-F238E27FC236}">
                <a16:creationId xmlns:a16="http://schemas.microsoft.com/office/drawing/2014/main" id="{E00A3521-88A5-4B4A-BECC-4F1DAC5B89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Catheterized patients who develop UTI with </a:t>
            </a:r>
            <a:r>
              <a:rPr lang="en-US" u="sng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symptoms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or at risk for </a:t>
            </a:r>
            <a:r>
              <a:rPr lang="en-US" u="sng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sepsis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should be treated for each episode with antibiotics and catheter should be removed, if possible.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Associated organisms are constantly changing.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May be multiple species of bacteria.</a:t>
            </a: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CCBBE549-C23A-4919-8FBC-A7A425B187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Catheter induced infections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:a16="http://schemas.microsoft.com/office/drawing/2014/main" id="{5590651E-C231-4015-A71E-B9C413B198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Antibiotic use for prophylaxis is rarely recommended since high bacterial counts present and patients do not develop symptomatic UTI.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ANTIBIOTIC THERAPY HAS LITTLE BENEFIT IF THE CATHETER IS TO REMAIN IN PLACE FOR LONG PERIOD.</a:t>
            </a: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4C70ECB6-7263-475E-A68B-30E51331A9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continue-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0E861E26-AC90-47EE-B482-FB60B41F36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cs typeface="Arial" panose="020B0604020202020204" pitchFamily="34" charset="0"/>
              </a:rPr>
              <a:t>The principal goal of management of UTI is to eradicate the offending organisms from the urinary bladder and tissues.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cs typeface="Arial" panose="020B0604020202020204" pitchFamily="34" charset="0"/>
              </a:rPr>
              <a:t>The main treatment of UTI is by antibiotics.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FF790377-AED5-4989-A0E3-8013DC6B76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Goal of Management of UTI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3D83F741-B058-4300-8BFA-A599FA9117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Whether infection is complicated or uncomplicated.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Whether infection is primary or recurrent.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Type of patient 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(pregnant ,child , hospitalized or not, diabetic patient,…..</a:t>
            </a:r>
            <a:r>
              <a:rPr lang="en-US" dirty="0" err="1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etc</a:t>
            </a:r>
            <a:r>
              <a:rPr lang="en-US" dirty="0">
                <a:solidFill>
                  <a:srgbClr val="7030A0"/>
                </a:solidFill>
              </a:rPr>
              <a:t>)</a:t>
            </a: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Bacterial count.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Presence of symptoms.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1EAB0B86-A8A3-4B10-B2CB-27221ED6A8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Management of UTI depends on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0DCB6E23-F8C6-437A-8BD3-432DC8BA86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/>
              <a:t>Low-risk patient </a:t>
            </a:r>
            <a:r>
              <a:rPr lang="en-US" dirty="0">
                <a:solidFill>
                  <a:srgbClr val="7030A0"/>
                </a:solidFill>
              </a:rPr>
              <a:t>(woman) </a:t>
            </a:r>
            <a:r>
              <a:rPr lang="en-US" dirty="0"/>
              <a:t>for recurrent infection: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 days antibiotic without urine test.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/>
              <a:t>Cure rate 94%.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Choice of antibiotic depend on susceptibility pattern of bacteria, it includes ;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/>
              <a:t>Amoxicillin 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with or without </a:t>
            </a:r>
            <a:r>
              <a:rPr lang="en-US" dirty="0" err="1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clavulanic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acid)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err="1"/>
              <a:t>Cephlosporins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first or second generation</a:t>
            </a:r>
            <a:r>
              <a:rPr lang="en-US" dirty="0">
                <a:solidFill>
                  <a:srgbClr val="7030A0"/>
                </a:solidFill>
              </a:rPr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749FEAF2-0305-4EAA-B599-BBC5F04CAC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Uncomplicated UTI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9C174E94-94F5-4E55-BDD4-5135456457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err="1"/>
              <a:t>Fluoroquinolone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 ciprofloxacin or </a:t>
            </a:r>
            <a:r>
              <a:rPr lang="en-US" dirty="0" err="1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norfloxacin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(not for pregnant women or children under 18 year)</a:t>
            </a:r>
            <a:r>
              <a:rPr lang="en-US" dirty="0">
                <a:solidFill>
                  <a:srgbClr val="7030A0"/>
                </a:solidFill>
              </a:rPr>
              <a:t> ,</a:t>
            </a:r>
            <a:r>
              <a:rPr lang="en-US" dirty="0"/>
              <a:t>first choice if other antibiotics are resistant.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/>
              <a:t>TMP-SMX 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 trade names: </a:t>
            </a:r>
            <a:r>
              <a:rPr lang="en-US" dirty="0" err="1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Bactrim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n-US" dirty="0" err="1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Septra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,</a:t>
            </a:r>
            <a:r>
              <a:rPr lang="en-US" dirty="0" err="1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Cotrimoxazole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err="1"/>
              <a:t>Nitrofurantoin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 for long term use)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4F4E2F1B-9CB7-4C6C-876E-0AE2EB79DC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5A07112-A65E-41DB-B330-8AF842C690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>
                <a:cs typeface="Arial" panose="020B0604020202020204" pitchFamily="34" charset="0"/>
              </a:rPr>
              <a:t>Caused by treatment failure or structural abnormalities or abscesses.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b="1"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>
                <a:cs typeface="Arial" panose="020B0604020202020204" pitchFamily="34" charset="0"/>
              </a:rPr>
              <a:t>Antibiotics used at the initial infection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b="1"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>
                <a:cs typeface="Arial" panose="020B0604020202020204" pitchFamily="34" charset="0"/>
              </a:rPr>
              <a:t>Treatment for 7-14 days.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8659F752-65D7-4137-B37A-CC5E24553D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/>
                </a:solidFill>
              </a:rPr>
              <a:t>Relapsing infection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F4961FCF-D4E4-4B13-A9EA-309692372B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/>
              <a:t>Patients with two or more symptomatic UTIs within 6 months or 3 or more over a year.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Need preventive therapy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solidFill>
                  <a:srgbClr val="C00000"/>
                </a:solidFill>
              </a:rPr>
              <a:t>Antibiotic taken as soon as symptoms develop</a:t>
            </a:r>
            <a:r>
              <a:rPr lang="en-US" dirty="0"/>
              <a:t>.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/>
              <a:t>If infection occurs less than twice a year, a </a:t>
            </a: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clean catch urine test</a:t>
            </a:r>
            <a:r>
              <a:rPr lang="en-US" b="1" dirty="0"/>
              <a:t> </a:t>
            </a: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should be taken for culture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dirty="0"/>
              <a:t>and treated as initial attack for 3 days.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6A37FAB9-7982-43D3-9ADC-71F74CC75E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/>
                </a:solidFill>
              </a:rPr>
              <a:t>Recurrent infections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>
            <a:extLst>
              <a:ext uri="{FF2B5EF4-FFF2-40B4-BE49-F238E27FC236}">
                <a16:creationId xmlns:a16="http://schemas.microsoft.com/office/drawing/2014/main" id="{55353C36-F0CF-4F9D-9155-401D0F578E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776413"/>
            <a:ext cx="7058025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440</TotalTime>
  <Words>962</Words>
  <Application>Microsoft Office PowerPoint</Application>
  <PresentationFormat>عرض على الشاشة (4:3)</PresentationFormat>
  <Paragraphs>122</Paragraphs>
  <Slides>27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35" baseType="lpstr">
      <vt:lpstr>Arial</vt:lpstr>
      <vt:lpstr>Lucida Sans Unicode</vt:lpstr>
      <vt:lpstr>Wingdings 3</vt:lpstr>
      <vt:lpstr>Verdana</vt:lpstr>
      <vt:lpstr>Wingdings 2</vt:lpstr>
      <vt:lpstr>Calibri</vt:lpstr>
      <vt:lpstr>Wingdings</vt:lpstr>
      <vt:lpstr>Concourse</vt:lpstr>
      <vt:lpstr>Management of Urinary Tract Infections </vt:lpstr>
      <vt:lpstr>Objectives </vt:lpstr>
      <vt:lpstr>Goal of Management of UTI</vt:lpstr>
      <vt:lpstr>Management of UTI depends on:</vt:lpstr>
      <vt:lpstr>Uncomplicated UTI</vt:lpstr>
      <vt:lpstr>عرض تقديمي في PowerPoint</vt:lpstr>
      <vt:lpstr>Relapsing infection</vt:lpstr>
      <vt:lpstr>Recurrent infections</vt:lpstr>
      <vt:lpstr>عرض تقديمي في PowerPoint</vt:lpstr>
      <vt:lpstr>When to consult the doctor ? </vt:lpstr>
      <vt:lpstr>Postcoital antibiotics</vt:lpstr>
      <vt:lpstr>Prophylactic antibiotics</vt:lpstr>
      <vt:lpstr>Uncomplicated pyelonephritis</vt:lpstr>
      <vt:lpstr>Moderate to sever pyelonephritis</vt:lpstr>
      <vt:lpstr>Chronic pyelonephritis</vt:lpstr>
      <vt:lpstr>Treatment of specific populations</vt:lpstr>
      <vt:lpstr>عرض تقديمي في PowerPoint</vt:lpstr>
      <vt:lpstr>Diabetic patients</vt:lpstr>
      <vt:lpstr>Urethritis in men</vt:lpstr>
      <vt:lpstr>Children with UTI</vt:lpstr>
      <vt:lpstr>Vesicoureteric reflux ( VUR)</vt:lpstr>
      <vt:lpstr>عرض تقديمي في PowerPoint</vt:lpstr>
      <vt:lpstr>Management of catheter-induced UTI</vt:lpstr>
      <vt:lpstr>Urinary catheter</vt:lpstr>
      <vt:lpstr>Intermittent use of catheters</vt:lpstr>
      <vt:lpstr>Catheter induced infections</vt:lpstr>
      <vt:lpstr>continue-</vt:lpstr>
    </vt:vector>
  </TitlesOfParts>
  <Company>KKUH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of urinary tract infection</dc:title>
  <dc:creator>Dr.Hannan</dc:creator>
  <cp:lastModifiedBy>ftomy naje</cp:lastModifiedBy>
  <cp:revision>47</cp:revision>
  <dcterms:created xsi:type="dcterms:W3CDTF">2009-08-09T11:30:51Z</dcterms:created>
  <dcterms:modified xsi:type="dcterms:W3CDTF">2018-04-08T20:44:08Z</dcterms:modified>
</cp:coreProperties>
</file>