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8" r:id="rId3"/>
    <p:sldId id="259" r:id="rId4"/>
    <p:sldId id="294" r:id="rId5"/>
    <p:sldId id="260" r:id="rId6"/>
    <p:sldId id="261" r:id="rId7"/>
    <p:sldId id="262" r:id="rId8"/>
    <p:sldId id="264" r:id="rId9"/>
    <p:sldId id="263" r:id="rId10"/>
    <p:sldId id="265" r:id="rId11"/>
    <p:sldId id="266" r:id="rId12"/>
    <p:sldId id="267" r:id="rId13"/>
    <p:sldId id="268" r:id="rId14"/>
    <p:sldId id="295" r:id="rId15"/>
    <p:sldId id="296" r:id="rId16"/>
    <p:sldId id="269" r:id="rId17"/>
    <p:sldId id="270" r:id="rId18"/>
    <p:sldId id="271" r:id="rId19"/>
    <p:sldId id="272" r:id="rId20"/>
    <p:sldId id="275" r:id="rId21"/>
    <p:sldId id="276" r:id="rId22"/>
    <p:sldId id="277" r:id="rId23"/>
    <p:sldId id="298" r:id="rId24"/>
    <p:sldId id="29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55E1-6C33-4FFB-807C-32E3C13A294A}"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604E1-7C99-4D46-9F53-67FDDC102FC0}" type="slidenum">
              <a:rPr lang="en-US" smtClean="0"/>
              <a:t>‹#›</a:t>
            </a:fld>
            <a:endParaRPr lang="en-US"/>
          </a:p>
        </p:txBody>
      </p:sp>
    </p:spTree>
    <p:extLst>
      <p:ext uri="{BB962C8B-B14F-4D97-AF65-F5344CB8AC3E}">
        <p14:creationId xmlns:p14="http://schemas.microsoft.com/office/powerpoint/2010/main" val="37119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0899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AE2AA57-B8E8-4846-A47A-9AD6E7710F9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342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F0A1305-55EB-4118-A0B1-EB28D0B5AE9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82075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9482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1992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contrasts with chronic glomerulonephritis, in which both kidneys are diffusely and symmetrically scarred.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201D2A-62D9-4A94-8345-055E6C4885C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64527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0C5CF22-4251-4ADD-81E8-BA5E4DC1F85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108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07BED4A-F3FA-424D-82B7-4AC7244228E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48528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6436D59-992E-4E58-AABD-28737B0A2D0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426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7D2A66B-7058-41C1-9620-A18446365266}"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Destruction of approximately 70% of the kidney. Numerous dilated calyces with yellow-brown calculi. The central necrotic areas are surrounded by dense fibrosis</a:t>
            </a:r>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49AEE79-CF60-4489-87A3-72AB6163019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439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E1D901-7F9B-4E9A-8A67-405581B993E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881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78AC3F3-204F-4611-A6D7-D9B57D86E74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5270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152DBA9-2B7A-4807-B23D-ACF3AE6CA44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267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690EB73-1A69-4C00-BE13-EA8058607CC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0364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4890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DF7C5D0-75A0-41EA-9CD1-22531EABA1DA}"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3760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022D7D6-41A2-4650-8111-843788E0B99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0606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275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9F8201F-40AB-4A49-9A32-64837DB2C4A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257055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E824441-1A8A-403F-9D9C-9C0135CD4868}"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91815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AD9731-982C-4CD5-887A-786EC14223A6}"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0464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8362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6D7C75D-6A54-441C-AAA5-EB369685E39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4589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8DC3A48-1463-422B-89AC-8D3960DA170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14216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69D179-9E3E-45D3-B7EC-C01BA1AB7E84}" type="slidenum">
              <a:rPr lang="en-US" altLang="en-US">
                <a:latin typeface="Calibri" panose="020F0502020204030204" pitchFamily="34" charset="0"/>
              </a:rPr>
              <a:pPr eaLnBrk="1" hangingPunct="1"/>
              <a:t>33</a:t>
            </a:fld>
            <a:endParaRPr lang="es-E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MLKP</a:t>
            </a:r>
          </a:p>
        </p:txBody>
      </p:sp>
    </p:spTree>
    <p:extLst>
      <p:ext uri="{BB962C8B-B14F-4D97-AF65-F5344CB8AC3E}">
        <p14:creationId xmlns:p14="http://schemas.microsoft.com/office/powerpoint/2010/main" val="19865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EAC360-4414-4213-AF2B-8702235817D0}" type="slidenum">
              <a:rPr lang="en-US" altLang="en-US">
                <a:latin typeface="Calibri" panose="020F0502020204030204" pitchFamily="34" charset="0"/>
              </a:rPr>
              <a:pPr eaLnBrk="1" hangingPunct="1"/>
              <a:t>34</a:t>
            </a:fld>
            <a:endParaRPr lang="es-E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MLKP</a:t>
            </a:r>
          </a:p>
        </p:txBody>
      </p:sp>
    </p:spTree>
    <p:extLst>
      <p:ext uri="{BB962C8B-B14F-4D97-AF65-F5344CB8AC3E}">
        <p14:creationId xmlns:p14="http://schemas.microsoft.com/office/powerpoint/2010/main" val="17581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2EF4D56-9E5C-4322-A353-823902BC674C}" type="slidenum">
              <a:rPr lang="en-US" altLang="en-US">
                <a:latin typeface="Calibri" panose="020F0502020204030204" pitchFamily="34" charset="0"/>
              </a:rPr>
              <a:pPr eaLnBrk="1" hangingPunct="1"/>
              <a:t>35</a:t>
            </a:fld>
            <a:endParaRPr lang="es-E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MLKP</a:t>
            </a:r>
          </a:p>
        </p:txBody>
      </p:sp>
    </p:spTree>
    <p:extLst>
      <p:ext uri="{BB962C8B-B14F-4D97-AF65-F5344CB8AC3E}">
        <p14:creationId xmlns:p14="http://schemas.microsoft.com/office/powerpoint/2010/main" val="351762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9006A3E-62A2-4039-AC51-0EC2344C8485}"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251021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AD18527-EE70-47BE-9914-510604BF9C74}"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812612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solidFill>
                  <a:schemeClr val="accent1">
                    <a:lumMod val="50000"/>
                  </a:schemeClr>
                </a:solidFill>
              </a:rPr>
              <a:t>Multiple acquired </a:t>
            </a:r>
            <a:r>
              <a:rPr lang="en-US" dirty="0" err="1">
                <a:solidFill>
                  <a:schemeClr val="accent1">
                    <a:lumMod val="50000"/>
                  </a:schemeClr>
                </a:solidFill>
              </a:rPr>
              <a:t>diverticula</a:t>
            </a:r>
            <a:r>
              <a:rPr lang="en-US">
                <a:solidFill>
                  <a:schemeClr val="accent1">
                    <a:lumMod val="50000"/>
                  </a:schemeClr>
                </a:solidFill>
              </a:rPr>
              <a:t> (arrows) lie between hypertrophied muscular bundles in a hypertrophied bladder of the patient who had severe prostatic hyperplasia</a:t>
            </a:r>
            <a:endParaRPr lang="en-US"/>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1280068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solidFill>
                  <a:schemeClr val="accent1">
                    <a:lumMod val="50000"/>
                  </a:schemeClr>
                </a:solidFill>
              </a:rPr>
              <a:t>Multiple acquired </a:t>
            </a:r>
            <a:r>
              <a:rPr lang="en-US" dirty="0" err="1">
                <a:solidFill>
                  <a:schemeClr val="accent1">
                    <a:lumMod val="50000"/>
                  </a:schemeClr>
                </a:solidFill>
              </a:rPr>
              <a:t>diverticula</a:t>
            </a:r>
            <a:r>
              <a:rPr lang="en-US">
                <a:solidFill>
                  <a:schemeClr val="accent1">
                    <a:lumMod val="50000"/>
                  </a:schemeClr>
                </a:solidFill>
              </a:rPr>
              <a:t> (arrows) lie between hypertrophied muscular bundles in a hypertrophied bladder of the patient who had severe prostatic hyperplasia</a:t>
            </a:r>
            <a:endParaRPr lang="en-US"/>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2507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41E3C1-10C0-42C1-963E-B3065F53392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708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BB5BFF-1236-4DF3-9C4C-0878004D6E7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247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Seen mainly in diabetics and in those with urinary tract obstruction. </a:t>
            </a:r>
          </a:p>
          <a:p>
            <a:r>
              <a:rPr lang="en-US" altLang="en-US"/>
              <a:t>Usually bilateral but may be unilateral. </a:t>
            </a:r>
          </a:p>
          <a:p>
            <a:r>
              <a:rPr lang="en-US" altLang="en-US"/>
              <a:t>One or all of the pyramids of the affected kidney may be involved. </a:t>
            </a:r>
          </a:p>
          <a:p>
            <a:r>
              <a:rPr lang="en-US" altLang="en-US"/>
              <a:t>On cut section, the tips or distal two thirds of the pyramids have areas of gray-white to yellow necrosis</a:t>
            </a:r>
          </a:p>
          <a:p>
            <a:r>
              <a:rPr lang="en-US" altLang="en-US"/>
              <a:t> On microscopic examination the necrotic tissue shows characteristic coagulative necrosis, with preservation of outlines of tubules. </a:t>
            </a:r>
          </a:p>
          <a:p>
            <a:r>
              <a:rPr lang="en-US" altLang="en-US"/>
              <a:t>The leukocytic response is limited to the junctions between preserved and destroyed tissue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10470D2-7051-4CBD-A9F2-EEF7D898EFF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3794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9E90691-6262-45BC-8B1C-8C86D969CCC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84467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an uncommon but severe complication of acute pyelonephritis, particularly in persons with diabetes mellitus. Papillary necrosis may also accompany analgesic nephropathy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2F7A3C0-6AEE-44F1-9CC8-305F85C9C6F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4039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E12B79-8E5C-4C43-9B1F-8663A59947F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0049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4/12/2018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p>
        </p:txBody>
      </p:sp>
      <p:sp>
        <p:nvSpPr>
          <p:cNvPr id="3" name="Subtitle 2"/>
          <p:cNvSpPr>
            <a:spLocks noGrp="1"/>
          </p:cNvSpPr>
          <p:nvPr>
            <p:ph type="subTitle" idx="1"/>
          </p:nvPr>
        </p:nvSpPr>
        <p:spPr/>
        <p:txBody>
          <a:bodyPr>
            <a:normAutofit/>
          </a:bodyPr>
          <a:lstStyle/>
          <a:p>
            <a:r>
              <a:rPr lang="en-US" sz="2400" dirty="0"/>
              <a:t>HALA KFOURY, MD</a:t>
            </a:r>
          </a:p>
        </p:txBody>
      </p:sp>
    </p:spTree>
    <p:extLst>
      <p:ext uri="{BB962C8B-B14F-4D97-AF65-F5344CB8AC3E}">
        <p14:creationId xmlns:p14="http://schemas.microsoft.com/office/powerpoint/2010/main" val="37578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667000"/>
            <a:ext cx="2895600" cy="1676400"/>
          </a:xfrm>
        </p:spPr>
        <p:txBody>
          <a:bodyPr rtlCol="0">
            <a:noAutofit/>
          </a:bodyPr>
          <a:lstStyle/>
          <a:p>
            <a:pPr>
              <a:defRPr/>
            </a:pPr>
            <a:r>
              <a:rPr lang="en-US" sz="3600" dirty="0">
                <a:solidFill>
                  <a:schemeClr val="accent1">
                    <a:lumMod val="50000"/>
                  </a:schemeClr>
                </a:solidFill>
              </a:rPr>
              <a:t>Acute on chronic pyelonephritis with numerous septic foci present in an already scarred kidney.</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03" y="0"/>
            <a:ext cx="6238103" cy="6857999"/>
          </a:xfrm>
          <a:ln>
            <a:solidFill>
              <a:schemeClr val="tx2"/>
            </a:solidFill>
            <a:miter lim="800000"/>
            <a:headEnd/>
            <a:tailEnd/>
          </a:ln>
        </p:spPr>
      </p:pic>
    </p:spTree>
    <p:extLst>
      <p:ext uri="{BB962C8B-B14F-4D97-AF65-F5344CB8AC3E}">
        <p14:creationId xmlns:p14="http://schemas.microsoft.com/office/powerpoint/2010/main" val="399344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526" y="2057400"/>
            <a:ext cx="2962275" cy="2097088"/>
          </a:xfrm>
        </p:spPr>
        <p:txBody>
          <a:bodyPr rtlCol="0">
            <a:noAutofit/>
          </a:bodyPr>
          <a:lstStyle/>
          <a:p>
            <a:pPr>
              <a:defRPr/>
            </a:pPr>
            <a:r>
              <a:rPr lang="en-US" sz="3600" dirty="0">
                <a:solidFill>
                  <a:schemeClr val="accent1">
                    <a:lumMod val="50000"/>
                  </a:schemeClr>
                </a:solidFill>
              </a:rPr>
              <a:t>Acute pyelonephritis. There is a diffuse interstitial infiltrate with polymorphonuclear leukocytes.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718300" cy="6858000"/>
          </a:xfrm>
          <a:ln>
            <a:solidFill>
              <a:schemeClr val="tx2"/>
            </a:solidFill>
            <a:miter lim="800000"/>
            <a:headEnd/>
            <a:tailEnd/>
          </a:ln>
        </p:spPr>
      </p:pic>
    </p:spTree>
    <p:extLst>
      <p:ext uri="{BB962C8B-B14F-4D97-AF65-F5344CB8AC3E}">
        <p14:creationId xmlns:p14="http://schemas.microsoft.com/office/powerpoint/2010/main" val="169862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MV+fung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3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Acute </a:t>
            </a:r>
            <a:r>
              <a:rPr lang="en-US" sz="3200" dirty="0" err="1"/>
              <a:t>pyelonephritis</a:t>
            </a:r>
            <a:r>
              <a:rPr lang="en-US" sz="3200" dirty="0"/>
              <a:t> marked by an acute </a:t>
            </a:r>
            <a:r>
              <a:rPr lang="en-US" sz="3200" dirty="0" err="1"/>
              <a:t>neutrophilic</a:t>
            </a:r>
            <a:r>
              <a:rPr lang="en-US" sz="3200" dirty="0"/>
              <a:t> </a:t>
            </a:r>
            <a:r>
              <a:rPr lang="en-US" sz="3200" dirty="0" err="1"/>
              <a:t>exudate</a:t>
            </a:r>
            <a:r>
              <a:rPr lang="en-US" sz="3200" dirty="0"/>
              <a:t> within tubules and </a:t>
            </a:r>
            <a:r>
              <a:rPr lang="en-US" sz="3200" dirty="0" err="1"/>
              <a:t>interstitium</a:t>
            </a:r>
            <a:r>
              <a:rPr lang="en-US" sz="3200" dirty="0"/>
              <a:t> inflammation</a:t>
            </a:r>
          </a:p>
        </p:txBody>
      </p:sp>
      <p:pic>
        <p:nvPicPr>
          <p:cNvPr id="17411" name="Picture 2" descr="http://www.studentconsult.com/common/showimage.cfm?mediaISBN=9781416031215&amp;FigFile=S9781416031215-020-f029.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 y="0"/>
            <a:ext cx="1230420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Chronic pyelonephritis and reflux nephropathy </a:t>
            </a:r>
          </a:p>
        </p:txBody>
      </p:sp>
      <p:sp>
        <p:nvSpPr>
          <p:cNvPr id="3" name="Rectangle 2"/>
          <p:cNvSpPr/>
          <p:nvPr/>
        </p:nvSpPr>
        <p:spPr>
          <a:xfrm>
            <a:off x="799069" y="2967335"/>
            <a:ext cx="11030465" cy="2862322"/>
          </a:xfrm>
          <a:prstGeom prst="rect">
            <a:avLst/>
          </a:prstGeom>
        </p:spPr>
        <p:txBody>
          <a:bodyPr wrap="square">
            <a:spAutoFit/>
          </a:bodyPr>
          <a:lstStyle/>
          <a:p>
            <a:r>
              <a:rPr lang="en-US" sz="3600" b="1" dirty="0">
                <a:solidFill>
                  <a:srgbClr val="000000"/>
                </a:solidFill>
                <a:latin typeface="Meta Serif Office Pro"/>
              </a:rPr>
              <a:t>Chronic pyelonephritis is a disorder in which chronic </a:t>
            </a:r>
            <a:r>
              <a:rPr lang="en-US" sz="3600" b="1" dirty="0" err="1">
                <a:solidFill>
                  <a:srgbClr val="000000"/>
                </a:solidFill>
                <a:latin typeface="Meta Serif Office Pro"/>
              </a:rPr>
              <a:t>tubulointerstitial</a:t>
            </a:r>
            <a:r>
              <a:rPr lang="en-US" sz="3600" b="1" dirty="0">
                <a:solidFill>
                  <a:srgbClr val="000000"/>
                </a:solidFill>
                <a:latin typeface="Meta Serif Office Pro"/>
              </a:rPr>
              <a:t> inflammation and scarring involve the calyces and pelvis</a:t>
            </a:r>
          </a:p>
          <a:p>
            <a:r>
              <a:rPr lang="en-US" sz="3600" b="1" dirty="0">
                <a:solidFill>
                  <a:srgbClr val="000000"/>
                </a:solidFill>
                <a:latin typeface="Meta Serif Office Pro"/>
              </a:rPr>
              <a:t>1- Reflux nephropathy </a:t>
            </a:r>
          </a:p>
          <a:p>
            <a:r>
              <a:rPr lang="en-US" sz="3600" b="1" dirty="0">
                <a:solidFill>
                  <a:srgbClr val="000000"/>
                </a:solidFill>
                <a:latin typeface="Meta Serif Office Pro"/>
              </a:rPr>
              <a:t>2- Obstructive </a:t>
            </a:r>
            <a:endParaRPr lang="en-US" sz="3600" dirty="0"/>
          </a:p>
        </p:txBody>
      </p:sp>
    </p:spTree>
    <p:extLst>
      <p:ext uri="{BB962C8B-B14F-4D97-AF65-F5344CB8AC3E}">
        <p14:creationId xmlns:p14="http://schemas.microsoft.com/office/powerpoint/2010/main" val="15438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a:t>Chronic </a:t>
            </a:r>
            <a:r>
              <a:rPr lang="en-US" dirty="0" err="1"/>
              <a:t>Pyelonephritis</a:t>
            </a:r>
            <a:r>
              <a:rPr lang="en-US" dirty="0"/>
              <a:t>-gross</a:t>
            </a:r>
          </a:p>
        </p:txBody>
      </p:sp>
      <p:sp>
        <p:nvSpPr>
          <p:cNvPr id="23555" name="Content Placeholder 2"/>
          <p:cNvSpPr>
            <a:spLocks noGrp="1"/>
          </p:cNvSpPr>
          <p:nvPr>
            <p:ph idx="1"/>
          </p:nvPr>
        </p:nvSpPr>
        <p:spPr/>
        <p:txBody>
          <a:bodyPr>
            <a:normAutofit/>
          </a:bodyPr>
          <a:lstStyle/>
          <a:p>
            <a:r>
              <a:rPr lang="en-US" altLang="en-US" sz="3600" dirty="0"/>
              <a:t>The kidneys usually are irregularly scarred; if bilateral, the involvement is asymmetric. </a:t>
            </a:r>
          </a:p>
          <a:p>
            <a:r>
              <a:rPr lang="en-US" altLang="en-US" sz="3600" dirty="0"/>
              <a:t>The hallmarks of chronic pyelonephritis are </a:t>
            </a:r>
            <a:r>
              <a:rPr lang="en-US" altLang="en-US" sz="3600" b="1" dirty="0"/>
              <a:t>coarse, discrete, </a:t>
            </a:r>
            <a:r>
              <a:rPr lang="en-US" altLang="en-US" sz="3600" b="1" dirty="0" err="1"/>
              <a:t>corticomedullary</a:t>
            </a:r>
            <a:r>
              <a:rPr lang="en-US" altLang="en-US" sz="3600" b="1" dirty="0"/>
              <a:t> scars </a:t>
            </a:r>
            <a:r>
              <a:rPr lang="en-US" altLang="en-US" sz="3600" dirty="0"/>
              <a:t>overlying dilated, blunted, or deformed calyces, and </a:t>
            </a:r>
            <a:r>
              <a:rPr lang="en-US" altLang="en-US" sz="3600" b="1" dirty="0"/>
              <a:t>flattening of the papillae .</a:t>
            </a:r>
          </a:p>
        </p:txBody>
      </p:sp>
    </p:spTree>
    <p:extLst>
      <p:ext uri="{BB962C8B-B14F-4D97-AF65-F5344CB8AC3E}">
        <p14:creationId xmlns:p14="http://schemas.microsoft.com/office/powerpoint/2010/main" val="166526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78" y="2679754"/>
            <a:ext cx="3810000" cy="1905000"/>
          </a:xfrm>
        </p:spPr>
        <p:txBody>
          <a:bodyPr rtlCol="0" anchor="ctr">
            <a:normAutofit/>
          </a:bodyPr>
          <a:lstStyle/>
          <a:p>
            <a:pPr>
              <a:defRPr/>
            </a:pPr>
            <a:r>
              <a:rPr lang="en-US" sz="3600" dirty="0">
                <a:solidFill>
                  <a:schemeClr val="accent1">
                    <a:lumMod val="50000"/>
                  </a:schemeClr>
                </a:solidFill>
              </a:rPr>
              <a:t>Renal tuberculosis secondary to hematogenous spread of tubercle bacilli. </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5923005" cy="6787978"/>
          </a:xfrm>
          <a:ln>
            <a:solidFill>
              <a:schemeClr val="tx1"/>
            </a:solidFill>
            <a:miter lim="800000"/>
            <a:headEnd/>
            <a:tailEnd/>
          </a:ln>
        </p:spPr>
      </p:pic>
    </p:spTree>
    <p:extLst>
      <p:ext uri="{BB962C8B-B14F-4D97-AF65-F5344CB8AC3E}">
        <p14:creationId xmlns:p14="http://schemas.microsoft.com/office/powerpoint/2010/main" val="347864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73" y="2654644"/>
            <a:ext cx="3810000" cy="685800"/>
          </a:xfrm>
        </p:spPr>
        <p:txBody>
          <a:bodyPr rtlCol="0">
            <a:noAutofit/>
          </a:bodyPr>
          <a:lstStyle/>
          <a:p>
            <a:pPr>
              <a:defRPr/>
            </a:pPr>
            <a:r>
              <a:rPr lang="en-US" sz="3600" dirty="0" err="1">
                <a:solidFill>
                  <a:schemeClr val="accent1">
                    <a:lumMod val="50000"/>
                  </a:schemeClr>
                </a:solidFill>
              </a:rPr>
              <a:t>Staghorn</a:t>
            </a:r>
            <a:r>
              <a:rPr lang="en-US" sz="3600" dirty="0">
                <a:solidFill>
                  <a:schemeClr val="accent1">
                    <a:lumMod val="50000"/>
                  </a:schemeClr>
                </a:solidFill>
              </a:rPr>
              <a:t> calculus in </a:t>
            </a:r>
            <a:r>
              <a:rPr lang="en-US" sz="3600" dirty="0" err="1">
                <a:solidFill>
                  <a:schemeClr val="accent1">
                    <a:lumMod val="50000"/>
                  </a:schemeClr>
                </a:solidFill>
              </a:rPr>
              <a:t>pelviureteric</a:t>
            </a:r>
            <a:r>
              <a:rPr lang="en-US" sz="3600" dirty="0">
                <a:solidFill>
                  <a:schemeClr val="accent1">
                    <a:lumMod val="50000"/>
                  </a:schemeClr>
                </a:solidFill>
              </a:rPr>
              <a:t> junction.</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7665"/>
            <a:ext cx="6172200" cy="6919783"/>
          </a:xfrm>
        </p:spPr>
      </p:pic>
    </p:spTree>
    <p:extLst>
      <p:ext uri="{BB962C8B-B14F-4D97-AF65-F5344CB8AC3E}">
        <p14:creationId xmlns:p14="http://schemas.microsoft.com/office/powerpoint/2010/main" val="300045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0238"/>
            <a:ext cx="3886200" cy="2277762"/>
          </a:xfrm>
        </p:spPr>
        <p:txBody>
          <a:bodyPr rtlCol="0" anchor="t">
            <a:normAutofit/>
          </a:bodyPr>
          <a:lstStyle/>
          <a:p>
            <a:pPr>
              <a:defRPr/>
            </a:pPr>
            <a:r>
              <a:rPr lang="en-US" sz="1600" dirty="0">
                <a:solidFill>
                  <a:schemeClr val="accent1">
                    <a:lumMod val="50000"/>
                  </a:schemeClr>
                </a:solidFill>
              </a:rPr>
              <a:t>A</a:t>
            </a:r>
            <a:r>
              <a:rPr lang="en-US" sz="2400" dirty="0">
                <a:solidFill>
                  <a:schemeClr val="accent1">
                    <a:lumMod val="50000"/>
                  </a:schemeClr>
                </a:solidFill>
              </a:rPr>
              <a:t>. Bilateral hydronephrosis with acute on chronic pyelonephritis in a child due to urinary tract obstruction.</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449"/>
            <a:ext cx="3886200" cy="4617308"/>
          </a:xfrm>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8768" y="-1"/>
            <a:ext cx="4753232" cy="44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313141" y="4497858"/>
            <a:ext cx="4936524" cy="198532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solidFill>
                  <a:schemeClr val="accent1">
                    <a:lumMod val="50000"/>
                  </a:schemeClr>
                </a:solidFill>
              </a:rPr>
              <a:t>B. Hydronephrosis with thinned renal parenchyma in an adult kidney.</a:t>
            </a:r>
          </a:p>
        </p:txBody>
      </p:sp>
    </p:spTree>
    <p:extLst>
      <p:ext uri="{BB962C8B-B14F-4D97-AF65-F5344CB8AC3E}">
        <p14:creationId xmlns:p14="http://schemas.microsoft.com/office/powerpoint/2010/main" val="36977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71800" cy="5243512"/>
          </a:xfrm>
          <a:ln>
            <a:solidFill>
              <a:schemeClr val="tx1"/>
            </a:solidFill>
            <a:miter lim="800000"/>
            <a:headEnd/>
            <a:tailEnd/>
          </a:ln>
        </p:spPr>
      </p:pic>
      <p:sp>
        <p:nvSpPr>
          <p:cNvPr id="5" name="Title 1"/>
          <p:cNvSpPr>
            <a:spLocks noGrp="1"/>
          </p:cNvSpPr>
          <p:nvPr>
            <p:ph type="title"/>
          </p:nvPr>
        </p:nvSpPr>
        <p:spPr>
          <a:xfrm>
            <a:off x="65903" y="5243512"/>
            <a:ext cx="3600450" cy="1676272"/>
          </a:xfrm>
        </p:spPr>
        <p:txBody>
          <a:bodyPr rtlCol="0" anchor="t">
            <a:normAutofit/>
          </a:bodyPr>
          <a:lstStyle/>
          <a:p>
            <a:pPr>
              <a:defRPr/>
            </a:pPr>
            <a:r>
              <a:rPr lang="en-US" sz="1400" dirty="0">
                <a:solidFill>
                  <a:schemeClr val="accent1">
                    <a:lumMod val="50000"/>
                  </a:schemeClr>
                </a:solidFill>
              </a:rPr>
              <a:t>A</a:t>
            </a:r>
            <a:r>
              <a:rPr lang="en-US" sz="2400" dirty="0">
                <a:solidFill>
                  <a:schemeClr val="accent1">
                    <a:lumMod val="50000"/>
                  </a:schemeClr>
                </a:solidFill>
              </a:rPr>
              <a:t>.  unshaped scar of healed pyelonephritis</a:t>
            </a:r>
          </a:p>
        </p:txBody>
      </p:sp>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3503" y="76201"/>
            <a:ext cx="3514725" cy="516731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663503" y="5375190"/>
            <a:ext cx="3528497" cy="1219200"/>
          </a:xfrm>
          <a:prstGeom prst="rect">
            <a:avLst/>
          </a:prstGeom>
        </p:spPr>
        <p:txBody>
          <a:bodyPr>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B. </a:t>
            </a:r>
            <a:r>
              <a:rPr lang="en-US" sz="1800" dirty="0">
                <a:solidFill>
                  <a:schemeClr val="accent1">
                    <a:lumMod val="50000"/>
                  </a:schemeClr>
                </a:solidFill>
              </a:rPr>
              <a:t>Healed pyelonephritis associated with vesicoureteral reflux has produced scarring of both poles of the kidney with calyceal distortion due to infection of the peripheral compound papillae.</a:t>
            </a:r>
          </a:p>
        </p:txBody>
      </p:sp>
    </p:spTree>
    <p:extLst>
      <p:ext uri="{BB962C8B-B14F-4D97-AF65-F5344CB8AC3E}">
        <p14:creationId xmlns:p14="http://schemas.microsoft.com/office/powerpoint/2010/main" val="40330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tint val="100000"/>
                  <a:shade val="85000"/>
                  <a:satMod val="100000"/>
                  <a:lumMod val="100000"/>
                </a:schemeClr>
              </a:gs>
              <a:gs pos="100000">
                <a:srgbClr val="0070C0"/>
              </a:gs>
            </a:gsLst>
          </a:gra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a:t>Objectives </a:t>
            </a:r>
          </a:p>
        </p:txBody>
      </p:sp>
      <p:sp>
        <p:nvSpPr>
          <p:cNvPr id="3" name="Content Placeholder 2"/>
          <p:cNvSpPr>
            <a:spLocks noGrp="1"/>
          </p:cNvSpPr>
          <p:nvPr>
            <p:ph idx="1"/>
          </p:nvPr>
        </p:nvSpPr>
        <p:spPr/>
        <p:txBody>
          <a:bodyPr>
            <a:normAutofit fontScale="32500" lnSpcReduction="20000"/>
          </a:bodyPr>
          <a:lstStyle/>
          <a:p>
            <a:endParaRPr lang="en-US" sz="3600" dirty="0"/>
          </a:p>
          <a:p>
            <a:r>
              <a:rPr lang="en-US" sz="9800" dirty="0"/>
              <a:t>Recognize the predisposing factors for infections of the kidney and urinary tract.</a:t>
            </a:r>
          </a:p>
          <a:p>
            <a:r>
              <a:rPr lang="en-US" sz="9800" dirty="0"/>
              <a:t>Describe the different types of infections in the kidney and urinary tract.</a:t>
            </a:r>
          </a:p>
          <a:p>
            <a:r>
              <a:rPr lang="en-US" sz="9800" dirty="0"/>
              <a:t>Recognize the </a:t>
            </a:r>
            <a:r>
              <a:rPr lang="en-US" sz="9800" dirty="0" err="1"/>
              <a:t>clinicopathological</a:t>
            </a:r>
            <a:r>
              <a:rPr lang="en-US" sz="9800" dirty="0"/>
              <a:t> features of acute and chronic pyelonephritis.</a:t>
            </a:r>
          </a:p>
          <a:p>
            <a:r>
              <a:rPr lang="en-US" sz="9800" dirty="0"/>
              <a:t>Describe the causes of urinary tract obstruction.</a:t>
            </a:r>
          </a:p>
          <a:p>
            <a:r>
              <a:rPr lang="en-US" sz="9800" dirty="0"/>
              <a:t>Recognize drug induced nephritis</a:t>
            </a:r>
          </a:p>
          <a:p>
            <a:pPr>
              <a:buFont typeface="Wingdings 2" panose="05020102010507070707" pitchFamily="18" charset="2"/>
              <a:buNone/>
              <a:defRPr/>
            </a:pPr>
            <a:endParaRPr lang="en-US" dirty="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35968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idney_XGP_Gross4"/>
          <p:cNvPicPr>
            <a:picLocks noChangeAspect="1" noChangeArrowheads="1"/>
          </p:cNvPicPr>
          <p:nvPr/>
        </p:nvPicPr>
        <p:blipFill>
          <a:blip r:embed="rId3">
            <a:extLst>
              <a:ext uri="{28A0092B-C50C-407E-A947-70E740481C1C}">
                <a14:useLocalDpi xmlns:a14="http://schemas.microsoft.com/office/drawing/2010/main" val="0"/>
              </a:ext>
            </a:extLst>
          </a:blip>
          <a:srcRect b="10510"/>
          <a:stretch>
            <a:fillRect/>
          </a:stretch>
        </p:blipFill>
        <p:spPr bwMode="auto">
          <a:xfrm>
            <a:off x="0" y="-82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0" y="1"/>
            <a:ext cx="12192000" cy="1384995"/>
          </a:xfrm>
          <a:prstGeom prst="rect">
            <a:avLst/>
          </a:prstGeom>
          <a:solidFill>
            <a:srgbClr val="0070C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800" b="1" dirty="0">
                <a:latin typeface="Tahoma" pitchFamily="34" charset="0"/>
                <a:cs typeface="Tahoma" pitchFamily="34" charset="0"/>
              </a:rPr>
              <a:t>Chronic </a:t>
            </a:r>
            <a:r>
              <a:rPr lang="en-US" sz="2800" b="1" dirty="0" err="1">
                <a:latin typeface="Tahoma" pitchFamily="34" charset="0"/>
                <a:cs typeface="Tahoma" pitchFamily="34" charset="0"/>
              </a:rPr>
              <a:t>pyelonephritis</a:t>
            </a:r>
            <a:r>
              <a:rPr lang="en-US" sz="2800" b="1" dirty="0">
                <a:latin typeface="Tahoma" pitchFamily="34" charset="0"/>
                <a:cs typeface="Tahoma" pitchFamily="34" charset="0"/>
              </a:rPr>
              <a:t>: collection of chronic inflammatory cells here is in a patient with a history of multiple recurrent urinary tract infections. </a:t>
            </a:r>
          </a:p>
        </p:txBody>
      </p:sp>
      <p:pic>
        <p:nvPicPr>
          <p:cNvPr id="25603" name="Picture 6" descr="http://www-medlib.med.utah.edu/WebPath/jpeg1/RENA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4"/>
            <a:ext cx="12192000" cy="532923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a:p>
        </p:txBody>
      </p:sp>
      <p:pic>
        <p:nvPicPr>
          <p:cNvPr id="26627" name="Picture 12" descr="chronic p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7"/>
            <a:ext cx="12117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Urolithiasias</a:t>
            </a:r>
          </a:p>
        </p:txBody>
      </p:sp>
      <p:sp>
        <p:nvSpPr>
          <p:cNvPr id="3" name="Content Placeholder 2"/>
          <p:cNvSpPr>
            <a:spLocks noGrp="1"/>
          </p:cNvSpPr>
          <p:nvPr>
            <p:ph idx="1"/>
          </p:nvPr>
        </p:nvSpPr>
        <p:spPr/>
        <p:txBody>
          <a:bodyPr>
            <a:normAutofit/>
          </a:bodyPr>
          <a:lstStyle/>
          <a:p>
            <a:pPr>
              <a:lnSpc>
                <a:spcPct val="135000"/>
              </a:lnSpc>
              <a:spcBef>
                <a:spcPct val="45000"/>
              </a:spcBef>
              <a:spcAft>
                <a:spcPct val="20000"/>
              </a:spcAft>
              <a:buFont typeface="Wingdings 2" panose="05020102010507070707" pitchFamily="18" charset="2"/>
              <a:buNone/>
              <a:defRPr/>
            </a:pPr>
            <a:r>
              <a:rPr lang="en-US" dirty="0"/>
              <a:t>   </a:t>
            </a:r>
            <a:r>
              <a:rPr lang="en-US" b="1" dirty="0"/>
              <a:t>Types of stones in urinary tract</a:t>
            </a:r>
          </a:p>
          <a:p>
            <a:pPr>
              <a:lnSpc>
                <a:spcPct val="135000"/>
              </a:lnSpc>
              <a:spcBef>
                <a:spcPct val="45000"/>
              </a:spcBef>
              <a:spcAft>
                <a:spcPct val="20000"/>
              </a:spcAft>
              <a:defRPr/>
            </a:pPr>
            <a:r>
              <a:rPr lang="en-US" dirty="0"/>
              <a:t>CALCIUM OXALATE and PHOSPHATE  (70% )</a:t>
            </a:r>
          </a:p>
          <a:p>
            <a:pPr>
              <a:lnSpc>
                <a:spcPct val="135000"/>
              </a:lnSpc>
              <a:spcBef>
                <a:spcPct val="45000"/>
              </a:spcBef>
              <a:spcAft>
                <a:spcPct val="20000"/>
              </a:spcAft>
              <a:defRPr/>
            </a:pPr>
            <a:r>
              <a:rPr lang="en-US" dirty="0"/>
              <a:t>Magnesium ammonium phosphate (15-20%)</a:t>
            </a:r>
          </a:p>
          <a:p>
            <a:pPr>
              <a:lnSpc>
                <a:spcPct val="135000"/>
              </a:lnSpc>
              <a:spcBef>
                <a:spcPct val="45000"/>
              </a:spcBef>
              <a:spcAft>
                <a:spcPct val="20000"/>
              </a:spcAft>
              <a:buFont typeface="Wingdings 2" panose="05020102010507070707" pitchFamily="18" charset="2"/>
              <a:buNone/>
              <a:defRPr/>
            </a:pPr>
            <a:r>
              <a:rPr lang="en-US" dirty="0"/>
              <a:t>      (</a:t>
            </a:r>
            <a:r>
              <a:rPr lang="en-US" dirty="0" err="1"/>
              <a:t>Struvite</a:t>
            </a:r>
            <a:r>
              <a:rPr lang="en-US" dirty="0"/>
              <a:t> stone)</a:t>
            </a:r>
          </a:p>
          <a:p>
            <a:pPr>
              <a:lnSpc>
                <a:spcPct val="135000"/>
              </a:lnSpc>
              <a:spcBef>
                <a:spcPct val="45000"/>
              </a:spcBef>
              <a:spcAft>
                <a:spcPct val="20000"/>
              </a:spcAft>
              <a:defRPr/>
            </a:pPr>
            <a:r>
              <a:rPr lang="en-US" dirty="0"/>
              <a:t>URIC ACID &amp; URATE   (5-10%)</a:t>
            </a:r>
          </a:p>
          <a:p>
            <a:pPr>
              <a:lnSpc>
                <a:spcPct val="135000"/>
              </a:lnSpc>
              <a:spcBef>
                <a:spcPct val="45000"/>
              </a:spcBef>
              <a:spcAft>
                <a:spcPct val="20000"/>
              </a:spcAft>
              <a:defRPr/>
            </a:pPr>
            <a:r>
              <a:rPr lang="en-US" dirty="0"/>
              <a:t>CYSTINE (1-2%)</a:t>
            </a:r>
          </a:p>
          <a:p>
            <a:pPr>
              <a:defRPr/>
            </a:pPr>
            <a:endParaRPr lang="en-US" dirty="0"/>
          </a:p>
        </p:txBody>
      </p:sp>
    </p:spTree>
    <p:extLst>
      <p:ext uri="{BB962C8B-B14F-4D97-AF65-F5344CB8AC3E}">
        <p14:creationId xmlns:p14="http://schemas.microsoft.com/office/powerpoint/2010/main" val="203376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base"/>
            <a:r>
              <a:rPr lang="en-US" b="1" dirty="0" err="1"/>
              <a:t>Tubulointerstitial</a:t>
            </a:r>
            <a:r>
              <a:rPr lang="en-US" b="1" dirty="0"/>
              <a:t> Nephritis</a:t>
            </a:r>
            <a:endParaRPr lang="en-US" dirty="0"/>
          </a:p>
        </p:txBody>
      </p:sp>
      <p:sp>
        <p:nvSpPr>
          <p:cNvPr id="30723" name="Content Placeholder 2"/>
          <p:cNvSpPr>
            <a:spLocks noGrp="1"/>
          </p:cNvSpPr>
          <p:nvPr>
            <p:ph idx="1"/>
          </p:nvPr>
        </p:nvSpPr>
        <p:spPr/>
        <p:txBody>
          <a:bodyPr>
            <a:normAutofit/>
          </a:bodyPr>
          <a:lstStyle/>
          <a:p>
            <a:pPr fontAlgn="base"/>
            <a:r>
              <a:rPr lang="en-US" sz="3200" b="1" dirty="0" err="1"/>
              <a:t>Tubulointerstitial</a:t>
            </a:r>
            <a:r>
              <a:rPr lang="en-US" sz="3200" b="1" dirty="0"/>
              <a:t> Nephritis</a:t>
            </a:r>
          </a:p>
          <a:p>
            <a:pPr fontAlgn="base"/>
            <a:r>
              <a:rPr lang="en-US" sz="3200" b="1" dirty="0"/>
              <a:t>This group of renal diseases involves inflammatory injuries of the tubules and </a:t>
            </a:r>
            <a:r>
              <a:rPr lang="en-US" sz="3200" b="1" dirty="0" err="1"/>
              <a:t>interstitium</a:t>
            </a:r>
            <a:r>
              <a:rPr lang="en-US" sz="3200" b="1" dirty="0"/>
              <a:t> that are often insidious in onset and are principally manifest by azotemia</a:t>
            </a:r>
            <a:endParaRPr lang="en-US" sz="3200" dirty="0"/>
          </a:p>
        </p:txBody>
      </p:sp>
    </p:spTree>
    <p:extLst>
      <p:ext uri="{BB962C8B-B14F-4D97-AF65-F5344CB8AC3E}">
        <p14:creationId xmlns:p14="http://schemas.microsoft.com/office/powerpoint/2010/main" val="227227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89064"/>
            <a:ext cx="12257903" cy="5468936"/>
          </a:xfrm>
          <a:ln>
            <a:solidFill>
              <a:schemeClr val="tx1"/>
            </a:solidFill>
            <a:miter lim="800000"/>
            <a:headEnd/>
            <a:tailEnd/>
          </a:ln>
        </p:spPr>
      </p:pic>
      <p:sp>
        <p:nvSpPr>
          <p:cNvPr id="4" name="Title 1"/>
          <p:cNvSpPr>
            <a:spLocks noGrp="1"/>
          </p:cNvSpPr>
          <p:nvPr>
            <p:ph type="title"/>
          </p:nvPr>
        </p:nvSpPr>
        <p:spPr>
          <a:xfrm>
            <a:off x="2133600" y="304800"/>
            <a:ext cx="7924800" cy="954088"/>
          </a:xfrm>
        </p:spPr>
        <p:txBody>
          <a:bodyPr rtlCol="0">
            <a:normAutofit/>
          </a:bodyPr>
          <a:lstStyle/>
          <a:p>
            <a:pPr>
              <a:defRPr/>
            </a:pPr>
            <a:r>
              <a:rPr lang="en-US" sz="1600" dirty="0">
                <a:solidFill>
                  <a:schemeClr val="accent1">
                    <a:lumMod val="50000"/>
                  </a:schemeClr>
                </a:solidFill>
              </a:rPr>
              <a:t>AIN. The mononuclear infiltrate is accompanying by abundant eosinophils and may have a granulomatous appearance.</a:t>
            </a:r>
          </a:p>
        </p:txBody>
      </p:sp>
    </p:spTree>
    <p:extLst>
      <p:ext uri="{BB962C8B-B14F-4D97-AF65-F5344CB8AC3E}">
        <p14:creationId xmlns:p14="http://schemas.microsoft.com/office/powerpoint/2010/main" val="197857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6119"/>
            <a:ext cx="12192000" cy="6091881"/>
          </a:xfrm>
          <a:ln>
            <a:solidFill>
              <a:schemeClr val="tx1"/>
            </a:solidFill>
            <a:miter lim="800000"/>
            <a:headEnd/>
            <a:tailEnd/>
          </a:ln>
        </p:spPr>
      </p:pic>
      <p:sp>
        <p:nvSpPr>
          <p:cNvPr id="5" name="Title 1"/>
          <p:cNvSpPr>
            <a:spLocks noGrp="1"/>
          </p:cNvSpPr>
          <p:nvPr>
            <p:ph type="title"/>
          </p:nvPr>
        </p:nvSpPr>
        <p:spPr>
          <a:xfrm>
            <a:off x="0" y="0"/>
            <a:ext cx="7924800" cy="877887"/>
          </a:xfrm>
        </p:spPr>
        <p:txBody>
          <a:bodyPr rtlCol="0" anchor="t">
            <a:normAutofit/>
          </a:bodyPr>
          <a:lstStyle/>
          <a:p>
            <a:pPr>
              <a:defRPr/>
            </a:pPr>
            <a:r>
              <a:rPr lang="en-US" sz="2400" dirty="0">
                <a:solidFill>
                  <a:schemeClr val="accent1">
                    <a:lumMod val="50000"/>
                  </a:schemeClr>
                </a:solidFill>
              </a:rPr>
              <a:t>AIN. Higher power of tubulitis demonstrating interstitial edema and invasion of the tubular epithelium by lymphocytes.</a:t>
            </a:r>
          </a:p>
        </p:txBody>
      </p:sp>
    </p:spTree>
    <p:extLst>
      <p:ext uri="{BB962C8B-B14F-4D97-AF65-F5344CB8AC3E}">
        <p14:creationId xmlns:p14="http://schemas.microsoft.com/office/powerpoint/2010/main" val="518843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a:t>Definition-UTI </a:t>
            </a:r>
          </a:p>
        </p:txBody>
      </p:sp>
      <p:sp>
        <p:nvSpPr>
          <p:cNvPr id="30723" name="Content Placeholder 2"/>
          <p:cNvSpPr>
            <a:spLocks noGrp="1"/>
          </p:cNvSpPr>
          <p:nvPr>
            <p:ph idx="1"/>
          </p:nvPr>
        </p:nvSpPr>
        <p:spPr/>
        <p:txBody>
          <a:bodyPr>
            <a:normAutofit/>
          </a:bodyPr>
          <a:lstStyle/>
          <a:p>
            <a:r>
              <a:rPr lang="en-US" altLang="en-US" sz="3600" dirty="0">
                <a:solidFill>
                  <a:srgbClr val="FF0000"/>
                </a:solidFill>
              </a:rPr>
              <a:t>UTI: </a:t>
            </a:r>
            <a:r>
              <a:rPr lang="en-US" altLang="en-US" sz="3600" dirty="0"/>
              <a:t>the finding of microorganisms in bladder urine with or without clinical symptoms and with or without renal disease</a:t>
            </a:r>
          </a:p>
          <a:p>
            <a:r>
              <a:rPr lang="en-US" altLang="en-US" sz="3600" dirty="0">
                <a:solidFill>
                  <a:srgbClr val="FF0000"/>
                </a:solidFill>
              </a:rPr>
              <a:t>Significant </a:t>
            </a:r>
            <a:r>
              <a:rPr lang="en-US" altLang="en-US" sz="3600" dirty="0" err="1">
                <a:solidFill>
                  <a:srgbClr val="FF0000"/>
                </a:solidFill>
              </a:rPr>
              <a:t>bacteriuria</a:t>
            </a:r>
            <a:r>
              <a:rPr lang="en-US" altLang="en-US" sz="3600" dirty="0">
                <a:solidFill>
                  <a:srgbClr val="FF0000"/>
                </a:solidFill>
              </a:rPr>
              <a:t>: </a:t>
            </a:r>
            <a:r>
              <a:rPr lang="en-US" altLang="en-US" sz="3600" dirty="0"/>
              <a:t>the number of bacteria in the voided urine exceeds the number that can be expected from contamination (i.e. ≥ 10⁵ </a:t>
            </a:r>
            <a:r>
              <a:rPr lang="en-US" altLang="en-US" sz="3600" dirty="0" err="1"/>
              <a:t>cfu</a:t>
            </a:r>
            <a:r>
              <a:rPr lang="en-US" altLang="en-US" sz="3600" dirty="0"/>
              <a:t>/ml)</a:t>
            </a:r>
          </a:p>
          <a:p>
            <a:endParaRPr lang="en-US" altLang="en-US" sz="3600" dirty="0"/>
          </a:p>
        </p:txBody>
      </p:sp>
    </p:spTree>
    <p:extLst>
      <p:ext uri="{BB962C8B-B14F-4D97-AF65-F5344CB8AC3E}">
        <p14:creationId xmlns:p14="http://schemas.microsoft.com/office/powerpoint/2010/main" val="154830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133601" y="1219200"/>
            <a:ext cx="5057775" cy="5638800"/>
          </a:xfrm>
          <a:prstGeom prst="rect">
            <a:avLst/>
          </a:prstGeom>
        </p:spPr>
        <p:txBody>
          <a:bodyPr>
            <a:noAutofit/>
          </a:bodyPr>
          <a:lstStyle/>
          <a:p>
            <a:pPr marL="320040" indent="-320040">
              <a:spcBef>
                <a:spcPct val="20000"/>
              </a:spcBef>
              <a:buFont typeface="Wingdings"/>
              <a:buChar char=""/>
              <a:defRPr/>
            </a:pPr>
            <a:r>
              <a:rPr lang="en-US" sz="3600" b="1" dirty="0"/>
              <a:t>Cystitis</a:t>
            </a:r>
          </a:p>
          <a:p>
            <a:pPr marL="640080" lvl="1" indent="-274320">
              <a:spcBef>
                <a:spcPct val="20000"/>
              </a:spcBef>
              <a:buClr>
                <a:schemeClr val="bg1">
                  <a:lumMod val="50000"/>
                </a:schemeClr>
              </a:buClr>
              <a:buFont typeface="Wingdings 2"/>
              <a:buChar char=""/>
              <a:defRPr/>
            </a:pPr>
            <a:r>
              <a:rPr lang="en-US" sz="3600" dirty="0"/>
              <a:t>Frequency</a:t>
            </a:r>
          </a:p>
          <a:p>
            <a:pPr marL="640080" lvl="1" indent="-274320">
              <a:spcBef>
                <a:spcPct val="20000"/>
              </a:spcBef>
              <a:buClr>
                <a:schemeClr val="bg1">
                  <a:lumMod val="50000"/>
                </a:schemeClr>
              </a:buClr>
              <a:buFont typeface="Wingdings 2"/>
              <a:buChar char=""/>
              <a:defRPr/>
            </a:pPr>
            <a:r>
              <a:rPr lang="en-US" sz="3600" dirty="0"/>
              <a:t>Urgency</a:t>
            </a:r>
          </a:p>
          <a:p>
            <a:pPr marL="640080" lvl="1" indent="-274320">
              <a:spcBef>
                <a:spcPct val="20000"/>
              </a:spcBef>
              <a:buClr>
                <a:schemeClr val="bg1">
                  <a:lumMod val="50000"/>
                </a:schemeClr>
              </a:buClr>
              <a:buFont typeface="Wingdings 2"/>
              <a:buChar char=""/>
              <a:defRPr/>
            </a:pPr>
            <a:r>
              <a:rPr lang="en-US" sz="3600" dirty="0" err="1"/>
              <a:t>Dysuria</a:t>
            </a:r>
            <a:r>
              <a:rPr lang="en-US" sz="3600" dirty="0"/>
              <a:t> – painful voiding</a:t>
            </a:r>
          </a:p>
          <a:p>
            <a:pPr marL="640080" lvl="1" indent="-274320">
              <a:spcBef>
                <a:spcPct val="20000"/>
              </a:spcBef>
              <a:buClr>
                <a:schemeClr val="bg1">
                  <a:lumMod val="50000"/>
                </a:schemeClr>
              </a:buClr>
              <a:buFont typeface="Wingdings 2"/>
              <a:buChar char=""/>
              <a:defRPr/>
            </a:pPr>
            <a:r>
              <a:rPr lang="en-US" sz="3600" dirty="0"/>
              <a:t> </a:t>
            </a:r>
            <a:r>
              <a:rPr lang="en-US" sz="3600" dirty="0" err="1"/>
              <a:t>Suprapubic</a:t>
            </a:r>
            <a:r>
              <a:rPr lang="en-US" sz="3600" dirty="0"/>
              <a:t> Pain</a:t>
            </a:r>
          </a:p>
          <a:p>
            <a:pPr marL="640080" lvl="1" indent="-274320">
              <a:spcBef>
                <a:spcPct val="20000"/>
              </a:spcBef>
              <a:buClr>
                <a:schemeClr val="bg1">
                  <a:lumMod val="50000"/>
                </a:schemeClr>
              </a:buClr>
              <a:buFont typeface="Wingdings 2"/>
              <a:buChar char=""/>
              <a:defRPr/>
            </a:pPr>
            <a:r>
              <a:rPr lang="en-US" sz="3600" dirty="0"/>
              <a:t>Cloudy or foul-smelling urine</a:t>
            </a:r>
          </a:p>
        </p:txBody>
      </p:sp>
      <p:sp>
        <p:nvSpPr>
          <p:cNvPr id="3" name="Rectangle 1026"/>
          <p:cNvSpPr>
            <a:spLocks noChangeArrowheads="1"/>
          </p:cNvSpPr>
          <p:nvPr/>
        </p:nvSpPr>
        <p:spPr bwMode="auto">
          <a:xfrm>
            <a:off x="2238376" y="428625"/>
            <a:ext cx="7820025" cy="685800"/>
          </a:xfrm>
          <a:prstGeom prst="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features of UTI </a:t>
            </a:r>
            <a:endParaRPr lang="fi-FI" sz="3600" dirty="0"/>
          </a:p>
        </p:txBody>
      </p:sp>
      <p:pic>
        <p:nvPicPr>
          <p:cNvPr id="31748" name="Picture 5" descr="C:\Users\N\Desktop\uti\Cartoon_Pag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52801"/>
            <a:ext cx="3325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8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Symptoms urolithiasis</a:t>
            </a:r>
          </a:p>
        </p:txBody>
      </p:sp>
      <p:sp>
        <p:nvSpPr>
          <p:cNvPr id="32771" name="Content Placeholder 2"/>
          <p:cNvSpPr>
            <a:spLocks noGrp="1"/>
          </p:cNvSpPr>
          <p:nvPr>
            <p:ph idx="1"/>
          </p:nvPr>
        </p:nvSpPr>
        <p:spPr/>
        <p:txBody>
          <a:bodyPr/>
          <a:lstStyle/>
          <a:p>
            <a:pPr>
              <a:buClr>
                <a:srgbClr val="FF6600"/>
              </a:buClr>
            </a:pPr>
            <a:endParaRPr lang="en-US" altLang="en-US"/>
          </a:p>
          <a:p>
            <a:pPr>
              <a:buClr>
                <a:srgbClr val="FF6600"/>
              </a:buClr>
            </a:pPr>
            <a:endParaRPr lang="en-US" altLang="en-US"/>
          </a:p>
        </p:txBody>
      </p:sp>
      <p:pic>
        <p:nvPicPr>
          <p:cNvPr id="32772" name="Picture 4" descr="C:\WINDOWS\Desktop\Animated gifs\stomach p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048001"/>
            <a:ext cx="1619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209800" y="1981200"/>
            <a:ext cx="7772400" cy="4114800"/>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Pain in the lower back part or in the lower abdomen, which might move to the groin. Pain may last from hours to minutes.</a:t>
            </a:r>
          </a:p>
          <a:p>
            <a:pPr marL="342900" indent="-342900">
              <a:spcBef>
                <a:spcPct val="20000"/>
              </a:spcBef>
              <a:buFont typeface="Arial" pitchFamily="34" charset="0"/>
              <a:buChar char="•"/>
              <a:defRPr/>
            </a:pPr>
            <a:r>
              <a:rPr lang="en-US" sz="3200" dirty="0"/>
              <a:t>Nausea, vomiting</a:t>
            </a:r>
          </a:p>
          <a:p>
            <a:pPr marL="342900" indent="-342900">
              <a:spcBef>
                <a:spcPct val="20000"/>
              </a:spcBef>
              <a:buFont typeface="Arial" pitchFamily="34" charset="0"/>
              <a:buChar char="•"/>
              <a:defRPr/>
            </a:pPr>
            <a:r>
              <a:rPr lang="en-US" sz="3200" dirty="0"/>
              <a:t>Blood in urine </a:t>
            </a:r>
          </a:p>
          <a:p>
            <a:pPr marL="342900" indent="-342900">
              <a:spcBef>
                <a:spcPct val="20000"/>
              </a:spcBef>
              <a:buFont typeface="Arial" pitchFamily="34" charset="0"/>
              <a:buChar char="•"/>
              <a:defRPr/>
            </a:pPr>
            <a:r>
              <a:rPr lang="en-US" sz="3200" dirty="0"/>
              <a:t>Burning during urination, foul smell in urine, chills, weakness and fevers for urinary tract infection.</a:t>
            </a:r>
          </a:p>
        </p:txBody>
      </p:sp>
    </p:spTree>
    <p:extLst>
      <p:ext uri="{BB962C8B-B14F-4D97-AF65-F5344CB8AC3E}">
        <p14:creationId xmlns:p14="http://schemas.microsoft.com/office/powerpoint/2010/main" val="297512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a:t>Infections of Urinary Tract</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a:t>Upper Urinary tract</a:t>
            </a:r>
          </a:p>
          <a:p>
            <a:pPr>
              <a:buFont typeface="Wingdings" pitchFamily="2" charset="2"/>
              <a:buNone/>
              <a:defRPr/>
            </a:pPr>
            <a:r>
              <a:rPr lang="en-US" dirty="0"/>
              <a:t>	</a:t>
            </a:r>
            <a:r>
              <a:rPr lang="en-US" dirty="0" err="1"/>
              <a:t>Pyelonephritis</a:t>
            </a:r>
            <a:r>
              <a:rPr lang="en-US" dirty="0"/>
              <a:t>- </a:t>
            </a:r>
          </a:p>
          <a:p>
            <a:pPr>
              <a:buFont typeface="Wingdings" pitchFamily="2" charset="2"/>
              <a:buNone/>
              <a:defRPr/>
            </a:pPr>
            <a:r>
              <a:rPr lang="en-US" dirty="0"/>
              <a:t>     Acute</a:t>
            </a:r>
          </a:p>
          <a:p>
            <a:pPr>
              <a:buFont typeface="Wingdings" pitchFamily="2" charset="2"/>
              <a:buNone/>
              <a:defRPr/>
            </a:pPr>
            <a:r>
              <a:rPr lang="en-US" dirty="0"/>
              <a:t>     Chronic</a:t>
            </a:r>
          </a:p>
          <a:p>
            <a:pPr>
              <a:buFont typeface="Wingdings" pitchFamily="2" charset="2"/>
              <a:buNone/>
              <a:defRPr/>
            </a:pPr>
            <a:r>
              <a:rPr lang="en-US" dirty="0"/>
              <a:t>	</a:t>
            </a:r>
          </a:p>
          <a:p>
            <a:pPr>
              <a:buFont typeface="Wingdings" pitchFamily="2" charset="2"/>
              <a:buNone/>
              <a:defRPr/>
            </a:pPr>
            <a:endParaRPr lang="en-US" dirty="0"/>
          </a:p>
          <a:p>
            <a:pPr>
              <a:buFont typeface="Wingdings" pitchFamily="2" charset="2"/>
              <a:buNone/>
              <a:defRPr/>
            </a:pPr>
            <a:r>
              <a:rPr lang="en-US" b="1" dirty="0"/>
              <a:t>Lower Urinary tract</a:t>
            </a:r>
          </a:p>
          <a:p>
            <a:pPr>
              <a:buFont typeface="Wingdings" pitchFamily="2" charset="2"/>
              <a:buNone/>
              <a:defRPr/>
            </a:pPr>
            <a:r>
              <a:rPr lang="en-US" dirty="0"/>
              <a:t>	</a:t>
            </a:r>
            <a:r>
              <a:rPr lang="en-US" dirty="0" err="1"/>
              <a:t>ureteritis</a:t>
            </a:r>
            <a:endParaRPr lang="en-US" dirty="0"/>
          </a:p>
          <a:p>
            <a:pPr>
              <a:buFont typeface="Wingdings" pitchFamily="2" charset="2"/>
              <a:buNone/>
              <a:defRPr/>
            </a:pPr>
            <a:r>
              <a:rPr lang="en-US" dirty="0"/>
              <a:t>	cystitis</a:t>
            </a:r>
          </a:p>
          <a:p>
            <a:pPr>
              <a:buFont typeface="Wingdings" pitchFamily="2" charset="2"/>
              <a:buNone/>
              <a:defRPr/>
            </a:pPr>
            <a:r>
              <a:rPr lang="en-US" dirty="0"/>
              <a:t>	</a:t>
            </a:r>
            <a:r>
              <a:rPr lang="en-US" dirty="0" err="1"/>
              <a:t>urethritis</a:t>
            </a:r>
            <a:endParaRPr lang="en-US" dirty="0"/>
          </a:p>
        </p:txBody>
      </p:sp>
    </p:spTree>
    <p:extLst>
      <p:ext uri="{BB962C8B-B14F-4D97-AF65-F5344CB8AC3E}">
        <p14:creationId xmlns:p14="http://schemas.microsoft.com/office/powerpoint/2010/main" val="49813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3"/>
          </a:lnRef>
          <a:fillRef idx="2">
            <a:schemeClr val="accent3"/>
          </a:fillRef>
          <a:effectRef idx="1">
            <a:schemeClr val="accent3"/>
          </a:effectRef>
          <a:fontRef idx="minor">
            <a:schemeClr val="dk1"/>
          </a:fontRef>
        </p:style>
        <p:txBody>
          <a:bodyPr/>
          <a:lstStyle/>
          <a:p>
            <a:pPr>
              <a:defRPr/>
            </a:pPr>
            <a:r>
              <a:rPr lang="en-US" dirty="0"/>
              <a:t>Acute and Chronic Cystitis: Etiology</a:t>
            </a:r>
          </a:p>
        </p:txBody>
      </p:sp>
      <p:sp>
        <p:nvSpPr>
          <p:cNvPr id="3" name="Content Placeholder 2"/>
          <p:cNvSpPr>
            <a:spLocks noGrp="1"/>
          </p:cNvSpPr>
          <p:nvPr>
            <p:ph idx="1"/>
          </p:nvPr>
        </p:nvSpPr>
        <p:spPr/>
        <p:txBody>
          <a:bodyPr>
            <a:normAutofit/>
          </a:bodyPr>
          <a:lstStyle/>
          <a:p>
            <a:pPr>
              <a:defRPr/>
            </a:pPr>
            <a:r>
              <a:rPr lang="en-US" dirty="0"/>
              <a:t>Women are more likely to develop cystitis</a:t>
            </a:r>
          </a:p>
          <a:p>
            <a:pPr>
              <a:defRPr/>
            </a:pPr>
            <a:r>
              <a:rPr lang="en-US" i="1" dirty="0" err="1"/>
              <a:t>Tuberculous</a:t>
            </a:r>
            <a:r>
              <a:rPr lang="en-US" i="1" dirty="0"/>
              <a:t> cystitis</a:t>
            </a:r>
            <a:r>
              <a:rPr lang="en-US" dirty="0"/>
              <a:t> is always a sequel to renal TB</a:t>
            </a:r>
          </a:p>
          <a:p>
            <a:pPr>
              <a:defRPr/>
            </a:pPr>
            <a:r>
              <a:rPr lang="en-US" i="1" dirty="0"/>
              <a:t>Candida </a:t>
            </a:r>
            <a:r>
              <a:rPr lang="en-US" i="1" dirty="0" err="1"/>
              <a:t>albicans</a:t>
            </a:r>
            <a:r>
              <a:rPr lang="en-US" dirty="0"/>
              <a:t> </a:t>
            </a:r>
          </a:p>
          <a:p>
            <a:pPr>
              <a:defRPr/>
            </a:pPr>
            <a:r>
              <a:rPr lang="en-US" dirty="0" err="1"/>
              <a:t>Schistosomiasis</a:t>
            </a:r>
            <a:r>
              <a:rPr lang="en-US" dirty="0"/>
              <a:t> </a:t>
            </a:r>
            <a:r>
              <a:rPr lang="en-US" i="1" dirty="0"/>
              <a:t>(</a:t>
            </a:r>
            <a:r>
              <a:rPr lang="en-US" i="1" dirty="0" err="1"/>
              <a:t>Schistosoma</a:t>
            </a:r>
            <a:r>
              <a:rPr lang="en-US" i="1" dirty="0"/>
              <a:t> </a:t>
            </a:r>
            <a:r>
              <a:rPr lang="en-US" i="1" dirty="0" err="1"/>
              <a:t>haematobium</a:t>
            </a:r>
            <a:r>
              <a:rPr lang="en-US" i="1" dirty="0"/>
              <a:t>)</a:t>
            </a:r>
            <a:r>
              <a:rPr lang="en-US" dirty="0"/>
              <a:t>), </a:t>
            </a:r>
          </a:p>
          <a:p>
            <a:pPr>
              <a:defRPr/>
            </a:pPr>
            <a:r>
              <a:rPr lang="en-US" i="1" dirty="0"/>
              <a:t>Chlamydia</a:t>
            </a:r>
            <a:r>
              <a:rPr lang="en-US" dirty="0"/>
              <a:t>, and </a:t>
            </a:r>
            <a:r>
              <a:rPr lang="en-US" i="1" dirty="0" err="1"/>
              <a:t>Mycoplasma</a:t>
            </a:r>
            <a:r>
              <a:rPr lang="en-US" dirty="0"/>
              <a:t> may also cause cystitis. </a:t>
            </a:r>
          </a:p>
          <a:p>
            <a:pPr>
              <a:defRPr/>
            </a:pPr>
            <a:r>
              <a:rPr lang="en-US" dirty="0"/>
              <a:t>Predisposing factors include bladder calculi, urinary obstruction, diabetes mellitus, instrumentation, and immune deficiency. </a:t>
            </a:r>
          </a:p>
          <a:p>
            <a:pPr>
              <a:defRPr/>
            </a:pPr>
            <a:r>
              <a:rPr lang="en-US" dirty="0"/>
              <a:t>Finally, irradiation of the bladder region gives rise to </a:t>
            </a:r>
            <a:r>
              <a:rPr lang="en-US" i="1" dirty="0"/>
              <a:t>radiation cystitis.</a:t>
            </a:r>
            <a:r>
              <a:rPr lang="en-US" dirty="0"/>
              <a:t> </a:t>
            </a:r>
          </a:p>
        </p:txBody>
      </p:sp>
    </p:spTree>
    <p:extLst>
      <p:ext uri="{BB962C8B-B14F-4D97-AF65-F5344CB8AC3E}">
        <p14:creationId xmlns:p14="http://schemas.microsoft.com/office/powerpoint/2010/main" val="480663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Cotran\Images\CH22\F02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65"/>
            <a:ext cx="6054726" cy="69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22.6</a:t>
            </a:r>
            <a:endParaRPr lang="en-US" altLang="en-US" sz="1200"/>
          </a:p>
        </p:txBody>
      </p:sp>
      <p:sp>
        <p:nvSpPr>
          <p:cNvPr id="433156" name="Text Box 4"/>
          <p:cNvSpPr txBox="1">
            <a:spLocks noChangeArrowheads="1"/>
          </p:cNvSpPr>
          <p:nvPr/>
        </p:nvSpPr>
        <p:spPr bwMode="auto">
          <a:xfrm>
            <a:off x="6083300" y="914401"/>
            <a:ext cx="4584700" cy="5262563"/>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chemeClr val="tx1"/>
                </a:solidFill>
                <a:latin typeface="Tahoma" pitchFamily="34" charset="0"/>
                <a:cs typeface="Tahoma" pitchFamily="34" charset="0"/>
              </a:rPr>
              <a:t>Cystitis with </a:t>
            </a:r>
            <a:r>
              <a:rPr lang="en-US" sz="2800" b="1" dirty="0" err="1">
                <a:solidFill>
                  <a:schemeClr val="tx1"/>
                </a:solidFill>
                <a:latin typeface="Tahoma" pitchFamily="34" charset="0"/>
                <a:cs typeface="Tahoma" pitchFamily="34" charset="0"/>
              </a:rPr>
              <a:t>malakoplakia</a:t>
            </a:r>
            <a:endParaRPr lang="en-US" sz="2800" b="1" dirty="0">
              <a:solidFill>
                <a:schemeClr val="tx1"/>
              </a:solidFill>
              <a:latin typeface="Tahoma" pitchFamily="34" charset="0"/>
              <a:cs typeface="Tahoma" pitchFamily="34" charset="0"/>
            </a:endParaRPr>
          </a:p>
          <a:p>
            <a:pPr>
              <a:defRPr/>
            </a:pPr>
            <a:endParaRPr lang="en-US" sz="2800" b="1" dirty="0">
              <a:solidFill>
                <a:schemeClr val="tx1"/>
              </a:solidFill>
              <a:latin typeface="Tahoma" pitchFamily="34" charset="0"/>
              <a:cs typeface="Tahoma" pitchFamily="34" charset="0"/>
            </a:endParaRPr>
          </a:p>
          <a:p>
            <a:pPr>
              <a:defRPr/>
            </a:pPr>
            <a:r>
              <a:rPr lang="en-US" sz="2800" b="1" dirty="0">
                <a:solidFill>
                  <a:schemeClr val="tx1"/>
                </a:solidFill>
                <a:latin typeface="Tahoma" pitchFamily="34" charset="0"/>
                <a:cs typeface="Tahoma" pitchFamily="34" charset="0"/>
              </a:rPr>
              <a:t>Peculiar inflammatory reaction </a:t>
            </a:r>
          </a:p>
          <a:p>
            <a:pPr>
              <a:defRPr/>
            </a:pPr>
            <a:r>
              <a:rPr lang="en-US" sz="2800" b="1" dirty="0">
                <a:solidFill>
                  <a:schemeClr val="tx1"/>
                </a:solidFill>
                <a:latin typeface="Tahoma" pitchFamily="34" charset="0"/>
                <a:cs typeface="Tahoma" pitchFamily="34" charset="0"/>
              </a:rPr>
              <a:t>characterized by </a:t>
            </a:r>
          </a:p>
          <a:p>
            <a:pPr>
              <a:defRPr/>
            </a:pPr>
            <a:r>
              <a:rPr lang="en-US" sz="2800" b="1" dirty="0">
                <a:solidFill>
                  <a:schemeClr val="tx1"/>
                </a:solidFill>
                <a:latin typeface="Tahoma" pitchFamily="34" charset="0"/>
                <a:cs typeface="Tahoma" pitchFamily="34" charset="0"/>
              </a:rPr>
              <a:t>soft, yellow, </a:t>
            </a:r>
          </a:p>
          <a:p>
            <a:pPr>
              <a:defRPr/>
            </a:pPr>
            <a:r>
              <a:rPr lang="en-US" sz="2800" b="1" dirty="0">
                <a:solidFill>
                  <a:schemeClr val="tx1"/>
                </a:solidFill>
                <a:latin typeface="Tahoma" pitchFamily="34" charset="0"/>
                <a:cs typeface="Tahoma" pitchFamily="34" charset="0"/>
              </a:rPr>
              <a:t>plaques 3-4 cm in diameter</a:t>
            </a:r>
          </a:p>
          <a:p>
            <a:pPr>
              <a:defRPr/>
            </a:pPr>
            <a:r>
              <a:rPr lang="en-US" sz="2800" b="1" dirty="0">
                <a:solidFill>
                  <a:schemeClr val="tx1"/>
                </a:solidFill>
                <a:latin typeface="Tahoma" pitchFamily="34" charset="0"/>
                <a:cs typeface="Tahoma" pitchFamily="34" charset="0"/>
              </a:rPr>
              <a:t>and </a:t>
            </a:r>
            <a:r>
              <a:rPr lang="en-US" sz="2800" b="1" dirty="0" err="1">
                <a:solidFill>
                  <a:schemeClr val="tx1"/>
                </a:solidFill>
                <a:latin typeface="Tahoma" pitchFamily="34" charset="0"/>
                <a:cs typeface="Tahoma" pitchFamily="34" charset="0"/>
              </a:rPr>
              <a:t>histologically</a:t>
            </a:r>
            <a:r>
              <a:rPr lang="en-US" sz="2800" b="1" dirty="0">
                <a:solidFill>
                  <a:schemeClr val="tx1"/>
                </a:solidFill>
                <a:latin typeface="Tahoma" pitchFamily="34" charset="0"/>
                <a:cs typeface="Tahoma" pitchFamily="34" charset="0"/>
              </a:rPr>
              <a:t> </a:t>
            </a:r>
          </a:p>
          <a:p>
            <a:pPr>
              <a:defRPr/>
            </a:pPr>
            <a:r>
              <a:rPr lang="en-US" sz="2800" b="1" dirty="0">
                <a:solidFill>
                  <a:schemeClr val="tx1"/>
                </a:solidFill>
                <a:latin typeface="Tahoma" pitchFamily="34" charset="0"/>
                <a:cs typeface="Tahoma" pitchFamily="34" charset="0"/>
              </a:rPr>
              <a:t>by foamy </a:t>
            </a:r>
          </a:p>
          <a:p>
            <a:pPr>
              <a:defRPr/>
            </a:pPr>
            <a:r>
              <a:rPr lang="en-US" sz="2800" b="1" dirty="0">
                <a:solidFill>
                  <a:schemeClr val="tx1"/>
                </a:solidFill>
                <a:latin typeface="Tahoma" pitchFamily="34" charset="0"/>
                <a:cs typeface="Tahoma" pitchFamily="34" charset="0"/>
              </a:rPr>
              <a:t>macrophages</a:t>
            </a:r>
          </a:p>
        </p:txBody>
      </p:sp>
    </p:spTree>
    <p:extLst>
      <p:ext uri="{BB962C8B-B14F-4D97-AF65-F5344CB8AC3E}">
        <p14:creationId xmlns:p14="http://schemas.microsoft.com/office/powerpoint/2010/main" val="204465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Cotran\Images\CH22\F02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986"/>
            <a:ext cx="12192000" cy="5899014"/>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22.7</a:t>
            </a:r>
            <a:endParaRPr lang="en-US" altLang="en-US" sz="1200"/>
          </a:p>
        </p:txBody>
      </p:sp>
      <p:sp>
        <p:nvSpPr>
          <p:cNvPr id="35844" name="Text Box 4"/>
          <p:cNvSpPr txBox="1">
            <a:spLocks noChangeArrowheads="1"/>
          </p:cNvSpPr>
          <p:nvPr/>
        </p:nvSpPr>
        <p:spPr bwMode="auto">
          <a:xfrm>
            <a:off x="0" y="335684"/>
            <a:ext cx="1037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dirty="0">
                <a:solidFill>
                  <a:srgbClr val="333399"/>
                </a:solidFill>
                <a:latin typeface="Tahoma" panose="020B0604030504040204" pitchFamily="34" charset="0"/>
                <a:cs typeface="Tahoma" panose="020B0604030504040204" pitchFamily="34" charset="0"/>
              </a:rPr>
              <a:t>Cystitis with </a:t>
            </a:r>
            <a:r>
              <a:rPr lang="en-US" altLang="en-US" sz="3200" b="1" dirty="0" err="1">
                <a:solidFill>
                  <a:srgbClr val="333399"/>
                </a:solidFill>
                <a:latin typeface="Tahoma" panose="020B0604030504040204" pitchFamily="34" charset="0"/>
                <a:cs typeface="Tahoma" panose="020B0604030504040204" pitchFamily="34" charset="0"/>
              </a:rPr>
              <a:t>malakoplakia</a:t>
            </a:r>
            <a:r>
              <a:rPr lang="en-US" altLang="en-US" sz="3200" b="1"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Michaelis</a:t>
            </a:r>
            <a:r>
              <a:rPr lang="en-US" altLang="en-US" sz="3200"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Gutman</a:t>
            </a:r>
            <a:r>
              <a:rPr lang="en-US" altLang="en-US" sz="3200" dirty="0">
                <a:solidFill>
                  <a:srgbClr val="333399"/>
                </a:solidFill>
                <a:latin typeface="Tahoma" panose="020B0604030504040204" pitchFamily="34" charset="0"/>
                <a:cs typeface="Tahoma" panose="020B0604030504040204" pitchFamily="34" charset="0"/>
              </a:rPr>
              <a:t> bodies</a:t>
            </a:r>
            <a:endParaRPr lang="en-US" altLang="en-US" sz="3200" dirty="0">
              <a:solidFill>
                <a:srgbClr val="333399"/>
              </a:solidFill>
            </a:endParaRPr>
          </a:p>
        </p:txBody>
      </p:sp>
      <p:sp>
        <p:nvSpPr>
          <p:cNvPr id="35845" name="Line 5"/>
          <p:cNvSpPr>
            <a:spLocks noChangeShapeType="1"/>
          </p:cNvSpPr>
          <p:nvPr/>
        </p:nvSpPr>
        <p:spPr bwMode="auto">
          <a:xfrm flipH="1">
            <a:off x="6096000" y="24384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flipH="1">
            <a:off x="6629400" y="1981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flipH="1">
            <a:off x="5334000" y="1600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7173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LKPx4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lkp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2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40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1362"/>
            <a:ext cx="12192000" cy="6256638"/>
          </a:xfrm>
          <a:ln>
            <a:solidFill>
              <a:schemeClr val="tx1"/>
            </a:solidFill>
            <a:miter lim="800000"/>
            <a:headEnd/>
            <a:tailEnd/>
          </a:ln>
        </p:spPr>
      </p:pic>
      <p:sp>
        <p:nvSpPr>
          <p:cNvPr id="5" name="Title 1"/>
          <p:cNvSpPr>
            <a:spLocks noGrp="1"/>
          </p:cNvSpPr>
          <p:nvPr>
            <p:ph type="title"/>
          </p:nvPr>
        </p:nvSpPr>
        <p:spPr>
          <a:xfrm>
            <a:off x="0" y="94735"/>
            <a:ext cx="7445375" cy="381000"/>
          </a:xfrm>
        </p:spPr>
        <p:txBody>
          <a:bodyPr rtlCol="0">
            <a:noAutofit/>
          </a:bodyPr>
          <a:lstStyle/>
          <a:p>
            <a:pPr algn="ctr">
              <a:defRPr/>
            </a:pPr>
            <a:r>
              <a:rPr lang="en-US" sz="3600" dirty="0">
                <a:solidFill>
                  <a:schemeClr val="accent1">
                    <a:lumMod val="50000"/>
                  </a:schemeClr>
                </a:solidFill>
              </a:rPr>
              <a:t>Acute inflammation of the urinary bladder.</a:t>
            </a:r>
          </a:p>
        </p:txBody>
      </p:sp>
    </p:spTree>
    <p:extLst>
      <p:ext uri="{BB962C8B-B14F-4D97-AF65-F5344CB8AC3E}">
        <p14:creationId xmlns:p14="http://schemas.microsoft.com/office/powerpoint/2010/main" val="3416254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
            <a:ext cx="12192000" cy="6936259"/>
          </a:xfrm>
          <a:ln>
            <a:solidFill>
              <a:schemeClr val="tx1"/>
            </a:solidFill>
            <a:miter lim="800000"/>
            <a:headEnd/>
            <a:tailEnd/>
          </a:ln>
        </p:spPr>
      </p:pic>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Tree>
    <p:extLst>
      <p:ext uri="{BB962C8B-B14F-4D97-AF65-F5344CB8AC3E}">
        <p14:creationId xmlns:p14="http://schemas.microsoft.com/office/powerpoint/2010/main" val="188054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
        <p:nvSpPr>
          <p:cNvPr id="2" name="Content Placeholder 1"/>
          <p:cNvSpPr>
            <a:spLocks noGrp="1"/>
          </p:cNvSpPr>
          <p:nvPr>
            <p:ph idx="1"/>
          </p:nvPr>
        </p:nvSpPr>
        <p:spPr/>
        <p:txBody>
          <a:bodyPr/>
          <a:lstStyle/>
          <a:p>
            <a:r>
              <a:rPr lang="en-US" sz="5400" dirty="0">
                <a:solidFill>
                  <a:srgbClr val="7030A0"/>
                </a:solidFill>
              </a:rPr>
              <a:t>Homework : </a:t>
            </a:r>
          </a:p>
          <a:p>
            <a:pPr marL="0" indent="0">
              <a:buNone/>
            </a:pPr>
            <a:r>
              <a:rPr lang="en-US" dirty="0"/>
              <a:t> </a:t>
            </a:r>
            <a:r>
              <a:rPr lang="en-US" sz="4800" dirty="0"/>
              <a:t>Specify what are the radiopaque and what are the radiolucent calculi.</a:t>
            </a:r>
          </a:p>
        </p:txBody>
      </p:sp>
    </p:spTree>
    <p:extLst>
      <p:ext uri="{BB962C8B-B14F-4D97-AF65-F5344CB8AC3E}">
        <p14:creationId xmlns:p14="http://schemas.microsoft.com/office/powerpoint/2010/main" val="268056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a:t>definition</a:t>
            </a:r>
          </a:p>
        </p:txBody>
      </p:sp>
      <p:sp>
        <p:nvSpPr>
          <p:cNvPr id="3" name="Content Placeholder 2"/>
          <p:cNvSpPr>
            <a:spLocks noGrp="1"/>
          </p:cNvSpPr>
          <p:nvPr>
            <p:ph idx="1"/>
          </p:nvPr>
        </p:nvSpPr>
        <p:spPr/>
        <p:txBody>
          <a:bodyPr>
            <a:normAutofit/>
          </a:bodyPr>
          <a:lstStyle/>
          <a:p>
            <a:pPr>
              <a:defRPr/>
            </a:pPr>
            <a:r>
              <a:rPr lang="en-US" sz="4000" b="1" dirty="0"/>
              <a:t>Pyelonephritis:</a:t>
            </a:r>
            <a:r>
              <a:rPr lang="en-US" b="1" dirty="0"/>
              <a:t>   </a:t>
            </a:r>
            <a:r>
              <a:rPr lang="en-US" sz="3600" b="1" dirty="0"/>
              <a:t>one of the most common diseases of the kidney and is defined as inflammation affecting the tubules, </a:t>
            </a:r>
            <a:r>
              <a:rPr lang="en-US" sz="3600" b="1" dirty="0" err="1"/>
              <a:t>interstitium</a:t>
            </a:r>
            <a:r>
              <a:rPr lang="en-US" sz="3600" b="1" dirty="0"/>
              <a:t>, and renal pelvis.</a:t>
            </a:r>
            <a:endParaRPr lang="en-US" sz="3600" dirty="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249437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fi-FI" dirty="0"/>
              <a:t>Route of infection</a:t>
            </a:r>
            <a:br>
              <a:rPr lang="fi-FI" sz="3200" dirty="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a:spcAft>
                <a:spcPts val="0"/>
              </a:spcAft>
              <a:buFont typeface="Wingdings"/>
              <a:buChar char=""/>
              <a:defRPr/>
            </a:pPr>
            <a:r>
              <a:rPr lang="en-US" sz="2800" dirty="0"/>
              <a:t>Ascending infection</a:t>
            </a:r>
          </a:p>
          <a:p>
            <a:pPr marL="640080" lvl="1" indent="-274320">
              <a:spcAft>
                <a:spcPts val="0"/>
              </a:spcAft>
              <a:buClr>
                <a:schemeClr val="accent3"/>
              </a:buClr>
              <a:buFont typeface="Wingdings 2"/>
              <a:buChar char=""/>
              <a:defRPr/>
            </a:pPr>
            <a:endParaRPr lang="en-US" sz="2400" dirty="0"/>
          </a:p>
          <a:p>
            <a:pPr marL="640080" lvl="1" indent="-274320">
              <a:spcAft>
                <a:spcPts val="0"/>
              </a:spcAft>
              <a:buClr>
                <a:schemeClr val="accent3"/>
              </a:buClr>
              <a:buFont typeface="Wingdings 2"/>
              <a:buChar char=""/>
              <a:defRPr/>
            </a:pPr>
            <a:r>
              <a:rPr lang="en-US" sz="2400" b="1" dirty="0"/>
              <a:t>More than 85% of cases of urinary tract infection are caused by the gram-negative bacilli that are normal inhabitants of the intestinal tract.</a:t>
            </a:r>
          </a:p>
          <a:p>
            <a:pPr marL="640080" lvl="1" indent="-274320">
              <a:spcAft>
                <a:spcPts val="0"/>
              </a:spcAft>
              <a:buClr>
                <a:schemeClr val="accent3"/>
              </a:buClr>
              <a:buFont typeface="Wingdings 2"/>
              <a:buChar char=""/>
              <a:defRPr/>
            </a:pPr>
            <a:r>
              <a:rPr lang="en-US" sz="2400" dirty="0"/>
              <a:t>This is the most common route of infection</a:t>
            </a:r>
          </a:p>
          <a:p>
            <a:pPr marL="320040" indent="-320040">
              <a:spcAft>
                <a:spcPts val="0"/>
              </a:spcAft>
              <a:buFont typeface="Wingdings"/>
              <a:buChar char=""/>
              <a:defRPr/>
            </a:pPr>
            <a:r>
              <a:rPr lang="en-US" sz="2800" dirty="0" err="1"/>
              <a:t>Hematogenous</a:t>
            </a:r>
            <a:r>
              <a:rPr lang="en-US" sz="2800" dirty="0"/>
              <a:t> infection</a:t>
            </a:r>
          </a:p>
          <a:p>
            <a:pPr marL="640080" lvl="1" indent="-274320">
              <a:spcAft>
                <a:spcPts val="0"/>
              </a:spcAft>
              <a:buClr>
                <a:schemeClr val="accent3"/>
              </a:buClr>
              <a:buNone/>
              <a:defRPr/>
            </a:pPr>
            <a:r>
              <a:rPr lang="en-US" sz="2400" dirty="0"/>
              <a:t>  </a:t>
            </a:r>
          </a:p>
        </p:txBody>
      </p:sp>
    </p:spTree>
    <p:extLst>
      <p:ext uri="{BB962C8B-B14F-4D97-AF65-F5344CB8AC3E}">
        <p14:creationId xmlns:p14="http://schemas.microsoft.com/office/powerpoint/2010/main" val="275180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a:t>Predisposing conditions- acute </a:t>
            </a:r>
            <a:r>
              <a:rPr lang="en-US" dirty="0" err="1"/>
              <a:t>pyelonephritis</a:t>
            </a:r>
            <a:endParaRPr lang="en-US" dirty="0"/>
          </a:p>
        </p:txBody>
      </p:sp>
      <p:sp>
        <p:nvSpPr>
          <p:cNvPr id="3" name="Content Placeholder 2"/>
          <p:cNvSpPr>
            <a:spLocks noGrp="1"/>
          </p:cNvSpPr>
          <p:nvPr>
            <p:ph idx="1"/>
          </p:nvPr>
        </p:nvSpPr>
        <p:spPr/>
        <p:txBody>
          <a:bodyPr>
            <a:normAutofit/>
          </a:bodyPr>
          <a:lstStyle/>
          <a:p>
            <a:pPr>
              <a:defRPr/>
            </a:pPr>
            <a:r>
              <a:rPr lang="en-US" sz="2400" i="1" dirty="0"/>
              <a:t>Urinary tract obstruction,</a:t>
            </a:r>
            <a:r>
              <a:rPr lang="en-US" sz="2400" dirty="0"/>
              <a:t> either congenital or acquired </a:t>
            </a:r>
          </a:p>
          <a:p>
            <a:pPr>
              <a:defRPr/>
            </a:pPr>
            <a:r>
              <a:rPr lang="en-US" sz="2400" i="1" dirty="0"/>
              <a:t>Instrumentation</a:t>
            </a:r>
            <a:r>
              <a:rPr lang="en-US" sz="2400" dirty="0"/>
              <a:t> of the urinary tract </a:t>
            </a:r>
          </a:p>
          <a:p>
            <a:pPr>
              <a:defRPr/>
            </a:pPr>
            <a:r>
              <a:rPr lang="en-US" sz="2400" i="1" dirty="0" err="1"/>
              <a:t>Vesicoureteral</a:t>
            </a:r>
            <a:r>
              <a:rPr lang="en-US" sz="2400" i="1" dirty="0"/>
              <a:t> reflux</a:t>
            </a:r>
            <a:r>
              <a:rPr lang="en-US" sz="2400" dirty="0"/>
              <a:t> </a:t>
            </a:r>
          </a:p>
          <a:p>
            <a:pPr>
              <a:defRPr/>
            </a:pPr>
            <a:r>
              <a:rPr lang="en-US" sz="2400" i="1" dirty="0"/>
              <a:t>Pregnancy.</a:t>
            </a:r>
            <a:r>
              <a:rPr lang="en-US" sz="2400" dirty="0"/>
              <a:t>. </a:t>
            </a:r>
          </a:p>
          <a:p>
            <a:pPr>
              <a:defRPr/>
            </a:pPr>
            <a:r>
              <a:rPr lang="en-US" sz="2400" i="1" dirty="0"/>
              <a:t>Gender and age.</a:t>
            </a:r>
            <a:r>
              <a:rPr lang="en-US" sz="2400" dirty="0"/>
              <a:t>. </a:t>
            </a:r>
          </a:p>
          <a:p>
            <a:pPr>
              <a:defRPr/>
            </a:pPr>
            <a:r>
              <a:rPr lang="en-US" sz="2400" i="1" dirty="0"/>
              <a:t>Preexisting renal lesions,</a:t>
            </a:r>
            <a:r>
              <a:rPr lang="en-US" sz="2400" dirty="0"/>
              <a:t> causing </a:t>
            </a:r>
            <a:r>
              <a:rPr lang="en-US" sz="2400" dirty="0" err="1"/>
              <a:t>intrarenal</a:t>
            </a:r>
            <a:r>
              <a:rPr lang="en-US" sz="2400" dirty="0"/>
              <a:t> scarring and obstruction </a:t>
            </a:r>
          </a:p>
          <a:p>
            <a:pPr>
              <a:defRPr/>
            </a:pPr>
            <a:r>
              <a:rPr lang="en-US" sz="2400" i="1" dirty="0"/>
              <a:t>Diabetes mellitus</a:t>
            </a:r>
            <a:endParaRPr lang="en-US" sz="2400" dirty="0"/>
          </a:p>
          <a:p>
            <a:pPr>
              <a:defRPr/>
            </a:pPr>
            <a:r>
              <a:rPr lang="en-US" sz="2400" i="1" dirty="0" err="1"/>
              <a:t>Immunosuppression</a:t>
            </a:r>
            <a:r>
              <a:rPr lang="en-US" sz="2400" i="1" dirty="0"/>
              <a:t> and immunodeficiency</a:t>
            </a:r>
            <a:endParaRPr lang="en-US" sz="2400" dirty="0"/>
          </a:p>
          <a:p>
            <a:pPr>
              <a:defRPr/>
            </a:pPr>
            <a:endParaRPr lang="en-US" dirty="0"/>
          </a:p>
        </p:txBody>
      </p:sp>
    </p:spTree>
    <p:extLst>
      <p:ext uri="{BB962C8B-B14F-4D97-AF65-F5344CB8AC3E}">
        <p14:creationId xmlns:p14="http://schemas.microsoft.com/office/powerpoint/2010/main" val="394986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a:t>Complications -acute </a:t>
            </a:r>
            <a:r>
              <a:rPr lang="en-US" dirty="0" err="1"/>
              <a:t>pyelonephritis</a:t>
            </a:r>
            <a:endParaRPr lang="en-US" dirty="0"/>
          </a:p>
        </p:txBody>
      </p:sp>
      <p:sp>
        <p:nvSpPr>
          <p:cNvPr id="11267" name="Content Placeholder 2"/>
          <p:cNvSpPr>
            <a:spLocks noGrp="1"/>
          </p:cNvSpPr>
          <p:nvPr>
            <p:ph idx="1"/>
          </p:nvPr>
        </p:nvSpPr>
        <p:spPr/>
        <p:txBody>
          <a:bodyPr>
            <a:normAutofit/>
          </a:bodyPr>
          <a:lstStyle/>
          <a:p>
            <a:pPr>
              <a:buFont typeface="Wingdings 2" panose="05020102010507070707" pitchFamily="18" charset="2"/>
              <a:buNone/>
            </a:pPr>
            <a:r>
              <a:rPr lang="en-US" altLang="en-US" sz="3600" b="1" dirty="0"/>
              <a:t>1 Papillary necrosis</a:t>
            </a:r>
            <a:r>
              <a:rPr lang="en-US" altLang="en-US" sz="3600" dirty="0"/>
              <a:t> </a:t>
            </a:r>
          </a:p>
          <a:p>
            <a:pPr>
              <a:buFont typeface="Wingdings 2" panose="05020102010507070707" pitchFamily="18" charset="2"/>
              <a:buNone/>
            </a:pPr>
            <a:r>
              <a:rPr lang="en-US" altLang="en-US" sz="3600" b="1" dirty="0"/>
              <a:t>2</a:t>
            </a:r>
            <a:r>
              <a:rPr lang="en-US" altLang="en-US" sz="3600" dirty="0"/>
              <a:t> </a:t>
            </a:r>
            <a:r>
              <a:rPr lang="en-US" altLang="en-US" sz="3600" b="1" dirty="0" err="1"/>
              <a:t>Pyonephrosis</a:t>
            </a:r>
            <a:endParaRPr lang="en-US" altLang="en-US" sz="3600" dirty="0"/>
          </a:p>
          <a:p>
            <a:pPr>
              <a:buFont typeface="Wingdings 2" panose="05020102010507070707" pitchFamily="18" charset="2"/>
              <a:buNone/>
            </a:pPr>
            <a:r>
              <a:rPr lang="en-US" altLang="en-US" sz="3600" b="1" dirty="0"/>
              <a:t>3</a:t>
            </a:r>
            <a:r>
              <a:rPr lang="en-US" altLang="en-US" sz="3600" dirty="0"/>
              <a:t> </a:t>
            </a:r>
            <a:r>
              <a:rPr lang="en-US" altLang="en-US" sz="3600" b="1" dirty="0"/>
              <a:t>Perinephric abscess</a:t>
            </a:r>
            <a:endParaRPr lang="en-US" altLang="en-US" sz="3600" dirty="0"/>
          </a:p>
        </p:txBody>
      </p:sp>
    </p:spTree>
    <p:extLst>
      <p:ext uri="{BB962C8B-B14F-4D97-AF65-F5344CB8AC3E}">
        <p14:creationId xmlns:p14="http://schemas.microsoft.com/office/powerpoint/2010/main" val="22968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04800"/>
            <a:ext cx="8229600" cy="1143000"/>
          </a:xfrm>
        </p:spPr>
        <p:txBody>
          <a:bodyPr/>
          <a:lstStyle/>
          <a:p>
            <a:r>
              <a:rPr lang="en-US" altLang="en-US"/>
              <a:t>.</a:t>
            </a:r>
          </a:p>
        </p:txBody>
      </p:sp>
      <p:pic>
        <p:nvPicPr>
          <p:cNvPr id="13315" name="Picture 2" descr="http://www.studentconsult.com/common/showimage.cfm?mediaISBN=9781416031215&amp;FigFile=S9781416031215-020-f028.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34200" y="0"/>
            <a:ext cx="3733800" cy="3046988"/>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dirty="0"/>
              <a:t>Acute </a:t>
            </a:r>
            <a:r>
              <a:rPr lang="en-US" sz="3200" dirty="0" err="1"/>
              <a:t>pyelonephritis</a:t>
            </a:r>
            <a:r>
              <a:rPr lang="en-US" sz="3200" dirty="0"/>
              <a:t>. Cortical surface shows grayish white areas of inflammation and abscess formation</a:t>
            </a:r>
          </a:p>
        </p:txBody>
      </p:sp>
    </p:spTree>
    <p:extLst>
      <p:ext uri="{BB962C8B-B14F-4D97-AF65-F5344CB8AC3E}">
        <p14:creationId xmlns:p14="http://schemas.microsoft.com/office/powerpoint/2010/main" val="232060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The pale white areas involving some or all of many renal papillae are areas of papillary necrosis</a:t>
            </a:r>
          </a:p>
        </p:txBody>
      </p:sp>
      <p:pic>
        <p:nvPicPr>
          <p:cNvPr id="12291" name="Picture 2" descr="http://library.med.utah.edu/WebPath/jpeg1/RENAL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7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149</TotalTime>
  <Words>1101</Words>
  <Application>Microsoft Office PowerPoint</Application>
  <PresentationFormat>Widescreen</PresentationFormat>
  <Paragraphs>168</Paragraphs>
  <Slides>39</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Century Gothic</vt:lpstr>
      <vt:lpstr>Meta Serif Office Pro</vt:lpstr>
      <vt:lpstr>Tahoma</vt:lpstr>
      <vt:lpstr>Times New Roman</vt:lpstr>
      <vt:lpstr>Tw Cen MT</vt:lpstr>
      <vt:lpstr>Tw Cen MT Condensed</vt:lpstr>
      <vt:lpstr>Wingdings</vt:lpstr>
      <vt:lpstr>Wingdings 2</vt:lpstr>
      <vt:lpstr>Wingdings 3</vt:lpstr>
      <vt:lpstr>Integral</vt:lpstr>
      <vt:lpstr>Pathology of pyelonephritis, Nephrolithiasis and Cystitis</vt:lpstr>
      <vt:lpstr>Objectives </vt:lpstr>
      <vt:lpstr>Infections of Urinary Tract</vt:lpstr>
      <vt:lpstr>definition</vt:lpstr>
      <vt:lpstr>Route of infection </vt:lpstr>
      <vt:lpstr>Predisposing conditions- acute pyelonephritis</vt:lpstr>
      <vt:lpstr>Complications -acute pyelonephritis</vt:lpstr>
      <vt:lpstr>.</vt:lpstr>
      <vt:lpstr>The pale white areas involving some or all of many renal papillae are areas of papillary necrosis</vt:lpstr>
      <vt:lpstr>Acute on chronic pyelonephritis with numerous septic foci present in an already scarred kidney.</vt:lpstr>
      <vt:lpstr>Acute pyelonephritis. There is a diffuse interstitial infiltrate with polymorphonuclear leukocytes.</vt:lpstr>
      <vt:lpstr>PowerPoint Presentation</vt:lpstr>
      <vt:lpstr>Acute pyelonephritis marked by an acute neutrophilic exudate within tubules and interstitium inflammation</vt:lpstr>
      <vt:lpstr>Chronic pyelonephritis and reflux nephropathy </vt:lpstr>
      <vt:lpstr>Chronic Pyelonephritis-gross</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unshaped scar of healed pyelonephritis</vt:lpstr>
      <vt:lpstr>PowerPoint Presentation</vt:lpstr>
      <vt:lpstr>PowerPoint Presentation</vt:lpstr>
      <vt:lpstr>PowerPoint Presentation</vt:lpstr>
      <vt:lpstr>Urolithiasias</vt:lpstr>
      <vt:lpstr>Tubulointerstitial Nephritis</vt:lpstr>
      <vt:lpstr>AIN. The mononuclear infiltrate is accompanying by abundant eosinophils and may have a granulomatous appearance.</vt:lpstr>
      <vt:lpstr>AIN. Higher power of tubulitis demonstrating interstitial edema and invasion of the tubular epithelium by lymphocytes.</vt:lpstr>
      <vt:lpstr>Definition-UTI </vt:lpstr>
      <vt:lpstr>PowerPoint Presentation</vt:lpstr>
      <vt:lpstr>Symptoms urolithiasis</vt:lpstr>
      <vt:lpstr>Acute and Chronic Cystitis: Etiology</vt:lpstr>
      <vt:lpstr>PowerPoint Presentation</vt:lpstr>
      <vt:lpstr>PowerPoint Presentation</vt:lpstr>
      <vt:lpstr>PowerPoint Presentation</vt:lpstr>
      <vt:lpstr>PowerPoint Presentation</vt:lpstr>
      <vt:lpstr>PowerPoint Presentation</vt:lpstr>
      <vt:lpstr>PowerPoint Presentation</vt:lpstr>
      <vt:lpstr>Acute inflammation of the urinary bladder.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dc:creator>Hala Kassouf</dc:creator>
  <cp:lastModifiedBy>دانه</cp:lastModifiedBy>
  <cp:revision>25</cp:revision>
  <dcterms:created xsi:type="dcterms:W3CDTF">2014-09-24T05:34:52Z</dcterms:created>
  <dcterms:modified xsi:type="dcterms:W3CDTF">2018-04-12T05:09:31Z</dcterms:modified>
</cp:coreProperties>
</file>