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6638-7584-4819-A1FD-1B765F79F3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8659-FB5E-4FF6-95FE-911CBA3BD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9621EF-7D72-4E98-A730-3A08899DFF95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5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AB3511-7BB3-46E8-98D1-9DAA84DC1777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7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A5FE53-61FD-4737-8A24-EF10F633D4C9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1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B1BF2C-C6E2-4F8B-B0CB-219DEA7EE633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1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5B69F8-349B-471A-8E27-4867A9FDC734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8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B2BA76-61FF-4088-8790-5E93E8859624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06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EDA03A-114B-45C7-94D9-DACF18B0019C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3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0D1E3E-B3D6-4138-994D-4CD3928D9ADB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8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2C649A-2CD3-4653-A6E2-EC6F8AB3D2D2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4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2FBB93-D8F0-4E0B-AC8F-46856751F817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6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8FADF8-FC1A-4768-ACB2-8BBAF9290D8E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1DF0FE-A0F6-4483-B4DB-F72C6F821124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7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AB5791-CB4C-4EE0-A975-938D07C7D921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5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8D8298-8029-48C3-B6AD-A864DA8DBFAD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3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2F6E5-AF69-4296-8E9D-03F9D3BE584E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8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81B2B8-2394-4A0D-98EE-C064B3C01A00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7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TUMORS OF THE KIDNEY AND URINARY BLADDER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HALA KFOURY,MD</a:t>
            </a:r>
          </a:p>
        </p:txBody>
      </p:sp>
    </p:spTree>
    <p:extLst>
      <p:ext uri="{BB962C8B-B14F-4D97-AF65-F5344CB8AC3E}">
        <p14:creationId xmlns:p14="http://schemas.microsoft.com/office/powerpoint/2010/main" val="123668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9" y="838200"/>
            <a:ext cx="5103341" cy="51816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Small clear cell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renal cell carcinoma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(hypernephroma, Grawitz tumor) is spreading into perirenal adipose tissue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1433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93708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Renal Cell Carcin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49665" cy="696097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657601" y="381000"/>
            <a:ext cx="4035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renal clear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71827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33400"/>
            <a:ext cx="5156886" cy="57912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Typical lobulated, whorled, tan-colored cut surface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6387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28951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49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7848600" cy="533400"/>
          </a:xfrm>
        </p:spPr>
        <p:txBody>
          <a:bodyPr rtlCol="0" anchor="ctr">
            <a:normAutofit fontScale="90000"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Invasion of the renal vein and inferior vena cava (arrow) by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39606"/>
            <a:ext cx="12192001" cy="6818394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24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9" y="533400"/>
            <a:ext cx="5574957" cy="57912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Papillary urothelial (transitional cell) carcinoma of renal pelvis. Note the exophytic, multifronded nature of the tumor.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1980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064077" y="368944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Transitional cell carcinoma of the renal pelvis.</a:t>
            </a:r>
          </a:p>
        </p:txBody>
      </p:sp>
    </p:spTree>
    <p:extLst>
      <p:ext uri="{BB962C8B-B14F-4D97-AF65-F5344CB8AC3E}">
        <p14:creationId xmlns:p14="http://schemas.microsoft.com/office/powerpoint/2010/main" val="342964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8378" y="2207740"/>
            <a:ext cx="5261919" cy="32004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Solid, bulging, fleshy tan-white, partially necrotic tumor has replaced much of the kidney and is encompassed by a thin rim of renal tissue..</a:t>
            </a:r>
          </a:p>
        </p:txBody>
      </p:sp>
      <p:pic>
        <p:nvPicPr>
          <p:cNvPr id="2048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0616"/>
            <a:ext cx="6178378" cy="6948616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6095999" y="0"/>
            <a:ext cx="5651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Wilms</a:t>
            </a:r>
            <a:r>
              <a:rPr lang="en-US" altLang="en-US" sz="3200" dirty="0"/>
              <a:t>’ tumor (</a:t>
            </a:r>
            <a:r>
              <a:rPr lang="en-US" altLang="en-US" sz="3200" dirty="0" err="1"/>
              <a:t>nephroblastoma</a:t>
            </a:r>
            <a:r>
              <a:rPr lang="en-US" alt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021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3718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37188" y="1019433"/>
            <a:ext cx="51816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Wilms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’ tumor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appears whiter due to formalin fixation and has extended beyond the confines of the kidney</a:t>
            </a:r>
          </a:p>
        </p:txBody>
      </p:sp>
    </p:spTree>
    <p:extLst>
      <p:ext uri="{BB962C8B-B14F-4D97-AF65-F5344CB8AC3E}">
        <p14:creationId xmlns:p14="http://schemas.microsoft.com/office/powerpoint/2010/main" val="3389864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57665"/>
            <a:ext cx="6054811" cy="691566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2910" y="844378"/>
            <a:ext cx="55626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shows hypercellular areas comprising undifferentiated blastema, loose stroma  with undifferentiated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glomeruloid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body.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6054810" y="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Wilms</a:t>
            </a:r>
            <a:r>
              <a:rPr lang="en-US" altLang="en-US" sz="3200" dirty="0"/>
              <a:t>’ tumor</a:t>
            </a:r>
          </a:p>
        </p:txBody>
      </p:sp>
    </p:spTree>
    <p:extLst>
      <p:ext uri="{BB962C8B-B14F-4D97-AF65-F5344CB8AC3E}">
        <p14:creationId xmlns:p14="http://schemas.microsoft.com/office/powerpoint/2010/main" val="61530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94854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4854" y="0"/>
            <a:ext cx="57150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Urothelial (transitional cell) carcinoma in situ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of the urinary bladder if untreated, up to 75% of cases go on to invasive cancer.</a:t>
            </a:r>
          </a:p>
        </p:txBody>
      </p:sp>
    </p:spTree>
    <p:extLst>
      <p:ext uri="{BB962C8B-B14F-4D97-AF65-F5344CB8AC3E}">
        <p14:creationId xmlns:p14="http://schemas.microsoft.com/office/powerpoint/2010/main" val="139964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55724" y="0"/>
            <a:ext cx="5715000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carcinoma in situ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(surface is to the right).</a:t>
            </a:r>
          </a:p>
        </p:txBody>
      </p:sp>
      <p:pic>
        <p:nvPicPr>
          <p:cNvPr id="2457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19568" cy="670354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51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u="sng" dirty="0"/>
              <a:t>Objectives:</a:t>
            </a:r>
            <a:br>
              <a:rPr lang="en-US" altLang="en-US" sz="5400" dirty="0"/>
            </a:br>
            <a:endParaRPr lang="en-US" altLang="en-US" sz="54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At the end of the lecture the students will be able to: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sz="3200" dirty="0"/>
              <a:t>Recognize the  benign tumors of the kidney.</a:t>
            </a:r>
          </a:p>
          <a:p>
            <a:r>
              <a:rPr lang="en-US" altLang="en-US" sz="3200" dirty="0"/>
              <a:t>Describe renal cell carcinoma and </a:t>
            </a:r>
            <a:r>
              <a:rPr lang="en-US" altLang="en-US" sz="3200" dirty="0" err="1"/>
              <a:t>Wilm’s</a:t>
            </a:r>
            <a:r>
              <a:rPr lang="en-US" altLang="en-US" sz="3200" dirty="0"/>
              <a:t> tumor.</a:t>
            </a:r>
          </a:p>
          <a:p>
            <a:r>
              <a:rPr lang="en-US" altLang="en-US" sz="3200" dirty="0"/>
              <a:t>Recognize transitional cell and squamous carcinoma of the urinary bladder.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158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52518" y="140043"/>
            <a:ext cx="5638800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Invasive urothelial carcinoma of the bladder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is invading the muscle coat on the right side of the picture.</a:t>
            </a:r>
          </a:p>
        </p:txBody>
      </p:sp>
      <p:pic>
        <p:nvPicPr>
          <p:cNvPr id="2560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25251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85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470" y="928817"/>
            <a:ext cx="5583195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Urothelial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carcinoma of bladder.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8547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497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8001000" cy="6096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Advanced urothelial cancer of the bladder has spread posteriorly (arrow)to invade the uterus.</a:t>
            </a:r>
          </a:p>
        </p:txBody>
      </p:sp>
      <p:pic>
        <p:nvPicPr>
          <p:cNvPr id="27651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53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13838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81799" y="838200"/>
            <a:ext cx="4940643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Poorly differentiated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urothelial carcinoma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08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026905" cy="1837401"/>
          </a:xfrm>
        </p:spPr>
        <p:txBody>
          <a:bodyPr/>
          <a:lstStyle/>
          <a:p>
            <a:r>
              <a:rPr lang="en-US" altLang="en-US" sz="5400" dirty="0"/>
              <a:t>Benign tumors of the kidney: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10187" y="266251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dirty="0"/>
              <a:t>1- adenoma</a:t>
            </a:r>
          </a:p>
          <a:p>
            <a:pPr marL="0" indent="0">
              <a:buNone/>
            </a:pPr>
            <a:r>
              <a:rPr lang="en-US" altLang="en-US" sz="4800" dirty="0"/>
              <a:t>2- </a:t>
            </a:r>
            <a:r>
              <a:rPr lang="en-US" altLang="en-US" sz="4800" dirty="0" err="1"/>
              <a:t>angiomyolipoma</a:t>
            </a:r>
            <a:endParaRPr lang="en-US" altLang="en-US" sz="4800" dirty="0"/>
          </a:p>
          <a:p>
            <a:pPr marL="0" indent="0">
              <a:buNone/>
            </a:pPr>
            <a:endParaRPr lang="en-US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3571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981200" y="990601"/>
            <a:ext cx="82296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latin typeface="Tahoma" panose="020B0604030504040204" pitchFamily="34" charset="0"/>
                <a:cs typeface="Tahoma" panose="020B0604030504040204" pitchFamily="34" charset="0"/>
              </a:rPr>
              <a:t>Malignant RENAL NEOPLASMS 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romanUcPeriod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Neoplasms of the Renal Parenchyma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Renal cell carcinoma (renal adenocarcinoma; </a:t>
            </a: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hypernephroma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Nephroblastoma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Wilms's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tumor)</a:t>
            </a:r>
          </a:p>
          <a:p>
            <a:pPr eaLnBrk="1" hangingPunct="1">
              <a:buFontTx/>
              <a:buAutoNum type="alphaUcPeriod" startAt="2"/>
            </a:pPr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Urothelial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tumors</a:t>
            </a:r>
          </a:p>
          <a:p>
            <a:pPr eaLnBrk="1" hangingPunct="1"/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7665" y="1371600"/>
            <a:ext cx="120519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latin typeface="Tahoma" panose="020B0604030504040204" pitchFamily="34" charset="0"/>
                <a:cs typeface="Tahoma" panose="020B0604030504040204" pitchFamily="34" charset="0"/>
              </a:rPr>
              <a:t>RENAL NEOPLASMS 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Gross pathology and histology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 err="1">
                <a:latin typeface="Tahoma" panose="020B0604030504040204" pitchFamily="34" charset="0"/>
                <a:cs typeface="Tahoma" panose="020B0604030504040204" pitchFamily="34" charset="0"/>
              </a:rPr>
              <a:t>Histogenesis</a:t>
            </a: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Clinical manifestations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Diagnosis: radiographic imaging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Treatment and prognosis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Pathophysiology </a:t>
            </a:r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903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027114"/>
            <a:ext cx="3352800" cy="5145087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Kidney with ischemic atrophy also bears very small subcapsular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adenomas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near to each pole.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5807676" cy="6858000"/>
          </a:xfr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44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341" y="1068303"/>
            <a:ext cx="5943599" cy="5145087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of a subcapsular papillary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adenoma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shows tubules arranged in a papillary fashion.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2080" y="0"/>
            <a:ext cx="5937421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48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otran\Images\CH21\f02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730"/>
            <a:ext cx="12192000" cy="58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86683" y="383399"/>
            <a:ext cx="6628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renal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149354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599" y="1295400"/>
            <a:ext cx="4331043" cy="55626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Renal cell carcinoma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 the most common primary renal tumor in adults and may be occult.</a:t>
            </a:r>
          </a:p>
        </p:txBody>
      </p:sp>
      <p:pic>
        <p:nvPicPr>
          <p:cNvPr id="1331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32665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189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</TotalTime>
  <Words>394</Words>
  <Application>Microsoft Office PowerPoint</Application>
  <PresentationFormat>شاشة عريضة</PresentationFormat>
  <Paragraphs>66</Paragraphs>
  <Slides>23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Tahoma</vt:lpstr>
      <vt:lpstr>Wingdings 3</vt:lpstr>
      <vt:lpstr>Ion</vt:lpstr>
      <vt:lpstr>TUMORS OF THE KIDNEY AND URINARY BLADDER</vt:lpstr>
      <vt:lpstr>Objectives: </vt:lpstr>
      <vt:lpstr>Benign tumors of the kidney:</vt:lpstr>
      <vt:lpstr>عرض تقديمي في PowerPoint</vt:lpstr>
      <vt:lpstr>عرض تقديمي في PowerPoint</vt:lpstr>
      <vt:lpstr>Kidney with ischemic atrophy also bears very small subcapsular adenomas near to each pole.</vt:lpstr>
      <vt:lpstr>Histology of a subcapsular papillary adenoma shows tubules arranged in a papillary fashion.</vt:lpstr>
      <vt:lpstr>عرض تقديمي في PowerPoint</vt:lpstr>
      <vt:lpstr>Renal cell carcinoma   Renal cell carcinoma is the most common primary renal tumor in adults and may be occult.</vt:lpstr>
      <vt:lpstr>Small clear cell renal cell carcinoma (hypernephroma, Grawitz tumor) is spreading into perirenal adipose tissue.</vt:lpstr>
      <vt:lpstr>عرض تقديمي في PowerPoint</vt:lpstr>
      <vt:lpstr>Typical lobulated, whorled, tan-colored cut surface of renal cell carcinoma.</vt:lpstr>
      <vt:lpstr>Invasion of the renal vein and inferior vena cava (arrow) by renal cell carcinoma.</vt:lpstr>
      <vt:lpstr>Papillary urothelial (transitional cell) carcinoma of renal pelvis. Note the exophytic, multifronded nature of the tumor.</vt:lpstr>
      <vt:lpstr>Solid, bulging, fleshy tan-white, partially necrotic tumor has replaced much of the kidney and is encompassed by a thin rim of renal tissue..</vt:lpstr>
      <vt:lpstr>This Wilms’ tumor appears whiter due to formalin fixation and has extended beyond the confines of the kidney</vt:lpstr>
      <vt:lpstr>Histology shows hypercellular areas comprising undifferentiated blastema, loose stroma  with undifferentiated glomeruloid body.</vt:lpstr>
      <vt:lpstr>Urothelial (transitional cell) carcinoma in situ of the urinary bladder if untreated, up to 75% of cases go on to invasive cancer.</vt:lpstr>
      <vt:lpstr>Histology of carcinoma in situ (surface is to the right).</vt:lpstr>
      <vt:lpstr>Invasive urothelial carcinoma of the bladder is invading the muscle coat on the right side of the picture.</vt:lpstr>
      <vt:lpstr>Urothelial carcinoma of bladder.</vt:lpstr>
      <vt:lpstr>Advanced urothelial cancer of the bladder has spread posteriorly (arrow)to invade the uterus.</vt:lpstr>
      <vt:lpstr>Poorly differentiated urothelial carcinoma.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KIDNEY AND URINARY BLADDER</dc:title>
  <dc:creator>Hala Kassouf</dc:creator>
  <cp:lastModifiedBy>ftomy naje</cp:lastModifiedBy>
  <cp:revision>10</cp:revision>
  <dcterms:created xsi:type="dcterms:W3CDTF">2014-09-24T08:28:48Z</dcterms:created>
  <dcterms:modified xsi:type="dcterms:W3CDTF">2018-04-23T01:27:20Z</dcterms:modified>
</cp:coreProperties>
</file>