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81" r:id="rId23"/>
    <p:sldId id="277" r:id="rId24"/>
    <p:sldId id="282" r:id="rId25"/>
    <p:sldId id="283" r:id="rId26"/>
    <p:sldId id="284" r:id="rId27"/>
    <p:sldId id="285" r:id="rId28"/>
    <p:sldId id="290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7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97E2F-C6A8-45A6-8584-E6914B72CA0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268BB-B122-4621-890B-43FF6FDA6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4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1D4536-5F1F-4E5F-BF06-0BD5B1B0995C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5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3D9DA9-E138-4153-814C-74A3EEE233E1}" type="slidenum">
              <a:rPr lang="ar-SA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/>
              <a:t>Acute cellular rejection</a:t>
            </a:r>
          </a:p>
        </p:txBody>
      </p:sp>
    </p:spTree>
    <p:extLst>
      <p:ext uri="{BB962C8B-B14F-4D97-AF65-F5344CB8AC3E}">
        <p14:creationId xmlns:p14="http://schemas.microsoft.com/office/powerpoint/2010/main" val="2206720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19794E-5EC7-4A06-8CDD-F9034C02BFCC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1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4AD61E-CF62-4F04-8D75-E8D21E9EA268}" type="slidenum">
              <a:rPr lang="ar-SA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/>
              <a:t>Mild areteritis.</a:t>
            </a:r>
          </a:p>
        </p:txBody>
      </p:sp>
    </p:spTree>
    <p:extLst>
      <p:ext uri="{BB962C8B-B14F-4D97-AF65-F5344CB8AC3E}">
        <p14:creationId xmlns:p14="http://schemas.microsoft.com/office/powerpoint/2010/main" val="956324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3FFE71-D29F-4FE2-80AF-79121F38AE13}" type="slidenum">
              <a:rPr lang="ar-SA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/>
              <a:t>All is based on the tubular atrophy and interstitial fibrosis.as well as on the transplant glomerulopathy(double contour).</a:t>
            </a:r>
          </a:p>
          <a:p>
            <a:r>
              <a:rPr lang="en-US" altLang="ar-SA"/>
              <a:t>Chronic allograft damage index.Vascular :0 &lt;25,&gt;25,to 50,&gt;50.mesangial matrix increase tubular atrophy,interstitial fibrosis.</a:t>
            </a:r>
          </a:p>
        </p:txBody>
      </p:sp>
    </p:spTree>
    <p:extLst>
      <p:ext uri="{BB962C8B-B14F-4D97-AF65-F5344CB8AC3E}">
        <p14:creationId xmlns:p14="http://schemas.microsoft.com/office/powerpoint/2010/main" val="584479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CBDB77-449B-4257-8E8E-F20154EB909D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77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0AF70C-3832-4F25-8F96-9B17293CD705}" type="slidenum">
              <a:rPr lang="ar-SA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/>
              <a:t>Transplant glomerulopathy.</a:t>
            </a:r>
          </a:p>
        </p:txBody>
      </p:sp>
    </p:spTree>
    <p:extLst>
      <p:ext uri="{BB962C8B-B14F-4D97-AF65-F5344CB8AC3E}">
        <p14:creationId xmlns:p14="http://schemas.microsoft.com/office/powerpoint/2010/main" val="3368011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097641-AFB6-463D-BB93-F6BB77202B32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65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7CDB47-0576-43A7-B12A-F070E826441A}" type="slidenum">
              <a:rPr lang="en-US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64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63228F-333B-4B51-A73E-F2A8FC72ACBD}" type="slidenum">
              <a:rPr lang="ar-SA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/>
              <a:t>Severe rejection</a:t>
            </a:r>
          </a:p>
        </p:txBody>
      </p:sp>
    </p:spTree>
    <p:extLst>
      <p:ext uri="{BB962C8B-B14F-4D97-AF65-F5344CB8AC3E}">
        <p14:creationId xmlns:p14="http://schemas.microsoft.com/office/powerpoint/2010/main" val="3069526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64A0C6-EDA4-42DA-97E2-48FF962715E0}" type="slidenum">
              <a:rPr lang="ar-SA" altLang="en-US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/>
              <a:t>Treat grade II with steroids and consider ALG/OKT3.</a:t>
            </a:r>
          </a:p>
        </p:txBody>
      </p:sp>
    </p:spTree>
    <p:extLst>
      <p:ext uri="{BB962C8B-B14F-4D97-AF65-F5344CB8AC3E}">
        <p14:creationId xmlns:p14="http://schemas.microsoft.com/office/powerpoint/2010/main" val="199116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C4CCA1-A372-45F5-AD0D-63A7EF3ACE5C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06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A36119-C074-4FE0-9FF6-9B4A74DB105A}" type="slidenum">
              <a:rPr lang="en-US" altLang="en-US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Intranuclear viral inclusion. Ground glass.</a:t>
            </a:r>
          </a:p>
        </p:txBody>
      </p:sp>
    </p:spTree>
    <p:extLst>
      <p:ext uri="{BB962C8B-B14F-4D97-AF65-F5344CB8AC3E}">
        <p14:creationId xmlns:p14="http://schemas.microsoft.com/office/powerpoint/2010/main" val="3999297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Acute Cyclosporine Toxicity: Isometric vacuolisation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509E8D-5B3F-4BDF-8954-DFF0A0A91644}" type="slidenum">
              <a:rPr lang="en-US" altLang="en-US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4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Acute Cyclo toxicity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D3DC43-5277-4DF0-AFA2-C2E982915A41}" type="slidenum">
              <a:rPr lang="en-US" altLang="en-US"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34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BBCC39-5BCB-4FAF-9284-E316A76B570B}" type="slidenum">
              <a:rPr lang="ar-SA" altLang="en-US"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/>
              <a:t>Acute Rejection with multiple infarcts.</a:t>
            </a:r>
          </a:p>
        </p:txBody>
      </p:sp>
    </p:spTree>
    <p:extLst>
      <p:ext uri="{BB962C8B-B14F-4D97-AF65-F5344CB8AC3E}">
        <p14:creationId xmlns:p14="http://schemas.microsoft.com/office/powerpoint/2010/main" val="425373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153012-127C-4EA8-A577-9242353599AE}" type="slidenum">
              <a:rPr lang="ar-SA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/>
              <a:t>Others= changes not considered to be related to rejection.</a:t>
            </a:r>
          </a:p>
          <a:p>
            <a:r>
              <a:rPr lang="en-US" altLang="ar-SA"/>
              <a:t>Hyperacute rejection is an antibody mediated endothelial damage.</a:t>
            </a:r>
          </a:p>
        </p:txBody>
      </p:sp>
    </p:spTree>
    <p:extLst>
      <p:ext uri="{BB962C8B-B14F-4D97-AF65-F5344CB8AC3E}">
        <p14:creationId xmlns:p14="http://schemas.microsoft.com/office/powerpoint/2010/main" val="4210027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E399A1-497B-4702-97DE-F3AE8984A976}" type="slidenum">
              <a:rPr lang="ar-SA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/>
              <a:t>Hyperacute rejection</a:t>
            </a:r>
          </a:p>
        </p:txBody>
      </p:sp>
    </p:spTree>
    <p:extLst>
      <p:ext uri="{BB962C8B-B14F-4D97-AF65-F5344CB8AC3E}">
        <p14:creationId xmlns:p14="http://schemas.microsoft.com/office/powerpoint/2010/main" val="388181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201A1A-203C-4E75-9BEF-1FFBC9D8248A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2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24EF4A-9631-4547-BE74-BF81A841E233}" type="slidenum">
              <a:rPr lang="ar-SA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/>
              <a:t>Infartion in hyperacute rejection.</a:t>
            </a:r>
          </a:p>
        </p:txBody>
      </p:sp>
    </p:spTree>
    <p:extLst>
      <p:ext uri="{BB962C8B-B14F-4D97-AF65-F5344CB8AC3E}">
        <p14:creationId xmlns:p14="http://schemas.microsoft.com/office/powerpoint/2010/main" val="84711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87FF03-0E4E-4F1E-8277-F6D5A63B5CA6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58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43FCEC-4829-4604-A33B-9C9D00C86CAB}" type="slidenum">
              <a:rPr lang="ar-SA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/>
              <a:t>No intimal arteritis</a:t>
            </a:r>
          </a:p>
          <a:p>
            <a:r>
              <a:rPr lang="en-US" altLang="ar-SA"/>
              <a:t>Mild tubulitis (1-4/tubular cross section).</a:t>
            </a:r>
          </a:p>
        </p:txBody>
      </p:sp>
    </p:spTree>
    <p:extLst>
      <p:ext uri="{BB962C8B-B14F-4D97-AF65-F5344CB8AC3E}">
        <p14:creationId xmlns:p14="http://schemas.microsoft.com/office/powerpoint/2010/main" val="297226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616A1E-C473-4F93-A288-D2DC16CC1964}" type="slidenum">
              <a:rPr lang="ar-SA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/>
              <a:t>Suspicious.</a:t>
            </a:r>
          </a:p>
        </p:txBody>
      </p:sp>
    </p:spTree>
    <p:extLst>
      <p:ext uri="{BB962C8B-B14F-4D97-AF65-F5344CB8AC3E}">
        <p14:creationId xmlns:p14="http://schemas.microsoft.com/office/powerpoint/2010/main" val="416601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514" y="2819400"/>
            <a:ext cx="7024687" cy="1676400"/>
          </a:xfrm>
        </p:spPr>
        <p:txBody>
          <a:bodyPr rtlCol="0" anchor="ctr">
            <a:norm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 of Renal Transplantation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66988" y="2324100"/>
            <a:ext cx="7034212" cy="495300"/>
          </a:xfrm>
        </p:spPr>
        <p:txBody>
          <a:bodyPr/>
          <a:lstStyle/>
          <a:p>
            <a:pPr marL="68263" indent="0" algn="ctr">
              <a:buNone/>
            </a:pPr>
            <a:endParaRPr lang="en-US" altLang="en-US" u="sng" dirty="0"/>
          </a:p>
        </p:txBody>
      </p:sp>
    </p:spTree>
    <p:extLst>
      <p:ext uri="{BB962C8B-B14F-4D97-AF65-F5344CB8AC3E}">
        <p14:creationId xmlns:p14="http://schemas.microsoft.com/office/powerpoint/2010/main" val="3051866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26.jpg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76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8382000" cy="1295400"/>
          </a:xfrm>
        </p:spPr>
        <p:txBody>
          <a:bodyPr/>
          <a:lstStyle/>
          <a:p>
            <a:r>
              <a:rPr lang="en-US" altLang="ar-SA"/>
              <a:t>The Banff classification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76400"/>
            <a:ext cx="8915400" cy="5486400"/>
          </a:xfrm>
        </p:spPr>
        <p:txBody>
          <a:bodyPr/>
          <a:lstStyle/>
          <a:p>
            <a:r>
              <a:rPr lang="en-US" altLang="ar-SA"/>
              <a:t>Grade I A  :</a:t>
            </a:r>
            <a:r>
              <a:rPr lang="en-US" altLang="ar-SA">
                <a:sym typeface="Symbol" panose="05050102010706020507" pitchFamily="18" charset="2"/>
              </a:rPr>
              <a:t>Mononuclear interstitial         		                  inflammation(</a:t>
            </a:r>
            <a:r>
              <a:rPr lang="en-US" altLang="ar-SA">
                <a:cs typeface="Times New Roman" panose="02020603050405020304" pitchFamily="18" charset="0"/>
                <a:sym typeface="Symbol" panose="05050102010706020507" pitchFamily="18" charset="2"/>
              </a:rPr>
              <a:t>&gt;25%).</a:t>
            </a:r>
          </a:p>
          <a:p>
            <a:pPr>
              <a:buFontTx/>
              <a:buNone/>
            </a:pPr>
            <a:r>
              <a:rPr lang="en-US" altLang="ar-SA">
                <a:cs typeface="Times New Roman" panose="02020603050405020304" pitchFamily="18" charset="0"/>
                <a:sym typeface="Symbol" panose="05050102010706020507" pitchFamily="18" charset="2"/>
              </a:rPr>
              <a:t>                    + Moderate tubulitis.(5 to 10)</a:t>
            </a:r>
          </a:p>
          <a:p>
            <a:pPr>
              <a:buFontTx/>
              <a:buNone/>
            </a:pPr>
            <a:endParaRPr lang="en-US" altLang="ar-SA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Tx/>
              <a:buNone/>
            </a:pPr>
            <a:endParaRPr lang="en-US" altLang="ar-SA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ar-SA">
                <a:cs typeface="Times New Roman" panose="02020603050405020304" pitchFamily="18" charset="0"/>
                <a:sym typeface="Symbol" panose="05050102010706020507" pitchFamily="18" charset="2"/>
              </a:rPr>
              <a:t>Grade I B :Mononuclear interstitial 	   			        inflammation(&gt;25%)</a:t>
            </a:r>
          </a:p>
          <a:p>
            <a:pPr>
              <a:buFontTx/>
              <a:buNone/>
            </a:pPr>
            <a:r>
              <a:rPr lang="en-US" altLang="ar-SA">
                <a:cs typeface="Times New Roman" panose="02020603050405020304" pitchFamily="18" charset="0"/>
                <a:sym typeface="Symbol" panose="05050102010706020507" pitchFamily="18" charset="2"/>
              </a:rPr>
              <a:t>                  +Severe tubulitis(&gt;10)</a:t>
            </a:r>
          </a:p>
          <a:p>
            <a:endParaRPr lang="en-US" altLang="ar-SA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ar-SA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ar-SA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ar-SA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ar-SA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en-US"/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953000" y="3200400"/>
            <a:ext cx="2209800" cy="533400"/>
          </a:xfrm>
          <a:custGeom>
            <a:avLst/>
            <a:gdLst>
              <a:gd name="T0" fmla="*/ 113037419 w 21600"/>
              <a:gd name="T1" fmla="*/ 0 h 21600"/>
              <a:gd name="T2" fmla="*/ 33105260 w 21600"/>
              <a:gd name="T3" fmla="*/ 1928858 h 21600"/>
              <a:gd name="T4" fmla="*/ 0 w 21600"/>
              <a:gd name="T5" fmla="*/ 6586009 h 21600"/>
              <a:gd name="T6" fmla="*/ 33105260 w 21600"/>
              <a:gd name="T7" fmla="*/ 11243182 h 21600"/>
              <a:gd name="T8" fmla="*/ 113037419 w 21600"/>
              <a:gd name="T9" fmla="*/ 13172018 h 21600"/>
              <a:gd name="T10" fmla="*/ 192969539 w 21600"/>
              <a:gd name="T11" fmla="*/ 11243182 h 21600"/>
              <a:gd name="T12" fmla="*/ 226074837 w 21600"/>
              <a:gd name="T13" fmla="*/ 6586009 h 21600"/>
              <a:gd name="T14" fmla="*/ 192969539 w 21600"/>
              <a:gd name="T15" fmla="*/ 19288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5486400" y="3200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5334000" y="3505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AutoShape 10"/>
          <p:cNvSpPr>
            <a:spLocks noChangeArrowheads="1"/>
          </p:cNvSpPr>
          <p:nvPr/>
        </p:nvSpPr>
        <p:spPr bwMode="auto">
          <a:xfrm>
            <a:off x="6705600" y="33528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6" name="AutoShape 11"/>
          <p:cNvSpPr>
            <a:spLocks noChangeArrowheads="1"/>
          </p:cNvSpPr>
          <p:nvPr/>
        </p:nvSpPr>
        <p:spPr bwMode="auto">
          <a:xfrm>
            <a:off x="6324600" y="3200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AutoShape 12"/>
          <p:cNvSpPr>
            <a:spLocks noChangeArrowheads="1"/>
          </p:cNvSpPr>
          <p:nvPr/>
        </p:nvSpPr>
        <p:spPr bwMode="auto">
          <a:xfrm>
            <a:off x="6553200" y="3505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8" name="AutoShape 13"/>
          <p:cNvSpPr>
            <a:spLocks noChangeArrowheads="1"/>
          </p:cNvSpPr>
          <p:nvPr/>
        </p:nvSpPr>
        <p:spPr bwMode="auto">
          <a:xfrm>
            <a:off x="5715000" y="3581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9" name="AutoShape 14"/>
          <p:cNvSpPr>
            <a:spLocks noChangeArrowheads="1"/>
          </p:cNvSpPr>
          <p:nvPr/>
        </p:nvSpPr>
        <p:spPr bwMode="auto">
          <a:xfrm>
            <a:off x="5334000" y="33528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0" name="AutoShape 15"/>
          <p:cNvSpPr>
            <a:spLocks noChangeArrowheads="1"/>
          </p:cNvSpPr>
          <p:nvPr/>
        </p:nvSpPr>
        <p:spPr bwMode="auto">
          <a:xfrm>
            <a:off x="5029200" y="33528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1" name="AutoShape 16"/>
          <p:cNvSpPr>
            <a:spLocks noChangeArrowheads="1"/>
          </p:cNvSpPr>
          <p:nvPr/>
        </p:nvSpPr>
        <p:spPr bwMode="auto">
          <a:xfrm>
            <a:off x="5867400" y="3200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2" name="AutoShape 17"/>
          <p:cNvSpPr>
            <a:spLocks noChangeArrowheads="1"/>
          </p:cNvSpPr>
          <p:nvPr/>
        </p:nvSpPr>
        <p:spPr bwMode="auto">
          <a:xfrm>
            <a:off x="6096000" y="3581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3" name="AutoShape 18"/>
          <p:cNvSpPr>
            <a:spLocks noChangeArrowheads="1"/>
          </p:cNvSpPr>
          <p:nvPr/>
        </p:nvSpPr>
        <p:spPr bwMode="auto">
          <a:xfrm>
            <a:off x="4648200" y="5410200"/>
            <a:ext cx="2209800" cy="533400"/>
          </a:xfrm>
          <a:custGeom>
            <a:avLst/>
            <a:gdLst>
              <a:gd name="T0" fmla="*/ 113037419 w 21600"/>
              <a:gd name="T1" fmla="*/ 0 h 21600"/>
              <a:gd name="T2" fmla="*/ 33105260 w 21600"/>
              <a:gd name="T3" fmla="*/ 1928858 h 21600"/>
              <a:gd name="T4" fmla="*/ 0 w 21600"/>
              <a:gd name="T5" fmla="*/ 6586009 h 21600"/>
              <a:gd name="T6" fmla="*/ 33105260 w 21600"/>
              <a:gd name="T7" fmla="*/ 11243182 h 21600"/>
              <a:gd name="T8" fmla="*/ 113037419 w 21600"/>
              <a:gd name="T9" fmla="*/ 13172018 h 21600"/>
              <a:gd name="T10" fmla="*/ 192969539 w 21600"/>
              <a:gd name="T11" fmla="*/ 11243182 h 21600"/>
              <a:gd name="T12" fmla="*/ 226074837 w 21600"/>
              <a:gd name="T13" fmla="*/ 6586009 h 21600"/>
              <a:gd name="T14" fmla="*/ 192969539 w 21600"/>
              <a:gd name="T15" fmla="*/ 19288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4" name="AutoShape 20"/>
          <p:cNvSpPr>
            <a:spLocks noChangeArrowheads="1"/>
          </p:cNvSpPr>
          <p:nvPr/>
        </p:nvSpPr>
        <p:spPr bwMode="auto">
          <a:xfrm>
            <a:off x="6096000" y="5410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5" name="AutoShape 21"/>
          <p:cNvSpPr>
            <a:spLocks noChangeArrowheads="1"/>
          </p:cNvSpPr>
          <p:nvPr/>
        </p:nvSpPr>
        <p:spPr bwMode="auto">
          <a:xfrm>
            <a:off x="6477000" y="55626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6" name="AutoShape 22"/>
          <p:cNvSpPr>
            <a:spLocks noChangeArrowheads="1"/>
          </p:cNvSpPr>
          <p:nvPr/>
        </p:nvSpPr>
        <p:spPr bwMode="auto">
          <a:xfrm>
            <a:off x="6477000" y="57150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7" name="AutoShape 23"/>
          <p:cNvSpPr>
            <a:spLocks noChangeArrowheads="1"/>
          </p:cNvSpPr>
          <p:nvPr/>
        </p:nvSpPr>
        <p:spPr bwMode="auto">
          <a:xfrm>
            <a:off x="6019800" y="5791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8" name="AutoShape 24"/>
          <p:cNvSpPr>
            <a:spLocks noChangeArrowheads="1"/>
          </p:cNvSpPr>
          <p:nvPr/>
        </p:nvSpPr>
        <p:spPr bwMode="auto">
          <a:xfrm>
            <a:off x="5410200" y="5791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9" name="AutoShape 25"/>
          <p:cNvSpPr>
            <a:spLocks noChangeArrowheads="1"/>
          </p:cNvSpPr>
          <p:nvPr/>
        </p:nvSpPr>
        <p:spPr bwMode="auto">
          <a:xfrm>
            <a:off x="5791200" y="5410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0" name="AutoShape 26"/>
          <p:cNvSpPr>
            <a:spLocks noChangeArrowheads="1"/>
          </p:cNvSpPr>
          <p:nvPr/>
        </p:nvSpPr>
        <p:spPr bwMode="auto">
          <a:xfrm>
            <a:off x="5257800" y="5410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1" name="AutoShape 27"/>
          <p:cNvSpPr>
            <a:spLocks noChangeArrowheads="1"/>
          </p:cNvSpPr>
          <p:nvPr/>
        </p:nvSpPr>
        <p:spPr bwMode="auto">
          <a:xfrm>
            <a:off x="4724400" y="56388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2" name="AutoShape 28"/>
          <p:cNvSpPr>
            <a:spLocks noChangeArrowheads="1"/>
          </p:cNvSpPr>
          <p:nvPr/>
        </p:nvSpPr>
        <p:spPr bwMode="auto">
          <a:xfrm>
            <a:off x="5029200" y="5486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3" name="AutoShape 29"/>
          <p:cNvSpPr>
            <a:spLocks noChangeArrowheads="1"/>
          </p:cNvSpPr>
          <p:nvPr/>
        </p:nvSpPr>
        <p:spPr bwMode="auto">
          <a:xfrm>
            <a:off x="4724400" y="5486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4" name="AutoShape 30"/>
          <p:cNvSpPr>
            <a:spLocks noChangeArrowheads="1"/>
          </p:cNvSpPr>
          <p:nvPr/>
        </p:nvSpPr>
        <p:spPr bwMode="auto">
          <a:xfrm flipV="1">
            <a:off x="5029200" y="57150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5" name="AutoShape 31"/>
          <p:cNvSpPr>
            <a:spLocks noChangeArrowheads="1"/>
          </p:cNvSpPr>
          <p:nvPr/>
        </p:nvSpPr>
        <p:spPr bwMode="auto">
          <a:xfrm>
            <a:off x="5562600" y="5410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6" name="AutoShape 32"/>
          <p:cNvSpPr>
            <a:spLocks noChangeArrowheads="1"/>
          </p:cNvSpPr>
          <p:nvPr/>
        </p:nvSpPr>
        <p:spPr bwMode="auto">
          <a:xfrm>
            <a:off x="2667000" y="2971800"/>
            <a:ext cx="1295400" cy="838200"/>
          </a:xfrm>
          <a:custGeom>
            <a:avLst/>
            <a:gdLst>
              <a:gd name="T0" fmla="*/ 38844009 w 21600"/>
              <a:gd name="T1" fmla="*/ 0 h 21600"/>
              <a:gd name="T2" fmla="*/ 11376250 w 21600"/>
              <a:gd name="T3" fmla="*/ 4763071 h 21600"/>
              <a:gd name="T4" fmla="*/ 0 w 21600"/>
              <a:gd name="T5" fmla="*/ 16263407 h 21600"/>
              <a:gd name="T6" fmla="*/ 11376250 w 21600"/>
              <a:gd name="T7" fmla="*/ 27763745 h 21600"/>
              <a:gd name="T8" fmla="*/ 38844009 w 21600"/>
              <a:gd name="T9" fmla="*/ 32526815 h 21600"/>
              <a:gd name="T10" fmla="*/ 66311772 w 21600"/>
              <a:gd name="T11" fmla="*/ 27763745 h 21600"/>
              <a:gd name="T12" fmla="*/ 77688019 w 21600"/>
              <a:gd name="T13" fmla="*/ 16263407 h 21600"/>
              <a:gd name="T14" fmla="*/ 66311772 w 21600"/>
              <a:gd name="T15" fmla="*/ 476307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7" name="AutoShape 33"/>
          <p:cNvSpPr>
            <a:spLocks noChangeArrowheads="1"/>
          </p:cNvSpPr>
          <p:nvPr/>
        </p:nvSpPr>
        <p:spPr bwMode="auto">
          <a:xfrm>
            <a:off x="5715000" y="5791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8" name="AutoShape 34"/>
          <p:cNvSpPr>
            <a:spLocks noChangeArrowheads="1"/>
          </p:cNvSpPr>
          <p:nvPr/>
        </p:nvSpPr>
        <p:spPr bwMode="auto">
          <a:xfrm>
            <a:off x="2590800" y="5334000"/>
            <a:ext cx="1295400" cy="838200"/>
          </a:xfrm>
          <a:custGeom>
            <a:avLst/>
            <a:gdLst>
              <a:gd name="T0" fmla="*/ 38844009 w 21600"/>
              <a:gd name="T1" fmla="*/ 0 h 21600"/>
              <a:gd name="T2" fmla="*/ 11376250 w 21600"/>
              <a:gd name="T3" fmla="*/ 4763071 h 21600"/>
              <a:gd name="T4" fmla="*/ 0 w 21600"/>
              <a:gd name="T5" fmla="*/ 16263407 h 21600"/>
              <a:gd name="T6" fmla="*/ 11376250 w 21600"/>
              <a:gd name="T7" fmla="*/ 27763745 h 21600"/>
              <a:gd name="T8" fmla="*/ 38844009 w 21600"/>
              <a:gd name="T9" fmla="*/ 32526815 h 21600"/>
              <a:gd name="T10" fmla="*/ 66311772 w 21600"/>
              <a:gd name="T11" fmla="*/ 27763745 h 21600"/>
              <a:gd name="T12" fmla="*/ 77688019 w 21600"/>
              <a:gd name="T13" fmla="*/ 16263407 h 21600"/>
              <a:gd name="T14" fmla="*/ 66311772 w 21600"/>
              <a:gd name="T15" fmla="*/ 476307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346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99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IP06-3530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41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43200" y="457200"/>
            <a:ext cx="7848600" cy="838200"/>
          </a:xfrm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Acute rejection.</a:t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The interstitial infiltrate consists  of T cells mainly.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1143001"/>
            <a:ext cx="6392862" cy="502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27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8153400" cy="1143000"/>
          </a:xfrm>
        </p:spPr>
        <p:txBody>
          <a:bodyPr/>
          <a:lstStyle/>
          <a:p>
            <a:r>
              <a:rPr lang="en-US" altLang="ar-SA"/>
              <a:t>The Banff classification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00200"/>
            <a:ext cx="8382000" cy="5257800"/>
          </a:xfrm>
        </p:spPr>
        <p:txBody>
          <a:bodyPr/>
          <a:lstStyle/>
          <a:p>
            <a:r>
              <a:rPr lang="en-US" altLang="ar-SA"/>
              <a:t>Grade II A</a:t>
            </a:r>
          </a:p>
          <a:p>
            <a:pPr>
              <a:buFontTx/>
              <a:buNone/>
            </a:pPr>
            <a:r>
              <a:rPr lang="en-US" altLang="ar-SA"/>
              <a:t>			Mild to Moderate intimal arteritis :</a:t>
            </a:r>
          </a:p>
          <a:p>
            <a:endParaRPr lang="en-US" altLang="ar-SA"/>
          </a:p>
          <a:p>
            <a:endParaRPr lang="en-US" altLang="ar-SA"/>
          </a:p>
          <a:p>
            <a:endParaRPr lang="en-US" altLang="ar-SA"/>
          </a:p>
          <a:p>
            <a:r>
              <a:rPr lang="en-US" altLang="ar-SA"/>
              <a:t>Grade II B</a:t>
            </a:r>
          </a:p>
          <a:p>
            <a:pPr>
              <a:buFontTx/>
              <a:buNone/>
            </a:pPr>
            <a:r>
              <a:rPr lang="en-US" altLang="ar-SA"/>
              <a:t>			Severe intimal arteritis</a:t>
            </a:r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7239000" y="3200400"/>
            <a:ext cx="1524000" cy="1066800"/>
          </a:xfrm>
          <a:custGeom>
            <a:avLst/>
            <a:gdLst>
              <a:gd name="T0" fmla="*/ 53763332 w 21600"/>
              <a:gd name="T1" fmla="*/ 0 h 21600"/>
              <a:gd name="T2" fmla="*/ 15745670 w 21600"/>
              <a:gd name="T3" fmla="*/ 7715384 h 21600"/>
              <a:gd name="T4" fmla="*/ 0 w 21600"/>
              <a:gd name="T5" fmla="*/ 26344036 h 21600"/>
              <a:gd name="T6" fmla="*/ 15745670 w 21600"/>
              <a:gd name="T7" fmla="*/ 44972679 h 21600"/>
              <a:gd name="T8" fmla="*/ 53763332 w 21600"/>
              <a:gd name="T9" fmla="*/ 52688072 h 21600"/>
              <a:gd name="T10" fmla="*/ 91780997 w 21600"/>
              <a:gd name="T11" fmla="*/ 44972679 h 21600"/>
              <a:gd name="T12" fmla="*/ 107526663 w 21600"/>
              <a:gd name="T13" fmla="*/ 26344036 h 21600"/>
              <a:gd name="T14" fmla="*/ 91780997 w 21600"/>
              <a:gd name="T15" fmla="*/ 77153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AutoShape 6"/>
          <p:cNvSpPr>
            <a:spLocks noChangeArrowheads="1"/>
          </p:cNvSpPr>
          <p:nvPr/>
        </p:nvSpPr>
        <p:spPr bwMode="auto">
          <a:xfrm>
            <a:off x="7315200" y="5029200"/>
            <a:ext cx="1524000" cy="1066800"/>
          </a:xfrm>
          <a:custGeom>
            <a:avLst/>
            <a:gdLst>
              <a:gd name="T0" fmla="*/ 53763332 w 21600"/>
              <a:gd name="T1" fmla="*/ 0 h 21600"/>
              <a:gd name="T2" fmla="*/ 15745670 w 21600"/>
              <a:gd name="T3" fmla="*/ 7715384 h 21600"/>
              <a:gd name="T4" fmla="*/ 0 w 21600"/>
              <a:gd name="T5" fmla="*/ 26344036 h 21600"/>
              <a:gd name="T6" fmla="*/ 15745670 w 21600"/>
              <a:gd name="T7" fmla="*/ 44972679 h 21600"/>
              <a:gd name="T8" fmla="*/ 53763332 w 21600"/>
              <a:gd name="T9" fmla="*/ 52688072 h 21600"/>
              <a:gd name="T10" fmla="*/ 91780997 w 21600"/>
              <a:gd name="T11" fmla="*/ 44972679 h 21600"/>
              <a:gd name="T12" fmla="*/ 107526663 w 21600"/>
              <a:gd name="T13" fmla="*/ 26344036 h 21600"/>
              <a:gd name="T14" fmla="*/ 91780997 w 21600"/>
              <a:gd name="T15" fmla="*/ 77153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AutoShape 9"/>
          <p:cNvSpPr>
            <a:spLocks noChangeArrowheads="1"/>
          </p:cNvSpPr>
          <p:nvPr/>
        </p:nvSpPr>
        <p:spPr bwMode="auto">
          <a:xfrm flipV="1">
            <a:off x="7924800" y="39624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AutoShape 10"/>
          <p:cNvSpPr>
            <a:spLocks noChangeArrowheads="1"/>
          </p:cNvSpPr>
          <p:nvPr/>
        </p:nvSpPr>
        <p:spPr bwMode="auto">
          <a:xfrm flipV="1">
            <a:off x="7848600" y="40386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AutoShape 11"/>
          <p:cNvSpPr>
            <a:spLocks noChangeArrowheads="1"/>
          </p:cNvSpPr>
          <p:nvPr/>
        </p:nvSpPr>
        <p:spPr bwMode="auto">
          <a:xfrm flipV="1">
            <a:off x="7696200" y="38862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3" name="AutoShape 12"/>
          <p:cNvSpPr>
            <a:spLocks noChangeArrowheads="1"/>
          </p:cNvSpPr>
          <p:nvPr/>
        </p:nvSpPr>
        <p:spPr bwMode="auto">
          <a:xfrm flipV="1">
            <a:off x="7924800" y="39624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AutoShape 13"/>
          <p:cNvSpPr>
            <a:spLocks noChangeArrowheads="1"/>
          </p:cNvSpPr>
          <p:nvPr/>
        </p:nvSpPr>
        <p:spPr bwMode="auto">
          <a:xfrm flipV="1">
            <a:off x="8153400" y="58674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5" name="AutoShape 14"/>
          <p:cNvSpPr>
            <a:spLocks noChangeArrowheads="1"/>
          </p:cNvSpPr>
          <p:nvPr/>
        </p:nvSpPr>
        <p:spPr bwMode="auto">
          <a:xfrm flipV="1">
            <a:off x="7924800" y="60960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AutoShape 16"/>
          <p:cNvSpPr>
            <a:spLocks noChangeArrowheads="1"/>
          </p:cNvSpPr>
          <p:nvPr/>
        </p:nvSpPr>
        <p:spPr bwMode="auto">
          <a:xfrm flipV="1">
            <a:off x="8001000" y="60198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7" name="AutoShape 17"/>
          <p:cNvSpPr>
            <a:spLocks noChangeArrowheads="1"/>
          </p:cNvSpPr>
          <p:nvPr/>
        </p:nvSpPr>
        <p:spPr bwMode="auto">
          <a:xfrm flipV="1">
            <a:off x="8001000" y="57912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8" name="AutoShape 18"/>
          <p:cNvSpPr>
            <a:spLocks noChangeArrowheads="1"/>
          </p:cNvSpPr>
          <p:nvPr/>
        </p:nvSpPr>
        <p:spPr bwMode="auto">
          <a:xfrm flipV="1">
            <a:off x="8001000" y="59436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9" name="AutoShape 19"/>
          <p:cNvSpPr>
            <a:spLocks noChangeArrowheads="1"/>
          </p:cNvSpPr>
          <p:nvPr/>
        </p:nvSpPr>
        <p:spPr bwMode="auto">
          <a:xfrm flipV="1">
            <a:off x="7924800" y="60960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0" name="AutoShape 20"/>
          <p:cNvSpPr>
            <a:spLocks noChangeArrowheads="1"/>
          </p:cNvSpPr>
          <p:nvPr/>
        </p:nvSpPr>
        <p:spPr bwMode="auto">
          <a:xfrm flipV="1">
            <a:off x="8001000" y="58674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1" name="AutoShape 21"/>
          <p:cNvSpPr>
            <a:spLocks noChangeArrowheads="1"/>
          </p:cNvSpPr>
          <p:nvPr/>
        </p:nvSpPr>
        <p:spPr bwMode="auto">
          <a:xfrm flipV="1">
            <a:off x="8001000" y="61722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11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207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0" y="762000"/>
            <a:ext cx="7024688" cy="1143000"/>
          </a:xfrm>
        </p:spPr>
        <p:txBody>
          <a:bodyPr/>
          <a:lstStyle/>
          <a:p>
            <a:r>
              <a:rPr lang="en-US" altLang="ar-SA"/>
              <a:t>The Banff classification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0" y="1766888"/>
            <a:ext cx="8229600" cy="4938712"/>
          </a:xfrm>
        </p:spPr>
        <p:txBody>
          <a:bodyPr/>
          <a:lstStyle/>
          <a:p>
            <a:endParaRPr lang="en-US" altLang="ar-SA"/>
          </a:p>
          <a:p>
            <a:endParaRPr lang="en-US" altLang="ar-SA"/>
          </a:p>
          <a:p>
            <a:r>
              <a:rPr lang="en-US" altLang="ar-SA"/>
              <a:t>Grade III </a:t>
            </a:r>
            <a:r>
              <a:rPr lang="en-US" altLang="ar-SA">
                <a:sym typeface="Symbol" panose="05050102010706020507" pitchFamily="18" charset="2"/>
              </a:rPr>
              <a:t>Transmural arteritis and/or fibrinoid necrosis.</a:t>
            </a:r>
            <a:endParaRPr lang="en-US" altLang="ar-SA"/>
          </a:p>
        </p:txBody>
      </p:sp>
      <p:sp>
        <p:nvSpPr>
          <p:cNvPr id="23556" name="AutoShape 1028"/>
          <p:cNvSpPr>
            <a:spLocks noChangeArrowheads="1"/>
          </p:cNvSpPr>
          <p:nvPr/>
        </p:nvSpPr>
        <p:spPr bwMode="auto">
          <a:xfrm>
            <a:off x="3962400" y="4038600"/>
            <a:ext cx="1143000" cy="1371600"/>
          </a:xfrm>
          <a:custGeom>
            <a:avLst/>
            <a:gdLst>
              <a:gd name="T0" fmla="*/ 30241877 w 21600"/>
              <a:gd name="T1" fmla="*/ 0 h 21600"/>
              <a:gd name="T2" fmla="*/ 8856927 w 21600"/>
              <a:gd name="T3" fmla="*/ 12753974 h 21600"/>
              <a:gd name="T4" fmla="*/ 0 w 21600"/>
              <a:gd name="T5" fmla="*/ 43548300 h 21600"/>
              <a:gd name="T6" fmla="*/ 8856927 w 21600"/>
              <a:gd name="T7" fmla="*/ 74342630 h 21600"/>
              <a:gd name="T8" fmla="*/ 30241877 w 21600"/>
              <a:gd name="T9" fmla="*/ 87096600 h 21600"/>
              <a:gd name="T10" fmla="*/ 51626817 w 21600"/>
              <a:gd name="T11" fmla="*/ 74342630 h 21600"/>
              <a:gd name="T12" fmla="*/ 60483755 w 21600"/>
              <a:gd name="T13" fmla="*/ 43548300 h 21600"/>
              <a:gd name="T14" fmla="*/ 51626817 w 21600"/>
              <a:gd name="T15" fmla="*/ 127539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AutoShape 1029"/>
          <p:cNvSpPr>
            <a:spLocks noChangeArrowheads="1"/>
          </p:cNvSpPr>
          <p:nvPr/>
        </p:nvSpPr>
        <p:spPr bwMode="auto">
          <a:xfrm>
            <a:off x="7010400" y="4038600"/>
            <a:ext cx="1143000" cy="1371600"/>
          </a:xfrm>
          <a:custGeom>
            <a:avLst/>
            <a:gdLst>
              <a:gd name="T0" fmla="*/ 30241877 w 21600"/>
              <a:gd name="T1" fmla="*/ 0 h 21600"/>
              <a:gd name="T2" fmla="*/ 8856927 w 21600"/>
              <a:gd name="T3" fmla="*/ 12753974 h 21600"/>
              <a:gd name="T4" fmla="*/ 0 w 21600"/>
              <a:gd name="T5" fmla="*/ 43548300 h 21600"/>
              <a:gd name="T6" fmla="*/ 8856927 w 21600"/>
              <a:gd name="T7" fmla="*/ 74342630 h 21600"/>
              <a:gd name="T8" fmla="*/ 30241877 w 21600"/>
              <a:gd name="T9" fmla="*/ 87096600 h 21600"/>
              <a:gd name="T10" fmla="*/ 51626817 w 21600"/>
              <a:gd name="T11" fmla="*/ 74342630 h 21600"/>
              <a:gd name="T12" fmla="*/ 60483755 w 21600"/>
              <a:gd name="T13" fmla="*/ 43548300 h 21600"/>
              <a:gd name="T14" fmla="*/ 51626817 w 21600"/>
              <a:gd name="T15" fmla="*/ 127539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AutoShape 1030"/>
          <p:cNvSpPr>
            <a:spLocks noChangeArrowheads="1"/>
          </p:cNvSpPr>
          <p:nvPr/>
        </p:nvSpPr>
        <p:spPr bwMode="auto">
          <a:xfrm>
            <a:off x="4343400" y="51054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AutoShape 1031"/>
          <p:cNvSpPr>
            <a:spLocks noChangeArrowheads="1"/>
          </p:cNvSpPr>
          <p:nvPr/>
        </p:nvSpPr>
        <p:spPr bwMode="auto">
          <a:xfrm>
            <a:off x="4419600" y="48768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0" name="AutoShape 1032"/>
          <p:cNvSpPr>
            <a:spLocks noChangeArrowheads="1"/>
          </p:cNvSpPr>
          <p:nvPr/>
        </p:nvSpPr>
        <p:spPr bwMode="auto">
          <a:xfrm>
            <a:off x="4572000" y="51054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AutoShape 1033"/>
          <p:cNvSpPr>
            <a:spLocks noChangeArrowheads="1"/>
          </p:cNvSpPr>
          <p:nvPr/>
        </p:nvSpPr>
        <p:spPr bwMode="auto">
          <a:xfrm>
            <a:off x="4419600" y="50292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2" name="AutoShape 1034"/>
          <p:cNvSpPr>
            <a:spLocks noChangeArrowheads="1"/>
          </p:cNvSpPr>
          <p:nvPr/>
        </p:nvSpPr>
        <p:spPr bwMode="auto">
          <a:xfrm>
            <a:off x="4343400" y="52578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3" name="AutoShape 1035"/>
          <p:cNvSpPr>
            <a:spLocks noChangeArrowheads="1"/>
          </p:cNvSpPr>
          <p:nvPr/>
        </p:nvSpPr>
        <p:spPr bwMode="auto">
          <a:xfrm>
            <a:off x="4495800" y="47244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4" name="AutoShape 1036"/>
          <p:cNvSpPr>
            <a:spLocks noChangeArrowheads="1"/>
          </p:cNvSpPr>
          <p:nvPr/>
        </p:nvSpPr>
        <p:spPr bwMode="auto">
          <a:xfrm>
            <a:off x="4267200" y="49530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5" name="AutoShape 1037"/>
          <p:cNvSpPr>
            <a:spLocks noChangeArrowheads="1"/>
          </p:cNvSpPr>
          <p:nvPr/>
        </p:nvSpPr>
        <p:spPr bwMode="auto">
          <a:xfrm>
            <a:off x="4267200" y="50292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6" name="AutoShape 1038"/>
          <p:cNvSpPr>
            <a:spLocks noChangeArrowheads="1"/>
          </p:cNvSpPr>
          <p:nvPr/>
        </p:nvSpPr>
        <p:spPr bwMode="auto">
          <a:xfrm>
            <a:off x="4648200" y="49530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7" name="AutoShape 1039"/>
          <p:cNvSpPr>
            <a:spLocks noChangeArrowheads="1"/>
          </p:cNvSpPr>
          <p:nvPr/>
        </p:nvSpPr>
        <p:spPr bwMode="auto">
          <a:xfrm>
            <a:off x="4267200" y="48006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8" name="AutoShape 1040"/>
          <p:cNvSpPr>
            <a:spLocks noChangeArrowheads="1"/>
          </p:cNvSpPr>
          <p:nvPr/>
        </p:nvSpPr>
        <p:spPr bwMode="auto">
          <a:xfrm>
            <a:off x="4572000" y="52578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9" name="AutoShape 1041"/>
          <p:cNvSpPr>
            <a:spLocks noChangeArrowheads="1"/>
          </p:cNvSpPr>
          <p:nvPr/>
        </p:nvSpPr>
        <p:spPr bwMode="auto">
          <a:xfrm>
            <a:off x="4495800" y="51816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0" name="AutoShape 1042"/>
          <p:cNvSpPr>
            <a:spLocks noChangeArrowheads="1"/>
          </p:cNvSpPr>
          <p:nvPr/>
        </p:nvSpPr>
        <p:spPr bwMode="auto">
          <a:xfrm>
            <a:off x="4572000" y="48768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1" name="AutoShape 1043"/>
          <p:cNvSpPr>
            <a:spLocks noChangeArrowheads="1"/>
          </p:cNvSpPr>
          <p:nvPr/>
        </p:nvSpPr>
        <p:spPr bwMode="auto">
          <a:xfrm rot="-10770587">
            <a:off x="7239000" y="4953000"/>
            <a:ext cx="685800" cy="457200"/>
          </a:xfrm>
          <a:custGeom>
            <a:avLst/>
            <a:gdLst>
              <a:gd name="T0" fmla="*/ 19052382 w 21600"/>
              <a:gd name="T1" fmla="*/ 4838700 h 21600"/>
              <a:gd name="T2" fmla="*/ 10887075 w 21600"/>
              <a:gd name="T3" fmla="*/ 9677399 h 21600"/>
              <a:gd name="T4" fmla="*/ 2721769 w 21600"/>
              <a:gd name="T5" fmla="*/ 4838700 h 21600"/>
              <a:gd name="T6" fmla="*/ 1088707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AD09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599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8382000" cy="1371600"/>
          </a:xfrm>
        </p:spPr>
        <p:txBody>
          <a:bodyPr/>
          <a:lstStyle/>
          <a:p>
            <a:r>
              <a:rPr lang="en-US" altLang="ar-SA"/>
              <a:t>The Banff classification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52600"/>
            <a:ext cx="8458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ar-SA" dirty="0"/>
              <a:t>Chronic Allograft Nephropathy:</a:t>
            </a:r>
          </a:p>
          <a:p>
            <a:pPr>
              <a:buFontTx/>
              <a:buNone/>
            </a:pPr>
            <a:endParaRPr lang="en-US" altLang="ar-SA" dirty="0"/>
          </a:p>
          <a:p>
            <a:pPr>
              <a:buFontTx/>
              <a:buNone/>
            </a:pPr>
            <a:endParaRPr lang="en-US" altLang="ar-SA" dirty="0"/>
          </a:p>
          <a:p>
            <a:r>
              <a:rPr lang="en-US" altLang="ar-SA" dirty="0"/>
              <a:t> Grade I  (Mild)</a:t>
            </a:r>
          </a:p>
          <a:p>
            <a:pPr>
              <a:buFontTx/>
              <a:buNone/>
            </a:pPr>
            <a:endParaRPr lang="en-US" altLang="ar-SA" dirty="0"/>
          </a:p>
          <a:p>
            <a:r>
              <a:rPr lang="en-US" altLang="ar-SA" dirty="0"/>
              <a:t> Grade II (Moderate)</a:t>
            </a:r>
          </a:p>
          <a:p>
            <a:pPr>
              <a:buFontTx/>
              <a:buNone/>
            </a:pPr>
            <a:endParaRPr lang="en-US" altLang="ar-SA" dirty="0"/>
          </a:p>
          <a:p>
            <a:r>
              <a:rPr lang="en-US" altLang="ar-SA" dirty="0"/>
              <a:t> Grade III (Severe)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743200" y="22860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44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533400"/>
            <a:ext cx="3429000" cy="5722938"/>
          </a:xfr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6400800" y="533400"/>
            <a:ext cx="3200400" cy="5715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Severe chronic rejection. (graft arteriopathy).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Note the severe parenchymal atrophy and the thick-walled arteries.</a:t>
            </a:r>
          </a:p>
        </p:txBody>
      </p:sp>
    </p:spTree>
    <p:extLst>
      <p:ext uri="{BB962C8B-B14F-4D97-AF65-F5344CB8AC3E}">
        <p14:creationId xmlns:p14="http://schemas.microsoft.com/office/powerpoint/2010/main" val="32330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/>
              <a:t>Objectives: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en-US"/>
          </a:p>
          <a:p>
            <a:r>
              <a:rPr lang="en-US" altLang="en-US"/>
              <a:t>Recognize the concept of renal allograft.</a:t>
            </a:r>
          </a:p>
          <a:p>
            <a:r>
              <a:rPr lang="en-US" altLang="en-US"/>
              <a:t>Describe the pathology of rejection</a:t>
            </a:r>
          </a:p>
          <a:p>
            <a:r>
              <a:rPr lang="en-US" altLang="en-US"/>
              <a:t>Differentiate between acute and chronic rejection.</a:t>
            </a:r>
          </a:p>
          <a:p>
            <a:r>
              <a:rPr lang="en-US" altLang="en-US"/>
              <a:t>Recognize the principal infections inherent to renal transplantation.</a:t>
            </a:r>
          </a:p>
          <a:p>
            <a:r>
              <a:rPr lang="en-US" altLang="en-US"/>
              <a:t>Recognize  acute and chronic drug toxicity.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285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225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371600"/>
            <a:ext cx="6248400" cy="493395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7848600" cy="762000"/>
          </a:xfrm>
        </p:spPr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Chronic/ sclerosing allograft nephropathy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An example of Grade II-III is characterized by a diffuse increase in interstitial tissue and marked tubular atrophy as seen on this trichrome stain.</a:t>
            </a:r>
          </a:p>
        </p:txBody>
      </p:sp>
    </p:spTree>
    <p:extLst>
      <p:ext uri="{BB962C8B-B14F-4D97-AF65-F5344CB8AC3E}">
        <p14:creationId xmlns:p14="http://schemas.microsoft.com/office/powerpoint/2010/main" val="3368491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371601"/>
            <a:ext cx="6096000" cy="484822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7848600" cy="762000"/>
          </a:xfrm>
        </p:spPr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Chronic/ sclerosing allograft nephropathy. </a:t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The classical lesion of chronic transplant vasculopathy is a circumferential proliferation of myointimal cells with an intact internal elastic lamina.</a:t>
            </a:r>
          </a:p>
        </p:txBody>
      </p:sp>
    </p:spTree>
    <p:extLst>
      <p:ext uri="{BB962C8B-B14F-4D97-AF65-F5344CB8AC3E}">
        <p14:creationId xmlns:p14="http://schemas.microsoft.com/office/powerpoint/2010/main" val="1588767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285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ar-SA"/>
              <a:t>The Banff classification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286000" y="1752600"/>
            <a:ext cx="4343400" cy="4953000"/>
          </a:xfrm>
        </p:spPr>
        <p:txBody>
          <a:bodyPr/>
          <a:lstStyle/>
          <a:p>
            <a:r>
              <a:rPr lang="en-US" altLang="ar-SA" dirty="0"/>
              <a:t>Normal, Suspicious</a:t>
            </a:r>
          </a:p>
          <a:p>
            <a:r>
              <a:rPr lang="en-US" altLang="ar-SA" dirty="0"/>
              <a:t>Grade I</a:t>
            </a:r>
          </a:p>
          <a:p>
            <a:r>
              <a:rPr lang="en-US" altLang="ar-SA" dirty="0"/>
              <a:t>Grade II</a:t>
            </a:r>
          </a:p>
          <a:p>
            <a:r>
              <a:rPr lang="en-US" altLang="ar-SA" dirty="0"/>
              <a:t>Grade III</a:t>
            </a:r>
          </a:p>
          <a:p>
            <a:r>
              <a:rPr lang="en-US" altLang="ar-SA" dirty="0"/>
              <a:t>Cyclosporine toxicity</a:t>
            </a:r>
          </a:p>
          <a:p>
            <a:r>
              <a:rPr lang="en-US" altLang="ar-SA" dirty="0"/>
              <a:t>Acute Tubular Necrosis</a:t>
            </a:r>
          </a:p>
          <a:p>
            <a:r>
              <a:rPr lang="en-US" altLang="ar-SA" dirty="0"/>
              <a:t>Chronic rejection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6859588" y="1752600"/>
            <a:ext cx="3808412" cy="4876800"/>
          </a:xfrm>
        </p:spPr>
        <p:txBody>
          <a:bodyPr/>
          <a:lstStyle/>
          <a:p>
            <a:r>
              <a:rPr lang="en-US" altLang="ar-SA" dirty="0"/>
              <a:t>No Treatment</a:t>
            </a:r>
          </a:p>
          <a:p>
            <a:r>
              <a:rPr lang="en-US" altLang="ar-SA" dirty="0"/>
              <a:t>Treat if clinical signs+</a:t>
            </a:r>
          </a:p>
          <a:p>
            <a:r>
              <a:rPr lang="en-US" altLang="ar-SA" dirty="0"/>
              <a:t>Treat</a:t>
            </a:r>
          </a:p>
          <a:p>
            <a:r>
              <a:rPr lang="en-US" altLang="ar-SA" dirty="0"/>
              <a:t>Treat or Abandon </a:t>
            </a:r>
          </a:p>
          <a:p>
            <a:r>
              <a:rPr lang="en-US" altLang="ar-SA" dirty="0"/>
              <a:t>Reduce Cyclosporine</a:t>
            </a:r>
          </a:p>
          <a:p>
            <a:r>
              <a:rPr lang="en-US" altLang="ar-SA" dirty="0"/>
              <a:t>Await recovery or treat</a:t>
            </a:r>
          </a:p>
          <a:p>
            <a:r>
              <a:rPr lang="en-US" altLang="ar-SA" dirty="0"/>
              <a:t>Temporize  </a:t>
            </a:r>
          </a:p>
        </p:txBody>
      </p:sp>
    </p:spTree>
    <p:extLst>
      <p:ext uri="{BB962C8B-B14F-4D97-AF65-F5344CB8AC3E}">
        <p14:creationId xmlns:p14="http://schemas.microsoft.com/office/powerpoint/2010/main" val="226183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3352801" y="1219201"/>
            <a:ext cx="5267789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Infections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Recurrent or De Novo GN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5360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03-9823X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997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498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685536" y="1894703"/>
            <a:ext cx="6359610" cy="3575221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0595" y="3188043"/>
            <a:ext cx="578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DRUG TOXICITY</a:t>
            </a:r>
          </a:p>
        </p:txBody>
      </p:sp>
    </p:spTree>
    <p:extLst>
      <p:ext uri="{BB962C8B-B14F-4D97-AF65-F5344CB8AC3E}">
        <p14:creationId xmlns:p14="http://schemas.microsoft.com/office/powerpoint/2010/main" val="2872898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5843" name="Picture 2" descr="C:\Documents and Settings\Dr.Hala\My Documents\renal transplant pathology\S05-4334X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296400" cy="6858000"/>
          </a:xfrm>
        </p:spPr>
      </p:pic>
    </p:spTree>
    <p:extLst>
      <p:ext uri="{BB962C8B-B14F-4D97-AF65-F5344CB8AC3E}">
        <p14:creationId xmlns:p14="http://schemas.microsoft.com/office/powerpoint/2010/main" val="249166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126" y="774700"/>
            <a:ext cx="4079875" cy="54864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6858000" y="838200"/>
            <a:ext cx="2667000" cy="5410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Renal transplantation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Note the two end-stage native kidneys in normal position, the atrophic first donor kidney (lower left), and the larger second donor kidney (lower right).</a:t>
            </a:r>
          </a:p>
        </p:txBody>
      </p:sp>
    </p:spTree>
    <p:extLst>
      <p:ext uri="{BB962C8B-B14F-4D97-AF65-F5344CB8AC3E}">
        <p14:creationId xmlns:p14="http://schemas.microsoft.com/office/powerpoint/2010/main" val="3650499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6867" name="Content Placeholder 3" descr="C:\Documents and Settings\Dr.Hala\My Documents\renal transplant pathology\S06-4077ATUBINJ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40000">
            <a:off x="1517651" y="1"/>
            <a:ext cx="9155113" cy="7008813"/>
          </a:xfrm>
        </p:spPr>
      </p:pic>
    </p:spTree>
    <p:extLst>
      <p:ext uri="{BB962C8B-B14F-4D97-AF65-F5344CB8AC3E}">
        <p14:creationId xmlns:p14="http://schemas.microsoft.com/office/powerpoint/2010/main" val="3479206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en-US" altLang="ar-SA"/>
              <a:t>The Banff classification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76400"/>
            <a:ext cx="8382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		</a:t>
            </a:r>
            <a:r>
              <a:rPr lang="en-US" altLang="ar-SA" sz="3200" dirty="0"/>
              <a:t>Conclusion </a:t>
            </a:r>
          </a:p>
          <a:p>
            <a:r>
              <a:rPr lang="en-US" altLang="ar-SA" sz="3200" dirty="0"/>
              <a:t>The Banff classification has proposed a schema for interpretation and gradation of the histological findings in renal allograft biopsies that can be used as an indication for therapeutic consequences and expected graft survival.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3352800" y="2133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16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97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3092" y="203887"/>
            <a:ext cx="8458200" cy="1524000"/>
          </a:xfrm>
        </p:spPr>
        <p:txBody>
          <a:bodyPr/>
          <a:lstStyle/>
          <a:p>
            <a:r>
              <a:rPr lang="en-US" altLang="ar-SA" sz="3200" dirty="0"/>
              <a:t>The Banff </a:t>
            </a:r>
            <a:r>
              <a:rPr lang="en-US" altLang="ar-SA" sz="3200" dirty="0" err="1"/>
              <a:t>classification:diagnostic</a:t>
            </a:r>
            <a:r>
              <a:rPr lang="en-US" altLang="ar-SA" sz="3200" dirty="0"/>
              <a:t> categories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832919" y="1791730"/>
            <a:ext cx="8458200" cy="5257800"/>
          </a:xfrm>
        </p:spPr>
        <p:txBody>
          <a:bodyPr/>
          <a:lstStyle/>
          <a:p>
            <a:r>
              <a:rPr lang="en-US" altLang="ar-SA" dirty="0"/>
              <a:t>Normal</a:t>
            </a:r>
          </a:p>
          <a:p>
            <a:r>
              <a:rPr lang="en-US" altLang="ar-SA" dirty="0" err="1"/>
              <a:t>Hyperacute</a:t>
            </a:r>
            <a:r>
              <a:rPr lang="en-US" altLang="ar-SA" dirty="0"/>
              <a:t> Rejection</a:t>
            </a:r>
          </a:p>
          <a:p>
            <a:r>
              <a:rPr lang="en-US" altLang="ar-SA" dirty="0"/>
              <a:t>Borderline changes(“very mild acute rejection”)</a:t>
            </a:r>
          </a:p>
          <a:p>
            <a:r>
              <a:rPr lang="en-US" altLang="ar-SA" dirty="0"/>
              <a:t>Acute Rejection( </a:t>
            </a:r>
            <a:r>
              <a:rPr lang="en-US" altLang="ar-SA" dirty="0" err="1"/>
              <a:t>Tcell</a:t>
            </a:r>
            <a:r>
              <a:rPr lang="en-US" altLang="ar-SA" dirty="0"/>
              <a:t>, Antibody-mediated)</a:t>
            </a:r>
          </a:p>
          <a:p>
            <a:r>
              <a:rPr lang="en-US" altLang="ar-SA" dirty="0"/>
              <a:t>Chronic Rejection</a:t>
            </a:r>
          </a:p>
          <a:p>
            <a:r>
              <a:rPr lang="en-US" altLang="ar-SA" dirty="0"/>
              <a:t>Others </a:t>
            </a:r>
          </a:p>
        </p:txBody>
      </p:sp>
    </p:spTree>
    <p:extLst>
      <p:ext uri="{BB962C8B-B14F-4D97-AF65-F5344CB8AC3E}">
        <p14:creationId xmlns:p14="http://schemas.microsoft.com/office/powerpoint/2010/main" val="126053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6" descr="E:\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54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6934200" y="838200"/>
            <a:ext cx="2667000" cy="5410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Subtotal renal infarction due to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hyperacute (antibody-mediated) rejection.</a:t>
            </a:r>
          </a:p>
        </p:txBody>
      </p:sp>
      <p:pic>
        <p:nvPicPr>
          <p:cNvPr id="1126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4738" y="762000"/>
            <a:ext cx="4132262" cy="54102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626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 descr="E:\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21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1" y="685800"/>
            <a:ext cx="3794125" cy="55626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6477000" y="838200"/>
            <a:ext cx="2667000" cy="5410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Severe acute rejection of donor kidney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Focal infarcts are present.</a:t>
            </a:r>
          </a:p>
        </p:txBody>
      </p:sp>
    </p:spTree>
    <p:extLst>
      <p:ext uri="{BB962C8B-B14F-4D97-AF65-F5344CB8AC3E}">
        <p14:creationId xmlns:p14="http://schemas.microsoft.com/office/powerpoint/2010/main" val="277170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8153400" cy="1371600"/>
          </a:xfrm>
        </p:spPr>
        <p:txBody>
          <a:bodyPr/>
          <a:lstStyle/>
          <a:p>
            <a:r>
              <a:rPr lang="en-US" altLang="ar-SA"/>
              <a:t>The Banff classification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66888"/>
            <a:ext cx="8458200" cy="5091112"/>
          </a:xfrm>
        </p:spPr>
        <p:txBody>
          <a:bodyPr/>
          <a:lstStyle/>
          <a:p>
            <a:r>
              <a:rPr lang="en-US" altLang="ar-SA"/>
              <a:t>Borderline changes(Suspicious for Acute </a:t>
            </a:r>
          </a:p>
          <a:p>
            <a:pPr>
              <a:buFontTx/>
              <a:buNone/>
            </a:pPr>
            <a:r>
              <a:rPr lang="en-US" altLang="ar-SA"/>
              <a:t>                                                         Rejection)</a:t>
            </a:r>
          </a:p>
        </p:txBody>
      </p:sp>
      <p:sp>
        <p:nvSpPr>
          <p:cNvPr id="15364" name="AutoShape 11"/>
          <p:cNvSpPr>
            <a:spLocks noChangeArrowheads="1"/>
          </p:cNvSpPr>
          <p:nvPr/>
        </p:nvSpPr>
        <p:spPr bwMode="auto">
          <a:xfrm>
            <a:off x="5410200" y="3886200"/>
            <a:ext cx="2057400" cy="1066800"/>
          </a:xfrm>
          <a:custGeom>
            <a:avLst/>
            <a:gdLst>
              <a:gd name="T0" fmla="*/ 97983663 w 21600"/>
              <a:gd name="T1" fmla="*/ 0 h 21600"/>
              <a:gd name="T2" fmla="*/ 28696541 w 21600"/>
              <a:gd name="T3" fmla="*/ 7715384 h 21600"/>
              <a:gd name="T4" fmla="*/ 0 w 21600"/>
              <a:gd name="T5" fmla="*/ 26344036 h 21600"/>
              <a:gd name="T6" fmla="*/ 28696541 w 21600"/>
              <a:gd name="T7" fmla="*/ 44972679 h 21600"/>
              <a:gd name="T8" fmla="*/ 97983663 w 21600"/>
              <a:gd name="T9" fmla="*/ 52688072 h 21600"/>
              <a:gd name="T10" fmla="*/ 167270798 w 21600"/>
              <a:gd name="T11" fmla="*/ 44972679 h 21600"/>
              <a:gd name="T12" fmla="*/ 195967327 w 21600"/>
              <a:gd name="T13" fmla="*/ 26344036 h 21600"/>
              <a:gd name="T14" fmla="*/ 167270798 w 21600"/>
              <a:gd name="T15" fmla="*/ 77153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AutoShape 14"/>
          <p:cNvSpPr>
            <a:spLocks noChangeArrowheads="1"/>
          </p:cNvSpPr>
          <p:nvPr/>
        </p:nvSpPr>
        <p:spPr bwMode="auto">
          <a:xfrm>
            <a:off x="6248400" y="4038600"/>
            <a:ext cx="1524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AutoShape 15"/>
          <p:cNvSpPr>
            <a:spLocks noChangeArrowheads="1"/>
          </p:cNvSpPr>
          <p:nvPr/>
        </p:nvSpPr>
        <p:spPr bwMode="auto">
          <a:xfrm>
            <a:off x="6400800" y="4800600"/>
            <a:ext cx="1524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AutoShape 16"/>
          <p:cNvSpPr>
            <a:spLocks noChangeArrowheads="1"/>
          </p:cNvSpPr>
          <p:nvPr/>
        </p:nvSpPr>
        <p:spPr bwMode="auto">
          <a:xfrm>
            <a:off x="5562600" y="4419600"/>
            <a:ext cx="1524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AutoShape 17"/>
          <p:cNvSpPr>
            <a:spLocks noChangeArrowheads="1"/>
          </p:cNvSpPr>
          <p:nvPr/>
        </p:nvSpPr>
        <p:spPr bwMode="auto">
          <a:xfrm>
            <a:off x="7086600" y="4419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AutoShape 23"/>
          <p:cNvSpPr>
            <a:spLocks noChangeArrowheads="1"/>
          </p:cNvSpPr>
          <p:nvPr/>
        </p:nvSpPr>
        <p:spPr bwMode="auto">
          <a:xfrm>
            <a:off x="7086600" y="4419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AutoShape 24"/>
          <p:cNvSpPr>
            <a:spLocks noChangeArrowheads="1"/>
          </p:cNvSpPr>
          <p:nvPr/>
        </p:nvSpPr>
        <p:spPr bwMode="auto">
          <a:xfrm>
            <a:off x="5486400" y="4419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AutoShape 25"/>
          <p:cNvSpPr>
            <a:spLocks noChangeArrowheads="1"/>
          </p:cNvSpPr>
          <p:nvPr/>
        </p:nvSpPr>
        <p:spPr bwMode="auto">
          <a:xfrm>
            <a:off x="6248400" y="4800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2" name="AutoShape 26"/>
          <p:cNvSpPr>
            <a:spLocks noChangeArrowheads="1"/>
          </p:cNvSpPr>
          <p:nvPr/>
        </p:nvSpPr>
        <p:spPr bwMode="auto">
          <a:xfrm>
            <a:off x="6172200" y="4038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3" name="AutoShape 27"/>
          <p:cNvSpPr>
            <a:spLocks noChangeArrowheads="1"/>
          </p:cNvSpPr>
          <p:nvPr/>
        </p:nvSpPr>
        <p:spPr bwMode="auto">
          <a:xfrm>
            <a:off x="3048000" y="3886200"/>
            <a:ext cx="1524000" cy="1066800"/>
          </a:xfrm>
          <a:custGeom>
            <a:avLst/>
            <a:gdLst>
              <a:gd name="T0" fmla="*/ 53763332 w 21600"/>
              <a:gd name="T1" fmla="*/ 0 h 21600"/>
              <a:gd name="T2" fmla="*/ 15745670 w 21600"/>
              <a:gd name="T3" fmla="*/ 7715384 h 21600"/>
              <a:gd name="T4" fmla="*/ 0 w 21600"/>
              <a:gd name="T5" fmla="*/ 26344036 h 21600"/>
              <a:gd name="T6" fmla="*/ 15745670 w 21600"/>
              <a:gd name="T7" fmla="*/ 44972679 h 21600"/>
              <a:gd name="T8" fmla="*/ 53763332 w 21600"/>
              <a:gd name="T9" fmla="*/ 52688072 h 21600"/>
              <a:gd name="T10" fmla="*/ 91780997 w 21600"/>
              <a:gd name="T11" fmla="*/ 44972679 h 21600"/>
              <a:gd name="T12" fmla="*/ 107526663 w 21600"/>
              <a:gd name="T13" fmla="*/ 26344036 h 21600"/>
              <a:gd name="T14" fmla="*/ 91780997 w 21600"/>
              <a:gd name="T15" fmla="*/ 77153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447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405</Words>
  <Application>Microsoft Office PowerPoint</Application>
  <PresentationFormat>شاشة عريضة</PresentationFormat>
  <Paragraphs>125</Paragraphs>
  <Slides>32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40" baseType="lpstr">
      <vt:lpstr>Arial</vt:lpstr>
      <vt:lpstr>Calibri</vt:lpstr>
      <vt:lpstr>Century Gothic</vt:lpstr>
      <vt:lpstr>Symbol</vt:lpstr>
      <vt:lpstr>Times New Roman</vt:lpstr>
      <vt:lpstr>Wingdings 2</vt:lpstr>
      <vt:lpstr>Wingdings 3</vt:lpstr>
      <vt:lpstr>Ion</vt:lpstr>
      <vt:lpstr>Pathology of Renal Transplantation</vt:lpstr>
      <vt:lpstr>Objectives: </vt:lpstr>
      <vt:lpstr>عرض تقديمي في PowerPoint</vt:lpstr>
      <vt:lpstr>The Banff classification:diagnostic categories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The Banff classification</vt:lpstr>
      <vt:lpstr>عرض تقديمي في PowerPoint</vt:lpstr>
      <vt:lpstr>The Banff classification</vt:lpstr>
      <vt:lpstr>عرض تقديمي في PowerPoint</vt:lpstr>
      <vt:lpstr>عرض تقديمي في PowerPoint</vt:lpstr>
      <vt:lpstr>Acute rejection. The interstitial infiltrate consists  of T cells mainly.</vt:lpstr>
      <vt:lpstr>The Banff classification</vt:lpstr>
      <vt:lpstr>عرض تقديمي في PowerPoint</vt:lpstr>
      <vt:lpstr>The Banff classification</vt:lpstr>
      <vt:lpstr>The Banff classification</vt:lpstr>
      <vt:lpstr>عرض تقديمي في PowerPoint</vt:lpstr>
      <vt:lpstr>عرض تقديمي في PowerPoint</vt:lpstr>
      <vt:lpstr>Chronic/ sclerosing allograft nephropathy.  An example of Grade II-III is characterized by a diffuse increase in interstitial tissue and marked tubular atrophy as seen on this trichrome stain.</vt:lpstr>
      <vt:lpstr>Chronic/ sclerosing allograft nephropathy.  The classical lesion of chronic transplant vasculopathy is a circumferential proliferation of myointimal cells with an intact internal elastic lamina.</vt:lpstr>
      <vt:lpstr>عرض تقديمي في PowerPoint</vt:lpstr>
      <vt:lpstr>The Banff classification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The Banff classification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Renal Transplantation</dc:title>
  <dc:creator>Hala Kassouf</dc:creator>
  <cp:lastModifiedBy>ftomy naje</cp:lastModifiedBy>
  <cp:revision>4</cp:revision>
  <dcterms:created xsi:type="dcterms:W3CDTF">2015-02-23T07:35:58Z</dcterms:created>
  <dcterms:modified xsi:type="dcterms:W3CDTF">2018-04-23T01:37:34Z</dcterms:modified>
</cp:coreProperties>
</file>