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8"/>
  </p:notesMasterIdLst>
  <p:sldIdLst>
    <p:sldId id="363" r:id="rId2"/>
    <p:sldId id="361" r:id="rId3"/>
    <p:sldId id="563" r:id="rId4"/>
    <p:sldId id="362" r:id="rId5"/>
    <p:sldId id="365" r:id="rId6"/>
    <p:sldId id="368" r:id="rId7"/>
    <p:sldId id="371" r:id="rId8"/>
    <p:sldId id="495" r:id="rId9"/>
    <p:sldId id="496" r:id="rId10"/>
    <p:sldId id="364" r:id="rId11"/>
    <p:sldId id="436" r:id="rId12"/>
    <p:sldId id="370" r:id="rId13"/>
    <p:sldId id="437" r:id="rId14"/>
    <p:sldId id="494" r:id="rId15"/>
    <p:sldId id="493" r:id="rId16"/>
    <p:sldId id="491" r:id="rId17"/>
    <p:sldId id="513" r:id="rId18"/>
    <p:sldId id="514" r:id="rId19"/>
    <p:sldId id="515" r:id="rId20"/>
    <p:sldId id="516" r:id="rId21"/>
    <p:sldId id="519" r:id="rId22"/>
    <p:sldId id="520" r:id="rId23"/>
    <p:sldId id="521" r:id="rId24"/>
    <p:sldId id="522" r:id="rId25"/>
    <p:sldId id="523" r:id="rId26"/>
    <p:sldId id="524" r:id="rId27"/>
    <p:sldId id="525" r:id="rId28"/>
    <p:sldId id="528" r:id="rId29"/>
    <p:sldId id="540" r:id="rId30"/>
    <p:sldId id="384" r:id="rId31"/>
    <p:sldId id="386" r:id="rId32"/>
    <p:sldId id="555" r:id="rId33"/>
    <p:sldId id="556" r:id="rId34"/>
    <p:sldId id="383" r:id="rId35"/>
    <p:sldId id="466" r:id="rId36"/>
    <p:sldId id="394" r:id="rId37"/>
    <p:sldId id="559" r:id="rId38"/>
    <p:sldId id="471" r:id="rId39"/>
    <p:sldId id="469" r:id="rId40"/>
    <p:sldId id="468" r:id="rId41"/>
    <p:sldId id="395" r:id="rId42"/>
    <p:sldId id="487" r:id="rId43"/>
    <p:sldId id="398" r:id="rId44"/>
    <p:sldId id="400" r:id="rId45"/>
    <p:sldId id="541" r:id="rId46"/>
    <p:sldId id="542" r:id="rId47"/>
    <p:sldId id="543" r:id="rId48"/>
    <p:sldId id="544" r:id="rId49"/>
    <p:sldId id="546" r:id="rId50"/>
    <p:sldId id="557" r:id="rId51"/>
    <p:sldId id="535" r:id="rId52"/>
    <p:sldId id="553" r:id="rId53"/>
    <p:sldId id="536" r:id="rId54"/>
    <p:sldId id="539" r:id="rId55"/>
    <p:sldId id="531" r:id="rId56"/>
    <p:sldId id="554" r:id="rId57"/>
    <p:sldId id="532" r:id="rId58"/>
    <p:sldId id="533" r:id="rId59"/>
    <p:sldId id="534" r:id="rId60"/>
    <p:sldId id="537" r:id="rId61"/>
    <p:sldId id="442" r:id="rId62"/>
    <p:sldId id="443" r:id="rId63"/>
    <p:sldId id="564" r:id="rId64"/>
    <p:sldId id="561" r:id="rId65"/>
    <p:sldId id="446" r:id="rId66"/>
    <p:sldId id="565" r:id="rId67"/>
    <p:sldId id="440" r:id="rId68"/>
    <p:sldId id="401" r:id="rId69"/>
    <p:sldId id="566" r:id="rId70"/>
    <p:sldId id="402" r:id="rId71"/>
    <p:sldId id="403" r:id="rId72"/>
    <p:sldId id="407" r:id="rId73"/>
    <p:sldId id="475" r:id="rId74"/>
    <p:sldId id="454" r:id="rId75"/>
    <p:sldId id="406" r:id="rId76"/>
    <p:sldId id="408" r:id="rId77"/>
    <p:sldId id="409" r:id="rId78"/>
    <p:sldId id="411" r:id="rId79"/>
    <p:sldId id="410" r:id="rId80"/>
    <p:sldId id="413" r:id="rId81"/>
    <p:sldId id="414" r:id="rId82"/>
    <p:sldId id="412" r:id="rId83"/>
    <p:sldId id="461" r:id="rId84"/>
    <p:sldId id="558" r:id="rId85"/>
    <p:sldId id="567" r:id="rId86"/>
    <p:sldId id="478" r:id="rId87"/>
    <p:sldId id="479" r:id="rId88"/>
    <p:sldId id="560" r:id="rId89"/>
    <p:sldId id="448" r:id="rId90"/>
    <p:sldId id="416" r:id="rId91"/>
    <p:sldId id="417" r:id="rId92"/>
    <p:sldId id="418" r:id="rId93"/>
    <p:sldId id="419" r:id="rId94"/>
    <p:sldId id="421" r:id="rId95"/>
    <p:sldId id="457" r:id="rId96"/>
    <p:sldId id="459" r:id="rId97"/>
    <p:sldId id="451" r:id="rId98"/>
    <p:sldId id="435" r:id="rId99"/>
    <p:sldId id="568" r:id="rId100"/>
    <p:sldId id="429" r:id="rId101"/>
    <p:sldId id="488" r:id="rId102"/>
    <p:sldId id="480" r:id="rId103"/>
    <p:sldId id="470" r:id="rId104"/>
    <p:sldId id="426" r:id="rId105"/>
    <p:sldId id="431" r:id="rId106"/>
    <p:sldId id="562"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33"/>
    <a:srgbClr val="0000FF"/>
    <a:srgbClr val="8FE2FF"/>
    <a:srgbClr val="FF99FF"/>
    <a:srgbClr val="B85C00"/>
    <a:srgbClr val="0033CC"/>
    <a:srgbClr val="D60093"/>
    <a:srgbClr val="993366"/>
    <a:srgbClr val="006600"/>
    <a:srgbClr val="6D0D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688" autoAdjust="0"/>
    <p:restoredTop sz="94660"/>
  </p:normalViewPr>
  <p:slideViewPr>
    <p:cSldViewPr>
      <p:cViewPr varScale="1">
        <p:scale>
          <a:sx n="87" d="100"/>
          <a:sy n="87" d="100"/>
        </p:scale>
        <p:origin x="540"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8BD03A-6460-46A9-9444-6B095F1FE410}" type="datetimeFigureOut">
              <a:rPr lang="en-US" smtClean="0"/>
              <a:pPr/>
              <a:t>4/11/2018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B29D23-3FD0-473C-92FF-E143B92659B9}" type="slidenum">
              <a:rPr lang="en-US" smtClean="0"/>
              <a:pPr/>
              <a:t>‹#›</a:t>
            </a:fld>
            <a:endParaRPr lang="en-US"/>
          </a:p>
        </p:txBody>
      </p:sp>
    </p:spTree>
    <p:extLst>
      <p:ext uri="{BB962C8B-B14F-4D97-AF65-F5344CB8AC3E}">
        <p14:creationId xmlns:p14="http://schemas.microsoft.com/office/powerpoint/2010/main" val="154132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solidFill>
                <a:srgbClr val="575F6D"/>
              </a:solidFill>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25396235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val="158128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5" name="Footer Placeholder 4"/>
          <p:cNvSpPr>
            <a:spLocks noGrp="1"/>
          </p:cNvSpPr>
          <p:nvPr>
            <p:ph type="ftr" sz="quarter" idx="11"/>
          </p:nvPr>
        </p:nvSpPr>
        <p:spPr>
          <a:xfrm>
            <a:off x="457201" y="6248207"/>
            <a:ext cx="5573483" cy="365125"/>
          </a:xfrm>
        </p:spPr>
        <p:txBody>
          <a:bodyPr/>
          <a:lstStyle/>
          <a:p>
            <a:endParaRPr lang="en-US">
              <a:solidFill>
                <a:srgbClr val="575F6D"/>
              </a:solidFill>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014585D4-28E6-49DA-B9EA-B9D6C027EEF4}" type="slidenum">
              <a:rPr lang="en-US" smtClean="0"/>
              <a:pPr/>
              <a:t>‹#›</a:t>
            </a:fld>
            <a:endParaRPr lang="en-US"/>
          </a:p>
        </p:txBody>
      </p:sp>
    </p:spTree>
    <p:extLst>
      <p:ext uri="{BB962C8B-B14F-4D97-AF65-F5344CB8AC3E}">
        <p14:creationId xmlns:p14="http://schemas.microsoft.com/office/powerpoint/2010/main" val="12493989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5" name="Footer Placeholder 4"/>
          <p:cNvSpPr>
            <a:spLocks noGrp="1"/>
          </p:cNvSpPr>
          <p:nvPr>
            <p:ph type="ftr" sz="quarter" idx="11"/>
          </p:nvPr>
        </p:nvSpPr>
        <p:spPr/>
        <p:txBody>
          <a:bodyPr/>
          <a:lstStyle/>
          <a:p>
            <a:endParaRPr lang="en-US">
              <a:solidFill>
                <a:srgbClr val="575F6D"/>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1026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575F6D"/>
              </a:solidFill>
            </a:endParaRPr>
          </a:p>
        </p:txBody>
      </p:sp>
    </p:spTree>
    <p:extLst>
      <p:ext uri="{BB962C8B-B14F-4D97-AF65-F5344CB8AC3E}">
        <p14:creationId xmlns:p14="http://schemas.microsoft.com/office/powerpoint/2010/main" val="349235628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371D8906-5950-45E2-B31C-AE03D931088A}" type="datetimeFigureOut">
              <a:rPr lang="en-US" smtClean="0">
                <a:solidFill>
                  <a:srgbClr val="575F6D"/>
                </a:solidFill>
              </a:rPr>
              <a:pPr/>
              <a:t>4/11/2018</a:t>
            </a:fld>
            <a:endParaRPr lang="en-US">
              <a:solidFill>
                <a:srgbClr val="575F6D"/>
              </a:solidFill>
            </a:endParaRPr>
          </a:p>
        </p:txBody>
      </p:sp>
      <p:sp>
        <p:nvSpPr>
          <p:cNvPr id="10" name="Slide Number Placeholder 9"/>
          <p:cNvSpPr>
            <a:spLocks noGrp="1"/>
          </p:cNvSpPr>
          <p:nvPr>
            <p:ph type="sldNum" sz="quarter" idx="16"/>
          </p:nvPr>
        </p:nvSpPr>
        <p:spPr/>
        <p:txBody>
          <a:bodyPr rtlCol="0"/>
          <a:lstStyle/>
          <a:p>
            <a:fld id="{014585D4-28E6-49DA-B9EA-B9D6C027EEF4}"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575F6D"/>
              </a:solidFill>
            </a:endParaRPr>
          </a:p>
        </p:txBody>
      </p:sp>
    </p:spTree>
    <p:extLst>
      <p:ext uri="{BB962C8B-B14F-4D97-AF65-F5344CB8AC3E}">
        <p14:creationId xmlns:p14="http://schemas.microsoft.com/office/powerpoint/2010/main" val="91550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371D8906-5950-45E2-B31C-AE03D931088A}" type="datetimeFigureOut">
              <a:rPr lang="en-US" smtClean="0">
                <a:solidFill>
                  <a:srgbClr val="575F6D"/>
                </a:solidFill>
              </a:rPr>
              <a:pPr/>
              <a:t>4/11/2018</a:t>
            </a:fld>
            <a:endParaRPr lang="en-US">
              <a:solidFill>
                <a:srgbClr val="575F6D"/>
              </a:solidFill>
            </a:endParaRPr>
          </a:p>
        </p:txBody>
      </p:sp>
      <p:sp>
        <p:nvSpPr>
          <p:cNvPr id="12" name="Slide Number Placeholder 11"/>
          <p:cNvSpPr>
            <a:spLocks noGrp="1"/>
          </p:cNvSpPr>
          <p:nvPr>
            <p:ph type="sldNum" sz="quarter" idx="16"/>
          </p:nvPr>
        </p:nvSpPr>
        <p:spPr/>
        <p:txBody>
          <a:bodyPr rtlCol="0"/>
          <a:lstStyle/>
          <a:p>
            <a:fld id="{014585D4-28E6-49DA-B9EA-B9D6C027EEF4}"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575F6D"/>
              </a:solidFill>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790614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4" name="Footer Placeholder 3"/>
          <p:cNvSpPr>
            <a:spLocks noGrp="1"/>
          </p:cNvSpPr>
          <p:nvPr>
            <p:ph type="ftr" sz="quarter" idx="11"/>
          </p:nvPr>
        </p:nvSpPr>
        <p:spPr/>
        <p:txBody>
          <a:bodyPr/>
          <a:lstStyle/>
          <a:p>
            <a:endParaRPr lang="en-US">
              <a:solidFill>
                <a:srgbClr val="575F6D"/>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341973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3" name="Footer Placeholder 2"/>
          <p:cNvSpPr>
            <a:spLocks noGrp="1"/>
          </p:cNvSpPr>
          <p:nvPr>
            <p:ph type="ftr" sz="quarter" idx="11"/>
          </p:nvPr>
        </p:nvSpPr>
        <p:spPr/>
        <p:txBody>
          <a:bodyPr/>
          <a:lstStyle/>
          <a:p>
            <a:endParaRPr lang="en-US">
              <a:solidFill>
                <a:srgbClr val="575F6D"/>
              </a:solidFill>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4293412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6" name="Footer Placeholder 5"/>
          <p:cNvSpPr>
            <a:spLocks noGrp="1"/>
          </p:cNvSpPr>
          <p:nvPr>
            <p:ph type="ftr" sz="quarter" idx="11"/>
          </p:nvPr>
        </p:nvSpPr>
        <p:spPr/>
        <p:txBody>
          <a:bodyPr/>
          <a:lstStyle/>
          <a:p>
            <a:endParaRPr lang="en-US">
              <a:solidFill>
                <a:srgbClr val="575F6D"/>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14585D4-28E6-49DA-B9EA-B9D6C027EEF4}"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32514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71D8906-5950-45E2-B31C-AE03D931088A}" type="datetimeFigureOut">
              <a:rPr lang="en-US" smtClean="0">
                <a:solidFill>
                  <a:srgbClr val="575F6D"/>
                </a:solidFill>
              </a:rPr>
              <a:pPr/>
              <a:t>4/11/2018</a:t>
            </a:fld>
            <a:endParaRPr lang="en-US">
              <a:solidFill>
                <a:srgbClr val="575F6D"/>
              </a:solidFill>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014585D4-28E6-49DA-B9EA-B9D6C027EEF4}"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solidFill>
                <a:srgbClr val="575F6D"/>
              </a:solidFill>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42286434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71D8906-5950-45E2-B31C-AE03D931088A}" type="datetimeFigureOut">
              <a:rPr lang="en-US" smtClean="0">
                <a:solidFill>
                  <a:srgbClr val="575F6D"/>
                </a:solidFill>
              </a:rPr>
              <a:pPr/>
              <a:t>4/11/2018</a:t>
            </a:fld>
            <a:endParaRPr lang="en-US">
              <a:solidFill>
                <a:srgbClr val="575F6D"/>
              </a:solidFill>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575F6D"/>
              </a:solidFill>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014585D4-28E6-49DA-B9EA-B9D6C027EEF4}" type="slidenum">
              <a:rPr lang="en-US" smtClean="0"/>
              <a:pPr/>
              <a:t>‹#›</a:t>
            </a:fld>
            <a:endParaRPr lang="en-US"/>
          </a:p>
        </p:txBody>
      </p:sp>
    </p:spTree>
    <p:extLst>
      <p:ext uri="{BB962C8B-B14F-4D97-AF65-F5344CB8AC3E}">
        <p14:creationId xmlns:p14="http://schemas.microsoft.com/office/powerpoint/2010/main" val="6518345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NUL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google.com.sa/url?sa=i&amp;rct=j&amp;q=Acute+cellular+renal+allograft+Rejection&amp;source=images&amp;cd=&amp;cad=rja&amp;docid=oQa61Miup_B1jM&amp;tbnid=ha1L_KOk1CW40M:&amp;ved=0CAUQjRw&amp;url=http://www.humpath.com/spip.php?article2739&amp;ei=NKELUbCUJOub1AXy84CADg&amp;psig=AFQjCNHO63UesZvzQus_p3yfUxs1XKROCQ&amp;ust=1359803047122605"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file:///\\localhost\upload.wikimedia.org\wikipedia\commons\2\2e\Crescentic_glomerulonephritis_(2).jp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file:///\\localhost\upload.wikimedia.org\wikipedia\commons\6\62\Crescentic_glomerulonephritis_(1).jpg"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Gross_examination" TargetMode="External"/><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pathologyoutlines.com/topic/livertumorAML.html"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3.bp.blogspot.com/-7M0QGLMWelM/UPypvxRdm2I/AAAAAAAARCA/5K74CyoMHhk/s1600/Renal_angiomyolipoma_(2).jpg"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http://www.amazon.com/exec/obidos/ASIN/928322437X/pathologyoutl-2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google.com.sa/url?sa=i&amp;rct=j&amp;q=Gross+pathology+of+urothelial+carcinoma+of+urinary+bladder&amp;source=images&amp;cd=&amp;cad=rja&amp;docid=K506rc9xVwOIQM&amp;tbnid=8lfZgLVuYZb-LM:&amp;ved=0CAUQjRw&amp;url=http://www.webpathology.com/image.asp?case=56&amp;n=1&amp;ei=J7QKUdiEG8bfsgb0loDYCw&amp;psig=AFQjCNHNtrEsKmCOqPORmNU7ihd0kL129w&amp;ust=1359741032886045"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google.com.sa/url?sa=i&amp;rct=j&amp;q=Gross+pathology+of+urothelial+carcinoma+of+urinary+bladder&amp;source=images&amp;cd=&amp;cad=rja&amp;docid=vtDpNiSTGpto7M&amp;tbnid=-X0Iadc-a6hMgM:&amp;ved=0CAUQjRw&amp;url=http://www.webpathology.com/image.asp?n=2&amp;Case=56&amp;ei=-LQKUdPWAsmRswa_rIFg&amp;psig=AFQjCNHNtrEsKmCOqPORmNU7ihd0kL129w&amp;ust=1359741032886045"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s://www.medicinenet.com/script/main/art.asp?articlekey=8472" TargetMode="Externa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33000"/>
                    </a14:imgEffect>
                    <a14:imgEffect>
                      <a14:brightnessContrast bright="17000"/>
                    </a14:imgEffect>
                  </a14:imgLayer>
                </a14:imgProps>
              </a:ext>
              <a:ext uri="{28A0092B-C50C-407E-A947-70E740481C1C}">
                <a14:useLocalDpi xmlns:a14="http://schemas.microsoft.com/office/drawing/2010/main" val="0"/>
              </a:ext>
            </a:extLst>
          </a:blip>
          <a:srcRect/>
          <a:stretch>
            <a:fillRect/>
          </a:stretch>
        </p:blipFill>
        <p:spPr bwMode="auto">
          <a:xfrm>
            <a:off x="2926198" y="1447800"/>
            <a:ext cx="3723180" cy="3720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295400" y="4876800"/>
            <a:ext cx="6984776" cy="1008112"/>
          </a:xfrm>
          <a:prstGeom prst="rect">
            <a:avLst/>
          </a:prstGeom>
        </p:spPr>
        <p:txBody>
          <a:bodyPr vert="horz" anchor="b">
            <a:noAutofit/>
          </a:bodyPr>
          <a:lstStyle>
            <a:lvl1pPr algn="l" rtl="1" eaLnBrk="1" latinLnBrk="0" hangingPunct="1">
              <a:spcBef>
                <a:spcPct val="0"/>
              </a:spcBef>
              <a:buNone/>
              <a:defRPr kumimoji="0" sz="3000" b="1" kern="1200" cap="small" baseline="0">
                <a:solidFill>
                  <a:schemeClr val="tx2"/>
                </a:solidFill>
                <a:latin typeface="+mj-lt"/>
                <a:ea typeface="+mj-ea"/>
                <a:cs typeface="+mj-cs"/>
              </a:defRPr>
            </a:lvl1pPr>
          </a:lstStyle>
          <a:p>
            <a:pPr algn="ctr"/>
            <a:r>
              <a:rPr lang="en-US" sz="4400" i="1" dirty="0" smtClean="0">
                <a:solidFill>
                  <a:srgbClr val="00B0F0"/>
                </a:solidFill>
                <a:effectLst>
                  <a:outerShdw blurRad="38100" dist="38100" dir="2700000" algn="tl">
                    <a:srgbClr val="000000">
                      <a:alpha val="43137"/>
                    </a:srgbClr>
                  </a:outerShdw>
                </a:effectLst>
                <a:latin typeface="+mn-lt"/>
                <a:cs typeface="Aharoni" pitchFamily="2" charset="-79"/>
              </a:rPr>
              <a:t>Pathology Practical</a:t>
            </a:r>
            <a:endParaRPr lang="en-US" sz="4400" i="1" dirty="0">
              <a:solidFill>
                <a:srgbClr val="00B0F0"/>
              </a:solidFill>
              <a:effectLst>
                <a:outerShdw blurRad="38100" dist="38100" dir="2700000" algn="tl">
                  <a:srgbClr val="000000">
                    <a:alpha val="43137"/>
                  </a:srgbClr>
                </a:outerShdw>
              </a:effectLst>
              <a:latin typeface="+mn-lt"/>
              <a:cs typeface="Aharoni" pitchFamily="2" charset="-79"/>
            </a:endParaRPr>
          </a:p>
        </p:txBody>
      </p:sp>
      <p:sp>
        <p:nvSpPr>
          <p:cNvPr id="6" name="Rounded Rectangle 5"/>
          <p:cNvSpPr/>
          <p:nvPr/>
        </p:nvSpPr>
        <p:spPr>
          <a:xfrm>
            <a:off x="1828800" y="90763"/>
            <a:ext cx="5486400" cy="108012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rgbClr val="FFFF00"/>
                </a:solidFill>
                <a:effectLst>
                  <a:outerShdw blurRad="38100" dist="38100" dir="2700000" algn="tl">
                    <a:srgbClr val="000000">
                      <a:alpha val="43137"/>
                    </a:srgbClr>
                  </a:outerShdw>
                </a:effectLst>
                <a:latin typeface="Aharoni" pitchFamily="2" charset="-79"/>
                <a:cs typeface="Aharoni" pitchFamily="2" charset="-79"/>
              </a:rPr>
              <a:t>RENAL BLOCK </a:t>
            </a:r>
          </a:p>
        </p:txBody>
      </p:sp>
      <p:sp>
        <p:nvSpPr>
          <p:cNvPr id="9" name="TextBox 7"/>
          <p:cNvSpPr txBox="1"/>
          <p:nvPr/>
        </p:nvSpPr>
        <p:spPr>
          <a:xfrm>
            <a:off x="771331" y="6260068"/>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0" name="TextBox 8"/>
          <p:cNvSpPr txBox="1"/>
          <p:nvPr/>
        </p:nvSpPr>
        <p:spPr>
          <a:xfrm>
            <a:off x="2422893" y="6308290"/>
            <a:ext cx="1567461" cy="4154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p:txBody>
      </p:sp>
      <p:sp>
        <p:nvSpPr>
          <p:cNvPr id="11" name="Rectangle 10"/>
          <p:cNvSpPr/>
          <p:nvPr/>
        </p:nvSpPr>
        <p:spPr>
          <a:xfrm>
            <a:off x="4724400" y="6438746"/>
            <a:ext cx="4343400"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Dr. Hisham Al Khalidi</a:t>
            </a:r>
          </a:p>
        </p:txBody>
      </p:sp>
    </p:spTree>
    <p:extLst>
      <p:ext uri="{BB962C8B-B14F-4D97-AF65-F5344CB8AC3E}">
        <p14:creationId xmlns:p14="http://schemas.microsoft.com/office/powerpoint/2010/main" val="19209243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http://php.med.unsw.edu.au/embryology/images/5/5a/Nephron_histology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314" y="1143000"/>
            <a:ext cx="6455064" cy="4724400"/>
          </a:xfrm>
          <a:prstGeom prst="rect">
            <a:avLst/>
          </a:prstGeom>
          <a:noFill/>
          <a:ln w="28575">
            <a:solidFill>
              <a:srgbClr val="6D0D62"/>
            </a:solidFill>
          </a:ln>
          <a:extLst>
            <a:ext uri="{909E8E84-426E-40dd-AFC4-6F175D3DCCD1}">
              <a14:hiddenFill xmlns="" xmlns:a14="http://schemas.microsoft.com/office/drawing/2010/main">
                <a:solidFill>
                  <a:srgbClr val="FFFFFF"/>
                </a:solidFill>
              </a14:hiddenFill>
            </a:ext>
          </a:extLst>
        </p:spPr>
      </p:pic>
      <p:sp>
        <p:nvSpPr>
          <p:cNvPr id="6" name="Rounded Rectangle 5"/>
          <p:cNvSpPr/>
          <p:nvPr/>
        </p:nvSpPr>
        <p:spPr>
          <a:xfrm>
            <a:off x="1547664" y="341040"/>
            <a:ext cx="5976664"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17691262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060762"/>
            <a:ext cx="7239000" cy="4600486"/>
          </a:xfrm>
          <a:prstGeom prst="rect">
            <a:avLst/>
          </a:prstGeom>
          <a:noFill/>
          <a:ln w="28575">
            <a:solidFill>
              <a:srgbClr val="6D0D62"/>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1512" y="5661248"/>
            <a:ext cx="7992888" cy="1015663"/>
          </a:xfrm>
          <a:prstGeom prst="rect">
            <a:avLst/>
          </a:prstGeom>
        </p:spPr>
        <p:txBody>
          <a:bodyPr wrap="square">
            <a:spAutoFit/>
          </a:bodyPr>
          <a:lstStyle/>
          <a:p>
            <a:pPr algn="ctr"/>
            <a:r>
              <a:rPr lang="en-US" sz="2000" b="1" i="1" dirty="0" smtClean="0"/>
              <a:t>Hyperacute rejection</a:t>
            </a:r>
            <a:r>
              <a:rPr lang="en-US" sz="2000" b="1" i="1" dirty="0"/>
              <a:t>. </a:t>
            </a:r>
            <a:r>
              <a:rPr lang="en-US" sz="2000" b="1" i="1" dirty="0" smtClean="0"/>
              <a:t>The cortex </a:t>
            </a:r>
            <a:r>
              <a:rPr lang="en-US" sz="2000" b="1" i="1" dirty="0"/>
              <a:t>shows </a:t>
            </a:r>
            <a:r>
              <a:rPr lang="en-US" sz="2000" b="1" i="1" dirty="0" smtClean="0"/>
              <a:t>diffuse hemorrhage and neutrophils </a:t>
            </a:r>
            <a:r>
              <a:rPr lang="en-US" sz="2000" b="1" i="1" dirty="0"/>
              <a:t>in </a:t>
            </a:r>
            <a:r>
              <a:rPr lang="en-US" sz="2000" b="1" i="1" dirty="0" smtClean="0"/>
              <a:t>peritubular capillaries with prominent glomerular thrombi </a:t>
            </a:r>
            <a:r>
              <a:rPr lang="en-US" sz="2000" b="1" i="1" dirty="0"/>
              <a:t>1 day </a:t>
            </a:r>
            <a:r>
              <a:rPr lang="en-US" sz="2000" b="1" i="1" dirty="0" smtClean="0"/>
              <a:t>after transplantation</a:t>
            </a:r>
            <a:endParaRPr lang="en-US" sz="2000" b="1" i="1" dirty="0"/>
          </a:p>
        </p:txBody>
      </p:sp>
      <p:sp>
        <p:nvSpPr>
          <p:cNvPr id="6" name="Rounded Rectangle 5"/>
          <p:cNvSpPr/>
          <p:nvPr/>
        </p:nvSpPr>
        <p:spPr>
          <a:xfrm>
            <a:off x="1828800" y="304800"/>
            <a:ext cx="5472608"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Hyperacute Allograft Rejection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1147125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22" name="Picture 2" descr="http://library.med.utah.edu/WebPath/jpeg1/RENAL110.jpg"/>
          <p:cNvPicPr>
            <a:picLocks noChangeAspect="1" noChangeArrowheads="1"/>
          </p:cNvPicPr>
          <p:nvPr/>
        </p:nvPicPr>
        <p:blipFill>
          <a:blip r:embed="rId2" cstate="print"/>
          <a:srcRect/>
          <a:stretch>
            <a:fillRect/>
          </a:stretch>
        </p:blipFill>
        <p:spPr bwMode="auto">
          <a:xfrm>
            <a:off x="990600" y="914400"/>
            <a:ext cx="7086600" cy="4724400"/>
          </a:xfrm>
          <a:prstGeom prst="rect">
            <a:avLst/>
          </a:prstGeom>
          <a:noFill/>
        </p:spPr>
      </p:pic>
      <p:sp>
        <p:nvSpPr>
          <p:cNvPr id="5" name="Rounded Rectangle 4"/>
          <p:cNvSpPr/>
          <p:nvPr/>
        </p:nvSpPr>
        <p:spPr>
          <a:xfrm>
            <a:off x="1752600" y="257944"/>
            <a:ext cx="5562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685800" y="5638800"/>
            <a:ext cx="7543800" cy="1015663"/>
          </a:xfrm>
          <a:prstGeom prst="rect">
            <a:avLst/>
          </a:prstGeom>
        </p:spPr>
        <p:txBody>
          <a:bodyPr wrap="square">
            <a:spAutoFit/>
          </a:bodyPr>
          <a:lstStyle/>
          <a:p>
            <a:pPr algn="ctr"/>
            <a:r>
              <a:rPr lang="en-US" sz="2000" b="1" i="1" dirty="0" smtClean="0"/>
              <a:t>This kidney was removed because of acute transplant rejection. Note the swollen and hemorrhagic appearance of this entire kidney.</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www.humpath.com/IMG/jpg/kidney_acute_rejection_1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6678784" cy="4581872"/>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5" name="Rounded Rectangle 4"/>
          <p:cNvSpPr/>
          <p:nvPr/>
        </p:nvSpPr>
        <p:spPr>
          <a:xfrm>
            <a:off x="1676400" y="334144"/>
            <a:ext cx="57912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791200"/>
            <a:ext cx="7010400" cy="707886"/>
          </a:xfrm>
          <a:prstGeom prst="rect">
            <a:avLst/>
          </a:prstGeom>
        </p:spPr>
        <p:txBody>
          <a:bodyPr wrap="square">
            <a:spAutoFit/>
          </a:bodyPr>
          <a:lstStyle/>
          <a:p>
            <a:pPr algn="ctr"/>
            <a:r>
              <a:rPr lang="en-US" sz="2000" b="1" i="1" dirty="0" smtClean="0"/>
              <a:t>Swollen and hemorrhagic appearance of acutely  rejected renal allograft</a:t>
            </a:r>
            <a:endParaRPr lang="en-US" sz="2000"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0150433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66800"/>
            <a:ext cx="7386278" cy="4453857"/>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48544" y="5638800"/>
            <a:ext cx="7381056" cy="707886"/>
          </a:xfrm>
          <a:prstGeom prst="rect">
            <a:avLst/>
          </a:prstGeom>
        </p:spPr>
        <p:txBody>
          <a:bodyPr wrap="square">
            <a:spAutoFit/>
          </a:bodyPr>
          <a:lstStyle/>
          <a:p>
            <a:pPr algn="ctr"/>
            <a:r>
              <a:rPr lang="en-US" sz="2000" b="1" i="1" dirty="0"/>
              <a:t>Tubulitis, </a:t>
            </a:r>
            <a:r>
              <a:rPr lang="en-US" sz="2000" b="1" i="1" dirty="0" err="1"/>
              <a:t>ie</a:t>
            </a:r>
            <a:r>
              <a:rPr lang="en-US" sz="2000" b="1" i="1" dirty="0"/>
              <a:t>, infiltration of tubular epithelium by lymphocytes, is the hallmark of type I interstitial acute rejection</a:t>
            </a:r>
          </a:p>
        </p:txBody>
      </p:sp>
      <p:sp>
        <p:nvSpPr>
          <p:cNvPr id="6" name="Rounded Rectangle 5"/>
          <p:cNvSpPr/>
          <p:nvPr/>
        </p:nvSpPr>
        <p:spPr>
          <a:xfrm>
            <a:off x="1524000" y="304800"/>
            <a:ext cx="61722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Cellular Allograft Rejection – Type I</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5564155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49896" y="5489937"/>
            <a:ext cx="8136904" cy="1015663"/>
          </a:xfrm>
          <a:prstGeom prst="rect">
            <a:avLst/>
          </a:prstGeom>
        </p:spPr>
        <p:txBody>
          <a:bodyPr wrap="square">
            <a:spAutoFit/>
          </a:bodyPr>
          <a:lstStyle/>
          <a:p>
            <a:pPr algn="ctr"/>
            <a:r>
              <a:rPr lang="en-US" sz="2000" b="1" i="1" dirty="0" smtClean="0"/>
              <a:t>Humoral (Antibody-mediated) </a:t>
            </a:r>
            <a:r>
              <a:rPr lang="en-US" sz="2000" b="1" i="1" dirty="0"/>
              <a:t>rejection, type I. Acute tubular injury is evident, </a:t>
            </a:r>
            <a:r>
              <a:rPr lang="en-US" sz="2000" b="1" i="1" dirty="0" smtClean="0"/>
              <a:t>without neutrophils </a:t>
            </a:r>
            <a:r>
              <a:rPr lang="en-US" sz="2000" b="1" i="1" dirty="0"/>
              <a:t>in capillaries</a:t>
            </a:r>
            <a:r>
              <a:rPr lang="en-US" sz="2000" b="1" i="1" dirty="0" smtClean="0"/>
              <a:t>.  Peritubular </a:t>
            </a:r>
            <a:r>
              <a:rPr lang="en-US" sz="2000" b="1" i="1" dirty="0"/>
              <a:t>and </a:t>
            </a:r>
            <a:r>
              <a:rPr lang="en-US" sz="2000" b="1" i="1" dirty="0" smtClean="0"/>
              <a:t>glomerular capillary </a:t>
            </a:r>
            <a:r>
              <a:rPr lang="en-US" sz="2000" b="1" i="1" dirty="0"/>
              <a:t>inflammation with neutrophils, and </a:t>
            </a:r>
            <a:r>
              <a:rPr lang="en-US" sz="2000" b="1" i="1" dirty="0" smtClean="0"/>
              <a:t>necrosis </a:t>
            </a:r>
            <a:r>
              <a:rPr lang="en-US" sz="2000" b="1" i="1" dirty="0"/>
              <a:t>of arteries</a:t>
            </a:r>
          </a:p>
        </p:txBody>
      </p:sp>
      <p:sp>
        <p:nvSpPr>
          <p:cNvPr id="5" name="Rounded Rectangle 4"/>
          <p:cNvSpPr/>
          <p:nvPr/>
        </p:nvSpPr>
        <p:spPr>
          <a:xfrm>
            <a:off x="1115616" y="188640"/>
            <a:ext cx="676875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Acute Humoral Rejection (AHR</a:t>
            </a:r>
            <a:r>
              <a:rPr lang="en-US" sz="2400" b="1" i="1" dirty="0" smtClean="0">
                <a:effectLst>
                  <a:outerShdw blurRad="38100" dist="38100" dir="2700000" algn="tl">
                    <a:srgbClr val="000000">
                      <a:alpha val="43137"/>
                    </a:srgbClr>
                  </a:outerShdw>
                </a:effectLst>
              </a:rPr>
              <a:t>) – Type I</a:t>
            </a:r>
            <a:endParaRPr lang="en-US" sz="2400" b="1" i="1" dirty="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67" y="1066801"/>
            <a:ext cx="6169134" cy="4038600"/>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1290910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library.med.utah.edu/WebPath/jpeg1/RENAL038.jpg"/>
          <p:cNvPicPr>
            <a:picLocks noChangeAspect="1" noChangeArrowheads="1"/>
          </p:cNvPicPr>
          <p:nvPr/>
        </p:nvPicPr>
        <p:blipFill>
          <a:blip r:embed="rId2" cstate="print"/>
          <a:srcRect/>
          <a:stretch>
            <a:fillRect/>
          </a:stretch>
        </p:blipFill>
        <p:spPr bwMode="auto">
          <a:xfrm>
            <a:off x="914400" y="1066800"/>
            <a:ext cx="7295090" cy="4591050"/>
          </a:xfrm>
          <a:prstGeom prst="rect">
            <a:avLst/>
          </a:prstGeom>
          <a:noFill/>
          <a:ln w="28575">
            <a:solidFill>
              <a:srgbClr val="6D0D62"/>
            </a:solidFill>
          </a:ln>
        </p:spPr>
      </p:pic>
      <p:sp>
        <p:nvSpPr>
          <p:cNvPr id="5" name="Rounded Rectangle 4"/>
          <p:cNvSpPr/>
          <p:nvPr/>
        </p:nvSpPr>
        <p:spPr>
          <a:xfrm>
            <a:off x="1752600" y="341040"/>
            <a:ext cx="5472608" cy="49716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Allograft Rejection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3400" y="5715000"/>
            <a:ext cx="7924800" cy="1015663"/>
          </a:xfrm>
          <a:prstGeom prst="rect">
            <a:avLst/>
          </a:prstGeom>
        </p:spPr>
        <p:txBody>
          <a:bodyPr wrap="square">
            <a:spAutoFit/>
          </a:bodyPr>
          <a:lstStyle/>
          <a:p>
            <a:pPr algn="ctr"/>
            <a:r>
              <a:rPr lang="en-US" sz="2000" b="1" i="1" dirty="0" smtClean="0"/>
              <a:t>Chronic vascular rejection of a renal transplant, which has a poor prognosis. Note the thickened arteries with intimal fibrosis and also chronic inflammation.</a:t>
            </a: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3720616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2971800"/>
            <a:ext cx="8153400" cy="1066800"/>
          </a:xfrm>
        </p:spPr>
        <p:txBody>
          <a:bodyPr>
            <a:normAutofit/>
          </a:bodyPr>
          <a:lstStyle/>
          <a:p>
            <a:pPr marL="0" indent="0" algn="ctr">
              <a:buNone/>
            </a:pPr>
            <a:r>
              <a:rPr lang="en-US" sz="4400" b="1" i="1" dirty="0" smtClean="0"/>
              <a:t>THE END</a:t>
            </a:r>
            <a:endParaRPr lang="en-US" sz="4400" b="1" i="1" dirty="0"/>
          </a:p>
        </p:txBody>
      </p:sp>
    </p:spTree>
    <p:extLst>
      <p:ext uri="{BB962C8B-B14F-4D97-AF65-F5344CB8AC3E}">
        <p14:creationId xmlns:p14="http://schemas.microsoft.com/office/powerpoint/2010/main" val="208247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14400" y="5562600"/>
            <a:ext cx="7315200" cy="1015663"/>
          </a:xfrm>
          <a:prstGeom prst="rect">
            <a:avLst/>
          </a:prstGeom>
        </p:spPr>
        <p:txBody>
          <a:bodyPr wrap="square">
            <a:spAutoFit/>
          </a:bodyPr>
          <a:lstStyle/>
          <a:p>
            <a:pPr algn="ctr"/>
            <a:r>
              <a:rPr lang="en-US" sz="2000" b="1" i="1" dirty="0"/>
              <a:t>Normal glomerulus </a:t>
            </a:r>
            <a:r>
              <a:rPr lang="en-US" sz="2000" b="1" i="1" dirty="0" smtClean="0"/>
              <a:t>by light microscopy. The glomerular capillary loops are thin and delicate. Endothelial and mesangial cells are normal in number. The surrounding tubules are normal</a:t>
            </a:r>
            <a:endParaRPr lang="en-US" sz="2000" b="1" i="1" dirty="0"/>
          </a:p>
        </p:txBody>
      </p:sp>
      <p:sp>
        <p:nvSpPr>
          <p:cNvPr id="4" name="Rounded Rectangle 3"/>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990600" y="1143000"/>
            <a:ext cx="7157884" cy="4267200"/>
          </a:xfrm>
          <a:prstGeom prst="rect">
            <a:avLst/>
          </a:prstGeom>
          <a:noFill/>
          <a:ln w="38100">
            <a:solidFill>
              <a:srgbClr val="6D0D62"/>
            </a:solidFill>
          </a:ln>
        </p:spPr>
      </p:pic>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736018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547664" y="334144"/>
            <a:ext cx="5976664"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6" name="Picture 2" descr="http://library.med.utah.edu/WebPath/jpeg1/RENAL080.jpg"/>
          <p:cNvPicPr>
            <a:picLocks noChangeAspect="1" noChangeArrowheads="1"/>
          </p:cNvPicPr>
          <p:nvPr/>
        </p:nvPicPr>
        <p:blipFill>
          <a:blip r:embed="rId2" cstate="print"/>
          <a:srcRect/>
          <a:stretch>
            <a:fillRect/>
          </a:stretch>
        </p:blipFill>
        <p:spPr bwMode="auto">
          <a:xfrm>
            <a:off x="1143000" y="1143000"/>
            <a:ext cx="7020515" cy="4343401"/>
          </a:xfrm>
          <a:prstGeom prst="rect">
            <a:avLst/>
          </a:prstGeom>
          <a:noFill/>
          <a:ln w="38100">
            <a:solidFill>
              <a:schemeClr val="tx1"/>
            </a:solidFill>
          </a:ln>
        </p:spPr>
      </p:pic>
      <p:sp>
        <p:nvSpPr>
          <p:cNvPr id="7" name="Rectangle 6"/>
          <p:cNvSpPr/>
          <p:nvPr/>
        </p:nvSpPr>
        <p:spPr>
          <a:xfrm>
            <a:off x="1066800" y="5638800"/>
            <a:ext cx="7162800" cy="1015663"/>
          </a:xfrm>
          <a:prstGeom prst="rect">
            <a:avLst/>
          </a:prstGeom>
        </p:spPr>
        <p:txBody>
          <a:bodyPr wrap="square">
            <a:spAutoFit/>
          </a:bodyPr>
          <a:lstStyle/>
          <a:p>
            <a:pPr algn="ctr"/>
            <a:r>
              <a:rPr lang="en-US" sz="2000" b="1" i="1" dirty="0" smtClean="0"/>
              <a:t>Normal glomerulus is stained with PAS to highlight basement membranes of glomerular capillary loops and tubular epithelium.</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991026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310" y="1066800"/>
            <a:ext cx="7087090" cy="4588453"/>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90599" y="5715000"/>
            <a:ext cx="7239001" cy="1015663"/>
          </a:xfrm>
          <a:prstGeom prst="rect">
            <a:avLst/>
          </a:prstGeom>
        </p:spPr>
        <p:txBody>
          <a:bodyPr wrap="square">
            <a:spAutoFit/>
          </a:bodyPr>
          <a:lstStyle/>
          <a:p>
            <a:pPr algn="ctr"/>
            <a:r>
              <a:rPr lang="en-US" sz="2000" b="1" i="1" dirty="0"/>
              <a:t>Normal cortical tubules, interstitium, and peritubular capillaries</a:t>
            </a:r>
            <a:r>
              <a:rPr lang="en-US" sz="2000" b="1" i="1" dirty="0" smtClean="0"/>
              <a:t>; most </a:t>
            </a:r>
            <a:r>
              <a:rPr lang="en-US" sz="2000" b="1" i="1" dirty="0"/>
              <a:t>of the tubules are proximal, with well-defined brush borders (PAS stain).</a:t>
            </a:r>
          </a:p>
        </p:txBody>
      </p:sp>
      <p:sp>
        <p:nvSpPr>
          <p:cNvPr id="4" name="Rounded Rectangle 3"/>
          <p:cNvSpPr/>
          <p:nvPr/>
        </p:nvSpPr>
        <p:spPr>
          <a:xfrm>
            <a:off x="2438400" y="304800"/>
            <a:ext cx="4191000"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Cortical Tubules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152233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14400"/>
            <a:ext cx="6324600" cy="962000"/>
          </a:xfrm>
        </p:spPr>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latin typeface="+mn-lt"/>
                <a:cs typeface="Aharoni" pitchFamily="2" charset="-79"/>
              </a:rPr>
              <a:t>ACUTE KIDNEY INJURY</a:t>
            </a:r>
            <a:endParaRPr lang="en-US" sz="48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Rounded Rectangle 4"/>
          <p:cNvSpPr/>
          <p:nvPr/>
        </p:nvSpPr>
        <p:spPr>
          <a:xfrm>
            <a:off x="2133600" y="228600"/>
            <a:ext cx="4876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PRACTICAL SESSION  :  1</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7" name="Rectangle 6"/>
          <p:cNvSpPr/>
          <p:nvPr/>
        </p:nvSpPr>
        <p:spPr>
          <a:xfrm>
            <a:off x="381000" y="1828800"/>
            <a:ext cx="8305800" cy="5139869"/>
          </a:xfrm>
          <a:prstGeom prst="rect">
            <a:avLst/>
          </a:prstGeom>
        </p:spPr>
        <p:txBody>
          <a:bodyPr wrap="square">
            <a:spAutoFit/>
          </a:bodyPr>
          <a:lstStyle/>
          <a:p>
            <a:pPr marL="342900" indent="-342900">
              <a:buFont typeface="Arial"/>
              <a:buChar char="•"/>
            </a:pPr>
            <a:r>
              <a:rPr lang="fr-FR" sz="2800" dirty="0" err="1" smtClean="0"/>
              <a:t>Defined</a:t>
            </a:r>
            <a:r>
              <a:rPr lang="fr-FR" sz="2800" dirty="0" smtClean="0"/>
              <a:t> </a:t>
            </a:r>
            <a:r>
              <a:rPr lang="fr-FR" sz="2800" dirty="0"/>
              <a:t>as an abrupt or </a:t>
            </a:r>
            <a:r>
              <a:rPr lang="fr-FR" sz="2800" dirty="0" err="1"/>
              <a:t>rapid</a:t>
            </a:r>
            <a:r>
              <a:rPr lang="fr-FR" sz="2800" dirty="0"/>
              <a:t> </a:t>
            </a:r>
            <a:r>
              <a:rPr lang="fr-FR" sz="2800" dirty="0" err="1"/>
              <a:t>decline</a:t>
            </a:r>
            <a:r>
              <a:rPr lang="fr-FR" sz="2800" dirty="0"/>
              <a:t> in </a:t>
            </a:r>
            <a:r>
              <a:rPr lang="fr-FR" sz="2800" dirty="0" err="1"/>
              <a:t>renal</a:t>
            </a:r>
            <a:r>
              <a:rPr lang="fr-FR" sz="2800" dirty="0"/>
              <a:t> filtration </a:t>
            </a:r>
            <a:r>
              <a:rPr lang="fr-FR" sz="2800" dirty="0" err="1"/>
              <a:t>function</a:t>
            </a:r>
            <a:r>
              <a:rPr lang="fr-FR" sz="2800" dirty="0"/>
              <a:t>. This condition </a:t>
            </a:r>
            <a:r>
              <a:rPr lang="fr-FR" sz="2800" dirty="0" err="1"/>
              <a:t>is</a:t>
            </a:r>
            <a:r>
              <a:rPr lang="fr-FR" sz="2800" dirty="0"/>
              <a:t> </a:t>
            </a:r>
            <a:r>
              <a:rPr lang="fr-FR" sz="2800" dirty="0" err="1"/>
              <a:t>usually</a:t>
            </a:r>
            <a:r>
              <a:rPr lang="fr-FR" sz="2800" dirty="0"/>
              <a:t> </a:t>
            </a:r>
            <a:r>
              <a:rPr lang="fr-FR" sz="2800" dirty="0" err="1"/>
              <a:t>marked</a:t>
            </a:r>
            <a:r>
              <a:rPr lang="fr-FR" sz="2800" dirty="0"/>
              <a:t> by a </a:t>
            </a:r>
            <a:r>
              <a:rPr lang="fr-FR" sz="2800" dirty="0" err="1"/>
              <a:t>rise</a:t>
            </a:r>
            <a:r>
              <a:rPr lang="fr-FR" sz="2800" dirty="0"/>
              <a:t> in </a:t>
            </a:r>
            <a:r>
              <a:rPr lang="fr-FR" sz="2800" dirty="0" err="1"/>
              <a:t>serum</a:t>
            </a:r>
            <a:r>
              <a:rPr lang="fr-FR" sz="2800" dirty="0"/>
              <a:t> </a:t>
            </a:r>
            <a:r>
              <a:rPr lang="fr-FR" sz="2800" dirty="0" err="1"/>
              <a:t>creatinine</a:t>
            </a:r>
            <a:r>
              <a:rPr lang="fr-FR" sz="2800" dirty="0"/>
              <a:t> concentration or </a:t>
            </a:r>
            <a:r>
              <a:rPr lang="fr-FR" sz="2800" dirty="0" smtClean="0"/>
              <a:t>a </a:t>
            </a:r>
            <a:r>
              <a:rPr lang="fr-FR" sz="2800" dirty="0" err="1"/>
              <a:t>rise</a:t>
            </a:r>
            <a:r>
              <a:rPr lang="fr-FR" sz="2800" dirty="0"/>
              <a:t> in </a:t>
            </a:r>
            <a:r>
              <a:rPr lang="fr-FR" sz="2800" dirty="0" err="1"/>
              <a:t>blood</a:t>
            </a:r>
            <a:r>
              <a:rPr lang="fr-FR" sz="2800" dirty="0"/>
              <a:t> </a:t>
            </a:r>
            <a:r>
              <a:rPr lang="fr-FR" sz="2800" dirty="0" err="1"/>
              <a:t>urea</a:t>
            </a:r>
            <a:r>
              <a:rPr lang="fr-FR" sz="2800" dirty="0"/>
              <a:t> </a:t>
            </a:r>
            <a:r>
              <a:rPr lang="fr-FR" sz="2800" dirty="0" err="1" smtClean="0"/>
              <a:t>nitrogen</a:t>
            </a:r>
            <a:endParaRPr lang="fr-FR" sz="2800" dirty="0" smtClean="0"/>
          </a:p>
          <a:p>
            <a:pPr marL="342900" indent="-342900">
              <a:buFont typeface="Arial"/>
              <a:buChar char="•"/>
            </a:pPr>
            <a:r>
              <a:rPr lang="fr-FR" sz="2800" dirty="0" smtClean="0"/>
              <a:t>Acute </a:t>
            </a:r>
            <a:r>
              <a:rPr lang="fr-FR" sz="2800" dirty="0" err="1"/>
              <a:t>tubular</a:t>
            </a:r>
            <a:r>
              <a:rPr lang="fr-FR" sz="2800" dirty="0"/>
              <a:t> </a:t>
            </a:r>
            <a:r>
              <a:rPr lang="fr-FR" sz="2800" dirty="0" err="1"/>
              <a:t>necrosis</a:t>
            </a:r>
            <a:r>
              <a:rPr lang="fr-FR" sz="2800" dirty="0"/>
              <a:t> (ATN) </a:t>
            </a:r>
            <a:r>
              <a:rPr lang="fr-FR" sz="2800" dirty="0" err="1"/>
              <a:t>is</a:t>
            </a:r>
            <a:r>
              <a:rPr lang="fr-FR" sz="2800" dirty="0"/>
              <a:t> the </a:t>
            </a:r>
            <a:r>
              <a:rPr lang="fr-FR" sz="2800" dirty="0" err="1"/>
              <a:t>most</a:t>
            </a:r>
            <a:r>
              <a:rPr lang="fr-FR" sz="2800" dirty="0"/>
              <a:t> </a:t>
            </a:r>
            <a:r>
              <a:rPr lang="fr-FR" sz="2800" dirty="0" err="1"/>
              <a:t>common</a:t>
            </a:r>
            <a:r>
              <a:rPr lang="fr-FR" sz="2800" dirty="0"/>
              <a:t> cause of acute </a:t>
            </a:r>
            <a:r>
              <a:rPr lang="fr-FR" sz="2800" dirty="0" err="1"/>
              <a:t>kidney</a:t>
            </a:r>
            <a:r>
              <a:rPr lang="fr-FR" sz="2800" dirty="0"/>
              <a:t> </a:t>
            </a:r>
            <a:r>
              <a:rPr lang="fr-FR" sz="2800" dirty="0" err="1"/>
              <a:t>injury</a:t>
            </a:r>
            <a:r>
              <a:rPr lang="fr-FR" sz="2800" dirty="0"/>
              <a:t> (AKI</a:t>
            </a:r>
            <a:r>
              <a:rPr lang="fr-FR" sz="2800" dirty="0" smtClean="0"/>
              <a:t>)</a:t>
            </a:r>
            <a:r>
              <a:rPr lang="fr-FR" sz="2800" dirty="0"/>
              <a:t> </a:t>
            </a:r>
            <a:endParaRPr lang="fr-FR" sz="2800" dirty="0" smtClean="0"/>
          </a:p>
          <a:p>
            <a:pPr marL="342900" indent="-342900">
              <a:buFont typeface="Arial"/>
              <a:buChar char="•"/>
            </a:pPr>
            <a:r>
              <a:rPr lang="fr-FR" sz="2800" dirty="0" err="1" smtClean="0"/>
              <a:t>is</a:t>
            </a:r>
            <a:r>
              <a:rPr lang="fr-FR" sz="2800" dirty="0" smtClean="0"/>
              <a:t> </a:t>
            </a:r>
            <a:r>
              <a:rPr lang="fr-FR" sz="2800" dirty="0"/>
              <a:t>a </a:t>
            </a:r>
            <a:r>
              <a:rPr lang="fr-FR" sz="2800" dirty="0" err="1"/>
              <a:t>medical</a:t>
            </a:r>
            <a:r>
              <a:rPr lang="fr-FR" sz="2800" dirty="0"/>
              <a:t> condition </a:t>
            </a:r>
            <a:r>
              <a:rPr lang="fr-FR" sz="2800" dirty="0" err="1"/>
              <a:t>involving</a:t>
            </a:r>
            <a:r>
              <a:rPr lang="fr-FR" sz="2800" dirty="0"/>
              <a:t> the </a:t>
            </a:r>
            <a:r>
              <a:rPr lang="fr-FR" sz="2800" dirty="0" err="1"/>
              <a:t>death</a:t>
            </a:r>
            <a:r>
              <a:rPr lang="fr-FR" sz="2800" dirty="0"/>
              <a:t> of </a:t>
            </a:r>
            <a:r>
              <a:rPr lang="fr-FR" sz="2800" dirty="0" err="1"/>
              <a:t>tubular</a:t>
            </a:r>
            <a:r>
              <a:rPr lang="fr-FR" sz="2800" dirty="0"/>
              <a:t> </a:t>
            </a:r>
            <a:r>
              <a:rPr lang="fr-FR" sz="2800" dirty="0" err="1"/>
              <a:t>epithelial</a:t>
            </a:r>
            <a:r>
              <a:rPr lang="fr-FR" sz="2800" dirty="0"/>
              <a:t> </a:t>
            </a:r>
            <a:r>
              <a:rPr lang="fr-FR" sz="2800" dirty="0" err="1"/>
              <a:t>cells</a:t>
            </a:r>
            <a:r>
              <a:rPr lang="fr-FR" sz="2800" dirty="0"/>
              <a:t> </a:t>
            </a:r>
            <a:r>
              <a:rPr lang="fr-FR" sz="2800" dirty="0" err="1"/>
              <a:t>that</a:t>
            </a:r>
            <a:r>
              <a:rPr lang="fr-FR" sz="2800" dirty="0"/>
              <a:t> </a:t>
            </a:r>
            <a:r>
              <a:rPr lang="fr-FR" sz="2800" dirty="0" err="1"/>
              <a:t>form</a:t>
            </a:r>
            <a:r>
              <a:rPr lang="fr-FR" sz="2800" dirty="0"/>
              <a:t> the </a:t>
            </a:r>
            <a:r>
              <a:rPr lang="fr-FR" sz="2800" dirty="0" err="1"/>
              <a:t>renal</a:t>
            </a:r>
            <a:r>
              <a:rPr lang="fr-FR" sz="2800" dirty="0"/>
              <a:t> tubules of the </a:t>
            </a:r>
            <a:r>
              <a:rPr lang="fr-FR" sz="2800" dirty="0" err="1"/>
              <a:t>kidneys</a:t>
            </a:r>
            <a:r>
              <a:rPr lang="fr-FR" sz="2800" dirty="0"/>
              <a:t>.</a:t>
            </a:r>
          </a:p>
          <a:p>
            <a:pPr marL="342900" indent="-342900">
              <a:buFont typeface="Arial"/>
              <a:buChar char="•"/>
            </a:pPr>
            <a:endParaRPr lang="fr-FR" sz="2800" dirty="0" smtClean="0"/>
          </a:p>
          <a:p>
            <a:pPr marL="342900" indent="-342900">
              <a:buFont typeface="Arial"/>
              <a:buChar char="•"/>
            </a:pPr>
            <a:endParaRPr lang="fr-FR" sz="2800" dirty="0"/>
          </a:p>
          <a:p>
            <a:pPr marL="342900" indent="-342900">
              <a:buFont typeface="Arial"/>
              <a:buChar char="•"/>
            </a:pPr>
            <a:endParaRPr lang="fr-FR" sz="2000" dirty="0"/>
          </a:p>
        </p:txBody>
      </p:sp>
    </p:spTree>
    <p:extLst>
      <p:ext uri="{BB962C8B-B14F-4D97-AF65-F5344CB8AC3E}">
        <p14:creationId xmlns:p14="http://schemas.microsoft.com/office/powerpoint/2010/main" val="497681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838200" y="685800"/>
            <a:ext cx="7391400" cy="5800844"/>
          </a:xfrm>
          <a:prstGeom prst="rect">
            <a:avLst/>
          </a:prstGeom>
          <a:solidFill>
            <a:schemeClr val="accent1">
              <a:lumMod val="40000"/>
              <a:lumOff val="60000"/>
            </a:schemeClr>
          </a:solidFill>
        </p:spPr>
        <p:txBody>
          <a:bodyPr wrap="square" rtlCol="0">
            <a:spAutoFit/>
          </a:bodyPr>
          <a:lstStyle/>
          <a:p>
            <a:r>
              <a:rPr lang="en-US" sz="2400" b="1" i="1" u="sng" dirty="0" smtClean="0">
                <a:solidFill>
                  <a:srgbClr val="FF0000"/>
                </a:solidFill>
              </a:rPr>
              <a:t>Causes:</a:t>
            </a:r>
          </a:p>
          <a:p>
            <a:r>
              <a:rPr lang="en-US" sz="2400" b="1" dirty="0" smtClean="0">
                <a:solidFill>
                  <a:srgbClr val="0000FF"/>
                </a:solidFill>
              </a:rPr>
              <a:t>Pre-renal</a:t>
            </a:r>
            <a:r>
              <a:rPr lang="en-US" sz="2400" b="1" dirty="0" smtClean="0"/>
              <a:t> </a:t>
            </a:r>
          </a:p>
          <a:p>
            <a:pPr marL="288925"/>
            <a:r>
              <a:rPr lang="en-US" b="1" dirty="0" smtClean="0"/>
              <a:t>  (All those that decrease effective blood flow to the kidney)</a:t>
            </a:r>
          </a:p>
          <a:p>
            <a:pPr marL="288925">
              <a:buFont typeface="Wingdings" pitchFamily="2" charset="2"/>
              <a:buChar char="§"/>
            </a:pPr>
            <a:r>
              <a:rPr lang="en-US" b="1" i="1" dirty="0" smtClean="0"/>
              <a:t>  Low blood volume, low blood pressure, and heart failure.</a:t>
            </a:r>
          </a:p>
          <a:p>
            <a:pPr marL="288925">
              <a:buFont typeface="Wingdings" pitchFamily="2" charset="2"/>
              <a:buChar char="§"/>
            </a:pPr>
            <a:r>
              <a:rPr lang="en-US" b="1" i="1" dirty="0" smtClean="0"/>
              <a:t>  Renal artery stenosis, and renal vein thrombosis.</a:t>
            </a:r>
          </a:p>
          <a:p>
            <a:pPr marL="288925">
              <a:buFont typeface="Wingdings" pitchFamily="2" charset="2"/>
              <a:buChar char="§"/>
            </a:pPr>
            <a:r>
              <a:rPr lang="en-US" b="1" i="1" dirty="0" smtClean="0"/>
              <a:t>  Renal ischemia</a:t>
            </a:r>
            <a:r>
              <a:rPr lang="en-US" dirty="0" smtClean="0"/>
              <a:t>.</a:t>
            </a:r>
          </a:p>
          <a:p>
            <a:pPr>
              <a:buFontTx/>
              <a:buChar char="-"/>
            </a:pPr>
            <a:endParaRPr lang="en-US" dirty="0" smtClean="0"/>
          </a:p>
          <a:p>
            <a:r>
              <a:rPr lang="en-US" sz="2400" b="1" dirty="0" smtClean="0">
                <a:solidFill>
                  <a:srgbClr val="0000FF"/>
                </a:solidFill>
              </a:rPr>
              <a:t>Renal:</a:t>
            </a:r>
          </a:p>
          <a:p>
            <a:pPr marL="288925">
              <a:buFont typeface="Wingdings" pitchFamily="2" charset="2"/>
              <a:buChar char="§"/>
            </a:pPr>
            <a:r>
              <a:rPr lang="en-US" b="1" i="1" dirty="0" smtClean="0">
                <a:solidFill>
                  <a:srgbClr val="C00000"/>
                </a:solidFill>
              </a:rPr>
              <a:t>  Glomerulonephritis (GN).</a:t>
            </a:r>
          </a:p>
          <a:p>
            <a:pPr marL="288925">
              <a:buFont typeface="Wingdings" pitchFamily="2" charset="2"/>
              <a:buChar char="§"/>
            </a:pPr>
            <a:r>
              <a:rPr lang="en-US" b="1" i="1" dirty="0" smtClean="0">
                <a:solidFill>
                  <a:srgbClr val="C00000"/>
                </a:solidFill>
              </a:rPr>
              <a:t>  Acute tubular necrosis (ATN).</a:t>
            </a:r>
          </a:p>
          <a:p>
            <a:pPr marL="288925">
              <a:buFont typeface="Wingdings" pitchFamily="2" charset="2"/>
              <a:buChar char="§"/>
            </a:pPr>
            <a:r>
              <a:rPr lang="en-US" b="1" i="1" dirty="0" smtClean="0">
                <a:solidFill>
                  <a:srgbClr val="C00000"/>
                </a:solidFill>
              </a:rPr>
              <a:t>  Acute interstitial nephritis (AIN).</a:t>
            </a:r>
          </a:p>
          <a:p>
            <a:endParaRPr lang="en-US" dirty="0" smtClean="0"/>
          </a:p>
          <a:p>
            <a:r>
              <a:rPr lang="en-US" sz="2400" b="1" dirty="0" smtClean="0">
                <a:solidFill>
                  <a:srgbClr val="0000FF"/>
                </a:solidFill>
              </a:rPr>
              <a:t>Post-renal:</a:t>
            </a:r>
          </a:p>
          <a:p>
            <a:r>
              <a:rPr lang="en-US" dirty="0" smtClean="0"/>
              <a:t>      </a:t>
            </a:r>
            <a:r>
              <a:rPr lang="en-US" b="1" dirty="0" smtClean="0"/>
              <a:t>(is a consequence of urinary tract obstruction)</a:t>
            </a:r>
          </a:p>
          <a:p>
            <a:pPr marL="288925">
              <a:buFont typeface="Wingdings" pitchFamily="2" charset="2"/>
              <a:buChar char="§"/>
            </a:pPr>
            <a:r>
              <a:rPr lang="en-US" b="1" i="1" dirty="0" smtClean="0"/>
              <a:t>  Benign prostatic hyperplasia. </a:t>
            </a:r>
          </a:p>
          <a:p>
            <a:pPr marL="288925">
              <a:buFont typeface="Wingdings" pitchFamily="2" charset="2"/>
              <a:buChar char="§"/>
            </a:pPr>
            <a:r>
              <a:rPr lang="en-US" b="1" i="1" dirty="0" smtClean="0"/>
              <a:t>  Kidney stones.</a:t>
            </a:r>
          </a:p>
          <a:p>
            <a:pPr marL="288925">
              <a:buFont typeface="Wingdings" pitchFamily="2" charset="2"/>
              <a:buChar char="§"/>
            </a:pPr>
            <a:r>
              <a:rPr lang="en-US" b="1" i="1" dirty="0" smtClean="0"/>
              <a:t>  Obstructed urinary catheter.</a:t>
            </a:r>
          </a:p>
          <a:p>
            <a:pPr marL="288925">
              <a:buFont typeface="Wingdings" pitchFamily="2" charset="2"/>
              <a:buChar char="§"/>
            </a:pPr>
            <a:r>
              <a:rPr lang="en-US" b="1" i="1" dirty="0" smtClean="0"/>
              <a:t>  Bladder stone .</a:t>
            </a:r>
          </a:p>
          <a:p>
            <a:pPr marL="288925">
              <a:buFont typeface="Wingdings" pitchFamily="2" charset="2"/>
              <a:buChar char="§"/>
            </a:pPr>
            <a:r>
              <a:rPr lang="en-US" b="1" i="1" dirty="0" smtClean="0"/>
              <a:t>  Bladder, ureteral or renal malignancy. </a:t>
            </a:r>
            <a:endParaRPr lang="en-US" b="1" i="1" dirty="0"/>
          </a:p>
        </p:txBody>
      </p:sp>
      <p:sp>
        <p:nvSpPr>
          <p:cNvPr id="3" name="Rounded Rectangle 2"/>
          <p:cNvSpPr/>
          <p:nvPr/>
        </p:nvSpPr>
        <p:spPr>
          <a:xfrm>
            <a:off x="2743200" y="152400"/>
            <a:ext cx="3733800" cy="4572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Kidney Injury</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File:Kidney – acute cortical necrosis.jpg"/>
          <p:cNvPicPr>
            <a:picLocks noChangeAspect="1" noChangeArrowheads="1"/>
          </p:cNvPicPr>
          <p:nvPr/>
        </p:nvPicPr>
        <p:blipFill>
          <a:blip r:embed="rId2" cstate="print"/>
          <a:srcRect/>
          <a:stretch>
            <a:fillRect/>
          </a:stretch>
        </p:blipFill>
        <p:spPr bwMode="auto">
          <a:xfrm>
            <a:off x="990600" y="1219200"/>
            <a:ext cx="7096638" cy="4419600"/>
          </a:xfrm>
          <a:prstGeom prst="rect">
            <a:avLst/>
          </a:prstGeom>
          <a:noFill/>
        </p:spPr>
      </p:pic>
      <p:sp>
        <p:nvSpPr>
          <p:cNvPr id="3" name="Rectangle 2"/>
          <p:cNvSpPr/>
          <p:nvPr/>
        </p:nvSpPr>
        <p:spPr>
          <a:xfrm>
            <a:off x="838200" y="5845314"/>
            <a:ext cx="7391400" cy="707886"/>
          </a:xfrm>
          <a:prstGeom prst="rect">
            <a:avLst/>
          </a:prstGeom>
        </p:spPr>
        <p:txBody>
          <a:bodyPr wrap="square">
            <a:spAutoFit/>
          </a:bodyPr>
          <a:lstStyle/>
          <a:p>
            <a:pPr algn="ctr"/>
            <a:r>
              <a:rPr lang="en-US" sz="2000" b="1" i="1" dirty="0" smtClean="0"/>
              <a:t>Kidney showing </a:t>
            </a:r>
            <a:r>
              <a:rPr lang="en-US" sz="2000" b="1" i="1" dirty="0" smtClean="0">
                <a:solidFill>
                  <a:srgbClr val="FF0000"/>
                </a:solidFill>
              </a:rPr>
              <a:t>marked pallor of the cortex, </a:t>
            </a:r>
            <a:r>
              <a:rPr lang="en-US" sz="2000" b="1" i="1" dirty="0" smtClean="0"/>
              <a:t>contrasting to the darker areas of surviving medullary tissue.</a:t>
            </a:r>
            <a:endParaRPr lang="en-US" sz="2000" b="1" i="1" dirty="0"/>
          </a:p>
        </p:txBody>
      </p:sp>
      <p:sp>
        <p:nvSpPr>
          <p:cNvPr id="5" name="Rounded Rectangle 4"/>
          <p:cNvSpPr/>
          <p:nvPr/>
        </p:nvSpPr>
        <p:spPr>
          <a:xfrm>
            <a:off x="2514600" y="381000"/>
            <a:ext cx="38100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Kidney Injury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410200"/>
            <a:ext cx="7315200" cy="1015663"/>
          </a:xfrm>
          <a:prstGeom prst="rect">
            <a:avLst/>
          </a:prstGeom>
        </p:spPr>
        <p:txBody>
          <a:bodyPr wrap="square">
            <a:spAutoFit/>
          </a:bodyPr>
          <a:lstStyle/>
          <a:p>
            <a:pPr algn="ctr"/>
            <a:r>
              <a:rPr lang="en-US" sz="2000" b="1" i="1" dirty="0" smtClean="0"/>
              <a:t>Acute tubular necrosis is manifest </a:t>
            </a:r>
            <a:r>
              <a:rPr lang="en-US" sz="2000" b="1" i="1" dirty="0" smtClean="0">
                <a:solidFill>
                  <a:srgbClr val="FF0000"/>
                </a:solidFill>
              </a:rPr>
              <a:t>by vacuolated cells and sloughed, necrotic cells in tubular lumina,</a:t>
            </a:r>
            <a:r>
              <a:rPr lang="en-US" sz="2000" b="1" i="1" dirty="0" smtClean="0"/>
              <a:t> with some tubules lined by flattened epithelium and some showing frank necrosis (PAS stain, x 400).</a:t>
            </a:r>
            <a:endParaRPr lang="en-US" sz="2000" b="1" i="1" dirty="0"/>
          </a:p>
        </p:txBody>
      </p:sp>
      <p:sp>
        <p:nvSpPr>
          <p:cNvPr id="5" name="Rounded Rectangle 4"/>
          <p:cNvSpPr/>
          <p:nvPr/>
        </p:nvSpPr>
        <p:spPr>
          <a:xfrm>
            <a:off x="2514600" y="304800"/>
            <a:ext cx="4191000" cy="5334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Tubular Necrosis</a:t>
            </a:r>
            <a:endParaRPr lang="en-US" sz="2400" b="1" i="1" dirty="0">
              <a:effectLst>
                <a:outerShdw blurRad="38100" dist="38100" dir="2700000" algn="tl">
                  <a:srgbClr val="000000">
                    <a:alpha val="43137"/>
                  </a:srgbClr>
                </a:outerShdw>
              </a:effectLst>
            </a:endParaRPr>
          </a:p>
        </p:txBody>
      </p:sp>
      <p:pic>
        <p:nvPicPr>
          <p:cNvPr id="132098" name="Picture 2"/>
          <p:cNvPicPr>
            <a:picLocks noChangeAspect="1" noChangeArrowheads="1"/>
          </p:cNvPicPr>
          <p:nvPr/>
        </p:nvPicPr>
        <p:blipFill>
          <a:blip r:embed="rId2"/>
          <a:srcRect/>
          <a:stretch>
            <a:fillRect/>
          </a:stretch>
        </p:blipFill>
        <p:spPr bwMode="auto">
          <a:xfrm>
            <a:off x="967248" y="1066800"/>
            <a:ext cx="7226710" cy="4267200"/>
          </a:xfrm>
          <a:prstGeom prst="rect">
            <a:avLst/>
          </a:prstGeom>
          <a:noFill/>
          <a:ln w="28575">
            <a:solidFill>
              <a:srgbClr val="660033"/>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90600" y="5505271"/>
            <a:ext cx="7239000" cy="1200329"/>
          </a:xfrm>
          <a:prstGeom prst="rect">
            <a:avLst/>
          </a:prstGeom>
        </p:spPr>
        <p:txBody>
          <a:bodyPr wrap="square">
            <a:spAutoFit/>
          </a:bodyPr>
          <a:lstStyle/>
          <a:p>
            <a:pPr algn="ctr"/>
            <a:r>
              <a:rPr lang="en-US" b="1" i="1" dirty="0" smtClean="0"/>
              <a:t>There may also be degeneration and frank necrosis of individual cells or tubular segments in acute tubular necrosis, or flattened, regenerating type epithelium with degenerated cells in the lumen (middle left) (H&amp;E x 200). </a:t>
            </a:r>
            <a:endParaRPr lang="en-US" b="1" i="1" dirty="0"/>
          </a:p>
        </p:txBody>
      </p:sp>
      <p:pic>
        <p:nvPicPr>
          <p:cNvPr id="133122" name="Picture 2"/>
          <p:cNvPicPr>
            <a:picLocks noChangeAspect="1" noChangeArrowheads="1"/>
          </p:cNvPicPr>
          <p:nvPr/>
        </p:nvPicPr>
        <p:blipFill>
          <a:blip r:embed="rId2"/>
          <a:srcRect/>
          <a:stretch>
            <a:fillRect/>
          </a:stretch>
        </p:blipFill>
        <p:spPr bwMode="auto">
          <a:xfrm>
            <a:off x="1066800" y="1084658"/>
            <a:ext cx="7086600" cy="4325542"/>
          </a:xfrm>
          <a:prstGeom prst="rect">
            <a:avLst/>
          </a:prstGeom>
          <a:noFill/>
          <a:ln w="28575">
            <a:solidFill>
              <a:srgbClr val="660033"/>
            </a:solidFill>
            <a:miter lim="800000"/>
            <a:headEnd/>
            <a:tailEnd/>
          </a:ln>
          <a:effectLst/>
        </p:spPr>
      </p:pic>
      <p:sp>
        <p:nvSpPr>
          <p:cNvPr id="6" name="Rounded Rectangle 5"/>
          <p:cNvSpPr/>
          <p:nvPr/>
        </p:nvSpPr>
        <p:spPr>
          <a:xfrm>
            <a:off x="2514600" y="304800"/>
            <a:ext cx="41910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Tubular Necrosis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62000" y="4953000"/>
            <a:ext cx="7543800" cy="1754327"/>
          </a:xfrm>
          <a:prstGeom prst="rect">
            <a:avLst/>
          </a:prstGeom>
        </p:spPr>
        <p:txBody>
          <a:bodyPr wrap="square">
            <a:spAutoFit/>
          </a:bodyPr>
          <a:lstStyle/>
          <a:p>
            <a:pPr algn="ctr"/>
            <a:r>
              <a:rPr lang="en-US" b="1" i="1" dirty="0" smtClean="0"/>
              <a:t>There is edema associated with an </a:t>
            </a:r>
            <a:r>
              <a:rPr lang="en-US" b="1" i="1" dirty="0" smtClean="0">
                <a:solidFill>
                  <a:srgbClr val="FF0000"/>
                </a:solidFill>
              </a:rPr>
              <a:t>interstitial lymphoplasmocytic infiltrate</a:t>
            </a:r>
            <a:r>
              <a:rPr lang="en-US" b="1" i="1" dirty="0" smtClean="0"/>
              <a:t>. There are numerous causes for acute interstitial nephritis, including toxins, viral infections and drug-induced hypersensitivity reactions.</a:t>
            </a:r>
          </a:p>
          <a:p>
            <a:pPr algn="ctr"/>
            <a:r>
              <a:rPr lang="en-US" b="1" i="1" dirty="0" smtClean="0"/>
              <a:t> The glomeruli are uninvolved, unless there is an associated minimal change disease-type injury caused by non steroidal </a:t>
            </a:r>
          </a:p>
          <a:p>
            <a:pPr algn="ctr"/>
            <a:r>
              <a:rPr lang="en-US" b="1" i="1" dirty="0" smtClean="0"/>
              <a:t>anti-inflammatory drugs</a:t>
            </a:r>
            <a:endParaRPr lang="en-US" b="1" i="1" dirty="0"/>
          </a:p>
        </p:txBody>
      </p:sp>
      <p:sp>
        <p:nvSpPr>
          <p:cNvPr id="5" name="Rounded Rectangle 4"/>
          <p:cNvSpPr/>
          <p:nvPr/>
        </p:nvSpPr>
        <p:spPr>
          <a:xfrm>
            <a:off x="1905000" y="304800"/>
            <a:ext cx="51816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Interstitial Nephritis</a:t>
            </a:r>
            <a:endParaRPr lang="en-US" sz="2400" b="1" i="1" dirty="0">
              <a:effectLst>
                <a:outerShdw blurRad="38100" dist="38100" dir="2700000" algn="tl">
                  <a:srgbClr val="000000">
                    <a:alpha val="43137"/>
                  </a:srgbClr>
                </a:outerShdw>
              </a:effectLst>
            </a:endParaRPr>
          </a:p>
        </p:txBody>
      </p:sp>
      <p:pic>
        <p:nvPicPr>
          <p:cNvPr id="135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049419" y="1066800"/>
            <a:ext cx="6951581" cy="3810000"/>
          </a:xfrm>
          <a:prstGeom prst="rect">
            <a:avLst/>
          </a:prstGeom>
          <a:noFill/>
          <a:ln w="28575">
            <a:solidFill>
              <a:schemeClr val="tx1"/>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819400"/>
            <a:ext cx="6192688" cy="1390306"/>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latin typeface="+mn-lt"/>
                <a:cs typeface="Aharoni" pitchFamily="2" charset="-79"/>
              </a:rPr>
              <a:t>NORMAL ANATOMY AND HISTOLOGY</a:t>
            </a:r>
            <a:endParaRPr lang="en-US" sz="44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5632242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905000" y="304800"/>
            <a:ext cx="5181600" cy="6096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Interstitial Nephritis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838200" y="5429071"/>
            <a:ext cx="7467600" cy="1200329"/>
          </a:xfrm>
          <a:prstGeom prst="rect">
            <a:avLst/>
          </a:prstGeom>
        </p:spPr>
        <p:txBody>
          <a:bodyPr wrap="square">
            <a:spAutoFit/>
          </a:bodyPr>
          <a:lstStyle/>
          <a:p>
            <a:pPr algn="ctr"/>
            <a:r>
              <a:rPr lang="en-US" b="1" i="1" dirty="0" smtClean="0"/>
              <a:t>There is </a:t>
            </a:r>
            <a:r>
              <a:rPr lang="en-US" b="1" i="1" dirty="0" err="1" smtClean="0"/>
              <a:t>oedema</a:t>
            </a:r>
            <a:r>
              <a:rPr lang="en-US" b="1" i="1" dirty="0" smtClean="0"/>
              <a:t> </a:t>
            </a:r>
            <a:r>
              <a:rPr lang="en-US" b="1" i="1" dirty="0" smtClean="0"/>
              <a:t>in addition to preexisting mild tubulointerstitial fibrosis in this case of acute interstitial nephritis caused by </a:t>
            </a:r>
            <a:r>
              <a:rPr lang="en-US" b="1" i="1" dirty="0" smtClean="0">
                <a:solidFill>
                  <a:srgbClr val="FF0000"/>
                </a:solidFill>
              </a:rPr>
              <a:t>drug-induced </a:t>
            </a:r>
            <a:r>
              <a:rPr lang="en-US" b="1" i="1" dirty="0" smtClean="0">
                <a:solidFill>
                  <a:srgbClr val="FF0000"/>
                </a:solidFill>
              </a:rPr>
              <a:t>hypersensitivity NSAID</a:t>
            </a:r>
            <a:r>
              <a:rPr lang="en-US" b="1" i="1" dirty="0" smtClean="0"/>
              <a:t>. IN THIS CASE there </a:t>
            </a:r>
            <a:r>
              <a:rPr lang="en-US" b="1" i="1" dirty="0" smtClean="0"/>
              <a:t>is a </a:t>
            </a:r>
            <a:r>
              <a:rPr lang="en-US" b="1" i="1" dirty="0" smtClean="0">
                <a:solidFill>
                  <a:srgbClr val="FF0000"/>
                </a:solidFill>
              </a:rPr>
              <a:t>prominent interstitial </a:t>
            </a:r>
            <a:r>
              <a:rPr lang="en-US" b="1" i="1" dirty="0" err="1" smtClean="0">
                <a:solidFill>
                  <a:srgbClr val="FF0000"/>
                </a:solidFill>
              </a:rPr>
              <a:t>eosinophilic</a:t>
            </a:r>
            <a:r>
              <a:rPr lang="en-US" b="1" i="1" dirty="0" smtClean="0">
                <a:solidFill>
                  <a:srgbClr val="FF0000"/>
                </a:solidFill>
              </a:rPr>
              <a:t> </a:t>
            </a:r>
            <a:r>
              <a:rPr lang="en-US" b="1" i="1" dirty="0" smtClean="0">
                <a:solidFill>
                  <a:srgbClr val="FF0000"/>
                </a:solidFill>
              </a:rPr>
              <a:t>component with </a:t>
            </a:r>
            <a:r>
              <a:rPr lang="en-US" b="1" i="1" dirty="0" smtClean="0">
                <a:solidFill>
                  <a:srgbClr val="FF0000"/>
                </a:solidFill>
              </a:rPr>
              <a:t>Interstitial </a:t>
            </a:r>
            <a:r>
              <a:rPr lang="en-US" b="1" i="1" dirty="0" err="1" smtClean="0">
                <a:solidFill>
                  <a:srgbClr val="FF0000"/>
                </a:solidFill>
              </a:rPr>
              <a:t>oedema</a:t>
            </a:r>
            <a:r>
              <a:rPr lang="en-US" b="1" i="1" dirty="0" smtClean="0"/>
              <a:t>, </a:t>
            </a:r>
            <a:r>
              <a:rPr lang="en-US" b="1" i="1" dirty="0" smtClean="0"/>
              <a:t>in addition to lymphocytes and plasma cells (H&amp;E stain x 100)</a:t>
            </a:r>
            <a:endParaRPr lang="en-US" b="1" i="1" dirty="0"/>
          </a:p>
        </p:txBody>
      </p:sp>
      <p:pic>
        <p:nvPicPr>
          <p:cNvPr id="136194" name="Picture 2"/>
          <p:cNvPicPr>
            <a:picLocks noChangeAspect="1" noChangeArrowheads="1"/>
          </p:cNvPicPr>
          <p:nvPr/>
        </p:nvPicPr>
        <p:blipFill>
          <a:blip r:embed="rId2"/>
          <a:srcRect/>
          <a:stretch>
            <a:fillRect/>
          </a:stretch>
        </p:blipFill>
        <p:spPr bwMode="auto">
          <a:xfrm>
            <a:off x="1143000" y="1095964"/>
            <a:ext cx="6851637" cy="4238036"/>
          </a:xfrm>
          <a:prstGeom prst="rect">
            <a:avLst/>
          </a:prstGeom>
          <a:noFill/>
          <a:ln w="28575">
            <a:solidFill>
              <a:srgbClr val="660033"/>
            </a:solid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543800" cy="8096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latin typeface="+mn-lt"/>
                <a:cs typeface="Aharoni" pitchFamily="2" charset="-79"/>
              </a:rPr>
              <a:t>POLYCYSTIC KIDNEY</a:t>
            </a:r>
            <a:endParaRPr lang="en-US" sz="5400" b="1" i="1" dirty="0">
              <a:solidFill>
                <a:srgbClr val="FFC000"/>
              </a:solidFill>
              <a:effectLst>
                <a:outerShdw blurRad="38100" dist="38100" dir="2700000" algn="tl">
                  <a:srgbClr val="000000">
                    <a:alpha val="43137"/>
                  </a:srgbClr>
                </a:outerShdw>
              </a:effectLst>
              <a:latin typeface="+mn-lt"/>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3" name="Rectangle 2"/>
          <p:cNvSpPr/>
          <p:nvPr/>
        </p:nvSpPr>
        <p:spPr>
          <a:xfrm>
            <a:off x="228600" y="1487184"/>
            <a:ext cx="8458200" cy="5755421"/>
          </a:xfrm>
          <a:prstGeom prst="rect">
            <a:avLst/>
          </a:prstGeom>
        </p:spPr>
        <p:txBody>
          <a:bodyPr wrap="square">
            <a:spAutoFit/>
          </a:bodyPr>
          <a:lstStyle/>
          <a:p>
            <a:pPr marL="457200" indent="-457200">
              <a:buFont typeface="Arial"/>
              <a:buChar char="•"/>
            </a:pPr>
            <a:r>
              <a:rPr lang="fr-FR" sz="2400" dirty="0" err="1"/>
              <a:t>is</a:t>
            </a:r>
            <a:r>
              <a:rPr lang="fr-FR" sz="2400" dirty="0"/>
              <a:t> an </a:t>
            </a:r>
            <a:r>
              <a:rPr lang="fr-FR" sz="2400" dirty="0" err="1"/>
              <a:t>inherited</a:t>
            </a:r>
            <a:r>
              <a:rPr lang="fr-FR" sz="2400" dirty="0"/>
              <a:t> </a:t>
            </a:r>
            <a:r>
              <a:rPr lang="fr-FR" sz="2400" dirty="0" err="1" smtClean="0"/>
              <a:t>disorder</a:t>
            </a:r>
            <a:r>
              <a:rPr lang="fr-FR" sz="2400" dirty="0" smtClean="0"/>
              <a:t> in </a:t>
            </a:r>
            <a:r>
              <a:rPr lang="fr-FR" sz="2400" dirty="0" err="1"/>
              <a:t>which</a:t>
            </a:r>
            <a:r>
              <a:rPr lang="fr-FR" sz="2400" dirty="0"/>
              <a:t> clusters of </a:t>
            </a:r>
            <a:r>
              <a:rPr lang="fr-FR" sz="2400" dirty="0" err="1"/>
              <a:t>cysts</a:t>
            </a:r>
            <a:r>
              <a:rPr lang="fr-FR" sz="2400" dirty="0"/>
              <a:t> </a:t>
            </a:r>
            <a:r>
              <a:rPr lang="fr-FR" sz="2400" dirty="0" err="1"/>
              <a:t>develop</a:t>
            </a:r>
            <a:r>
              <a:rPr lang="fr-FR" sz="2400" dirty="0"/>
              <a:t> </a:t>
            </a:r>
            <a:r>
              <a:rPr lang="fr-FR" sz="2400" dirty="0" err="1"/>
              <a:t>primarily</a:t>
            </a:r>
            <a:r>
              <a:rPr lang="fr-FR" sz="2400" dirty="0"/>
              <a:t> </a:t>
            </a:r>
            <a:r>
              <a:rPr lang="fr-FR" sz="2400" dirty="0" err="1"/>
              <a:t>within</a:t>
            </a:r>
            <a:r>
              <a:rPr lang="fr-FR" sz="2400" dirty="0"/>
              <a:t> </a:t>
            </a:r>
            <a:r>
              <a:rPr lang="fr-FR" sz="2400" dirty="0" err="1"/>
              <a:t>your</a:t>
            </a:r>
            <a:r>
              <a:rPr lang="fr-FR" sz="2400" dirty="0"/>
              <a:t> </a:t>
            </a:r>
            <a:r>
              <a:rPr lang="fr-FR" sz="2400" dirty="0" err="1"/>
              <a:t>kidneys</a:t>
            </a:r>
            <a:r>
              <a:rPr lang="fr-FR" sz="2400" dirty="0"/>
              <a:t>, </a:t>
            </a:r>
            <a:r>
              <a:rPr lang="fr-FR" sz="2400" dirty="0" err="1"/>
              <a:t>causing</a:t>
            </a:r>
            <a:r>
              <a:rPr lang="fr-FR" sz="2400" dirty="0"/>
              <a:t> </a:t>
            </a:r>
            <a:r>
              <a:rPr lang="fr-FR" sz="2400" dirty="0" err="1"/>
              <a:t>your</a:t>
            </a:r>
            <a:r>
              <a:rPr lang="fr-FR" sz="2400" dirty="0"/>
              <a:t> </a:t>
            </a:r>
            <a:r>
              <a:rPr lang="fr-FR" sz="2400" dirty="0" err="1"/>
              <a:t>kidneys</a:t>
            </a:r>
            <a:r>
              <a:rPr lang="fr-FR" sz="2400" dirty="0"/>
              <a:t> to </a:t>
            </a:r>
            <a:r>
              <a:rPr lang="fr-FR" sz="2400" dirty="0" err="1"/>
              <a:t>enlarge</a:t>
            </a:r>
            <a:r>
              <a:rPr lang="fr-FR" sz="2400" dirty="0"/>
              <a:t> and </a:t>
            </a:r>
            <a:r>
              <a:rPr lang="fr-FR" sz="2400" dirty="0" err="1"/>
              <a:t>lose</a:t>
            </a:r>
            <a:r>
              <a:rPr lang="fr-FR" sz="2400" dirty="0"/>
              <a:t> </a:t>
            </a:r>
            <a:r>
              <a:rPr lang="fr-FR" sz="2400" dirty="0" err="1"/>
              <a:t>function</a:t>
            </a:r>
            <a:r>
              <a:rPr lang="fr-FR" sz="2400" dirty="0"/>
              <a:t> over time. </a:t>
            </a:r>
            <a:endParaRPr lang="fr-FR" sz="2400" dirty="0" smtClean="0"/>
          </a:p>
          <a:p>
            <a:pPr marL="457200" indent="-457200">
              <a:buFont typeface="Arial"/>
              <a:buChar char="•"/>
            </a:pPr>
            <a:r>
              <a:rPr lang="fr-FR" sz="2400" dirty="0" err="1" smtClean="0"/>
              <a:t>Cysts</a:t>
            </a:r>
            <a:r>
              <a:rPr lang="fr-FR" sz="2400" dirty="0" smtClean="0"/>
              <a:t> </a:t>
            </a:r>
            <a:r>
              <a:rPr lang="fr-FR" sz="2400" dirty="0"/>
              <a:t>are </a:t>
            </a:r>
            <a:r>
              <a:rPr lang="fr-FR" sz="2400" dirty="0" err="1"/>
              <a:t>noncancerous</a:t>
            </a:r>
            <a:r>
              <a:rPr lang="fr-FR" sz="2400" dirty="0"/>
              <a:t> round sacs </a:t>
            </a:r>
            <a:r>
              <a:rPr lang="fr-FR" sz="2400" dirty="0" err="1"/>
              <a:t>containing</a:t>
            </a:r>
            <a:r>
              <a:rPr lang="fr-FR" sz="2400" dirty="0"/>
              <a:t> </a:t>
            </a:r>
            <a:r>
              <a:rPr lang="fr-FR" sz="2400" dirty="0" err="1"/>
              <a:t>fluid</a:t>
            </a:r>
            <a:r>
              <a:rPr lang="fr-FR" sz="2400" dirty="0"/>
              <a:t>. The </a:t>
            </a:r>
            <a:r>
              <a:rPr lang="fr-FR" sz="2400" dirty="0" err="1"/>
              <a:t>cysts</a:t>
            </a:r>
            <a:r>
              <a:rPr lang="fr-FR" sz="2400" dirty="0"/>
              <a:t> </a:t>
            </a:r>
            <a:r>
              <a:rPr lang="fr-FR" sz="2400" dirty="0" err="1"/>
              <a:t>vary</a:t>
            </a:r>
            <a:r>
              <a:rPr lang="fr-FR" sz="2400" dirty="0"/>
              <a:t> in size, and </a:t>
            </a:r>
            <a:r>
              <a:rPr lang="fr-FR" sz="2400" dirty="0" err="1"/>
              <a:t>they</a:t>
            </a:r>
            <a:r>
              <a:rPr lang="fr-FR" sz="2400" dirty="0"/>
              <a:t> </a:t>
            </a:r>
            <a:r>
              <a:rPr lang="fr-FR" sz="2400" dirty="0" err="1"/>
              <a:t>can</a:t>
            </a:r>
            <a:r>
              <a:rPr lang="fr-FR" sz="2400" dirty="0"/>
              <a:t> </a:t>
            </a:r>
            <a:r>
              <a:rPr lang="fr-FR" sz="2400" dirty="0" err="1"/>
              <a:t>grow</a:t>
            </a:r>
            <a:r>
              <a:rPr lang="fr-FR" sz="2400" dirty="0"/>
              <a:t> </a:t>
            </a:r>
            <a:r>
              <a:rPr lang="fr-FR" sz="2400" dirty="0" err="1"/>
              <a:t>very</a:t>
            </a:r>
            <a:r>
              <a:rPr lang="fr-FR" sz="2400" dirty="0"/>
              <a:t> large</a:t>
            </a:r>
            <a:r>
              <a:rPr lang="fr-FR" sz="2400" dirty="0" smtClean="0"/>
              <a:t>.</a:t>
            </a:r>
            <a:r>
              <a:rPr lang="fr-FR" sz="2400" dirty="0"/>
              <a:t> </a:t>
            </a:r>
            <a:endParaRPr lang="fr-FR" sz="2400" dirty="0" smtClean="0"/>
          </a:p>
          <a:p>
            <a:endParaRPr lang="fr-FR" sz="2400" dirty="0" smtClean="0"/>
          </a:p>
          <a:p>
            <a:pPr marL="457200" indent="-457200">
              <a:buFont typeface="Arial"/>
              <a:buChar char="•"/>
            </a:pPr>
            <a:r>
              <a:rPr lang="fr-FR" sz="2400" dirty="0" err="1" smtClean="0">
                <a:solidFill>
                  <a:srgbClr val="0000FF"/>
                </a:solidFill>
              </a:rPr>
              <a:t>Autosomal</a:t>
            </a:r>
            <a:r>
              <a:rPr lang="fr-FR" sz="2400" dirty="0" smtClean="0">
                <a:solidFill>
                  <a:srgbClr val="0000FF"/>
                </a:solidFill>
              </a:rPr>
              <a:t> </a:t>
            </a:r>
            <a:r>
              <a:rPr lang="fr-FR" sz="2400" dirty="0">
                <a:solidFill>
                  <a:srgbClr val="0000FF"/>
                </a:solidFill>
              </a:rPr>
              <a:t>dominant </a:t>
            </a:r>
            <a:r>
              <a:rPr lang="fr-FR" sz="2400" dirty="0" err="1">
                <a:solidFill>
                  <a:srgbClr val="0000FF"/>
                </a:solidFill>
              </a:rPr>
              <a:t>polycystic</a:t>
            </a:r>
            <a:r>
              <a:rPr lang="fr-FR" sz="2400" dirty="0">
                <a:solidFill>
                  <a:srgbClr val="0000FF"/>
                </a:solidFill>
              </a:rPr>
              <a:t> </a:t>
            </a:r>
            <a:r>
              <a:rPr lang="fr-FR" sz="2400" dirty="0" err="1">
                <a:solidFill>
                  <a:srgbClr val="0000FF"/>
                </a:solidFill>
              </a:rPr>
              <a:t>kidney</a:t>
            </a:r>
            <a:r>
              <a:rPr lang="fr-FR" sz="2400" dirty="0">
                <a:solidFill>
                  <a:srgbClr val="0000FF"/>
                </a:solidFill>
              </a:rPr>
              <a:t> </a:t>
            </a:r>
            <a:r>
              <a:rPr lang="fr-FR" sz="2400" dirty="0" err="1" smtClean="0">
                <a:solidFill>
                  <a:srgbClr val="0000FF"/>
                </a:solidFill>
              </a:rPr>
              <a:t>disease</a:t>
            </a:r>
            <a:r>
              <a:rPr lang="fr-FR" sz="2400" dirty="0" smtClean="0">
                <a:solidFill>
                  <a:srgbClr val="0000FF"/>
                </a:solidFill>
              </a:rPr>
              <a:t>, </a:t>
            </a:r>
            <a:r>
              <a:rPr lang="fr-FR" sz="2400" dirty="0" err="1" smtClean="0"/>
              <a:t>Signs</a:t>
            </a:r>
            <a:r>
              <a:rPr lang="fr-FR" sz="2400" dirty="0" smtClean="0"/>
              <a:t> </a:t>
            </a:r>
            <a:r>
              <a:rPr lang="fr-FR" sz="2400" dirty="0"/>
              <a:t>and </a:t>
            </a:r>
            <a:r>
              <a:rPr lang="fr-FR" sz="2400" dirty="0" err="1"/>
              <a:t>symptoms</a:t>
            </a:r>
            <a:r>
              <a:rPr lang="fr-FR" sz="2400" dirty="0"/>
              <a:t> of </a:t>
            </a:r>
            <a:r>
              <a:rPr lang="fr-FR" sz="2400" dirty="0" err="1" smtClean="0"/>
              <a:t>often</a:t>
            </a:r>
            <a:r>
              <a:rPr lang="fr-FR" sz="2400" dirty="0" smtClean="0"/>
              <a:t> </a:t>
            </a:r>
            <a:r>
              <a:rPr lang="fr-FR" sz="2400" dirty="0" err="1"/>
              <a:t>develop</a:t>
            </a:r>
            <a:r>
              <a:rPr lang="fr-FR" sz="2400" dirty="0"/>
              <a:t> </a:t>
            </a:r>
            <a:r>
              <a:rPr lang="fr-FR" sz="2400" dirty="0" err="1"/>
              <a:t>between</a:t>
            </a:r>
            <a:r>
              <a:rPr lang="fr-FR" sz="2400" dirty="0"/>
              <a:t> the </a:t>
            </a:r>
            <a:r>
              <a:rPr lang="fr-FR" sz="2400" dirty="0" err="1"/>
              <a:t>ages</a:t>
            </a:r>
            <a:r>
              <a:rPr lang="fr-FR" sz="2400" dirty="0"/>
              <a:t> of 30 and 40.</a:t>
            </a:r>
          </a:p>
          <a:p>
            <a:pPr marL="457200" indent="-457200">
              <a:buFont typeface="Arial"/>
              <a:buChar char="•"/>
            </a:pPr>
            <a:endParaRPr lang="fr-FR" sz="2400" dirty="0" smtClean="0"/>
          </a:p>
          <a:p>
            <a:pPr marL="457200" indent="-457200">
              <a:buFont typeface="Arial"/>
              <a:buChar char="•"/>
            </a:pPr>
            <a:r>
              <a:rPr lang="fr-FR" sz="2400" dirty="0" err="1">
                <a:solidFill>
                  <a:srgbClr val="0000FF"/>
                </a:solidFill>
              </a:rPr>
              <a:t>Autosomal</a:t>
            </a:r>
            <a:r>
              <a:rPr lang="fr-FR" sz="2400" dirty="0">
                <a:solidFill>
                  <a:srgbClr val="0000FF"/>
                </a:solidFill>
              </a:rPr>
              <a:t> </a:t>
            </a:r>
            <a:r>
              <a:rPr lang="fr-FR" sz="2400" dirty="0" err="1">
                <a:solidFill>
                  <a:srgbClr val="0000FF"/>
                </a:solidFill>
              </a:rPr>
              <a:t>recessive</a:t>
            </a:r>
            <a:r>
              <a:rPr lang="fr-FR" sz="2400" dirty="0">
                <a:solidFill>
                  <a:srgbClr val="0000FF"/>
                </a:solidFill>
              </a:rPr>
              <a:t> </a:t>
            </a:r>
            <a:r>
              <a:rPr lang="fr-FR" sz="2400" dirty="0" err="1">
                <a:solidFill>
                  <a:srgbClr val="0000FF"/>
                </a:solidFill>
              </a:rPr>
              <a:t>polycystic</a:t>
            </a:r>
            <a:r>
              <a:rPr lang="fr-FR" sz="2400" dirty="0">
                <a:solidFill>
                  <a:srgbClr val="0000FF"/>
                </a:solidFill>
              </a:rPr>
              <a:t> </a:t>
            </a:r>
            <a:r>
              <a:rPr lang="fr-FR" sz="2400" dirty="0" err="1">
                <a:solidFill>
                  <a:srgbClr val="0000FF"/>
                </a:solidFill>
              </a:rPr>
              <a:t>kidney</a:t>
            </a:r>
            <a:r>
              <a:rPr lang="fr-FR" sz="2400" dirty="0">
                <a:solidFill>
                  <a:srgbClr val="0000FF"/>
                </a:solidFill>
              </a:rPr>
              <a:t> </a:t>
            </a:r>
            <a:r>
              <a:rPr lang="fr-FR" sz="2400" dirty="0" err="1" smtClean="0">
                <a:solidFill>
                  <a:srgbClr val="0000FF"/>
                </a:solidFill>
              </a:rPr>
              <a:t>disease</a:t>
            </a:r>
            <a:r>
              <a:rPr lang="fr-FR" sz="2400" dirty="0" smtClean="0">
                <a:solidFill>
                  <a:srgbClr val="0000FF"/>
                </a:solidFill>
              </a:rPr>
              <a:t>,</a:t>
            </a:r>
            <a:r>
              <a:rPr lang="fr-FR" sz="2400" dirty="0" smtClean="0"/>
              <a:t> </a:t>
            </a:r>
            <a:r>
              <a:rPr lang="fr-FR" sz="2400" dirty="0" err="1" smtClean="0"/>
              <a:t>less</a:t>
            </a:r>
            <a:r>
              <a:rPr lang="fr-FR" sz="2400" dirty="0" smtClean="0"/>
              <a:t> </a:t>
            </a:r>
            <a:r>
              <a:rPr lang="fr-FR" sz="2400" dirty="0" err="1"/>
              <a:t>common</a:t>
            </a:r>
            <a:r>
              <a:rPr lang="fr-FR" sz="2400" dirty="0"/>
              <a:t> </a:t>
            </a:r>
            <a:r>
              <a:rPr lang="fr-FR" sz="2400" dirty="0" err="1"/>
              <a:t>than</a:t>
            </a:r>
            <a:r>
              <a:rPr lang="fr-FR" sz="2400" dirty="0"/>
              <a:t> </a:t>
            </a:r>
            <a:r>
              <a:rPr lang="fr-FR" sz="2400" dirty="0" err="1"/>
              <a:t>is</a:t>
            </a:r>
            <a:r>
              <a:rPr lang="fr-FR" sz="2400" dirty="0"/>
              <a:t> ADPKD. The </a:t>
            </a:r>
            <a:r>
              <a:rPr lang="fr-FR" sz="2400" dirty="0" err="1"/>
              <a:t>signs</a:t>
            </a:r>
            <a:r>
              <a:rPr lang="fr-FR" sz="2400" dirty="0"/>
              <a:t> and </a:t>
            </a:r>
            <a:r>
              <a:rPr lang="fr-FR" sz="2400" dirty="0" err="1"/>
              <a:t>symptoms</a:t>
            </a:r>
            <a:r>
              <a:rPr lang="fr-FR" sz="2400" dirty="0"/>
              <a:t> </a:t>
            </a:r>
            <a:r>
              <a:rPr lang="fr-FR" sz="2400" dirty="0" err="1"/>
              <a:t>often</a:t>
            </a:r>
            <a:r>
              <a:rPr lang="fr-FR" sz="2400" dirty="0"/>
              <a:t> </a:t>
            </a:r>
            <a:r>
              <a:rPr lang="fr-FR" sz="2400" dirty="0" err="1"/>
              <a:t>appear</a:t>
            </a:r>
            <a:r>
              <a:rPr lang="fr-FR" sz="2400" dirty="0"/>
              <a:t> </a:t>
            </a:r>
            <a:r>
              <a:rPr lang="fr-FR" sz="2400" dirty="0" err="1"/>
              <a:t>shortly</a:t>
            </a:r>
            <a:r>
              <a:rPr lang="fr-FR" sz="2400" dirty="0"/>
              <a:t> </a:t>
            </a:r>
            <a:r>
              <a:rPr lang="fr-FR" sz="2400" dirty="0" err="1"/>
              <a:t>after</a:t>
            </a:r>
            <a:r>
              <a:rPr lang="fr-FR" sz="2400" dirty="0"/>
              <a:t> </a:t>
            </a:r>
            <a:r>
              <a:rPr lang="fr-FR" sz="2400" dirty="0" err="1"/>
              <a:t>birth</a:t>
            </a:r>
            <a:endParaRPr lang="fr-FR" sz="2400" dirty="0"/>
          </a:p>
          <a:p>
            <a:pPr marL="457200" indent="-457200">
              <a:buFont typeface="Arial"/>
              <a:buChar char="•"/>
            </a:pPr>
            <a:endParaRPr lang="fr-FR" sz="2400" dirty="0"/>
          </a:p>
          <a:p>
            <a:pPr marL="457200" indent="-457200">
              <a:buFont typeface="Arial"/>
              <a:buChar char="•"/>
            </a:pPr>
            <a:endParaRPr lang="fr-FR" sz="2800" dirty="0" smtClean="0"/>
          </a:p>
          <a:p>
            <a:pPr marL="457200" indent="-457200">
              <a:buFont typeface="Arial"/>
              <a:buChar char="•"/>
            </a:pPr>
            <a:endParaRPr lang="fr-FR" sz="2800" dirty="0"/>
          </a:p>
        </p:txBody>
      </p:sp>
    </p:spTree>
    <p:extLst>
      <p:ext uri="{BB962C8B-B14F-4D97-AF65-F5344CB8AC3E}">
        <p14:creationId xmlns:p14="http://schemas.microsoft.com/office/powerpoint/2010/main" val="497681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763688" y="413049"/>
            <a:ext cx="5904656" cy="65375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Normal  vs  Polycystic Kidney</a:t>
            </a:r>
            <a:endParaRPr lang="en-US" sz="2800" b="1" i="1" dirty="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295400"/>
            <a:ext cx="7766248" cy="472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292215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Cotran\Images\CH21\F021008.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r="78009"/>
          <a:stretch>
            <a:fillRect/>
          </a:stretch>
        </p:blipFill>
        <p:spPr bwMode="auto">
          <a:xfrm>
            <a:off x="2438400" y="914400"/>
            <a:ext cx="4343400" cy="4739953"/>
          </a:xfrm>
          <a:prstGeom prst="rect">
            <a:avLst/>
          </a:prstGeom>
          <a:noFill/>
        </p:spPr>
      </p:pic>
      <p:sp>
        <p:nvSpPr>
          <p:cNvPr id="5" name="Rectangle 4"/>
          <p:cNvSpPr/>
          <p:nvPr/>
        </p:nvSpPr>
        <p:spPr>
          <a:xfrm>
            <a:off x="1981199" y="5791200"/>
            <a:ext cx="5334001" cy="101566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ysClr val="windowText" lastClr="000000"/>
                </a:solidFill>
                <a:effectLst/>
                <a:uLnTx/>
                <a:uFillTx/>
              </a:rPr>
              <a:t>Markedly enlarged kidney and  replacement of the renal parenchyma by numerous cysts of variable sizes </a:t>
            </a:r>
          </a:p>
        </p:txBody>
      </p:sp>
      <p:sp>
        <p:nvSpPr>
          <p:cNvPr id="6" name="Rounded Rectangle 5"/>
          <p:cNvSpPr/>
          <p:nvPr/>
        </p:nvSpPr>
        <p:spPr>
          <a:xfrm>
            <a:off x="1676401" y="257944"/>
            <a:ext cx="5715000" cy="580256"/>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Polycystic kidney – Gross Anatomy </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34423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95400" y="1169584"/>
            <a:ext cx="6652592" cy="462161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95400" y="6019800"/>
            <a:ext cx="6629400" cy="400110"/>
          </a:xfrm>
          <a:prstGeom prst="rect">
            <a:avLst/>
          </a:prstGeom>
          <a:noFill/>
        </p:spPr>
        <p:txBody>
          <a:bodyPr wrap="square" rtlCol="0">
            <a:spAutoFit/>
          </a:bodyPr>
          <a:lstStyle/>
          <a:p>
            <a:pPr algn="ctr"/>
            <a:r>
              <a:rPr lang="en-US" sz="2000" b="1" i="1" dirty="0" smtClean="0"/>
              <a:t>Bilateral autosomal dominant polycystic kidney disease</a:t>
            </a:r>
            <a:endParaRPr lang="en-US" sz="2000" b="1" i="1" dirty="0"/>
          </a:p>
        </p:txBody>
      </p:sp>
      <p:sp>
        <p:nvSpPr>
          <p:cNvPr id="6" name="Rounded Rectangle 5"/>
          <p:cNvSpPr/>
          <p:nvPr/>
        </p:nvSpPr>
        <p:spPr>
          <a:xfrm>
            <a:off x="1524000" y="304800"/>
            <a:ext cx="5976664" cy="6495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Gross Anatomy </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218480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766976" y="341040"/>
            <a:ext cx="7405424"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lvl="0" algn="ctr">
              <a:defRPr/>
            </a:pPr>
            <a:r>
              <a:rPr lang="en-US" sz="2400" b="1" i="1" kern="0" dirty="0">
                <a:solidFill>
                  <a:schemeClr val="bg1"/>
                </a:solidFill>
                <a:latin typeface="Century Schoolbook" pitchFamily="18" charset="0"/>
              </a:rPr>
              <a:t>Gross </a:t>
            </a: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Polycystic kidney and its Cut Section</a:t>
            </a:r>
          </a:p>
        </p:txBody>
      </p:sp>
      <p:sp>
        <p:nvSpPr>
          <p:cNvPr id="4" name="Rectangle 3"/>
          <p:cNvSpPr/>
          <p:nvPr/>
        </p:nvSpPr>
        <p:spPr>
          <a:xfrm>
            <a:off x="609600" y="5715000"/>
            <a:ext cx="3810000" cy="707886"/>
          </a:xfrm>
          <a:prstGeom prst="rect">
            <a:avLst/>
          </a:prstGeom>
        </p:spPr>
        <p:txBody>
          <a:bodyPr wrap="square">
            <a:spAutoFit/>
          </a:bodyPr>
          <a:lstStyle/>
          <a:p>
            <a:pPr algn="ctr"/>
            <a:r>
              <a:rPr lang="en-US" sz="2000" b="1" i="1" dirty="0"/>
              <a:t>Massively enlarged kidney </a:t>
            </a:r>
            <a:r>
              <a:rPr lang="en-US" sz="2000" b="1" i="1" dirty="0" smtClean="0"/>
              <a:t>disrupted </a:t>
            </a:r>
            <a:r>
              <a:rPr lang="en-US" sz="2000" b="1" i="1" dirty="0"/>
              <a:t>by numerous cysts</a:t>
            </a:r>
          </a:p>
        </p:txBody>
      </p:sp>
      <p:pic>
        <p:nvPicPr>
          <p:cNvPr id="40962" name="Picture 2" descr="Loa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892" y="1066800"/>
            <a:ext cx="3650083" cy="459825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4419600" y="5638800"/>
            <a:ext cx="3816424" cy="707886"/>
          </a:xfrm>
          <a:prstGeom prst="rect">
            <a:avLst/>
          </a:prstGeom>
        </p:spPr>
        <p:txBody>
          <a:bodyPr wrap="square">
            <a:spAutoFit/>
          </a:bodyPr>
          <a:lstStyle/>
          <a:p>
            <a:pPr algn="ctr"/>
            <a:r>
              <a:rPr lang="en-US" sz="2000" b="1" i="1" dirty="0"/>
              <a:t>Cut surface of the </a:t>
            </a:r>
            <a:r>
              <a:rPr lang="en-US" sz="2000" b="1" i="1" dirty="0" smtClean="0"/>
              <a:t>kidney, </a:t>
            </a:r>
            <a:r>
              <a:rPr lang="en-US" sz="2000" b="1" i="1" dirty="0"/>
              <a:t>showing </a:t>
            </a:r>
            <a:r>
              <a:rPr lang="en-US" sz="2000" b="1" i="1" dirty="0">
                <a:solidFill>
                  <a:srgbClr val="FF0000"/>
                </a:solidFill>
              </a:rPr>
              <a:t>extensive cortical destruction by cysts</a:t>
            </a:r>
            <a:endParaRPr lang="en-US" sz="2000" i="1" dirty="0">
              <a:solidFill>
                <a:srgbClr val="FF0000"/>
              </a:solidFill>
            </a:endParaRPr>
          </a:p>
        </p:txBody>
      </p:sp>
      <p:pic>
        <p:nvPicPr>
          <p:cNvPr id="40964" name="Picture 4" descr="Loa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1066801"/>
            <a:ext cx="3754957" cy="457851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59665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143000"/>
            <a:ext cx="6953200" cy="47468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1524000" y="341040"/>
            <a:ext cx="5943600"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Infantile Polycystic kidney – Gross</a:t>
            </a:r>
          </a:p>
        </p:txBody>
      </p:sp>
      <p:sp>
        <p:nvSpPr>
          <p:cNvPr id="4" name="Rectangle 3"/>
          <p:cNvSpPr/>
          <p:nvPr/>
        </p:nvSpPr>
        <p:spPr>
          <a:xfrm>
            <a:off x="766976" y="6108584"/>
            <a:ext cx="7488832" cy="400110"/>
          </a:xfrm>
          <a:prstGeom prst="rect">
            <a:avLst/>
          </a:prstGeom>
        </p:spPr>
        <p:txBody>
          <a:bodyPr wrap="square">
            <a:spAutoFit/>
          </a:bodyPr>
          <a:lstStyle/>
          <a:p>
            <a:pPr algn="ctr"/>
            <a:r>
              <a:rPr lang="en-US" sz="2000" b="1" i="1" dirty="0"/>
              <a:t>Coronal section of </a:t>
            </a:r>
            <a:r>
              <a:rPr lang="en-US" sz="2000" b="1" i="1" dirty="0" smtClean="0"/>
              <a:t>an infantile </a:t>
            </a:r>
            <a:r>
              <a:rPr lang="en-US" sz="2000" b="1" i="1" dirty="0"/>
              <a:t>polycystic kidney</a:t>
            </a:r>
            <a:endParaRPr lang="en-US" sz="2000"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0094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600200" y="264840"/>
            <a:ext cx="5867400" cy="57336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Histopathology</a:t>
            </a:r>
          </a:p>
        </p:txBody>
      </p:sp>
      <p:sp>
        <p:nvSpPr>
          <p:cNvPr id="4" name="Rectangle 3"/>
          <p:cNvSpPr/>
          <p:nvPr/>
        </p:nvSpPr>
        <p:spPr>
          <a:xfrm>
            <a:off x="990600" y="5105400"/>
            <a:ext cx="7315200" cy="1631216"/>
          </a:xfrm>
          <a:prstGeom prst="rect">
            <a:avLst/>
          </a:prstGeom>
        </p:spPr>
        <p:txBody>
          <a:bodyPr wrap="square">
            <a:spAutoFit/>
          </a:bodyPr>
          <a:lstStyle/>
          <a:p>
            <a:pPr algn="ctr"/>
            <a:r>
              <a:rPr lang="en-US" sz="2000" b="1" i="1" dirty="0" smtClean="0"/>
              <a:t>Kidney of child </a:t>
            </a:r>
            <a:r>
              <a:rPr lang="en-US" sz="2000" b="1" i="1" dirty="0"/>
              <a:t>with </a:t>
            </a:r>
            <a:r>
              <a:rPr lang="en-US" sz="2000" b="1" i="1" dirty="0">
                <a:solidFill>
                  <a:srgbClr val="FF0000"/>
                </a:solidFill>
              </a:rPr>
              <a:t>autosomal dominant </a:t>
            </a:r>
            <a:r>
              <a:rPr lang="en-US" sz="2000" b="1" i="1" dirty="0" smtClean="0">
                <a:solidFill>
                  <a:srgbClr val="FF0000"/>
                </a:solidFill>
              </a:rPr>
              <a:t>PCKD.</a:t>
            </a:r>
          </a:p>
          <a:p>
            <a:pPr algn="ctr"/>
            <a:r>
              <a:rPr lang="en-US" sz="2000" b="1" i="1" dirty="0" smtClean="0"/>
              <a:t> a. </a:t>
            </a:r>
            <a:r>
              <a:rPr lang="en-US" sz="2000" b="1" i="1" dirty="0"/>
              <a:t>Coronal section of a polycystic </a:t>
            </a:r>
            <a:r>
              <a:rPr lang="en-US" sz="2000" b="1" i="1" dirty="0" smtClean="0"/>
              <a:t>kidney.</a:t>
            </a:r>
          </a:p>
          <a:p>
            <a:pPr algn="ctr"/>
            <a:r>
              <a:rPr lang="en-US" sz="2000" b="1" i="1" dirty="0" smtClean="0"/>
              <a:t> b.  </a:t>
            </a:r>
            <a:r>
              <a:rPr lang="en-US" sz="2000" b="1" i="1" dirty="0"/>
              <a:t>histology </a:t>
            </a:r>
            <a:r>
              <a:rPr lang="en-US" sz="2000" b="1" i="1" dirty="0">
                <a:solidFill>
                  <a:srgbClr val="FF0000"/>
                </a:solidFill>
              </a:rPr>
              <a:t>demonstrating glomerular cysts </a:t>
            </a:r>
            <a:r>
              <a:rPr lang="en-US" sz="2000" b="1" i="1" dirty="0" smtClean="0">
                <a:solidFill>
                  <a:srgbClr val="FF0000"/>
                </a:solidFill>
              </a:rPr>
              <a:t>.</a:t>
            </a:r>
          </a:p>
          <a:p>
            <a:pPr algn="ctr"/>
            <a:r>
              <a:rPr lang="en-US" sz="2000" b="1" i="1" dirty="0" smtClean="0"/>
              <a:t>Note </a:t>
            </a:r>
            <a:r>
              <a:rPr lang="en-US" sz="2000" b="1" i="1" dirty="0"/>
              <a:t>the normal-sized glomeruli with the enlarged Bowman’s space and tubular cystic </a:t>
            </a:r>
            <a:r>
              <a:rPr lang="en-US" sz="2000" b="1" i="1" dirty="0" smtClean="0"/>
              <a:t>changes</a:t>
            </a:r>
            <a:endParaRPr lang="en-US" sz="2000"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pic>
        <p:nvPicPr>
          <p:cNvPr id="2" name="Picture 1"/>
          <p:cNvPicPr>
            <a:picLocks noChangeAspect="1"/>
          </p:cNvPicPr>
          <p:nvPr/>
        </p:nvPicPr>
        <p:blipFill>
          <a:blip r:embed="rId2"/>
          <a:stretch>
            <a:fillRect/>
          </a:stretch>
        </p:blipFill>
        <p:spPr>
          <a:xfrm>
            <a:off x="1676400" y="1100137"/>
            <a:ext cx="5715000" cy="3743325"/>
          </a:xfrm>
          <a:prstGeom prst="rect">
            <a:avLst/>
          </a:prstGeom>
          <a:ln>
            <a:solidFill>
              <a:schemeClr val="tx1"/>
            </a:solidFill>
          </a:ln>
        </p:spPr>
      </p:pic>
    </p:spTree>
    <p:extLst>
      <p:ext uri="{BB962C8B-B14F-4D97-AF65-F5344CB8AC3E}">
        <p14:creationId xmlns:p14="http://schemas.microsoft.com/office/powerpoint/2010/main" val="4098694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6" name="Picture 2" descr="http://library.med.utah.edu/WebPath/jpeg1/RENAL041.jpg"/>
          <p:cNvPicPr>
            <a:picLocks noChangeAspect="1" noChangeArrowheads="1"/>
          </p:cNvPicPr>
          <p:nvPr/>
        </p:nvPicPr>
        <p:blipFill>
          <a:blip r:embed="rId2" cstate="print"/>
          <a:srcRect/>
          <a:stretch>
            <a:fillRect/>
          </a:stretch>
        </p:blipFill>
        <p:spPr bwMode="auto">
          <a:xfrm>
            <a:off x="1219200" y="1219200"/>
            <a:ext cx="6938054" cy="4286250"/>
          </a:xfrm>
          <a:prstGeom prst="rect">
            <a:avLst/>
          </a:prstGeom>
          <a:noFill/>
          <a:ln w="28575">
            <a:solidFill>
              <a:schemeClr val="tx1"/>
            </a:solidFill>
          </a:ln>
        </p:spPr>
      </p:pic>
      <p:sp>
        <p:nvSpPr>
          <p:cNvPr id="5" name="Rectangle 4"/>
          <p:cNvSpPr/>
          <p:nvPr/>
        </p:nvSpPr>
        <p:spPr>
          <a:xfrm>
            <a:off x="1295400" y="5638800"/>
            <a:ext cx="6934200" cy="707886"/>
          </a:xfrm>
          <a:prstGeom prst="rect">
            <a:avLst/>
          </a:prstGeom>
        </p:spPr>
        <p:txBody>
          <a:bodyPr wrap="square">
            <a:spAutoFit/>
          </a:bodyPr>
          <a:lstStyle/>
          <a:p>
            <a:pPr algn="ctr"/>
            <a:r>
              <a:rPr lang="en-US" sz="2000" b="1" i="1" dirty="0" smtClean="0">
                <a:solidFill>
                  <a:srgbClr val="FF0000"/>
                </a:solidFill>
              </a:rPr>
              <a:t>Autosomal Recessive Polycystic Kidney Disease (ARPKD</a:t>
            </a:r>
            <a:r>
              <a:rPr lang="en-US" sz="2000" b="1" i="1" dirty="0" smtClean="0"/>
              <a:t>). Note that the cysts fill most of the parenchyma, and it is hard to find glomeruli.</a:t>
            </a:r>
            <a:endParaRPr lang="en-US" sz="2000" b="1" i="1" dirty="0"/>
          </a:p>
        </p:txBody>
      </p:sp>
      <p:sp>
        <p:nvSpPr>
          <p:cNvPr id="7" name="Rounded Rectangle 6"/>
          <p:cNvSpPr/>
          <p:nvPr/>
        </p:nvSpPr>
        <p:spPr>
          <a:xfrm>
            <a:off x="1524000" y="381000"/>
            <a:ext cx="6120680" cy="609600"/>
          </a:xfrm>
          <a:prstGeom prst="roundRect">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smtClean="0">
                <a:ln>
                  <a:noFill/>
                </a:ln>
                <a:solidFill>
                  <a:schemeClr val="bg1"/>
                </a:solidFill>
                <a:effectLst/>
                <a:uLnTx/>
                <a:uFillTx/>
                <a:latin typeface="Century Schoolbook" pitchFamily="18" charset="0"/>
                <a:ea typeface="+mn-ea"/>
                <a:cs typeface="+mn-cs"/>
              </a:rPr>
              <a:t>  Polycystic kidney – Histopathology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1006" y="2743200"/>
            <a:ext cx="6469338" cy="1944216"/>
          </a:xfrm>
        </p:spPr>
        <p:txBody>
          <a:bodyPr>
            <a:noAutofit/>
          </a:bodyPr>
          <a:lstStyle/>
          <a:p>
            <a:pPr algn="ctr"/>
            <a:r>
              <a:rPr lang="en-US" sz="5400" b="1" i="1" dirty="0" smtClean="0">
                <a:solidFill>
                  <a:schemeClr val="accent1">
                    <a:lumMod val="60000"/>
                    <a:lumOff val="40000"/>
                  </a:schemeClr>
                </a:solidFill>
              </a:rPr>
              <a:t>INFECTION OF THE URINARY TRACT</a:t>
            </a:r>
            <a:endParaRPr lang="en-US" sz="5400" b="1" i="1" dirty="0">
              <a:solidFill>
                <a:schemeClr val="accent1">
                  <a:lumMod val="60000"/>
                  <a:lumOff val="40000"/>
                </a:schemeClr>
              </a:solidFill>
              <a:latin typeface="Aharoni" pitchFamily="2" charset="-79"/>
              <a:cs typeface="Aharoni" pitchFamily="2" charset="-79"/>
            </a:endParaRPr>
          </a:p>
        </p:txBody>
      </p:sp>
      <p:sp>
        <p:nvSpPr>
          <p:cNvPr id="5" name="Rounded Rectangle 4"/>
          <p:cNvSpPr/>
          <p:nvPr/>
        </p:nvSpPr>
        <p:spPr>
          <a:xfrm>
            <a:off x="1371600" y="685800"/>
            <a:ext cx="6436344"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effectLst>
                  <a:outerShdw blurRad="38100" dist="38100" dir="2700000" algn="tl">
                    <a:srgbClr val="000000">
                      <a:alpha val="43137"/>
                    </a:srgbClr>
                  </a:outerShdw>
                </a:effectLst>
              </a:rPr>
              <a:t>PRACTICAL SESSION  :  2</a:t>
            </a:r>
            <a:endParaRPr lang="en-US" sz="4800" b="1" i="1" dirty="0">
              <a:effectLst>
                <a:outerShdw blurRad="38100" dist="38100" dir="2700000" algn="tl">
                  <a:srgbClr val="000000">
                    <a:alpha val="43137"/>
                  </a:srgbClr>
                </a:outerShdw>
              </a:effectLst>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660033"/>
                </a:solidFill>
                <a:effectLst>
                  <a:outerShdw blurRad="38100" dist="38100" dir="2700000" algn="tl">
                    <a:srgbClr val="000000">
                      <a:alpha val="43137"/>
                    </a:srgbClr>
                  </a:outerShdw>
                </a:effectLst>
              </a:rPr>
              <a:t>Objectives:</a:t>
            </a:r>
            <a:endParaRPr lang="en-GB" b="1" dirty="0">
              <a:solidFill>
                <a:srgbClr val="660033"/>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28600" y="1600200"/>
            <a:ext cx="8763000" cy="5257800"/>
          </a:xfrm>
        </p:spPr>
        <p:txBody>
          <a:bodyPr>
            <a:normAutofit fontScale="92500" lnSpcReduction="20000"/>
          </a:bodyPr>
          <a:lstStyle/>
          <a:p>
            <a:pPr marL="0" indent="0">
              <a:buNone/>
            </a:pPr>
            <a:r>
              <a:rPr lang="en-US" dirty="0">
                <a:solidFill>
                  <a:srgbClr val="660033"/>
                </a:solidFill>
              </a:rPr>
              <a:t>At the end of the practical sessions for the renal block, the students will be able to:</a:t>
            </a:r>
            <a:endParaRPr lang="en-GB" dirty="0">
              <a:solidFill>
                <a:srgbClr val="660033"/>
              </a:solidFill>
            </a:endParaRPr>
          </a:p>
          <a:p>
            <a:pPr lvl="0"/>
            <a:r>
              <a:rPr lang="en-US" dirty="0">
                <a:solidFill>
                  <a:srgbClr val="660033"/>
                </a:solidFill>
              </a:rPr>
              <a:t>Describe the normal constituents of the nephron, renal glomeruli and tubules.</a:t>
            </a:r>
            <a:endParaRPr lang="en-GB" dirty="0">
              <a:solidFill>
                <a:srgbClr val="660033"/>
              </a:solidFill>
            </a:endParaRPr>
          </a:p>
          <a:p>
            <a:pPr lvl="0"/>
            <a:r>
              <a:rPr lang="en-US" dirty="0">
                <a:solidFill>
                  <a:srgbClr val="660033"/>
                </a:solidFill>
              </a:rPr>
              <a:t>Identify </a:t>
            </a:r>
            <a:r>
              <a:rPr lang="en-US" dirty="0" smtClean="0">
                <a:solidFill>
                  <a:srgbClr val="660033"/>
                </a:solidFill>
              </a:rPr>
              <a:t>the gross </a:t>
            </a:r>
            <a:r>
              <a:rPr lang="en-US" dirty="0">
                <a:solidFill>
                  <a:srgbClr val="660033"/>
                </a:solidFill>
              </a:rPr>
              <a:t>and microscopic</a:t>
            </a:r>
            <a:r>
              <a:rPr lang="en-US" dirty="0" smtClean="0">
                <a:solidFill>
                  <a:srgbClr val="660033"/>
                </a:solidFill>
              </a:rPr>
              <a:t> features of:</a:t>
            </a:r>
          </a:p>
          <a:p>
            <a:pPr lvl="1"/>
            <a:r>
              <a:rPr lang="en-US" dirty="0"/>
              <a:t>Post-streptococcal glomerulonephritis.</a:t>
            </a:r>
          </a:p>
          <a:p>
            <a:pPr lvl="1"/>
            <a:r>
              <a:rPr lang="en-US" dirty="0" smtClean="0"/>
              <a:t>Renal </a:t>
            </a:r>
            <a:r>
              <a:rPr lang="en-US" dirty="0"/>
              <a:t>hydronephrosis, </a:t>
            </a:r>
            <a:r>
              <a:rPr lang="en-US" dirty="0" smtClean="0"/>
              <a:t>pyonephrosis &amp; </a:t>
            </a:r>
            <a:r>
              <a:rPr lang="en-US" dirty="0"/>
              <a:t>polycystic </a:t>
            </a:r>
            <a:r>
              <a:rPr lang="en-US" dirty="0" smtClean="0"/>
              <a:t>kidney.</a:t>
            </a:r>
          </a:p>
          <a:p>
            <a:pPr lvl="1"/>
            <a:r>
              <a:rPr lang="en-US" dirty="0"/>
              <a:t>Acute &amp; chronic pyelonephritis</a:t>
            </a:r>
            <a:r>
              <a:rPr lang="en-US" dirty="0" smtClean="0"/>
              <a:t>.</a:t>
            </a:r>
          </a:p>
          <a:p>
            <a:pPr lvl="1"/>
            <a:r>
              <a:rPr lang="en-US" dirty="0" smtClean="0"/>
              <a:t>Nephrotic and nephritic Syndrome.</a:t>
            </a:r>
            <a:endParaRPr lang="en-US" dirty="0"/>
          </a:p>
          <a:p>
            <a:pPr lvl="1"/>
            <a:r>
              <a:rPr lang="en-US" dirty="0" smtClean="0"/>
              <a:t>Wilm’s tumor.</a:t>
            </a:r>
          </a:p>
          <a:p>
            <a:pPr lvl="1"/>
            <a:r>
              <a:rPr lang="en-US" dirty="0" smtClean="0"/>
              <a:t>Renal </a:t>
            </a:r>
            <a:r>
              <a:rPr lang="en-US" dirty="0"/>
              <a:t>cell </a:t>
            </a:r>
            <a:r>
              <a:rPr lang="en-US" dirty="0" smtClean="0"/>
              <a:t>carcinoma, urothelial </a:t>
            </a:r>
            <a:r>
              <a:rPr lang="en-US" dirty="0"/>
              <a:t>carcinoma of the urinary </a:t>
            </a:r>
            <a:r>
              <a:rPr lang="en-US" dirty="0" smtClean="0"/>
              <a:t>bladder.</a:t>
            </a:r>
          </a:p>
          <a:p>
            <a:pPr lvl="1"/>
            <a:r>
              <a:rPr lang="en-US" dirty="0" smtClean="0"/>
              <a:t>Clear </a:t>
            </a:r>
            <a:r>
              <a:rPr lang="en-US" dirty="0"/>
              <a:t>cell carcinoma of the kidney</a:t>
            </a:r>
            <a:r>
              <a:rPr lang="en-US" dirty="0" smtClean="0"/>
              <a:t>.</a:t>
            </a:r>
          </a:p>
          <a:p>
            <a:pPr lvl="1"/>
            <a:r>
              <a:rPr lang="en-US" dirty="0" smtClean="0"/>
              <a:t>Pathology of renal allograft.</a:t>
            </a:r>
            <a:endParaRPr lang="en-GB" dirty="0"/>
          </a:p>
          <a:p>
            <a:endParaRPr lang="en-GB" dirty="0"/>
          </a:p>
        </p:txBody>
      </p:sp>
    </p:spTree>
    <p:extLst>
      <p:ext uri="{BB962C8B-B14F-4D97-AF65-F5344CB8AC3E}">
        <p14:creationId xmlns:p14="http://schemas.microsoft.com/office/powerpoint/2010/main" val="1242372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2590800"/>
            <a:ext cx="7543800" cy="1944216"/>
          </a:xfrm>
        </p:spPr>
        <p:txBody>
          <a:bodyPr>
            <a:noAutofit/>
          </a:bodyPr>
          <a:lstStyle/>
          <a:p>
            <a:pPr algn="ctr"/>
            <a:r>
              <a:rPr lang="en-US" sz="4000" b="1" i="1" dirty="0" smtClean="0">
                <a:solidFill>
                  <a:srgbClr val="FFFF00"/>
                </a:solidFill>
                <a:effectLst>
                  <a:outerShdw blurRad="38100" dist="38100" dir="2700000" algn="tl">
                    <a:srgbClr val="000000">
                      <a:alpha val="43137"/>
                    </a:srgbClr>
                  </a:outerShdw>
                </a:effectLst>
              </a:rPr>
              <a:t>ACUTE </a:t>
            </a:r>
            <a:r>
              <a:rPr lang="en-US" sz="3600" b="1" i="1" dirty="0" smtClean="0">
                <a:solidFill>
                  <a:srgbClr val="FFFF00"/>
                </a:solidFill>
                <a:effectLst>
                  <a:outerShdw blurRad="38100" dist="38100" dir="2700000" algn="tl">
                    <a:srgbClr val="000000">
                      <a:alpha val="43137"/>
                    </a:srgbClr>
                  </a:outerShdw>
                </a:effectLst>
              </a:rPr>
              <a:t>(POST-STREPTOCOCCAL)</a:t>
            </a:r>
            <a:br>
              <a:rPr lang="en-US" sz="3600" b="1" i="1" dirty="0" smtClean="0">
                <a:solidFill>
                  <a:srgbClr val="FFFF00"/>
                </a:solidFill>
                <a:effectLst>
                  <a:outerShdw blurRad="38100" dist="38100" dir="2700000" algn="tl">
                    <a:srgbClr val="000000">
                      <a:alpha val="43137"/>
                    </a:srgbClr>
                  </a:outerShdw>
                </a:effectLst>
              </a:rPr>
            </a:br>
            <a:r>
              <a:rPr lang="en-US" sz="1600" b="1" i="1" dirty="0" smtClean="0">
                <a:solidFill>
                  <a:srgbClr val="FFFF00"/>
                </a:solidFill>
                <a:effectLst>
                  <a:outerShdw blurRad="38100" dist="38100" dir="2700000" algn="tl">
                    <a:srgbClr val="000000">
                      <a:alpha val="43137"/>
                    </a:srgbClr>
                  </a:outerShdw>
                </a:effectLst>
              </a:rPr>
              <a:t/>
            </a:r>
            <a:br>
              <a:rPr lang="en-US" sz="1600" b="1" i="1" dirty="0" smtClean="0">
                <a:solidFill>
                  <a:srgbClr val="FFFF00"/>
                </a:solidFill>
                <a:effectLst>
                  <a:outerShdw blurRad="38100" dist="38100" dir="2700000" algn="tl">
                    <a:srgbClr val="000000">
                      <a:alpha val="43137"/>
                    </a:srgbClr>
                  </a:outerShdw>
                </a:effectLst>
              </a:rPr>
            </a:br>
            <a:r>
              <a:rPr lang="en-US" sz="3600" b="1" i="1" dirty="0" smtClean="0">
                <a:solidFill>
                  <a:srgbClr val="FFFF00"/>
                </a:solidFill>
                <a:effectLst>
                  <a:outerShdw blurRad="38100" dist="38100" dir="2700000" algn="tl">
                    <a:srgbClr val="000000">
                      <a:alpha val="43137"/>
                    </a:srgbClr>
                  </a:outerShdw>
                </a:effectLst>
              </a:rPr>
              <a:t> </a:t>
            </a:r>
            <a:r>
              <a:rPr lang="en-US" sz="4000" b="1" i="1" dirty="0" smtClean="0">
                <a:solidFill>
                  <a:srgbClr val="FFFF00"/>
                </a:solidFill>
                <a:effectLst>
                  <a:outerShdw blurRad="38100" dist="38100" dir="2700000" algn="tl">
                    <a:srgbClr val="000000">
                      <a:alpha val="43137"/>
                    </a:srgbClr>
                  </a:outerShdw>
                </a:effectLst>
              </a:rPr>
              <a:t>GLOMERULONEPHRITIS</a:t>
            </a:r>
            <a:endParaRPr lang="en-US" sz="4000" b="1" i="1" dirty="0">
              <a:solidFill>
                <a:srgbClr val="FFFF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457200" y="1556792"/>
            <a:ext cx="8382000" cy="4524315"/>
          </a:xfrm>
          <a:prstGeom prst="rect">
            <a:avLst/>
          </a:prstGeom>
          <a:solidFill>
            <a:schemeClr val="bg2">
              <a:lumMod val="90000"/>
            </a:schemeClr>
          </a:solidFill>
          <a:ln w="9525">
            <a:noFill/>
            <a:miter lim="800000"/>
            <a:headEnd/>
            <a:tailEnd/>
          </a:ln>
        </p:spPr>
        <p:txBody>
          <a:bodyPr wrap="square">
            <a:spAutoFit/>
          </a:bodyPr>
          <a:lstStyle/>
          <a:p>
            <a:pPr marL="533400" indent="-533400">
              <a:buFont typeface="Arial" pitchFamily="34" charset="0"/>
              <a:buChar char="•"/>
            </a:pPr>
            <a:endParaRPr lang="en-US" sz="2400" b="1" dirty="0" smtClean="0">
              <a:latin typeface="Century Schoolbook" pitchFamily="18" charset="0"/>
            </a:endParaRPr>
          </a:p>
          <a:p>
            <a:pPr marL="533400" indent="-533400">
              <a:buFont typeface="Arial" pitchFamily="34" charset="0"/>
              <a:buChar char="•"/>
            </a:pPr>
            <a:r>
              <a:rPr lang="en-US" sz="2400" b="1" dirty="0" smtClean="0">
                <a:latin typeface="Century Schoolbook" pitchFamily="18" charset="0"/>
              </a:rPr>
              <a:t>The </a:t>
            </a:r>
            <a:r>
              <a:rPr lang="en-US" sz="2400" b="1" dirty="0">
                <a:latin typeface="Century Schoolbook" pitchFamily="18" charset="0"/>
              </a:rPr>
              <a:t>glomeruli are enlarged, lobulated and hypercellular with obliteration of capsular space.</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Cellularity is due to proliferation of </a:t>
            </a:r>
            <a:r>
              <a:rPr lang="en-US" sz="2400" b="1" dirty="0" smtClean="0">
                <a:latin typeface="Century Schoolbook" pitchFamily="18" charset="0"/>
              </a:rPr>
              <a:t>endothelial </a:t>
            </a:r>
            <a:r>
              <a:rPr lang="en-US" sz="2400" b="1" dirty="0">
                <a:latin typeface="Century Schoolbook" pitchFamily="18" charset="0"/>
              </a:rPr>
              <a:t>and mesangial cells with some neutrophils.</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Many capillaries appear obliterated.</a:t>
            </a:r>
          </a:p>
          <a:p>
            <a:pPr marL="533400" indent="-533400">
              <a:buFont typeface="Arial" pitchFamily="34" charset="0"/>
              <a:buChar char="•"/>
            </a:pPr>
            <a:endParaRPr lang="en-US" sz="2400" b="1" dirty="0">
              <a:latin typeface="Century Schoolbook" pitchFamily="18" charset="0"/>
            </a:endParaRPr>
          </a:p>
          <a:p>
            <a:pPr marL="533400" indent="-533400">
              <a:buFont typeface="Arial" pitchFamily="34" charset="0"/>
              <a:buChar char="•"/>
            </a:pPr>
            <a:r>
              <a:rPr lang="en-US" sz="2400" b="1" dirty="0">
                <a:latin typeface="Century Schoolbook" pitchFamily="18" charset="0"/>
              </a:rPr>
              <a:t>Tubules show degenerative changes</a:t>
            </a:r>
            <a:r>
              <a:rPr lang="en-US" sz="2400" b="1" dirty="0" smtClean="0">
                <a:latin typeface="Century Schoolbook" pitchFamily="18" charset="0"/>
              </a:rPr>
              <a:t>.</a:t>
            </a:r>
          </a:p>
          <a:p>
            <a:pPr marL="533400" indent="-533400"/>
            <a:endParaRPr lang="en-US" sz="2400" b="1" dirty="0">
              <a:latin typeface="Century Schoolbook" pitchFamily="18" charset="0"/>
            </a:endParaRPr>
          </a:p>
        </p:txBody>
      </p:sp>
      <p:sp>
        <p:nvSpPr>
          <p:cNvPr id="5" name="Rounded Rectangle 4"/>
          <p:cNvSpPr/>
          <p:nvPr/>
        </p:nvSpPr>
        <p:spPr>
          <a:xfrm>
            <a:off x="914399" y="266328"/>
            <a:ext cx="7391401" cy="648072"/>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effectLst>
                  <a:outerShdw blurRad="38100" dist="38100" dir="2700000" algn="tl">
                    <a:srgbClr val="000000">
                      <a:alpha val="43137"/>
                    </a:srgbClr>
                  </a:outerShdw>
                </a:effectLst>
              </a:rPr>
              <a:t>Acute (Post-streptococcal) Glomerulonephritis</a:t>
            </a:r>
            <a:endParaRPr lang="en-US" sz="2600" b="1" i="1" dirty="0">
              <a:effectLst>
                <a:outerShdw blurRad="38100" dist="38100" dir="2700000" algn="tl">
                  <a:srgbClr val="000000">
                    <a:alpha val="43137"/>
                  </a:srgbClr>
                </a:outerShdw>
              </a:effectLst>
            </a:endParaRPr>
          </a:p>
        </p:txBody>
      </p:sp>
      <p:sp>
        <p:nvSpPr>
          <p:cNvPr id="6" name="Rectangle 5"/>
          <p:cNvSpPr/>
          <p:nvPr/>
        </p:nvSpPr>
        <p:spPr>
          <a:xfrm>
            <a:off x="827584" y="980728"/>
            <a:ext cx="5688632" cy="523220"/>
          </a:xfrm>
          <a:prstGeom prst="rect">
            <a:avLst/>
          </a:prstGeom>
        </p:spPr>
        <p:txBody>
          <a:bodyPr wrap="square">
            <a:spAutoFit/>
          </a:bodyPr>
          <a:lstStyle/>
          <a:p>
            <a:r>
              <a:rPr lang="en-US" sz="2800" b="1" i="1" dirty="0" smtClean="0">
                <a:solidFill>
                  <a:srgbClr val="FF0000"/>
                </a:solidFill>
              </a:rPr>
              <a:t>Section of the kidney shows:</a:t>
            </a:r>
            <a:endParaRPr lang="en-US" sz="2800" b="1" dirty="0">
              <a:solidFill>
                <a:srgbClr val="FF0000"/>
              </a:solidFill>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9442" name="Picture 2" descr="http://library.med.utah.edu/WebPath/jpeg1/RENAL084.jpg"/>
          <p:cNvPicPr>
            <a:picLocks noChangeAspect="1" noChangeArrowheads="1"/>
          </p:cNvPicPr>
          <p:nvPr/>
        </p:nvPicPr>
        <p:blipFill>
          <a:blip r:embed="rId2"/>
          <a:srcRect/>
          <a:stretch>
            <a:fillRect/>
          </a:stretch>
        </p:blipFill>
        <p:spPr bwMode="auto">
          <a:xfrm>
            <a:off x="1143000" y="1238251"/>
            <a:ext cx="6837659" cy="4248149"/>
          </a:xfrm>
          <a:prstGeom prst="rect">
            <a:avLst/>
          </a:prstGeom>
          <a:noFill/>
          <a:ln w="28575">
            <a:solidFill>
              <a:schemeClr val="tx1"/>
            </a:solidFill>
          </a:ln>
        </p:spPr>
      </p:pic>
      <p:sp>
        <p:nvSpPr>
          <p:cNvPr id="6" name="Rounded Rectangle 5"/>
          <p:cNvSpPr/>
          <p:nvPr/>
        </p:nvSpPr>
        <p:spPr>
          <a:xfrm>
            <a:off x="1295400" y="334144"/>
            <a:ext cx="6629400" cy="6564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613737"/>
            <a:ext cx="7086600" cy="1015663"/>
          </a:xfrm>
          <a:prstGeom prst="rect">
            <a:avLst/>
          </a:prstGeom>
        </p:spPr>
        <p:txBody>
          <a:bodyPr wrap="square">
            <a:spAutoFit/>
          </a:bodyPr>
          <a:lstStyle/>
          <a:p>
            <a:pPr algn="ctr"/>
            <a:r>
              <a:rPr lang="en-US" sz="2000" b="1" i="1" dirty="0" smtClean="0"/>
              <a:t>This glomerulus is </a:t>
            </a:r>
            <a:r>
              <a:rPr lang="en-US" sz="2000" b="1" i="1" dirty="0" smtClean="0">
                <a:solidFill>
                  <a:srgbClr val="FF0000"/>
                </a:solidFill>
              </a:rPr>
              <a:t>hypercellular</a:t>
            </a:r>
            <a:r>
              <a:rPr lang="en-US" sz="2000" b="1" i="1" dirty="0" smtClean="0"/>
              <a:t> and capillary loops are poorly defined. This is a type of proliferative glomerulonephritis known as post-infectious glomerulonephritis</a:t>
            </a:r>
            <a:endParaRPr lang="en-US" sz="2000"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2" descr="http://library.med.utah.edu/WebPath/jpeg1/RENAL085.jpg"/>
          <p:cNvPicPr>
            <a:picLocks noChangeAspect="1" noChangeArrowheads="1"/>
          </p:cNvPicPr>
          <p:nvPr/>
        </p:nvPicPr>
        <p:blipFill>
          <a:blip r:embed="rId2"/>
          <a:srcRect/>
          <a:stretch>
            <a:fillRect/>
          </a:stretch>
        </p:blipFill>
        <p:spPr bwMode="auto">
          <a:xfrm>
            <a:off x="1143000" y="1143000"/>
            <a:ext cx="7020232" cy="4191000"/>
          </a:xfrm>
          <a:prstGeom prst="rect">
            <a:avLst/>
          </a:prstGeom>
          <a:noFill/>
          <a:ln w="28575">
            <a:solidFill>
              <a:srgbClr val="660033"/>
            </a:solidFill>
          </a:ln>
        </p:spPr>
      </p:pic>
      <p:sp>
        <p:nvSpPr>
          <p:cNvPr id="6" name="Rounded Rectangle 5"/>
          <p:cNvSpPr/>
          <p:nvPr/>
        </p:nvSpPr>
        <p:spPr>
          <a:xfrm>
            <a:off x="1295400" y="334144"/>
            <a:ext cx="6705600" cy="5802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066800" y="5410200"/>
            <a:ext cx="7239000" cy="1015663"/>
          </a:xfrm>
          <a:prstGeom prst="rect">
            <a:avLst/>
          </a:prstGeom>
        </p:spPr>
        <p:txBody>
          <a:bodyPr wrap="square">
            <a:spAutoFit/>
          </a:bodyPr>
          <a:lstStyle/>
          <a:p>
            <a:pPr algn="ctr"/>
            <a:r>
              <a:rPr lang="en-US" sz="2000" b="1" i="1" dirty="0" smtClean="0"/>
              <a:t>The hypercellularity of post-infectious glomerulonephritis is due to </a:t>
            </a:r>
            <a:r>
              <a:rPr lang="en-US" sz="2000" b="1" i="1" dirty="0" smtClean="0">
                <a:solidFill>
                  <a:srgbClr val="FF0000"/>
                </a:solidFill>
              </a:rPr>
              <a:t>increased numbers of epithelial, endothelial, and mesangial cells as well as neutrophils in and around the glomerular capillary loops</a:t>
            </a:r>
            <a:endParaRPr lang="en-US" sz="2000" b="1" i="1" dirty="0">
              <a:solidFill>
                <a:srgbClr val="FF0000"/>
              </a:solidFill>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1026" descr="H:\Cotran\Images\CH21\F021016.jpg"/>
          <p:cNvPicPr>
            <a:picLocks noChangeAspect="1" noChangeArrowheads="1"/>
          </p:cNvPicPr>
          <p:nvPr/>
        </p:nvPicPr>
        <p:blipFill>
          <a:blip r:embed="rId2" cstate="print"/>
          <a:srcRect l="50000" b="53412"/>
          <a:stretch>
            <a:fillRect/>
          </a:stretch>
        </p:blipFill>
        <p:spPr bwMode="auto">
          <a:xfrm>
            <a:off x="1066800" y="1219200"/>
            <a:ext cx="7084640" cy="4432483"/>
          </a:xfrm>
          <a:prstGeom prst="rect">
            <a:avLst/>
          </a:prstGeom>
          <a:noFill/>
          <a:ln w="28575">
            <a:solidFill>
              <a:srgbClr val="660033"/>
            </a:solidFill>
          </a:ln>
        </p:spPr>
      </p:pic>
      <p:sp>
        <p:nvSpPr>
          <p:cNvPr id="7" name="Rectangle 6"/>
          <p:cNvSpPr/>
          <p:nvPr/>
        </p:nvSpPr>
        <p:spPr>
          <a:xfrm>
            <a:off x="990600" y="5791200"/>
            <a:ext cx="7162800" cy="646331"/>
          </a:xfrm>
          <a:prstGeom prst="rect">
            <a:avLst/>
          </a:prstGeom>
        </p:spPr>
        <p:txBody>
          <a:bodyPr wrap="square">
            <a:spAutoFit/>
          </a:bodyPr>
          <a:lstStyle/>
          <a:p>
            <a:pPr algn="ctr"/>
            <a:r>
              <a:rPr lang="en-US" b="1" i="1" dirty="0" smtClean="0">
                <a:solidFill>
                  <a:srgbClr val="000000"/>
                </a:solidFill>
                <a:cs typeface="Arial" pitchFamily="34" charset="0"/>
              </a:rPr>
              <a:t>High power LM of a hypercellular glomerulus; numerous capillaries contain inflammatory cells, </a:t>
            </a:r>
            <a:r>
              <a:rPr lang="en-US" b="1" i="1" dirty="0" smtClean="0">
                <a:solidFill>
                  <a:srgbClr val="FF0000"/>
                </a:solidFill>
                <a:cs typeface="Arial" pitchFamily="34" charset="0"/>
              </a:rPr>
              <a:t>mostly neutrophils</a:t>
            </a:r>
            <a:endParaRPr lang="en-US" i="1" dirty="0">
              <a:solidFill>
                <a:srgbClr val="FF0000"/>
              </a:solidFill>
            </a:endParaRPr>
          </a:p>
        </p:txBody>
      </p:sp>
      <p:sp>
        <p:nvSpPr>
          <p:cNvPr id="8" name="Rounded Rectangle 7"/>
          <p:cNvSpPr/>
          <p:nvPr/>
        </p:nvSpPr>
        <p:spPr>
          <a:xfrm>
            <a:off x="1295400" y="334144"/>
            <a:ext cx="6553200" cy="656456"/>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31446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159024"/>
            <a:ext cx="7169250" cy="3946376"/>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38200" y="5228272"/>
            <a:ext cx="7315200" cy="1477328"/>
          </a:xfrm>
          <a:prstGeom prst="rect">
            <a:avLst/>
          </a:prstGeom>
        </p:spPr>
        <p:txBody>
          <a:bodyPr wrap="square">
            <a:spAutoFit/>
          </a:bodyPr>
          <a:lstStyle/>
          <a:p>
            <a:pPr algn="ctr"/>
            <a:r>
              <a:rPr lang="en-US" b="1" i="1" dirty="0" smtClean="0"/>
              <a:t>Acute Poststreptococcal Glomerulonephritis </a:t>
            </a:r>
            <a:r>
              <a:rPr lang="en-US" b="1" i="1" dirty="0"/>
              <a:t>is evident in this high-power silver </a:t>
            </a:r>
            <a:r>
              <a:rPr lang="en-US" b="1" i="1" dirty="0" smtClean="0"/>
              <a:t>stain with large </a:t>
            </a:r>
            <a:r>
              <a:rPr lang="en-US" b="1" i="1" dirty="0"/>
              <a:t>number of </a:t>
            </a:r>
            <a:r>
              <a:rPr lang="en-US" b="1" i="1" dirty="0" smtClean="0"/>
              <a:t>PMNs. </a:t>
            </a:r>
            <a:r>
              <a:rPr lang="en-US" b="1" i="1" dirty="0"/>
              <a:t>The glomerular basement membrane does not show splitting or spikes. There is </a:t>
            </a:r>
            <a:r>
              <a:rPr lang="en-US" b="1" i="1" dirty="0" smtClean="0"/>
              <a:t>proliferation </a:t>
            </a:r>
            <a:r>
              <a:rPr lang="en-US" b="1" i="1" dirty="0"/>
              <a:t>of endothelial and mesangial cells and infiltrating cells </a:t>
            </a:r>
            <a:r>
              <a:rPr lang="en-US" b="1" i="1" dirty="0" smtClean="0"/>
              <a:t>and filling </a:t>
            </a:r>
            <a:r>
              <a:rPr lang="en-US" b="1" i="1" dirty="0"/>
              <a:t>and distending capillary loops.</a:t>
            </a:r>
          </a:p>
        </p:txBody>
      </p:sp>
      <p:sp>
        <p:nvSpPr>
          <p:cNvPr id="10" name="Rounded Rectangle 9"/>
          <p:cNvSpPr/>
          <p:nvPr/>
        </p:nvSpPr>
        <p:spPr>
          <a:xfrm>
            <a:off x="1447800" y="269032"/>
            <a:ext cx="6400800" cy="645368"/>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Post-streptococcal Glomerulonephritis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776241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04800"/>
            <a:ext cx="6408712" cy="1423392"/>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ACUTE &amp; CHRONIC </a:t>
            </a:r>
            <a:br>
              <a:rPr lang="en-US" sz="4400" b="1" i="1" dirty="0" smtClean="0">
                <a:solidFill>
                  <a:srgbClr val="FFC000"/>
                </a:solidFill>
                <a:effectLst>
                  <a:outerShdw blurRad="38100" dist="38100" dir="2700000" algn="tl">
                    <a:srgbClr val="000000">
                      <a:alpha val="43137"/>
                    </a:srgbClr>
                  </a:outerShdw>
                </a:effectLst>
              </a:rPr>
            </a:br>
            <a:r>
              <a:rPr lang="en-US" sz="4400" b="1" i="1" dirty="0" smtClean="0">
                <a:solidFill>
                  <a:srgbClr val="FFC000"/>
                </a:solidFill>
                <a:effectLst>
                  <a:outerShdw blurRad="38100" dist="38100" dir="2700000" algn="tl">
                    <a:srgbClr val="000000">
                      <a:alpha val="43137"/>
                    </a:srgbClr>
                  </a:outerShdw>
                </a:effectLst>
              </a:rPr>
              <a:t>PYELONEPHRITIS</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3" name="Rectangle 2"/>
          <p:cNvSpPr/>
          <p:nvPr/>
        </p:nvSpPr>
        <p:spPr>
          <a:xfrm>
            <a:off x="457200" y="1981200"/>
            <a:ext cx="7696200" cy="4154983"/>
          </a:xfrm>
          <a:prstGeom prst="rect">
            <a:avLst/>
          </a:prstGeom>
        </p:spPr>
        <p:txBody>
          <a:bodyPr wrap="square">
            <a:spAutoFit/>
          </a:bodyPr>
          <a:lstStyle/>
          <a:p>
            <a:pPr marL="285750" indent="-285750">
              <a:buFont typeface="Arial"/>
              <a:buChar char="•"/>
            </a:pPr>
            <a:r>
              <a:rPr lang="fr-FR" dirty="0"/>
              <a:t> </a:t>
            </a:r>
            <a:r>
              <a:rPr lang="fr-FR" sz="2400" dirty="0"/>
              <a:t>Acute </a:t>
            </a:r>
            <a:r>
              <a:rPr lang="fr-FR" sz="2400" dirty="0" err="1"/>
              <a:t>pyelonephritis</a:t>
            </a:r>
            <a:r>
              <a:rPr lang="fr-FR" sz="2400" dirty="0"/>
              <a:t> </a:t>
            </a:r>
            <a:r>
              <a:rPr lang="fr-FR" sz="2400" dirty="0" err="1"/>
              <a:t>is</a:t>
            </a:r>
            <a:r>
              <a:rPr lang="fr-FR" sz="2400" dirty="0"/>
              <a:t> a </a:t>
            </a:r>
            <a:r>
              <a:rPr lang="fr-FR" sz="2400" dirty="0" err="1"/>
              <a:t>sudden</a:t>
            </a:r>
            <a:r>
              <a:rPr lang="fr-FR" sz="2400" dirty="0"/>
              <a:t> and </a:t>
            </a:r>
            <a:r>
              <a:rPr lang="fr-FR" sz="2400" dirty="0" err="1"/>
              <a:t>severe</a:t>
            </a:r>
            <a:r>
              <a:rPr lang="fr-FR" sz="2400" dirty="0"/>
              <a:t> </a:t>
            </a:r>
            <a:r>
              <a:rPr lang="fr-FR" sz="2400" dirty="0" err="1"/>
              <a:t>kidney</a:t>
            </a:r>
            <a:r>
              <a:rPr lang="fr-FR" sz="2400" dirty="0"/>
              <a:t> </a:t>
            </a:r>
            <a:r>
              <a:rPr lang="fr-FR" sz="2400" dirty="0" smtClean="0"/>
              <a:t>infection, </a:t>
            </a:r>
            <a:r>
              <a:rPr lang="fr-FR" sz="2400" dirty="0"/>
              <a:t>life-</a:t>
            </a:r>
            <a:r>
              <a:rPr lang="fr-FR" sz="2400" dirty="0" err="1"/>
              <a:t>threatening</a:t>
            </a:r>
            <a:r>
              <a:rPr lang="fr-FR" sz="2400" dirty="0"/>
              <a:t> infection </a:t>
            </a:r>
            <a:r>
              <a:rPr lang="fr-FR" sz="2400" dirty="0" err="1"/>
              <a:t>that</a:t>
            </a:r>
            <a:r>
              <a:rPr lang="fr-FR" sz="2400" dirty="0"/>
              <a:t> </a:t>
            </a:r>
            <a:r>
              <a:rPr lang="fr-FR" sz="2400" dirty="0" err="1"/>
              <a:t>often</a:t>
            </a:r>
            <a:r>
              <a:rPr lang="fr-FR" sz="2400" dirty="0"/>
              <a:t> leads to </a:t>
            </a:r>
            <a:r>
              <a:rPr lang="fr-FR" sz="2400" dirty="0" err="1"/>
              <a:t>renal</a:t>
            </a:r>
            <a:r>
              <a:rPr lang="fr-FR" sz="2400" dirty="0"/>
              <a:t> </a:t>
            </a:r>
            <a:r>
              <a:rPr lang="fr-FR" sz="2400" dirty="0" err="1"/>
              <a:t>scarring</a:t>
            </a:r>
            <a:r>
              <a:rPr lang="fr-FR" sz="2400" dirty="0" smtClean="0"/>
              <a:t>.</a:t>
            </a:r>
          </a:p>
          <a:p>
            <a:pPr marL="342900" indent="-342900">
              <a:buFont typeface="Arial"/>
              <a:buChar char="•"/>
            </a:pPr>
            <a:r>
              <a:rPr lang="fr-FR" sz="2400" dirty="0" err="1"/>
              <a:t>Chronic</a:t>
            </a:r>
            <a:r>
              <a:rPr lang="fr-FR" sz="2400" dirty="0"/>
              <a:t> </a:t>
            </a:r>
            <a:r>
              <a:rPr lang="fr-FR" sz="2400" dirty="0" err="1"/>
              <a:t>pyelonephritis</a:t>
            </a:r>
            <a:r>
              <a:rPr lang="fr-FR" sz="2400" dirty="0"/>
              <a:t> </a:t>
            </a:r>
            <a:r>
              <a:rPr lang="fr-FR" sz="2400" dirty="0" err="1"/>
              <a:t>is</a:t>
            </a:r>
            <a:r>
              <a:rPr lang="fr-FR" sz="2400" dirty="0"/>
              <a:t> </a:t>
            </a:r>
            <a:r>
              <a:rPr lang="fr-FR" sz="2400" dirty="0" err="1"/>
              <a:t>characterized</a:t>
            </a:r>
            <a:r>
              <a:rPr lang="fr-FR" sz="2400" dirty="0"/>
              <a:t> by </a:t>
            </a:r>
            <a:r>
              <a:rPr lang="fr-FR" sz="2400" dirty="0" err="1"/>
              <a:t>renal</a:t>
            </a:r>
            <a:r>
              <a:rPr lang="fr-FR" sz="2400" dirty="0"/>
              <a:t> inflammation and </a:t>
            </a:r>
            <a:r>
              <a:rPr lang="fr-FR" sz="2400" dirty="0" err="1"/>
              <a:t>fibrosis</a:t>
            </a:r>
            <a:r>
              <a:rPr lang="fr-FR" sz="2400" dirty="0"/>
              <a:t> </a:t>
            </a:r>
            <a:r>
              <a:rPr lang="fr-FR" sz="2400" dirty="0" err="1"/>
              <a:t>induced</a:t>
            </a:r>
            <a:r>
              <a:rPr lang="fr-FR" sz="2400" dirty="0"/>
              <a:t> by </a:t>
            </a:r>
            <a:r>
              <a:rPr lang="fr-FR" sz="2400" dirty="0" err="1"/>
              <a:t>recurrent</a:t>
            </a:r>
            <a:r>
              <a:rPr lang="fr-FR" sz="2400" dirty="0"/>
              <a:t> or persistent </a:t>
            </a:r>
            <a:r>
              <a:rPr lang="fr-FR" sz="2400" dirty="0" err="1"/>
              <a:t>renal</a:t>
            </a:r>
            <a:r>
              <a:rPr lang="fr-FR" sz="2400" dirty="0"/>
              <a:t> infection, </a:t>
            </a:r>
            <a:r>
              <a:rPr lang="fr-FR" sz="2400" dirty="0" err="1"/>
              <a:t>vesicoureteral</a:t>
            </a:r>
            <a:r>
              <a:rPr lang="fr-FR" sz="2400" dirty="0"/>
              <a:t> reflux, or </a:t>
            </a:r>
            <a:r>
              <a:rPr lang="fr-FR" sz="2400" dirty="0" err="1"/>
              <a:t>other</a:t>
            </a:r>
            <a:r>
              <a:rPr lang="fr-FR" sz="2400" dirty="0"/>
              <a:t> causes of </a:t>
            </a:r>
            <a:r>
              <a:rPr lang="fr-FR" sz="2400" dirty="0" err="1"/>
              <a:t>urinary</a:t>
            </a:r>
            <a:r>
              <a:rPr lang="fr-FR" sz="2400" dirty="0"/>
              <a:t> tract </a:t>
            </a:r>
            <a:r>
              <a:rPr lang="fr-FR" sz="2400" dirty="0" smtClean="0"/>
              <a:t>obstruction</a:t>
            </a:r>
            <a:r>
              <a:rPr lang="fr-FR" sz="2400" dirty="0"/>
              <a:t> </a:t>
            </a:r>
            <a:r>
              <a:rPr lang="fr-FR" sz="2400" dirty="0" smtClean="0"/>
              <a:t>or due to the </a:t>
            </a:r>
            <a:r>
              <a:rPr lang="fr-FR" sz="2400" dirty="0"/>
              <a:t>long-</a:t>
            </a:r>
            <a:r>
              <a:rPr lang="fr-FR" sz="2400" dirty="0" err="1"/>
              <a:t>term</a:t>
            </a:r>
            <a:r>
              <a:rPr lang="fr-FR" sz="2400" dirty="0"/>
              <a:t> damage </a:t>
            </a:r>
            <a:r>
              <a:rPr lang="fr-FR" sz="2400" dirty="0" err="1"/>
              <a:t>done</a:t>
            </a:r>
            <a:r>
              <a:rPr lang="fr-FR" sz="2400" dirty="0"/>
              <a:t> by </a:t>
            </a:r>
            <a:r>
              <a:rPr lang="fr-FR" sz="2400" dirty="0" err="1"/>
              <a:t>recurrent</a:t>
            </a:r>
            <a:r>
              <a:rPr lang="fr-FR" sz="2400" dirty="0"/>
              <a:t> urine infection </a:t>
            </a:r>
          </a:p>
          <a:p>
            <a:pPr marL="342900" indent="-342900">
              <a:buFont typeface="Arial"/>
              <a:buChar char="•"/>
            </a:pPr>
            <a:endParaRPr lang="fr-FR" sz="2400" dirty="0"/>
          </a:p>
          <a:p>
            <a:endParaRPr lang="fr-FR" sz="2400" dirty="0"/>
          </a:p>
          <a:p>
            <a:endParaRPr lang="fr-FR" sz="2400" dirty="0"/>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1"/>
          <p:cNvPicPr>
            <a:picLocks noChangeAspect="1"/>
          </p:cNvPicPr>
          <p:nvPr/>
        </p:nvPicPr>
        <p:blipFill>
          <a:blip r:embed="rId2" cstate="print"/>
          <a:srcRect/>
          <a:stretch>
            <a:fillRect/>
          </a:stretch>
        </p:blipFill>
        <p:spPr bwMode="auto">
          <a:xfrm>
            <a:off x="2555776" y="1143000"/>
            <a:ext cx="4248472" cy="4953000"/>
          </a:xfrm>
          <a:prstGeom prst="rect">
            <a:avLst/>
          </a:prstGeom>
          <a:noFill/>
          <a:ln w="9525">
            <a:noFill/>
            <a:miter lim="800000"/>
            <a:headEnd/>
            <a:tailEnd/>
          </a:ln>
        </p:spPr>
      </p:pic>
      <p:sp>
        <p:nvSpPr>
          <p:cNvPr id="5" name="Rectangle 4"/>
          <p:cNvSpPr/>
          <p:nvPr/>
        </p:nvSpPr>
        <p:spPr>
          <a:xfrm>
            <a:off x="1259632" y="6172200"/>
            <a:ext cx="6768752" cy="400110"/>
          </a:xfrm>
          <a:prstGeom prst="rect">
            <a:avLst/>
          </a:prstGeom>
        </p:spPr>
        <p:txBody>
          <a:bodyPr wrap="square">
            <a:spAutoFit/>
          </a:bodyPr>
          <a:lstStyle/>
          <a:p>
            <a:pPr algn="ctr">
              <a:spcBef>
                <a:spcPct val="0"/>
              </a:spcBef>
            </a:pPr>
            <a:r>
              <a:rPr lang="en-US" sz="2000" b="1" i="1" dirty="0" smtClean="0">
                <a:latin typeface="Century Schoolbook" pitchFamily="18" charset="0"/>
              </a:rPr>
              <a:t>Pyelonephritis with small cortical abscesses</a:t>
            </a:r>
          </a:p>
        </p:txBody>
      </p:sp>
      <p:sp>
        <p:nvSpPr>
          <p:cNvPr id="7" name="Rounded Rectangle 6"/>
          <p:cNvSpPr/>
          <p:nvPr/>
        </p:nvSpPr>
        <p:spPr>
          <a:xfrm>
            <a:off x="1981200" y="341040"/>
            <a:ext cx="5410200" cy="5733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Pyelonephritis with small cortical abscesses</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154106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AutoShape 2" descr="data:image/jpeg;base64,/9j/4AAQSkZJRgABAQAAAQABAAD/2wCEAAkGBhQSERUUExQVFRUVFBQVFRUUFRUXFBQVFRUVFBQXFRQXHCYeFxkkGRQUHy8gJCcpLCwsFR4xNTAqNSYrLCkBCQoKDgwOGg8PGi0kHyQsLCwsMiwsLCwsLCwsLCwsKSwsLCwsLCwsLCwsLCwsLCwsLCwsLCwsLCwsLCwsLCwsLP/AABEIALcBEwMBIgACEQEDEQH/xAAbAAACAgMBAAAAAAAAAAAAAAACBAMFAAEGB//EADoQAAEDAgQEAwgBAwQBBQAAAAEAAhEDIQQSMUEFUWFxBiKBEzKRobHB0fDhFEJSI2Jy8RUWJDOCkv/EABoBAAIDAQEAAAAAAAAAAAAAAAIDAAEEBQb/xAAmEQACAgICAgIDAQEBAQAAAAAAAQIRAyESMQRBIlETMmFxoUIU/9oADAMBAAIRAxEAPwD0ABEAtBGAhKMaEYC0EQVlGPeGiSQBzK4ri+PD6tTzRcwdssWR8c4tmc4k+VpIaO26pKfAK7255b5r5XEh0G/Jc3Nk/JpdI6GDHwdsYGJohjQ32jnTcvcTmMaNaCABqkcViHOBDB5YM75XX35IaGGy12yDmEw1xtDrEgjbqFIzHkB7GxYuHTXdKUbdmjon4Q55aQ4BoDRpvzhMYrFCQ0AQ2/c9VVV+IOsWkzsOZ3slMLVe15L75jpNwdpTowt2Ks6mjVJGwGv/AGnMHxMubYCFTYVjqggNLvSwJ6q84dw10DPYcgheNB+jbMTmP7qjGEJghltBMhN1SxhhtxOsRPWEriOIOEDMQJkCbTzhXqIUbfQGK4c5wFgD84UNPBlrpgxpsY+Cnq1XEApnBYdzzFMwYBcHAwbxqOp1KJRbdIZ+RqO2DkbHvfJE4NNsw9QU3W4Ve4h393+07Ane15CB/CQe/RSSlHsT8H7K5mCINjAnuFLWwRH97HdWz85AUpwTgPKdENGsJhwQ/F9ot87tMXqMLSWyCYmxB6zIUdCuc0T2VlWwES5h1BBI5HUOCp69EgwYhBOCfQ3G79l5ScYubcv31RU2yVQ0MQ/3Ztz3Kcbiotus772ipY2h6u0D4fNVONwwIvv8wp6wdEgyq4VnucRBlo/YSZXJ6GY4NbKWPZOtOUm3Nq6nw74jy+V5lmn/ABP46KmxVDOILd0NLD5R1G3Mfv2TIZHF2uzZkxRzQqXZ6UCCJFweS0QuO4bxp9IW8zd2n5wdiunwHE2VhLTcag2I/PddXD5EcmvZ53N48sb2MEICpCgIWgQRlCQpCgKhCOFtYQsUIYAjAWgjCsoCrUygk7Alc9j+OVWglh9AAY/Ks/EVXLh3nnA+JC5Y4mGtIBdJ2WLyZStJOjRhS7aJsFgi+HVAIF4Og5SN+atnV6eV3vEn3bxHU6z2SIfLdCO6gFItv8lmV9I1tXtmYlkkSLDR24J19NFQY/gbySWFsahokFxuZzaE302VyKntNLdExSwgm38q4uUOi3T7OGwzs5JkgsMOkX69OenJdHwfgIe72jpy7bSrf/wlOScolxlx5n6SnCABA0Gy089CqthtcGCAAB0RCrbVc/juJVXPLaTQcupNgFZ8Oc57G5wM9wY0sYSbb6HaWvY3VZN1zWL/AKipUIpNbDCR5pOY7gR+2XYVXtyBtpi+xABtlI3Mn4JKjhspJaYklwPKb67KNR50+iKclG49nO4Xi9Zrw2rTyhxAkHM2fqF2vCcSGS4Eh0WAHvGDAJ5TEqpdgA7zO0FwNzGk9J+iaw9RxbAIa0GJkC+3XYpkfjJUSXzjvRY0MU4HM6T7zZBABDpzdhOluair8RaTaG8w2fW53WmYGzvO0xoRvMXvoL6lQ0cEBLpOdrwAANZn+7QWB2TZcnoXFR2xui5zgTl8onzaCwmJ3MbLZwTXgk+UwIEG8/ZKnjL8uW2WIiNOR7wpKWIt0gJb4volSQH9M9lwZHzVPjGl9UAmJiD9RG66MVpCqMdhbyRuJPJItrRqwyV2xGpgCDLZA/Z036KrrYpzHmRN4nsuh/r3A20dfSROhn4KrxFZjnSWt11Egz2mIQzafZtxRd7RLguIZjl3+yfbhQLlKU8Lmc32YDTAB+ybq4B27vgkSiltGeenXQhiHAOsef8ACUxT2kxN/oUfFKMRBiJn+VR4lxa8NBF4M9J0WfjTN3jwU/YyK72VMpEgiZ2MfRaxeYOaRIBvr8EbjmHWbfvxU7WCRImw3+6OPdl54p+hrh+Pq03AtdE6jVp7hdTw/jjanldDX/I9j9lzDWD5et1BUpwbfNMx5smJ66Obl8aOT/TvygcuU4dx97LO8wGx19HLo8HxBlUeU3GrTZw9Puuri8iGTrs5WXBPH2Eaw5j4hYtPwTCZLGk8y0LE/YrROAjAQhblEAUfjVxGEe5onLDo6aH6rnfD2HmkHmTmkgH+0dvRdhxTDCrSexwJDmkGNfTquX4FTLKTGOaWkN0OoO4WbyV0aMD7HibXSWLq2srCvhjlzdYVJj6bgLLJGJruyGiTm8qvcFhiPM7U7JPhGEyjO4eY7ck7VxXJM0Xxb6Gg9QVNLKKlWsip1LqpK0WlQph6jWF+aASSe/KOdk1hHxHx+Ki42Gtpg2zEw3rOvylScJxDarOTm2cOvRWrdL6A4pXL7Jq9XkJU+DExnt0GqB9JS02wlurVIPloebQaYmw3Kh9kyDIvsbazvaYhaONAMHspCz5p0pP0JjfsVNS0KKnM2MdrfupTVRiVfWbmhLnsdFklShLgGidoAknrZbcwgRBB/fwmaVJ0FzTlhtyDltykc/soMTigG2EGLnWTued/ymJKMbYDbbBaS3+6b7KasBUb1VC3j1E1PZh8u5ddxOk9FZUah1SlLl6C/VkuGwjRqBy2+aVxXCxnlsX1kTHXqnRUvOxWiwuE3F7dgkU3KjTHLJbs3T4eABE/v/SMMHX1MpimYjsgqfJKf9Fym2UfHKbXMM/De9ly9TDQ4DbadY0J9F22MptIuua4lQnuNEhumb/FyVoUcCwkG42I5p/C3cJ0I32PVA2lnYQdbjtGn3S9N9QC7ZDZEtsSe2/dPSs1SfNf0uXgQ6Nje/TkkHVr3Pr0UH9ZaTPUJF2IJMhpjl06oZO2Ijjq7HXYxua31lN4bEmm8OBuD8RuD0KqKrRlnR0zFtFlGo7SRCp2naFTipKj0mnxKmQDnaJG5AKxedf1Lh/0tLavNl9HO/8AhX2eoLCtrIXWRymLvVLiGS87XN+yuMfVyMLrWG/PZcHx3jVSgMxGcE+8Fm8qSpId40G22Xxf1lJYqiXabXXO8O8bhzsrmxJs4GR6yAuqovAZmO91n6RrSakiOhWzBMUqMpdjLyN05hxNkMWOnroiewKq8QceGGpy2HVCYa0n5kawFScWdiqtVwYXZQ5zQGGLNMXIW+E+EXF4fW01gmSe6pNyegW4x/Zi3BuI1a1TPXJcf7SRDROoA0CuaWK9lUzD3Tqmq+EaCAAAOSadggQD0uo0MjNPtF5ha7ajQ4ckZCquB0DTBEQLwOUmVZGqjltJmdqpNIyrgWvvPVMtMJX26w1lH1oH/Rl5m6WqUmzPy2RNeStPSObWhiRFXx2g+SiOHz9ko9suJnkEywuNhYc01u1sJ/HogbwlmTKGwRuNiN1LhwYg7aq0p4aG63P3UdSgGjrKjd19iEmm/oiYJgdU4IEApfDkaoXYzzHeEuTjscrY3VqxoFV8RxjiQANdxo2O+/4R1MUSY0CgxtYNbJOl1jnIdBbMxdcFndU+KbIPa38rKvEM50OUb/gJevjAASTqktN7NEE4skwNazjGp03TmHjIepP1Kq+H17wN9PurGvUysPIS77p6HSduhRrGkC1iT9VI8NESPwhYIa2dvnZaqYgQqbLk9iNfCy8gEXBIJ+irnVH06mU3BiCOfJOV35jbUFK43iBESJjWNbI+1tAcmxqXdliKlXBaDzCxBS+gLPVli0Fi9GecKnxKwmgY/wAhP0+pCoP6ZlWkRZzXC3LtZddjcK2qxzHe64Qf46rzXifDa+CeSBmpk2ds4f7o0PdZPJx3s1ePkS0RYLwk2k8vdAAu1oiJ5q94m14of6YJIAsPmudbxZtU3BDgCYMkQBJg/mF1nt/KI5LO/wBdm2LqSkkI4HFHJJBBFvMIuNVT4o1a5IYSG6akT1XSYilmae37db4XhxEpcVzdF5cvG5JAcHwRp0g0679049TOYoXBaOtHPXydlZW8zhGqtaTA0DNc8uSrMNQuXSdTojY6HEFJbrZvUbVFi/EzohklJVMWG/FSN4i10XS3ksJYZVpDPsyiYTKBmKlbNa6p5APxv2NAqDF4uAo3YgkwLk6AIW4IuILvgqinIukuxdxhs+qylxSNU/Ww0iEoeHTp/C0WvQOn2G7icXBW6VR1Q9OaKjw8DW6dBa0IZUuxba9EReAEuMSNf0p4MDuW+qo+LUvZDM6Mml7DUJDje0FF+ietjAbgi0i1zOp9UniXzt8Vz2O41TFg5siSIIJB2dbdWNPHFzQ4wLaAH4pcoGhaJhTKreLOlrh/iCbczonXYvkksfUAHa/c/sn0QqLb0NjKtsPgv/wyYMtvOrLzIneB801iauaw3vfZVNB5E9z9VLRxAsZ/SnzjTGQl/wCi3ZUsoKtPZJHE3gJltbmYWatkf2QVmwbXHb6JbGYYRN5IiI079UzVxI/yA7wFHh6uY5W+c8m+Y/JaF0K5UR0aDQ0AOItpb1WLoKPB6paP9B3qQD8CtqcMn1/wV+aP3/07tYsWLuI4jBKEsB1uOqIrAjQByPifhVGkWOp0g17i6S2wiLyNL5lvhlEVGDKdNTBMDqFZeL6X/ty8AksINtQ02d8vouW8P8cYXFmaCdAZk81gzJKR0cErgXn9MSCJ19EzgaUN7WS9atB79Uxgret1kg6lQ3KrgMZLpfFNTZS2Igp5mh2VtCmWucNjfsUdLCNkOcddBy5eqkw2M94QNbdkrxnBvrDyESBoLGRogk7VI3Y18tsbxOGYWmyqzUawmDIETG3c/ZVj+C4st89UjoIt67qbB+HXuZ7xgeY8gdyeiTGNnQjUY92dFRxYgAQZ+SkrVBBMaLnRwtzCXB5uYkEZZm+3Ii1lcf0tXJ5S3ufwo417M8o0zeHrud5suTa/Lr1UrsSQk6HD6hkvquJ0mBE/8UzR4Q4kFzi7lYiyP1oCS2MNxB3RNxE9UzhsA0ai/VNNw7RyS0mJkiqdVjYpavjbjWOxV4Wt5/NRvwzSFfGhTTOV4z4o9jTc5rXOyiYaDJJMW+K4avxfF4//AEyfZMEk+82eQc7U9uq9e/8AHA8vktHAs3AKJThD0FFtHjNfwhWpjPSOfKRL2HKWFxIbEwTMFQVv6qkQH1HstYH3THMCQV65jcLTIIygLXAsDmq+cBzcrtQ0jYQQdR+E2OWORqNBSlScjzPD8VfEurtH+0U/y37p7B1XV6gFPPWqbNa2G93ZhDe5P8+ut8PYcOzChSnn7Nn4TlPBhvutAnkAPotUfGSd2Y5eY2qSPKTwLGut/SvHMl9MDvMpDF4GrSIZUpvpn/cJn/i4WcvZzQKS4jwtlZmSo2RIIgkEHmCNCrn40ZLXZUPMnF7Wjy/DtIHMpjh2Cq1qhawAnUyYa0c3ETHZdrS8EUZ8xqOHJz4HrlAJV1hOFU6TcrGtaOTRHqeZWWHhu7mzTk8218EczgfBdID/AFgKzjFiCGN/4gGT3PyXQYHh7KYhjGsHJoA+id9kAshb1GMVUUYHKUncmBCxbWKFG1i2shWgQCFpSZVohGmC0ROvbZc9xbwTQqNc6kxtKtqx7ZADhceUW+S6MhYFbipdgqTi9Hn+E4rmPsa4NOuwxGgcRoWHeeSssIXTvHMnVW3iPhNKsG+0ZLhOV4OV7I3Dh1ixskqTSY/dNVy8uOMJHTx5JThpDD6x2Wg2ymyiEBbAUBukJMptmyYq4WLzfaNVAR5x30VwyCgt9GiDWmiqp4LMW5pJA17nrZN1eFtdroNtvgp20vMT+hTByzNM1/lfogocDZuJnmT6Js4LLt8b/VSU6wU9aTfbv9FKfoU8jb2L+yWvZwmjRGonSTbTl6FY8kWmfmFcouPYHOxGrUEwlcdVIAGk63kGLTHO/wBNFY1Wg7BVGOpkafD6o4TfsNU2LCmXb76dE77ECLz/ACJSgrAWNuqJuJk2TegZNsYDytPr80TbjkQlK5ulvemhZutSDhbX92WqILCHA3BkKPDyCmKgss709BdqmdVQhzQ4bgH4qRVPh3FEtLD/AG3HrqP3mrUrt4584qRzJw4yo1CEhEShJRgglCURQFQhooCURQFQgMrS2tKEJAiCAFGFZRuFohEFjlZCItUbrCToLknQBTqv45Uhgb/m4D0Fz9vipKfFWVGHJpFTiHucZJmeQIt22C1mLRyRB1+yKqcwFrduw9TouPN/JuzrwSSo3SdZDUrAaqOocohQ1GkkCCZ3jT8IlJgvEm7Dw/nfOwVg1l1DhqGQQmQEVArXQRImUQpg6FROCVc8tuFT0GtlkKJRNcjwlXMyPUH6yeSkcxpJInoB91HBVaK5O6ZoVuvJbNRR5fz6aocyBxbK5IN9RIYmqCmH1FA8W6pXB8hidCdVzSoXQNJWVcZeHiI+ikYAdLhaVLVWFQPtQBcJdtQkwdlPWw87rMNRvHLVJpp7KpElOjuie2E3h6AJNjGsa+UakmUvinAdp/6QSXsr3RJwXEhlQEmAZB9f5hdQVwWHHtKrKexcASNb6x8/gu8ayAANAIHotvhcuLTMvlxSa+zRQyiKEhbzGCUBRFCVCAuQORlAVRAFixYoQMIwgCIKFEgWyFoLHOVkOQ41x4F9s2VsiCIlwMEgjWfsosPxf22QOvlzQSfeBy/SFXYnENrVKkC2dxHS8g/OfVL4Co6icrg0hz2kOmCyMwg7EHMfisG3N2+zpRhFQVdnSFwn7Jk1bAtAnsLdlGykNVK2mk8GgrTK/wBp/qQZ53Gp7q0oNAEoP6doE6mbCPup5GTl0TIxaRU2nQDWXUxgjlyHdZTaLXF+undBUfIgKbROyMpXGnyO7Kww2FcRpPOOtlFVwkm+iCSl6Ci4p7NcHkUQTYkC3z/Cao14Jn9jRROcAICjdURSi6opbbf2PuiJn3thoOf1UDKMJanilPmVJt+imqNPpgXStWrCyvXutvaCEMVoPrsgZh2vkkXNu3JbqYdrAMpmdRyQPMaGFGWnZLSktMbSezWIeA0k7IcE8homxNyo8ZYhsxudfT5oWucfdE3idh6/FW2NjC1sdfxBrRc6KpxPEi98Qcg1MWJOimqUXEw6IQ4mnDmnbTuk3ZGox/0k8NUnPxLSCCGuJkbACDJ7W9V3pSPA8B7KlBEFxJI36Sniut4+PhH/AE5Hk5vyzv6BQEoyghaDMCUBRlA5QhoqNyMoCoWDK0tFYoQkBRhRBSBUQlCW4k0mk8N1yujvCnBWnBXRR45wfiZOIdTcMsOc3KQQ6Wzqew0hXfEsgaDeJFtVDxnhFNuPrPkn2mSQJGV5bLrjsD3Kkbw/ylr3Etm3SLDusM6TOlF2kx/wvxLMHUySS33Sd2/wujzLia+EfSLXUzpp+Cui4bxYVGgm0/I7gqn/AAn9LF7762CiqYlShs6XUVSkeUKW0FpjWExbQNTJ1hosJ5m89oUNd8GRospUFNUaIROVqiJJMBmIgEiZEQLyb/i8rTsSTY2KjgzPyW6NAl2bLIHf00MpPJ9FuPs3TYJvPcc+spmtRbDrAf3CTtIEDmf5UnDyAJImNufMIaxDptaTAPWPumR/UFttlTiHNaYBv0UlDFgESdlBxOkaYL2tm3utnU784lQYCsXB2ZpMCSWzMEhsTtchIjfY9xtfwta4mIJG+iENH+UnlH3RZMtMA7WSVZ5DgI1TXrYMVy0Tvohy29oYC5xAAEknQd0jieP0aA8zszjoxnmeT2GnqoMLSqYpwfVGVgMtpDSdi87lInkSGxxvt6RLRouqy91gfdaZkNBtmB0J1j4p9pbTEkiIIE6/JFi2ZWEN3t1KrcRhDGZ0uOw2HQJLdsPlyVeg3VmvcIVtwLCB9YE3FMT0zH3fufRc+1kuadOYXaeG6rDRhohzSQ8HXNz7EJ3jQUpmXym4x0WbigKJyArsHJNFAUSEqEBKByIoCoQEoCiKAqEBWLS2oQJqMFRNKkChCQFbQBEVCHF+J+Bua99YEFjiMwOrXWAvyVTi3uyAMN8wk66r0V9MOBDgCDYgiQR1C5XjnhsUz7WlZlg5g0HUdPp9M2XAtyRqxeS9RZVGpAggmB6Kvqtew56d595p0P4KuTUGW6rnkOJABtp1WLdWb8ck3TDw3ihoJbnykH+6w9CnXeJhEh7f/wBNS7/DzXNHtGtdmAdYgug6CR7vZJN8CUxcD0JP1Rq1pgyeO9F1hvE1/MQR0ITlfxFSa2c3xiPiubxHhhjQBMAwIme5+qr+KeB7ZmF7mke6IkfkKmnfYKcGdtgvEWGqi1UNqTGQ6HqHzCuaDhltqTrOo+38ryjAeEKIu7Nm5ElsKwPA6rR/oV6jRs15zD0THNfRfBfZ6XTOQgixsTBsdTf5fBA9kzfmfuF5zheHYt058U4dGi/xUtfDYymPLiHuA66j4Ifypaov8av9lZ3Bw83Ik7IKVItdIgTMiwkOEO+S5GnSxhbPtXXvqEqeCYmvd9ZxGoGYx8EH5FdpMYor3JHU8U45h6Qh9RoIGxlx/wDq2VyeL49UxhNKgCylo6offcNwP8QfimMH4PphxLy5zjq0205HdX3DOBtBkAMaP7dSfwqlIZFwh1sqOB+GmUzIEnmdfRdfRYAI0+qkp0WArdSgNjbZZ2vYM8vPsWqCXTsLBLY+qAI3PyTdYOixbfpf4ql4u3Kw5nFtj7t3E7Qqr0AnsRqMLxAcGtGpJ8zgNYH83gpzwdxYjFimXkh4LYJmSBI+ER6qhGMn3gSSLHeRMkz1gKPg9MVnuqTldnhumYEAQenOy21HEk0Wvmmp+0eyuQFVfAOJPqsIqRmbAnd07kbGysyuhCamuSOPOLi6YJQlbJQEogDRKAlbJQEqEBJQFESgJUIalYtStKEDaUYKxYoUGCiWLFCGQocVRzMc3mDE6Tt81ixF2qB6OOc9peWGzxIc3kRyIsVHWdTo+Z8yZAACxYuRJVZ0oPodo1wfgD6HRaxvEQxs/PYfdYsQN0FWyopY32hmZaNZtfkuhw2KGWFpYhlJoOjBh8/mMZdhv3XP8dxgZZhOcaCDr35LFiYttIqPbFcFxuXNa8Q6A7p8lmJ49NS2gkERqY/K2sTVBBN7DwnFXxlPoOmhPpaysuF8RBMZtzYg97ZRG+ixYilFFraZdU8Yx0SBfaNLwpyNm6+v6VixZJopaIywmJd8EGMxTabZcY+P2WLECWgrtpFTxDxE2k0kyYn9suWx3id1SC7M0TIiC0+mvqsWLTCKSsCTp6GvDmCZiq2R+cB4Ls0iXBp8w5g63Vx/6HNHEZaROR7HFmYiSWiSHW15HstLFqjBTx7+zLLNNZNfR1XhTDPaxzn6nyi8yBufl8FeOKxYm4YqMEkIyycpNsAlASsWJwsAlASsWKEAcVGSsWKEBlYsWKiH/9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43000"/>
            <a:ext cx="6872808" cy="41845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905000" y="334144"/>
            <a:ext cx="54102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Classic picture of  Pyelonephritis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990600" y="5445224"/>
            <a:ext cx="7260977" cy="1200329"/>
          </a:xfrm>
          <a:prstGeom prst="rect">
            <a:avLst/>
          </a:prstGeom>
        </p:spPr>
        <p:txBody>
          <a:bodyPr wrap="square">
            <a:spAutoFit/>
          </a:bodyPr>
          <a:lstStyle/>
          <a:p>
            <a:pPr algn="ctr"/>
            <a:r>
              <a:rPr lang="en-US" b="1" i="1" dirty="0"/>
              <a:t>This kidney is bisected to reveal a </a:t>
            </a:r>
            <a:r>
              <a:rPr lang="en-US" b="1" i="1" dirty="0">
                <a:solidFill>
                  <a:srgbClr val="FF0000"/>
                </a:solidFill>
              </a:rPr>
              <a:t>dilated pelvis and calyxes </a:t>
            </a:r>
            <a:r>
              <a:rPr lang="en-US" b="1" i="1" dirty="0"/>
              <a:t>filled with a yellow-green purulent pus which is consistent with a pyelonephritis. The cortex and medulla are pale and the corticomedullary junction is ill-defined. </a:t>
            </a:r>
            <a:endParaRPr lang="en-US" b="1" i="1" dirty="0" smtClean="0"/>
          </a:p>
          <a:p>
            <a:pPr algn="ctr"/>
            <a:r>
              <a:rPr lang="en-US" b="1" i="1" dirty="0" smtClean="0"/>
              <a:t>No </a:t>
            </a:r>
            <a:r>
              <a:rPr lang="en-US" b="1" i="1" dirty="0"/>
              <a:t>tumors are seen.</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568487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38200" y="5264040"/>
            <a:ext cx="7543799" cy="1200329"/>
          </a:xfrm>
          <a:prstGeom prst="rect">
            <a:avLst/>
          </a:prstGeom>
        </p:spPr>
        <p:txBody>
          <a:bodyPr wrap="square">
            <a:spAutoFit/>
          </a:bodyPr>
          <a:lstStyle/>
          <a:p>
            <a:pPr algn="ctr"/>
            <a:r>
              <a:rPr lang="en-US" b="1" i="1" dirty="0"/>
              <a:t>Acute pyelonephritis is diagnosed by </a:t>
            </a:r>
            <a:r>
              <a:rPr lang="en-US" b="1" i="1" dirty="0">
                <a:solidFill>
                  <a:srgbClr val="FF0000"/>
                </a:solidFill>
              </a:rPr>
              <a:t>intratubular aggregations of polymorphonuclear neutrophils (PMNs).</a:t>
            </a:r>
            <a:r>
              <a:rPr lang="en-US" b="1" i="1" dirty="0"/>
              <a:t> There may be surrounding interstitial inflammation with a mixture of PMNs, lymphocytes, </a:t>
            </a:r>
            <a:endParaRPr lang="en-US" b="1" i="1" dirty="0" smtClean="0"/>
          </a:p>
          <a:p>
            <a:pPr algn="ctr"/>
            <a:r>
              <a:rPr lang="en-US" b="1" i="1" dirty="0" smtClean="0"/>
              <a:t>and </a:t>
            </a:r>
            <a:r>
              <a:rPr lang="en-US" b="1" i="1" dirty="0"/>
              <a:t>plasma cells, but the predominant inflammation is </a:t>
            </a:r>
            <a:r>
              <a:rPr lang="en-US" b="1" i="1" dirty="0" smtClean="0"/>
              <a:t>within the </a:t>
            </a:r>
            <a:r>
              <a:rPr lang="en-US" b="1" i="1" dirty="0"/>
              <a:t>tubule</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066800"/>
            <a:ext cx="7056728" cy="4065505"/>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676400" y="257944"/>
            <a:ext cx="5715000" cy="5802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Pyelonephritis - Histopathology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645812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white"/>
                </a:solidFill>
                <a:effectLst>
                  <a:outerShdw blurRad="38100" dist="38100" dir="2700000" algn="tl">
                    <a:srgbClr val="000000">
                      <a:alpha val="43137"/>
                    </a:srgbClr>
                  </a:outerShdw>
                </a:effectLst>
              </a:rPr>
              <a:t>Anatomy of the Kidney</a:t>
            </a:r>
            <a:endParaRPr lang="en-US" sz="2800" b="1" i="1" dirty="0">
              <a:solidFill>
                <a:prstClr val="white"/>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0838562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562600"/>
            <a:ext cx="7315200" cy="1200329"/>
          </a:xfrm>
          <a:prstGeom prst="rect">
            <a:avLst/>
          </a:prstGeom>
        </p:spPr>
        <p:txBody>
          <a:bodyPr wrap="square">
            <a:spAutoFit/>
          </a:bodyPr>
          <a:lstStyle/>
          <a:p>
            <a:pPr algn="ctr"/>
            <a:r>
              <a:rPr lang="en-US" b="1" i="1" dirty="0" smtClean="0"/>
              <a:t>Numerous PMN's are seen filling renal tubules across the center and right of this picture. These leukocytes may form into a cast within the tubule. Casts appearing in the urine originate in the distal renal tubules and collecting ducts</a:t>
            </a:r>
            <a:endParaRPr lang="en-US" b="1" i="1" dirty="0"/>
          </a:p>
        </p:txBody>
      </p:sp>
      <p:sp>
        <p:nvSpPr>
          <p:cNvPr id="6" name="Rounded Rectangle 5"/>
          <p:cNvSpPr/>
          <p:nvPr/>
        </p:nvSpPr>
        <p:spPr>
          <a:xfrm>
            <a:off x="1752600" y="334144"/>
            <a:ext cx="5562600"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Pyelonephritis - Histopathology</a:t>
            </a:r>
            <a:endParaRPr lang="en-US" sz="2400" b="1" i="1" dirty="0">
              <a:effectLst>
                <a:outerShdw blurRad="38100" dist="38100" dir="2700000" algn="tl">
                  <a:srgbClr val="000000">
                    <a:alpha val="43137"/>
                  </a:srgbClr>
                </a:outerShdw>
              </a:effectLst>
            </a:endParaRPr>
          </a:p>
        </p:txBody>
      </p:sp>
      <p:pic>
        <p:nvPicPr>
          <p:cNvPr id="62466" name="Picture 2" descr="http://library.med.utah.edu/WebPath/jpeg1/RENAL018.jpg"/>
          <p:cNvPicPr>
            <a:picLocks noChangeAspect="1" noChangeArrowheads="1"/>
          </p:cNvPicPr>
          <p:nvPr/>
        </p:nvPicPr>
        <p:blipFill>
          <a:blip r:embed="rId2"/>
          <a:srcRect/>
          <a:stretch>
            <a:fillRect/>
          </a:stretch>
        </p:blipFill>
        <p:spPr bwMode="auto">
          <a:xfrm>
            <a:off x="914400" y="1066800"/>
            <a:ext cx="7239000" cy="4419600"/>
          </a:xfrm>
          <a:prstGeom prst="rect">
            <a:avLst/>
          </a:prstGeom>
          <a:noFill/>
          <a:ln w="28575">
            <a:solidFill>
              <a:srgbClr val="660033"/>
            </a:solidFill>
          </a:ln>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710588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295400" y="990599"/>
            <a:ext cx="6705600" cy="4800601"/>
          </a:xfrm>
          <a:prstGeom prst="rect">
            <a:avLst/>
          </a:prstGeom>
          <a:noFill/>
          <a:ln w="9525">
            <a:noFill/>
            <a:miter lim="800000"/>
            <a:headEnd/>
            <a:tailEnd/>
          </a:ln>
        </p:spPr>
      </p:pic>
      <p:sp>
        <p:nvSpPr>
          <p:cNvPr id="5" name="Rectangle 4"/>
          <p:cNvSpPr/>
          <p:nvPr/>
        </p:nvSpPr>
        <p:spPr>
          <a:xfrm>
            <a:off x="1143000" y="5943600"/>
            <a:ext cx="6858000" cy="707886"/>
          </a:xfrm>
          <a:prstGeom prst="rect">
            <a:avLst/>
          </a:prstGeom>
        </p:spPr>
        <p:txBody>
          <a:bodyPr wrap="square">
            <a:spAutoFit/>
          </a:bodyPr>
          <a:lstStyle/>
          <a:p>
            <a:pPr algn="ctr"/>
            <a:r>
              <a:rPr lang="en-US" sz="2000" b="1" i="1" dirty="0" smtClean="0"/>
              <a:t>The picture shows slightly </a:t>
            </a:r>
            <a:r>
              <a:rPr lang="en-US" sz="2000" b="1" i="1" dirty="0" smtClean="0">
                <a:solidFill>
                  <a:srgbClr val="FF0000"/>
                </a:solidFill>
              </a:rPr>
              <a:t>atrophic and deformed kidneys </a:t>
            </a:r>
          </a:p>
          <a:p>
            <a:pPr algn="ctr"/>
            <a:r>
              <a:rPr lang="en-US" sz="2000" b="1" i="1" dirty="0" smtClean="0"/>
              <a:t>with  cortical coarse scars .</a:t>
            </a:r>
          </a:p>
        </p:txBody>
      </p:sp>
      <p:sp>
        <p:nvSpPr>
          <p:cNvPr id="6" name="Rounded Rectangle 5"/>
          <p:cNvSpPr/>
          <p:nvPr/>
        </p:nvSpPr>
        <p:spPr>
          <a:xfrm>
            <a:off x="1752600" y="334144"/>
            <a:ext cx="5791200" cy="5040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Gross 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2098" name="Picture 2" descr="http://library.med.utah.edu/WebPath/jpeg1/RENAL021.jpg"/>
          <p:cNvPicPr>
            <a:picLocks noChangeAspect="1" noChangeArrowheads="1"/>
          </p:cNvPicPr>
          <p:nvPr/>
        </p:nvPicPr>
        <p:blipFill>
          <a:blip r:embed="rId2" cstate="print"/>
          <a:srcRect/>
          <a:stretch>
            <a:fillRect/>
          </a:stretch>
        </p:blipFill>
        <p:spPr bwMode="auto">
          <a:xfrm>
            <a:off x="914400" y="1143000"/>
            <a:ext cx="7285703" cy="4343400"/>
          </a:xfrm>
          <a:prstGeom prst="rect">
            <a:avLst/>
          </a:prstGeom>
          <a:noFill/>
          <a:ln w="28575">
            <a:solidFill>
              <a:srgbClr val="6D0D62"/>
            </a:solidFill>
          </a:ln>
        </p:spPr>
      </p:pic>
      <p:sp>
        <p:nvSpPr>
          <p:cNvPr id="5" name="Rectangle 4"/>
          <p:cNvSpPr/>
          <p:nvPr/>
        </p:nvSpPr>
        <p:spPr>
          <a:xfrm>
            <a:off x="533400" y="5562600"/>
            <a:ext cx="7696200" cy="1015663"/>
          </a:xfrm>
          <a:prstGeom prst="rect">
            <a:avLst/>
          </a:prstGeom>
        </p:spPr>
        <p:txBody>
          <a:bodyPr wrap="square">
            <a:spAutoFit/>
          </a:bodyPr>
          <a:lstStyle/>
          <a:p>
            <a:pPr algn="ctr"/>
            <a:r>
              <a:rPr lang="en-US" sz="2000" b="1" i="1" dirty="0" smtClean="0"/>
              <a:t>This is chronic pyelonephritis where a </a:t>
            </a:r>
            <a:r>
              <a:rPr lang="en-US" sz="2000" b="1" i="1" dirty="0" smtClean="0">
                <a:solidFill>
                  <a:srgbClr val="FF0000"/>
                </a:solidFill>
              </a:rPr>
              <a:t>large collection of chronic inflammatory cells </a:t>
            </a:r>
            <a:r>
              <a:rPr lang="en-US" sz="2000" b="1" i="1" dirty="0" smtClean="0"/>
              <a:t>. The severity of disease depends upon the amount of remaining functional renal parenchyma</a:t>
            </a:r>
            <a:endParaRPr lang="en-US" sz="2000" b="1" i="1" dirty="0"/>
          </a:p>
        </p:txBody>
      </p:sp>
      <p:sp>
        <p:nvSpPr>
          <p:cNvPr id="7" name="Rounded Rectangle 6"/>
          <p:cNvSpPr/>
          <p:nvPr/>
        </p:nvSpPr>
        <p:spPr>
          <a:xfrm>
            <a:off x="1676400" y="417240"/>
            <a:ext cx="5715000" cy="573360"/>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a:xfrm>
            <a:off x="914400" y="990600"/>
            <a:ext cx="7308931" cy="4518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38200" y="5638800"/>
            <a:ext cx="7391400" cy="1015663"/>
          </a:xfrm>
          <a:prstGeom prst="rect">
            <a:avLst/>
          </a:prstGeom>
        </p:spPr>
        <p:txBody>
          <a:bodyPr wrap="square">
            <a:spAutoFit/>
          </a:bodyPr>
          <a:lstStyle/>
          <a:p>
            <a:pPr algn="ctr"/>
            <a:r>
              <a:rPr lang="en-US" sz="2000" b="1" dirty="0" smtClean="0"/>
              <a:t>High power shows </a:t>
            </a:r>
            <a:r>
              <a:rPr lang="en-US" sz="2000" b="1" dirty="0" smtClean="0">
                <a:solidFill>
                  <a:srgbClr val="FF0000"/>
                </a:solidFill>
              </a:rPr>
              <a:t>periglomerular fibrosis </a:t>
            </a:r>
            <a:r>
              <a:rPr lang="en-US" sz="2000" b="1" dirty="0" smtClean="0"/>
              <a:t>, </a:t>
            </a:r>
            <a:r>
              <a:rPr lang="en-US" sz="2000" b="1" dirty="0" smtClean="0">
                <a:solidFill>
                  <a:srgbClr val="FF0000"/>
                </a:solidFill>
              </a:rPr>
              <a:t>glomerular sclerosis and </a:t>
            </a:r>
            <a:r>
              <a:rPr lang="en-US" sz="2000" b="1" dirty="0" smtClean="0">
                <a:solidFill>
                  <a:srgbClr val="FF0000"/>
                </a:solidFill>
              </a:rPr>
              <a:t>hyalinization, atrophy of the renal tubules and </a:t>
            </a:r>
            <a:r>
              <a:rPr lang="en-US" sz="2000" b="1" dirty="0" smtClean="0">
                <a:solidFill>
                  <a:srgbClr val="FF0000"/>
                </a:solidFill>
              </a:rPr>
              <a:t>marked chronic interstitial inflammation </a:t>
            </a:r>
            <a:r>
              <a:rPr lang="en-US" sz="2000" b="1" dirty="0" smtClean="0"/>
              <a:t>. </a:t>
            </a:r>
          </a:p>
        </p:txBody>
      </p:sp>
      <p:sp>
        <p:nvSpPr>
          <p:cNvPr id="8" name="Rounded Rectangle 7"/>
          <p:cNvSpPr/>
          <p:nvPr/>
        </p:nvSpPr>
        <p:spPr>
          <a:xfrm>
            <a:off x="1676400" y="257944"/>
            <a:ext cx="5791200" cy="5802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050" descr="C:\My Documents\HMS\CrPN-PASMP.jpg"/>
          <p:cNvPicPr>
            <a:picLocks noChangeAspect="1" noChangeArrowheads="1"/>
          </p:cNvPicPr>
          <p:nvPr/>
        </p:nvPicPr>
        <p:blipFill>
          <a:blip r:embed="rId2" cstate="print">
            <a:lum bright="6000" contrast="18000"/>
          </a:blip>
          <a:srcRect/>
          <a:stretch>
            <a:fillRect/>
          </a:stretch>
        </p:blipFill>
        <p:spPr bwMode="auto">
          <a:xfrm>
            <a:off x="1066800" y="1143000"/>
            <a:ext cx="7081839" cy="4191000"/>
          </a:xfrm>
          <a:prstGeom prst="rect">
            <a:avLst/>
          </a:prstGeom>
          <a:noFill/>
          <a:ln w="28575">
            <a:solidFill>
              <a:srgbClr val="7F0F72"/>
            </a:solidFill>
            <a:miter lim="800000"/>
            <a:headEnd/>
            <a:tailEnd/>
          </a:ln>
        </p:spPr>
      </p:pic>
      <p:sp>
        <p:nvSpPr>
          <p:cNvPr id="8" name="TextBox 7"/>
          <p:cNvSpPr txBox="1">
            <a:spLocks noChangeArrowheads="1"/>
          </p:cNvSpPr>
          <p:nvPr/>
        </p:nvSpPr>
        <p:spPr bwMode="auto">
          <a:xfrm>
            <a:off x="762000" y="5429071"/>
            <a:ext cx="7772400" cy="1200329"/>
          </a:xfrm>
          <a:prstGeom prst="rect">
            <a:avLst/>
          </a:prstGeom>
          <a:noFill/>
          <a:ln w="9525">
            <a:noFill/>
            <a:miter lim="800000"/>
            <a:headEnd/>
            <a:tailEnd/>
          </a:ln>
        </p:spPr>
        <p:txBody>
          <a:bodyPr wrap="square">
            <a:spAutoFit/>
          </a:bodyPr>
          <a:lstStyle/>
          <a:p>
            <a:pPr marL="53340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Glomeruli</a:t>
            </a:r>
            <a:r>
              <a:rPr lang="en-US" i="1" dirty="0" smtClean="0">
                <a:latin typeface="Arial" pitchFamily="34" charset="0"/>
                <a:cs typeface="Arial" pitchFamily="34" charset="0"/>
              </a:rPr>
              <a:t> </a:t>
            </a:r>
            <a:r>
              <a:rPr lang="en-US" i="1" dirty="0">
                <a:latin typeface="Arial" pitchFamily="34" charset="0"/>
                <a:cs typeface="Arial" pitchFamily="34" charset="0"/>
              </a:rPr>
              <a:t>show varying degrees of sclerosis </a:t>
            </a:r>
            <a:r>
              <a:rPr lang="en-US" i="1" dirty="0" smtClean="0">
                <a:latin typeface="Arial" pitchFamily="34" charset="0"/>
                <a:cs typeface="Arial" pitchFamily="34" charset="0"/>
              </a:rPr>
              <a:t>&amp; periglomerular </a:t>
            </a:r>
            <a:r>
              <a:rPr lang="en-US" i="1" dirty="0">
                <a:latin typeface="Arial" pitchFamily="34" charset="0"/>
                <a:cs typeface="Arial" pitchFamily="34" charset="0"/>
              </a:rPr>
              <a:t>fibrosis.</a:t>
            </a:r>
          </a:p>
          <a:p>
            <a:pPr marL="18288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Tubules</a:t>
            </a:r>
            <a:r>
              <a:rPr lang="en-US" i="1" dirty="0" smtClean="0">
                <a:latin typeface="Arial" pitchFamily="34" charset="0"/>
                <a:cs typeface="Arial" pitchFamily="34" charset="0"/>
              </a:rPr>
              <a:t> </a:t>
            </a:r>
            <a:r>
              <a:rPr lang="en-US" i="1" dirty="0">
                <a:latin typeface="Arial" pitchFamily="34" charset="0"/>
                <a:cs typeface="Arial" pitchFamily="34" charset="0"/>
              </a:rPr>
              <a:t>show varying degrees of </a:t>
            </a:r>
            <a:r>
              <a:rPr lang="en-US" i="1" dirty="0" smtClean="0">
                <a:latin typeface="Arial" pitchFamily="34" charset="0"/>
                <a:cs typeface="Arial" pitchFamily="34" charset="0"/>
              </a:rPr>
              <a:t>atrophy, </a:t>
            </a:r>
            <a:r>
              <a:rPr lang="en-US" i="1" dirty="0">
                <a:latin typeface="Arial" pitchFamily="34" charset="0"/>
                <a:cs typeface="Arial" pitchFamily="34" charset="0"/>
              </a:rPr>
              <a:t>Some tubules </a:t>
            </a:r>
            <a:r>
              <a:rPr lang="en-US" i="1" dirty="0" smtClean="0">
                <a:latin typeface="Arial" pitchFamily="34" charset="0"/>
                <a:cs typeface="Arial" pitchFamily="34" charset="0"/>
              </a:rPr>
              <a:t>are dilated </a:t>
            </a:r>
            <a:r>
              <a:rPr lang="en-US" i="1" dirty="0">
                <a:latin typeface="Arial" pitchFamily="34" charset="0"/>
                <a:cs typeface="Arial" pitchFamily="34" charset="0"/>
              </a:rPr>
              <a:t>and </a:t>
            </a:r>
            <a:r>
              <a:rPr lang="en-US" i="1" dirty="0" smtClean="0">
                <a:latin typeface="Arial" pitchFamily="34" charset="0"/>
                <a:cs typeface="Arial" pitchFamily="34" charset="0"/>
              </a:rPr>
              <a:t>filled with </a:t>
            </a:r>
            <a:r>
              <a:rPr lang="en-US" i="1" dirty="0">
                <a:latin typeface="Arial" pitchFamily="34" charset="0"/>
                <a:cs typeface="Arial" pitchFamily="34" charset="0"/>
              </a:rPr>
              <a:t>Eosinophilic hyaline casts resembling colloid </a:t>
            </a:r>
            <a:r>
              <a:rPr lang="en-US" i="1" dirty="0">
                <a:solidFill>
                  <a:srgbClr val="FF0000"/>
                </a:solidFill>
                <a:latin typeface="Arial" pitchFamily="34" charset="0"/>
                <a:cs typeface="Arial" pitchFamily="34" charset="0"/>
              </a:rPr>
              <a:t>(thyroidization)</a:t>
            </a:r>
            <a:r>
              <a:rPr lang="en-US" i="1" dirty="0">
                <a:latin typeface="Arial" pitchFamily="34" charset="0"/>
                <a:cs typeface="Arial" pitchFamily="34" charset="0"/>
              </a:rPr>
              <a:t>.</a:t>
            </a:r>
          </a:p>
          <a:p>
            <a:pPr marL="533400" indent="-533400"/>
            <a:r>
              <a:rPr lang="en-US" b="1" i="1" dirty="0" smtClean="0">
                <a:latin typeface="Arial" pitchFamily="34" charset="0"/>
                <a:cs typeface="Arial" pitchFamily="34" charset="0"/>
              </a:rPr>
              <a:t>-</a:t>
            </a:r>
            <a:r>
              <a:rPr lang="en-US" i="1" dirty="0" smtClean="0">
                <a:latin typeface="Arial" pitchFamily="34" charset="0"/>
                <a:cs typeface="Arial" pitchFamily="34" charset="0"/>
              </a:rPr>
              <a:t> </a:t>
            </a:r>
            <a:r>
              <a:rPr lang="en-US" b="1" i="1" dirty="0" smtClean="0">
                <a:latin typeface="Arial" pitchFamily="34" charset="0"/>
                <a:cs typeface="Arial" pitchFamily="34" charset="0"/>
              </a:rPr>
              <a:t>Interstitial </a:t>
            </a:r>
            <a:r>
              <a:rPr lang="en-US" b="1" i="1" dirty="0">
                <a:latin typeface="Arial" pitchFamily="34" charset="0"/>
                <a:cs typeface="Arial" pitchFamily="34" charset="0"/>
              </a:rPr>
              <a:t>tissue </a:t>
            </a:r>
            <a:r>
              <a:rPr lang="en-US" i="1" dirty="0">
                <a:latin typeface="Arial" pitchFamily="34" charset="0"/>
                <a:cs typeface="Arial" pitchFamily="34" charset="0"/>
              </a:rPr>
              <a:t>shows chronic inflammatory cells infiltrate and fibrosis.</a:t>
            </a:r>
          </a:p>
        </p:txBody>
      </p:sp>
      <p:sp>
        <p:nvSpPr>
          <p:cNvPr id="9" name="Rounded Rectangle 8"/>
          <p:cNvSpPr/>
          <p:nvPr/>
        </p:nvSpPr>
        <p:spPr>
          <a:xfrm>
            <a:off x="1828800" y="334144"/>
            <a:ext cx="5715000" cy="656456"/>
          </a:xfrm>
          <a:prstGeom prst="roundRect">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 Histopathology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457200"/>
            <a:ext cx="6840760" cy="919336"/>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HYDRONEPHROSIS</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3" name="Rectangle 2"/>
          <p:cNvSpPr/>
          <p:nvPr/>
        </p:nvSpPr>
        <p:spPr>
          <a:xfrm>
            <a:off x="609600" y="1828800"/>
            <a:ext cx="7315200" cy="2862322"/>
          </a:xfrm>
          <a:prstGeom prst="rect">
            <a:avLst/>
          </a:prstGeom>
        </p:spPr>
        <p:txBody>
          <a:bodyPr wrap="square">
            <a:spAutoFit/>
          </a:bodyPr>
          <a:lstStyle/>
          <a:p>
            <a:pPr marL="342900" indent="-342900">
              <a:buFont typeface="Arial"/>
              <a:buChar char="•"/>
            </a:pPr>
            <a:r>
              <a:rPr lang="fr-FR" sz="2400" dirty="0" err="1"/>
              <a:t>is</a:t>
            </a:r>
            <a:r>
              <a:rPr lang="fr-FR" sz="2400" dirty="0"/>
              <a:t> the </a:t>
            </a:r>
            <a:r>
              <a:rPr lang="fr-FR" sz="2400" dirty="0" err="1"/>
              <a:t>swelling</a:t>
            </a:r>
            <a:r>
              <a:rPr lang="fr-FR" sz="2400" dirty="0"/>
              <a:t> of a </a:t>
            </a:r>
            <a:r>
              <a:rPr lang="fr-FR" sz="2400" dirty="0" err="1"/>
              <a:t>kidney</a:t>
            </a:r>
            <a:r>
              <a:rPr lang="fr-FR" sz="2400" dirty="0"/>
              <a:t> due to a back-up of urine. </a:t>
            </a:r>
            <a:r>
              <a:rPr lang="fr-FR" sz="2400" dirty="0" err="1"/>
              <a:t>Hydronephrosis</a:t>
            </a:r>
            <a:r>
              <a:rPr lang="fr-FR" sz="2400" dirty="0"/>
              <a:t> </a:t>
            </a:r>
            <a:r>
              <a:rPr lang="fr-FR" sz="2400" dirty="0" err="1"/>
              <a:t>occurs</a:t>
            </a:r>
            <a:r>
              <a:rPr lang="fr-FR" sz="2400" dirty="0"/>
              <a:t> </a:t>
            </a:r>
            <a:r>
              <a:rPr lang="fr-FR" sz="2400" dirty="0" err="1"/>
              <a:t>with</a:t>
            </a:r>
            <a:r>
              <a:rPr lang="fr-FR" sz="2400" dirty="0"/>
              <a:t> </a:t>
            </a:r>
            <a:r>
              <a:rPr lang="fr-FR" sz="2400" dirty="0" err="1"/>
              <a:t>other</a:t>
            </a:r>
            <a:r>
              <a:rPr lang="fr-FR" sz="2400" dirty="0"/>
              <a:t> </a:t>
            </a:r>
            <a:r>
              <a:rPr lang="fr-FR" sz="2400" dirty="0" err="1"/>
              <a:t>diseases</a:t>
            </a:r>
            <a:r>
              <a:rPr lang="fr-FR" sz="2400" dirty="0"/>
              <a:t> </a:t>
            </a:r>
            <a:r>
              <a:rPr lang="fr-FR" sz="2400" dirty="0" err="1"/>
              <a:t>such</a:t>
            </a:r>
            <a:r>
              <a:rPr lang="fr-FR" sz="2400" dirty="0"/>
              <a:t> as </a:t>
            </a:r>
            <a:r>
              <a:rPr lang="fr-FR" sz="2400" dirty="0" err="1"/>
              <a:t>kidney</a:t>
            </a:r>
            <a:r>
              <a:rPr lang="fr-FR" sz="2400" dirty="0"/>
              <a:t> stones, </a:t>
            </a:r>
            <a:r>
              <a:rPr lang="fr-FR" sz="2400" dirty="0" err="1"/>
              <a:t>urinary</a:t>
            </a:r>
            <a:r>
              <a:rPr lang="fr-FR" sz="2400" dirty="0"/>
              <a:t> tract infections, or acute or </a:t>
            </a:r>
            <a:r>
              <a:rPr lang="fr-FR" sz="2400" dirty="0" err="1"/>
              <a:t>chronic</a:t>
            </a:r>
            <a:r>
              <a:rPr lang="fr-FR" sz="2400" dirty="0"/>
              <a:t> </a:t>
            </a:r>
            <a:r>
              <a:rPr lang="fr-FR" sz="2400" dirty="0" err="1"/>
              <a:t>unilateral</a:t>
            </a:r>
            <a:r>
              <a:rPr lang="fr-FR" sz="2400" dirty="0"/>
              <a:t> obstructive </a:t>
            </a:r>
            <a:r>
              <a:rPr lang="fr-FR" sz="2400" dirty="0" err="1"/>
              <a:t>uropathy</a:t>
            </a:r>
            <a:r>
              <a:rPr lang="fr-FR" dirty="0" smtClean="0"/>
              <a:t>.</a:t>
            </a:r>
          </a:p>
          <a:p>
            <a:pPr marL="342900" indent="-342900">
              <a:buFont typeface="Arial"/>
              <a:buChar char="•"/>
            </a:pPr>
            <a:r>
              <a:rPr lang="fr-FR" sz="2400" dirty="0"/>
              <a:t>dilatation </a:t>
            </a:r>
            <a:r>
              <a:rPr lang="fr-FR" sz="2400" dirty="0" smtClean="0"/>
              <a:t>of </a:t>
            </a:r>
            <a:r>
              <a:rPr lang="fr-FR" sz="2400" dirty="0" err="1"/>
              <a:t>renal</a:t>
            </a:r>
            <a:r>
              <a:rPr lang="fr-FR" sz="2400" dirty="0"/>
              <a:t> pelvis and </a:t>
            </a:r>
            <a:r>
              <a:rPr lang="fr-FR" sz="2400" dirty="0" err="1"/>
              <a:t>calyceal</a:t>
            </a:r>
            <a:r>
              <a:rPr lang="fr-FR" sz="2400" dirty="0"/>
              <a:t> system </a:t>
            </a:r>
            <a:r>
              <a:rPr lang="fr-FR" sz="2400" dirty="0" err="1"/>
              <a:t>with</a:t>
            </a:r>
            <a:r>
              <a:rPr lang="fr-FR" sz="2400" dirty="0"/>
              <a:t> a </a:t>
            </a:r>
            <a:r>
              <a:rPr lang="fr-FR" sz="2400" dirty="0" err="1"/>
              <a:t>thinning</a:t>
            </a:r>
            <a:r>
              <a:rPr lang="fr-FR" sz="2400" dirty="0"/>
              <a:t> of the </a:t>
            </a:r>
            <a:r>
              <a:rPr lang="fr-FR" sz="2400" dirty="0" err="1"/>
              <a:t>renal</a:t>
            </a:r>
            <a:r>
              <a:rPr lang="fr-FR" sz="2400" dirty="0"/>
              <a:t> cortex. </a:t>
            </a:r>
          </a:p>
          <a:p>
            <a:endParaRPr lang="fr-FR" dirty="0"/>
          </a:p>
          <a:p>
            <a:endParaRPr lang="fr-FR" dirty="0"/>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90600" y="5715000"/>
            <a:ext cx="7173416" cy="707886"/>
          </a:xfrm>
          <a:prstGeom prst="rect">
            <a:avLst/>
          </a:prstGeom>
        </p:spPr>
        <p:txBody>
          <a:bodyPr wrap="square">
            <a:spAutoFit/>
          </a:bodyPr>
          <a:lstStyle/>
          <a:p>
            <a:pPr algn="ctr"/>
            <a:r>
              <a:rPr lang="en-US" sz="2000" b="1" i="1" dirty="0" smtClean="0"/>
              <a:t>Bisected kidney shows  </a:t>
            </a:r>
            <a:r>
              <a:rPr lang="en-US" sz="2000" b="1" i="1" dirty="0" smtClean="0">
                <a:solidFill>
                  <a:srgbClr val="FF0000"/>
                </a:solidFill>
              </a:rPr>
              <a:t>markedly dilated renal pelvis and calyces </a:t>
            </a:r>
            <a:r>
              <a:rPr lang="en-US" sz="2000" b="1" i="1" dirty="0" smtClean="0"/>
              <a:t>with </a:t>
            </a:r>
            <a:r>
              <a:rPr lang="en-US" sz="2000" b="1" i="1" dirty="0" smtClean="0">
                <a:solidFill>
                  <a:srgbClr val="FF0000"/>
                </a:solidFill>
              </a:rPr>
              <a:t>atrophic and thin renal cortex </a:t>
            </a:r>
            <a:r>
              <a:rPr lang="en-US" sz="2000" b="1" i="1" dirty="0" smtClean="0"/>
              <a:t>/parenchyma</a:t>
            </a:r>
          </a:p>
        </p:txBody>
      </p:sp>
      <p:sp>
        <p:nvSpPr>
          <p:cNvPr id="7" name="Rounded Rectangle 6"/>
          <p:cNvSpPr/>
          <p:nvPr/>
        </p:nvSpPr>
        <p:spPr>
          <a:xfrm>
            <a:off x="2057400" y="457200"/>
            <a:ext cx="4752528" cy="6858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421160"/>
            <a:ext cx="7033874" cy="41414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Cotran\Images\CH21\F021056.jpg"/>
          <p:cNvPicPr>
            <a:picLocks noGrp="1" noChangeAspect="1" noChangeArrowheads="1"/>
          </p:cNvPicPr>
          <p:nvPr>
            <p:ph sz="quarter" idx="1"/>
          </p:nvPr>
        </p:nvPicPr>
        <p:blipFill>
          <a:blip r:embed="rId2" cstate="print"/>
          <a:srcRect/>
          <a:stretch>
            <a:fillRect/>
          </a:stretch>
        </p:blipFill>
        <p:spPr bwMode="auto">
          <a:xfrm>
            <a:off x="914400" y="836712"/>
            <a:ext cx="4233664" cy="4648576"/>
          </a:xfrm>
          <a:prstGeom prst="rect">
            <a:avLst/>
          </a:prstGeom>
          <a:noFill/>
        </p:spPr>
      </p:pic>
      <p:sp>
        <p:nvSpPr>
          <p:cNvPr id="5" name="Rectangle 4"/>
          <p:cNvSpPr/>
          <p:nvPr/>
        </p:nvSpPr>
        <p:spPr>
          <a:xfrm>
            <a:off x="838200" y="5517232"/>
            <a:ext cx="4572000" cy="1015663"/>
          </a:xfrm>
          <a:prstGeom prst="rect">
            <a:avLst/>
          </a:prstGeom>
        </p:spPr>
        <p:txBody>
          <a:bodyPr wrap="square">
            <a:spAutoFit/>
          </a:bodyPr>
          <a:lstStyle/>
          <a:p>
            <a:pPr algn="ctr"/>
            <a:r>
              <a:rPr lang="en-US" sz="2000" b="1" i="1" dirty="0" smtClean="0"/>
              <a:t>The picture </a:t>
            </a:r>
            <a:r>
              <a:rPr lang="en-US" sz="2000" b="1" i="1" dirty="0" smtClean="0">
                <a:solidFill>
                  <a:srgbClr val="FF0000"/>
                </a:solidFill>
              </a:rPr>
              <a:t>shows  markedly dilated renal pelvis and calyces with atrophic and thin renal cortex /parenchyma</a:t>
            </a:r>
            <a:endParaRPr lang="en-US" sz="2000" b="1" i="1" dirty="0">
              <a:solidFill>
                <a:srgbClr val="FF0000"/>
              </a:solidFill>
            </a:endParaRPr>
          </a:p>
        </p:txBody>
      </p:sp>
      <p:sp>
        <p:nvSpPr>
          <p:cNvPr id="6" name="Rectangle 5"/>
          <p:cNvSpPr/>
          <p:nvPr/>
        </p:nvSpPr>
        <p:spPr>
          <a:xfrm>
            <a:off x="5220072" y="1002208"/>
            <a:ext cx="3695328" cy="3585597"/>
          </a:xfrm>
          <a:prstGeom prst="rect">
            <a:avLst/>
          </a:prstGeom>
          <a:ln>
            <a:solidFill>
              <a:schemeClr val="tx1"/>
            </a:solidFill>
          </a:ln>
        </p:spPr>
        <p:txBody>
          <a:bodyPr wrap="square">
            <a:spAutoFit/>
          </a:bodyPr>
          <a:lstStyle/>
          <a:p>
            <a:r>
              <a:rPr lang="en-US" sz="2200" b="1" i="1" dirty="0" smtClean="0">
                <a:solidFill>
                  <a:srgbClr val="FF0000"/>
                </a:solidFill>
              </a:rPr>
              <a:t>The most common causes are:</a:t>
            </a:r>
          </a:p>
          <a:p>
            <a:pPr>
              <a:buFont typeface="Arial" pitchFamily="34" charset="0"/>
              <a:buChar char="•"/>
            </a:pPr>
            <a:r>
              <a:rPr lang="en-US" sz="2000" i="1" dirty="0" smtClean="0">
                <a:solidFill>
                  <a:srgbClr val="0033CC"/>
                </a:solidFill>
              </a:rPr>
              <a:t> Foreign bodies like calculi with        </a:t>
            </a:r>
          </a:p>
          <a:p>
            <a:r>
              <a:rPr lang="en-US" sz="2000" i="1" dirty="0" smtClean="0">
                <a:solidFill>
                  <a:srgbClr val="0033CC"/>
                </a:solidFill>
              </a:rPr>
              <a:t>   obstruction,</a:t>
            </a:r>
          </a:p>
          <a:p>
            <a:endParaRPr lang="en-US" sz="1100" i="1" dirty="0" smtClean="0">
              <a:solidFill>
                <a:srgbClr val="0033CC"/>
              </a:solidFill>
            </a:endParaRPr>
          </a:p>
          <a:p>
            <a:pPr>
              <a:buFont typeface="Arial" pitchFamily="34" charset="0"/>
              <a:buChar char="•"/>
            </a:pPr>
            <a:r>
              <a:rPr lang="en-US" sz="2000" i="1" dirty="0" smtClean="0">
                <a:solidFill>
                  <a:srgbClr val="0033CC"/>
                </a:solidFill>
              </a:rPr>
              <a:t> Atresia of the urethra,</a:t>
            </a:r>
          </a:p>
          <a:p>
            <a:pPr>
              <a:buFont typeface="Arial" pitchFamily="34" charset="0"/>
              <a:buChar char="•"/>
            </a:pPr>
            <a:endParaRPr lang="en-US" sz="1100" i="1" dirty="0" smtClean="0">
              <a:solidFill>
                <a:srgbClr val="0033CC"/>
              </a:solidFill>
            </a:endParaRPr>
          </a:p>
          <a:p>
            <a:pPr>
              <a:buFont typeface="Arial" pitchFamily="34" charset="0"/>
              <a:buChar char="•"/>
            </a:pPr>
            <a:r>
              <a:rPr lang="en-US" sz="2000" i="1" dirty="0" smtClean="0">
                <a:solidFill>
                  <a:srgbClr val="0033CC"/>
                </a:solidFill>
              </a:rPr>
              <a:t> Benign prostatic hyperplasia ,</a:t>
            </a:r>
          </a:p>
          <a:p>
            <a:endParaRPr lang="en-US" sz="1200" i="1" dirty="0" smtClean="0">
              <a:solidFill>
                <a:srgbClr val="0033CC"/>
              </a:solidFill>
            </a:endParaRPr>
          </a:p>
          <a:p>
            <a:pPr>
              <a:buFont typeface="Arial" pitchFamily="34" charset="0"/>
              <a:buChar char="•"/>
            </a:pPr>
            <a:r>
              <a:rPr lang="en-US" sz="2000" i="1" dirty="0" smtClean="0">
                <a:solidFill>
                  <a:srgbClr val="0033CC"/>
                </a:solidFill>
              </a:rPr>
              <a:t> Neoplasia of the prostate and      </a:t>
            </a:r>
          </a:p>
          <a:p>
            <a:r>
              <a:rPr lang="en-US" sz="2000" i="1" dirty="0" smtClean="0">
                <a:solidFill>
                  <a:srgbClr val="0033CC"/>
                </a:solidFill>
              </a:rPr>
              <a:t>  bladder</a:t>
            </a:r>
          </a:p>
          <a:p>
            <a:endParaRPr lang="en-US" sz="1100" i="1" dirty="0" smtClean="0">
              <a:solidFill>
                <a:srgbClr val="0033CC"/>
              </a:solidFill>
            </a:endParaRPr>
          </a:p>
          <a:p>
            <a:pPr marL="169863" indent="-169863">
              <a:buFont typeface="Arial" pitchFamily="34" charset="0"/>
              <a:buChar char="•"/>
            </a:pPr>
            <a:r>
              <a:rPr lang="en-US" sz="2000" i="1" dirty="0" smtClean="0">
                <a:solidFill>
                  <a:srgbClr val="0033CC"/>
                </a:solidFill>
              </a:rPr>
              <a:t>Spinal cord damage with paralysis of the bladder .</a:t>
            </a:r>
          </a:p>
        </p:txBody>
      </p:sp>
      <p:sp>
        <p:nvSpPr>
          <p:cNvPr id="8" name="Rounded Rectangle 7"/>
          <p:cNvSpPr/>
          <p:nvPr/>
        </p:nvSpPr>
        <p:spPr>
          <a:xfrm>
            <a:off x="2123728" y="188640"/>
            <a:ext cx="4752528" cy="5760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123728" y="338336"/>
            <a:ext cx="4752528" cy="6522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Hydronephrosis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1295400" y="5848416"/>
            <a:ext cx="6877000" cy="707886"/>
          </a:xfrm>
          <a:prstGeom prst="rect">
            <a:avLst/>
          </a:prstGeom>
        </p:spPr>
        <p:txBody>
          <a:bodyPr wrap="square">
            <a:spAutoFit/>
          </a:bodyPr>
          <a:lstStyle/>
          <a:p>
            <a:pPr algn="ctr"/>
            <a:r>
              <a:rPr lang="en-US" sz="2000" b="1" i="1" dirty="0" smtClean="0"/>
              <a:t>Markedly </a:t>
            </a:r>
            <a:r>
              <a:rPr lang="en-US" sz="2000" b="1" i="1" dirty="0"/>
              <a:t>dilated renal pelvis and calyces with atrophic and thin renal cortex </a:t>
            </a:r>
            <a:endParaRPr lang="en-US" sz="2000"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pic>
        <p:nvPicPr>
          <p:cNvPr id="1026" name="Picture 2"/>
          <p:cNvPicPr>
            <a:picLocks noChangeAspect="1" noChangeArrowheads="1"/>
          </p:cNvPicPr>
          <p:nvPr/>
        </p:nvPicPr>
        <p:blipFill>
          <a:blip r:embed="rId2"/>
          <a:srcRect/>
          <a:stretch>
            <a:fillRect/>
          </a:stretch>
        </p:blipFill>
        <p:spPr bwMode="auto">
          <a:xfrm>
            <a:off x="1219200" y="1330758"/>
            <a:ext cx="6781800" cy="4308042"/>
          </a:xfrm>
          <a:prstGeom prst="rect">
            <a:avLst/>
          </a:prstGeom>
          <a:noFill/>
          <a:ln w="9525">
            <a:noFill/>
            <a:miter lim="800000"/>
            <a:headEnd/>
            <a:tailEnd/>
          </a:ln>
          <a:effectLst/>
        </p:spPr>
      </p:pic>
    </p:spTree>
    <p:extLst>
      <p:ext uri="{BB962C8B-B14F-4D97-AF65-F5344CB8AC3E}">
        <p14:creationId xmlns:p14="http://schemas.microsoft.com/office/powerpoint/2010/main" val="2567841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228601"/>
            <a:ext cx="5904656" cy="8661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Pyelonephritis presenting as complication to Hydronephrosis  </a:t>
            </a:r>
            <a:endParaRPr lang="en-US" sz="2400" b="1" i="1" dirty="0">
              <a:effectLst>
                <a:outerShdw blurRad="38100" dist="38100" dir="2700000" algn="tl">
                  <a:srgbClr val="000000">
                    <a:alpha val="43137"/>
                  </a:srgbClr>
                </a:outerShdw>
              </a:effectLst>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10454"/>
            <a:ext cx="7317432" cy="4504546"/>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11560" y="5830669"/>
            <a:ext cx="7776864" cy="646331"/>
          </a:xfrm>
          <a:prstGeom prst="rect">
            <a:avLst/>
          </a:prstGeom>
        </p:spPr>
        <p:txBody>
          <a:bodyPr wrap="square">
            <a:spAutoFit/>
          </a:bodyPr>
          <a:lstStyle/>
          <a:p>
            <a:pPr algn="ctr"/>
            <a:r>
              <a:rPr lang="en-US" b="1" i="1" dirty="0"/>
              <a:t>Thinning renal parenchyma with residual large renal </a:t>
            </a:r>
            <a:r>
              <a:rPr lang="en-US" b="1" i="1" dirty="0" smtClean="0"/>
              <a:t>vessels</a:t>
            </a:r>
          </a:p>
          <a:p>
            <a:pPr algn="ctr"/>
            <a:r>
              <a:rPr lang="en-US" b="1" i="1" dirty="0" smtClean="0"/>
              <a:t> </a:t>
            </a:r>
            <a:r>
              <a:rPr lang="en-US" b="1" i="1" dirty="0"/>
              <a:t>in the </a:t>
            </a:r>
            <a:r>
              <a:rPr lang="en-US" b="1" i="1" dirty="0" smtClean="0"/>
              <a:t>hilum. Sclerosis </a:t>
            </a:r>
            <a:r>
              <a:rPr lang="en-US" b="1" i="1" dirty="0"/>
              <a:t>of glomeruli with atrophic </a:t>
            </a:r>
            <a:r>
              <a:rPr lang="en-US" b="1" i="1" dirty="0" smtClean="0"/>
              <a:t>tubules</a:t>
            </a:r>
            <a:endParaRPr lang="en-US" b="1" i="1" dirty="0"/>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622548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a:xfrm>
            <a:off x="457200" y="1124744"/>
            <a:ext cx="8229600" cy="4742656"/>
          </a:xfrm>
          <a:prstGeom prst="rect">
            <a:avLst/>
          </a:prstGeom>
          <a:solidFill>
            <a:schemeClr val="bg2"/>
          </a:solidFill>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1" u="none" strike="noStrike" kern="1200" cap="none" spc="0" normalizeH="0" baseline="0" noProof="0" dirty="0" smtClean="0">
              <a:ln>
                <a:noFill/>
              </a:ln>
              <a:solidFill>
                <a:sysClr val="windowText" lastClr="000000"/>
              </a:solidFill>
              <a:uLnTx/>
              <a:uFillTx/>
              <a:latin typeface="Calibri"/>
              <a:ea typeface="+mn-ea"/>
              <a:cs typeface="+mn-cs"/>
              <a:sym typeface="Wingdings" pitchFamily="2" charset="2"/>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1" u="none" strike="noStrike" kern="1200" cap="none" spc="0" normalizeH="0" baseline="0" noProof="0" dirty="0" smtClean="0">
                <a:ln>
                  <a:noFill/>
                </a:ln>
                <a:solidFill>
                  <a:sysClr val="windowText" lastClr="000000"/>
                </a:solidFill>
                <a:uLnTx/>
                <a:uFillTx/>
                <a:latin typeface="Calibri"/>
                <a:ea typeface="+mn-ea"/>
                <a:cs typeface="+mn-cs"/>
                <a:sym typeface="Wingdings" pitchFamily="2" charset="2"/>
              </a:rPr>
              <a:t>Nephron is the functional unit of the kidney.</a:t>
            </a:r>
          </a:p>
          <a:p>
            <a:pPr>
              <a:defRPr/>
            </a:pPr>
            <a:r>
              <a:rPr lang="en-GB" sz="2800" b="1" i="1" dirty="0">
                <a:solidFill>
                  <a:sysClr val="windowText" lastClr="000000"/>
                </a:solidFill>
                <a:latin typeface="Calibri"/>
              </a:rPr>
              <a:t>Each kidney contains about </a:t>
            </a:r>
            <a:r>
              <a:rPr lang="en-US" sz="2800" b="1" i="1" dirty="0">
                <a:solidFill>
                  <a:sysClr val="windowText" lastClr="000000"/>
                </a:solidFill>
                <a:latin typeface="Calibri"/>
              </a:rPr>
              <a:t>1,000,000 to 1,300,000 </a:t>
            </a:r>
            <a:r>
              <a:rPr lang="en-GB" sz="2800" b="1" i="1" dirty="0">
                <a:solidFill>
                  <a:sysClr val="windowText" lastClr="000000"/>
                </a:solidFill>
                <a:latin typeface="Calibri"/>
              </a:rPr>
              <a:t>nephrons. </a:t>
            </a:r>
          </a:p>
          <a:p>
            <a:pPr>
              <a:defRPr/>
            </a:pPr>
            <a:r>
              <a:rPr lang="en-GB" sz="2800" b="1" i="1" dirty="0">
                <a:solidFill>
                  <a:sysClr val="windowText" lastClr="000000"/>
                </a:solidFill>
                <a:latin typeface="Calibri"/>
              </a:rPr>
              <a:t>The nephron is composed of glomerulus and renal tubules . </a:t>
            </a:r>
          </a:p>
          <a:p>
            <a:pPr>
              <a:defRPr/>
            </a:pPr>
            <a:r>
              <a:rPr lang="en-GB" sz="2800" b="1" i="1" dirty="0">
                <a:solidFill>
                  <a:sysClr val="windowText" lastClr="000000"/>
                </a:solidFill>
                <a:latin typeface="Calibri"/>
              </a:rPr>
              <a:t>The nephron performs </a:t>
            </a:r>
            <a:r>
              <a:rPr lang="en-GB" sz="2800" b="1" i="1" dirty="0" smtClean="0">
                <a:solidFill>
                  <a:sysClr val="windowText" lastClr="000000"/>
                </a:solidFill>
                <a:latin typeface="Calibri"/>
              </a:rPr>
              <a:t>its function by </a:t>
            </a:r>
            <a:r>
              <a:rPr lang="en-GB" sz="2800" b="1" i="1" dirty="0">
                <a:solidFill>
                  <a:sysClr val="windowText" lastClr="000000"/>
                </a:solidFill>
                <a:latin typeface="Calibri"/>
              </a:rPr>
              <a:t>ultra filtration at  glomerulus and secretion and reabsorption at renal tubules. </a:t>
            </a:r>
            <a:endParaRPr lang="en-US" sz="2800" b="1" i="1" dirty="0">
              <a:solidFill>
                <a:sysClr val="windowText" lastClr="000000"/>
              </a:solidFill>
              <a:latin typeface="Calibri"/>
            </a:endParaRPr>
          </a:p>
        </p:txBody>
      </p:sp>
      <p:sp>
        <p:nvSpPr>
          <p:cNvPr id="5" name="Rounded Rectangle 4"/>
          <p:cNvSpPr/>
          <p:nvPr/>
        </p:nvSpPr>
        <p:spPr>
          <a:xfrm>
            <a:off x="2133600" y="332656"/>
            <a:ext cx="5257800" cy="58174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800" b="1" i="1" dirty="0">
                <a:solidFill>
                  <a:schemeClr val="bg1"/>
                </a:solidFill>
                <a:latin typeface="Calibri"/>
              </a:rPr>
              <a:t>KIDNEY </a:t>
            </a:r>
            <a:r>
              <a:rPr lang="en-US" sz="2800" b="1" i="1" dirty="0" smtClean="0">
                <a:solidFill>
                  <a:schemeClr val="bg1"/>
                </a:solidFill>
                <a:latin typeface="Calibri"/>
              </a:rPr>
              <a:t>ANATOMY : </a:t>
            </a:r>
            <a:r>
              <a:rPr lang="en-US" sz="2800" b="1" i="1" dirty="0">
                <a:solidFill>
                  <a:schemeClr val="bg1"/>
                </a:solidFill>
                <a:latin typeface="Calibri"/>
              </a:rPr>
              <a:t>NEPHRONS</a:t>
            </a: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847907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848600" cy="9144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Nephrotic Syndrome</a:t>
            </a: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8" name="Rounded Rectangle 7"/>
          <p:cNvSpPr/>
          <p:nvPr/>
        </p:nvSpPr>
        <p:spPr>
          <a:xfrm>
            <a:off x="1524000" y="0"/>
            <a:ext cx="6172200" cy="9144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effectLst>
                  <a:outerShdw blurRad="38100" dist="38100" dir="2700000" algn="tl">
                    <a:srgbClr val="000000">
                      <a:alpha val="43137"/>
                    </a:srgbClr>
                  </a:outerShdw>
                </a:effectLst>
              </a:rPr>
              <a:t>PRACTICAL SESSION  :  </a:t>
            </a:r>
            <a:r>
              <a:rPr lang="en-US" sz="6600" b="1" i="1" dirty="0" smtClean="0">
                <a:effectLst>
                  <a:outerShdw blurRad="38100" dist="38100" dir="2700000" algn="tl">
                    <a:srgbClr val="000000">
                      <a:alpha val="43137"/>
                    </a:srgbClr>
                  </a:outerShdw>
                </a:effectLst>
              </a:rPr>
              <a:t>3</a:t>
            </a:r>
            <a:endParaRPr lang="en-US" sz="6600" b="1" i="1" dirty="0">
              <a:effectLst>
                <a:outerShdw blurRad="38100" dist="38100" dir="2700000" algn="tl">
                  <a:srgbClr val="000000">
                    <a:alpha val="43137"/>
                  </a:srgbClr>
                </a:outerShdw>
              </a:effectLst>
            </a:endParaRPr>
          </a:p>
        </p:txBody>
      </p:sp>
      <p:sp>
        <p:nvSpPr>
          <p:cNvPr id="3" name="Rectangle 2"/>
          <p:cNvSpPr/>
          <p:nvPr/>
        </p:nvSpPr>
        <p:spPr>
          <a:xfrm>
            <a:off x="228600" y="2133600"/>
            <a:ext cx="8305800" cy="3046988"/>
          </a:xfrm>
          <a:prstGeom prst="rect">
            <a:avLst/>
          </a:prstGeom>
        </p:spPr>
        <p:txBody>
          <a:bodyPr wrap="square">
            <a:spAutoFit/>
          </a:bodyPr>
          <a:lstStyle/>
          <a:p>
            <a:pPr marL="285750" indent="-285750">
              <a:buFont typeface="Arial"/>
              <a:buChar char="•"/>
            </a:pPr>
            <a:r>
              <a:rPr lang="fr-FR" sz="2400" dirty="0" err="1" smtClean="0"/>
              <a:t>is</a:t>
            </a:r>
            <a:r>
              <a:rPr lang="fr-FR" sz="2400" dirty="0" smtClean="0"/>
              <a:t> </a:t>
            </a:r>
            <a:r>
              <a:rPr lang="fr-FR" sz="2400" dirty="0"/>
              <a:t>a collection of </a:t>
            </a:r>
            <a:r>
              <a:rPr lang="fr-FR" sz="2400" dirty="0" err="1"/>
              <a:t>symptoms</a:t>
            </a:r>
            <a:r>
              <a:rPr lang="fr-FR" sz="2400" dirty="0"/>
              <a:t> due to </a:t>
            </a:r>
            <a:r>
              <a:rPr lang="fr-FR" sz="2400" dirty="0" err="1"/>
              <a:t>kidney</a:t>
            </a:r>
            <a:r>
              <a:rPr lang="fr-FR" sz="2400" dirty="0"/>
              <a:t> damage. This </a:t>
            </a:r>
            <a:r>
              <a:rPr lang="fr-FR" sz="2400" dirty="0" err="1"/>
              <a:t>includes</a:t>
            </a:r>
            <a:r>
              <a:rPr lang="fr-FR" sz="2400" dirty="0"/>
              <a:t> </a:t>
            </a:r>
            <a:r>
              <a:rPr lang="fr-FR" sz="2400" dirty="0" err="1">
                <a:solidFill>
                  <a:srgbClr val="0000FF"/>
                </a:solidFill>
              </a:rPr>
              <a:t>protein</a:t>
            </a:r>
            <a:r>
              <a:rPr lang="fr-FR" sz="2400" dirty="0">
                <a:solidFill>
                  <a:srgbClr val="0000FF"/>
                </a:solidFill>
              </a:rPr>
              <a:t> in the </a:t>
            </a:r>
            <a:r>
              <a:rPr lang="fr-FR" sz="2400" dirty="0" smtClean="0">
                <a:solidFill>
                  <a:srgbClr val="0000FF"/>
                </a:solidFill>
              </a:rPr>
              <a:t>urine </a:t>
            </a:r>
            <a:r>
              <a:rPr lang="en-US" sz="2400" dirty="0" smtClean="0">
                <a:solidFill>
                  <a:srgbClr val="0000FF"/>
                </a:solidFill>
              </a:rPr>
              <a:t>&gt;</a:t>
            </a:r>
            <a:r>
              <a:rPr lang="en-US" sz="2400" dirty="0">
                <a:solidFill>
                  <a:srgbClr val="0000FF"/>
                </a:solidFill>
              </a:rPr>
              <a:t>3.5g in </a:t>
            </a:r>
            <a:r>
              <a:rPr lang="en-US" sz="2400" dirty="0" smtClean="0">
                <a:solidFill>
                  <a:srgbClr val="0000FF"/>
                </a:solidFill>
              </a:rPr>
              <a:t>24hrs</a:t>
            </a:r>
            <a:r>
              <a:rPr lang="fr-FR" sz="2400" dirty="0" smtClean="0">
                <a:solidFill>
                  <a:srgbClr val="0000FF"/>
                </a:solidFill>
              </a:rPr>
              <a:t>, </a:t>
            </a:r>
            <a:r>
              <a:rPr lang="fr-FR" sz="2400" dirty="0" err="1">
                <a:solidFill>
                  <a:srgbClr val="0000FF"/>
                </a:solidFill>
              </a:rPr>
              <a:t>low</a:t>
            </a:r>
            <a:r>
              <a:rPr lang="fr-FR" sz="2400" dirty="0">
                <a:solidFill>
                  <a:srgbClr val="0000FF"/>
                </a:solidFill>
              </a:rPr>
              <a:t> </a:t>
            </a:r>
            <a:r>
              <a:rPr lang="fr-FR" sz="2400" dirty="0" err="1">
                <a:solidFill>
                  <a:srgbClr val="0000FF"/>
                </a:solidFill>
              </a:rPr>
              <a:t>blood</a:t>
            </a:r>
            <a:r>
              <a:rPr lang="fr-FR" sz="2400" dirty="0">
                <a:solidFill>
                  <a:srgbClr val="0000FF"/>
                </a:solidFill>
              </a:rPr>
              <a:t> </a:t>
            </a:r>
            <a:r>
              <a:rPr lang="fr-FR" sz="2400" dirty="0" err="1">
                <a:solidFill>
                  <a:srgbClr val="0000FF"/>
                </a:solidFill>
              </a:rPr>
              <a:t>albumin</a:t>
            </a:r>
            <a:r>
              <a:rPr lang="fr-FR" sz="2400" dirty="0">
                <a:solidFill>
                  <a:srgbClr val="0000FF"/>
                </a:solidFill>
              </a:rPr>
              <a:t> </a:t>
            </a:r>
            <a:r>
              <a:rPr lang="fr-FR" sz="2400" dirty="0" err="1">
                <a:solidFill>
                  <a:srgbClr val="0000FF"/>
                </a:solidFill>
              </a:rPr>
              <a:t>levels</a:t>
            </a:r>
            <a:r>
              <a:rPr lang="fr-FR" sz="2400" dirty="0">
                <a:solidFill>
                  <a:srgbClr val="0000FF"/>
                </a:solidFill>
              </a:rPr>
              <a:t>, </a:t>
            </a:r>
            <a:r>
              <a:rPr lang="fr-FR" sz="2400" dirty="0" err="1">
                <a:solidFill>
                  <a:srgbClr val="0000FF"/>
                </a:solidFill>
              </a:rPr>
              <a:t>high</a:t>
            </a:r>
            <a:r>
              <a:rPr lang="fr-FR" sz="2400" dirty="0">
                <a:solidFill>
                  <a:srgbClr val="0000FF"/>
                </a:solidFill>
              </a:rPr>
              <a:t> </a:t>
            </a:r>
            <a:r>
              <a:rPr lang="fr-FR" sz="2400" dirty="0" err="1">
                <a:solidFill>
                  <a:srgbClr val="0000FF"/>
                </a:solidFill>
              </a:rPr>
              <a:t>blood</a:t>
            </a:r>
            <a:r>
              <a:rPr lang="fr-FR" sz="2400" dirty="0">
                <a:solidFill>
                  <a:srgbClr val="0000FF"/>
                </a:solidFill>
              </a:rPr>
              <a:t> </a:t>
            </a:r>
            <a:r>
              <a:rPr lang="fr-FR" sz="2400" dirty="0" err="1">
                <a:solidFill>
                  <a:srgbClr val="0000FF"/>
                </a:solidFill>
              </a:rPr>
              <a:t>lipids</a:t>
            </a:r>
            <a:r>
              <a:rPr lang="fr-FR" sz="2400" dirty="0">
                <a:solidFill>
                  <a:srgbClr val="0000FF"/>
                </a:solidFill>
              </a:rPr>
              <a:t>, and </a:t>
            </a:r>
            <a:r>
              <a:rPr lang="fr-FR" sz="2400" dirty="0" err="1">
                <a:solidFill>
                  <a:srgbClr val="0000FF"/>
                </a:solidFill>
              </a:rPr>
              <a:t>significant</a:t>
            </a:r>
            <a:r>
              <a:rPr lang="fr-FR" sz="2400" dirty="0">
                <a:solidFill>
                  <a:srgbClr val="0000FF"/>
                </a:solidFill>
              </a:rPr>
              <a:t> </a:t>
            </a:r>
            <a:r>
              <a:rPr lang="fr-FR" sz="2400" dirty="0" err="1" smtClean="0">
                <a:solidFill>
                  <a:srgbClr val="0000FF"/>
                </a:solidFill>
              </a:rPr>
              <a:t>swelling</a:t>
            </a:r>
            <a:r>
              <a:rPr lang="fr-FR" sz="2400" dirty="0" smtClean="0">
                <a:solidFill>
                  <a:srgbClr val="0000FF"/>
                </a:solidFill>
              </a:rPr>
              <a:t>.</a:t>
            </a:r>
            <a:r>
              <a:rPr lang="fr-FR" sz="2400" dirty="0">
                <a:solidFill>
                  <a:srgbClr val="0000FF"/>
                </a:solidFill>
              </a:rPr>
              <a:t> </a:t>
            </a:r>
            <a:endParaRPr lang="fr-FR" sz="2400" dirty="0" smtClean="0">
              <a:solidFill>
                <a:srgbClr val="0000FF"/>
              </a:solidFill>
            </a:endParaRPr>
          </a:p>
          <a:p>
            <a:pPr marL="285750" indent="-285750">
              <a:buFont typeface="Arial"/>
              <a:buChar char="•"/>
            </a:pPr>
            <a:r>
              <a:rPr lang="fr-FR" sz="2400" dirty="0" smtClean="0"/>
              <a:t>Common </a:t>
            </a:r>
            <a:r>
              <a:rPr lang="fr-FR" sz="2400" dirty="0" err="1"/>
              <a:t>primary</a:t>
            </a:r>
            <a:r>
              <a:rPr lang="fr-FR" sz="2400" dirty="0"/>
              <a:t> causes </a:t>
            </a:r>
            <a:r>
              <a:rPr lang="fr-FR" sz="2400" dirty="0" smtClean="0"/>
              <a:t>: minimal</a:t>
            </a:r>
            <a:r>
              <a:rPr lang="fr-FR" sz="2400" dirty="0"/>
              <a:t>-change </a:t>
            </a:r>
            <a:r>
              <a:rPr lang="fr-FR" sz="2400" dirty="0" err="1"/>
              <a:t>nephropathy</a:t>
            </a:r>
            <a:r>
              <a:rPr lang="fr-FR" sz="2400" dirty="0"/>
              <a:t>, </a:t>
            </a:r>
            <a:r>
              <a:rPr lang="fr-FR" sz="2400" dirty="0" err="1"/>
              <a:t>membranous</a:t>
            </a:r>
            <a:r>
              <a:rPr lang="fr-FR" sz="2400" dirty="0"/>
              <a:t> </a:t>
            </a:r>
            <a:r>
              <a:rPr lang="fr-FR" sz="2400" dirty="0" err="1"/>
              <a:t>nephropathy</a:t>
            </a:r>
            <a:r>
              <a:rPr lang="fr-FR" sz="2400" dirty="0"/>
              <a:t>, and focal </a:t>
            </a:r>
            <a:r>
              <a:rPr lang="fr-FR" sz="2400" dirty="0" err="1"/>
              <a:t>glomerulosclerosis</a:t>
            </a:r>
            <a:r>
              <a:rPr lang="fr-FR" sz="2400" dirty="0"/>
              <a:t>. </a:t>
            </a:r>
            <a:endParaRPr lang="fr-FR" sz="2400" dirty="0" smtClean="0"/>
          </a:p>
          <a:p>
            <a:endParaRPr lang="fr-FR" sz="2400" dirty="0" smtClean="0"/>
          </a:p>
          <a:p>
            <a:pPr marL="285750" indent="-285750">
              <a:buFont typeface="Arial"/>
              <a:buChar char="•"/>
            </a:pPr>
            <a:r>
              <a:rPr lang="fr-FR" sz="2400" dirty="0" err="1" smtClean="0"/>
              <a:t>Secondary</a:t>
            </a:r>
            <a:r>
              <a:rPr lang="fr-FR" sz="2400" dirty="0" smtClean="0"/>
              <a:t> </a:t>
            </a:r>
            <a:r>
              <a:rPr lang="fr-FR" sz="2400" dirty="0"/>
              <a:t>causes :</a:t>
            </a:r>
            <a:r>
              <a:rPr lang="fr-FR" sz="2400" dirty="0" err="1" smtClean="0"/>
              <a:t>systemic</a:t>
            </a:r>
            <a:r>
              <a:rPr lang="fr-FR" sz="2400" dirty="0" smtClean="0"/>
              <a:t> </a:t>
            </a:r>
            <a:r>
              <a:rPr lang="fr-FR" sz="2400" dirty="0" err="1"/>
              <a:t>diseases</a:t>
            </a:r>
            <a:r>
              <a:rPr lang="fr-FR" sz="2400" dirty="0"/>
              <a:t> </a:t>
            </a:r>
            <a:r>
              <a:rPr lang="fr-FR" sz="2400" dirty="0" err="1"/>
              <a:t>such</a:t>
            </a:r>
            <a:r>
              <a:rPr lang="fr-FR" sz="2400" dirty="0"/>
              <a:t> as </a:t>
            </a:r>
            <a:r>
              <a:rPr lang="fr-FR" sz="2400" dirty="0" err="1"/>
              <a:t>diabetes</a:t>
            </a:r>
            <a:r>
              <a:rPr lang="fr-FR" sz="2400" dirty="0"/>
              <a:t> </a:t>
            </a:r>
            <a:r>
              <a:rPr lang="fr-FR" sz="2400" dirty="0" err="1"/>
              <a:t>mellitus</a:t>
            </a:r>
            <a:r>
              <a:rPr lang="fr-FR" sz="2400" dirty="0"/>
              <a:t>, lupus </a:t>
            </a:r>
            <a:r>
              <a:rPr lang="fr-FR" sz="2400" dirty="0" err="1"/>
              <a:t>erythematosus</a:t>
            </a:r>
            <a:r>
              <a:rPr lang="fr-FR" sz="2400" dirty="0"/>
              <a:t>, </a:t>
            </a:r>
            <a:r>
              <a:rPr lang="fr-FR" sz="2400" dirty="0" err="1" smtClean="0"/>
              <a:t>myloidosis</a:t>
            </a:r>
            <a:r>
              <a:rPr lang="fr-FR" sz="2400" dirty="0" smtClean="0"/>
              <a:t>, infection and </a:t>
            </a:r>
            <a:r>
              <a:rPr lang="fr-FR" sz="2400" dirty="0" err="1" smtClean="0"/>
              <a:t>drugs</a:t>
            </a:r>
            <a:r>
              <a:rPr lang="fr-FR" sz="2400" dirty="0" smtClean="0"/>
              <a:t>.</a:t>
            </a:r>
            <a:endParaRPr lang="fr-FR" dirty="0"/>
          </a:p>
        </p:txBody>
      </p:sp>
    </p:spTree>
    <p:extLst>
      <p:ext uri="{BB962C8B-B14F-4D97-AF65-F5344CB8AC3E}">
        <p14:creationId xmlns:p14="http://schemas.microsoft.com/office/powerpoint/2010/main" val="11247155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371600" y="304800"/>
            <a:ext cx="6248400" cy="60960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609600" y="5610761"/>
            <a:ext cx="7924800" cy="1018639"/>
          </a:xfrm>
          <a:prstGeom prst="rect">
            <a:avLst/>
          </a:prstGeom>
        </p:spPr>
        <p:txBody>
          <a:bodyPr wrap="square">
            <a:spAutoFit/>
          </a:bodyPr>
          <a:lstStyle/>
          <a:p>
            <a:pPr algn="ctr"/>
            <a:r>
              <a:rPr lang="en-US" sz="2000" b="1" i="1" dirty="0" smtClean="0"/>
              <a:t>Membranous glomerulonephritis ( </a:t>
            </a:r>
            <a:r>
              <a:rPr lang="en-US" sz="2000" b="1" i="1" dirty="0" smtClean="0">
                <a:solidFill>
                  <a:srgbClr val="0000FF"/>
                </a:solidFill>
              </a:rPr>
              <a:t>The common cause of Nephrotic syndrome in adults</a:t>
            </a:r>
            <a:r>
              <a:rPr lang="en-US" sz="2000" b="1" i="1" dirty="0" smtClean="0"/>
              <a:t>):  the capillary loops are thickened and prominent, but the cellularity is not increased. </a:t>
            </a:r>
            <a:endParaRPr lang="en-US" sz="2000" b="1" i="1" dirty="0"/>
          </a:p>
        </p:txBody>
      </p:sp>
      <p:pic>
        <p:nvPicPr>
          <p:cNvPr id="171012" name="Picture 4" descr="http://library.med.utah.edu/WebPath/jpeg1/RENAL088.jpg"/>
          <p:cNvPicPr>
            <a:picLocks noChangeAspect="1" noChangeArrowheads="1"/>
          </p:cNvPicPr>
          <p:nvPr/>
        </p:nvPicPr>
        <p:blipFill>
          <a:blip r:embed="rId2"/>
          <a:srcRect/>
          <a:stretch>
            <a:fillRect/>
          </a:stretch>
        </p:blipFill>
        <p:spPr bwMode="auto">
          <a:xfrm>
            <a:off x="1066800" y="1136412"/>
            <a:ext cx="7082444" cy="4349988"/>
          </a:xfrm>
          <a:prstGeom prst="rect">
            <a:avLst/>
          </a:prstGeom>
          <a:noFill/>
          <a:ln w="28575">
            <a:solidFill>
              <a:srgbClr val="660033"/>
            </a:solidFill>
          </a:ln>
        </p:spPr>
      </p:pic>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371600" y="381000"/>
            <a:ext cx="6248400" cy="5334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pic>
        <p:nvPicPr>
          <p:cNvPr id="187396" name="Picture 4" descr="Loading..."/>
          <p:cNvPicPr>
            <a:picLocks noChangeAspect="1" noChangeArrowheads="1"/>
          </p:cNvPicPr>
          <p:nvPr/>
        </p:nvPicPr>
        <p:blipFill>
          <a:blip r:embed="rId2"/>
          <a:srcRect/>
          <a:stretch>
            <a:fillRect/>
          </a:stretch>
        </p:blipFill>
        <p:spPr bwMode="auto">
          <a:xfrm>
            <a:off x="990600" y="1074576"/>
            <a:ext cx="7010400" cy="4792824"/>
          </a:xfrm>
          <a:prstGeom prst="rect">
            <a:avLst/>
          </a:prstGeom>
          <a:noFill/>
          <a:ln w="28575">
            <a:solidFill>
              <a:schemeClr val="tx1"/>
            </a:solidFill>
          </a:ln>
        </p:spPr>
      </p:pic>
      <p:sp>
        <p:nvSpPr>
          <p:cNvPr id="10" name="Rectangle 9"/>
          <p:cNvSpPr/>
          <p:nvPr/>
        </p:nvSpPr>
        <p:spPr>
          <a:xfrm>
            <a:off x="609600" y="5858470"/>
            <a:ext cx="7467600" cy="1015663"/>
          </a:xfrm>
          <a:prstGeom prst="rect">
            <a:avLst/>
          </a:prstGeom>
        </p:spPr>
        <p:txBody>
          <a:bodyPr wrap="square">
            <a:spAutoFit/>
          </a:bodyPr>
          <a:lstStyle/>
          <a:p>
            <a:pPr algn="ctr"/>
            <a:r>
              <a:rPr lang="en-US" sz="2000" b="1" i="1" dirty="0" smtClean="0"/>
              <a:t>Close-up of glomerulus illustrating rigid, uniformly-thickened capillary walls (H&amp;E stain, 400x original magnification).</a:t>
            </a:r>
            <a:endParaRPr lang="en-US" sz="2000"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2"/>
          <a:srcRect/>
          <a:stretch>
            <a:fillRect/>
          </a:stretch>
        </p:blipFill>
        <p:spPr bwMode="auto">
          <a:xfrm>
            <a:off x="914400" y="990600"/>
            <a:ext cx="7285703" cy="4343400"/>
          </a:xfrm>
          <a:prstGeom prst="rect">
            <a:avLst/>
          </a:prstGeom>
          <a:noFill/>
          <a:ln w="28575">
            <a:solidFill>
              <a:srgbClr val="660033"/>
            </a:solidFill>
            <a:miter lim="800000"/>
            <a:headEnd/>
            <a:tailEnd/>
          </a:ln>
          <a:effectLst/>
        </p:spPr>
      </p:pic>
      <p:sp>
        <p:nvSpPr>
          <p:cNvPr id="5" name="Rounded Rectangle 4"/>
          <p:cNvSpPr/>
          <p:nvPr/>
        </p:nvSpPr>
        <p:spPr>
          <a:xfrm>
            <a:off x="1371600" y="228600"/>
            <a:ext cx="6248400" cy="6096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Membranous Glomerulonephritis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410200"/>
            <a:ext cx="7315200" cy="1200329"/>
          </a:xfrm>
          <a:prstGeom prst="rect">
            <a:avLst/>
          </a:prstGeom>
        </p:spPr>
        <p:txBody>
          <a:bodyPr wrap="square">
            <a:spAutoFit/>
          </a:bodyPr>
          <a:lstStyle/>
          <a:p>
            <a:pPr algn="ctr"/>
            <a:r>
              <a:rPr lang="en-US" b="1" i="1" dirty="0" smtClean="0"/>
              <a:t>Early stage II membranous glomerulonephritis: The thickened capillary wall shows numerous "holes" in tangential sections, indicating deposits. (Deposits do not take up the silver stain.) Well-developed spikes around the deposits </a:t>
            </a:r>
          </a:p>
          <a:p>
            <a:pPr algn="ctr"/>
            <a:r>
              <a:rPr lang="en-US" b="1" i="1" dirty="0" smtClean="0"/>
              <a:t>are not present here.</a:t>
            </a:r>
            <a:endParaRPr lang="en-US"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848600" cy="1524000"/>
          </a:xfrm>
        </p:spPr>
        <p:txBody>
          <a:bodyPr>
            <a:noAutofit/>
          </a:bodyPr>
          <a:lstStyle/>
          <a:p>
            <a:pPr algn="ctr"/>
            <a:r>
              <a:rPr lang="en-US" sz="5400" b="1" i="1" dirty="0" smtClean="0">
                <a:solidFill>
                  <a:srgbClr val="FFC000"/>
                </a:solidFill>
                <a:effectLst>
                  <a:outerShdw blurRad="38100" dist="38100" dir="2700000" algn="tl">
                    <a:srgbClr val="000000">
                      <a:alpha val="43137"/>
                    </a:srgbClr>
                  </a:outerShdw>
                </a:effectLst>
              </a:rPr>
              <a:t>Nephritic Syndrome</a:t>
            </a:r>
            <a:r>
              <a:rPr lang="en-US" sz="700" b="1" i="1" dirty="0" smtClean="0">
                <a:solidFill>
                  <a:srgbClr val="FFC000"/>
                </a:solidFill>
                <a:effectLst>
                  <a:outerShdw blurRad="38100" dist="38100" dir="2700000" algn="tl">
                    <a:srgbClr val="000000">
                      <a:alpha val="43137"/>
                    </a:srgbClr>
                  </a:outerShdw>
                </a:effectLst>
              </a:rPr>
              <a:t/>
            </a:r>
            <a:br>
              <a:rPr lang="en-US" sz="700" b="1" i="1" dirty="0" smtClean="0">
                <a:solidFill>
                  <a:srgbClr val="FFC000"/>
                </a:solidFill>
                <a:effectLst>
                  <a:outerShdw blurRad="38100" dist="38100" dir="2700000" algn="tl">
                    <a:srgbClr val="000000">
                      <a:alpha val="43137"/>
                    </a:srgbClr>
                  </a:outerShdw>
                </a:effectLst>
              </a:rPr>
            </a:br>
            <a:r>
              <a:rPr lang="en-US" sz="700" b="1" i="1" dirty="0" smtClean="0">
                <a:solidFill>
                  <a:srgbClr val="FFC000"/>
                </a:solidFill>
                <a:effectLst>
                  <a:outerShdw blurRad="38100" dist="38100" dir="2700000" algn="tl">
                    <a:srgbClr val="000000">
                      <a:alpha val="43137"/>
                    </a:srgbClr>
                  </a:outerShdw>
                </a:effectLst>
              </a:rPr>
              <a:t/>
            </a:r>
            <a:br>
              <a:rPr lang="en-US" sz="700" b="1" i="1" dirty="0" smtClean="0">
                <a:solidFill>
                  <a:srgbClr val="FFC000"/>
                </a:solidFill>
                <a:effectLst>
                  <a:outerShdw blurRad="38100" dist="38100" dir="2700000" algn="tl">
                    <a:srgbClr val="000000">
                      <a:alpha val="43137"/>
                    </a:srgbClr>
                  </a:outerShdw>
                </a:effectLst>
              </a:rPr>
            </a:br>
            <a:endParaRPr lang="en-US" sz="5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4" name="Rectangle 3"/>
          <p:cNvSpPr/>
          <p:nvPr/>
        </p:nvSpPr>
        <p:spPr>
          <a:xfrm>
            <a:off x="381000" y="1371600"/>
            <a:ext cx="8458200" cy="3046988"/>
          </a:xfrm>
          <a:prstGeom prst="rect">
            <a:avLst/>
          </a:prstGeom>
        </p:spPr>
        <p:txBody>
          <a:bodyPr wrap="square">
            <a:spAutoFit/>
          </a:bodyPr>
          <a:lstStyle/>
          <a:p>
            <a:pPr marL="342900" indent="-342900">
              <a:buFont typeface="Arial"/>
              <a:buChar char="•"/>
            </a:pPr>
            <a:r>
              <a:rPr lang="fr-FR" sz="2400" dirty="0" err="1"/>
              <a:t>is</a:t>
            </a:r>
            <a:r>
              <a:rPr lang="fr-FR" sz="2400" dirty="0"/>
              <a:t> a manifestation of </a:t>
            </a:r>
            <a:r>
              <a:rPr lang="fr-FR" sz="2400" dirty="0" err="1"/>
              <a:t>glomerular</a:t>
            </a:r>
            <a:r>
              <a:rPr lang="fr-FR" sz="2400" dirty="0"/>
              <a:t> inflammation (</a:t>
            </a:r>
            <a:r>
              <a:rPr lang="fr-FR" sz="2400" dirty="0" err="1" smtClean="0"/>
              <a:t>glomerulonephritis</a:t>
            </a:r>
            <a:r>
              <a:rPr lang="fr-FR" sz="2400" dirty="0" smtClean="0"/>
              <a:t>)</a:t>
            </a:r>
          </a:p>
          <a:p>
            <a:endParaRPr lang="fr-FR" sz="2400" dirty="0" smtClean="0"/>
          </a:p>
          <a:p>
            <a:pPr marL="342900" indent="-342900">
              <a:buFont typeface="Arial"/>
              <a:buChar char="•"/>
            </a:pPr>
            <a:r>
              <a:rPr lang="fr-FR" sz="2400" dirty="0" err="1" smtClean="0"/>
              <a:t>Haematuria</a:t>
            </a:r>
            <a:r>
              <a:rPr lang="fr-FR" sz="2400" dirty="0" smtClean="0"/>
              <a:t>, </a:t>
            </a:r>
            <a:r>
              <a:rPr lang="fr-FR" sz="2400" dirty="0" err="1" smtClean="0"/>
              <a:t>Proteinuria</a:t>
            </a:r>
            <a:endParaRPr lang="fr-FR" sz="2400" dirty="0" smtClean="0"/>
          </a:p>
          <a:p>
            <a:endParaRPr lang="fr-FR" sz="2400" dirty="0"/>
          </a:p>
          <a:p>
            <a:pPr marL="342900" indent="-342900">
              <a:buFont typeface="Arial"/>
              <a:buChar char="•"/>
            </a:pPr>
            <a:r>
              <a:rPr lang="fr-FR" sz="2400" dirty="0" err="1"/>
              <a:t>Low</a:t>
            </a:r>
            <a:r>
              <a:rPr lang="fr-FR" sz="2400" dirty="0"/>
              <a:t> urine volume &lt;300ml/</a:t>
            </a:r>
            <a:r>
              <a:rPr lang="fr-FR" sz="2400" dirty="0" err="1" smtClean="0"/>
              <a:t>day</a:t>
            </a:r>
            <a:endParaRPr lang="fr-FR" sz="2400" dirty="0" smtClean="0"/>
          </a:p>
          <a:p>
            <a:endParaRPr lang="fr-FR" sz="2400" dirty="0" smtClean="0"/>
          </a:p>
          <a:p>
            <a:endParaRPr lang="fr-FR" sz="2400" dirty="0"/>
          </a:p>
        </p:txBody>
      </p:sp>
    </p:spTree>
    <p:extLst>
      <p:ext uri="{BB962C8B-B14F-4D97-AF65-F5344CB8AC3E}">
        <p14:creationId xmlns:p14="http://schemas.microsoft.com/office/powerpoint/2010/main" val="9684237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143000" y="334144"/>
            <a:ext cx="6705600" cy="58025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685800" y="5867400"/>
            <a:ext cx="7772400" cy="707886"/>
          </a:xfrm>
          <a:prstGeom prst="rect">
            <a:avLst/>
          </a:prstGeom>
        </p:spPr>
        <p:txBody>
          <a:bodyPr wrap="square">
            <a:spAutoFit/>
          </a:bodyPr>
          <a:lstStyle/>
          <a:p>
            <a:pPr algn="ctr"/>
            <a:r>
              <a:rPr lang="en-US" sz="2000" b="1" i="1" dirty="0" smtClean="0"/>
              <a:t>Gross appearance of RPGN - note the flea beaten appearance</a:t>
            </a:r>
            <a:endParaRPr lang="en-US" sz="2000" b="1" i="1" dirty="0"/>
          </a:p>
        </p:txBody>
      </p:sp>
      <p:pic>
        <p:nvPicPr>
          <p:cNvPr id="130051" name="Picture 3"/>
          <p:cNvPicPr>
            <a:picLocks noChangeAspect="1" noChangeArrowheads="1"/>
          </p:cNvPicPr>
          <p:nvPr/>
        </p:nvPicPr>
        <p:blipFill>
          <a:blip r:embed="rId2" cstate="print"/>
          <a:srcRect/>
          <a:stretch>
            <a:fillRect/>
          </a:stretch>
        </p:blipFill>
        <p:spPr bwMode="auto">
          <a:xfrm>
            <a:off x="1043354" y="1066800"/>
            <a:ext cx="7033846" cy="4648200"/>
          </a:xfrm>
          <a:prstGeom prst="rect">
            <a:avLst/>
          </a:prstGeom>
          <a:noFill/>
          <a:ln w="9525">
            <a:noFill/>
            <a:miter lim="800000"/>
            <a:headEnd/>
            <a:tailEnd/>
          </a:ln>
          <a:effec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2" descr="http://library.med.utah.edu/WebPath/jpeg1/RENAL09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066800" y="990601"/>
            <a:ext cx="7000877" cy="4495800"/>
          </a:xfrm>
          <a:prstGeom prst="rect">
            <a:avLst/>
          </a:prstGeom>
          <a:noFill/>
          <a:ln w="28575">
            <a:solidFill>
              <a:srgbClr val="660033"/>
            </a:solidFill>
          </a:ln>
        </p:spPr>
      </p:pic>
      <p:sp>
        <p:nvSpPr>
          <p:cNvPr id="5" name="Rounded Rectangle 4"/>
          <p:cNvSpPr/>
          <p:nvPr/>
        </p:nvSpPr>
        <p:spPr>
          <a:xfrm>
            <a:off x="1219200" y="257944"/>
            <a:ext cx="67056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90600" y="5505271"/>
            <a:ext cx="7010400" cy="923330"/>
          </a:xfrm>
          <a:prstGeom prst="rect">
            <a:avLst/>
          </a:prstGeom>
        </p:spPr>
        <p:txBody>
          <a:bodyPr wrap="square">
            <a:spAutoFit/>
          </a:bodyPr>
          <a:lstStyle/>
          <a:p>
            <a:pPr algn="ctr"/>
            <a:r>
              <a:rPr lang="en-US" b="1" i="1" dirty="0" smtClean="0"/>
              <a:t>Seen here within the glomeruli are </a:t>
            </a:r>
            <a:r>
              <a:rPr lang="en-US" b="1" i="1" dirty="0" smtClean="0">
                <a:solidFill>
                  <a:srgbClr val="FF0000"/>
                </a:solidFill>
              </a:rPr>
              <a:t>crescents composed of proliferating epithelial cells. </a:t>
            </a:r>
            <a:r>
              <a:rPr lang="en-US" b="1" i="1" dirty="0" smtClean="0"/>
              <a:t>Crescentic glomerulonephritis is known as rapidly progressive glomerulonephritis (RPGN) because this disease is very progressive</a:t>
            </a:r>
            <a:endParaRPr lang="en-US" b="1" i="1" dirty="0"/>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File:Crescentic glomerulonephritis (2).jpg">
            <a:hlinkClick r:id="rId2"/>
          </p:cNvPr>
          <p:cNvPicPr>
            <a:picLocks noChangeAspect="1" noChangeArrowheads="1"/>
          </p:cNvPicPr>
          <p:nvPr/>
        </p:nvPicPr>
        <p:blipFill>
          <a:blip r:embed="rId3" cstate="print"/>
          <a:srcRect/>
          <a:stretch>
            <a:fillRect/>
          </a:stretch>
        </p:blipFill>
        <p:spPr bwMode="auto">
          <a:xfrm>
            <a:off x="1143000" y="1072777"/>
            <a:ext cx="7010400" cy="4261223"/>
          </a:xfrm>
          <a:prstGeom prst="rect">
            <a:avLst/>
          </a:prstGeom>
          <a:noFill/>
          <a:ln w="28575">
            <a:solidFill>
              <a:srgbClr val="6D0D62"/>
            </a:solidFill>
          </a:ln>
        </p:spPr>
      </p:pic>
      <p:sp>
        <p:nvSpPr>
          <p:cNvPr id="7" name="Rounded Rectangle 6"/>
          <p:cNvSpPr/>
          <p:nvPr/>
        </p:nvSpPr>
        <p:spPr>
          <a:xfrm>
            <a:off x="1143000" y="257944"/>
            <a:ext cx="69342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8" name="Rectangle 7"/>
          <p:cNvSpPr/>
          <p:nvPr/>
        </p:nvSpPr>
        <p:spPr>
          <a:xfrm>
            <a:off x="914400" y="5486400"/>
            <a:ext cx="7391400" cy="1200329"/>
          </a:xfrm>
          <a:prstGeom prst="rect">
            <a:avLst/>
          </a:prstGeom>
        </p:spPr>
        <p:txBody>
          <a:bodyPr wrap="square">
            <a:spAutoFit/>
          </a:bodyPr>
          <a:lstStyle/>
          <a:p>
            <a:pPr algn="ctr"/>
            <a:r>
              <a:rPr lang="en-US" b="1" i="1" dirty="0" smtClean="0"/>
              <a:t>Crescentic glomerulonephritis in a patient with Rapid Progressive Glomerulonephritis (RPGN) . All types of RPGN are characterized by glomerular injury and formation of </a:t>
            </a:r>
            <a:r>
              <a:rPr lang="en-US" b="1" i="1" dirty="0" smtClean="0">
                <a:solidFill>
                  <a:srgbClr val="FF0000"/>
                </a:solidFill>
              </a:rPr>
              <a:t>crescents with monocytes and macrophages proliferation compressing the glomerulus</a:t>
            </a:r>
            <a:endParaRPr lang="en-US" b="1" i="1" dirty="0">
              <a:solidFill>
                <a:srgbClr val="FF0000"/>
              </a:solidFill>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95400" y="334144"/>
            <a:ext cx="66294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pic>
        <p:nvPicPr>
          <p:cNvPr id="126978" name="Picture 2" descr="File:Crescentic glomerulonephritis (1).jpg">
            <a:hlinkClick r:id="rId2"/>
          </p:cNvPr>
          <p:cNvPicPr>
            <a:picLocks noChangeAspect="1" noChangeArrowheads="1"/>
          </p:cNvPicPr>
          <p:nvPr/>
        </p:nvPicPr>
        <p:blipFill>
          <a:blip r:embed="rId3" cstate="print"/>
          <a:srcRect/>
          <a:stretch>
            <a:fillRect/>
          </a:stretch>
        </p:blipFill>
        <p:spPr bwMode="auto">
          <a:xfrm>
            <a:off x="1069298" y="1066800"/>
            <a:ext cx="7007902" cy="4343400"/>
          </a:xfrm>
          <a:prstGeom prst="rect">
            <a:avLst/>
          </a:prstGeom>
          <a:noFill/>
          <a:ln>
            <a:solidFill>
              <a:srgbClr val="6D0D62"/>
            </a:solidFill>
          </a:ln>
        </p:spPr>
      </p:pic>
      <p:sp>
        <p:nvSpPr>
          <p:cNvPr id="7" name="Rectangle 6"/>
          <p:cNvSpPr/>
          <p:nvPr/>
        </p:nvSpPr>
        <p:spPr>
          <a:xfrm>
            <a:off x="990600" y="5505271"/>
            <a:ext cx="7086600" cy="1200329"/>
          </a:xfrm>
          <a:prstGeom prst="rect">
            <a:avLst/>
          </a:prstGeom>
        </p:spPr>
        <p:txBody>
          <a:bodyPr wrap="square">
            <a:spAutoFit/>
          </a:bodyPr>
          <a:lstStyle/>
          <a:p>
            <a:pPr algn="ctr"/>
            <a:r>
              <a:rPr lang="en-US" b="1" i="1" dirty="0" smtClean="0"/>
              <a:t>In severe injury, fibrin contribute most strongly to crescent formation. Epithelial cells of Bowman capsule are proliferated . Infiltrating WBCs such as monocytes and macrophages also proliferate compressing  the glomerulus, forming a crescent-shaped scar </a:t>
            </a:r>
            <a:endParaRPr lang="en-US" b="1" i="1" dirty="0"/>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143000" y="257944"/>
            <a:ext cx="67818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Rapid Progressive Glomerulonephritis (RPGN)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914400" y="5638800"/>
            <a:ext cx="7391400" cy="923330"/>
          </a:xfrm>
          <a:prstGeom prst="rect">
            <a:avLst/>
          </a:prstGeom>
        </p:spPr>
        <p:txBody>
          <a:bodyPr wrap="square">
            <a:spAutoFit/>
          </a:bodyPr>
          <a:lstStyle/>
          <a:p>
            <a:pPr algn="ctr"/>
            <a:r>
              <a:rPr lang="en-US" b="1" i="1" dirty="0" smtClean="0"/>
              <a:t>Epithelial cells of Bowman capsule are proliferated . Infiltrating WBCs such as monocytes and macrophages also proliferate compressing the glomerulus, forming a crescent-shaped scar </a:t>
            </a:r>
            <a:endParaRPr lang="en-US" b="1" i="1" dirty="0"/>
          </a:p>
        </p:txBody>
      </p:sp>
      <p:pic>
        <p:nvPicPr>
          <p:cNvPr id="8" name="Picture 2" descr="http://www.medic.usm.my/~pathology/cresh.jpg"/>
          <p:cNvPicPr>
            <a:picLocks noChangeAspect="1" noChangeArrowheads="1"/>
          </p:cNvPicPr>
          <p:nvPr/>
        </p:nvPicPr>
        <p:blipFill>
          <a:blip r:embed="rId2"/>
          <a:srcRect/>
          <a:stretch>
            <a:fillRect/>
          </a:stretch>
        </p:blipFill>
        <p:spPr bwMode="auto">
          <a:xfrm>
            <a:off x="914400" y="990600"/>
            <a:ext cx="7270950" cy="4572000"/>
          </a:xfrm>
          <a:prstGeom prst="rect">
            <a:avLst/>
          </a:prstGeom>
          <a:noFill/>
          <a:ln w="28575">
            <a:solidFill>
              <a:srgbClr val="6D0D62"/>
            </a:solidFill>
          </a:ln>
        </p:spPr>
      </p:pic>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legacy.owensboro.kctcs.edu/gcaplan/anat2/notes/nephron_stru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764704"/>
            <a:ext cx="7920880" cy="578849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ounded Rectangle 3"/>
          <p:cNvSpPr/>
          <p:nvPr/>
        </p:nvSpPr>
        <p:spPr>
          <a:xfrm>
            <a:off x="2627784" y="188640"/>
            <a:ext cx="3960440" cy="576064"/>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800" b="1" i="1" dirty="0" smtClean="0">
                <a:solidFill>
                  <a:schemeClr val="bg1"/>
                </a:solidFill>
                <a:effectLst>
                  <a:outerShdw blurRad="38100" dist="38100" dir="2700000" algn="tl">
                    <a:srgbClr val="000000">
                      <a:alpha val="43137"/>
                    </a:srgbClr>
                  </a:outerShdw>
                </a:effectLst>
                <a:latin typeface="Calibri"/>
              </a:rPr>
              <a:t> NEPHRON  STRUCTURE</a:t>
            </a:r>
            <a:endParaRPr lang="en-US" sz="2800" b="1" i="1" dirty="0">
              <a:solidFill>
                <a:schemeClr val="bg1"/>
              </a:solidFill>
              <a:effectLst>
                <a:outerShdw blurRad="38100" dist="38100" dir="2700000" algn="tl">
                  <a:srgbClr val="000000">
                    <a:alpha val="43137"/>
                  </a:srgbClr>
                </a:outerShdw>
              </a:effectLst>
              <a:latin typeface="Calibri"/>
            </a:endParaRPr>
          </a:p>
        </p:txBody>
      </p:sp>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3131434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990600" y="1143000"/>
            <a:ext cx="7215650" cy="4343400"/>
          </a:xfrm>
          <a:prstGeom prst="rect">
            <a:avLst/>
          </a:prstGeom>
          <a:noFill/>
          <a:ln w="28575">
            <a:solidFill>
              <a:srgbClr val="6D0D62"/>
            </a:solidFill>
            <a:miter lim="800000"/>
            <a:headEnd/>
            <a:tailEnd/>
          </a:ln>
          <a:effectLst/>
        </p:spPr>
      </p:pic>
      <p:sp>
        <p:nvSpPr>
          <p:cNvPr id="3" name="Rounded Rectangle 2"/>
          <p:cNvSpPr/>
          <p:nvPr/>
        </p:nvSpPr>
        <p:spPr>
          <a:xfrm>
            <a:off x="1066800" y="334144"/>
            <a:ext cx="7010400" cy="5802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Nephropathy : Nephritic / Nephrotic Syndrome</a:t>
            </a:r>
            <a:endParaRPr lang="en-US" sz="2400" b="1" i="1" dirty="0"/>
          </a:p>
        </p:txBody>
      </p:sp>
      <p:sp>
        <p:nvSpPr>
          <p:cNvPr id="4" name="Rectangle 3"/>
          <p:cNvSpPr/>
          <p:nvPr/>
        </p:nvSpPr>
        <p:spPr>
          <a:xfrm>
            <a:off x="609600" y="5562600"/>
            <a:ext cx="7772400" cy="1015663"/>
          </a:xfrm>
          <a:prstGeom prst="rect">
            <a:avLst/>
          </a:prstGeom>
        </p:spPr>
        <p:txBody>
          <a:bodyPr wrap="square">
            <a:spAutoFit/>
          </a:bodyPr>
          <a:lstStyle/>
          <a:p>
            <a:pPr algn="ctr"/>
            <a:r>
              <a:rPr lang="en-US" sz="2000" b="1" i="1" dirty="0" smtClean="0"/>
              <a:t>The glomeruli showed mesangial proliferation. </a:t>
            </a:r>
          </a:p>
          <a:p>
            <a:pPr algn="ctr"/>
            <a:r>
              <a:rPr lang="en-US" sz="2000" b="1" i="1" dirty="0" smtClean="0"/>
              <a:t>The glomerular basement membrane was normal. </a:t>
            </a:r>
          </a:p>
          <a:p>
            <a:pPr algn="ctr"/>
            <a:r>
              <a:rPr lang="en-US" sz="2000" b="1" i="1" dirty="0" smtClean="0"/>
              <a:t>The interstitium and blood vessels were unremarkable </a:t>
            </a:r>
            <a:endParaRPr lang="en-US" sz="2000" b="1" i="1" dirty="0"/>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113759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2895600"/>
            <a:ext cx="6865912" cy="1008112"/>
          </a:xfrm>
        </p:spPr>
        <p:txBody>
          <a:bodyPr>
            <a:noAutofit/>
          </a:bodyPr>
          <a:lstStyle/>
          <a:p>
            <a:pPr algn="ctr"/>
            <a:r>
              <a:rPr lang="en-US" sz="6000" b="1" i="1" dirty="0" smtClean="0">
                <a:solidFill>
                  <a:srgbClr val="FF99FF"/>
                </a:solidFill>
                <a:effectLst>
                  <a:outerShdw blurRad="38100" dist="38100" dir="2700000" algn="tl">
                    <a:srgbClr val="000000">
                      <a:alpha val="43137"/>
                    </a:srgbClr>
                  </a:outerShdw>
                </a:effectLst>
              </a:rPr>
              <a:t>RENAL TUMORS</a:t>
            </a:r>
            <a:endParaRPr lang="en-US" sz="6000" b="1" i="1" dirty="0">
              <a:solidFill>
                <a:srgbClr val="FF99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96842371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838200"/>
            <a:ext cx="6408712" cy="1872208"/>
          </a:xfrm>
        </p:spPr>
        <p:txBody>
          <a:bodyPr>
            <a:noAutofit/>
          </a:bodyPr>
          <a:lstStyle/>
          <a:p>
            <a:pPr algn="ctr"/>
            <a:r>
              <a:rPr lang="en-US" sz="5400" b="1" i="1" dirty="0" smtClean="0">
                <a:solidFill>
                  <a:srgbClr val="FF99FF"/>
                </a:solidFill>
                <a:effectLst>
                  <a:outerShdw blurRad="38100" dist="38100" dir="2700000" algn="tl">
                    <a:srgbClr val="000000">
                      <a:alpha val="43137"/>
                    </a:srgbClr>
                  </a:outerShdw>
                </a:effectLst>
              </a:rPr>
              <a:t>BENIGN </a:t>
            </a:r>
            <a:br>
              <a:rPr lang="en-US" sz="5400" b="1" i="1" dirty="0" smtClean="0">
                <a:solidFill>
                  <a:srgbClr val="FF99FF"/>
                </a:solidFill>
                <a:effectLst>
                  <a:outerShdw blurRad="38100" dist="38100" dir="2700000" algn="tl">
                    <a:srgbClr val="000000">
                      <a:alpha val="43137"/>
                    </a:srgbClr>
                  </a:outerShdw>
                </a:effectLst>
              </a:rPr>
            </a:br>
            <a:r>
              <a:rPr lang="en-US" sz="5400" b="1" i="1" dirty="0" smtClean="0">
                <a:solidFill>
                  <a:srgbClr val="FF99FF"/>
                </a:solidFill>
                <a:effectLst>
                  <a:outerShdw blurRad="38100" dist="38100" dir="2700000" algn="tl">
                    <a:srgbClr val="000000">
                      <a:alpha val="43137"/>
                    </a:srgbClr>
                  </a:outerShdw>
                </a:effectLst>
              </a:rPr>
              <a:t>RENAL TUMORS</a:t>
            </a:r>
            <a:endParaRPr lang="en-US" sz="5400" b="1" i="1" dirty="0">
              <a:solidFill>
                <a:srgbClr val="FF99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1600200" y="3276600"/>
            <a:ext cx="5729064" cy="1631216"/>
          </a:xfrm>
          <a:prstGeom prst="rect">
            <a:avLst/>
          </a:prstGeom>
          <a:solidFill>
            <a:schemeClr val="accent1">
              <a:lumMod val="40000"/>
              <a:lumOff val="60000"/>
            </a:schemeClr>
          </a:solidFill>
        </p:spPr>
        <p:txBody>
          <a:bodyPr wrap="square">
            <a:spAutoFit/>
          </a:bodyPr>
          <a:lstStyle/>
          <a:p>
            <a:pPr marL="22860" lvl="1" algn="ctr"/>
            <a:r>
              <a:rPr lang="en-US" sz="2000" b="1" i="1" dirty="0" smtClean="0">
                <a:solidFill>
                  <a:srgbClr val="0070C0"/>
                </a:solidFill>
              </a:rPr>
              <a:t>RARE Tumors</a:t>
            </a:r>
          </a:p>
          <a:p>
            <a:pPr marL="365760" lvl="1" indent="-342900">
              <a:buFont typeface="Arial" pitchFamily="34" charset="0"/>
              <a:buChar char="•"/>
            </a:pPr>
            <a:r>
              <a:rPr lang="en-US" sz="2000" b="1" i="1" dirty="0" smtClean="0">
                <a:solidFill>
                  <a:srgbClr val="B85C00"/>
                </a:solidFill>
              </a:rPr>
              <a:t>Papillary </a:t>
            </a:r>
            <a:r>
              <a:rPr lang="en-US" sz="2000" b="1" i="1" dirty="0">
                <a:solidFill>
                  <a:srgbClr val="B85C00"/>
                </a:solidFill>
              </a:rPr>
              <a:t>Adenoma (SIZE very important)</a:t>
            </a:r>
          </a:p>
          <a:p>
            <a:pPr marL="365760" lvl="1" indent="-342900">
              <a:buFont typeface="Arial" pitchFamily="34" charset="0"/>
              <a:buChar char="•"/>
            </a:pPr>
            <a:r>
              <a:rPr lang="en-US" sz="2000" b="1" i="1" dirty="0">
                <a:solidFill>
                  <a:srgbClr val="B85C00"/>
                </a:solidFill>
              </a:rPr>
              <a:t>Fibroma</a:t>
            </a:r>
            <a:r>
              <a:rPr lang="en-US" sz="2000" b="1" i="1" dirty="0" smtClean="0">
                <a:solidFill>
                  <a:srgbClr val="B85C00"/>
                </a:solidFill>
              </a:rPr>
              <a:t>/ Hamartoma</a:t>
            </a:r>
            <a:endParaRPr lang="en-US" sz="2000" b="1" i="1" dirty="0">
              <a:solidFill>
                <a:srgbClr val="B85C00"/>
              </a:solidFill>
            </a:endParaRPr>
          </a:p>
          <a:p>
            <a:pPr marL="365760" lvl="1" indent="-342900">
              <a:buFont typeface="Arial" pitchFamily="34" charset="0"/>
              <a:buChar char="•"/>
            </a:pPr>
            <a:r>
              <a:rPr lang="en-US" sz="2000" b="1" i="1" dirty="0">
                <a:solidFill>
                  <a:srgbClr val="B85C00"/>
                </a:solidFill>
              </a:rPr>
              <a:t>Angiomyolipoma</a:t>
            </a:r>
          </a:p>
          <a:p>
            <a:pPr marL="365760" lvl="1" indent="-342900">
              <a:buFont typeface="Arial" pitchFamily="34" charset="0"/>
              <a:buChar char="•"/>
            </a:pPr>
            <a:r>
              <a:rPr lang="en-US" sz="2000" b="1" i="1" dirty="0">
                <a:solidFill>
                  <a:srgbClr val="B85C00"/>
                </a:solidFill>
              </a:rPr>
              <a:t>Oncocytoma (very </a:t>
            </a:r>
            <a:r>
              <a:rPr lang="en-US" sz="2000" b="1" i="1" dirty="0">
                <a:solidFill>
                  <a:srgbClr val="FF0000"/>
                </a:solidFill>
              </a:rPr>
              <a:t>red,</a:t>
            </a:r>
            <a:r>
              <a:rPr lang="en-US" sz="2000" b="1" i="1" dirty="0">
                <a:solidFill>
                  <a:srgbClr val="B85C00"/>
                </a:solidFill>
              </a:rPr>
              <a:t> granular, mitochondria)</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9075494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 Benign Renal Oncocytoma</a:t>
            </a:r>
            <a:endParaRPr lang="en-US" dirty="0"/>
          </a:p>
        </p:txBody>
      </p:sp>
      <p:sp>
        <p:nvSpPr>
          <p:cNvPr id="3" name="Content Placeholder 2"/>
          <p:cNvSpPr>
            <a:spLocks noGrp="1"/>
          </p:cNvSpPr>
          <p:nvPr>
            <p:ph sz="quarter" idx="1"/>
          </p:nvPr>
        </p:nvSpPr>
        <p:spPr/>
        <p:txBody>
          <a:bodyPr>
            <a:normAutofit/>
          </a:bodyPr>
          <a:lstStyle/>
          <a:p>
            <a:r>
              <a:rPr lang="en-US" sz="2400" dirty="0"/>
              <a:t>Benign tumor </a:t>
            </a:r>
            <a:r>
              <a:rPr lang="en-US" sz="2400" dirty="0" smtClean="0"/>
              <a:t>made of </a:t>
            </a:r>
            <a:r>
              <a:rPr lang="en-US" sz="2400" dirty="0" err="1" smtClean="0"/>
              <a:t>oncocytes</a:t>
            </a:r>
            <a:r>
              <a:rPr lang="en-US" sz="2400" dirty="0" smtClean="0"/>
              <a:t>; uniform </a:t>
            </a:r>
            <a:r>
              <a:rPr lang="en-US" sz="2400" dirty="0"/>
              <a:t>round / polygonal cells with abundant, intensely </a:t>
            </a:r>
            <a:r>
              <a:rPr lang="en-US" sz="2400" dirty="0" err="1"/>
              <a:t>eosinophilic</a:t>
            </a:r>
            <a:r>
              <a:rPr lang="en-US" sz="2400" dirty="0"/>
              <a:t> and granular </a:t>
            </a:r>
            <a:r>
              <a:rPr lang="en-US" sz="2400" dirty="0" smtClean="0"/>
              <a:t>cytoplasm, </a:t>
            </a:r>
            <a:r>
              <a:rPr lang="en-US" sz="2400" dirty="0" smtClean="0">
                <a:solidFill>
                  <a:srgbClr val="FF0000"/>
                </a:solidFill>
              </a:rPr>
              <a:t>characterized </a:t>
            </a:r>
            <a:r>
              <a:rPr lang="en-US" sz="2400" dirty="0">
                <a:solidFill>
                  <a:srgbClr val="FF0000"/>
                </a:solidFill>
              </a:rPr>
              <a:t>by an excessive amount of </a:t>
            </a:r>
            <a:r>
              <a:rPr lang="en-US" sz="2400" dirty="0" smtClean="0">
                <a:solidFill>
                  <a:srgbClr val="FF0000"/>
                </a:solidFill>
              </a:rPr>
              <a:t>mitochondria</a:t>
            </a:r>
            <a:r>
              <a:rPr lang="en-US" sz="2400" dirty="0" smtClean="0"/>
              <a:t> with</a:t>
            </a:r>
            <a:r>
              <a:rPr lang="en-US" sz="2400" dirty="0"/>
              <a:t> </a:t>
            </a:r>
            <a:r>
              <a:rPr lang="en-US" sz="2400" dirty="0" err="1" smtClean="0"/>
              <a:t>with</a:t>
            </a:r>
            <a:r>
              <a:rPr lang="en-US" sz="2400" dirty="0" smtClean="0"/>
              <a:t> </a:t>
            </a:r>
            <a:r>
              <a:rPr lang="en-US" sz="2400" dirty="0"/>
              <a:t>uniform small, round and central nuclei with evenly dispersed </a:t>
            </a:r>
            <a:r>
              <a:rPr lang="en-US" sz="2400" dirty="0" smtClean="0"/>
              <a:t>chromatin.</a:t>
            </a:r>
          </a:p>
          <a:p>
            <a:r>
              <a:rPr lang="en-US" sz="2400" dirty="0"/>
              <a:t>4% - 7% of adult renal epithelial tumors</a:t>
            </a:r>
          </a:p>
          <a:p>
            <a:r>
              <a:rPr lang="en-US" sz="2400" dirty="0"/>
              <a:t>May coexist with renal cell carcinoma</a:t>
            </a:r>
          </a:p>
          <a:p>
            <a:r>
              <a:rPr lang="en-US" sz="2400" dirty="0"/>
              <a:t>Arises from intercalated cells of collecting duct</a:t>
            </a:r>
          </a:p>
          <a:p>
            <a:pPr marL="0" indent="0">
              <a:buNone/>
            </a:pPr>
            <a:endParaRPr lang="en-US" sz="2400" dirty="0"/>
          </a:p>
        </p:txBody>
      </p:sp>
    </p:spTree>
    <p:extLst>
      <p:ext uri="{BB962C8B-B14F-4D97-AF65-F5344CB8AC3E}">
        <p14:creationId xmlns:p14="http://schemas.microsoft.com/office/powerpoint/2010/main" val="2555772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upload.wikimedia.org/wikipedia/commons/thumb/c/cf/Renal_oncocytoma.jpg/300px-Renal_oncocytom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70420"/>
            <a:ext cx="4572000" cy="4495800"/>
          </a:xfrm>
          <a:prstGeom prst="rect">
            <a:avLst/>
          </a:prstGeom>
          <a:noFill/>
          <a:ln>
            <a:solidFill>
              <a:schemeClr val="accent2">
                <a:lumMod val="75000"/>
              </a:schemeClr>
            </a:solidFill>
          </a:ln>
          <a:extLst>
            <a:ext uri="{909E8E84-426E-40dd-AFC4-6F175D3DCCD1}">
              <a14:hiddenFill xmlns="" xmlns:a14="http://schemas.microsoft.com/office/drawing/2010/main">
                <a:solidFill>
                  <a:srgbClr val="FFFFFF"/>
                </a:solidFill>
              </a14:hiddenFill>
            </a:ext>
          </a:extLst>
        </p:spPr>
      </p:pic>
      <p:sp>
        <p:nvSpPr>
          <p:cNvPr id="5" name="Rounded Rectangle 4"/>
          <p:cNvSpPr/>
          <p:nvPr/>
        </p:nvSpPr>
        <p:spPr>
          <a:xfrm>
            <a:off x="2514600" y="457200"/>
            <a:ext cx="4267200" cy="5040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2800" b="1" i="1" dirty="0" smtClean="0">
                <a:solidFill>
                  <a:schemeClr val="bg1"/>
                </a:solidFill>
                <a:effectLst>
                  <a:outerShdw blurRad="38100" dist="38100" dir="2700000" algn="tl">
                    <a:srgbClr val="000000">
                      <a:alpha val="43137"/>
                    </a:srgbClr>
                  </a:outerShdw>
                </a:effectLst>
              </a:rPr>
              <a:t>Oncocytoma - Gross</a:t>
            </a:r>
            <a:endParaRPr lang="en-US" sz="2800" b="1" i="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2" name="Rectangle 1"/>
          <p:cNvSpPr/>
          <p:nvPr/>
        </p:nvSpPr>
        <p:spPr>
          <a:xfrm>
            <a:off x="5257800" y="1466761"/>
            <a:ext cx="3678238" cy="2031325"/>
          </a:xfrm>
          <a:prstGeom prst="rect">
            <a:avLst/>
          </a:prstGeom>
        </p:spPr>
        <p:txBody>
          <a:bodyPr wrap="square">
            <a:spAutoFit/>
          </a:bodyPr>
          <a:lstStyle/>
          <a:p>
            <a:pPr algn="ctr"/>
            <a:r>
              <a:rPr lang="en-US" b="1" i="1" dirty="0">
                <a:hlinkClick r:id="rId3" tooltip="Gross examination"/>
              </a:rPr>
              <a:t>Gross</a:t>
            </a:r>
            <a:r>
              <a:rPr lang="en-US" b="1" i="1" dirty="0"/>
              <a:t> appearance of a renal </a:t>
            </a:r>
            <a:r>
              <a:rPr lang="en-US" b="1" i="1" dirty="0" err="1"/>
              <a:t>oncocytoma</a:t>
            </a:r>
            <a:r>
              <a:rPr lang="en-US" b="1" i="1" dirty="0"/>
              <a:t> (left of image) and a slice of a normal kidney (right of image). </a:t>
            </a:r>
            <a:endParaRPr lang="en-US" b="1" i="1" dirty="0" smtClean="0"/>
          </a:p>
          <a:p>
            <a:pPr marL="285750" indent="-285750">
              <a:buFont typeface="Arial" panose="020B0604020202020204" pitchFamily="34" charset="0"/>
              <a:buChar char="•"/>
            </a:pPr>
            <a:r>
              <a:rPr lang="en-US" b="1" i="1" dirty="0" smtClean="0"/>
              <a:t>rounded </a:t>
            </a:r>
            <a:r>
              <a:rPr lang="en-US" b="1" i="1" dirty="0" smtClean="0"/>
              <a:t>contour (</a:t>
            </a:r>
            <a:r>
              <a:rPr lang="en-US" dirty="0" smtClean="0">
                <a:solidFill>
                  <a:srgbClr val="000000"/>
                </a:solidFill>
                <a:latin typeface="Arial" panose="020B0604020202020204" pitchFamily="34" charset="0"/>
              </a:rPr>
              <a:t>well circumscribed)</a:t>
            </a:r>
            <a:r>
              <a:rPr lang="en-US" b="1" i="1" dirty="0" smtClean="0"/>
              <a:t>, </a:t>
            </a:r>
            <a:r>
              <a:rPr lang="en-US" b="1" i="1" dirty="0" smtClean="0"/>
              <a:t>the </a:t>
            </a:r>
            <a:r>
              <a:rPr lang="en-US" b="1" i="1" dirty="0"/>
              <a:t>mahogany </a:t>
            </a:r>
            <a:r>
              <a:rPr lang="en-US" b="1" i="1" dirty="0" err="1" smtClean="0"/>
              <a:t>colour</a:t>
            </a:r>
            <a:r>
              <a:rPr lang="en-US" b="1" i="1" dirty="0" smtClean="0"/>
              <a:t> </a:t>
            </a:r>
          </a:p>
          <a:p>
            <a:pPr marL="285750" indent="-285750">
              <a:buFont typeface="Arial" panose="020B0604020202020204" pitchFamily="34" charset="0"/>
              <a:buChar char="•"/>
            </a:pPr>
            <a:r>
              <a:rPr lang="en-US" b="1" i="1" dirty="0" smtClean="0"/>
              <a:t>and </a:t>
            </a:r>
            <a:r>
              <a:rPr lang="en-US" b="1" i="1" dirty="0"/>
              <a:t>the central scar</a:t>
            </a:r>
          </a:p>
        </p:txBody>
      </p:sp>
    </p:spTree>
    <p:extLst>
      <p:ext uri="{BB962C8B-B14F-4D97-AF65-F5344CB8AC3E}">
        <p14:creationId xmlns:p14="http://schemas.microsoft.com/office/powerpoint/2010/main" val="4946295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14400"/>
            <a:ext cx="4419600" cy="4724400"/>
          </a:xfrm>
          <a:prstGeom prst="rect">
            <a:avLst/>
          </a:prstGeom>
          <a:noFill/>
          <a:ln w="9525">
            <a:solidFill>
              <a:srgbClr val="C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ounded Rectangle 8"/>
          <p:cNvSpPr/>
          <p:nvPr/>
        </p:nvSpPr>
        <p:spPr>
          <a:xfrm>
            <a:off x="1981200" y="105544"/>
            <a:ext cx="5029200" cy="6564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i="1" dirty="0"/>
              <a:t>Benign </a:t>
            </a:r>
            <a:r>
              <a:rPr lang="en-US" sz="2800" b="1" i="1" dirty="0" smtClean="0"/>
              <a:t>renal </a:t>
            </a:r>
            <a:r>
              <a:rPr lang="en-US" sz="2800" b="1" i="1" dirty="0" err="1" smtClean="0"/>
              <a:t>oncocytoma</a:t>
            </a:r>
            <a:endParaRPr lang="en-US" sz="2800" b="1" i="1" dirty="0">
              <a:solidFill>
                <a:schemeClr val="bg1"/>
              </a:solidFill>
              <a:effectLst>
                <a:outerShdw blurRad="38100" dist="38100" dir="2700000" algn="tl">
                  <a:srgbClr val="000000">
                    <a:alpha val="43137"/>
                  </a:srgbClr>
                </a:outerShdw>
              </a:effectLst>
            </a:endParaRPr>
          </a:p>
        </p:txBody>
      </p:sp>
      <p:sp>
        <p:nvSpPr>
          <p:cNvPr id="10" name="Rectangle 9"/>
          <p:cNvSpPr/>
          <p:nvPr/>
        </p:nvSpPr>
        <p:spPr>
          <a:xfrm>
            <a:off x="0" y="5791200"/>
            <a:ext cx="5591046" cy="646331"/>
          </a:xfrm>
          <a:prstGeom prst="rect">
            <a:avLst/>
          </a:prstGeom>
        </p:spPr>
        <p:txBody>
          <a:bodyPr wrap="square">
            <a:spAutoFit/>
          </a:bodyPr>
          <a:lstStyle/>
          <a:p>
            <a:pPr algn="ctr"/>
            <a:r>
              <a:rPr lang="en-US" b="1" i="1" dirty="0" smtClean="0"/>
              <a:t>Oncocytes are very </a:t>
            </a:r>
            <a:r>
              <a:rPr lang="en-US" b="1" i="1" dirty="0" smtClean="0">
                <a:solidFill>
                  <a:srgbClr val="FF0000"/>
                </a:solidFill>
              </a:rPr>
              <a:t>RED</a:t>
            </a:r>
            <a:r>
              <a:rPr lang="en-US" b="1" i="1" dirty="0" smtClean="0"/>
              <a:t> </a:t>
            </a:r>
            <a:r>
              <a:rPr lang="en-US" b="1" i="1" dirty="0"/>
              <a:t>and granular cytoplasm with vesicular nuclei and prominent nucleoli.</a:t>
            </a:r>
            <a:r>
              <a:rPr lang="en-US" b="1" i="1" dirty="0" smtClean="0"/>
              <a:t> </a:t>
            </a:r>
            <a:endParaRPr lang="en-US" b="1" i="1" dirty="0" smtClean="0"/>
          </a:p>
        </p:txBody>
      </p:sp>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2" name="Rectangle 1"/>
          <p:cNvSpPr/>
          <p:nvPr/>
        </p:nvSpPr>
        <p:spPr>
          <a:xfrm>
            <a:off x="4876800" y="1295400"/>
            <a:ext cx="3962400"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rPr>
              <a:t>Nesting, alveolar or tubular patterns </a:t>
            </a:r>
            <a:r>
              <a:rPr lang="en-US" dirty="0" smtClean="0">
                <a:solidFill>
                  <a:srgbClr val="000000"/>
                </a:solidFill>
              </a:rPr>
              <a:t>of </a:t>
            </a:r>
            <a:r>
              <a:rPr lang="en-US" dirty="0">
                <a:solidFill>
                  <a:srgbClr val="000000"/>
                </a:solidFill>
              </a:rPr>
              <a:t>uniform round / polygonal cells with abundant, intensely </a:t>
            </a:r>
            <a:r>
              <a:rPr lang="en-US" dirty="0" err="1">
                <a:solidFill>
                  <a:srgbClr val="000000"/>
                </a:solidFill>
              </a:rPr>
              <a:t>eosinophilic</a:t>
            </a:r>
            <a:r>
              <a:rPr lang="en-US" dirty="0">
                <a:solidFill>
                  <a:srgbClr val="000000"/>
                </a:solidFill>
              </a:rPr>
              <a:t> and granular </a:t>
            </a:r>
            <a:r>
              <a:rPr lang="en-US" dirty="0" smtClean="0">
                <a:solidFill>
                  <a:srgbClr val="000000"/>
                </a:solidFill>
              </a:rPr>
              <a:t>cytoplasm, </a:t>
            </a:r>
            <a:r>
              <a:rPr lang="en-US" dirty="0"/>
              <a:t>uniform small, round and central nuclei</a:t>
            </a:r>
          </a:p>
        </p:txBody>
      </p:sp>
    </p:spTree>
    <p:extLst>
      <p:ext uri="{BB962C8B-B14F-4D97-AF65-F5344CB8AC3E}">
        <p14:creationId xmlns:p14="http://schemas.microsoft.com/office/powerpoint/2010/main" val="900805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Angiomyolipma</a:t>
            </a:r>
            <a:r>
              <a:rPr lang="en-US" dirty="0" smtClean="0"/>
              <a:t> </a:t>
            </a:r>
            <a:endParaRPr lang="en-US" dirty="0"/>
          </a:p>
        </p:txBody>
      </p:sp>
      <p:sp>
        <p:nvSpPr>
          <p:cNvPr id="3" name="Content Placeholder 2"/>
          <p:cNvSpPr>
            <a:spLocks noGrp="1"/>
          </p:cNvSpPr>
          <p:nvPr>
            <p:ph sz="quarter" idx="1"/>
          </p:nvPr>
        </p:nvSpPr>
        <p:spPr/>
        <p:txBody>
          <a:bodyPr>
            <a:normAutofit fontScale="92500"/>
          </a:bodyPr>
          <a:lstStyle/>
          <a:p>
            <a:r>
              <a:rPr lang="en-US" sz="2800" dirty="0"/>
              <a:t> benign neoplasm composed of admixture of blood vessels, smooth muscle and adipose </a:t>
            </a:r>
            <a:r>
              <a:rPr lang="en-US" sz="2800" dirty="0" smtClean="0"/>
              <a:t>tissue</a:t>
            </a:r>
          </a:p>
          <a:p>
            <a:pPr fontAlgn="base"/>
            <a:r>
              <a:rPr lang="en-US" sz="2800" dirty="0"/>
              <a:t>Apart from kidney, can occur in </a:t>
            </a:r>
            <a:r>
              <a:rPr lang="en-US" sz="2800" dirty="0" err="1"/>
              <a:t>extrarenal</a:t>
            </a:r>
            <a:r>
              <a:rPr lang="en-US" sz="2800" dirty="0"/>
              <a:t> sites such as </a:t>
            </a:r>
            <a:r>
              <a:rPr lang="en-US" sz="2800" b="1" dirty="0">
                <a:hlinkClick r:id="rId2"/>
              </a:rPr>
              <a:t>liver</a:t>
            </a:r>
            <a:r>
              <a:rPr lang="en-US" sz="2800" dirty="0"/>
              <a:t>, lungs, retroperitoneal soft tissue</a:t>
            </a:r>
          </a:p>
          <a:p>
            <a:pPr fontAlgn="base"/>
            <a:r>
              <a:rPr lang="en-US" sz="2800" dirty="0"/>
              <a:t>May be sporadic but is associated with tuberous sclerosis </a:t>
            </a:r>
            <a:endParaRPr lang="en-US" sz="2800" dirty="0" smtClean="0"/>
          </a:p>
          <a:p>
            <a:pPr fontAlgn="base"/>
            <a:r>
              <a:rPr lang="en-US" sz="2800" dirty="0"/>
              <a:t>Usually diagnosed in adults</a:t>
            </a:r>
          </a:p>
          <a:p>
            <a:pPr fontAlgn="base"/>
            <a:r>
              <a:rPr lang="en-US" sz="2800" dirty="0"/>
              <a:t>&lt; 1% of all renal </a:t>
            </a:r>
            <a:r>
              <a:rPr lang="en-US" sz="2800" dirty="0" smtClean="0"/>
              <a:t>tumors</a:t>
            </a:r>
          </a:p>
          <a:p>
            <a:pPr fontAlgn="base"/>
            <a:r>
              <a:rPr lang="en-US" sz="2800" dirty="0" smtClean="0"/>
              <a:t>grossly: well Circumscribed</a:t>
            </a:r>
            <a:r>
              <a:rPr lang="en-US" sz="2800" dirty="0"/>
              <a:t>, non encapsulated with pushing </a:t>
            </a:r>
            <a:r>
              <a:rPr lang="en-US" sz="2800" dirty="0" smtClean="0"/>
              <a:t>border, </a:t>
            </a:r>
            <a:r>
              <a:rPr lang="en-US" sz="2800" dirty="0"/>
              <a:t>Tumors are usually unilateral and </a:t>
            </a:r>
            <a:r>
              <a:rPr lang="en-US" sz="2800" dirty="0" err="1" smtClean="0"/>
              <a:t>unifocal</a:t>
            </a:r>
            <a:endParaRPr lang="en-US" sz="2800" dirty="0"/>
          </a:p>
          <a:p>
            <a:pPr fontAlgn="base"/>
            <a:endParaRPr lang="en-US" sz="2800" dirty="0"/>
          </a:p>
          <a:p>
            <a:pPr fontAlgn="base"/>
            <a:endParaRPr lang="en-US" dirty="0"/>
          </a:p>
          <a:p>
            <a:endParaRPr lang="en-US" dirty="0"/>
          </a:p>
        </p:txBody>
      </p:sp>
    </p:spTree>
    <p:extLst>
      <p:ext uri="{BB962C8B-B14F-4D97-AF65-F5344CB8AC3E}">
        <p14:creationId xmlns:p14="http://schemas.microsoft.com/office/powerpoint/2010/main" val="518867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ounded Rectangle 6"/>
          <p:cNvSpPr/>
          <p:nvPr/>
        </p:nvSpPr>
        <p:spPr>
          <a:xfrm>
            <a:off x="2651620" y="334153"/>
            <a:ext cx="3968080" cy="504056"/>
          </a:xfrm>
          <a:prstGeom prst="roundRect">
            <a:avLst/>
          </a:prstGeom>
          <a:solidFill>
            <a:srgbClr val="9933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chemeClr val="bg1"/>
                </a:solidFill>
                <a:effectLst>
                  <a:outerShdw blurRad="38100" dist="38100" dir="2700000" algn="tl">
                    <a:srgbClr val="000000">
                      <a:alpha val="43137"/>
                    </a:srgbClr>
                  </a:outerShdw>
                </a:effectLst>
              </a:rPr>
              <a:t>Angiomyolipoma</a:t>
            </a:r>
            <a:endParaRPr lang="en-US" sz="2400" i="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1600200" y="5829180"/>
            <a:ext cx="5867400" cy="923330"/>
          </a:xfrm>
          <a:prstGeom prst="rect">
            <a:avLst/>
          </a:prstGeom>
        </p:spPr>
        <p:txBody>
          <a:bodyPr wrap="square">
            <a:spAutoFit/>
          </a:bodyPr>
          <a:lstStyle/>
          <a:p>
            <a:pPr algn="ctr"/>
            <a:r>
              <a:rPr lang="en-US" b="1" i="1" dirty="0" smtClean="0"/>
              <a:t>Benign </a:t>
            </a:r>
            <a:r>
              <a:rPr lang="en-US" b="1" i="1" dirty="0"/>
              <a:t>tumor composed of </a:t>
            </a:r>
            <a:r>
              <a:rPr lang="en-US" b="1" i="1" dirty="0" smtClean="0"/>
              <a:t>vessels (</a:t>
            </a:r>
            <a:r>
              <a:rPr lang="en-US" dirty="0" smtClean="0"/>
              <a:t>thick </a:t>
            </a:r>
            <a:r>
              <a:rPr lang="en-US" dirty="0"/>
              <a:t>walled </a:t>
            </a:r>
            <a:r>
              <a:rPr lang="en-US" dirty="0" err="1"/>
              <a:t>hyalinized</a:t>
            </a:r>
            <a:r>
              <a:rPr lang="en-US" dirty="0"/>
              <a:t> </a:t>
            </a:r>
            <a:r>
              <a:rPr lang="en-US" dirty="0" smtClean="0"/>
              <a:t>vessels)</a:t>
            </a:r>
            <a:r>
              <a:rPr lang="en-US" b="1" i="1" dirty="0" smtClean="0"/>
              <a:t>,  </a:t>
            </a:r>
            <a:r>
              <a:rPr lang="en-US" b="1" i="1" dirty="0"/>
              <a:t>smooth </a:t>
            </a:r>
            <a:r>
              <a:rPr lang="en-US" b="1" i="1" dirty="0" smtClean="0"/>
              <a:t>muscle component (</a:t>
            </a:r>
            <a:r>
              <a:rPr lang="en-US" dirty="0" smtClean="0"/>
              <a:t>originate </a:t>
            </a:r>
            <a:r>
              <a:rPr lang="en-US" dirty="0"/>
              <a:t>from vessel </a:t>
            </a:r>
            <a:r>
              <a:rPr lang="en-US" dirty="0" smtClean="0"/>
              <a:t>walls)</a:t>
            </a:r>
            <a:r>
              <a:rPr lang="en-US" dirty="0"/>
              <a:t> </a:t>
            </a:r>
            <a:r>
              <a:rPr lang="en-US" b="1" i="1" dirty="0" smtClean="0"/>
              <a:t>  </a:t>
            </a:r>
            <a:r>
              <a:rPr lang="en-US" b="1" i="1" dirty="0"/>
              <a:t>and </a:t>
            </a:r>
            <a:r>
              <a:rPr lang="en-US" b="1" i="1" dirty="0" smtClean="0"/>
              <a:t>fat (</a:t>
            </a:r>
            <a:r>
              <a:rPr lang="en-US" dirty="0" smtClean="0"/>
              <a:t>mature </a:t>
            </a:r>
            <a:r>
              <a:rPr lang="en-US" dirty="0"/>
              <a:t>adipose </a:t>
            </a:r>
            <a:r>
              <a:rPr lang="en-US" dirty="0" smtClean="0"/>
              <a:t>tissue)</a:t>
            </a:r>
            <a:endParaRPr lang="en-US" b="1" i="1" dirty="0"/>
          </a:p>
        </p:txBody>
      </p:sp>
      <p:pic>
        <p:nvPicPr>
          <p:cNvPr id="10" name="Picture 2" descr="http://3.bp.blogspot.com/-7M0QGLMWelM/UPypvxRdm2I/AAAAAAAARCA/5K74CyoMHhk/s1600/Renal_angiomyolipoma_(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2360" y="979281"/>
            <a:ext cx="7086600" cy="4687660"/>
          </a:xfrm>
          <a:prstGeom prst="rect">
            <a:avLst/>
          </a:prstGeom>
          <a:noFill/>
          <a:ln w="28575">
            <a:solidFill>
              <a:srgbClr val="6D0D62"/>
            </a:solidFill>
          </a:ln>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9304175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14400"/>
            <a:ext cx="6840760" cy="1584176"/>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MALIGNANT  RENAL TUMORS</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209800" y="2971800"/>
            <a:ext cx="4518645" cy="1785104"/>
          </a:xfrm>
          <a:prstGeom prst="rect">
            <a:avLst/>
          </a:prstGeom>
          <a:solidFill>
            <a:schemeClr val="accent2">
              <a:lumMod val="20000"/>
              <a:lumOff val="80000"/>
            </a:schemeClr>
          </a:solidFill>
        </p:spPr>
        <p:txBody>
          <a:bodyPr wrap="square">
            <a:spAutoFit/>
          </a:bodyPr>
          <a:lstStyle/>
          <a:p>
            <a:pPr marL="182880" lvl="1" indent="-285750">
              <a:buFont typeface="Arial" pitchFamily="34" charset="0"/>
              <a:buChar char="•"/>
            </a:pPr>
            <a:r>
              <a:rPr lang="en-US" sz="2200" b="1" i="1" dirty="0">
                <a:solidFill>
                  <a:srgbClr val="CC00CC"/>
                </a:solidFill>
              </a:rPr>
              <a:t>Renal Cell Carcinoma </a:t>
            </a:r>
            <a:r>
              <a:rPr lang="en-US" sz="2200" b="1" i="1" dirty="0" smtClean="0">
                <a:solidFill>
                  <a:srgbClr val="CC00CC"/>
                </a:solidFill>
              </a:rPr>
              <a:t>:</a:t>
            </a:r>
          </a:p>
          <a:p>
            <a:pPr marL="0" lvl="1"/>
            <a:r>
              <a:rPr lang="en-US" sz="2200" b="1" i="1" dirty="0">
                <a:solidFill>
                  <a:srgbClr val="CC00CC"/>
                </a:solidFill>
              </a:rPr>
              <a:t> </a:t>
            </a:r>
            <a:r>
              <a:rPr lang="en-US" sz="2200" b="1" i="1" dirty="0" smtClean="0">
                <a:solidFill>
                  <a:srgbClr val="CC00CC"/>
                </a:solidFill>
              </a:rPr>
              <a:t>       </a:t>
            </a:r>
            <a:r>
              <a:rPr lang="en-US" sz="2200" b="1" i="1" dirty="0" smtClean="0">
                <a:solidFill>
                  <a:srgbClr val="0000FF"/>
                </a:solidFill>
              </a:rPr>
              <a:t>- Clear </a:t>
            </a:r>
            <a:r>
              <a:rPr lang="en-US" sz="2200" b="1" i="1" dirty="0">
                <a:solidFill>
                  <a:srgbClr val="0000FF"/>
                </a:solidFill>
              </a:rPr>
              <a:t>Cell </a:t>
            </a:r>
            <a:r>
              <a:rPr lang="en-US" sz="2200" b="1" i="1" dirty="0" smtClean="0">
                <a:solidFill>
                  <a:srgbClr val="0000FF"/>
                </a:solidFill>
              </a:rPr>
              <a:t>Carcinoma  </a:t>
            </a:r>
          </a:p>
          <a:p>
            <a:pPr marL="0" lvl="1"/>
            <a:r>
              <a:rPr lang="en-US" sz="2200" b="1" i="1" dirty="0">
                <a:solidFill>
                  <a:srgbClr val="0000FF"/>
                </a:solidFill>
              </a:rPr>
              <a:t> </a:t>
            </a:r>
            <a:r>
              <a:rPr lang="en-US" sz="2200" b="1" i="1" dirty="0" smtClean="0">
                <a:solidFill>
                  <a:srgbClr val="0000FF"/>
                </a:solidFill>
              </a:rPr>
              <a:t>       - Adenocarcinoma </a:t>
            </a:r>
          </a:p>
          <a:p>
            <a:pPr marL="0" lvl="1"/>
            <a:r>
              <a:rPr lang="en-US" sz="2200" b="1" i="1" dirty="0">
                <a:solidFill>
                  <a:srgbClr val="0000FF"/>
                </a:solidFill>
              </a:rPr>
              <a:t> </a:t>
            </a:r>
            <a:r>
              <a:rPr lang="en-US" sz="2200" b="1" i="1" dirty="0" smtClean="0">
                <a:solidFill>
                  <a:srgbClr val="0000FF"/>
                </a:solidFill>
              </a:rPr>
              <a:t>       -  Hypernephroma</a:t>
            </a:r>
            <a:endParaRPr lang="en-US" sz="2200" b="1" i="1" dirty="0">
              <a:solidFill>
                <a:srgbClr val="0000FF"/>
              </a:solidFill>
            </a:endParaRPr>
          </a:p>
          <a:p>
            <a:pPr marL="182880" lvl="1" indent="-285750">
              <a:buFont typeface="Arial" pitchFamily="34" charset="0"/>
              <a:buChar char="•"/>
            </a:pPr>
            <a:r>
              <a:rPr lang="en-US" sz="2200" b="1" i="1" dirty="0">
                <a:solidFill>
                  <a:srgbClr val="CC00CC"/>
                </a:solidFill>
              </a:rPr>
              <a:t>Urothelial (Transitional)</a:t>
            </a: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smtClean="0">
                <a:effectLst>
                  <a:outerShdw blurRad="38100" dist="38100" dir="2700000" algn="tl">
                    <a:srgbClr val="000000">
                      <a:alpha val="43137"/>
                    </a:srgbClr>
                  </a:outerShdw>
                </a:effectLst>
                <a:latin typeface="Century Schoolbook" pitchFamily="18" charset="0"/>
              </a:rPr>
              <a:t> Renal </a:t>
            </a:r>
            <a:r>
              <a:rPr lang="en-US" b="1" i="1" dirty="0">
                <a:effectLst>
                  <a:outerShdw blurRad="38100" dist="38100" dir="2700000" algn="tl">
                    <a:srgbClr val="000000">
                      <a:alpha val="43137"/>
                    </a:srgbClr>
                  </a:outerShdw>
                </a:effectLst>
                <a:latin typeface="Century Schoolbook" pitchFamily="18" charset="0"/>
              </a:rPr>
              <a:t>Clear Cell Carcinoma</a:t>
            </a:r>
            <a:endParaRPr lang="en-US" dirty="0"/>
          </a:p>
        </p:txBody>
      </p:sp>
      <p:sp>
        <p:nvSpPr>
          <p:cNvPr id="3" name="Content Placeholder 2"/>
          <p:cNvSpPr>
            <a:spLocks noGrp="1"/>
          </p:cNvSpPr>
          <p:nvPr>
            <p:ph sz="quarter" idx="1"/>
          </p:nvPr>
        </p:nvSpPr>
        <p:spPr/>
        <p:txBody>
          <a:bodyPr/>
          <a:lstStyle/>
          <a:p>
            <a:pPr fontAlgn="base"/>
            <a:r>
              <a:rPr lang="en-US" sz="2800" dirty="0"/>
              <a:t>65% - 70% of adult renal cancers (</a:t>
            </a:r>
            <a:r>
              <a:rPr lang="en-US" sz="2800" b="1" dirty="0">
                <a:hlinkClick r:id="rId2"/>
              </a:rPr>
              <a:t>WHO 2016</a:t>
            </a:r>
            <a:r>
              <a:rPr lang="en-US" sz="2800" dirty="0" smtClean="0"/>
              <a:t>)</a:t>
            </a:r>
          </a:p>
          <a:p>
            <a:pPr fontAlgn="base"/>
            <a:r>
              <a:rPr lang="en-US" sz="2800" dirty="0"/>
              <a:t>Approximately 2:1 male: female ratio</a:t>
            </a:r>
          </a:p>
          <a:p>
            <a:pPr fontAlgn="base"/>
            <a:r>
              <a:rPr lang="en-US" sz="2800" dirty="0"/>
              <a:t>Usually &gt; 50 years old</a:t>
            </a:r>
          </a:p>
          <a:p>
            <a:pPr fontAlgn="base"/>
            <a:r>
              <a:rPr lang="en-US" sz="2800" dirty="0">
                <a:solidFill>
                  <a:srgbClr val="FF0000"/>
                </a:solidFill>
              </a:rPr>
              <a:t>Risk factors: </a:t>
            </a:r>
            <a:r>
              <a:rPr lang="en-US" sz="2800" dirty="0"/>
              <a:t>obesity, smoking, hypertension, acquired cystic kidney disease due to end stage renal disease, occupational exposure to trichloroethylene, treated </a:t>
            </a:r>
            <a:r>
              <a:rPr lang="en-US" sz="2800" dirty="0" err="1"/>
              <a:t>neuroblastoma</a:t>
            </a:r>
            <a:endParaRPr lang="en-US" sz="2800" dirty="0"/>
          </a:p>
          <a:p>
            <a:pPr fontAlgn="base"/>
            <a:r>
              <a:rPr lang="en-US" sz="2800" dirty="0"/>
              <a:t>Genetic susceptibilities estimated to account for 2 - </a:t>
            </a:r>
            <a:r>
              <a:rPr lang="en-US" sz="2800"/>
              <a:t>4</a:t>
            </a:r>
            <a:r>
              <a:rPr lang="en-US" sz="2800" smtClean="0"/>
              <a:t>% (VHL)</a:t>
            </a:r>
            <a:endParaRPr lang="en-US" sz="2800" dirty="0"/>
          </a:p>
          <a:p>
            <a:pPr fontAlgn="base"/>
            <a:endParaRPr lang="en-US" dirty="0"/>
          </a:p>
        </p:txBody>
      </p:sp>
    </p:spTree>
    <p:extLst>
      <p:ext uri="{BB962C8B-B14F-4D97-AF65-F5344CB8AC3E}">
        <p14:creationId xmlns:p14="http://schemas.microsoft.com/office/powerpoint/2010/main" val="571977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555776" y="304800"/>
            <a:ext cx="4104456" cy="531912"/>
          </a:xfrm>
          <a:prstGeom prst="roundRect">
            <a:avLst/>
          </a:prstGeom>
          <a:solidFill>
            <a:srgbClr val="B85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latin typeface="Andalus" pitchFamily="18" charset="-78"/>
                <a:cs typeface="Andalus" pitchFamily="18" charset="-78"/>
              </a:rPr>
              <a:t>Renal Corpuscle</a:t>
            </a:r>
            <a:endParaRPr lang="en-US" sz="2800" b="1" i="1" dirty="0">
              <a:effectLst>
                <a:outerShdw blurRad="38100" dist="38100" dir="2700000" algn="tl">
                  <a:srgbClr val="000000">
                    <a:alpha val="43137"/>
                  </a:srgbClr>
                </a:outerShdw>
              </a:effectLst>
              <a:latin typeface="Andalus" pitchFamily="18" charset="-78"/>
              <a:cs typeface="Andalus" pitchFamily="18" charset="-78"/>
            </a:endParaRPr>
          </a:p>
        </p:txBody>
      </p:sp>
      <p:pic>
        <p:nvPicPr>
          <p:cNvPr id="113667" name="Picture 3"/>
          <p:cNvPicPr>
            <a:picLocks noChangeAspect="1" noChangeArrowheads="1"/>
          </p:cNvPicPr>
          <p:nvPr/>
        </p:nvPicPr>
        <p:blipFill>
          <a:blip r:embed="rId2"/>
          <a:srcRect/>
          <a:stretch>
            <a:fillRect/>
          </a:stretch>
        </p:blipFill>
        <p:spPr bwMode="auto">
          <a:xfrm>
            <a:off x="380999" y="838200"/>
            <a:ext cx="8385857" cy="5562600"/>
          </a:xfrm>
          <a:prstGeom prst="rect">
            <a:avLst/>
          </a:prstGeom>
          <a:noFill/>
          <a:ln w="9525">
            <a:noFill/>
            <a:miter lim="800000"/>
            <a:headEnd/>
            <a:tailEnd/>
          </a:ln>
          <a:effectLst/>
        </p:spPr>
      </p:pic>
      <p:sp>
        <p:nvSpPr>
          <p:cNvPr id="6" name="TextBox 5"/>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327017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899592" y="5638800"/>
            <a:ext cx="7200800" cy="707886"/>
          </a:xfrm>
          <a:prstGeom prst="rect">
            <a:avLst/>
          </a:prstGeom>
        </p:spPr>
        <p:txBody>
          <a:bodyPr wrap="square">
            <a:spAutoFit/>
          </a:bodyPr>
          <a:lstStyle/>
          <a:p>
            <a:pPr algn="ctr"/>
            <a:r>
              <a:rPr lang="en-US" sz="2000" b="1" i="1" dirty="0" smtClean="0"/>
              <a:t>A well circumscribed renal cortical mass which is </a:t>
            </a:r>
            <a:r>
              <a:rPr lang="en-US" sz="2000" b="1" i="1" dirty="0" smtClean="0">
                <a:solidFill>
                  <a:srgbClr val="FF0000"/>
                </a:solidFill>
              </a:rPr>
              <a:t>partly yellow due to presence of fat and partly hemorrhagic</a:t>
            </a:r>
            <a:r>
              <a:rPr lang="en-US" sz="2000" b="1" i="1" dirty="0" smtClean="0"/>
              <a:t> with lobulated cut surface .</a:t>
            </a:r>
          </a:p>
        </p:txBody>
      </p:sp>
      <p:sp>
        <p:nvSpPr>
          <p:cNvPr id="6" name="Rounded Rectangle 5"/>
          <p:cNvSpPr/>
          <p:nvPr/>
        </p:nvSpPr>
        <p:spPr>
          <a:xfrm>
            <a:off x="609600" y="253752"/>
            <a:ext cx="76962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8" name="Picture 2" descr="File:Renal cell carcinoma.jpg"/>
          <p:cNvPicPr>
            <a:picLocks noChangeAspect="1" noChangeArrowheads="1"/>
          </p:cNvPicPr>
          <p:nvPr/>
        </p:nvPicPr>
        <p:blipFill>
          <a:blip r:embed="rId2" cstate="print"/>
          <a:srcRect/>
          <a:stretch>
            <a:fillRect/>
          </a:stretch>
        </p:blipFill>
        <p:spPr bwMode="auto">
          <a:xfrm>
            <a:off x="572547" y="869000"/>
            <a:ext cx="3784248" cy="4617400"/>
          </a:xfrm>
          <a:prstGeom prst="rect">
            <a:avLst/>
          </a:prstGeom>
          <a:noFill/>
        </p:spPr>
      </p:pic>
      <p:pic>
        <p:nvPicPr>
          <p:cNvPr id="9" name="Picture 4" descr="http://upload.wikimedia.org/wikipedia/en/thumb/8/88/Kidney_cancer.jpg/220px-Kidney_cancer.jpg"/>
          <p:cNvPicPr>
            <a:picLocks noChangeAspect="1" noChangeArrowheads="1"/>
          </p:cNvPicPr>
          <p:nvPr/>
        </p:nvPicPr>
        <p:blipFill>
          <a:blip r:embed="rId3" cstate="print"/>
          <a:srcRect/>
          <a:stretch>
            <a:fillRect/>
          </a:stretch>
        </p:blipFill>
        <p:spPr bwMode="auto">
          <a:xfrm>
            <a:off x="4499993" y="868999"/>
            <a:ext cx="3882008" cy="4617401"/>
          </a:xfrm>
          <a:prstGeom prst="rect">
            <a:avLst/>
          </a:prstGeom>
          <a:noFill/>
        </p:spPr>
      </p:pic>
      <p:sp>
        <p:nvSpPr>
          <p:cNvPr id="11" name="TextBox 10"/>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2" name="TextBox 11"/>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740768" y="5638800"/>
            <a:ext cx="7488832" cy="1015663"/>
          </a:xfrm>
          <a:prstGeom prst="rect">
            <a:avLst/>
          </a:prstGeom>
        </p:spPr>
        <p:txBody>
          <a:bodyPr wrap="square">
            <a:spAutoFit/>
          </a:bodyPr>
          <a:lstStyle/>
          <a:p>
            <a:pPr algn="ctr"/>
            <a:r>
              <a:rPr lang="en-US" sz="2000" b="1" i="1" dirty="0" smtClean="0">
                <a:latin typeface="Century Schoolbook" pitchFamily="18" charset="0"/>
              </a:rPr>
              <a:t>Renal clear cell carcinoma. </a:t>
            </a:r>
            <a:r>
              <a:rPr lang="en-US" sz="2000" b="1" i="1" dirty="0"/>
              <a:t>The tumor is </a:t>
            </a:r>
            <a:r>
              <a:rPr lang="en-US" sz="2000" b="1" i="1" dirty="0">
                <a:solidFill>
                  <a:srgbClr val="FF0000"/>
                </a:solidFill>
              </a:rPr>
              <a:t>well demarcated </a:t>
            </a:r>
            <a:r>
              <a:rPr lang="en-US" sz="2000" b="1" i="1" dirty="0"/>
              <a:t>from the surrounding non-neoplastic renal parenchyma by </a:t>
            </a:r>
            <a:endParaRPr lang="en-US" sz="2000" b="1" i="1" dirty="0" smtClean="0"/>
          </a:p>
          <a:p>
            <a:pPr algn="ctr"/>
            <a:r>
              <a:rPr lang="en-US" sz="2000" b="1" i="1" dirty="0" smtClean="0"/>
              <a:t>a </a:t>
            </a:r>
            <a:r>
              <a:rPr lang="en-US" sz="2000" b="1" i="1" dirty="0"/>
              <a:t>pseudocapsule</a:t>
            </a:r>
            <a:endParaRPr lang="en-US" sz="2000" b="1" i="1" dirty="0">
              <a:latin typeface="Century Schoolbook" pitchFamily="18" charset="0"/>
            </a:endParaRP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857" y="990600"/>
            <a:ext cx="7293743" cy="451824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371600" y="253752"/>
            <a:ext cx="63246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Gross</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762000" y="1447800"/>
            <a:ext cx="7620000" cy="4462760"/>
          </a:xfrm>
          <a:prstGeom prst="rect">
            <a:avLst/>
          </a:prstGeom>
          <a:solidFill>
            <a:schemeClr val="bg2">
              <a:lumMod val="90000"/>
            </a:schemeClr>
          </a:solidFill>
          <a:ln w="9525">
            <a:noFill/>
            <a:miter lim="800000"/>
            <a:headEnd/>
            <a:tailEnd/>
          </a:ln>
        </p:spPr>
        <p:txBody>
          <a:bodyPr wrap="square">
            <a:spAutoFit/>
          </a:bodyPr>
          <a:lstStyle/>
          <a:p>
            <a:pPr marL="533400" indent="-533400" algn="just">
              <a:buFont typeface="Arial" pitchFamily="34" charset="0"/>
              <a:buChar char="•"/>
            </a:pPr>
            <a:endParaRPr lang="en-US" sz="1200" b="1" i="1" dirty="0"/>
          </a:p>
          <a:p>
            <a:pPr marL="533400" indent="-533400" algn="just">
              <a:buFont typeface="Arial" pitchFamily="34" charset="0"/>
              <a:buChar char="•"/>
            </a:pPr>
            <a:r>
              <a:rPr lang="en-US" sz="2400" b="1" i="1" dirty="0" smtClean="0"/>
              <a:t>Tumor </a:t>
            </a:r>
            <a:r>
              <a:rPr lang="en-US" sz="2400" b="1" i="1" dirty="0"/>
              <a:t>cells are large polygonal with clear cytoplasm (dissolved glycogen and lipid) and piknotic nuclei.</a:t>
            </a:r>
          </a:p>
          <a:p>
            <a:pPr marL="533400" indent="-533400" algn="just">
              <a:buFont typeface="Arial" pitchFamily="34" charset="0"/>
              <a:buChar char="•"/>
            </a:pPr>
            <a:endParaRPr lang="en-US" b="1" i="1" dirty="0"/>
          </a:p>
          <a:p>
            <a:pPr marL="533400" indent="-533400" algn="just">
              <a:buFont typeface="Arial" pitchFamily="34" charset="0"/>
              <a:buChar char="•"/>
            </a:pPr>
            <a:r>
              <a:rPr lang="en-US" sz="2400" b="1" i="1" dirty="0"/>
              <a:t>Cells are arranged as alveolar groups or tubules with papillary formations separated by thin fibrovascular septae.</a:t>
            </a:r>
          </a:p>
          <a:p>
            <a:pPr marL="533400" indent="-533400" algn="just">
              <a:buFont typeface="Arial" pitchFamily="34" charset="0"/>
              <a:buChar char="•"/>
            </a:pPr>
            <a:endParaRPr lang="en-US" b="1" i="1" dirty="0"/>
          </a:p>
          <a:p>
            <a:pPr marL="533400" indent="-533400" algn="just">
              <a:buFont typeface="Arial" pitchFamily="34" charset="0"/>
              <a:buChar char="•"/>
            </a:pPr>
            <a:r>
              <a:rPr lang="en-US" sz="2400" b="1" i="1" dirty="0"/>
              <a:t>Cells  show pleomorphism and mitosis.</a:t>
            </a:r>
          </a:p>
          <a:p>
            <a:pPr marL="533400" indent="-533400" algn="just">
              <a:buFont typeface="Arial" pitchFamily="34" charset="0"/>
              <a:buChar char="•"/>
            </a:pPr>
            <a:endParaRPr lang="en-US" sz="2000" b="1" i="1" dirty="0"/>
          </a:p>
          <a:p>
            <a:pPr marL="533400" indent="-533400" algn="just">
              <a:buFont typeface="Arial" pitchFamily="34" charset="0"/>
              <a:buChar char="•"/>
            </a:pPr>
            <a:r>
              <a:rPr lang="en-US" sz="2400" b="1" i="1" dirty="0"/>
              <a:t>Areas of haemorrhage and necrosis are present</a:t>
            </a:r>
            <a:r>
              <a:rPr lang="en-US" sz="2400" b="1" i="1" dirty="0" smtClean="0"/>
              <a:t>.</a:t>
            </a:r>
          </a:p>
          <a:p>
            <a:pPr marL="533400" indent="-533400" algn="just"/>
            <a:endParaRPr lang="en-US" sz="2400" b="1" i="1" dirty="0"/>
          </a:p>
        </p:txBody>
      </p:sp>
      <p:sp>
        <p:nvSpPr>
          <p:cNvPr id="8" name="Rounded Rectangle 7"/>
          <p:cNvSpPr/>
          <p:nvPr/>
        </p:nvSpPr>
        <p:spPr>
          <a:xfrm>
            <a:off x="685800" y="457200"/>
            <a:ext cx="7776864" cy="581744"/>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7" name="TextBox 6"/>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9938" name="Picture 2" descr="File:Clear cell renal cell carcinoma high mag.jpg"/>
          <p:cNvPicPr>
            <a:picLocks noChangeAspect="1" noChangeArrowheads="1"/>
          </p:cNvPicPr>
          <p:nvPr/>
        </p:nvPicPr>
        <p:blipFill>
          <a:blip r:embed="rId2" cstate="print"/>
          <a:srcRect/>
          <a:stretch>
            <a:fillRect/>
          </a:stretch>
        </p:blipFill>
        <p:spPr bwMode="auto">
          <a:xfrm>
            <a:off x="914400" y="1066800"/>
            <a:ext cx="7271344" cy="4270736"/>
          </a:xfrm>
          <a:prstGeom prst="rect">
            <a:avLst/>
          </a:prstGeom>
          <a:noFill/>
          <a:ln w="28575">
            <a:solidFill>
              <a:srgbClr val="660033"/>
            </a:solidFill>
          </a:ln>
        </p:spPr>
      </p:pic>
      <p:sp>
        <p:nvSpPr>
          <p:cNvPr id="7" name="مستطيل 6"/>
          <p:cNvSpPr/>
          <p:nvPr/>
        </p:nvSpPr>
        <p:spPr>
          <a:xfrm>
            <a:off x="914400" y="5489937"/>
            <a:ext cx="7315200" cy="1323439"/>
          </a:xfrm>
          <a:prstGeom prst="rect">
            <a:avLst/>
          </a:prstGeom>
        </p:spPr>
        <p:txBody>
          <a:bodyPr wrap="square">
            <a:spAutoFit/>
          </a:bodyPr>
          <a:lstStyle/>
          <a:p>
            <a:pPr algn="ctr"/>
            <a:r>
              <a:rPr lang="en-GB" sz="2000" b="1" i="1" dirty="0" smtClean="0"/>
              <a:t>The </a:t>
            </a:r>
            <a:r>
              <a:rPr lang="en-GB" sz="2000" b="1" i="1" dirty="0"/>
              <a:t>most common type of renal cell carcinoma (clear cell) - on right of </a:t>
            </a:r>
            <a:r>
              <a:rPr lang="en-US" sz="2000" b="1" i="1" dirty="0" smtClean="0"/>
              <a:t> </a:t>
            </a:r>
            <a:r>
              <a:rPr lang="x-none" sz="2000" b="1" i="1" dirty="0" smtClean="0"/>
              <a:t> </a:t>
            </a:r>
            <a:r>
              <a:rPr lang="en-US" sz="2000" b="1" i="1" dirty="0" smtClean="0"/>
              <a:t>t</a:t>
            </a:r>
            <a:r>
              <a:rPr lang="en-GB" sz="2000" b="1" i="1" dirty="0" smtClean="0"/>
              <a:t>he image : Cells with clear cytoplasm, typically arranged in nests and Nuclear atypia is common</a:t>
            </a:r>
            <a:r>
              <a:rPr lang="en-GB" sz="2000" b="1" i="1" dirty="0"/>
              <a:t>. Non-tumour kidney is on the left of the </a:t>
            </a:r>
            <a:r>
              <a:rPr lang="en-GB" sz="2000" b="1" i="1" dirty="0" smtClean="0"/>
              <a:t>image</a:t>
            </a:r>
            <a:endParaRPr lang="x-none" sz="2000" b="1" i="1" dirty="0"/>
          </a:p>
        </p:txBody>
      </p:sp>
      <p:sp>
        <p:nvSpPr>
          <p:cNvPr id="5" name="Rounded Rectangle 4"/>
          <p:cNvSpPr/>
          <p:nvPr/>
        </p:nvSpPr>
        <p:spPr>
          <a:xfrm>
            <a:off x="838200" y="264840"/>
            <a:ext cx="7391400" cy="57336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932296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838200" y="253752"/>
            <a:ext cx="7391400" cy="50824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2" name="Rectangle 1"/>
          <p:cNvSpPr/>
          <p:nvPr/>
        </p:nvSpPr>
        <p:spPr>
          <a:xfrm>
            <a:off x="632137" y="5486400"/>
            <a:ext cx="7776864" cy="1323439"/>
          </a:xfrm>
          <a:prstGeom prst="rect">
            <a:avLst/>
          </a:prstGeom>
        </p:spPr>
        <p:txBody>
          <a:bodyPr wrap="square">
            <a:spAutoFit/>
          </a:bodyPr>
          <a:lstStyle/>
          <a:p>
            <a:pPr marL="533400" indent="-533400" algn="ctr"/>
            <a:r>
              <a:rPr lang="en-GB" sz="2000" b="1" i="1" dirty="0"/>
              <a:t>The most common type of renal cell carcinoma (clear cell) </a:t>
            </a:r>
            <a:r>
              <a:rPr lang="en-GB" sz="2000" b="1" i="1" dirty="0" smtClean="0"/>
              <a:t>.</a:t>
            </a:r>
          </a:p>
          <a:p>
            <a:pPr marL="533400" indent="-533400" algn="ctr"/>
            <a:r>
              <a:rPr lang="en-US" sz="2000" b="1" i="1" dirty="0" smtClean="0"/>
              <a:t>Tumor </a:t>
            </a:r>
            <a:r>
              <a:rPr lang="en-US" sz="2000" b="1" i="1" dirty="0"/>
              <a:t>cells are large polygonal with clear cytoplasm </a:t>
            </a:r>
            <a:endParaRPr lang="en-US" sz="2000" b="1" i="1" dirty="0" smtClean="0"/>
          </a:p>
          <a:p>
            <a:pPr marL="533400" indent="-533400" algn="ctr"/>
            <a:r>
              <a:rPr lang="en-US" sz="2000" b="1" i="1" dirty="0" smtClean="0"/>
              <a:t>(</a:t>
            </a:r>
            <a:r>
              <a:rPr lang="en-US" sz="2000" b="1" i="1" dirty="0"/>
              <a:t>dissolved glycogen and lipid) and piknotic nuclei. </a:t>
            </a:r>
          </a:p>
          <a:p>
            <a:pPr marL="533400" indent="-533400" algn="ctr"/>
            <a:r>
              <a:rPr lang="en-US" sz="2000" b="1" i="1" dirty="0"/>
              <a:t>- Cells  show pleomorphism and mitosis.</a:t>
            </a:r>
          </a:p>
        </p:txBody>
      </p:sp>
      <p:pic>
        <p:nvPicPr>
          <p:cNvPr id="6" name="Picture 2" descr="File:Renal clear cell ca (1) Nephrectomy.jpg"/>
          <p:cNvPicPr>
            <a:picLocks noChangeAspect="1" noChangeArrowheads="1"/>
          </p:cNvPicPr>
          <p:nvPr/>
        </p:nvPicPr>
        <p:blipFill>
          <a:blip r:embed="rId2" cstate="print"/>
          <a:srcRect/>
          <a:stretch>
            <a:fillRect/>
          </a:stretch>
        </p:blipFill>
        <p:spPr bwMode="auto">
          <a:xfrm>
            <a:off x="914400" y="990600"/>
            <a:ext cx="7364089" cy="4419600"/>
          </a:xfrm>
          <a:prstGeom prst="rect">
            <a:avLst/>
          </a:prstGeom>
          <a:noFill/>
          <a:ln w="28575">
            <a:solidFill>
              <a:schemeClr val="tx1"/>
            </a:solidFill>
          </a:ln>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7556405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1143000" y="1143000"/>
            <a:ext cx="6881086" cy="4724400"/>
          </a:xfrm>
          <a:prstGeom prst="rect">
            <a:avLst/>
          </a:prstGeom>
          <a:noFill/>
          <a:ln w="28575">
            <a:solidFill>
              <a:schemeClr val="tx1"/>
            </a:solidFill>
            <a:miter lim="800000"/>
            <a:headEnd/>
            <a:tailEnd/>
          </a:ln>
        </p:spPr>
      </p:pic>
      <p:sp>
        <p:nvSpPr>
          <p:cNvPr id="5" name="Rectangle 4"/>
          <p:cNvSpPr/>
          <p:nvPr/>
        </p:nvSpPr>
        <p:spPr>
          <a:xfrm>
            <a:off x="1043608" y="5943600"/>
            <a:ext cx="7128792" cy="707886"/>
          </a:xfrm>
          <a:prstGeom prst="rect">
            <a:avLst/>
          </a:prstGeom>
        </p:spPr>
        <p:txBody>
          <a:bodyPr wrap="square">
            <a:spAutoFit/>
          </a:bodyPr>
          <a:lstStyle/>
          <a:p>
            <a:pPr algn="ctr"/>
            <a:r>
              <a:rPr lang="en-US" sz="2000" b="1" i="1" dirty="0" smtClean="0"/>
              <a:t>Section shows clear tumor cells with pleomorphic nuclei and areas</a:t>
            </a:r>
          </a:p>
          <a:p>
            <a:pPr algn="ctr"/>
            <a:r>
              <a:rPr lang="en-US" sz="2000" b="1" i="1" dirty="0" smtClean="0"/>
              <a:t> of hemorrhage .</a:t>
            </a:r>
          </a:p>
        </p:txBody>
      </p:sp>
      <p:sp>
        <p:nvSpPr>
          <p:cNvPr id="6" name="Rounded Rectangle 5"/>
          <p:cNvSpPr/>
          <p:nvPr/>
        </p:nvSpPr>
        <p:spPr>
          <a:xfrm>
            <a:off x="838200" y="381000"/>
            <a:ext cx="7474024" cy="5334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Renal Clear Cell Carcinoma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533400"/>
            <a:ext cx="5760640" cy="1008112"/>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WILM’S  TUMOR</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3" name="Rectangle 2"/>
          <p:cNvSpPr/>
          <p:nvPr/>
        </p:nvSpPr>
        <p:spPr>
          <a:xfrm>
            <a:off x="609600" y="1752600"/>
            <a:ext cx="7086600" cy="4401205"/>
          </a:xfrm>
          <a:prstGeom prst="rect">
            <a:avLst/>
          </a:prstGeom>
        </p:spPr>
        <p:txBody>
          <a:bodyPr wrap="square">
            <a:spAutoFit/>
          </a:bodyPr>
          <a:lstStyle/>
          <a:p>
            <a:pPr marL="342900" indent="-342900">
              <a:buFont typeface="Arial"/>
              <a:buChar char="•"/>
            </a:pPr>
            <a:r>
              <a:rPr lang="fr-FR" sz="2800" dirty="0" err="1"/>
              <a:t>is</a:t>
            </a:r>
            <a:r>
              <a:rPr lang="fr-FR" sz="2800" dirty="0"/>
              <a:t> a rare </a:t>
            </a:r>
            <a:r>
              <a:rPr lang="fr-FR" sz="2800" dirty="0" err="1"/>
              <a:t>kidney</a:t>
            </a:r>
            <a:r>
              <a:rPr lang="fr-FR" sz="2800" dirty="0"/>
              <a:t> cancer </a:t>
            </a:r>
            <a:r>
              <a:rPr lang="fr-FR" sz="2800" dirty="0" err="1"/>
              <a:t>that</a:t>
            </a:r>
            <a:r>
              <a:rPr lang="fr-FR" sz="2800" dirty="0"/>
              <a:t> </a:t>
            </a:r>
            <a:r>
              <a:rPr lang="fr-FR" sz="2800" dirty="0" err="1"/>
              <a:t>primarily</a:t>
            </a:r>
            <a:r>
              <a:rPr lang="fr-FR" sz="2800" dirty="0"/>
              <a:t> affects </a:t>
            </a:r>
            <a:r>
              <a:rPr lang="fr-FR" sz="2800" dirty="0" err="1"/>
              <a:t>children</a:t>
            </a:r>
            <a:r>
              <a:rPr lang="fr-FR" sz="2800" dirty="0"/>
              <a:t>. </a:t>
            </a:r>
            <a:r>
              <a:rPr lang="fr-FR" sz="2800" dirty="0" err="1"/>
              <a:t>Also</a:t>
            </a:r>
            <a:r>
              <a:rPr lang="fr-FR" sz="2800" dirty="0"/>
              <a:t> </a:t>
            </a:r>
            <a:r>
              <a:rPr lang="fr-FR" sz="2800" dirty="0" err="1"/>
              <a:t>known</a:t>
            </a:r>
            <a:r>
              <a:rPr lang="fr-FR" sz="2800" dirty="0"/>
              <a:t> as </a:t>
            </a:r>
            <a:r>
              <a:rPr lang="fr-FR" sz="2800" dirty="0" err="1"/>
              <a:t>nephroblastoma</a:t>
            </a:r>
            <a:r>
              <a:rPr lang="fr-FR" sz="2800" dirty="0"/>
              <a:t>, </a:t>
            </a:r>
            <a:endParaRPr lang="fr-FR" sz="2800" dirty="0" smtClean="0"/>
          </a:p>
          <a:p>
            <a:pPr marL="342900" indent="-342900">
              <a:buFont typeface="Arial"/>
              <a:buChar char="•"/>
            </a:pPr>
            <a:r>
              <a:rPr lang="fr-FR" sz="2800" dirty="0" err="1" smtClean="0"/>
              <a:t>it's</a:t>
            </a:r>
            <a:r>
              <a:rPr lang="fr-FR" sz="2800" dirty="0" smtClean="0"/>
              <a:t> </a:t>
            </a:r>
            <a:r>
              <a:rPr lang="fr-FR" sz="2800" dirty="0"/>
              <a:t>the </a:t>
            </a:r>
            <a:r>
              <a:rPr lang="fr-FR" sz="2800" dirty="0" err="1"/>
              <a:t>most</a:t>
            </a:r>
            <a:r>
              <a:rPr lang="fr-FR" sz="2800" dirty="0"/>
              <a:t> </a:t>
            </a:r>
            <a:r>
              <a:rPr lang="fr-FR" sz="2800" dirty="0" err="1"/>
              <a:t>common</a:t>
            </a:r>
            <a:r>
              <a:rPr lang="fr-FR" sz="2800" dirty="0"/>
              <a:t> cancer of the </a:t>
            </a:r>
            <a:r>
              <a:rPr lang="fr-FR" sz="2800" dirty="0" err="1"/>
              <a:t>kidneys</a:t>
            </a:r>
            <a:r>
              <a:rPr lang="fr-FR" sz="2800" dirty="0"/>
              <a:t> in </a:t>
            </a:r>
            <a:r>
              <a:rPr lang="fr-FR" sz="2800" dirty="0" err="1"/>
              <a:t>children</a:t>
            </a:r>
            <a:r>
              <a:rPr lang="fr-FR" sz="2800" dirty="0"/>
              <a:t>. </a:t>
            </a:r>
            <a:endParaRPr lang="fr-FR" sz="2800" dirty="0" smtClean="0"/>
          </a:p>
          <a:p>
            <a:pPr marL="342900" indent="-342900">
              <a:buFont typeface="Arial"/>
              <a:buChar char="•"/>
            </a:pPr>
            <a:r>
              <a:rPr lang="fr-FR" sz="2800" dirty="0" err="1" smtClean="0"/>
              <a:t>Wilms</a:t>
            </a:r>
            <a:r>
              <a:rPr lang="fr-FR" sz="2800" dirty="0"/>
              <a:t>' </a:t>
            </a:r>
            <a:r>
              <a:rPr lang="fr-FR" sz="2800" dirty="0" err="1"/>
              <a:t>tumor</a:t>
            </a:r>
            <a:r>
              <a:rPr lang="fr-FR" sz="2800" dirty="0"/>
              <a:t> </a:t>
            </a:r>
            <a:r>
              <a:rPr lang="fr-FR" sz="2800" dirty="0" err="1"/>
              <a:t>most</a:t>
            </a:r>
            <a:r>
              <a:rPr lang="fr-FR" sz="2800" dirty="0"/>
              <a:t> </a:t>
            </a:r>
            <a:r>
              <a:rPr lang="fr-FR" sz="2800" dirty="0" err="1"/>
              <a:t>often</a:t>
            </a:r>
            <a:r>
              <a:rPr lang="fr-FR" sz="2800" dirty="0"/>
              <a:t> affects </a:t>
            </a:r>
            <a:r>
              <a:rPr lang="fr-FR" sz="2800" dirty="0" err="1"/>
              <a:t>children</a:t>
            </a:r>
            <a:r>
              <a:rPr lang="fr-FR" sz="2800" dirty="0"/>
              <a:t> </a:t>
            </a:r>
            <a:r>
              <a:rPr lang="fr-FR" sz="2800" dirty="0" err="1"/>
              <a:t>ages</a:t>
            </a:r>
            <a:r>
              <a:rPr lang="fr-FR" sz="2800" dirty="0"/>
              <a:t> 3 to 4 </a:t>
            </a:r>
            <a:endParaRPr lang="fr-FR" sz="2800" dirty="0" smtClean="0"/>
          </a:p>
          <a:p>
            <a:pPr marL="342900" indent="-342900">
              <a:buFont typeface="Arial"/>
              <a:buChar char="•"/>
            </a:pPr>
            <a:r>
              <a:rPr lang="fr-FR" sz="2800" dirty="0"/>
              <a:t> </a:t>
            </a:r>
            <a:r>
              <a:rPr lang="fr-FR" sz="2800" dirty="0" err="1"/>
              <a:t>is</a:t>
            </a:r>
            <a:r>
              <a:rPr lang="fr-FR" sz="2800" dirty="0"/>
              <a:t> a </a:t>
            </a:r>
            <a:r>
              <a:rPr lang="fr-FR" sz="2800" dirty="0" err="1"/>
              <a:t>malignant</a:t>
            </a:r>
            <a:r>
              <a:rPr lang="fr-FR" sz="2800" dirty="0"/>
              <a:t> mixed </a:t>
            </a:r>
            <a:r>
              <a:rPr lang="fr-FR" sz="2800" dirty="0" err="1"/>
              <a:t>tumor</a:t>
            </a:r>
            <a:r>
              <a:rPr lang="fr-FR" sz="2800" dirty="0"/>
              <a:t> </a:t>
            </a:r>
            <a:r>
              <a:rPr lang="fr-FR" sz="2800" dirty="0" err="1"/>
              <a:t>containing</a:t>
            </a:r>
            <a:r>
              <a:rPr lang="fr-FR" sz="2800" dirty="0"/>
              <a:t> </a:t>
            </a:r>
            <a:r>
              <a:rPr lang="fr-FR" sz="2800" dirty="0" err="1"/>
              <a:t>metanephric</a:t>
            </a:r>
            <a:r>
              <a:rPr lang="fr-FR" sz="2800" dirty="0"/>
              <a:t> </a:t>
            </a:r>
            <a:r>
              <a:rPr lang="fr-FR" sz="2800" dirty="0" err="1"/>
              <a:t>blastema</a:t>
            </a:r>
            <a:r>
              <a:rPr lang="fr-FR" sz="2800" dirty="0"/>
              <a:t>, </a:t>
            </a:r>
            <a:r>
              <a:rPr lang="fr-FR" sz="2800" dirty="0" err="1"/>
              <a:t>stromal</a:t>
            </a:r>
            <a:r>
              <a:rPr lang="fr-FR" sz="2800" dirty="0"/>
              <a:t> and </a:t>
            </a:r>
            <a:r>
              <a:rPr lang="fr-FR" sz="2800" dirty="0" err="1"/>
              <a:t>epithelial</a:t>
            </a:r>
            <a:r>
              <a:rPr lang="fr-FR" sz="2800" dirty="0"/>
              <a:t> </a:t>
            </a:r>
            <a:r>
              <a:rPr lang="fr-FR" sz="2800" dirty="0" err="1"/>
              <a:t>derivatives</a:t>
            </a:r>
            <a:endParaRPr lang="fr-FR" sz="2800" dirty="0"/>
          </a:p>
          <a:p>
            <a:pPr marL="342900" indent="-342900">
              <a:buFont typeface="Arial"/>
              <a:buChar char="•"/>
            </a:pPr>
            <a:endParaRPr lang="fr-FR" sz="2800" dirty="0"/>
          </a:p>
        </p:txBody>
      </p:sp>
    </p:spTree>
    <p:extLst>
      <p:ext uri="{BB962C8B-B14F-4D97-AF65-F5344CB8AC3E}">
        <p14:creationId xmlns:p14="http://schemas.microsoft.com/office/powerpoint/2010/main" val="1496794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547664" y="264840"/>
            <a:ext cx="6192688" cy="4971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Rectangle 8"/>
          <p:cNvSpPr/>
          <p:nvPr/>
        </p:nvSpPr>
        <p:spPr>
          <a:xfrm>
            <a:off x="755576" y="5725705"/>
            <a:ext cx="7778824" cy="707886"/>
          </a:xfrm>
          <a:prstGeom prst="rect">
            <a:avLst/>
          </a:prstGeom>
        </p:spPr>
        <p:txBody>
          <a:bodyPr wrap="square">
            <a:spAutoFit/>
          </a:bodyPr>
          <a:lstStyle/>
          <a:p>
            <a:pPr algn="ctr"/>
            <a:r>
              <a:rPr lang="en-US" sz="2000" b="1" i="1" dirty="0" smtClean="0"/>
              <a:t>Gross picture shows partly pale and partly </a:t>
            </a:r>
            <a:r>
              <a:rPr lang="en-US" sz="2000" b="1" i="1" dirty="0" smtClean="0">
                <a:solidFill>
                  <a:srgbClr val="FF0000"/>
                </a:solidFill>
              </a:rPr>
              <a:t>hemorrhagic solid tumor replacing almost the entire renal parenchyma and areas of necrosis also seen </a:t>
            </a:r>
            <a:r>
              <a:rPr lang="en-US" sz="2000" b="1" i="1" dirty="0" smtClean="0"/>
              <a:t>.</a:t>
            </a:r>
          </a:p>
        </p:txBody>
      </p:sp>
      <p:pic>
        <p:nvPicPr>
          <p:cNvPr id="104451" name="Picture 3"/>
          <p:cNvPicPr>
            <a:picLocks noChangeAspect="1" noChangeArrowheads="1"/>
          </p:cNvPicPr>
          <p:nvPr/>
        </p:nvPicPr>
        <p:blipFill>
          <a:blip r:embed="rId2" cstate="print"/>
          <a:srcRect/>
          <a:stretch>
            <a:fillRect/>
          </a:stretch>
        </p:blipFill>
        <p:spPr bwMode="auto">
          <a:xfrm>
            <a:off x="1143000" y="907688"/>
            <a:ext cx="7025208" cy="4725682"/>
          </a:xfrm>
          <a:prstGeom prst="rect">
            <a:avLst/>
          </a:prstGeom>
          <a:noFill/>
          <a:ln w="9525">
            <a:noFill/>
            <a:miter lim="800000"/>
            <a:headEnd/>
            <a:tailEnd/>
          </a:ln>
        </p:spPr>
      </p:pic>
      <p:cxnSp>
        <p:nvCxnSpPr>
          <p:cNvPr id="3" name="Straight Arrow Connector 2"/>
          <p:cNvCxnSpPr/>
          <p:nvPr/>
        </p:nvCxnSpPr>
        <p:spPr>
          <a:xfrm flipH="1" flipV="1">
            <a:off x="5724128" y="4871110"/>
            <a:ext cx="216024" cy="503695"/>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7162800" y="2209800"/>
            <a:ext cx="456275" cy="3600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105400" y="1066800"/>
            <a:ext cx="360040" cy="432048"/>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1600200" y="4876800"/>
            <a:ext cx="337240" cy="502467"/>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52600" y="1371600"/>
            <a:ext cx="432048" cy="36004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8184" y="1772816"/>
            <a:ext cx="2016224" cy="37444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6" name="TextBox 1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905000" y="188640"/>
            <a:ext cx="5334000" cy="4971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6" name="Picture 2" descr="G:\Cotran\Images\CH11\F011027.jpg"/>
          <p:cNvPicPr>
            <a:picLocks noChangeAspect="1" noChangeArrowheads="1"/>
          </p:cNvPicPr>
          <p:nvPr/>
        </p:nvPicPr>
        <p:blipFill>
          <a:blip r:embed="rId2" cstate="print"/>
          <a:srcRect/>
          <a:stretch>
            <a:fillRect/>
          </a:stretch>
        </p:blipFill>
        <p:spPr bwMode="auto">
          <a:xfrm>
            <a:off x="1965325" y="806574"/>
            <a:ext cx="5213350" cy="5718770"/>
          </a:xfrm>
          <a:prstGeom prst="rect">
            <a:avLst/>
          </a:prstGeom>
          <a:noFill/>
        </p:spPr>
      </p:pic>
      <p:cxnSp>
        <p:nvCxnSpPr>
          <p:cNvPr id="3" name="Straight Connector 2"/>
          <p:cNvCxnSpPr/>
          <p:nvPr/>
        </p:nvCxnSpPr>
        <p:spPr>
          <a:xfrm flipH="1">
            <a:off x="1965325" y="2204864"/>
            <a:ext cx="5213350" cy="7200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10" name="TextBox 9"/>
          <p:cNvSpPr txBox="1"/>
          <p:nvPr/>
        </p:nvSpPr>
        <p:spPr>
          <a:xfrm>
            <a:off x="7239000" y="1337846"/>
            <a:ext cx="1676400" cy="338554"/>
          </a:xfrm>
          <a:prstGeom prst="rect">
            <a:avLst/>
          </a:prstGeom>
          <a:noFill/>
          <a:ln>
            <a:solidFill>
              <a:schemeClr val="tx2"/>
            </a:solidFill>
          </a:ln>
        </p:spPr>
        <p:txBody>
          <a:bodyPr wrap="square" rtlCol="0">
            <a:spAutoFit/>
          </a:bodyPr>
          <a:lstStyle/>
          <a:p>
            <a:r>
              <a:rPr lang="en-US" sz="1600" dirty="0" smtClean="0"/>
              <a:t>Remnant Kidney</a:t>
            </a:r>
            <a:endParaRPr lang="en-US" sz="1600" dirty="0"/>
          </a:p>
        </p:txBody>
      </p:sp>
      <p:sp>
        <p:nvSpPr>
          <p:cNvPr id="11" name="TextBox 10"/>
          <p:cNvSpPr txBox="1"/>
          <p:nvPr/>
        </p:nvSpPr>
        <p:spPr>
          <a:xfrm>
            <a:off x="7239000" y="3733800"/>
            <a:ext cx="1676400" cy="338554"/>
          </a:xfrm>
          <a:prstGeom prst="rect">
            <a:avLst/>
          </a:prstGeom>
          <a:noFill/>
          <a:ln>
            <a:solidFill>
              <a:schemeClr val="tx2"/>
            </a:solidFill>
          </a:ln>
        </p:spPr>
        <p:txBody>
          <a:bodyPr wrap="square" rtlCol="0">
            <a:spAutoFit/>
          </a:bodyPr>
          <a:lstStyle/>
          <a:p>
            <a:pPr algn="ctr"/>
            <a:r>
              <a:rPr lang="en-US" sz="1600" dirty="0" smtClean="0"/>
              <a:t>Wilm’s Tumor</a:t>
            </a:r>
            <a:endParaRPr lang="en-US" sz="1600" dirty="0"/>
          </a:p>
        </p:txBody>
      </p:sp>
      <p:cxnSp>
        <p:nvCxnSpPr>
          <p:cNvPr id="13" name="Straight Arrow Connector 12"/>
          <p:cNvCxnSpPr>
            <a:stCxn id="10" idx="1"/>
          </p:cNvCxnSpPr>
          <p:nvPr/>
        </p:nvCxnSpPr>
        <p:spPr>
          <a:xfrm rot="10800000" flipV="1">
            <a:off x="5562600" y="1507122"/>
            <a:ext cx="1676400" cy="21172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1" idx="1"/>
          </p:cNvCxnSpPr>
          <p:nvPr/>
        </p:nvCxnSpPr>
        <p:spPr>
          <a:xfrm flipH="1">
            <a:off x="6705600" y="3903077"/>
            <a:ext cx="533400" cy="59323"/>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188640"/>
            <a:ext cx="6192688" cy="4320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Gross 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976" y="764705"/>
            <a:ext cx="7549440" cy="48740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6" name="Rectangle 5"/>
          <p:cNvSpPr/>
          <p:nvPr/>
        </p:nvSpPr>
        <p:spPr>
          <a:xfrm>
            <a:off x="755576" y="5725705"/>
            <a:ext cx="7702624" cy="707886"/>
          </a:xfrm>
          <a:prstGeom prst="rect">
            <a:avLst/>
          </a:prstGeom>
        </p:spPr>
        <p:txBody>
          <a:bodyPr wrap="square">
            <a:spAutoFit/>
          </a:bodyPr>
          <a:lstStyle/>
          <a:p>
            <a:pPr algn="ctr"/>
            <a:r>
              <a:rPr lang="en-US" sz="2000" b="1" i="1" dirty="0" smtClean="0"/>
              <a:t>Gross picture shows partly pale and partly hemorrhagic solid tumor replacing almost the entire renal parenchyma and areas of necrosis also seen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a:srcRect/>
          <a:stretch>
            <a:fillRect/>
          </a:stretch>
        </p:blipFill>
        <p:spPr bwMode="auto">
          <a:xfrm>
            <a:off x="990600" y="871160"/>
            <a:ext cx="7086600"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smtClean="0"/>
              <a:t>In cross section, this normal adult kidney demonstrates the lighter outer cortex and the darker medulla, with the renal pyramids into which the collecting ducts coalesce and drain into the calyces and central pelvis.</a:t>
            </a:r>
            <a:endParaRPr lang="en-US" sz="2000" b="1" i="1" dirty="0"/>
          </a:p>
        </p:txBody>
      </p:sp>
      <p:sp>
        <p:nvSpPr>
          <p:cNvPr id="5" name="Rounded Rectangle 4"/>
          <p:cNvSpPr/>
          <p:nvPr/>
        </p:nvSpPr>
        <p:spPr>
          <a:xfrm>
            <a:off x="2438400" y="228600"/>
            <a:ext cx="4038600" cy="533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Kidney - Gross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nephroblastoma_wilms_tumor.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1143000" y="1021756"/>
            <a:ext cx="7101409" cy="4854557"/>
          </a:xfrm>
          <a:prstGeom prst="rect">
            <a:avLst/>
          </a:prstGeom>
          <a:noFill/>
          <a:ln w="28575">
            <a:solidFill>
              <a:schemeClr val="tx1"/>
            </a:solidFill>
          </a:ln>
        </p:spPr>
      </p:pic>
      <p:sp>
        <p:nvSpPr>
          <p:cNvPr id="5" name="Rounded Rectangle 4"/>
          <p:cNvSpPr/>
          <p:nvPr/>
        </p:nvSpPr>
        <p:spPr>
          <a:xfrm>
            <a:off x="1547664" y="264840"/>
            <a:ext cx="6192688" cy="573360"/>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7" name="Rectangle 6"/>
          <p:cNvSpPr/>
          <p:nvPr/>
        </p:nvSpPr>
        <p:spPr>
          <a:xfrm>
            <a:off x="1143000" y="5877272"/>
            <a:ext cx="7086600" cy="923330"/>
          </a:xfrm>
          <a:prstGeom prst="rect">
            <a:avLst/>
          </a:prstGeom>
        </p:spPr>
        <p:txBody>
          <a:bodyPr wrap="square">
            <a:spAutoFit/>
          </a:bodyPr>
          <a:lstStyle/>
          <a:p>
            <a:pPr algn="ctr"/>
            <a:r>
              <a:rPr lang="en-US" b="1" i="1" dirty="0"/>
              <a:t>Blastema in WT consists of </a:t>
            </a:r>
            <a:r>
              <a:rPr lang="en-US" b="1" i="1" dirty="0">
                <a:solidFill>
                  <a:srgbClr val="FF0000"/>
                </a:solidFill>
              </a:rPr>
              <a:t>sheets of densely packed small blue </a:t>
            </a:r>
            <a:endParaRPr lang="en-US" b="1" i="1" dirty="0" smtClean="0">
              <a:solidFill>
                <a:srgbClr val="FF0000"/>
              </a:solidFill>
            </a:endParaRPr>
          </a:p>
          <a:p>
            <a:pPr algn="ctr"/>
            <a:r>
              <a:rPr lang="en-US" b="1" i="1" dirty="0" smtClean="0">
                <a:solidFill>
                  <a:srgbClr val="FF0000"/>
                </a:solidFill>
              </a:rPr>
              <a:t>cells </a:t>
            </a:r>
            <a:r>
              <a:rPr lang="en-US" b="1" i="1" dirty="0">
                <a:solidFill>
                  <a:srgbClr val="FF0000"/>
                </a:solidFill>
              </a:rPr>
              <a:t>with hyperchromatic nuclei, little cytoplasm and conspicuous </a:t>
            </a:r>
            <a:endParaRPr lang="en-US" b="1" i="1" dirty="0" smtClean="0">
              <a:solidFill>
                <a:srgbClr val="FF0000"/>
              </a:solidFill>
            </a:endParaRPr>
          </a:p>
          <a:p>
            <a:pPr algn="ctr"/>
            <a:r>
              <a:rPr lang="en-US" b="1" i="1" dirty="0" smtClean="0">
                <a:solidFill>
                  <a:srgbClr val="FF0000"/>
                </a:solidFill>
              </a:rPr>
              <a:t>mitotic </a:t>
            </a:r>
            <a:r>
              <a:rPr lang="en-US" b="1" i="1" dirty="0">
                <a:solidFill>
                  <a:srgbClr val="FF0000"/>
                </a:solidFill>
              </a:rPr>
              <a:t>activity.</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pic>
        <p:nvPicPr>
          <p:cNvPr id="6" name="Picture 2" descr="G:\Cotran\Images\CH11\F011028.jpg"/>
          <p:cNvPicPr>
            <a:picLocks noChangeAspect="1" noChangeArrowheads="1"/>
          </p:cNvPicPr>
          <p:nvPr/>
        </p:nvPicPr>
        <p:blipFill>
          <a:blip r:embed="rId2" cstate="print"/>
          <a:srcRect/>
          <a:stretch>
            <a:fillRect/>
          </a:stretch>
        </p:blipFill>
        <p:spPr bwMode="auto">
          <a:xfrm>
            <a:off x="990600" y="976806"/>
            <a:ext cx="7181800" cy="4828457"/>
          </a:xfrm>
          <a:prstGeom prst="rect">
            <a:avLst/>
          </a:prstGeom>
          <a:noFill/>
          <a:ln w="28575">
            <a:solidFill>
              <a:srgbClr val="6D0D62"/>
            </a:solidFill>
          </a:ln>
        </p:spPr>
      </p:pic>
      <p:sp>
        <p:nvSpPr>
          <p:cNvPr id="7" name="TextBox 6"/>
          <p:cNvSpPr txBox="1"/>
          <p:nvPr/>
        </p:nvSpPr>
        <p:spPr>
          <a:xfrm>
            <a:off x="2627784" y="5805264"/>
            <a:ext cx="3960440" cy="1015663"/>
          </a:xfrm>
          <a:prstGeom prst="rect">
            <a:avLst/>
          </a:prstGeom>
          <a:noFill/>
        </p:spPr>
        <p:txBody>
          <a:bodyPr wrap="square" rtlCol="0">
            <a:spAutoFit/>
          </a:bodyPr>
          <a:lstStyle/>
          <a:p>
            <a:pPr marL="342900" indent="-342900">
              <a:buAutoNum type="arabicPeriod"/>
            </a:pPr>
            <a:r>
              <a:rPr lang="en-US" sz="2000" b="1" i="1" dirty="0" smtClean="0"/>
              <a:t>Spindle cell stroma.</a:t>
            </a:r>
          </a:p>
          <a:p>
            <a:pPr marL="342900" indent="-342900">
              <a:buAutoNum type="arabicPeriod"/>
            </a:pPr>
            <a:r>
              <a:rPr lang="en-US" sz="2000" b="1" i="1" dirty="0" smtClean="0"/>
              <a:t>Blastema.</a:t>
            </a:r>
          </a:p>
          <a:p>
            <a:pPr marL="342900" indent="-342900">
              <a:buAutoNum type="arabicPeriod"/>
            </a:pPr>
            <a:r>
              <a:rPr lang="en-US" sz="2000" b="1" i="1" dirty="0" smtClean="0"/>
              <a:t>Abortive glomeruli.</a:t>
            </a:r>
            <a:endParaRPr lang="en-US" sz="2000" b="1" i="1" dirty="0"/>
          </a:p>
        </p:txBody>
      </p:sp>
      <p:sp>
        <p:nvSpPr>
          <p:cNvPr id="8" name="Left Arrow 7"/>
          <p:cNvSpPr/>
          <p:nvPr/>
        </p:nvSpPr>
        <p:spPr>
          <a:xfrm rot="2723716">
            <a:off x="2350378" y="44940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1</a:t>
            </a:r>
            <a:endParaRPr lang="en-US" b="1" dirty="0">
              <a:solidFill>
                <a:srgbClr val="660033"/>
              </a:solidFill>
            </a:endParaRPr>
          </a:p>
        </p:txBody>
      </p:sp>
      <p:sp>
        <p:nvSpPr>
          <p:cNvPr id="9" name="Left Arrow 8"/>
          <p:cNvSpPr/>
          <p:nvPr/>
        </p:nvSpPr>
        <p:spPr>
          <a:xfrm rot="2723716">
            <a:off x="5626978" y="44940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2</a:t>
            </a:r>
            <a:endParaRPr lang="en-US" b="1" dirty="0">
              <a:solidFill>
                <a:srgbClr val="660033"/>
              </a:solidFill>
            </a:endParaRPr>
          </a:p>
        </p:txBody>
      </p:sp>
      <p:sp>
        <p:nvSpPr>
          <p:cNvPr id="10" name="Left Arrow 9"/>
          <p:cNvSpPr/>
          <p:nvPr/>
        </p:nvSpPr>
        <p:spPr>
          <a:xfrm rot="2723716">
            <a:off x="3264778" y="3960665"/>
            <a:ext cx="864096" cy="542261"/>
          </a:xfrm>
          <a:prstGeom prst="lef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0033"/>
                </a:solidFill>
              </a:rPr>
              <a:t>3</a:t>
            </a:r>
            <a:endParaRPr lang="en-US" b="1" dirty="0">
              <a:solidFill>
                <a:srgbClr val="660033"/>
              </a:solidFill>
            </a:endParaRPr>
          </a:p>
        </p:txBody>
      </p:sp>
      <p:sp>
        <p:nvSpPr>
          <p:cNvPr id="12" name="TextBox 11"/>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3" name="TextBox 12"/>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www.mda-sy.com/pathology/JPEG1/RENAL059.JPG"/>
          <p:cNvPicPr>
            <a:picLocks noChangeAspect="1" noChangeArrowheads="1"/>
          </p:cNvPicPr>
          <p:nvPr/>
        </p:nvPicPr>
        <p:blipFill>
          <a:blip r:embed="rId2" cstate="print"/>
          <a:srcRect/>
          <a:stretch>
            <a:fillRect/>
          </a:stretch>
        </p:blipFill>
        <p:spPr bwMode="auto">
          <a:xfrm>
            <a:off x="990600" y="1066800"/>
            <a:ext cx="7165032" cy="4055678"/>
          </a:xfrm>
          <a:prstGeom prst="rect">
            <a:avLst/>
          </a:prstGeom>
          <a:noFill/>
          <a:ln w="28575">
            <a:solidFill>
              <a:srgbClr val="6D0D62"/>
            </a:solidFill>
          </a:ln>
        </p:spPr>
      </p:pic>
      <p:sp>
        <p:nvSpPr>
          <p:cNvPr id="5" name="Rectangle 4"/>
          <p:cNvSpPr/>
          <p:nvPr/>
        </p:nvSpPr>
        <p:spPr>
          <a:xfrm>
            <a:off x="990600" y="5228272"/>
            <a:ext cx="7165032" cy="1200329"/>
          </a:xfrm>
          <a:prstGeom prst="rect">
            <a:avLst/>
          </a:prstGeom>
        </p:spPr>
        <p:txBody>
          <a:bodyPr wrap="square">
            <a:spAutoFit/>
          </a:bodyPr>
          <a:lstStyle/>
          <a:p>
            <a:pPr algn="ctr"/>
            <a:r>
              <a:rPr lang="en-US" b="1" i="1" dirty="0" smtClean="0"/>
              <a:t>Wilm's tumor resembles the fetal nephrogenic zone of the kidney. </a:t>
            </a:r>
          </a:p>
          <a:p>
            <a:pPr algn="ctr"/>
            <a:r>
              <a:rPr lang="en-US" b="1" i="1" dirty="0" smtClean="0"/>
              <a:t>Three major components: </a:t>
            </a:r>
            <a:r>
              <a:rPr lang="en-US" b="1" i="1" dirty="0" smtClean="0">
                <a:solidFill>
                  <a:srgbClr val="FF0000"/>
                </a:solidFill>
              </a:rPr>
              <a:t>Undifferentiated blastema cells , epithelial tissue </a:t>
            </a:r>
          </a:p>
          <a:p>
            <a:pPr lvl="1" algn="ctr"/>
            <a:r>
              <a:rPr lang="en-US" b="1" i="1" dirty="0" smtClean="0"/>
              <a:t>which shows attempts to form primitive glomerular &amp; tubular structures and  mesenchymal (stromal) tissue </a:t>
            </a:r>
          </a:p>
        </p:txBody>
      </p:sp>
      <p:sp>
        <p:nvSpPr>
          <p:cNvPr id="7" name="Rounded Rectangle 6"/>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914400" y="5689937"/>
            <a:ext cx="7239000" cy="1015663"/>
          </a:xfrm>
          <a:prstGeom prst="rect">
            <a:avLst/>
          </a:prstGeom>
        </p:spPr>
        <p:txBody>
          <a:bodyPr wrap="square">
            <a:spAutoFit/>
          </a:bodyPr>
          <a:lstStyle/>
          <a:p>
            <a:pPr algn="ctr"/>
            <a:r>
              <a:rPr lang="en-US" sz="2000" b="1" i="1" dirty="0"/>
              <a:t>The epithelial component in this </a:t>
            </a:r>
            <a:r>
              <a:rPr lang="en-US" sz="2000" b="1" i="1" dirty="0" smtClean="0"/>
              <a:t>Wilm’s </a:t>
            </a:r>
            <a:r>
              <a:rPr lang="en-US" sz="2000" b="1" i="1" dirty="0"/>
              <a:t>tumor consists of primitive cuboidal cells forming tubular structures and rosettes. </a:t>
            </a:r>
          </a:p>
        </p:txBody>
      </p:sp>
      <p:pic>
        <p:nvPicPr>
          <p:cNvPr id="5" name="Picture 2" descr="http://www.webpathology.com/slides/slides/Kidney_Wilms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75094"/>
            <a:ext cx="7417579" cy="4663706"/>
          </a:xfrm>
          <a:prstGeom prst="rect">
            <a:avLst/>
          </a:prstGeom>
          <a:noFill/>
          <a:ln>
            <a:solidFill>
              <a:srgbClr val="660033"/>
            </a:solidFill>
          </a:ln>
          <a:extLst>
            <a:ext uri="{909E8E84-426E-40dd-AFC4-6F175D3DCCD1}">
              <a14:hiddenFill xmlns="" xmlns:a14="http://schemas.microsoft.com/office/drawing/2010/main">
                <a:solidFill>
                  <a:srgbClr val="FFFFFF"/>
                </a:solidFill>
              </a14:hiddenFill>
            </a:ext>
          </a:extLst>
        </p:spPr>
      </p:pic>
      <p:sp>
        <p:nvSpPr>
          <p:cNvPr id="6" name="Rounded Rectangle 5"/>
          <p:cNvSpPr/>
          <p:nvPr/>
        </p:nvSpPr>
        <p:spPr>
          <a:xfrm>
            <a:off x="1547664" y="329952"/>
            <a:ext cx="6192688" cy="508248"/>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latin typeface="Century Schoolbook" pitchFamily="18" charset="0"/>
              </a:rPr>
              <a:t>Wilm’s Tumor – Histopathology</a:t>
            </a:r>
            <a:endParaRPr lang="en-US" sz="2400" b="1" i="1" dirty="0">
              <a:effectLst>
                <a:outerShdw blurRad="38100" dist="38100" dir="2700000" algn="tl">
                  <a:srgbClr val="000000">
                    <a:alpha val="43137"/>
                  </a:srgbClr>
                </a:outerShdw>
              </a:effectLst>
              <a:latin typeface="Century Schoolbook" pitchFamily="18" charset="0"/>
            </a:endParaRPr>
          </a:p>
        </p:txBody>
      </p:sp>
      <p:sp>
        <p:nvSpPr>
          <p:cNvPr id="10" name="TextBox 9"/>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1" name="TextBox 10"/>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244381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2438400"/>
            <a:ext cx="5760640" cy="1447800"/>
          </a:xfrm>
        </p:spPr>
        <p:txBody>
          <a:bodyPr>
            <a:noAutofit/>
          </a:bodyPr>
          <a:lstStyle/>
          <a:p>
            <a:pPr algn="ctr"/>
            <a:r>
              <a:rPr lang="en-US" sz="4400" b="1" i="1" dirty="0" smtClean="0">
                <a:solidFill>
                  <a:srgbClr val="FFC000"/>
                </a:solidFill>
                <a:effectLst>
                  <a:outerShdw blurRad="38100" dist="38100" dir="2700000" algn="tl">
                    <a:srgbClr val="000000">
                      <a:alpha val="43137"/>
                    </a:srgbClr>
                  </a:outerShdw>
                </a:effectLst>
              </a:rPr>
              <a:t>Carcinoma of Renal Pelvis and Ureter</a:t>
            </a:r>
            <a:endParaRPr lang="en-US" sz="4400" b="1" i="1" dirty="0">
              <a:solidFill>
                <a:srgbClr val="FFC0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90904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1219200"/>
          </a:xfrm>
        </p:spPr>
        <p:txBody>
          <a:bodyPr>
            <a:normAutofit fontScale="90000"/>
          </a:bodyPr>
          <a:lstStyle/>
          <a:p>
            <a:pPr algn="ctr"/>
            <a:r>
              <a:rPr lang="en-US" dirty="0" err="1"/>
              <a:t>Urothelial</a:t>
            </a:r>
            <a:r>
              <a:rPr lang="en-US" dirty="0"/>
              <a:t> neoplasm in the renal </a:t>
            </a:r>
            <a:r>
              <a:rPr lang="en-US" dirty="0" smtClean="0"/>
              <a:t>pelvis</a:t>
            </a:r>
            <a:br>
              <a:rPr lang="en-US" dirty="0" smtClean="0"/>
            </a:br>
            <a:r>
              <a:rPr lang="en-US" dirty="0" smtClean="0"/>
              <a:t>and ureter</a:t>
            </a:r>
            <a:r>
              <a:rPr lang="en-US" dirty="0"/>
              <a:t/>
            </a:r>
            <a:br>
              <a:rPr lang="en-US" dirty="0"/>
            </a:br>
            <a:endParaRPr lang="en-US" dirty="0"/>
          </a:p>
        </p:txBody>
      </p:sp>
      <p:sp>
        <p:nvSpPr>
          <p:cNvPr id="3" name="Content Placeholder 2"/>
          <p:cNvSpPr>
            <a:spLocks noGrp="1"/>
          </p:cNvSpPr>
          <p:nvPr>
            <p:ph sz="quarter" idx="1"/>
          </p:nvPr>
        </p:nvSpPr>
        <p:spPr/>
        <p:txBody>
          <a:bodyPr/>
          <a:lstStyle/>
          <a:p>
            <a:r>
              <a:rPr lang="en-US" dirty="0"/>
              <a:t>85% are papillary; 65% of these are high </a:t>
            </a:r>
            <a:r>
              <a:rPr lang="en-US" dirty="0" smtClean="0"/>
              <a:t>grade</a:t>
            </a:r>
          </a:p>
          <a:p>
            <a:r>
              <a:rPr lang="en-US" dirty="0"/>
              <a:t>Vast majority (93%) of low grade papillary neoplasms are </a:t>
            </a:r>
            <a:r>
              <a:rPr lang="en-US" dirty="0" smtClean="0"/>
              <a:t>noninvasive</a:t>
            </a:r>
          </a:p>
          <a:p>
            <a:r>
              <a:rPr lang="en-US" dirty="0"/>
              <a:t>64% men, mean age 67 years </a:t>
            </a:r>
            <a:endParaRPr lang="en-US" dirty="0" smtClean="0"/>
          </a:p>
          <a:p>
            <a:r>
              <a:rPr lang="en-US" dirty="0">
                <a:solidFill>
                  <a:srgbClr val="FF0000"/>
                </a:solidFill>
              </a:rPr>
              <a:t>Risk factors: </a:t>
            </a:r>
            <a:r>
              <a:rPr lang="en-US" dirty="0"/>
              <a:t>tobacco use, </a:t>
            </a:r>
            <a:r>
              <a:rPr lang="en-US" dirty="0" err="1"/>
              <a:t>phenacetin</a:t>
            </a:r>
            <a:r>
              <a:rPr lang="en-US" dirty="0"/>
              <a:t> use, industrial carcinogen exposure (coal, asphalt, petrochemicals, tar), thorium containing radiologic contrast material,</a:t>
            </a:r>
          </a:p>
          <a:p>
            <a:endParaRPr lang="en-US" dirty="0"/>
          </a:p>
        </p:txBody>
      </p:sp>
    </p:spTree>
    <p:extLst>
      <p:ext uri="{BB962C8B-B14F-4D97-AF65-F5344CB8AC3E}">
        <p14:creationId xmlns:p14="http://schemas.microsoft.com/office/powerpoint/2010/main" val="23023836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53861"/>
            <a:ext cx="567306" cy="1077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495144"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1066800" y="5791200"/>
            <a:ext cx="7033592" cy="707886"/>
          </a:xfrm>
          <a:prstGeom prst="rect">
            <a:avLst/>
          </a:prstGeom>
        </p:spPr>
        <p:txBody>
          <a:bodyPr wrap="square">
            <a:spAutoFit/>
          </a:bodyPr>
          <a:lstStyle/>
          <a:p>
            <a:pPr lvl="0" algn="ctr" fontAlgn="base">
              <a:spcBef>
                <a:spcPct val="0"/>
              </a:spcBef>
              <a:spcAft>
                <a:spcPct val="0"/>
              </a:spcAft>
            </a:pPr>
            <a:r>
              <a:rPr lang="en-US" sz="2000" b="1" i="1" dirty="0" smtClean="0">
                <a:solidFill>
                  <a:prstClr val="black"/>
                </a:solidFill>
                <a:cs typeface="Arial" pitchFamily="34" charset="0"/>
              </a:rPr>
              <a:t>More </a:t>
            </a:r>
            <a:r>
              <a:rPr lang="en-US" sz="2000" b="1" i="1" dirty="0">
                <a:solidFill>
                  <a:prstClr val="black"/>
                </a:solidFill>
                <a:cs typeface="Arial" pitchFamily="34" charset="0"/>
              </a:rPr>
              <a:t>commonly </a:t>
            </a:r>
            <a:r>
              <a:rPr lang="en-US" sz="2000" b="1" i="1" dirty="0" smtClean="0">
                <a:solidFill>
                  <a:prstClr val="black"/>
                </a:solidFill>
                <a:cs typeface="Arial" pitchFamily="34" charset="0"/>
              </a:rPr>
              <a:t>infiltrative and prognosis is more worse than urothelial carcinoma of the bladder</a:t>
            </a:r>
            <a:r>
              <a:rPr lang="en-US" sz="2000" b="1" i="1" dirty="0" smtClean="0">
                <a:solidFill>
                  <a:srgbClr val="000000"/>
                </a:solidFill>
                <a:cs typeface="Courier New" pitchFamily="49" charset="0"/>
              </a:rPr>
              <a:t> </a:t>
            </a:r>
            <a:r>
              <a:rPr lang="en-US" sz="2000" b="1" i="1" dirty="0">
                <a:solidFill>
                  <a:srgbClr val="000000"/>
                </a:solidFill>
                <a:cs typeface="Times New Roman" pitchFamily="18" charset="0"/>
              </a:rPr>
              <a:t> </a:t>
            </a:r>
            <a:r>
              <a:rPr lang="en-US" sz="2000" b="1" i="1" dirty="0" smtClean="0">
                <a:solidFill>
                  <a:srgbClr val="000000"/>
                </a:solidFill>
                <a:cs typeface="Times New Roman" pitchFamily="18" charset="0"/>
              </a:rPr>
              <a:t> </a:t>
            </a:r>
            <a:endParaRPr lang="en-US" sz="2000" b="1" i="1" dirty="0">
              <a:solidFill>
                <a:prstClr val="black"/>
              </a:solidFill>
              <a:cs typeface="Arial" pitchFamily="34" charset="0"/>
            </a:endParaRPr>
          </a:p>
        </p:txBody>
      </p:sp>
      <p:sp>
        <p:nvSpPr>
          <p:cNvPr id="6" name="Rounded Rectangle 5"/>
          <p:cNvSpPr/>
          <p:nvPr/>
        </p:nvSpPr>
        <p:spPr>
          <a:xfrm>
            <a:off x="1142999" y="334144"/>
            <a:ext cx="6858001" cy="580256"/>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smtClean="0">
                <a:effectLst>
                  <a:outerShdw blurRad="38100" dist="38100" dir="2700000" algn="tl">
                    <a:srgbClr val="000000">
                      <a:alpha val="43137"/>
                    </a:srgbClr>
                  </a:outerShdw>
                </a:effectLst>
              </a:rPr>
              <a:t>Urothelial (Transitional) Carcinoma of Renal Pelvis</a:t>
            </a:r>
            <a:endParaRPr lang="en-US" sz="2200" b="1" i="1" dirty="0">
              <a:effectLst>
                <a:outerShdw blurRad="38100" dist="38100" dir="2700000" algn="tl">
                  <a:srgbClr val="000000">
                    <a:alpha val="43137"/>
                  </a:srgbClr>
                </a:outerShdw>
              </a:effectLst>
            </a:endParaRPr>
          </a:p>
        </p:txBody>
      </p:sp>
      <p:pic>
        <p:nvPicPr>
          <p:cNvPr id="399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219200"/>
            <a:ext cx="7107843" cy="45140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15456180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95872" y="260648"/>
            <a:ext cx="6552728" cy="504056"/>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Urothelial Carcinoma involving Ureter - Gross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539552" y="5805264"/>
            <a:ext cx="7848872" cy="1015663"/>
          </a:xfrm>
          <a:prstGeom prst="rect">
            <a:avLst/>
          </a:prstGeom>
        </p:spPr>
        <p:txBody>
          <a:bodyPr wrap="square">
            <a:spAutoFit/>
          </a:bodyPr>
          <a:lstStyle/>
          <a:p>
            <a:pPr algn="ctr"/>
            <a:r>
              <a:rPr lang="en-US" sz="2000" b="1" i="1" dirty="0"/>
              <a:t>A nephroureterectomy specimen showing bulbous expansion of proximal ureter near the renal pelvis caused by papillary urothelial carcinoma</a:t>
            </a:r>
          </a:p>
        </p:txBody>
      </p:sp>
      <p:pic>
        <p:nvPicPr>
          <p:cNvPr id="348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3573016"/>
            <a:ext cx="7397824" cy="2088232"/>
          </a:xfrm>
          <a:prstGeom prst="rect">
            <a:avLst/>
          </a:prstGeom>
          <a:noFill/>
          <a:ln w="9525">
            <a:solidFill>
              <a:srgbClr val="660033"/>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08720"/>
            <a:ext cx="7397824" cy="252028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1255114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2" name="Picture 2" descr="http://www.webpathology.com/slides/slides/UrinaryBladder_UrothelialCarcinoma_LowGr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143000"/>
            <a:ext cx="7519147" cy="4419600"/>
          </a:xfrm>
          <a:prstGeom prst="rect">
            <a:avLst/>
          </a:prstGeom>
          <a:noFill/>
          <a:ln>
            <a:solidFill>
              <a:srgbClr val="6D0D62"/>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838200" y="5638800"/>
            <a:ext cx="7772400" cy="707886"/>
          </a:xfrm>
          <a:prstGeom prst="rect">
            <a:avLst/>
          </a:prstGeom>
        </p:spPr>
        <p:txBody>
          <a:bodyPr wrap="square">
            <a:spAutoFit/>
          </a:bodyPr>
          <a:lstStyle/>
          <a:p>
            <a:pPr algn="ctr"/>
            <a:r>
              <a:rPr lang="en-US" sz="2000" b="1" i="1" dirty="0"/>
              <a:t>Low-grade papillary urothelial carcinoma shows minimal cytologic and architectural atypia. </a:t>
            </a:r>
            <a:r>
              <a:rPr lang="en-US" sz="2000" b="1" i="1" dirty="0" smtClean="0"/>
              <a:t> Adjacent </a:t>
            </a:r>
            <a:r>
              <a:rPr lang="en-US" sz="2000" b="1" i="1" dirty="0"/>
              <a:t>papillary fronds may fuse, as seen in this image</a:t>
            </a:r>
          </a:p>
        </p:txBody>
      </p:sp>
      <p:sp>
        <p:nvSpPr>
          <p:cNvPr id="7" name="Rounded Rectangle 6"/>
          <p:cNvSpPr/>
          <p:nvPr/>
        </p:nvSpPr>
        <p:spPr>
          <a:xfrm>
            <a:off x="762000" y="264840"/>
            <a:ext cx="7620000" cy="573360"/>
          </a:xfrm>
          <a:prstGeom prst="roundRect">
            <a:avLst/>
          </a:prstGeom>
          <a:solidFill>
            <a:srgbClr val="6600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of the renal pelvis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34645075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08857"/>
            <a:ext cx="6446440" cy="1371600"/>
          </a:xfrm>
        </p:spPr>
        <p:txBody>
          <a:bodyPr>
            <a:noAutofit/>
          </a:bodyPr>
          <a:lstStyle/>
          <a:p>
            <a:pPr algn="ctr"/>
            <a:r>
              <a:rPr lang="en-US" sz="4400" b="1" i="1" dirty="0">
                <a:solidFill>
                  <a:srgbClr val="FFC000"/>
                </a:solidFill>
                <a:effectLst>
                  <a:outerShdw blurRad="38100" dist="38100" dir="2700000" algn="tl">
                    <a:srgbClr val="000000">
                      <a:alpha val="43137"/>
                    </a:srgbClr>
                  </a:outerShdw>
                </a:effectLst>
              </a:rPr>
              <a:t>CARCINOMA OF THE URINARY BLADDER</a:t>
            </a:r>
            <a:endParaRPr lang="en-US" sz="4400" b="1" dirty="0">
              <a:solidFill>
                <a:srgbClr val="FFC000"/>
              </a:solidFill>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3" name="Rectangle 2"/>
          <p:cNvSpPr/>
          <p:nvPr/>
        </p:nvSpPr>
        <p:spPr>
          <a:xfrm>
            <a:off x="228600" y="1447800"/>
            <a:ext cx="8839200" cy="5755422"/>
          </a:xfrm>
          <a:prstGeom prst="rect">
            <a:avLst/>
          </a:prstGeom>
        </p:spPr>
        <p:txBody>
          <a:bodyPr wrap="square">
            <a:spAutoFit/>
          </a:bodyPr>
          <a:lstStyle/>
          <a:p>
            <a:pPr fontAlgn="base">
              <a:buFont typeface="Arial" panose="020B0604020202020204" pitchFamily="34" charset="0"/>
              <a:buChar char="•"/>
            </a:pPr>
            <a:r>
              <a:rPr lang="en-US" sz="2400" dirty="0" smtClean="0"/>
              <a:t> </a:t>
            </a:r>
            <a:r>
              <a:rPr lang="en-US" sz="2400" dirty="0" smtClean="0">
                <a:solidFill>
                  <a:srgbClr val="FFC000"/>
                </a:solidFill>
              </a:rPr>
              <a:t>Cigarette </a:t>
            </a:r>
            <a:r>
              <a:rPr lang="en-US" sz="2400" dirty="0">
                <a:solidFill>
                  <a:srgbClr val="FFC000"/>
                </a:solidFill>
              </a:rPr>
              <a:t>smoking </a:t>
            </a:r>
            <a:r>
              <a:rPr lang="en-US" sz="2400" dirty="0"/>
              <a:t>is major risk factor (50-80% of cancers, risk associated with duration and intensity</a:t>
            </a:r>
            <a:r>
              <a:rPr lang="en-US" sz="2400" dirty="0" smtClean="0"/>
              <a:t>).</a:t>
            </a:r>
          </a:p>
          <a:p>
            <a:pPr lvl="0"/>
            <a:r>
              <a:rPr lang="en-US" sz="2400" dirty="0" smtClean="0"/>
              <a:t>Other risk factors: </a:t>
            </a:r>
            <a:r>
              <a:rPr lang="en-US" sz="2400" i="1" dirty="0"/>
              <a:t>Exposure to aniline and </a:t>
            </a:r>
            <a:r>
              <a:rPr lang="en-US" sz="2400" i="1" dirty="0" err="1"/>
              <a:t>Azo</a:t>
            </a:r>
            <a:r>
              <a:rPr lang="en-US" sz="2400" i="1" dirty="0"/>
              <a:t> </a:t>
            </a:r>
            <a:r>
              <a:rPr lang="en-US" sz="2400" i="1" dirty="0" smtClean="0"/>
              <a:t>dyes</a:t>
            </a:r>
            <a:r>
              <a:rPr lang="en-US" sz="2400" dirty="0"/>
              <a:t> </a:t>
            </a:r>
            <a:r>
              <a:rPr lang="en-US" sz="2400" dirty="0" smtClean="0"/>
              <a:t>and </a:t>
            </a:r>
            <a:r>
              <a:rPr lang="en-US" sz="2400" i="1" dirty="0" smtClean="0"/>
              <a:t>Cyclophosphamide</a:t>
            </a:r>
            <a:endParaRPr lang="en-US" sz="2400" dirty="0" smtClean="0"/>
          </a:p>
          <a:p>
            <a:pPr fontAlgn="base">
              <a:buFont typeface="Arial" panose="020B0604020202020204" pitchFamily="34" charset="0"/>
              <a:buChar char="•"/>
            </a:pPr>
            <a:r>
              <a:rPr lang="en-US" sz="2400" dirty="0" smtClean="0"/>
              <a:t> In </a:t>
            </a:r>
            <a:r>
              <a:rPr lang="en-US" sz="2400" dirty="0"/>
              <a:t>developing countries, </a:t>
            </a:r>
            <a:r>
              <a:rPr lang="en-US" sz="2400" i="1" dirty="0" err="1"/>
              <a:t>Schistosoma</a:t>
            </a:r>
            <a:r>
              <a:rPr lang="en-US" sz="2400" i="1" dirty="0"/>
              <a:t> </a:t>
            </a:r>
            <a:r>
              <a:rPr lang="en-US" sz="2400" i="1" dirty="0" err="1"/>
              <a:t>haematobium</a:t>
            </a:r>
            <a:r>
              <a:rPr lang="en-US" sz="2400" dirty="0"/>
              <a:t> ova are deposited in bladder wall and cause chronic inflammation, squamous metaplasia, dysplasia; 70% of tumors are squamous cell </a:t>
            </a:r>
            <a:r>
              <a:rPr lang="en-US" sz="2400" dirty="0" smtClean="0"/>
              <a:t>carcinoma</a:t>
            </a:r>
          </a:p>
          <a:p>
            <a:pPr marL="342900" indent="-342900" fontAlgn="base">
              <a:buFont typeface="Arial" panose="020B0604020202020204" pitchFamily="34" charset="0"/>
              <a:buChar char="•"/>
            </a:pPr>
            <a:r>
              <a:rPr lang="en-US" sz="2400" dirty="0"/>
              <a:t>Typically age 60+ years</a:t>
            </a:r>
          </a:p>
          <a:p>
            <a:pPr marL="342900" indent="-342900" fontAlgn="base">
              <a:buFont typeface="Arial" panose="020B0604020202020204" pitchFamily="34" charset="0"/>
              <a:buChar char="•"/>
            </a:pPr>
            <a:r>
              <a:rPr lang="en-US" sz="2400" dirty="0"/>
              <a:t>Initial symptoms are painless hematuria, infection, obstruction if near ureteral </a:t>
            </a:r>
            <a:r>
              <a:rPr lang="en-US" sz="2400" dirty="0" smtClean="0"/>
              <a:t>orifices</a:t>
            </a:r>
          </a:p>
          <a:p>
            <a:pPr marL="342900" indent="-342900" fontAlgn="base">
              <a:buFont typeface="Arial" panose="020B0604020202020204" pitchFamily="34" charset="0"/>
              <a:buChar char="•"/>
            </a:pPr>
            <a:r>
              <a:rPr lang="en-US" sz="2400" dirty="0"/>
              <a:t>The World Health Organization classifies bladder cancers as low grade (grade 1 and 2) or high grade (grade 3)</a:t>
            </a:r>
          </a:p>
          <a:p>
            <a:pPr marL="342900" indent="-342900" fontAlgn="base">
              <a:buFont typeface="Arial" panose="020B0604020202020204" pitchFamily="34" charset="0"/>
              <a:buChar char="•"/>
            </a:pPr>
            <a:endParaRPr lang="en-US" sz="2400" dirty="0"/>
          </a:p>
          <a:p>
            <a:pPr fontAlgn="base"/>
            <a:endParaRPr lang="en-US" sz="2800" dirty="0"/>
          </a:p>
          <a:p>
            <a:pPr fontAlgn="base">
              <a:buFont typeface="Arial" panose="020B0604020202020204" pitchFamily="34" charset="0"/>
              <a:buChar char="•"/>
            </a:pPr>
            <a:endParaRPr lang="en-US" sz="2800" b="0" i="0" dirty="0">
              <a:effectLst/>
            </a:endParaRPr>
          </a:p>
        </p:txBody>
      </p:sp>
    </p:spTree>
    <p:extLst>
      <p:ext uri="{BB962C8B-B14F-4D97-AF65-F5344CB8AC3E}">
        <p14:creationId xmlns:p14="http://schemas.microsoft.com/office/powerpoint/2010/main" val="1538749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1077" name="Picture 5" descr="http://path.upmc.edu/cases/case110/images/micro1.jpg"/>
          <p:cNvPicPr>
            <a:picLocks noChangeAspect="1" noChangeArrowheads="1"/>
          </p:cNvPicPr>
          <p:nvPr/>
        </p:nvPicPr>
        <p:blipFill>
          <a:blip r:embed="rId2"/>
          <a:srcRect/>
          <a:stretch>
            <a:fillRect/>
          </a:stretch>
        </p:blipFill>
        <p:spPr bwMode="auto">
          <a:xfrm>
            <a:off x="838200" y="1145858"/>
            <a:ext cx="7635415" cy="4416742"/>
          </a:xfrm>
          <a:prstGeom prst="rect">
            <a:avLst/>
          </a:prstGeom>
          <a:noFill/>
          <a:ln w="28575">
            <a:solidFill>
              <a:srgbClr val="660033"/>
            </a:solidFill>
          </a:ln>
        </p:spPr>
      </p:pic>
      <p:sp>
        <p:nvSpPr>
          <p:cNvPr id="5" name="Rectangle 4"/>
          <p:cNvSpPr/>
          <p:nvPr/>
        </p:nvSpPr>
        <p:spPr>
          <a:xfrm>
            <a:off x="838200" y="5769114"/>
            <a:ext cx="7239000" cy="707886"/>
          </a:xfrm>
          <a:prstGeom prst="rect">
            <a:avLst/>
          </a:prstGeom>
        </p:spPr>
        <p:txBody>
          <a:bodyPr wrap="square">
            <a:spAutoFit/>
          </a:bodyPr>
          <a:lstStyle/>
          <a:p>
            <a:pPr algn="ctr"/>
            <a:r>
              <a:rPr lang="en-US" sz="2000" b="1" i="1" dirty="0" smtClean="0"/>
              <a:t>The kidneys show a well preserved lobular structure with indistinct corticomedullary demarcation </a:t>
            </a:r>
            <a:endParaRPr lang="en-US" sz="2000" b="1" i="1" dirty="0"/>
          </a:p>
        </p:txBody>
      </p:sp>
      <p:sp>
        <p:nvSpPr>
          <p:cNvPr id="6" name="Rounded Rectangle 5"/>
          <p:cNvSpPr/>
          <p:nvPr/>
        </p:nvSpPr>
        <p:spPr>
          <a:xfrm>
            <a:off x="2209800" y="341040"/>
            <a:ext cx="4876800" cy="573360"/>
          </a:xfrm>
          <a:prstGeom prst="roundRect">
            <a:avLst/>
          </a:prstGeom>
          <a:solidFill>
            <a:srgbClr val="6D0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Kidney – Normal Histology</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1143000" y="228600"/>
            <a:ext cx="6781800" cy="75212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Urinary Bladder Carcinoma -</a:t>
            </a:r>
          </a:p>
          <a:p>
            <a:pPr algn="ctr"/>
            <a:r>
              <a:rPr lang="en-US" sz="2400" b="1" i="1" dirty="0" smtClean="0">
                <a:effectLst>
                  <a:outerShdw blurRad="38100" dist="38100" dir="2700000" algn="tl">
                    <a:srgbClr val="000000">
                      <a:alpha val="43137"/>
                    </a:srgbClr>
                  </a:outerShdw>
                </a:effectLst>
              </a:rPr>
              <a:t>Urothelial (Transitional cell) papillary Carcinoma - Gross</a:t>
            </a:r>
            <a:endParaRPr lang="en-US" sz="2200" b="1" i="1" dirty="0">
              <a:effectLst>
                <a:outerShdw blurRad="38100" dist="38100" dir="2700000" algn="tl">
                  <a:srgbClr val="000000">
                    <a:alpha val="43137"/>
                  </a:srgbClr>
                </a:outerShdw>
              </a:effectLst>
            </a:endParaRPr>
          </a:p>
        </p:txBody>
      </p:sp>
      <p:sp>
        <p:nvSpPr>
          <p:cNvPr id="2" name="Rectangle 1"/>
          <p:cNvSpPr/>
          <p:nvPr/>
        </p:nvSpPr>
        <p:spPr>
          <a:xfrm>
            <a:off x="990600" y="5661248"/>
            <a:ext cx="7206118" cy="1015663"/>
          </a:xfrm>
          <a:prstGeom prst="rect">
            <a:avLst/>
          </a:prstGeom>
        </p:spPr>
        <p:txBody>
          <a:bodyPr wrap="square">
            <a:spAutoFit/>
          </a:bodyPr>
          <a:lstStyle/>
          <a:p>
            <a:pPr algn="ctr"/>
            <a:r>
              <a:rPr lang="en-US" sz="2000" b="1" i="1" dirty="0"/>
              <a:t>90% of bladder cancers are transitional cell carcinoma. </a:t>
            </a:r>
            <a:endParaRPr lang="en-US" sz="2000" b="1" i="1" dirty="0" smtClean="0"/>
          </a:p>
          <a:p>
            <a:pPr algn="ctr"/>
            <a:r>
              <a:rPr lang="en-US" sz="2000" b="1" i="1" dirty="0" smtClean="0"/>
              <a:t>The </a:t>
            </a:r>
            <a:r>
              <a:rPr lang="en-US" sz="2000" b="1" i="1" dirty="0"/>
              <a:t>other 10% are squamous cell carcinoma, adenocarcinoma, sarcoma, small cell carcinoma, and secondary </a:t>
            </a:r>
            <a:r>
              <a:rPr lang="en-US" sz="2000" b="1" i="1" dirty="0" smtClean="0"/>
              <a:t>metastases</a:t>
            </a:r>
            <a:endParaRPr lang="en-US" sz="2000" b="1" i="1" dirty="0"/>
          </a:p>
        </p:txBody>
      </p:sp>
      <p:pic>
        <p:nvPicPr>
          <p:cNvPr id="28676" name="Picture 4" descr="http://www.webpathology.com/slides/slides/UrinaryBladder_UrothelialCarcinoma_Gross1.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712" y="1052736"/>
            <a:ext cx="4968552" cy="454398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219200" y="188640"/>
            <a:ext cx="6248400" cy="4971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of Bladder - Gross</a:t>
            </a:r>
            <a:endParaRPr lang="en-US" sz="2200" b="1" i="1" dirty="0">
              <a:effectLst>
                <a:outerShdw blurRad="38100" dist="38100" dir="2700000" algn="tl">
                  <a:srgbClr val="000000">
                    <a:alpha val="43137"/>
                  </a:srgbClr>
                </a:outerShdw>
              </a:effectLst>
            </a:endParaRPr>
          </a:p>
        </p:txBody>
      </p:sp>
      <p:sp>
        <p:nvSpPr>
          <p:cNvPr id="7" name="Rectangle 6"/>
          <p:cNvSpPr/>
          <p:nvPr/>
        </p:nvSpPr>
        <p:spPr>
          <a:xfrm>
            <a:off x="971600" y="5943600"/>
            <a:ext cx="7272808" cy="707886"/>
          </a:xfrm>
          <a:prstGeom prst="rect">
            <a:avLst/>
          </a:prstGeom>
        </p:spPr>
        <p:txBody>
          <a:bodyPr wrap="square">
            <a:spAutoFit/>
          </a:bodyPr>
          <a:lstStyle/>
          <a:p>
            <a:pPr algn="ctr"/>
            <a:r>
              <a:rPr lang="en-US" sz="2000" b="1" i="1" dirty="0" smtClean="0"/>
              <a:t>Radical </a:t>
            </a:r>
            <a:r>
              <a:rPr lang="en-US" sz="2000" b="1" i="1" dirty="0"/>
              <a:t>cystectomy specimen </a:t>
            </a:r>
            <a:r>
              <a:rPr lang="en-US" sz="2000" b="1" i="1" dirty="0">
                <a:solidFill>
                  <a:srgbClr val="FF0000"/>
                </a:solidFill>
              </a:rPr>
              <a:t>showing multifocal papillary urothelial carcinoma.</a:t>
            </a:r>
            <a:r>
              <a:rPr lang="en-US" sz="2000" b="1" i="1" dirty="0" smtClean="0">
                <a:solidFill>
                  <a:srgbClr val="FF0000"/>
                </a:solidFill>
              </a:rPr>
              <a:t>.</a:t>
            </a:r>
            <a:endParaRPr lang="en-US" sz="2000" b="1" i="1" dirty="0">
              <a:solidFill>
                <a:srgbClr val="FF0000"/>
              </a:solidFill>
            </a:endParaRPr>
          </a:p>
        </p:txBody>
      </p:sp>
      <p:pic>
        <p:nvPicPr>
          <p:cNvPr id="29698" name="Picture 2" descr="http://www.webpathology.com/slides/slides/UrinaryBladder_UrothelialCarcinoma_Gross2.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1" y="993304"/>
            <a:ext cx="5486400" cy="472169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2" descr="http://www.uaz.edu.mx/histo/pathology/ed/ch_17/c17_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099343"/>
            <a:ext cx="7130430" cy="448989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ounded Rectangle 7"/>
          <p:cNvSpPr/>
          <p:nvPr/>
        </p:nvSpPr>
        <p:spPr>
          <a:xfrm>
            <a:off x="1295400" y="304800"/>
            <a:ext cx="6408712" cy="5334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Transitional Carcinoma of Bladder - Gross</a:t>
            </a:r>
            <a:endParaRPr lang="en-US" sz="2200" b="1" i="1" dirty="0">
              <a:effectLst>
                <a:outerShdw blurRad="38100" dist="38100" dir="2700000" algn="tl">
                  <a:srgbClr val="000000">
                    <a:alpha val="43137"/>
                  </a:srgbClr>
                </a:outerShdw>
              </a:effectLst>
            </a:endParaRPr>
          </a:p>
        </p:txBody>
      </p:sp>
      <p:sp>
        <p:nvSpPr>
          <p:cNvPr id="2" name="Rectangle 1"/>
          <p:cNvSpPr/>
          <p:nvPr/>
        </p:nvSpPr>
        <p:spPr>
          <a:xfrm>
            <a:off x="960748" y="5589240"/>
            <a:ext cx="7268852" cy="1015663"/>
          </a:xfrm>
          <a:prstGeom prst="rect">
            <a:avLst/>
          </a:prstGeom>
        </p:spPr>
        <p:txBody>
          <a:bodyPr wrap="square">
            <a:spAutoFit/>
          </a:bodyPr>
          <a:lstStyle/>
          <a:p>
            <a:pPr algn="ctr"/>
            <a:r>
              <a:rPr lang="en-US" sz="2000" b="1" i="1" dirty="0"/>
              <a:t>The mucosa of the open urinary bladder appears edematous. There are several whitish or red nodules and patches indicative of a multi-focal nature of this tumor</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990601" y="192832"/>
            <a:ext cx="7315200" cy="49296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Bladder </a:t>
            </a:r>
            <a:r>
              <a:rPr lang="en-US" sz="2400" b="1" i="1" dirty="0" smtClean="0">
                <a:effectLst>
                  <a:outerShdw blurRad="38100" dist="38100" dir="2700000" algn="tl">
                    <a:srgbClr val="000000">
                      <a:alpha val="43137"/>
                    </a:srgbClr>
                  </a:outerShdw>
                </a:effectLst>
              </a:rPr>
              <a:t>Tumor invading the Uterus – Gross</a:t>
            </a:r>
            <a:endParaRPr lang="en-US" sz="2400" b="1" i="1" dirty="0">
              <a:effectLst>
                <a:outerShdw blurRad="38100" dist="38100" dir="2700000" algn="tl">
                  <a:srgbClr val="000000">
                    <a:alpha val="43137"/>
                  </a:srgbClr>
                </a:outerShdw>
              </a:effectLst>
            </a:endParaRPr>
          </a:p>
        </p:txBody>
      </p:sp>
      <p:pic>
        <p:nvPicPr>
          <p:cNvPr id="6" name="Picture 1"/>
          <p:cNvPicPr>
            <a:picLocks noChangeAspect="1"/>
          </p:cNvPicPr>
          <p:nvPr/>
        </p:nvPicPr>
        <p:blipFill>
          <a:blip r:embed="rId2" cstate="print"/>
          <a:srcRect/>
          <a:stretch>
            <a:fillRect/>
          </a:stretch>
        </p:blipFill>
        <p:spPr bwMode="auto">
          <a:xfrm>
            <a:off x="990601" y="852146"/>
            <a:ext cx="7315200" cy="4953118"/>
          </a:xfrm>
          <a:prstGeom prst="rect">
            <a:avLst/>
          </a:prstGeom>
          <a:noFill/>
          <a:ln w="28575">
            <a:solidFill>
              <a:schemeClr val="tx1"/>
            </a:solidFill>
            <a:miter lim="800000"/>
            <a:headEnd/>
            <a:tailEnd/>
          </a:ln>
        </p:spPr>
      </p:pic>
      <p:sp>
        <p:nvSpPr>
          <p:cNvPr id="7" name="Rectangle 6"/>
          <p:cNvSpPr/>
          <p:nvPr/>
        </p:nvSpPr>
        <p:spPr>
          <a:xfrm>
            <a:off x="395536" y="5949280"/>
            <a:ext cx="8208912" cy="707886"/>
          </a:xfrm>
          <a:prstGeom prst="rect">
            <a:avLst/>
          </a:prstGeom>
          <a:noFill/>
        </p:spPr>
        <p:txBody>
          <a:bodyPr wrap="square">
            <a:spAutoFit/>
          </a:bodyPr>
          <a:lstStyle/>
          <a:p>
            <a:pPr algn="ctr">
              <a:spcBef>
                <a:spcPct val="0"/>
              </a:spcBef>
            </a:pPr>
            <a:r>
              <a:rPr lang="en-US" sz="2000" b="1" i="1" dirty="0" smtClean="0">
                <a:solidFill>
                  <a:schemeClr val="tx1">
                    <a:lumMod val="95000"/>
                    <a:lumOff val="5000"/>
                  </a:schemeClr>
                </a:solidFill>
              </a:rPr>
              <a:t>Urinary bladder carcinoma infiltrating the urinary </a:t>
            </a:r>
          </a:p>
          <a:p>
            <a:pPr algn="ctr">
              <a:spcBef>
                <a:spcPct val="0"/>
              </a:spcBef>
            </a:pPr>
            <a:r>
              <a:rPr lang="en-US" sz="2000" b="1" i="1" dirty="0" smtClean="0">
                <a:solidFill>
                  <a:schemeClr val="tx1">
                    <a:lumMod val="95000"/>
                    <a:lumOff val="5000"/>
                  </a:schemeClr>
                </a:solidFill>
              </a:rPr>
              <a:t>bladder wall with extension to the uterus .</a:t>
            </a: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143000" y="5397023"/>
            <a:ext cx="7245424" cy="1200329"/>
          </a:xfrm>
          <a:prstGeom prst="rect">
            <a:avLst/>
          </a:prstGeom>
        </p:spPr>
        <p:txBody>
          <a:bodyPr wrap="square">
            <a:spAutoFit/>
          </a:bodyPr>
          <a:lstStyle/>
          <a:p>
            <a:pPr algn="ctr"/>
            <a:r>
              <a:rPr lang="en-US" b="1" i="1" dirty="0" smtClean="0"/>
              <a:t>The low grade tumors show </a:t>
            </a:r>
            <a:r>
              <a:rPr lang="en-US" b="1" i="1" dirty="0" smtClean="0">
                <a:solidFill>
                  <a:srgbClr val="FF0000"/>
                </a:solidFill>
              </a:rPr>
              <a:t>overall preservation of cell polarity, few mitoses, and lack of significant morphologic atypia</a:t>
            </a:r>
            <a:r>
              <a:rPr lang="en-US" b="1" i="1" dirty="0" smtClean="0"/>
              <a:t>. This exophytic papillary tumor shows multiple finger-like projections lined by multiple layers of urothelium (transitional epithelium)</a:t>
            </a:r>
            <a:endParaRPr lang="en-US" b="1" i="1"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990600"/>
            <a:ext cx="7085115" cy="4321484"/>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066800" y="264840"/>
            <a:ext cx="7162800" cy="4971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6" name="Picture 2" descr="http://www.webpathology.com/slides/slides/UrinaryBladder_UrothelialCarcinoma_LowGr_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066800"/>
            <a:ext cx="7245424" cy="4531822"/>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762000" y="5733256"/>
            <a:ext cx="7543800" cy="1015663"/>
          </a:xfrm>
          <a:prstGeom prst="rect">
            <a:avLst/>
          </a:prstGeom>
        </p:spPr>
        <p:txBody>
          <a:bodyPr wrap="square">
            <a:spAutoFit/>
          </a:bodyPr>
          <a:lstStyle/>
          <a:p>
            <a:pPr algn="ctr"/>
            <a:r>
              <a:rPr lang="en-US" sz="2000" b="1" i="1" dirty="0"/>
              <a:t>High power view of a </a:t>
            </a:r>
            <a:r>
              <a:rPr lang="en-US" sz="2000" b="1" i="1" dirty="0">
                <a:solidFill>
                  <a:srgbClr val="FF0000"/>
                </a:solidFill>
              </a:rPr>
              <a:t>low-grade papillary urothelial carcinoma</a:t>
            </a:r>
            <a:r>
              <a:rPr lang="en-US" sz="2000" b="1" i="1" dirty="0"/>
              <a:t>. </a:t>
            </a:r>
            <a:endParaRPr lang="en-US" sz="2000" b="1" i="1" dirty="0" smtClean="0"/>
          </a:p>
          <a:p>
            <a:pPr algn="ctr"/>
            <a:r>
              <a:rPr lang="en-US" sz="2000" b="1" i="1" dirty="0" smtClean="0"/>
              <a:t>There are scattered </a:t>
            </a:r>
            <a:r>
              <a:rPr lang="en-US" sz="2000" b="1" i="1" dirty="0"/>
              <a:t>hyperchromatic nuclei and typical </a:t>
            </a:r>
            <a:endParaRPr lang="en-US" sz="2000" b="1" i="1" dirty="0" smtClean="0"/>
          </a:p>
          <a:p>
            <a:pPr algn="ctr"/>
            <a:r>
              <a:rPr lang="en-US" sz="2000" b="1" i="1" dirty="0" smtClean="0"/>
              <a:t>mitotic figures</a:t>
            </a:r>
            <a:endParaRPr lang="en-US" sz="2000" b="1" i="1" dirty="0"/>
          </a:p>
        </p:txBody>
      </p:sp>
      <p:sp>
        <p:nvSpPr>
          <p:cNvPr id="6" name="Rounded Rectangle 5"/>
          <p:cNvSpPr/>
          <p:nvPr/>
        </p:nvSpPr>
        <p:spPr>
          <a:xfrm>
            <a:off x="1752600" y="264840"/>
            <a:ext cx="5562600" cy="57336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Low Grade</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10" name="TextBox 9"/>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1310795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3794" name="Picture 2" descr="http://www.webpathology.com/slides/slides/UrinaryBladder_UrothelialCarcinoma_HighGrad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531" y="990600"/>
            <a:ext cx="7301069" cy="4635659"/>
          </a:xfrm>
          <a:prstGeom prst="rect">
            <a:avLst/>
          </a:prstGeom>
          <a:noFill/>
          <a:ln w="28575">
            <a:solidFill>
              <a:srgbClr val="660033"/>
            </a:solidFill>
          </a:ln>
          <a:extLst>
            <a:ext uri="{909E8E84-426E-40dd-AFC4-6F175D3DCCD1}">
              <a14:hiddenFill xmlns="" xmlns:a14="http://schemas.microsoft.com/office/drawing/2010/main">
                <a:solidFill>
                  <a:srgbClr val="FFFFFF"/>
                </a:solidFill>
              </a14:hiddenFill>
            </a:ext>
          </a:extLst>
        </p:spPr>
      </p:pic>
      <p:sp>
        <p:nvSpPr>
          <p:cNvPr id="5" name="Rounded Rectangle 4"/>
          <p:cNvSpPr/>
          <p:nvPr/>
        </p:nvSpPr>
        <p:spPr>
          <a:xfrm>
            <a:off x="1905000" y="329952"/>
            <a:ext cx="5410200" cy="50824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Papillary Urothelial carcinoma – High Grade</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791200"/>
            <a:ext cx="7488832" cy="707886"/>
          </a:xfrm>
          <a:prstGeom prst="rect">
            <a:avLst/>
          </a:prstGeom>
        </p:spPr>
        <p:txBody>
          <a:bodyPr wrap="square">
            <a:spAutoFit/>
          </a:bodyPr>
          <a:lstStyle/>
          <a:p>
            <a:pPr algn="ctr"/>
            <a:r>
              <a:rPr lang="en-US" sz="2000" b="1" i="1" dirty="0"/>
              <a:t>This high-grade papillary urothelial carcinoma </a:t>
            </a:r>
            <a:r>
              <a:rPr lang="en-US" sz="2000" b="1" i="1" dirty="0">
                <a:solidFill>
                  <a:srgbClr val="FF0000"/>
                </a:solidFill>
              </a:rPr>
              <a:t>shows highly pleomorphic cells with voluminous cytoplasm</a:t>
            </a:r>
          </a:p>
        </p:txBody>
      </p:sp>
      <p:sp>
        <p:nvSpPr>
          <p:cNvPr id="8" name="TextBox 7"/>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9" name="TextBox 8"/>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20752905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www.pathguy.com/lectures/bladder_ci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147" y="990600"/>
            <a:ext cx="7401653" cy="4306416"/>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5" name="Rounded Rectangle 4"/>
          <p:cNvSpPr/>
          <p:nvPr/>
        </p:nvSpPr>
        <p:spPr>
          <a:xfrm>
            <a:off x="1524000" y="329952"/>
            <a:ext cx="6096000" cy="50824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Urothelial (Transitional) carcinoma – HPF</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323528" y="5373216"/>
            <a:ext cx="8188898" cy="1477328"/>
          </a:xfrm>
          <a:prstGeom prst="rect">
            <a:avLst/>
          </a:prstGeom>
        </p:spPr>
        <p:txBody>
          <a:bodyPr wrap="square">
            <a:spAutoFit/>
          </a:bodyPr>
          <a:lstStyle/>
          <a:p>
            <a:pPr algn="ctr"/>
            <a:r>
              <a:rPr lang="en-US" b="1" i="1" dirty="0"/>
              <a:t>Almost all cases of Bladder carcinomas are originating from the transitional </a:t>
            </a:r>
            <a:r>
              <a:rPr lang="en-US" b="1" i="1" dirty="0" smtClean="0"/>
              <a:t>epithelium. Bladder </a:t>
            </a:r>
            <a:r>
              <a:rPr lang="en-US" b="1" i="1" dirty="0"/>
              <a:t>carcinoma might be squamous </a:t>
            </a:r>
            <a:endParaRPr lang="en-US" b="1" i="1" dirty="0" smtClean="0"/>
          </a:p>
          <a:p>
            <a:pPr algn="ctr"/>
            <a:r>
              <a:rPr lang="en-US" b="1" i="1" dirty="0" smtClean="0"/>
              <a:t>cell </a:t>
            </a:r>
            <a:r>
              <a:rPr lang="en-US" b="1" i="1" dirty="0"/>
              <a:t>in nature</a:t>
            </a:r>
            <a:r>
              <a:rPr lang="en-US" b="1" i="1" dirty="0" smtClean="0"/>
              <a:t>. Chronic </a:t>
            </a:r>
            <a:r>
              <a:rPr lang="en-US" b="1" i="1" dirty="0"/>
              <a:t>inflammation of the bladder mucosa, </a:t>
            </a:r>
            <a:endParaRPr lang="en-US" b="1" i="1" dirty="0" smtClean="0"/>
          </a:p>
          <a:p>
            <a:pPr algn="ctr"/>
            <a:r>
              <a:rPr lang="en-US" b="1" i="1" dirty="0" smtClean="0"/>
              <a:t>caused </a:t>
            </a:r>
            <a:r>
              <a:rPr lang="en-US" b="1" i="1" dirty="0"/>
              <a:t>by stones or </a:t>
            </a:r>
            <a:r>
              <a:rPr lang="en-US" b="1" i="1" dirty="0" smtClean="0"/>
              <a:t>schistosomiasis may lead to it . Rarely</a:t>
            </a:r>
            <a:r>
              <a:rPr lang="en-US" b="1" i="1" dirty="0"/>
              <a:t>, it presents as adenocarcinoma</a:t>
            </a:r>
          </a:p>
        </p:txBody>
      </p:sp>
      <p:sp>
        <p:nvSpPr>
          <p:cNvPr id="7" name="TextBox 6"/>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8" name="TextBox 7"/>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Tree>
    <p:extLst>
      <p:ext uri="{BB962C8B-B14F-4D97-AF65-F5344CB8AC3E}">
        <p14:creationId xmlns:p14="http://schemas.microsoft.com/office/powerpoint/2010/main" val="4603125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762000"/>
            <a:ext cx="7467600" cy="1134616"/>
          </a:xfrm>
        </p:spPr>
        <p:txBody>
          <a:bodyPr>
            <a:noAutofit/>
          </a:bodyPr>
          <a:lstStyle/>
          <a:p>
            <a:pPr algn="ctr"/>
            <a:r>
              <a:rPr lang="en-US" sz="4400" b="1" i="1" dirty="0" smtClean="0">
                <a:solidFill>
                  <a:srgbClr val="8FE2FF"/>
                </a:solidFill>
                <a:effectLst>
                  <a:outerShdw blurRad="38100" dist="38100" dir="2700000" algn="tl">
                    <a:srgbClr val="000000">
                      <a:alpha val="43137"/>
                    </a:srgbClr>
                  </a:outerShdw>
                </a:effectLst>
              </a:rPr>
              <a:t>Pathology of Renal Allograft</a:t>
            </a:r>
            <a:endParaRPr lang="en-US" sz="4400" b="1" i="1" dirty="0">
              <a:solidFill>
                <a:srgbClr val="8FE2FF"/>
              </a:solidFill>
              <a:effectLst>
                <a:outerShdw blurRad="38100" dist="38100" dir="2700000" algn="tl">
                  <a:srgbClr val="000000">
                    <a:alpha val="43137"/>
                  </a:srgbClr>
                </a:outerShdw>
              </a:effectLst>
              <a:latin typeface="Aharoni" pitchFamily="2" charset="-79"/>
              <a:cs typeface="Aharoni" pitchFamily="2" charset="-79"/>
            </a:endParaRPr>
          </a:p>
        </p:txBody>
      </p:sp>
      <p:sp>
        <p:nvSpPr>
          <p:cNvPr id="5" name="TextBox 4"/>
          <p:cNvSpPr txBox="1"/>
          <p:nvPr/>
        </p:nvSpPr>
        <p:spPr>
          <a:xfrm>
            <a:off x="8077200" y="6629400"/>
            <a:ext cx="1066800" cy="246221"/>
          </a:xfrm>
          <a:prstGeom prst="rect">
            <a:avLst/>
          </a:prstGeom>
          <a:noFill/>
        </p:spPr>
        <p:txBody>
          <a:bodyPr wrap="square" rtlCol="0">
            <a:spAutoFit/>
          </a:bodyPr>
          <a:lstStyle/>
          <a:p>
            <a:pPr algn="ctr"/>
            <a:r>
              <a:rPr lang="en-US" sz="1000" b="1" i="1" dirty="0" smtClean="0">
                <a:solidFill>
                  <a:srgbClr val="C00000"/>
                </a:solidFill>
              </a:rPr>
              <a:t>Renal   Block</a:t>
            </a:r>
            <a:endParaRPr lang="en-US" sz="1000" b="1" i="1" dirty="0">
              <a:solidFill>
                <a:srgbClr val="C00000"/>
              </a:solidFill>
            </a:endParaRPr>
          </a:p>
        </p:txBody>
      </p:sp>
      <p:sp>
        <p:nvSpPr>
          <p:cNvPr id="6" name="TextBox 5"/>
          <p:cNvSpPr txBox="1"/>
          <p:nvPr/>
        </p:nvSpPr>
        <p:spPr>
          <a:xfrm>
            <a:off x="0" y="6629400"/>
            <a:ext cx="1524000" cy="246221"/>
          </a:xfrm>
          <a:prstGeom prst="rect">
            <a:avLst/>
          </a:prstGeom>
          <a:noFill/>
        </p:spPr>
        <p:txBody>
          <a:bodyPr wrap="square" rtlCol="0">
            <a:spAutoFit/>
          </a:bodyPr>
          <a:lstStyle/>
          <a:p>
            <a:r>
              <a:rPr lang="en-US" sz="1000" b="1" i="1" dirty="0" smtClean="0">
                <a:solidFill>
                  <a:srgbClr val="C00000"/>
                </a:solidFill>
              </a:rPr>
              <a:t>Pathology Dept , KSU</a:t>
            </a:r>
            <a:endParaRPr lang="en-US" sz="1000" b="1" i="1" dirty="0">
              <a:solidFill>
                <a:srgbClr val="C00000"/>
              </a:solidFill>
            </a:endParaRPr>
          </a:p>
        </p:txBody>
      </p:sp>
      <p:sp>
        <p:nvSpPr>
          <p:cNvPr id="3" name="Rectangle 2"/>
          <p:cNvSpPr/>
          <p:nvPr/>
        </p:nvSpPr>
        <p:spPr>
          <a:xfrm>
            <a:off x="609600" y="2209800"/>
            <a:ext cx="7772400" cy="3416320"/>
          </a:xfrm>
          <a:prstGeom prst="rect">
            <a:avLst/>
          </a:prstGeom>
        </p:spPr>
        <p:txBody>
          <a:bodyPr wrap="square">
            <a:spAutoFit/>
          </a:bodyPr>
          <a:lstStyle/>
          <a:p>
            <a:pPr marL="285750" indent="-285750">
              <a:buFont typeface="Arial" panose="020B0604020202020204" pitchFamily="34" charset="0"/>
              <a:buChar char="•"/>
            </a:pPr>
            <a:r>
              <a:rPr lang="en-US" sz="2400" dirty="0"/>
              <a:t>Allograft: The transplant of an organ or tissue from one individual to another of the same species with a different </a:t>
            </a:r>
            <a:r>
              <a:rPr lang="en-US" sz="2400" dirty="0" smtClean="0">
                <a:hlinkClick r:id="rId2"/>
              </a:rPr>
              <a:t>genotype</a:t>
            </a:r>
            <a:endParaRPr lang="en-US" sz="2400" dirty="0" smtClean="0"/>
          </a:p>
          <a:p>
            <a:pPr marL="285750" indent="-285750">
              <a:buFont typeface="Arial" panose="020B0604020202020204" pitchFamily="34" charset="0"/>
              <a:buChar char="•"/>
            </a:pPr>
            <a:r>
              <a:rPr lang="en-US" sz="2400" dirty="0"/>
              <a:t>Transplant rejection is a process in which a transplant recipient's immune system attacks the transplanted organ or </a:t>
            </a:r>
            <a:r>
              <a:rPr lang="en-US" sz="2400" dirty="0" smtClean="0"/>
              <a:t>tissue</a:t>
            </a:r>
          </a:p>
          <a:p>
            <a:pPr marL="285750" indent="-285750">
              <a:buFont typeface="Arial" panose="020B0604020202020204" pitchFamily="34" charset="0"/>
              <a:buChar char="•"/>
            </a:pPr>
            <a:r>
              <a:rPr lang="en-US" sz="2400" dirty="0"/>
              <a:t>On the basis of the morphology and the underlying mechanism, </a:t>
            </a:r>
            <a:r>
              <a:rPr lang="en-US" sz="2400" b="1" dirty="0" smtClean="0"/>
              <a:t>rejection reactions </a:t>
            </a:r>
            <a:r>
              <a:rPr lang="en-US" sz="2400" b="1" dirty="0"/>
              <a:t>are classified as </a:t>
            </a:r>
            <a:r>
              <a:rPr lang="en-US" sz="2400" b="1" dirty="0" err="1"/>
              <a:t>hyperacute</a:t>
            </a:r>
            <a:r>
              <a:rPr lang="en-US" sz="2400" b="1" dirty="0"/>
              <a:t>, acute, and chronic</a:t>
            </a:r>
            <a:r>
              <a:rPr lang="en-US" sz="2400" dirty="0"/>
              <a:t>.</a:t>
            </a:r>
          </a:p>
        </p:txBody>
      </p:sp>
    </p:spTree>
    <p:extLst>
      <p:ext uri="{BB962C8B-B14F-4D97-AF65-F5344CB8AC3E}">
        <p14:creationId xmlns:p14="http://schemas.microsoft.com/office/powerpoint/2010/main" val="428044455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normAutofit lnSpcReduction="10000"/>
          </a:bodyPr>
          <a:lstStyle/>
          <a:p>
            <a:r>
              <a:rPr lang="en-US" sz="2800" b="1" i="1" dirty="0" err="1"/>
              <a:t>Hyperacute</a:t>
            </a:r>
            <a:r>
              <a:rPr lang="en-US" sz="2800" b="1" i="1" dirty="0"/>
              <a:t> </a:t>
            </a:r>
            <a:r>
              <a:rPr lang="en-US" sz="2800" b="1" i="1" dirty="0" smtClean="0"/>
              <a:t>Rejection:</a:t>
            </a:r>
            <a:r>
              <a:rPr lang="en-US" sz="2800" dirty="0"/>
              <a:t> </a:t>
            </a:r>
            <a:endParaRPr lang="en-US" sz="2800" dirty="0" smtClean="0"/>
          </a:p>
          <a:p>
            <a:pPr>
              <a:buFont typeface="Wingdings" panose="05000000000000000000" pitchFamily="2" charset="2"/>
              <a:buChar char="§"/>
            </a:pPr>
            <a:r>
              <a:rPr lang="en-US" sz="1800" dirty="0"/>
              <a:t> occurs within minutes or hours after </a:t>
            </a:r>
            <a:r>
              <a:rPr lang="en-US" sz="1800" dirty="0" smtClean="0"/>
              <a:t>transplantation.</a:t>
            </a:r>
          </a:p>
          <a:p>
            <a:pPr>
              <a:buFont typeface="Wingdings" panose="05000000000000000000" pitchFamily="2" charset="2"/>
              <a:buChar char="§"/>
            </a:pPr>
            <a:r>
              <a:rPr lang="en-US" sz="1800" dirty="0" smtClean="0"/>
              <a:t>Immunoglobulin </a:t>
            </a:r>
            <a:r>
              <a:rPr lang="en-US" sz="1800" dirty="0"/>
              <a:t>and complement are deposited in the vessel wall, causing endothelial injury and fibrin-platelet </a:t>
            </a:r>
            <a:r>
              <a:rPr lang="en-US" sz="1800" dirty="0" smtClean="0"/>
              <a:t>thrombi</a:t>
            </a:r>
          </a:p>
          <a:p>
            <a:pPr>
              <a:buFont typeface="Wingdings" panose="05000000000000000000" pitchFamily="2" charset="2"/>
              <a:buChar char="§"/>
            </a:pPr>
            <a:r>
              <a:rPr lang="en-US" sz="1800" dirty="0"/>
              <a:t>Neutrophils rapidly accumulate within arterioles, glomeruli, and </a:t>
            </a:r>
            <a:r>
              <a:rPr lang="en-US" sz="1800" dirty="0" err="1"/>
              <a:t>peritubular</a:t>
            </a:r>
            <a:r>
              <a:rPr lang="en-US" sz="1800" dirty="0"/>
              <a:t> </a:t>
            </a:r>
            <a:r>
              <a:rPr lang="en-US" sz="1800" dirty="0" smtClean="0"/>
              <a:t>capillaries</a:t>
            </a:r>
          </a:p>
          <a:p>
            <a:pPr>
              <a:buFont typeface="Wingdings" panose="05000000000000000000" pitchFamily="2" charset="2"/>
              <a:buChar char="q"/>
            </a:pPr>
            <a:r>
              <a:rPr lang="en-US" sz="2800" b="1" i="1" dirty="0"/>
              <a:t>Acute </a:t>
            </a:r>
            <a:r>
              <a:rPr lang="en-US" sz="2800" b="1" i="1" dirty="0" smtClean="0"/>
              <a:t>Rejection</a:t>
            </a:r>
            <a:r>
              <a:rPr lang="en-US" sz="2800" b="1" i="1" dirty="0"/>
              <a:t>:</a:t>
            </a:r>
            <a:endParaRPr lang="en-US" sz="2800" dirty="0" smtClean="0"/>
          </a:p>
          <a:p>
            <a:pPr>
              <a:buFont typeface="Wingdings" panose="05000000000000000000" pitchFamily="2" charset="2"/>
              <a:buChar char="§"/>
            </a:pPr>
            <a:r>
              <a:rPr lang="en-US" sz="1800" dirty="0" smtClean="0"/>
              <a:t>within </a:t>
            </a:r>
            <a:r>
              <a:rPr lang="en-US" sz="1800" dirty="0"/>
              <a:t>days of transplantation in the untreated recipient or may appear suddenly months or even years later, after immunosuppression has been used and terminated</a:t>
            </a:r>
            <a:r>
              <a:rPr lang="en-US" sz="1800" dirty="0" smtClean="0"/>
              <a:t>.</a:t>
            </a:r>
          </a:p>
          <a:p>
            <a:pPr>
              <a:buFont typeface="Wingdings" panose="05000000000000000000" pitchFamily="2" charset="2"/>
              <a:buChar char="§"/>
            </a:pPr>
            <a:r>
              <a:rPr lang="en-US" sz="1800" dirty="0"/>
              <a:t>cellular or </a:t>
            </a:r>
            <a:r>
              <a:rPr lang="en-US" sz="1800" dirty="0" err="1"/>
              <a:t>humoral</a:t>
            </a:r>
            <a:r>
              <a:rPr lang="en-US" sz="1800" dirty="0"/>
              <a:t> immune </a:t>
            </a:r>
            <a:endParaRPr lang="en-US" sz="1800" dirty="0" smtClean="0"/>
          </a:p>
          <a:p>
            <a:pPr>
              <a:buFont typeface="Wingdings" panose="05000000000000000000" pitchFamily="2" charset="2"/>
              <a:buChar char="q"/>
            </a:pPr>
            <a:r>
              <a:rPr lang="en-US" sz="2800" b="1" i="1" dirty="0" smtClean="0"/>
              <a:t>Chronic</a:t>
            </a:r>
            <a:r>
              <a:rPr lang="en-US" sz="2800" b="1" i="1" dirty="0"/>
              <a:t> </a:t>
            </a:r>
            <a:r>
              <a:rPr lang="en-US" sz="2800" b="1" i="1" dirty="0" smtClean="0"/>
              <a:t>Rejection:</a:t>
            </a:r>
          </a:p>
          <a:p>
            <a:pPr>
              <a:buFont typeface="Wingdings" panose="05000000000000000000" pitchFamily="2" charset="2"/>
              <a:buChar char="§"/>
            </a:pPr>
            <a:r>
              <a:rPr lang="en-US" sz="1900" dirty="0"/>
              <a:t>Chronic rejection is dominated by vascular changes, interstitial fibrosis, and tubular atrophy with loss of renal parenchyma</a:t>
            </a:r>
          </a:p>
        </p:txBody>
      </p:sp>
      <p:sp>
        <p:nvSpPr>
          <p:cNvPr id="6" name="Rectangle 5"/>
          <p:cNvSpPr/>
          <p:nvPr/>
        </p:nvSpPr>
        <p:spPr>
          <a:xfrm>
            <a:off x="762000" y="304800"/>
            <a:ext cx="7740324" cy="830997"/>
          </a:xfrm>
          <a:prstGeom prst="rect">
            <a:avLst/>
          </a:prstGeom>
        </p:spPr>
        <p:txBody>
          <a:bodyPr wrap="none">
            <a:spAutoFit/>
          </a:bodyPr>
          <a:lstStyle/>
          <a:p>
            <a:r>
              <a:rPr lang="en-US" sz="4800" dirty="0" smtClean="0"/>
              <a:t>Classification </a:t>
            </a:r>
            <a:r>
              <a:rPr lang="en-US" sz="4800" dirty="0"/>
              <a:t>of renal rejection</a:t>
            </a:r>
          </a:p>
        </p:txBody>
      </p:sp>
    </p:spTree>
    <p:extLst>
      <p:ext uri="{BB962C8B-B14F-4D97-AF65-F5344CB8AC3E}">
        <p14:creationId xmlns:p14="http://schemas.microsoft.com/office/powerpoint/2010/main" val="370623061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3080</TotalTime>
  <Words>3829</Words>
  <Application>Microsoft Office PowerPoint</Application>
  <PresentationFormat>On-screen Show (4:3)</PresentationFormat>
  <Paragraphs>566</Paragraphs>
  <Slides>106</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106</vt:i4>
      </vt:variant>
    </vt:vector>
  </HeadingPairs>
  <TitlesOfParts>
    <vt:vector size="117" baseType="lpstr">
      <vt:lpstr>Aharoni</vt:lpstr>
      <vt:lpstr>Andalus</vt:lpstr>
      <vt:lpstr>Arial</vt:lpstr>
      <vt:lpstr>Calibri</vt:lpstr>
      <vt:lpstr>Century Schoolbook</vt:lpstr>
      <vt:lpstr>Courier New</vt:lpstr>
      <vt:lpstr>Times New Roman</vt:lpstr>
      <vt:lpstr>Tw Cen MT</vt:lpstr>
      <vt:lpstr>Wingdings</vt:lpstr>
      <vt:lpstr>Wingdings 2</vt:lpstr>
      <vt:lpstr>Median</vt:lpstr>
      <vt:lpstr>PowerPoint Presentation</vt:lpstr>
      <vt:lpstr>NORMAL ANATOMY AND HISTOLOGY</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ACUTE KIDNEY INJURY</vt:lpstr>
      <vt:lpstr>PowerPoint Presentation</vt:lpstr>
      <vt:lpstr>PowerPoint Presentation</vt:lpstr>
      <vt:lpstr>PowerPoint Presentation</vt:lpstr>
      <vt:lpstr>PowerPoint Presentation</vt:lpstr>
      <vt:lpstr>PowerPoint Presentation</vt:lpstr>
      <vt:lpstr>PowerPoint Presentation</vt:lpstr>
      <vt:lpstr>POLYCYSTIC KIDNEY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INFECTION OF THE URINARY TRACT</vt:lpstr>
      <vt:lpstr>ACUTE (POST-STREPTOCOCCAL)   GLOMERULONEPHRITIS</vt:lpstr>
      <vt:lpstr>PowerPoint Presentation</vt:lpstr>
      <vt:lpstr>PowerPoint Presentation</vt:lpstr>
      <vt:lpstr>PowerPoint Presentation</vt:lpstr>
      <vt:lpstr>PowerPoint Presentation</vt:lpstr>
      <vt:lpstr>PowerPoint Presentation</vt:lpstr>
      <vt:lpstr>ACUTE &amp; CHRONIC  PYELONEPHRITIS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HYDRONEPHROSIS</vt:lpstr>
      <vt:lpstr>PowerPoint Presentation</vt:lpstr>
      <vt:lpstr>PowerPoint Presentation</vt:lpstr>
      <vt:lpstr>PowerPoint Presentation</vt:lpstr>
      <vt:lpstr>PowerPoint Presentation</vt:lpstr>
      <vt:lpstr>Nephrotic Syndrome</vt:lpstr>
      <vt:lpstr>PowerPoint Presentation</vt:lpstr>
      <vt:lpstr>PowerPoint Presentation</vt:lpstr>
      <vt:lpstr>PowerPoint Presentation</vt:lpstr>
      <vt:lpstr>Nephritic Syndrome  </vt:lpstr>
      <vt:lpstr>PowerPoint Presentation</vt:lpstr>
      <vt:lpstr>PowerPoint Presentation</vt:lpstr>
      <vt:lpstr>PowerPoint Presentation</vt:lpstr>
      <vt:lpstr>PowerPoint Presentation</vt:lpstr>
      <vt:lpstr>PowerPoint Presentation</vt:lpstr>
      <vt:lpstr>PowerPoint Presentation</vt:lpstr>
      <vt:lpstr>RENAL TUMORS</vt:lpstr>
      <vt:lpstr>BENIGN  RENAL TUMORS</vt:lpstr>
      <vt:lpstr> Benign Renal Oncocytoma</vt:lpstr>
      <vt:lpstr>PowerPoint Presentation</vt:lpstr>
      <vt:lpstr>PowerPoint Presentation</vt:lpstr>
      <vt:lpstr>Angiomyolipma </vt:lpstr>
      <vt:lpstr>PowerPoint Presentation</vt:lpstr>
      <vt:lpstr>MALIGNANT  RENAL TUMORS</vt:lpstr>
      <vt:lpstr> Renal Clear Cell Carcinoma</vt:lpstr>
      <vt:lpstr>PowerPoint Presentation</vt:lpstr>
      <vt:lpstr>PowerPoint Presentation</vt:lpstr>
      <vt:lpstr>PowerPoint Presentation</vt:lpstr>
      <vt:lpstr>PowerPoint Presentation</vt:lpstr>
      <vt:lpstr>PowerPoint Presentation</vt:lpstr>
      <vt:lpstr>PowerPoint Presentation</vt:lpstr>
      <vt:lpstr>WILM’S  TUMOR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Carcinoma of Renal Pelvis and Ureter</vt:lpstr>
      <vt:lpstr>Urothelial neoplasm in the renal pelvis and ureter </vt:lpstr>
      <vt:lpstr>PowerPoint Presentation</vt:lpstr>
      <vt:lpstr>PowerPoint Presentation</vt:lpstr>
      <vt:lpstr>PowerPoint Presentation</vt:lpstr>
      <vt:lpstr>CARCINOMA OF THE URINARY BLADDER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Pathology of Renal Allograft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Renal practical block</dc:title>
  <dc:creator>Dr. Sayed Esawy</dc:creator>
  <cp:lastModifiedBy>Wajd Altakafi</cp:lastModifiedBy>
  <cp:revision>295</cp:revision>
  <dcterms:created xsi:type="dcterms:W3CDTF">2010-03-14T08:23:06Z</dcterms:created>
  <dcterms:modified xsi:type="dcterms:W3CDTF">2018-04-11T13:02:01Z</dcterms:modified>
</cp:coreProperties>
</file>