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94" r:id="rId3"/>
    <p:sldId id="313" r:id="rId4"/>
    <p:sldId id="300" r:id="rId5"/>
    <p:sldId id="257" r:id="rId6"/>
    <p:sldId id="283" r:id="rId7"/>
    <p:sldId id="295" r:id="rId8"/>
    <p:sldId id="314" r:id="rId9"/>
    <p:sldId id="296" r:id="rId10"/>
    <p:sldId id="260" r:id="rId11"/>
    <p:sldId id="270" r:id="rId12"/>
    <p:sldId id="315" r:id="rId13"/>
    <p:sldId id="268" r:id="rId14"/>
    <p:sldId id="261" r:id="rId15"/>
    <p:sldId id="293" r:id="rId16"/>
    <p:sldId id="298" r:id="rId17"/>
    <p:sldId id="299" r:id="rId18"/>
    <p:sldId id="263" r:id="rId19"/>
    <p:sldId id="297" r:id="rId20"/>
    <p:sldId id="301" r:id="rId21"/>
    <p:sldId id="292" r:id="rId22"/>
    <p:sldId id="276" r:id="rId23"/>
    <p:sldId id="266" r:id="rId24"/>
    <p:sldId id="282" r:id="rId25"/>
    <p:sldId id="264" r:id="rId26"/>
    <p:sldId id="285" r:id="rId27"/>
    <p:sldId id="286" r:id="rId28"/>
    <p:sldId id="287" r:id="rId29"/>
    <p:sldId id="288" r:id="rId30"/>
    <p:sldId id="316" r:id="rId31"/>
    <p:sldId id="284" r:id="rId32"/>
    <p:sldId id="271" r:id="rId33"/>
    <p:sldId id="277" r:id="rId34"/>
    <p:sldId id="265" r:id="rId35"/>
    <p:sldId id="302" r:id="rId36"/>
    <p:sldId id="309" r:id="rId37"/>
    <p:sldId id="310" r:id="rId38"/>
    <p:sldId id="272" r:id="rId39"/>
    <p:sldId id="311" r:id="rId40"/>
    <p:sldId id="312" r:id="rId41"/>
    <p:sldId id="278" r:id="rId42"/>
    <p:sldId id="305" r:id="rId43"/>
    <p:sldId id="289" r:id="rId44"/>
    <p:sldId id="306" r:id="rId45"/>
    <p:sldId id="307" r:id="rId46"/>
    <p:sldId id="274" r:id="rId47"/>
    <p:sldId id="308" r:id="rId48"/>
    <p:sldId id="280" r:id="rId49"/>
    <p:sldId id="275" r:id="rId50"/>
    <p:sldId id="318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061923-0632-434F-B001-0703D9D088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5B14A5-BA4F-4903-8C14-CD4860F7B8A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67D967-D040-4F7D-9BA7-0B0A4EDF24AA}" type="datetimeFigureOut">
              <a:rPr lang="en-US"/>
              <a:pPr>
                <a:defRPr/>
              </a:pPr>
              <a:t>4/2/2018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6DC6FFE-6A0B-48F4-9FA3-B9F416CB94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D8B0EC2-454F-4A88-A178-AD15A7EBE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0A283-1923-46AC-B397-2445C40A23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58D3B-AF47-4A94-B07F-69D438963F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E6E3A3-C804-4311-867E-2F7CC512A5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534810DA-247D-4EBB-B8D5-D2B0820334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96C720D0-51AC-40C2-BBEE-D2C3D01A4C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D261BC81-AA94-48C5-B3BC-DEBB231DD7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95CB95-8057-49D4-9952-2519F62323D1}" type="slidenum">
              <a:rPr lang="en-IE" altLang="en-US">
                <a:ea typeface="ＭＳ Ｐゴシック" panose="020B0600070205080204" pitchFamily="34" charset="-128"/>
              </a:rPr>
              <a:pPr eaLnBrk="1" hangingPunct="1"/>
              <a:t>3</a:t>
            </a:fld>
            <a:endParaRPr lang="en-IE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6985EFFE-6787-4ABE-8DEB-893A61E3D9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6" name="Notes Placeholder 2">
            <a:extLst>
              <a:ext uri="{FF2B5EF4-FFF2-40B4-BE49-F238E27FC236}">
                <a16:creationId xmlns:a16="http://schemas.microsoft.com/office/drawing/2014/main" id="{5FDEA591-918A-4244-9D06-5C0BAC7AB6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FAA26D3D-D897-4be2-8F04-BA451C77F1D7}"/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>
                <a:solidFill>
                  <a:srgbClr val="231F20"/>
                </a:solidFill>
                <a:latin typeface="Arial Black" charset="0"/>
              </a:rPr>
              <a:t>Juxtaglomerular apparatus is w</a:t>
            </a:r>
            <a:r>
              <a:rPr lang="en-US" altLang="en-US" sz="3200" dirty="0">
                <a:solidFill>
                  <a:srgbClr val="000000"/>
                </a:solidFill>
                <a:ea typeface="MS PGothic" charset="-128"/>
              </a:rPr>
              <a:t>here the distal tubule lies against the afferent (sometimes efferent) arteriole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altLang="en-US" sz="3200" dirty="0">
              <a:solidFill>
                <a:srgbClr val="000000"/>
              </a:solidFill>
              <a:ea typeface="MS PGothic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en-US" sz="3200" dirty="0">
                <a:solidFill>
                  <a:srgbClr val="000000"/>
                </a:solidFill>
                <a:ea typeface="MS PGothic" charset="-128"/>
              </a:rPr>
              <a:t>Arteriole walls have </a:t>
            </a:r>
            <a:r>
              <a:rPr lang="en-US" altLang="en-US" sz="3200" b="1" dirty="0">
                <a:solidFill>
                  <a:srgbClr val="000000"/>
                </a:solidFill>
                <a:ea typeface="MS PGothic" charset="-128"/>
              </a:rPr>
              <a:t>juxtaglomerular (JG) cells</a:t>
            </a:r>
          </a:p>
          <a:p>
            <a:pPr marL="342900" lvl="1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en-US" sz="3200" dirty="0">
                <a:solidFill>
                  <a:srgbClr val="000000"/>
                </a:solidFill>
                <a:ea typeface="MS PGothic" charset="-128"/>
              </a:rPr>
              <a:t>- Enlarged, smooth muscle cells </a:t>
            </a:r>
          </a:p>
          <a:p>
            <a:pPr marL="342900" lvl="1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en-US" sz="3200" dirty="0">
                <a:solidFill>
                  <a:srgbClr val="000000"/>
                </a:solidFill>
                <a:ea typeface="MS PGothic" charset="-128"/>
              </a:rPr>
              <a:t>- Have secretory granules containing </a:t>
            </a:r>
            <a:r>
              <a:rPr lang="en-US" altLang="en-US" sz="3200" b="1" u="sng" dirty="0">
                <a:solidFill>
                  <a:srgbClr val="000000"/>
                </a:solidFill>
                <a:ea typeface="MS PGothic" charset="-128"/>
              </a:rPr>
              <a:t>renin</a:t>
            </a:r>
            <a:endParaRPr lang="en-US" altLang="en-US" sz="3600" b="1" u="sng" dirty="0">
              <a:solidFill>
                <a:srgbClr val="000000"/>
              </a:solidFill>
              <a:ea typeface="MS PGothic" charset="-128"/>
            </a:endParaRPr>
          </a:p>
          <a:p>
            <a:pPr marL="342900" lvl="1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altLang="en-US" sz="3200" dirty="0">
                <a:ea typeface="MS PGothic" charset="-128"/>
              </a:rPr>
              <a:t>- Act as mechanoreceptors</a:t>
            </a:r>
            <a:endParaRPr lang="en-IE" altLang="en-US" sz="2800" dirty="0">
              <a:ea typeface="MS PGothic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Macula </a:t>
            </a:r>
            <a:r>
              <a:rPr lang="en-US" sz="1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densa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- tall, closely packed distal tubule cells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- lie adjacent to JG cells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- function as </a:t>
            </a:r>
            <a:r>
              <a:rPr lang="en-US" b="1" u="sng" dirty="0">
                <a:solidFill>
                  <a:srgbClr val="000000"/>
                </a:solidFill>
              </a:rPr>
              <a:t>chemoreceptors</a:t>
            </a:r>
            <a:r>
              <a:rPr lang="en-US" dirty="0">
                <a:solidFill>
                  <a:srgbClr val="000000"/>
                </a:solidFill>
              </a:rPr>
              <a:t> or </a:t>
            </a:r>
            <a:r>
              <a:rPr lang="en-US" b="1" u="sng" dirty="0" err="1">
                <a:solidFill>
                  <a:srgbClr val="000000"/>
                </a:solidFill>
              </a:rPr>
              <a:t>osmoreceptors</a:t>
            </a:r>
            <a:endParaRPr lang="en-US" b="1" u="sng" dirty="0">
              <a:solidFill>
                <a:srgbClr val="000000"/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dirty="0"/>
              <a:t>- sensitive to the ionic content and water volume of the fluid in the tubule 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/>
              <a:t>produce molecular signals that promote renin secretion by JG cells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200" b="1" dirty="0">
                <a:solidFill>
                  <a:srgbClr val="9848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/>
              </a:rPr>
              <a:t>Mesangial cells</a:t>
            </a:r>
            <a:r>
              <a:rPr lang="en-US" sz="3200" dirty="0">
                <a:solidFill>
                  <a:srgbClr val="984807"/>
                </a:solidFill>
                <a:cs typeface="Arial"/>
              </a:rPr>
              <a:t> </a:t>
            </a:r>
          </a:p>
          <a:p>
            <a:pPr marL="342900" lvl="1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>
                <a:cs typeface="Arial"/>
              </a:rPr>
              <a:t>- have phagocytic and contractile properties</a:t>
            </a:r>
          </a:p>
          <a:p>
            <a:pPr marL="342900" lvl="1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>
                <a:cs typeface="Arial"/>
              </a:rPr>
              <a:t>- influence capillary filtration</a:t>
            </a:r>
          </a:p>
          <a:p>
            <a:pPr marL="342900" lvl="1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>
                <a:cs typeface="Arial"/>
              </a:rPr>
              <a:t>- provide structural support and regulate blood flow of the glomerular capillaries by their contractile activity </a:t>
            </a:r>
            <a:endParaRPr lang="en-GB" altLang="en-US" dirty="0">
              <a:ea typeface="MS PGothic" charset="-128"/>
              <a:cs typeface="MS PGothic" charset="-128"/>
            </a:endParaRP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A92B1528-43D0-43F0-8184-B1339E1AD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7A7D46-B437-4164-A3FA-F5CD6B15B585}" type="slidenum">
              <a:rPr lang="en-IE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1" hangingPunct="1"/>
              <a:t>50</a:t>
            </a:fld>
            <a:endParaRPr lang="en-IE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311A08-5EC9-44DB-BE95-8BF410C1DD47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20D3EC-0817-42D3-9185-E5395F67BCE0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3C64C5-E481-4C52-BD81-0462D0B2C619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C2C53FF8-496A-40B7-84D7-3D49882691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8D2FFAD-9884-49E6-ABDD-C25B23668434}" type="datetimeFigureOut">
              <a:rPr lang="en-US"/>
              <a:pPr>
                <a:defRPr/>
              </a:pPr>
              <a:t>4/2/2018</a:t>
            </a:fld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CDDB93F1-AAB6-43DB-9FDA-30F3A98E4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7DDD6E27-AFEA-4469-9FD7-0DE5735F9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7A9BE4-A37B-4324-83C5-C059C6EE86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752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80C3EFF0-C16D-4224-B1C4-B8DEC21A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F5BDA-D8D4-4A09-A202-5CEAB02C36AC}" type="datetimeFigureOut">
              <a:rPr lang="en-US"/>
              <a:pPr>
                <a:defRPr/>
              </a:pPr>
              <a:t>4/2/2018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329FEEA-ADC0-42B6-9694-89E0441A3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851BF2C6-49B7-438A-9783-346FA72D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4A7A0-BD3A-4A0D-849C-C17E8F3E09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79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073369-E812-43CD-9FA8-53427ED69AA9}"/>
              </a:ext>
            </a:extLst>
          </p:cNvPr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435ECE-7227-4E77-859B-CAE9F1A2ABEA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CAC92B-5B1B-473C-B3A2-EDBECC44E583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201FA17-894A-453A-A947-17778BAF9E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49F06-652B-4663-B87A-28A78A81C8FC}" type="datetimeFigureOut">
              <a:rPr lang="en-US"/>
              <a:pPr>
                <a:defRPr/>
              </a:pPr>
              <a:t>4/2/2018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936D7D-54A3-48C0-A42C-1474850E5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11BB9B0-CF3D-4A41-B9EF-21307420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B883FE87-6593-44BE-963C-2C195E6F2A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165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7E947-F59F-430A-92F5-59C63F9064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E8DDF-02FC-4AA3-9912-8E35823176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1BD1B-DC14-4DE3-9483-6AC7C99064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B9E10-2C86-446A-9A18-60F606A1CFF2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15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79A1EDB7-E055-47C5-9A39-DBC824E42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0B613-7F4C-4CC2-9A04-AE6EAE25062B}" type="datetimeFigureOut">
              <a:rPr lang="en-US"/>
              <a:pPr>
                <a:defRPr/>
              </a:pPr>
              <a:t>4/2/2018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322EE11-201A-41B6-B9EE-78CB9DBC7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3BCEF78-E801-4B90-AF9A-6DDCED3A9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5854D-0379-48B1-A2B4-C81D201B7C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13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5F7935-3F05-49A7-AC38-7DB0CD84F126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6A34EE-6D6B-4515-A8DA-D2D924FFA68F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97921C-4020-4C12-978E-DCE21FCB5307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F187AC7A-2071-424D-8E62-22D0BC0B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941AE-9A9B-44FF-98E6-AC46E4579318}" type="datetimeFigureOut">
              <a:rPr lang="en-US"/>
              <a:pPr>
                <a:defRPr/>
              </a:pPr>
              <a:t>4/2/2018</a:t>
            </a:fld>
            <a:endParaRPr 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7560328A-E331-492F-97F7-D609041289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954CC8EE-3E7E-47F4-A068-7AC96D59E51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B47158B7-4DCF-457A-97CC-495C9E66BA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99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B21A6F56-D4A8-4296-88B9-CDC041BBE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CDC67F8-AB0D-46F0-9469-5C2B71F20478}" type="datetimeFigureOut">
              <a:rPr lang="en-US"/>
              <a:pPr>
                <a:defRPr/>
              </a:pPr>
              <a:t>4/2/2018</a:t>
            </a:fld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360C1A36-6FFB-47B4-A19B-0ADB4EB6FB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553FFF-C0CF-4899-9FE0-62146ECBC8D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42646707-5E45-4BE6-AEDF-D2F774EE36A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8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960E07CC-6704-4B0B-B374-34725C439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4C13DFE-9D50-4799-A54F-1106F12C2E43}" type="datetimeFigureOut">
              <a:rPr lang="en-US"/>
              <a:pPr>
                <a:defRPr/>
              </a:pPr>
              <a:t>4/2/2018</a:t>
            </a:fld>
            <a:endParaRPr 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86136548-D443-4334-9999-277FE59E9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3E5DD9-2169-4936-B64B-498CF88E60C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10D4F79C-58B7-4812-ACDE-2966C36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9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5AA62F77-D165-4CFF-BCB0-8C919DA1D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DB060-76E8-4044-A03F-701FA35D1285}" type="datetimeFigureOut">
              <a:rPr lang="en-US"/>
              <a:pPr>
                <a:defRPr/>
              </a:pPr>
              <a:t>4/2/2018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41EE7BA-FCA9-4204-8A0E-11DC5BFE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37748C95-6F23-4541-9B6C-F09E734B4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C8BC1-3EE4-4EA6-9427-7148E2BE3F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15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82306-18D2-4D18-A474-07AA97B8C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EFC85-7DC0-44CB-BB9B-64BC49610D87}" type="datetimeFigureOut">
              <a:rPr lang="en-US"/>
              <a:pPr>
                <a:defRPr/>
              </a:pPr>
              <a:t>4/2/2018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A6A29F-5BC5-4B1C-8F88-EBEADACA8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5392A-6D43-4F9C-AA52-FAEE7D45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E1E975-1F2E-4983-B55E-2C67A05B6D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09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88E86B6-5285-4C50-A0F0-B25C28D0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60721-F8FB-4C55-8764-3D2F413EDDCE}" type="datetimeFigureOut">
              <a:rPr lang="en-US"/>
              <a:pPr>
                <a:defRPr/>
              </a:pPr>
              <a:t>4/2/2018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E323B7B-56DE-4B44-AA46-5E22602E4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481D8DA0-DC5A-4897-BDD9-728B948AA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8F2EA-6306-42FD-BB88-4AA88B6512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81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E52875-D885-49BA-86C9-0AFB6EEF15A0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D5E6FC-8948-4FB6-8EC5-7BB01433DDAB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955A38-95DD-4596-879A-B4C45CC0013A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0D6610-81CE-446A-85BB-14710AD29B01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292008AA-10FA-4533-8CBA-2189BA767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F159A9-758D-428C-8E2A-1A256287DC1F}" type="datetimeFigureOut">
              <a:rPr lang="en-US"/>
              <a:pPr>
                <a:defRPr/>
              </a:pPr>
              <a:t>4/2/2018</a:t>
            </a:fld>
            <a:endParaRPr 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1E4D1000-4FE2-4549-A3BD-70B136C347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DD943B3A-8AA5-4B7A-B8C2-401A563AA14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F524C0A0-E7E1-45B1-9D29-B560770E3E0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53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>
            <a:extLst>
              <a:ext uri="{FF2B5EF4-FFF2-40B4-BE49-F238E27FC236}">
                <a16:creationId xmlns:a16="http://schemas.microsoft.com/office/drawing/2014/main" id="{EE9C4AD1-6401-4B3F-B25C-EFA01F615B2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3495F69E-706C-4ED7-B630-E195ACB698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65CE349-7515-4E13-A38A-39E5A50D9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BAC847-101E-4C90-8DBE-40DF15CC11DE}" type="datetimeFigureOut">
              <a:rPr lang="en-US"/>
              <a:pPr>
                <a:defRPr/>
              </a:pPr>
              <a:t>4/2/2018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D5A6F-F898-4BE2-800D-40630C8B7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692D45-CD76-4F32-8106-FF8758E1F827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436060-9731-4460-BEF7-EB802244D0A0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2CA46B-143B-4F01-94C3-568CA172E243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01E7A6A-71A6-42D8-B824-F299778BF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fld id="{5659AF1A-4A5B-45C2-BD50-8DD801CE6C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7" r:id="rId2"/>
    <p:sldLayoutId id="2147483822" r:id="rId3"/>
    <p:sldLayoutId id="2147483823" r:id="rId4"/>
    <p:sldLayoutId id="2147483824" r:id="rId5"/>
    <p:sldLayoutId id="2147483818" r:id="rId6"/>
    <p:sldLayoutId id="2147483825" r:id="rId7"/>
    <p:sldLayoutId id="2147483819" r:id="rId8"/>
    <p:sldLayoutId id="2147483826" r:id="rId9"/>
    <p:sldLayoutId id="2147483820" r:id="rId10"/>
    <p:sldLayoutId id="2147483827" r:id="rId11"/>
    <p:sldLayoutId id="214748382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google.com/imgres?imgurl=http://www.biol.sc.edu/courses/bio102/Image12.gif&amp;imgrefurl=http://www.biol.sc.edu/courses/bio102/answer2-99.html&amp;usg=__SvWrMrdlo564cnzCr6CY6u4nORI=&amp;h=844&amp;w=1628&amp;sz=371&amp;hl=en&amp;start=0&amp;zoom=1&amp;tbnid=rE2IA0qfjzjg6M:&amp;tbnh=72&amp;tbnw=139&amp;prev=/images?q=nephron+diagram+labeled&amp;hl=en&amp;safe=active&amp;biw=1276&amp;bih=481&amp;tbs=isch:1&amp;itbs=1&amp;iact=hc&amp;vpx=80&amp;vpy=86&amp;dur=4399&amp;hovh=162&amp;hovw=312&amp;tx=150&amp;ty=90&amp;ei=CTjoTKOQO8vrOdyw_LYK&amp;oei=1jboTPCOFKCI4gbHo6T6Ag&amp;esq=13&amp;page=1&amp;ndsp=25&amp;ved=1t:429,r:9,s: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google.com/imgres?imgurl=http://www.as.miami.edu/chemistry/2086/chap26/Chapter%2026-NEW_part1_files/image013.jpg&amp;imgrefurl=http://www.as.miami.edu/chemistry/2086/chap26/chapter%2026-new_part1.htm&amp;usg=__ym6J2Jrnl426dOctUtD51BJ8fVY=&amp;h=600&amp;w=430&amp;sz=61&amp;hl=en&amp;start=126&amp;zoom=1&amp;tbnid=H0rVJuHUvDKWiM:&amp;tbnh=140&amp;tbnw=100&amp;prev=/images?q=glomerular+membrane&amp;hl=en&amp;safe=active&amp;biw=1276&amp;bih=481&amp;tbs=isch:1&amp;itbs=1&amp;iact=hc&amp;vpx=286&amp;vpy=95&amp;dur=6739&amp;hovh=265&amp;hovw=190&amp;tx=94&amp;ty=121&amp;ei=UDboTMDwK8mYOvOR2YcK&amp;oei=PzXoTNOCDsKH4gaU0rD6Ag&amp;esq=11&amp;page=11&amp;ndsp=14&amp;ved=1t:429,r:1,s:126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52B4-8EE0-4FB1-93AD-570C4F8D74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Renal functions &amp; GFR</a:t>
            </a:r>
          </a:p>
        </p:txBody>
      </p:sp>
      <p:sp>
        <p:nvSpPr>
          <p:cNvPr id="10243" name="Subtitle 2">
            <a:extLst>
              <a:ext uri="{FF2B5EF4-FFF2-40B4-BE49-F238E27FC236}">
                <a16:creationId xmlns:a16="http://schemas.microsoft.com/office/drawing/2014/main" id="{1560DDF6-5F06-4ECE-865E-8D8180B9E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683B0-0093-4F50-BD98-99E7F4080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Structure of a nephron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E2068-533C-4F4C-9CDA-A7ECDB1030F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4030663" cy="4495800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Glomerulus:</a:t>
            </a:r>
            <a:r>
              <a:rPr lang="en-US" dirty="0"/>
              <a:t> capillary tuft: in which large amount of fluid is filtered from blood.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Bwaman’s capsule</a:t>
            </a:r>
            <a:r>
              <a:rPr lang="en-US" dirty="0"/>
              <a:t>: Around the glomerulus and receives the filtrate.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Tubules:</a:t>
            </a:r>
            <a:r>
              <a:rPr lang="en-US" dirty="0"/>
              <a:t> in which filtered fluid eventually is converted into urine.</a:t>
            </a:r>
          </a:p>
        </p:txBody>
      </p:sp>
      <p:pic>
        <p:nvPicPr>
          <p:cNvPr id="19460" name="Picture 10" descr="https://encrypted-tbn0.gstatic.com/images?q=tbn:ANd9GcTDfiewCBzFVGaze2yLZc-XdAGSOVQQM6CWTCaw3XnzGOkbhhJvsg">
            <a:extLst>
              <a:ext uri="{FF2B5EF4-FFF2-40B4-BE49-F238E27FC236}">
                <a16:creationId xmlns:a16="http://schemas.microsoft.com/office/drawing/2014/main" id="{1BDC27BC-1618-4A59-BB9E-8262DF2C9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1916113"/>
            <a:ext cx="36703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>
            <a:extLst>
              <a:ext uri="{FF2B5EF4-FFF2-40B4-BE49-F238E27FC236}">
                <a16:creationId xmlns:a16="http://schemas.microsoft.com/office/drawing/2014/main" id="{041AB4A2-45D0-4A23-A8EF-27D6BF31E09C}"/>
              </a:ext>
            </a:extLst>
          </p:cNvPr>
          <p:cNvGrpSpPr>
            <a:grpSpLocks/>
          </p:cNvGrpSpPr>
          <p:nvPr/>
        </p:nvGrpSpPr>
        <p:grpSpPr bwMode="auto">
          <a:xfrm>
            <a:off x="506413" y="1341438"/>
            <a:ext cx="8129587" cy="5287962"/>
            <a:chOff x="319" y="720"/>
            <a:chExt cx="5121" cy="3456"/>
          </a:xfrm>
        </p:grpSpPr>
        <p:pic>
          <p:nvPicPr>
            <p:cNvPr id="20485" name="Picture 3" descr="0805L">
              <a:extLst>
                <a:ext uri="{FF2B5EF4-FFF2-40B4-BE49-F238E27FC236}">
                  <a16:creationId xmlns:a16="http://schemas.microsoft.com/office/drawing/2014/main" id="{930AF0F7-4916-4639-B25A-8A7949F81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23" b="1250"/>
            <a:stretch>
              <a:fillRect/>
            </a:stretch>
          </p:blipFill>
          <p:spPr bwMode="auto">
            <a:xfrm>
              <a:off x="319" y="768"/>
              <a:ext cx="5121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6" name="Rectangle 4">
              <a:extLst>
                <a:ext uri="{FF2B5EF4-FFF2-40B4-BE49-F238E27FC236}">
                  <a16:creationId xmlns:a16="http://schemas.microsoft.com/office/drawing/2014/main" id="{B961CEAD-A0A2-4F92-8569-98BA906A5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720"/>
              <a:ext cx="240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9219" name="Rectangle 5">
            <a:extLst>
              <a:ext uri="{FF2B5EF4-FFF2-40B4-BE49-F238E27FC236}">
                <a16:creationId xmlns:a16="http://schemas.microsoft.com/office/drawing/2014/main" id="{1FD5EB6E-129D-449E-BFB4-50F8BD5676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563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The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Glomerulus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C7F5C069-519C-4CAB-91B7-29C59D9767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11538" y="5638800"/>
            <a:ext cx="5275262" cy="838200"/>
          </a:xfrm>
          <a:ln w="28575">
            <a:solidFill>
              <a:srgbClr val="CC9900"/>
            </a:solidFill>
          </a:ln>
        </p:spPr>
        <p:txBody>
          <a:bodyPr rtlCol="0">
            <a:normAutofit fontScale="850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en-US"/>
              <a:t>Glomerular filtrate collects in capsular space, flows into renal tubule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 bldLvl="3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>
            <a:extLst>
              <a:ext uri="{FF2B5EF4-FFF2-40B4-BE49-F238E27FC236}">
                <a16:creationId xmlns:a16="http://schemas.microsoft.com/office/drawing/2014/main" id="{A3DBCF6A-EBF4-4C05-A982-73DD5AA42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36220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7C294FB-A111-48AF-97BD-65665D32D366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04800"/>
            <a:ext cx="8894763" cy="6477000"/>
            <a:chOff x="2530475" y="1673225"/>
            <a:chExt cx="6142038" cy="3973060"/>
          </a:xfrm>
        </p:grpSpPr>
        <p:pic>
          <p:nvPicPr>
            <p:cNvPr id="21527" name="Picture 7">
              <a:extLst>
                <a:ext uri="{FF2B5EF4-FFF2-40B4-BE49-F238E27FC236}">
                  <a16:creationId xmlns:a16="http://schemas.microsoft.com/office/drawing/2014/main" id="{F6CE6312-443A-4054-92DA-490DB17D62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950" y="2255335"/>
              <a:ext cx="4902860" cy="319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8" name="Freeform 8">
              <a:extLst>
                <a:ext uri="{FF2B5EF4-FFF2-40B4-BE49-F238E27FC236}">
                  <a16:creationId xmlns:a16="http://schemas.microsoft.com/office/drawing/2014/main" id="{DA7DAB81-4B17-4582-8EC1-C69C55888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5425" y="2228850"/>
              <a:ext cx="257175" cy="555625"/>
            </a:xfrm>
            <a:custGeom>
              <a:avLst/>
              <a:gdLst>
                <a:gd name="T0" fmla="*/ 0 w 162"/>
                <a:gd name="T1" fmla="*/ 0 h 350"/>
                <a:gd name="T2" fmla="*/ 2147483647 w 162"/>
                <a:gd name="T3" fmla="*/ 0 h 350"/>
                <a:gd name="T4" fmla="*/ 2147483647 w 162"/>
                <a:gd name="T5" fmla="*/ 2147483647 h 350"/>
                <a:gd name="T6" fmla="*/ 0 60000 65536"/>
                <a:gd name="T7" fmla="*/ 0 60000 65536"/>
                <a:gd name="T8" fmla="*/ 0 60000 65536"/>
                <a:gd name="T9" fmla="*/ 0 w 162"/>
                <a:gd name="T10" fmla="*/ 0 h 350"/>
                <a:gd name="T11" fmla="*/ 162 w 162"/>
                <a:gd name="T12" fmla="*/ 350 h 3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2" h="350">
                  <a:moveTo>
                    <a:pt x="0" y="0"/>
                  </a:moveTo>
                  <a:lnTo>
                    <a:pt x="68" y="0"/>
                  </a:lnTo>
                  <a:lnTo>
                    <a:pt x="162" y="350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29" name="Freeform 10">
              <a:extLst>
                <a:ext uri="{FF2B5EF4-FFF2-40B4-BE49-F238E27FC236}">
                  <a16:creationId xmlns:a16="http://schemas.microsoft.com/office/drawing/2014/main" id="{D48D8708-1B7E-44CF-847A-010714663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375" y="5270047"/>
              <a:ext cx="2295525" cy="95250"/>
            </a:xfrm>
            <a:custGeom>
              <a:avLst/>
              <a:gdLst>
                <a:gd name="T0" fmla="*/ 0 w 1446"/>
                <a:gd name="T1" fmla="*/ 2147483647 h 60"/>
                <a:gd name="T2" fmla="*/ 0 w 1446"/>
                <a:gd name="T3" fmla="*/ 2147483647 h 60"/>
                <a:gd name="T4" fmla="*/ 2147483647 w 1446"/>
                <a:gd name="T5" fmla="*/ 2147483647 h 60"/>
                <a:gd name="T6" fmla="*/ 2147483647 w 1446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6"/>
                <a:gd name="T13" fmla="*/ 0 h 60"/>
                <a:gd name="T14" fmla="*/ 1446 w 1446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6" h="60">
                  <a:moveTo>
                    <a:pt x="0" y="2"/>
                  </a:moveTo>
                  <a:lnTo>
                    <a:pt x="0" y="60"/>
                  </a:lnTo>
                  <a:lnTo>
                    <a:pt x="1446" y="60"/>
                  </a:lnTo>
                  <a:lnTo>
                    <a:pt x="1446" y="0"/>
                  </a:lnTo>
                </a:path>
              </a:pathLst>
            </a:custGeom>
            <a:noFill/>
            <a:ln w="1270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30" name="Line 12">
              <a:extLst>
                <a:ext uri="{FF2B5EF4-FFF2-40B4-BE49-F238E27FC236}">
                  <a16:creationId xmlns:a16="http://schemas.microsoft.com/office/drawing/2014/main" id="{EB952F3F-987D-43E0-AA58-30DA635F17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26200" y="5368471"/>
              <a:ext cx="1588" cy="95250"/>
            </a:xfrm>
            <a:prstGeom prst="line">
              <a:avLst/>
            </a:prstGeom>
            <a:noFill/>
            <a:ln w="1270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31" name="Freeform 17">
              <a:extLst>
                <a:ext uri="{FF2B5EF4-FFF2-40B4-BE49-F238E27FC236}">
                  <a16:creationId xmlns:a16="http://schemas.microsoft.com/office/drawing/2014/main" id="{1B146A27-F54D-4FA0-BBF8-C2F3E4657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563" y="5078413"/>
              <a:ext cx="285750" cy="336550"/>
            </a:xfrm>
            <a:custGeom>
              <a:avLst/>
              <a:gdLst>
                <a:gd name="T0" fmla="*/ 2147483647 w 180"/>
                <a:gd name="T1" fmla="*/ 0 h 212"/>
                <a:gd name="T2" fmla="*/ 2147483647 w 180"/>
                <a:gd name="T3" fmla="*/ 2147483647 h 212"/>
                <a:gd name="T4" fmla="*/ 0 w 180"/>
                <a:gd name="T5" fmla="*/ 2147483647 h 212"/>
                <a:gd name="T6" fmla="*/ 0 60000 65536"/>
                <a:gd name="T7" fmla="*/ 0 60000 65536"/>
                <a:gd name="T8" fmla="*/ 0 60000 65536"/>
                <a:gd name="T9" fmla="*/ 0 w 180"/>
                <a:gd name="T10" fmla="*/ 0 h 212"/>
                <a:gd name="T11" fmla="*/ 180 w 180"/>
                <a:gd name="T12" fmla="*/ 212 h 2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0" h="212">
                  <a:moveTo>
                    <a:pt x="180" y="0"/>
                  </a:moveTo>
                  <a:lnTo>
                    <a:pt x="128" y="212"/>
                  </a:lnTo>
                  <a:lnTo>
                    <a:pt x="0" y="212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32" name="Freeform 18">
              <a:extLst>
                <a:ext uri="{FF2B5EF4-FFF2-40B4-BE49-F238E27FC236}">
                  <a16:creationId xmlns:a16="http://schemas.microsoft.com/office/drawing/2014/main" id="{245D289B-C414-4F01-B9D9-A478FF01E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563" y="5078413"/>
              <a:ext cx="285750" cy="336550"/>
            </a:xfrm>
            <a:custGeom>
              <a:avLst/>
              <a:gdLst>
                <a:gd name="T0" fmla="*/ 2147483647 w 180"/>
                <a:gd name="T1" fmla="*/ 0 h 212"/>
                <a:gd name="T2" fmla="*/ 2147483647 w 180"/>
                <a:gd name="T3" fmla="*/ 2147483647 h 212"/>
                <a:gd name="T4" fmla="*/ 0 w 180"/>
                <a:gd name="T5" fmla="*/ 2147483647 h 212"/>
                <a:gd name="T6" fmla="*/ 0 60000 65536"/>
                <a:gd name="T7" fmla="*/ 0 60000 65536"/>
                <a:gd name="T8" fmla="*/ 0 60000 65536"/>
                <a:gd name="T9" fmla="*/ 0 w 180"/>
                <a:gd name="T10" fmla="*/ 0 h 212"/>
                <a:gd name="T11" fmla="*/ 180 w 180"/>
                <a:gd name="T12" fmla="*/ 212 h 2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0" h="212">
                  <a:moveTo>
                    <a:pt x="180" y="0"/>
                  </a:moveTo>
                  <a:lnTo>
                    <a:pt x="128" y="212"/>
                  </a:lnTo>
                  <a:lnTo>
                    <a:pt x="0" y="212"/>
                  </a:lnTo>
                </a:path>
              </a:pathLst>
            </a:custGeom>
            <a:noFill/>
            <a:ln w="1270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33" name="Freeform 37">
              <a:extLst>
                <a:ext uri="{FF2B5EF4-FFF2-40B4-BE49-F238E27FC236}">
                  <a16:creationId xmlns:a16="http://schemas.microsoft.com/office/drawing/2014/main" id="{D03BCFE4-8E1F-40AA-AD28-8023A0496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100" y="1673225"/>
              <a:ext cx="584200" cy="863600"/>
            </a:xfrm>
            <a:custGeom>
              <a:avLst/>
              <a:gdLst>
                <a:gd name="T0" fmla="*/ 0 w 368"/>
                <a:gd name="T1" fmla="*/ 0 h 544"/>
                <a:gd name="T2" fmla="*/ 2147483647 w 368"/>
                <a:gd name="T3" fmla="*/ 0 h 544"/>
                <a:gd name="T4" fmla="*/ 2147483647 w 368"/>
                <a:gd name="T5" fmla="*/ 2147483647 h 544"/>
                <a:gd name="T6" fmla="*/ 0 60000 65536"/>
                <a:gd name="T7" fmla="*/ 0 60000 65536"/>
                <a:gd name="T8" fmla="*/ 0 60000 65536"/>
                <a:gd name="T9" fmla="*/ 0 w 368"/>
                <a:gd name="T10" fmla="*/ 0 h 544"/>
                <a:gd name="T11" fmla="*/ 368 w 368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" h="544">
                  <a:moveTo>
                    <a:pt x="0" y="0"/>
                  </a:moveTo>
                  <a:lnTo>
                    <a:pt x="284" y="0"/>
                  </a:lnTo>
                  <a:lnTo>
                    <a:pt x="368" y="544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34" name="Freeform 39">
              <a:extLst>
                <a:ext uri="{FF2B5EF4-FFF2-40B4-BE49-F238E27FC236}">
                  <a16:creationId xmlns:a16="http://schemas.microsoft.com/office/drawing/2014/main" id="{4CEBA8D8-8A3E-4D56-81EE-D7E34D294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775" y="2228850"/>
              <a:ext cx="250825" cy="555625"/>
            </a:xfrm>
            <a:custGeom>
              <a:avLst/>
              <a:gdLst>
                <a:gd name="T0" fmla="*/ 0 w 158"/>
                <a:gd name="T1" fmla="*/ 0 h 350"/>
                <a:gd name="T2" fmla="*/ 2147483647 w 158"/>
                <a:gd name="T3" fmla="*/ 0 h 350"/>
                <a:gd name="T4" fmla="*/ 2147483647 w 158"/>
                <a:gd name="T5" fmla="*/ 2147483647 h 350"/>
                <a:gd name="T6" fmla="*/ 0 60000 65536"/>
                <a:gd name="T7" fmla="*/ 0 60000 65536"/>
                <a:gd name="T8" fmla="*/ 0 60000 65536"/>
                <a:gd name="T9" fmla="*/ 0 w 158"/>
                <a:gd name="T10" fmla="*/ 0 h 350"/>
                <a:gd name="T11" fmla="*/ 158 w 158"/>
                <a:gd name="T12" fmla="*/ 350 h 3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" h="350">
                  <a:moveTo>
                    <a:pt x="0" y="0"/>
                  </a:moveTo>
                  <a:lnTo>
                    <a:pt x="68" y="0"/>
                  </a:lnTo>
                  <a:lnTo>
                    <a:pt x="158" y="350"/>
                  </a:lnTo>
                </a:path>
              </a:pathLst>
            </a:custGeom>
            <a:noFill/>
            <a:ln w="1270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35" name="Line 40">
              <a:extLst>
                <a:ext uri="{FF2B5EF4-FFF2-40B4-BE49-F238E27FC236}">
                  <a16:creationId xmlns:a16="http://schemas.microsoft.com/office/drawing/2014/main" id="{80E5370F-81BE-4A85-B6C2-19D108C6D2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1738" y="2676525"/>
              <a:ext cx="342900" cy="158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36" name="Line 41">
              <a:extLst>
                <a:ext uri="{FF2B5EF4-FFF2-40B4-BE49-F238E27FC236}">
                  <a16:creationId xmlns:a16="http://schemas.microsoft.com/office/drawing/2014/main" id="{1D8A81A0-DB1D-4A3A-9D45-9FF7FA1728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1738" y="2676525"/>
              <a:ext cx="342900" cy="1588"/>
            </a:xfrm>
            <a:prstGeom prst="line">
              <a:avLst/>
            </a:prstGeom>
            <a:noFill/>
            <a:ln w="1270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37" name="Line 50">
              <a:extLst>
                <a:ext uri="{FF2B5EF4-FFF2-40B4-BE49-F238E27FC236}">
                  <a16:creationId xmlns:a16="http://schemas.microsoft.com/office/drawing/2014/main" id="{C0024E6F-320D-4DE2-8F08-B1ED1E1509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2925" y="2949575"/>
              <a:ext cx="1588" cy="18732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38" name="Line 51">
              <a:extLst>
                <a:ext uri="{FF2B5EF4-FFF2-40B4-BE49-F238E27FC236}">
                  <a16:creationId xmlns:a16="http://schemas.microsoft.com/office/drawing/2014/main" id="{0BFB760F-4386-4AAD-807B-EAF4DCAF47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2925" y="2949575"/>
              <a:ext cx="1588" cy="187325"/>
            </a:xfrm>
            <a:prstGeom prst="line">
              <a:avLst/>
            </a:prstGeom>
            <a:noFill/>
            <a:ln w="1270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39" name="Rectangle 60">
              <a:extLst>
                <a:ext uri="{FF2B5EF4-FFF2-40B4-BE49-F238E27FC236}">
                  <a16:creationId xmlns:a16="http://schemas.microsoft.com/office/drawing/2014/main" id="{6ADC4481-CE29-4CA4-B833-103CBA272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7800" y="2560638"/>
              <a:ext cx="874713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400" b="1">
                  <a:solidFill>
                    <a:srgbClr val="231F20"/>
                  </a:solidFill>
                  <a:ea typeface="ＭＳ Ｐゴシック" panose="020B0600070205080204" pitchFamily="34" charset="-128"/>
                </a:rPr>
                <a:t>Proximal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altLang="en-US" sz="1400" b="1">
                  <a:solidFill>
                    <a:srgbClr val="231F20"/>
                  </a:solidFill>
                  <a:ea typeface="ＭＳ Ｐゴシック" panose="020B0600070205080204" pitchFamily="34" charset="-128"/>
                </a:rPr>
                <a:t>tubule cell</a:t>
              </a:r>
              <a:endParaRPr lang="en-US" altLang="en-US" b="1">
                <a:ea typeface="ＭＳ Ｐゴシック" panose="020B0600070205080204" pitchFamily="34" charset="-128"/>
              </a:endParaRPr>
            </a:p>
          </p:txBody>
        </p:sp>
        <p:sp>
          <p:nvSpPr>
            <p:cNvPr id="21540" name="Rectangle 63">
              <a:extLst>
                <a:ext uri="{FF2B5EF4-FFF2-40B4-BE49-F238E27FC236}">
                  <a16:creationId xmlns:a16="http://schemas.microsoft.com/office/drawing/2014/main" id="{C7516CB0-AB71-4447-A9C6-ACBDF3D19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251" y="2805086"/>
              <a:ext cx="719138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400" b="1">
                  <a:solidFill>
                    <a:srgbClr val="231F20"/>
                  </a:solidFill>
                  <a:ea typeface="ＭＳ Ｐゴシック" panose="020B0600070205080204" pitchFamily="34" charset="-128"/>
                </a:rPr>
                <a:t>Efferent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altLang="en-US" sz="1400" b="1">
                  <a:solidFill>
                    <a:srgbClr val="231F20"/>
                  </a:solidFill>
                  <a:ea typeface="ＭＳ Ｐゴシック" panose="020B0600070205080204" pitchFamily="34" charset="-128"/>
                </a:rPr>
                <a:t>arteriole</a:t>
              </a:r>
              <a:endParaRPr lang="en-US" altLang="en-US" b="1">
                <a:ea typeface="ＭＳ Ｐゴシック" panose="020B0600070205080204" pitchFamily="34" charset="-128"/>
              </a:endParaRPr>
            </a:p>
          </p:txBody>
        </p:sp>
        <p:sp>
          <p:nvSpPr>
            <p:cNvPr id="21541" name="Rectangle 67">
              <a:extLst>
                <a:ext uri="{FF2B5EF4-FFF2-40B4-BE49-F238E27FC236}">
                  <a16:creationId xmlns:a16="http://schemas.microsoft.com/office/drawing/2014/main" id="{69278992-8B24-4708-88E1-B229964CB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0475" y="5322888"/>
              <a:ext cx="142875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400" b="1">
                  <a:solidFill>
                    <a:srgbClr val="231F20"/>
                  </a:solidFill>
                  <a:ea typeface="ＭＳ Ｐゴシック" panose="020B0600070205080204" pitchFamily="34" charset="-128"/>
                </a:rPr>
                <a:t>Afferent arteriole</a:t>
              </a:r>
              <a:endParaRPr lang="en-US" altLang="en-US" b="1">
                <a:ea typeface="ＭＳ Ｐゴシック" panose="020B0600070205080204" pitchFamily="34" charset="-128"/>
              </a:endParaRPr>
            </a:p>
          </p:txBody>
        </p:sp>
        <p:sp>
          <p:nvSpPr>
            <p:cNvPr id="21542" name="Rectangle 68">
              <a:extLst>
                <a:ext uri="{FF2B5EF4-FFF2-40B4-BE49-F238E27FC236}">
                  <a16:creationId xmlns:a16="http://schemas.microsoft.com/office/drawing/2014/main" id="{CAF4554E-D7BA-4BC2-ACEC-68F7126EE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6635" y="2119313"/>
              <a:ext cx="75882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400" b="1">
                  <a:solidFill>
                    <a:srgbClr val="231F20"/>
                  </a:solidFill>
                  <a:ea typeface="ＭＳ Ｐゴシック" panose="020B0600070205080204" pitchFamily="34" charset="-128"/>
                </a:rPr>
                <a:t>Capsular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altLang="en-US" sz="1400" b="1">
                  <a:solidFill>
                    <a:srgbClr val="231F20"/>
                  </a:solidFill>
                  <a:ea typeface="ＭＳ Ｐゴシック" panose="020B0600070205080204" pitchFamily="34" charset="-128"/>
                </a:rPr>
                <a:t>space</a:t>
              </a:r>
              <a:endParaRPr lang="en-US" altLang="en-US" b="1">
                <a:ea typeface="ＭＳ Ｐゴシック" panose="020B0600070205080204" pitchFamily="34" charset="-128"/>
              </a:endParaRPr>
            </a:p>
          </p:txBody>
        </p:sp>
        <p:sp>
          <p:nvSpPr>
            <p:cNvPr id="21543" name="Rectangle 69">
              <a:extLst>
                <a:ext uri="{FF2B5EF4-FFF2-40B4-BE49-F238E27FC236}">
                  <a16:creationId xmlns:a16="http://schemas.microsoft.com/office/drawing/2014/main" id="{429A7BC4-CC51-4890-9170-A8F7F17F1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9925" y="5454198"/>
              <a:ext cx="1368425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400" b="1">
                  <a:solidFill>
                    <a:srgbClr val="231F20"/>
                  </a:solidFill>
                  <a:ea typeface="ＭＳ Ｐゴシック" panose="020B0600070205080204" pitchFamily="34" charset="-128"/>
                </a:rPr>
                <a:t>Renal corpuscle</a:t>
              </a:r>
              <a:endParaRPr lang="en-US" altLang="en-US" b="1"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1130E2E4-FA6D-4054-B4F2-C51076E5F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2999" y="279737"/>
            <a:ext cx="3431001" cy="1015663"/>
          </a:xfrm>
          <a:prstGeom prst="rect">
            <a:avLst/>
          </a:prstGeom>
          <a:solidFill>
            <a:schemeClr val="bg2">
              <a:lumMod val="90000"/>
              <a:alpha val="48000"/>
            </a:schemeClr>
          </a:solidFill>
          <a:ln>
            <a:noFill/>
          </a:ln>
          <a:effectLst>
            <a:softEdge rad="114300"/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2000" b="1" dirty="0">
                <a:solidFill>
                  <a:srgbClr val="000000"/>
                </a:solidFill>
                <a:cs typeface="+mn-cs"/>
              </a:rPr>
              <a:t>Bowman</a:t>
            </a:r>
            <a:r>
              <a:rPr lang="ja-JP" altLang="en-US" sz="2000" b="1" dirty="0">
                <a:solidFill>
                  <a:srgbClr val="000000"/>
                </a:solidFill>
                <a:cs typeface="+mn-cs"/>
              </a:rPr>
              <a:t>’</a:t>
            </a:r>
            <a:r>
              <a:rPr lang="en-US" altLang="ja-JP" sz="2000" b="1" dirty="0">
                <a:solidFill>
                  <a:srgbClr val="000000"/>
                </a:solidFill>
                <a:cs typeface="+mn-cs"/>
              </a:rPr>
              <a:t>s</a:t>
            </a:r>
            <a:r>
              <a:rPr lang="en-US" altLang="ja-JP" sz="20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ja-JP" sz="2000" b="1" dirty="0">
                <a:solidFill>
                  <a:srgbClr val="000000"/>
                </a:solidFill>
                <a:cs typeface="+mn-cs"/>
              </a:rPr>
              <a:t>capsule: </a:t>
            </a:r>
            <a:r>
              <a:rPr lang="en-US" altLang="ja-JP" sz="2000" dirty="0">
                <a:solidFill>
                  <a:srgbClr val="000000"/>
                </a:solidFill>
                <a:cs typeface="+mn-cs"/>
              </a:rPr>
              <a:t>Blind end of the tubule completely surrounds the glomerulus</a:t>
            </a:r>
            <a:endParaRPr lang="en-IE" altLang="en-US" sz="2000" dirty="0"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2EFB1B6-8895-4EF4-A24F-5A3889666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800600"/>
            <a:ext cx="2586038" cy="1323439"/>
          </a:xfrm>
          <a:prstGeom prst="rect">
            <a:avLst/>
          </a:prstGeom>
          <a:solidFill>
            <a:srgbClr val="DDD9C3">
              <a:alpha val="48000"/>
            </a:srgbClr>
          </a:solidFill>
          <a:ln>
            <a:noFill/>
          </a:ln>
          <a:effectLst>
            <a:softEdge rad="1143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Glomerulus: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A tuft of capillaries associated with a renal tubule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AF34DB-0C59-4A82-86F1-72D8891C9239}"/>
              </a:ext>
            </a:extLst>
          </p:cNvPr>
          <p:cNvSpPr/>
          <p:nvPr/>
        </p:nvSpPr>
        <p:spPr>
          <a:xfrm>
            <a:off x="152400" y="4953000"/>
            <a:ext cx="3470275" cy="52387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  <a:cs typeface="MS PGothic" charset="-128"/>
              </a:defRPr>
            </a:lvl9pPr>
          </a:lstStyle>
          <a:p>
            <a:pPr>
              <a:defRPr/>
            </a:pPr>
            <a:r>
              <a:rPr lang="en-US" alt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Renal corpuscle</a:t>
            </a:r>
            <a:r>
              <a:rPr lang="en-US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 </a:t>
            </a: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21515" name="Rectangle 3">
            <a:extLst>
              <a:ext uri="{FF2B5EF4-FFF2-40B4-BE49-F238E27FC236}">
                <a16:creationId xmlns:a16="http://schemas.microsoft.com/office/drawing/2014/main" id="{7C021E71-ADB8-46B4-957B-269EA4F2D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3392488"/>
            <a:ext cx="1698625" cy="1181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The structural and functional units that form urine.</a:t>
            </a:r>
          </a:p>
          <a:p>
            <a:pPr lvl="1" eaLnBrk="1" hangingPunct="1">
              <a:spcBef>
                <a:spcPts val="375"/>
              </a:spcBef>
              <a:buFont typeface="Arial" panose="020B0604020202020204" pitchFamily="34" charset="0"/>
              <a:buNone/>
            </a:pPr>
            <a:endParaRPr lang="en-US" altLang="en-US" sz="16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1516" name="Rectangle 4">
            <a:extLst>
              <a:ext uri="{FF2B5EF4-FFF2-40B4-BE49-F238E27FC236}">
                <a16:creationId xmlns:a16="http://schemas.microsoft.com/office/drawing/2014/main" id="{3675AFE9-664F-4A9D-93FF-20DC9BF46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3825"/>
            <a:ext cx="31242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600" b="1">
                <a:ea typeface="ＭＳ Ｐゴシック" panose="020B0600070205080204" pitchFamily="34" charset="-128"/>
              </a:rPr>
              <a:t>The nephron</a:t>
            </a:r>
          </a:p>
        </p:txBody>
      </p:sp>
      <p:grpSp>
        <p:nvGrpSpPr>
          <p:cNvPr id="4" name="Group 25">
            <a:extLst>
              <a:ext uri="{FF2B5EF4-FFF2-40B4-BE49-F238E27FC236}">
                <a16:creationId xmlns:a16="http://schemas.microsoft.com/office/drawing/2014/main" id="{AFFD79CC-DCA0-4E77-8EFC-66E15598647A}"/>
              </a:ext>
            </a:extLst>
          </p:cNvPr>
          <p:cNvGrpSpPr>
            <a:grpSpLocks/>
          </p:cNvGrpSpPr>
          <p:nvPr/>
        </p:nvGrpSpPr>
        <p:grpSpPr bwMode="auto">
          <a:xfrm rot="-1351751">
            <a:off x="3525838" y="889000"/>
            <a:ext cx="5649912" cy="5068888"/>
            <a:chOff x="2472420" y="744881"/>
            <a:chExt cx="6105420" cy="5198719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892BB71A-66B4-461C-A224-928B0C12E446}"/>
                </a:ext>
              </a:extLst>
            </p:cNvPr>
            <p:cNvSpPr/>
            <p:nvPr/>
          </p:nvSpPr>
          <p:spPr>
            <a:xfrm>
              <a:off x="2472420" y="744881"/>
              <a:ext cx="6105420" cy="5198719"/>
            </a:xfrm>
            <a:custGeom>
              <a:avLst/>
              <a:gdLst>
                <a:gd name="connsiteX0" fmla="*/ 91068 w 6105420"/>
                <a:gd name="connsiteY0" fmla="*/ 3190061 h 5198719"/>
                <a:gd name="connsiteX1" fmla="*/ 408578 w 6105420"/>
                <a:gd name="connsiteY1" fmla="*/ 2895215 h 5198719"/>
                <a:gd name="connsiteX2" fmla="*/ 692069 w 6105420"/>
                <a:gd name="connsiteY2" fmla="*/ 2623050 h 5198719"/>
                <a:gd name="connsiteX3" fmla="*/ 896182 w 6105420"/>
                <a:gd name="connsiteY3" fmla="*/ 2135420 h 5198719"/>
                <a:gd name="connsiteX4" fmla="*/ 760107 w 6105420"/>
                <a:gd name="connsiteY4" fmla="*/ 1659131 h 5198719"/>
                <a:gd name="connsiteX5" fmla="*/ 601352 w 6105420"/>
                <a:gd name="connsiteY5" fmla="*/ 1126140 h 5198719"/>
                <a:gd name="connsiteX6" fmla="*/ 794126 w 6105420"/>
                <a:gd name="connsiteY6" fmla="*/ 649851 h 5198719"/>
                <a:gd name="connsiteX7" fmla="*/ 1213692 w 6105420"/>
                <a:gd name="connsiteY7" fmla="*/ 184902 h 5198719"/>
                <a:gd name="connsiteX8" fmla="*/ 1723976 w 6105420"/>
                <a:gd name="connsiteY8" fmla="*/ 26139 h 5198719"/>
                <a:gd name="connsiteX9" fmla="*/ 2370335 w 6105420"/>
                <a:gd name="connsiteY9" fmla="*/ 14799 h 5198719"/>
                <a:gd name="connsiteX10" fmla="*/ 2925977 w 6105420"/>
                <a:gd name="connsiteY10" fmla="*/ 173562 h 5198719"/>
                <a:gd name="connsiteX11" fmla="*/ 3368223 w 6105420"/>
                <a:gd name="connsiteY11" fmla="*/ 457067 h 5198719"/>
                <a:gd name="connsiteX12" fmla="*/ 3833148 w 6105420"/>
                <a:gd name="connsiteY12" fmla="*/ 944697 h 5198719"/>
                <a:gd name="connsiteX13" fmla="*/ 4264055 w 6105420"/>
                <a:gd name="connsiteY13" fmla="*/ 1693152 h 5198719"/>
                <a:gd name="connsiteX14" fmla="*/ 4547545 w 6105420"/>
                <a:gd name="connsiteY14" fmla="*/ 2384905 h 5198719"/>
                <a:gd name="connsiteX15" fmla="*/ 4797017 w 6105420"/>
                <a:gd name="connsiteY15" fmla="*/ 2611710 h 5198719"/>
                <a:gd name="connsiteX16" fmla="*/ 5443377 w 6105420"/>
                <a:gd name="connsiteY16" fmla="*/ 2634390 h 5198719"/>
                <a:gd name="connsiteX17" fmla="*/ 6033038 w 6105420"/>
                <a:gd name="connsiteY17" fmla="*/ 2668411 h 5198719"/>
                <a:gd name="connsiteX18" fmla="*/ 6078396 w 6105420"/>
                <a:gd name="connsiteY18" fmla="*/ 2815834 h 5198719"/>
                <a:gd name="connsiteX19" fmla="*/ 5874283 w 6105420"/>
                <a:gd name="connsiteY19" fmla="*/ 3246762 h 5198719"/>
                <a:gd name="connsiteX20" fmla="*/ 5726868 w 6105420"/>
                <a:gd name="connsiteY20" fmla="*/ 3394185 h 5198719"/>
                <a:gd name="connsiteX21" fmla="*/ 5726868 w 6105420"/>
                <a:gd name="connsiteY21" fmla="*/ 3541608 h 5198719"/>
                <a:gd name="connsiteX22" fmla="*/ 5545434 w 6105420"/>
                <a:gd name="connsiteY22" fmla="*/ 3972536 h 5198719"/>
                <a:gd name="connsiteX23" fmla="*/ 5409358 w 6105420"/>
                <a:gd name="connsiteY23" fmla="*/ 4188001 h 5198719"/>
                <a:gd name="connsiteX24" fmla="*/ 4955772 w 6105420"/>
                <a:gd name="connsiteY24" fmla="*/ 4074598 h 5198719"/>
                <a:gd name="connsiteX25" fmla="*/ 4400130 w 6105420"/>
                <a:gd name="connsiteY25" fmla="*/ 4051918 h 5198719"/>
                <a:gd name="connsiteX26" fmla="*/ 3878507 w 6105420"/>
                <a:gd name="connsiteY26" fmla="*/ 4165320 h 5198719"/>
                <a:gd name="connsiteX27" fmla="*/ 3356884 w 6105420"/>
                <a:gd name="connsiteY27" fmla="*/ 4652950 h 5198719"/>
                <a:gd name="connsiteX28" fmla="*/ 2755883 w 6105420"/>
                <a:gd name="connsiteY28" fmla="*/ 4993157 h 5198719"/>
                <a:gd name="connsiteX29" fmla="*/ 2188901 w 6105420"/>
                <a:gd name="connsiteY29" fmla="*/ 5174600 h 5198719"/>
                <a:gd name="connsiteX30" fmla="*/ 1678617 w 6105420"/>
                <a:gd name="connsiteY30" fmla="*/ 5174600 h 5198719"/>
                <a:gd name="connsiteX31" fmla="*/ 1066277 w 6105420"/>
                <a:gd name="connsiteY31" fmla="*/ 4970476 h 5198719"/>
                <a:gd name="connsiteX32" fmla="*/ 487955 w 6105420"/>
                <a:gd name="connsiteY32" fmla="*/ 4528207 h 5198719"/>
                <a:gd name="connsiteX33" fmla="*/ 147766 w 6105420"/>
                <a:gd name="connsiteY33" fmla="*/ 4085939 h 5198719"/>
                <a:gd name="connsiteX34" fmla="*/ 351 w 6105420"/>
                <a:gd name="connsiteY34" fmla="*/ 3462226 h 5198719"/>
                <a:gd name="connsiteX35" fmla="*/ 91068 w 6105420"/>
                <a:gd name="connsiteY35" fmla="*/ 3190061 h 519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05420" h="5198719">
                  <a:moveTo>
                    <a:pt x="91068" y="3190061"/>
                  </a:moveTo>
                  <a:cubicBezTo>
                    <a:pt x="159106" y="3095559"/>
                    <a:pt x="308411" y="2989717"/>
                    <a:pt x="408578" y="2895215"/>
                  </a:cubicBezTo>
                  <a:cubicBezTo>
                    <a:pt x="508745" y="2800713"/>
                    <a:pt x="610802" y="2749682"/>
                    <a:pt x="692069" y="2623050"/>
                  </a:cubicBezTo>
                  <a:cubicBezTo>
                    <a:pt x="773336" y="2496418"/>
                    <a:pt x="884842" y="2296073"/>
                    <a:pt x="896182" y="2135420"/>
                  </a:cubicBezTo>
                  <a:cubicBezTo>
                    <a:pt x="907522" y="1974767"/>
                    <a:pt x="809245" y="1827344"/>
                    <a:pt x="760107" y="1659131"/>
                  </a:cubicBezTo>
                  <a:cubicBezTo>
                    <a:pt x="710969" y="1490918"/>
                    <a:pt x="595682" y="1294353"/>
                    <a:pt x="601352" y="1126140"/>
                  </a:cubicBezTo>
                  <a:cubicBezTo>
                    <a:pt x="607022" y="957927"/>
                    <a:pt x="692069" y="806724"/>
                    <a:pt x="794126" y="649851"/>
                  </a:cubicBezTo>
                  <a:cubicBezTo>
                    <a:pt x="896183" y="492978"/>
                    <a:pt x="1058717" y="288854"/>
                    <a:pt x="1213692" y="184902"/>
                  </a:cubicBezTo>
                  <a:cubicBezTo>
                    <a:pt x="1368667" y="80950"/>
                    <a:pt x="1531202" y="54489"/>
                    <a:pt x="1723976" y="26139"/>
                  </a:cubicBezTo>
                  <a:cubicBezTo>
                    <a:pt x="1916750" y="-2211"/>
                    <a:pt x="2170002" y="-9771"/>
                    <a:pt x="2370335" y="14799"/>
                  </a:cubicBezTo>
                  <a:cubicBezTo>
                    <a:pt x="2570668" y="39369"/>
                    <a:pt x="2759662" y="99851"/>
                    <a:pt x="2925977" y="173562"/>
                  </a:cubicBezTo>
                  <a:cubicBezTo>
                    <a:pt x="3092292" y="247273"/>
                    <a:pt x="3217028" y="328545"/>
                    <a:pt x="3368223" y="457067"/>
                  </a:cubicBezTo>
                  <a:cubicBezTo>
                    <a:pt x="3519418" y="585589"/>
                    <a:pt x="3683843" y="738683"/>
                    <a:pt x="3833148" y="944697"/>
                  </a:cubicBezTo>
                  <a:cubicBezTo>
                    <a:pt x="3982453" y="1150711"/>
                    <a:pt x="4144989" y="1453117"/>
                    <a:pt x="4264055" y="1693152"/>
                  </a:cubicBezTo>
                  <a:cubicBezTo>
                    <a:pt x="4383121" y="1933187"/>
                    <a:pt x="4458718" y="2231812"/>
                    <a:pt x="4547545" y="2384905"/>
                  </a:cubicBezTo>
                  <a:cubicBezTo>
                    <a:pt x="4636372" y="2537998"/>
                    <a:pt x="4647712" y="2570129"/>
                    <a:pt x="4797017" y="2611710"/>
                  </a:cubicBezTo>
                  <a:cubicBezTo>
                    <a:pt x="4946322" y="2653291"/>
                    <a:pt x="5237374" y="2624940"/>
                    <a:pt x="5443377" y="2634390"/>
                  </a:cubicBezTo>
                  <a:cubicBezTo>
                    <a:pt x="5649380" y="2643840"/>
                    <a:pt x="5927202" y="2638170"/>
                    <a:pt x="6033038" y="2668411"/>
                  </a:cubicBezTo>
                  <a:cubicBezTo>
                    <a:pt x="6138875" y="2698652"/>
                    <a:pt x="6104855" y="2719442"/>
                    <a:pt x="6078396" y="2815834"/>
                  </a:cubicBezTo>
                  <a:cubicBezTo>
                    <a:pt x="6051937" y="2912226"/>
                    <a:pt x="5932871" y="3150370"/>
                    <a:pt x="5874283" y="3246762"/>
                  </a:cubicBezTo>
                  <a:cubicBezTo>
                    <a:pt x="5815695" y="3343154"/>
                    <a:pt x="5751437" y="3345044"/>
                    <a:pt x="5726868" y="3394185"/>
                  </a:cubicBezTo>
                  <a:cubicBezTo>
                    <a:pt x="5702299" y="3443326"/>
                    <a:pt x="5757107" y="3445216"/>
                    <a:pt x="5726868" y="3541608"/>
                  </a:cubicBezTo>
                  <a:cubicBezTo>
                    <a:pt x="5696629" y="3638000"/>
                    <a:pt x="5598352" y="3864804"/>
                    <a:pt x="5545434" y="3972536"/>
                  </a:cubicBezTo>
                  <a:cubicBezTo>
                    <a:pt x="5492516" y="4080268"/>
                    <a:pt x="5507635" y="4170991"/>
                    <a:pt x="5409358" y="4188001"/>
                  </a:cubicBezTo>
                  <a:cubicBezTo>
                    <a:pt x="5311081" y="4205011"/>
                    <a:pt x="5123977" y="4097279"/>
                    <a:pt x="4955772" y="4074598"/>
                  </a:cubicBezTo>
                  <a:cubicBezTo>
                    <a:pt x="4787567" y="4051918"/>
                    <a:pt x="4579674" y="4036798"/>
                    <a:pt x="4400130" y="4051918"/>
                  </a:cubicBezTo>
                  <a:cubicBezTo>
                    <a:pt x="4220586" y="4067038"/>
                    <a:pt x="4052381" y="4065148"/>
                    <a:pt x="3878507" y="4165320"/>
                  </a:cubicBezTo>
                  <a:cubicBezTo>
                    <a:pt x="3704633" y="4265492"/>
                    <a:pt x="3543988" y="4514977"/>
                    <a:pt x="3356884" y="4652950"/>
                  </a:cubicBezTo>
                  <a:cubicBezTo>
                    <a:pt x="3169780" y="4790923"/>
                    <a:pt x="2950547" y="4906215"/>
                    <a:pt x="2755883" y="4993157"/>
                  </a:cubicBezTo>
                  <a:cubicBezTo>
                    <a:pt x="2561219" y="5080099"/>
                    <a:pt x="2368445" y="5144360"/>
                    <a:pt x="2188901" y="5174600"/>
                  </a:cubicBezTo>
                  <a:cubicBezTo>
                    <a:pt x="2009357" y="5204841"/>
                    <a:pt x="1865721" y="5208621"/>
                    <a:pt x="1678617" y="5174600"/>
                  </a:cubicBezTo>
                  <a:cubicBezTo>
                    <a:pt x="1491513" y="5140579"/>
                    <a:pt x="1264721" y="5078208"/>
                    <a:pt x="1066277" y="4970476"/>
                  </a:cubicBezTo>
                  <a:cubicBezTo>
                    <a:pt x="867833" y="4862744"/>
                    <a:pt x="641040" y="4675630"/>
                    <a:pt x="487955" y="4528207"/>
                  </a:cubicBezTo>
                  <a:cubicBezTo>
                    <a:pt x="334870" y="4380784"/>
                    <a:pt x="229033" y="4263603"/>
                    <a:pt x="147766" y="4085939"/>
                  </a:cubicBezTo>
                  <a:cubicBezTo>
                    <a:pt x="66499" y="3908276"/>
                    <a:pt x="4131" y="3617209"/>
                    <a:pt x="351" y="3462226"/>
                  </a:cubicBezTo>
                  <a:cubicBezTo>
                    <a:pt x="-3429" y="3307243"/>
                    <a:pt x="23030" y="3284563"/>
                    <a:pt x="91068" y="319006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95A1D"/>
                </a:gs>
                <a:gs pos="23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ln w="3175" cmpd="sng">
              <a:solidFill>
                <a:srgbClr val="CB916B"/>
              </a:solidFill>
            </a:ln>
            <a:effectLst>
              <a:innerShdw blurRad="63500" dist="50800" dir="1164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7B24035-C746-4A26-985F-E6FDA43A4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590" y="3092028"/>
              <a:ext cx="44603" cy="564971"/>
            </a:xfrm>
            <a:custGeom>
              <a:avLst/>
              <a:gdLst>
                <a:gd name="T0" fmla="*/ 0 w 102056"/>
                <a:gd name="T1" fmla="*/ 0 h 793815"/>
                <a:gd name="T2" fmla="*/ 52 w 102056"/>
                <a:gd name="T3" fmla="*/ 16597 h 793815"/>
                <a:gd name="T4" fmla="*/ 67 w 102056"/>
                <a:gd name="T5" fmla="*/ 29446 h 793815"/>
                <a:gd name="T6" fmla="*/ 52 w 102056"/>
                <a:gd name="T7" fmla="*/ 37476 h 793815"/>
                <a:gd name="T8" fmla="*/ 52 w 102056"/>
                <a:gd name="T9" fmla="*/ 37476 h 7938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056" h="793815">
                  <a:moveTo>
                    <a:pt x="0" y="0"/>
                  </a:moveTo>
                  <a:cubicBezTo>
                    <a:pt x="31184" y="123797"/>
                    <a:pt x="62368" y="247595"/>
                    <a:pt x="79377" y="351547"/>
                  </a:cubicBezTo>
                  <a:cubicBezTo>
                    <a:pt x="96386" y="455499"/>
                    <a:pt x="102056" y="550001"/>
                    <a:pt x="102056" y="623712"/>
                  </a:cubicBezTo>
                  <a:cubicBezTo>
                    <a:pt x="102056" y="697423"/>
                    <a:pt x="79377" y="793815"/>
                    <a:pt x="79377" y="793815"/>
                  </a:cubicBezTo>
                </a:path>
              </a:pathLst>
            </a:custGeom>
            <a:noFill/>
            <a:ln w="26425" cap="flat" cmpd="sng">
              <a:solidFill>
                <a:srgbClr val="CB916B"/>
              </a:solidFill>
              <a:prstDash val="solid"/>
              <a:round/>
              <a:headEnd/>
              <a:tailEnd/>
            </a:ln>
            <a:effectLst>
              <a:outerShdw blurRad="50800" dist="38100" sx="48000" sy="48000" algn="l" rotWithShape="0">
                <a:srgbClr val="8E6045">
                  <a:alpha val="59000"/>
                </a:srgbClr>
              </a:outerShdw>
            </a:effectLst>
            <a:extLst/>
          </p:spPr>
          <p:txBody>
            <a:bodyPr anchor="ctr"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574DD40-5628-4B5D-9284-B540015A8024}"/>
                </a:ext>
              </a:extLst>
            </p:cNvPr>
            <p:cNvSpPr>
              <a:spLocks/>
            </p:cNvSpPr>
            <p:nvPr/>
          </p:nvSpPr>
          <p:spPr bwMode="auto">
            <a:xfrm rot="2145000">
              <a:off x="6379537" y="4315769"/>
              <a:ext cx="104645" cy="859669"/>
            </a:xfrm>
            <a:custGeom>
              <a:avLst/>
              <a:gdLst>
                <a:gd name="T0" fmla="*/ 3792 w 155634"/>
                <a:gd name="T1" fmla="*/ 0 h 826005"/>
                <a:gd name="T2" fmla="*/ 4084 w 155634"/>
                <a:gd name="T3" fmla="*/ 547832 h 826005"/>
                <a:gd name="T4" fmla="*/ 2452 w 155634"/>
                <a:gd name="T5" fmla="*/ 913464 h 826005"/>
                <a:gd name="T6" fmla="*/ 0 w 155634"/>
                <a:gd name="T7" fmla="*/ 1180287 h 826005"/>
                <a:gd name="T8" fmla="*/ 0 w 155634"/>
                <a:gd name="T9" fmla="*/ 1180287 h 8260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634" h="826005">
                  <a:moveTo>
                    <a:pt x="135714" y="0"/>
                  </a:moveTo>
                  <a:cubicBezTo>
                    <a:pt x="166898" y="123797"/>
                    <a:pt x="154142" y="276846"/>
                    <a:pt x="146150" y="383391"/>
                  </a:cubicBezTo>
                  <a:cubicBezTo>
                    <a:pt x="138158" y="489936"/>
                    <a:pt x="112119" y="565504"/>
                    <a:pt x="87761" y="639273"/>
                  </a:cubicBezTo>
                  <a:cubicBezTo>
                    <a:pt x="63403" y="713042"/>
                    <a:pt x="14627" y="794883"/>
                    <a:pt x="0" y="826005"/>
                  </a:cubicBezTo>
                </a:path>
              </a:pathLst>
            </a:custGeom>
            <a:noFill/>
            <a:ln w="26425" cap="flat" cmpd="sng">
              <a:solidFill>
                <a:srgbClr val="CB916B"/>
              </a:solidFill>
              <a:prstDash val="solid"/>
              <a:round/>
              <a:headEnd/>
              <a:tailEnd/>
            </a:ln>
            <a:effectLst>
              <a:outerShdw blurRad="50800" dist="38100" sx="48000" sy="48000" algn="l" rotWithShape="0">
                <a:srgbClr val="8E6045">
                  <a:alpha val="59000"/>
                </a:srgbClr>
              </a:outerShdw>
            </a:effectLst>
            <a:extLst/>
          </p:spPr>
          <p:txBody>
            <a:bodyPr anchor="ctr"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89896CA-7206-4929-9974-96E66F92201F}"/>
                </a:ext>
              </a:extLst>
            </p:cNvPr>
            <p:cNvSpPr>
              <a:spLocks/>
            </p:cNvSpPr>
            <p:nvPr/>
          </p:nvSpPr>
          <p:spPr bwMode="auto">
            <a:xfrm rot="2145000">
              <a:off x="3036110" y="3071353"/>
              <a:ext cx="202428" cy="810824"/>
            </a:xfrm>
            <a:custGeom>
              <a:avLst/>
              <a:gdLst>
                <a:gd name="T0" fmla="*/ 7651 w 305256"/>
                <a:gd name="T1" fmla="*/ 0 h 778220"/>
                <a:gd name="T2" fmla="*/ 6530 w 305256"/>
                <a:gd name="T3" fmla="*/ 509114 h 778220"/>
                <a:gd name="T4" fmla="*/ 2284 w 305256"/>
                <a:gd name="T5" fmla="*/ 849779 h 778220"/>
                <a:gd name="T6" fmla="*/ 0 w 305256"/>
                <a:gd name="T7" fmla="*/ 1118053 h 778220"/>
                <a:gd name="T8" fmla="*/ 0 w 305256"/>
                <a:gd name="T9" fmla="*/ 1118053 h 778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256" h="778220">
                  <a:moveTo>
                    <a:pt x="293992" y="0"/>
                  </a:moveTo>
                  <a:cubicBezTo>
                    <a:pt x="325176" y="123797"/>
                    <a:pt x="285307" y="255787"/>
                    <a:pt x="250935" y="354368"/>
                  </a:cubicBezTo>
                  <a:cubicBezTo>
                    <a:pt x="216563" y="452949"/>
                    <a:pt x="129583" y="520846"/>
                    <a:pt x="87761" y="591488"/>
                  </a:cubicBezTo>
                  <a:cubicBezTo>
                    <a:pt x="45939" y="662130"/>
                    <a:pt x="14627" y="747098"/>
                    <a:pt x="0" y="778220"/>
                  </a:cubicBezTo>
                </a:path>
              </a:pathLst>
            </a:custGeom>
            <a:noFill/>
            <a:ln w="26425" cap="flat" cmpd="sng">
              <a:solidFill>
                <a:srgbClr val="CB916B"/>
              </a:solidFill>
              <a:prstDash val="solid"/>
              <a:round/>
              <a:headEnd/>
              <a:tailEnd/>
            </a:ln>
            <a:effectLst>
              <a:outerShdw blurRad="50800" dist="38100" sx="48000" sy="48000" algn="l" rotWithShape="0">
                <a:srgbClr val="8E6045">
                  <a:alpha val="59000"/>
                </a:srgbClr>
              </a:outerShdw>
            </a:effectLst>
            <a:extLst/>
          </p:spPr>
          <p:txBody>
            <a:bodyPr anchor="ctr"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504FC59-42FE-4CFE-92FC-0708BE672DB1}"/>
                </a:ext>
              </a:extLst>
            </p:cNvPr>
            <p:cNvSpPr>
              <a:spLocks/>
            </p:cNvSpPr>
            <p:nvPr/>
          </p:nvSpPr>
          <p:spPr bwMode="auto">
            <a:xfrm rot="21164475" flipH="1">
              <a:off x="3220269" y="2000110"/>
              <a:ext cx="300210" cy="905258"/>
            </a:xfrm>
            <a:custGeom>
              <a:avLst/>
              <a:gdLst>
                <a:gd name="T0" fmla="*/ 836589 w 264167"/>
                <a:gd name="T1" fmla="*/ 0 h 870043"/>
                <a:gd name="T2" fmla="*/ 505476 w 264167"/>
                <a:gd name="T3" fmla="*/ 514013 h 870043"/>
                <a:gd name="T4" fmla="*/ 168318 w 264167"/>
                <a:gd name="T5" fmla="*/ 838406 h 870043"/>
                <a:gd name="T6" fmla="*/ 11672 w 264167"/>
                <a:gd name="T7" fmla="*/ 1095280 h 870043"/>
                <a:gd name="T8" fmla="*/ 48274 w 264167"/>
                <a:gd name="T9" fmla="*/ 1233244 h 8700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4167" h="870043">
                  <a:moveTo>
                    <a:pt x="258175" y="0"/>
                  </a:moveTo>
                  <a:cubicBezTo>
                    <a:pt x="289359" y="123797"/>
                    <a:pt x="190364" y="264051"/>
                    <a:pt x="155992" y="362632"/>
                  </a:cubicBezTo>
                  <a:cubicBezTo>
                    <a:pt x="121620" y="461213"/>
                    <a:pt x="77342" y="523142"/>
                    <a:pt x="51944" y="591488"/>
                  </a:cubicBezTo>
                  <a:cubicBezTo>
                    <a:pt x="26546" y="659834"/>
                    <a:pt x="9775" y="726285"/>
                    <a:pt x="3601" y="772711"/>
                  </a:cubicBezTo>
                  <a:cubicBezTo>
                    <a:pt x="-2573" y="819137"/>
                    <a:pt x="-2008" y="839435"/>
                    <a:pt x="14897" y="870043"/>
                  </a:cubicBezTo>
                </a:path>
              </a:pathLst>
            </a:custGeom>
            <a:noFill/>
            <a:ln w="26425" cap="flat" cmpd="sng">
              <a:solidFill>
                <a:srgbClr val="CB916B"/>
              </a:solidFill>
              <a:prstDash val="solid"/>
              <a:round/>
              <a:headEnd/>
              <a:tailEnd/>
            </a:ln>
            <a:effectLst>
              <a:outerShdw blurRad="50800" dist="38100" sx="48000" sy="48000" algn="l" rotWithShape="0">
                <a:srgbClr val="8E6045">
                  <a:alpha val="59000"/>
                </a:srgbClr>
              </a:outerShdw>
            </a:effectLst>
            <a:extLst/>
          </p:spPr>
          <p:txBody>
            <a:bodyPr anchor="ctr"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8D8D0D7-93B4-4544-82D4-283082A46D5F}"/>
                </a:ext>
              </a:extLst>
            </p:cNvPr>
            <p:cNvSpPr>
              <a:spLocks/>
            </p:cNvSpPr>
            <p:nvPr/>
          </p:nvSpPr>
          <p:spPr bwMode="auto">
            <a:xfrm rot="2145000">
              <a:off x="6664871" y="4138686"/>
              <a:ext cx="102929" cy="859669"/>
            </a:xfrm>
            <a:custGeom>
              <a:avLst/>
              <a:gdLst>
                <a:gd name="T0" fmla="*/ 3355 w 155634"/>
                <a:gd name="T1" fmla="*/ 0 h 826005"/>
                <a:gd name="T2" fmla="*/ 3613 w 155634"/>
                <a:gd name="T3" fmla="*/ 547832 h 826005"/>
                <a:gd name="T4" fmla="*/ 2170 w 155634"/>
                <a:gd name="T5" fmla="*/ 913464 h 826005"/>
                <a:gd name="T6" fmla="*/ 0 w 155634"/>
                <a:gd name="T7" fmla="*/ 1180287 h 826005"/>
                <a:gd name="T8" fmla="*/ 0 w 155634"/>
                <a:gd name="T9" fmla="*/ 1180287 h 8260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634" h="826005">
                  <a:moveTo>
                    <a:pt x="135714" y="0"/>
                  </a:moveTo>
                  <a:cubicBezTo>
                    <a:pt x="166898" y="123797"/>
                    <a:pt x="154142" y="276846"/>
                    <a:pt x="146150" y="383391"/>
                  </a:cubicBezTo>
                  <a:cubicBezTo>
                    <a:pt x="138158" y="489936"/>
                    <a:pt x="112119" y="565504"/>
                    <a:pt x="87761" y="639273"/>
                  </a:cubicBezTo>
                  <a:cubicBezTo>
                    <a:pt x="63403" y="713042"/>
                    <a:pt x="14627" y="794883"/>
                    <a:pt x="0" y="826005"/>
                  </a:cubicBezTo>
                </a:path>
              </a:pathLst>
            </a:custGeom>
            <a:noFill/>
            <a:ln w="26425" cap="flat" cmpd="sng">
              <a:solidFill>
                <a:srgbClr val="CB916B"/>
              </a:solidFill>
              <a:prstDash val="solid"/>
              <a:round/>
              <a:headEnd/>
              <a:tailEnd/>
            </a:ln>
            <a:effectLst>
              <a:outerShdw blurRad="50800" dist="38100" sx="48000" sy="48000" algn="l" rotWithShape="0">
                <a:srgbClr val="8E6045">
                  <a:alpha val="59000"/>
                </a:srgbClr>
              </a:outerShdw>
            </a:effectLst>
            <a:extLst/>
          </p:spPr>
          <p:txBody>
            <a:bodyPr anchor="ctr"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6A8C870-D970-455C-A7DF-5F7008777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792" y="3242919"/>
              <a:ext cx="44603" cy="564972"/>
            </a:xfrm>
            <a:custGeom>
              <a:avLst/>
              <a:gdLst>
                <a:gd name="T0" fmla="*/ 0 w 102056"/>
                <a:gd name="T1" fmla="*/ 0 h 793815"/>
                <a:gd name="T2" fmla="*/ 52 w 102056"/>
                <a:gd name="T3" fmla="*/ 16597 h 793815"/>
                <a:gd name="T4" fmla="*/ 67 w 102056"/>
                <a:gd name="T5" fmla="*/ 29446 h 793815"/>
                <a:gd name="T6" fmla="*/ 52 w 102056"/>
                <a:gd name="T7" fmla="*/ 37476 h 793815"/>
                <a:gd name="T8" fmla="*/ 52 w 102056"/>
                <a:gd name="T9" fmla="*/ 37476 h 7938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056" h="793815">
                  <a:moveTo>
                    <a:pt x="0" y="0"/>
                  </a:moveTo>
                  <a:cubicBezTo>
                    <a:pt x="31184" y="123797"/>
                    <a:pt x="62368" y="247595"/>
                    <a:pt x="79377" y="351547"/>
                  </a:cubicBezTo>
                  <a:cubicBezTo>
                    <a:pt x="96386" y="455499"/>
                    <a:pt x="102056" y="550001"/>
                    <a:pt x="102056" y="623712"/>
                  </a:cubicBezTo>
                  <a:cubicBezTo>
                    <a:pt x="102056" y="697423"/>
                    <a:pt x="79377" y="793815"/>
                    <a:pt x="79377" y="793815"/>
                  </a:cubicBezTo>
                </a:path>
              </a:pathLst>
            </a:custGeom>
            <a:noFill/>
            <a:ln w="26425" cap="flat" cmpd="sng">
              <a:solidFill>
                <a:srgbClr val="CB916B"/>
              </a:solidFill>
              <a:prstDash val="solid"/>
              <a:round/>
              <a:headEnd/>
              <a:tailEnd/>
            </a:ln>
            <a:effectLst>
              <a:outerShdw blurRad="50800" dist="38100" sx="48000" sy="48000" algn="l" rotWithShape="0">
                <a:srgbClr val="8E6045">
                  <a:alpha val="59000"/>
                </a:srgbClr>
              </a:outerShdw>
            </a:effectLst>
            <a:extLst/>
          </p:spPr>
          <p:txBody>
            <a:bodyPr anchor="ctr"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-0.15607 0.7120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00" y="356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409E7AF-4FA3-4064-B00F-3F3024D6E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Structure of a Nephrone</a:t>
            </a:r>
          </a:p>
        </p:txBody>
      </p:sp>
      <p:pic>
        <p:nvPicPr>
          <p:cNvPr id="22531" name="rg_hi" descr="http://t0.gstatic.com/images?q=tbn:ANd9GcTeUcv4XftpfPvdsc_l9eEJ6KUQgaHjyunEsAFjUk1Zhcf03MXV">
            <a:hlinkClick r:id="rId2"/>
            <a:extLst>
              <a:ext uri="{FF2B5EF4-FFF2-40B4-BE49-F238E27FC236}">
                <a16:creationId xmlns:a16="http://schemas.microsoft.com/office/drawing/2014/main" id="{E66ACA0A-8643-4428-A1DC-F0C4E26912C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600200"/>
            <a:ext cx="6248400" cy="4114800"/>
          </a:xfrm>
        </p:spPr>
      </p:pic>
      <p:sp>
        <p:nvSpPr>
          <p:cNvPr id="18436" name="TextBox 3">
            <a:extLst>
              <a:ext uri="{FF2B5EF4-FFF2-40B4-BE49-F238E27FC236}">
                <a16:creationId xmlns:a16="http://schemas.microsoft.com/office/drawing/2014/main" id="{2EC9534F-DF82-42EB-99C1-69272BD98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181600"/>
            <a:ext cx="3200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  <a:latin typeface="+mj-lt"/>
                <a:cs typeface="Arial" charset="0"/>
              </a:rPr>
              <a:t>1. </a:t>
            </a:r>
            <a:r>
              <a:rPr lang="en-GB">
                <a:solidFill>
                  <a:srgbClr val="FF0000"/>
                </a:solidFill>
                <a:latin typeface="+mj-lt"/>
                <a:cs typeface="Arial" charset="0"/>
              </a:rPr>
              <a:t>Bowman’s capsule</a:t>
            </a:r>
            <a:endParaRPr lang="en-US" dirty="0">
              <a:solidFill>
                <a:srgbClr val="C00000"/>
              </a:solidFill>
              <a:latin typeface="Tw Cen MT" pitchFamily="34" charset="0"/>
              <a:cs typeface="Arial" charset="0"/>
            </a:endParaRP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Tw Cen MT" pitchFamily="34" charset="0"/>
                <a:cs typeface="Arial" charset="0"/>
              </a:rPr>
              <a:t>2- PCT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Tw Cen MT" pitchFamily="34" charset="0"/>
                <a:cs typeface="Arial" charset="0"/>
              </a:rPr>
              <a:t>3- Loop of </a:t>
            </a:r>
            <a:r>
              <a:rPr lang="en-US" dirty="0" err="1">
                <a:solidFill>
                  <a:srgbClr val="C00000"/>
                </a:solidFill>
                <a:latin typeface="Tw Cen MT" pitchFamily="34" charset="0"/>
                <a:cs typeface="Arial" charset="0"/>
              </a:rPr>
              <a:t>Henle</a:t>
            </a:r>
            <a:r>
              <a:rPr lang="en-US" dirty="0">
                <a:solidFill>
                  <a:srgbClr val="C00000"/>
                </a:solidFill>
                <a:latin typeface="Tw Cen MT" pitchFamily="34" charset="0"/>
                <a:cs typeface="Arial" charset="0"/>
              </a:rPr>
              <a:t>.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Tw Cen MT" pitchFamily="34" charset="0"/>
                <a:cs typeface="Arial" charset="0"/>
              </a:rPr>
              <a:t>4- DCT</a:t>
            </a: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Tw Cen MT" pitchFamily="34" charset="0"/>
                <a:cs typeface="Arial" charset="0"/>
              </a:rPr>
              <a:t>5- Collecting tubules &amp; ducts</a:t>
            </a:r>
            <a:r>
              <a:rPr lang="en-US" dirty="0">
                <a:latin typeface="Tw Cen MT" pitchFamily="34" charset="0"/>
                <a:cs typeface="Arial" charset="0"/>
              </a:rPr>
              <a:t>.</a:t>
            </a:r>
          </a:p>
          <a:p>
            <a:pPr>
              <a:defRPr/>
            </a:pPr>
            <a:endParaRPr lang="en-US" dirty="0">
              <a:latin typeface="Tw Cen MT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08BFA-A0CB-4D13-8916-6B542D294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Structure of a nephron, cont……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7DBCD-A246-42EE-9D54-4D712BD7B8C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The renal tubule is divided into different sections with different structural and functional characteristics: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Proximal tubules ( in the cortex).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Loop of Henle.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Distal tubule (in the renal cortex).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Connecting tubule, cortical collecting, and the cortical collecting ducts, which run downward in the medulla and become: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/>
              <a:t>Medullary</a:t>
            </a:r>
            <a:r>
              <a:rPr lang="en-US" dirty="0"/>
              <a:t> collecting ducts.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F50372D-7EF4-4C60-A97F-86B8D5C8BF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800" b="1">
                <a:solidFill>
                  <a:srgbClr val="002060"/>
                </a:solidFill>
              </a:rPr>
              <a:t>RENAL BLOOD VESSELS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D1969ED-39F2-4D76-BEB9-373918196A2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81200"/>
            <a:ext cx="7239000" cy="3962400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AFFERENT ARTERIOLE: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/>
              <a:t>DELIVERS BLOOD INTO THE GLOMERULI.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GLOMERULI: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/>
              <a:t>CAPILLARY NETWORK THAT PRODUCES FILTRATE THAT ENTERS THE URINARY TUBULES.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EFFERENT ARTERIOLE: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/>
              <a:t>DELIVERS BLOOD FROM GLOMERULI TO PERITUBULAR CAPILLARIES.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PERITUBULAR CAPILLARIES: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/>
              <a:t>VASA RECTA.</a:t>
            </a:r>
            <a:endParaRPr lang="en-US" altLang="en-US" sz="18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3482-E73A-4FF6-B246-012C4010D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Structure of a nephron, cont…..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5771E-03D0-4B66-85FE-2CF4A7494F6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5830888" cy="4495800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Types of nephrons: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1- Cortical nephrons: (85%):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Their glomeruli in the outer portion of cortex and have short loops of </a:t>
            </a:r>
            <a:r>
              <a:rPr lang="en-US" dirty="0" err="1"/>
              <a:t>Henle</a:t>
            </a:r>
            <a:r>
              <a:rPr lang="en-US" dirty="0"/>
              <a:t>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. </a:t>
            </a:r>
            <a:r>
              <a:rPr lang="en-US" dirty="0" err="1"/>
              <a:t>Peritubular</a:t>
            </a:r>
            <a:r>
              <a:rPr lang="en-US" dirty="0"/>
              <a:t> </a:t>
            </a:r>
            <a:r>
              <a:rPr lang="en-US" dirty="0" err="1"/>
              <a:t>capelaries</a:t>
            </a:r>
            <a:r>
              <a:rPr lang="en-US" dirty="0"/>
              <a:t>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2-Juxtamedullary nephrons: (15%):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Have long loops extended into the medulla. </a:t>
            </a:r>
            <a:endParaRPr lang="ar-SA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.</a:t>
            </a:r>
            <a:r>
              <a:rPr lang="en-US" dirty="0" err="1"/>
              <a:t>Vasa</a:t>
            </a:r>
            <a:r>
              <a:rPr lang="en-US" dirty="0"/>
              <a:t> recta</a:t>
            </a:r>
          </a:p>
          <a:p>
            <a:pPr marL="320040" lvl="1" indent="-320040" eaLnBrk="1" fontAlgn="auto" hangingPunct="1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 2"/>
              <a:buNone/>
              <a:defRPr/>
            </a:pPr>
            <a:r>
              <a:rPr lang="en-US" dirty="0"/>
              <a:t>Maintain salt gradient, helps conserve water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pic>
        <p:nvPicPr>
          <p:cNvPr id="25604" name="Picture 3" descr="H:\$$SaladinPowerPoints\Images\Ch-23labeled\0804L.JPG">
            <a:extLst>
              <a:ext uri="{FF2B5EF4-FFF2-40B4-BE49-F238E27FC236}">
                <a16:creationId xmlns:a16="http://schemas.microsoft.com/office/drawing/2014/main" id="{0D658CB2-2715-457D-A736-418F5E273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4" t="12523" r="37805"/>
          <a:stretch>
            <a:fillRect/>
          </a:stretch>
        </p:blipFill>
        <p:spPr bwMode="auto">
          <a:xfrm>
            <a:off x="6629400" y="1524000"/>
            <a:ext cx="2514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0B1D851-1788-4B43-BC68-9A9F8393C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938" y="15716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ED94745C-0A6F-4DBD-AF58-1771BBCD2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362200"/>
            <a:ext cx="2286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b="1">
              <a:solidFill>
                <a:srgbClr val="FFFF00"/>
              </a:solidFill>
            </a:endParaRPr>
          </a:p>
          <a:p>
            <a:pPr algn="ctr" eaLnBrk="1" hangingPunct="1"/>
            <a:r>
              <a:rPr lang="en-US" altLang="en-US" sz="2800" b="1">
                <a:solidFill>
                  <a:srgbClr val="0070C0"/>
                </a:solidFill>
              </a:rPr>
              <a:t>1-2 % Blood </a:t>
            </a:r>
          </a:p>
          <a:p>
            <a:pPr algn="ctr" eaLnBrk="1" hangingPunct="1"/>
            <a:r>
              <a:rPr lang="en-US" altLang="en-US" sz="2800" b="1">
                <a:solidFill>
                  <a:srgbClr val="0070C0"/>
                </a:solidFill>
              </a:rPr>
              <a:t>Flows </a:t>
            </a:r>
          </a:p>
          <a:p>
            <a:pPr algn="ctr" eaLnBrk="1" hangingPunct="1"/>
            <a:r>
              <a:rPr lang="en-US" altLang="en-US" sz="2800" b="1">
                <a:solidFill>
                  <a:srgbClr val="0070C0"/>
                </a:solidFill>
              </a:rPr>
              <a:t>Through </a:t>
            </a:r>
          </a:p>
          <a:p>
            <a:pPr algn="ctr" eaLnBrk="1" hangingPunct="1"/>
            <a:r>
              <a:rPr lang="en-US" altLang="en-US" sz="2800" b="1">
                <a:solidFill>
                  <a:srgbClr val="0070C0"/>
                </a:solidFill>
              </a:rPr>
              <a:t>Juxta Medullary </a:t>
            </a:r>
          </a:p>
          <a:p>
            <a:pPr algn="ctr" eaLnBrk="1" hangingPunct="1"/>
            <a:r>
              <a:rPr lang="en-US" altLang="en-US" sz="2800" b="1">
                <a:solidFill>
                  <a:srgbClr val="0070C0"/>
                </a:solidFill>
              </a:rPr>
              <a:t>Nephrons</a:t>
            </a:r>
          </a:p>
        </p:txBody>
      </p:sp>
      <p:pic>
        <p:nvPicPr>
          <p:cNvPr id="26628" name="fImage" descr="showimage">
            <a:extLst>
              <a:ext uri="{FF2B5EF4-FFF2-40B4-BE49-F238E27FC236}">
                <a16:creationId xmlns:a16="http://schemas.microsoft.com/office/drawing/2014/main" id="{8BDF0267-01EB-409B-8590-63F11F450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3" r="13943" b="4715"/>
          <a:stretch>
            <a:fillRect/>
          </a:stretch>
        </p:blipFill>
        <p:spPr bwMode="auto">
          <a:xfrm>
            <a:off x="3429000" y="533400"/>
            <a:ext cx="52863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7">
            <a:extLst>
              <a:ext uri="{FF2B5EF4-FFF2-40B4-BE49-F238E27FC236}">
                <a16:creationId xmlns:a16="http://schemas.microsoft.com/office/drawing/2014/main" id="{F2A0AB3D-1333-4DA8-B37D-34C2A0C90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09600"/>
            <a:ext cx="2819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B0F0"/>
                </a:solidFill>
              </a:rPr>
              <a:t>NEPHRON TYPES Cortical and Juxtamedullary Nephrons</a:t>
            </a:r>
            <a:endParaRPr lang="en-GB" altLang="en-US" sz="2400" b="1">
              <a:solidFill>
                <a:srgbClr val="00B0F0"/>
              </a:solidFill>
            </a:endParaRPr>
          </a:p>
          <a:p>
            <a:pPr algn="ctr" eaLnBrk="1" hangingPunct="1"/>
            <a:endParaRPr lang="en-GB" altLang="en-US" sz="2400" b="1">
              <a:solidFill>
                <a:srgbClr val="FFFF00"/>
              </a:solidFill>
            </a:endParaRPr>
          </a:p>
        </p:txBody>
      </p:sp>
      <p:pic>
        <p:nvPicPr>
          <p:cNvPr id="35848" name="Picture 8">
            <a:extLst>
              <a:ext uri="{FF2B5EF4-FFF2-40B4-BE49-F238E27FC236}">
                <a16:creationId xmlns:a16="http://schemas.microsoft.com/office/drawing/2014/main" id="{38D6A788-858E-474D-ADCA-32A38F016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 t="8333" r="23438" b="15625"/>
          <a:stretch>
            <a:fillRect/>
          </a:stretch>
        </p:blipFill>
        <p:spPr bwMode="auto">
          <a:xfrm>
            <a:off x="3352800" y="533400"/>
            <a:ext cx="5410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9">
            <a:extLst>
              <a:ext uri="{FF2B5EF4-FFF2-40B4-BE49-F238E27FC236}">
                <a16:creationId xmlns:a16="http://schemas.microsoft.com/office/drawing/2014/main" id="{8826AF58-7BCD-417A-B00A-2019BB469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846138"/>
            <a:ext cx="1524000" cy="763587"/>
          </a:xfrm>
          <a:prstGeom prst="rect">
            <a:avLst/>
          </a:prstGeom>
          <a:solidFill>
            <a:schemeClr val="bg1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4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rgbClr val="0070C0"/>
                </a:solidFill>
              </a:rPr>
              <a:t>Originates in outer 2/3 of cortex.</a:t>
            </a:r>
          </a:p>
        </p:txBody>
      </p:sp>
      <p:sp>
        <p:nvSpPr>
          <p:cNvPr id="26632" name="Rectangle 10">
            <a:extLst>
              <a:ext uri="{FF2B5EF4-FFF2-40B4-BE49-F238E27FC236}">
                <a16:creationId xmlns:a16="http://schemas.microsoft.com/office/drawing/2014/main" id="{A4CB76ED-FB10-42DC-B549-58619A988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427538"/>
            <a:ext cx="1524000" cy="763587"/>
          </a:xfrm>
          <a:prstGeom prst="rect">
            <a:avLst/>
          </a:prstGeom>
          <a:solidFill>
            <a:schemeClr val="bg1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4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None/>
            </a:pPr>
            <a:r>
              <a:rPr lang="en-US" altLang="en-US" sz="1600" b="1">
                <a:solidFill>
                  <a:srgbClr val="0070C0"/>
                </a:solidFill>
              </a:rPr>
              <a:t>Originates in inner 1/3 of cortex.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7E38-6684-4550-825A-A2E77A4FD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Renal blood flow: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5FEAB-ADB2-44F8-A562-BB99635960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4606925" cy="4495800"/>
          </a:xfrm>
        </p:spPr>
        <p:txBody>
          <a:bodyPr>
            <a:normAutofit fontScale="77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Renal blood flow to the kidney represents 20% of cardiac output.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The blood flows to each kidney through a renal artery.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Features of renal circulation: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1- High blood flow rate (1200 ml/min).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2- Presence of two capillary beds: glomerular and peritubular.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Efferent and afferent arterioles are major sites of renal resistance.</a:t>
            </a:r>
          </a:p>
        </p:txBody>
      </p:sp>
      <p:grpSp>
        <p:nvGrpSpPr>
          <p:cNvPr id="27652" name="Group 14">
            <a:extLst>
              <a:ext uri="{FF2B5EF4-FFF2-40B4-BE49-F238E27FC236}">
                <a16:creationId xmlns:a16="http://schemas.microsoft.com/office/drawing/2014/main" id="{FCD99735-F90B-41D1-906B-C1BC8A8AAC23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1628775"/>
            <a:ext cx="3429000" cy="4251325"/>
            <a:chOff x="2496" y="1344"/>
            <a:chExt cx="1488" cy="2006"/>
          </a:xfrm>
        </p:grpSpPr>
        <p:pic>
          <p:nvPicPr>
            <p:cNvPr id="27653" name="Picture 4" descr="Juxtaglom apparatus">
              <a:extLst>
                <a:ext uri="{FF2B5EF4-FFF2-40B4-BE49-F238E27FC236}">
                  <a16:creationId xmlns:a16="http://schemas.microsoft.com/office/drawing/2014/main" id="{81CBEC7D-DCFE-4E8B-8A39-B0C665F2AD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37" r="1045"/>
            <a:stretch>
              <a:fillRect/>
            </a:stretch>
          </p:blipFill>
          <p:spPr bwMode="auto">
            <a:xfrm>
              <a:off x="2592" y="1344"/>
              <a:ext cx="1392" cy="2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4" name="Rectangle 13">
              <a:extLst>
                <a:ext uri="{FF2B5EF4-FFF2-40B4-BE49-F238E27FC236}">
                  <a16:creationId xmlns:a16="http://schemas.microsoft.com/office/drawing/2014/main" id="{E11BA059-7F0F-466F-9CED-15FA9B326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1536"/>
              <a:ext cx="288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Tw Cen MT" panose="020B0602020104020603" pitchFamily="34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0CB43-7259-4D10-87FE-7D0490A14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Urine 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8A95E-9D28-4E8E-8F84-B6BF313375D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The primary function of the kidney is to ‘clear’ unneeded substances from the blood to be excreted in urine.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Steps of urine formation (basic renal processes):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1- Glomerular filtration: Filtration of fluid from glomerular capillaries into the renal tubules.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2- Tubular </a:t>
            </a:r>
            <a:r>
              <a:rPr lang="en-US" dirty="0" err="1"/>
              <a:t>reabsorption</a:t>
            </a:r>
            <a:r>
              <a:rPr lang="en-US" dirty="0"/>
              <a:t>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3- Tubular secretion.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4- Excretion.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Urinary excretion rate = Filtration rate- </a:t>
            </a:r>
            <a:r>
              <a:rPr lang="en-US" b="1" dirty="0" err="1">
                <a:solidFill>
                  <a:srgbClr val="FF0000"/>
                </a:solidFill>
              </a:rPr>
              <a:t>reabsorption+secretion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D6CCFED1-9BFB-4F08-B534-D6DD45574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7AEB6173-866A-45BD-A7FC-0F4E065F1B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algn="ctr"/>
            <a:endParaRPr lang="ar-SA" altLang="en-US" b="1"/>
          </a:p>
          <a:p>
            <a:pPr algn="ctr"/>
            <a:endParaRPr lang="ar-SA" altLang="en-US" b="1"/>
          </a:p>
          <a:p>
            <a:pPr algn="ctr"/>
            <a:endParaRPr lang="ar-SA" altLang="en-US" b="1"/>
          </a:p>
          <a:p>
            <a:pPr rtl="1"/>
            <a:r>
              <a:rPr lang="ar-SA" altLang="en-US" b="1"/>
              <a:t>من سلك طريقا يلتمس فيه علما سهل الله له به طريقا إلى الجنة</a:t>
            </a:r>
          </a:p>
          <a:p>
            <a:endParaRPr lang="ar-SA" altLang="en-US"/>
          </a:p>
          <a:p>
            <a:endParaRPr lang="ar-SA" altLang="en-US"/>
          </a:p>
          <a:p>
            <a:endParaRPr lang="ar-SA" altLang="en-US"/>
          </a:p>
          <a:p>
            <a:pPr algn="r"/>
            <a:r>
              <a:rPr lang="ar-SA" altLang="en-US"/>
              <a:t> </a:t>
            </a:r>
          </a:p>
          <a:p>
            <a:endParaRPr lang="ar-SA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251A4E1-E207-4F47-9A88-2D13C8561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3600" b="1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Step in Urine Formation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E7AF99-35B6-4BED-96A2-8699D5D691E8}"/>
              </a:ext>
            </a:extLst>
          </p:cNvPr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0" name="Picture 2">
            <a:extLst>
              <a:ext uri="{FF2B5EF4-FFF2-40B4-BE49-F238E27FC236}">
                <a16:creationId xmlns:a16="http://schemas.microsoft.com/office/drawing/2014/main" id="{43A4AC06-121B-4FA2-8D07-2417AF193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7246938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26173B6-215A-4985-9EE8-B03EB8513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04800"/>
            <a:ext cx="3048000" cy="1905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en-US" altLang="en-US" sz="8000" b="1">
                <a:solidFill>
                  <a:srgbClr val="002060"/>
                </a:solidFill>
                <a:cs typeface="Times New Roman" panose="02020603050405020304" pitchFamily="18" charset="0"/>
              </a:rPr>
              <a:t>4</a:t>
            </a:r>
            <a:r>
              <a:rPr lang="en-US" altLang="en-US" sz="3200" b="1">
                <a:solidFill>
                  <a:srgbClr val="002060"/>
                </a:solidFill>
                <a:cs typeface="Times New Roman" panose="02020603050405020304" pitchFamily="18" charset="0"/>
              </a:rPr>
              <a:t> RENAL PROCESSES</a:t>
            </a:r>
            <a:r>
              <a:rPr lang="en-US" altLang="en-US" sz="4000">
                <a:solidFill>
                  <a:srgbClr val="002060"/>
                </a:solidFill>
              </a:rPr>
              <a:t> </a:t>
            </a:r>
          </a:p>
        </p:txBody>
      </p:sp>
      <p:grpSp>
        <p:nvGrpSpPr>
          <p:cNvPr id="30723" name="Group 3">
            <a:extLst>
              <a:ext uri="{FF2B5EF4-FFF2-40B4-BE49-F238E27FC236}">
                <a16:creationId xmlns:a16="http://schemas.microsoft.com/office/drawing/2014/main" id="{9C245C50-2C5C-4162-8013-69A50E203C34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381000"/>
            <a:ext cx="5146675" cy="5329238"/>
            <a:chOff x="2112" y="627"/>
            <a:chExt cx="3242" cy="3357"/>
          </a:xfrm>
        </p:grpSpPr>
        <p:sp>
          <p:nvSpPr>
            <p:cNvPr id="30726" name="AutoShape 4">
              <a:extLst>
                <a:ext uri="{FF2B5EF4-FFF2-40B4-BE49-F238E27FC236}">
                  <a16:creationId xmlns:a16="http://schemas.microsoft.com/office/drawing/2014/main" id="{CE451271-B48A-4545-ADA0-4EECDCE6C8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88669">
              <a:off x="4128" y="2403"/>
              <a:ext cx="576" cy="6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50 w 21600"/>
                <a:gd name="T25" fmla="*/ 3150 h 21600"/>
                <a:gd name="T26" fmla="*/ 18450 w 21600"/>
                <a:gd name="T27" fmla="*/ 1845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830" y="14032"/>
                  </a:moveTo>
                  <a:cubicBezTo>
                    <a:pt x="17363" y="13038"/>
                    <a:pt x="17642" y="11927"/>
                    <a:pt x="17642" y="10800"/>
                  </a:cubicBezTo>
                  <a:cubicBezTo>
                    <a:pt x="17642" y="7021"/>
                    <a:pt x="14578" y="3958"/>
                    <a:pt x="10800" y="3958"/>
                  </a:cubicBezTo>
                  <a:cubicBezTo>
                    <a:pt x="9672" y="3957"/>
                    <a:pt x="8561" y="4236"/>
                    <a:pt x="7567" y="4769"/>
                  </a:cubicBezTo>
                  <a:close/>
                  <a:moveTo>
                    <a:pt x="4769" y="7567"/>
                  </a:moveTo>
                  <a:cubicBezTo>
                    <a:pt x="4236" y="8561"/>
                    <a:pt x="3958" y="9672"/>
                    <a:pt x="3958" y="10799"/>
                  </a:cubicBezTo>
                  <a:cubicBezTo>
                    <a:pt x="3958" y="14578"/>
                    <a:pt x="7021" y="17642"/>
                    <a:pt x="10800" y="17642"/>
                  </a:cubicBezTo>
                  <a:cubicBezTo>
                    <a:pt x="11927" y="17642"/>
                    <a:pt x="13038" y="17363"/>
                    <a:pt x="14032" y="1683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27" name="AutoShape 5">
              <a:extLst>
                <a:ext uri="{FF2B5EF4-FFF2-40B4-BE49-F238E27FC236}">
                  <a16:creationId xmlns:a16="http://schemas.microsoft.com/office/drawing/2014/main" id="{0C8BF366-67F3-4B52-AD29-698F077EFB4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312" y="960"/>
              <a:ext cx="192" cy="771"/>
            </a:xfrm>
            <a:prstGeom prst="can">
              <a:avLst>
                <a:gd name="adj" fmla="val 39747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30728" name="AutoShape 6">
              <a:extLst>
                <a:ext uri="{FF2B5EF4-FFF2-40B4-BE49-F238E27FC236}">
                  <a16:creationId xmlns:a16="http://schemas.microsoft.com/office/drawing/2014/main" id="{34154675-68C5-43E6-9884-2F98D10BC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019"/>
              <a:ext cx="384" cy="1728"/>
            </a:xfrm>
            <a:prstGeom prst="can">
              <a:avLst>
                <a:gd name="adj" fmla="val 44542"/>
              </a:avLst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29" name="AutoShape 7">
              <a:extLst>
                <a:ext uri="{FF2B5EF4-FFF2-40B4-BE49-F238E27FC236}">
                  <a16:creationId xmlns:a16="http://schemas.microsoft.com/office/drawing/2014/main" id="{3B49DE5D-2E8D-402B-9AA3-C3FFEC06361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736" y="1251"/>
              <a:ext cx="1344" cy="9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99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8421" y="16671"/>
                  </a:moveTo>
                  <a:cubicBezTo>
                    <a:pt x="6029" y="15702"/>
                    <a:pt x="4465" y="13380"/>
                    <a:pt x="4465" y="10800"/>
                  </a:cubicBezTo>
                  <a:cubicBezTo>
                    <a:pt x="4465" y="7301"/>
                    <a:pt x="7301" y="4465"/>
                    <a:pt x="10800" y="4465"/>
                  </a:cubicBezTo>
                  <a:cubicBezTo>
                    <a:pt x="14298" y="4465"/>
                    <a:pt x="17135" y="7301"/>
                    <a:pt x="17135" y="10800"/>
                  </a:cubicBezTo>
                  <a:cubicBezTo>
                    <a:pt x="17135" y="13380"/>
                    <a:pt x="15570" y="15702"/>
                    <a:pt x="13178" y="16671"/>
                  </a:cubicBezTo>
                  <a:lnTo>
                    <a:pt x="14855" y="20809"/>
                  </a:lnTo>
                  <a:cubicBezTo>
                    <a:pt x="18932" y="19157"/>
                    <a:pt x="21600" y="1519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5198"/>
                    <a:pt x="2667" y="19157"/>
                    <a:pt x="6744" y="20809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30" name="Oval 8">
              <a:extLst>
                <a:ext uri="{FF2B5EF4-FFF2-40B4-BE49-F238E27FC236}">
                  <a16:creationId xmlns:a16="http://schemas.microsoft.com/office/drawing/2014/main" id="{EC048535-A062-4576-81E1-5516E708A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539"/>
              <a:ext cx="480" cy="3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31" name="AutoShape 9">
              <a:extLst>
                <a:ext uri="{FF2B5EF4-FFF2-40B4-BE49-F238E27FC236}">
                  <a16:creationId xmlns:a16="http://schemas.microsoft.com/office/drawing/2014/main" id="{EBD6F15B-4F1A-4E43-B7F2-1CFE20F64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912"/>
              <a:ext cx="1248" cy="19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32" name="AutoShape 10">
              <a:extLst>
                <a:ext uri="{FF2B5EF4-FFF2-40B4-BE49-F238E27FC236}">
                  <a16:creationId xmlns:a16="http://schemas.microsoft.com/office/drawing/2014/main" id="{1C839382-2F47-4F30-B7CE-921FEF51B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912"/>
              <a:ext cx="1056" cy="192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33" name="AutoShape 11">
              <a:extLst>
                <a:ext uri="{FF2B5EF4-FFF2-40B4-BE49-F238E27FC236}">
                  <a16:creationId xmlns:a16="http://schemas.microsoft.com/office/drawing/2014/main" id="{BA616025-CF0B-4094-A246-DEA6CC31B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912"/>
              <a:ext cx="192" cy="1683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1196" name="AutoShape 12">
              <a:extLst>
                <a:ext uri="{FF2B5EF4-FFF2-40B4-BE49-F238E27FC236}">
                  <a16:creationId xmlns:a16="http://schemas.microsoft.com/office/drawing/2014/main" id="{8B776037-D306-41B1-B908-34AC217EC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883"/>
              <a:ext cx="192" cy="10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5000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35" name="Rectangle 13">
              <a:extLst>
                <a:ext uri="{FF2B5EF4-FFF2-40B4-BE49-F238E27FC236}">
                  <a16:creationId xmlns:a16="http://schemas.microsoft.com/office/drawing/2014/main" id="{686D20A8-1DE2-40E6-A1F2-A899E3C8A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627"/>
              <a:ext cx="1018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en-US" altLang="en-US" b="1">
                  <a:solidFill>
                    <a:srgbClr val="FFFF00"/>
                  </a:solidFill>
                </a:rPr>
                <a:t>  </a:t>
              </a:r>
              <a:r>
                <a:rPr lang="en-US" altLang="en-US" b="1">
                  <a:solidFill>
                    <a:srgbClr val="002060"/>
                  </a:solidFill>
                </a:rPr>
                <a:t>1. Filtration</a:t>
              </a:r>
              <a:r>
                <a:rPr lang="en-US" altLang="en-US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30736" name="Rectangle 14">
              <a:extLst>
                <a:ext uri="{FF2B5EF4-FFF2-40B4-BE49-F238E27FC236}">
                  <a16:creationId xmlns:a16="http://schemas.microsoft.com/office/drawing/2014/main" id="{9F91A964-54A8-43B3-BCB0-54EC7B8AF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971"/>
              <a:ext cx="1210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2060"/>
                  </a:solidFill>
                </a:rPr>
                <a:t>2. Reabsorption</a:t>
              </a:r>
            </a:p>
          </p:txBody>
        </p:sp>
        <p:sp>
          <p:nvSpPr>
            <p:cNvPr id="30737" name="Rectangle 15">
              <a:extLst>
                <a:ext uri="{FF2B5EF4-FFF2-40B4-BE49-F238E27FC236}">
                  <a16:creationId xmlns:a16="http://schemas.microsoft.com/office/drawing/2014/main" id="{057BD62C-D763-4621-A14D-C0DB948BF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931"/>
              <a:ext cx="938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2060"/>
                  </a:solidFill>
                </a:rPr>
                <a:t>3. Secretion</a:t>
              </a:r>
            </a:p>
          </p:txBody>
        </p:sp>
        <p:sp>
          <p:nvSpPr>
            <p:cNvPr id="30738" name="Rectangle 16">
              <a:extLst>
                <a:ext uri="{FF2B5EF4-FFF2-40B4-BE49-F238E27FC236}">
                  <a16:creationId xmlns:a16="http://schemas.microsoft.com/office/drawing/2014/main" id="{6F559326-6E67-4CD1-B331-CF68F9FE8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747"/>
              <a:ext cx="938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rgbClr val="002060"/>
                  </a:solidFill>
                </a:rPr>
                <a:t>4. Excretion</a:t>
              </a:r>
            </a:p>
          </p:txBody>
        </p:sp>
        <p:sp>
          <p:nvSpPr>
            <p:cNvPr id="30739" name="AutoShape 17">
              <a:extLst>
                <a:ext uri="{FF2B5EF4-FFF2-40B4-BE49-F238E27FC236}">
                  <a16:creationId xmlns:a16="http://schemas.microsoft.com/office/drawing/2014/main" id="{F73A476C-FDF7-4914-BDFF-9BDF840399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854" y="1466"/>
              <a:ext cx="1107" cy="192"/>
            </a:xfrm>
            <a:prstGeom prst="rightArrow">
              <a:avLst>
                <a:gd name="adj1" fmla="val 35000"/>
                <a:gd name="adj2" fmla="val 10976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40" name="AutoShape 18">
              <a:extLst>
                <a:ext uri="{FF2B5EF4-FFF2-40B4-BE49-F238E27FC236}">
                  <a16:creationId xmlns:a16="http://schemas.microsoft.com/office/drawing/2014/main" id="{F2DCF599-9068-4EB3-A81E-E82047C4A8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3504" y="2211"/>
              <a:ext cx="816" cy="192"/>
            </a:xfrm>
            <a:prstGeom prst="rightArrow">
              <a:avLst>
                <a:gd name="adj1" fmla="val 35000"/>
                <a:gd name="adj2" fmla="val 8090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41" name="AutoShape 19">
              <a:extLst>
                <a:ext uri="{FF2B5EF4-FFF2-40B4-BE49-F238E27FC236}">
                  <a16:creationId xmlns:a16="http://schemas.microsoft.com/office/drawing/2014/main" id="{3A34C756-6513-48F4-8ACE-80EBCB1422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552" y="2979"/>
              <a:ext cx="816" cy="192"/>
            </a:xfrm>
            <a:prstGeom prst="rightArrow">
              <a:avLst>
                <a:gd name="adj1" fmla="val 35000"/>
                <a:gd name="adj2" fmla="val 8090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42" name="AutoShape 20">
              <a:extLst>
                <a:ext uri="{FF2B5EF4-FFF2-40B4-BE49-F238E27FC236}">
                  <a16:creationId xmlns:a16="http://schemas.microsoft.com/office/drawing/2014/main" id="{B8FCA907-2D3A-41A0-A106-C03B520CC1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00" y="3195"/>
              <a:ext cx="816" cy="288"/>
            </a:xfrm>
            <a:prstGeom prst="rightArrow">
              <a:avLst>
                <a:gd name="adj1" fmla="val 35000"/>
                <a:gd name="adj2" fmla="val 5393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0724" name="Rectangle 21">
            <a:extLst>
              <a:ext uri="{FF2B5EF4-FFF2-40B4-BE49-F238E27FC236}">
                <a16:creationId xmlns:a16="http://schemas.microsoft.com/office/drawing/2014/main" id="{E50D2949-CDBB-4978-9300-4AF2DC71E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590800"/>
            <a:ext cx="3962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9250" indent="-3492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3600" b="1">
                <a:solidFill>
                  <a:srgbClr val="FFFF00"/>
                </a:solidFill>
              </a:rPr>
              <a:t> </a:t>
            </a:r>
            <a:r>
              <a:rPr lang="en-US" altLang="en-US" sz="3600" b="1">
                <a:solidFill>
                  <a:srgbClr val="002060"/>
                </a:solidFill>
              </a:rPr>
              <a:t>Filtration 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3600" b="1">
                <a:solidFill>
                  <a:srgbClr val="002060"/>
                </a:solidFill>
              </a:rPr>
              <a:t> Reabsorption 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3600" b="1">
                <a:solidFill>
                  <a:srgbClr val="002060"/>
                </a:solidFill>
              </a:rPr>
              <a:t> Secretion 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3600" b="1">
                <a:solidFill>
                  <a:srgbClr val="002060"/>
                </a:solidFill>
                <a:cs typeface="Times New Roman" panose="02020603050405020304" pitchFamily="18" charset="0"/>
              </a:rPr>
              <a:t> Excretion</a:t>
            </a:r>
            <a:r>
              <a:rPr lang="en-US" altLang="en-US" sz="3600" b="1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0725" name="AutoShape 22">
            <a:extLst>
              <a:ext uri="{FF2B5EF4-FFF2-40B4-BE49-F238E27FC236}">
                <a16:creationId xmlns:a16="http://schemas.microsoft.com/office/drawing/2014/main" id="{6A964277-956D-4EBD-AFB2-3AD0F3A64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791200"/>
            <a:ext cx="86106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66"/>
                </a:solidFill>
              </a:rPr>
              <a:t>Urinary Excretion Rate = Filtration Rate – Reabsorption Rate + Secretion Rate</a:t>
            </a:r>
            <a:endParaRPr lang="en-GB" altLang="en-US" b="1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A3112C8-903C-4D05-9D14-2194AE4A2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00CC"/>
                </a:solidFill>
              </a:rPr>
              <a:t>Urine Formation Preview</a:t>
            </a:r>
          </a:p>
        </p:txBody>
      </p:sp>
      <p:pic>
        <p:nvPicPr>
          <p:cNvPr id="31747" name="Picture 3" descr="H:\$$SaladinPowerPoints\Images\Ch-23labeled\0806L.JPG">
            <a:extLst>
              <a:ext uri="{FF2B5EF4-FFF2-40B4-BE49-F238E27FC236}">
                <a16:creationId xmlns:a16="http://schemas.microsoft.com/office/drawing/2014/main" id="{62342BF1-C328-40D8-9251-CF25A2A45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3"/>
          <a:stretch>
            <a:fillRect/>
          </a:stretch>
        </p:blipFill>
        <p:spPr bwMode="auto">
          <a:xfrm>
            <a:off x="533400" y="1447800"/>
            <a:ext cx="812958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BF1BB-35D4-413A-B982-0FA0B433C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Glomerular filtration rate (GFR)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376EB1C7-0F5C-4D1A-8ECC-B25663C1A73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/>
              <a:t>The first step in urine formation is glomerular filtration.</a:t>
            </a:r>
          </a:p>
          <a:p>
            <a:pPr eaLnBrk="1" hangingPunct="1"/>
            <a:r>
              <a:rPr lang="en-US" altLang="en-US"/>
              <a:t>It is the filtration of fluid from the glomerular capillaries into the renal tubules.</a:t>
            </a:r>
          </a:p>
          <a:p>
            <a:pPr eaLnBrk="1" hangingPunct="1"/>
            <a:r>
              <a:rPr lang="en-US" altLang="en-US"/>
              <a:t>It contains all substances present in plasma except proteins.</a:t>
            </a:r>
          </a:p>
          <a:p>
            <a:pPr eaLnBrk="1" hangingPunct="1"/>
            <a:r>
              <a:rPr lang="en-US" altLang="en-US"/>
              <a:t>GFR is normally 125 ml/min = 20% renal plasma flow.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4037480F-0DDB-4BDE-A5F9-B5F7CAA90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01B9355D-C987-4587-A645-90CC61E3D5A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288" y="1268413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/>
              <a:t>What is glomerular membrane?</a:t>
            </a:r>
          </a:p>
          <a:p>
            <a:pPr eaLnBrk="1" hangingPunct="1"/>
            <a:r>
              <a:rPr lang="en-US" altLang="en-US"/>
              <a:t>What will filter? (composition of filtrate)</a:t>
            </a:r>
          </a:p>
          <a:p>
            <a:pPr eaLnBrk="1" hangingPunct="1"/>
            <a:r>
              <a:rPr lang="en-US" altLang="en-US"/>
              <a:t>What determineGFR?</a:t>
            </a:r>
          </a:p>
          <a:p>
            <a:pPr eaLnBrk="1" hangingPunct="1"/>
            <a:r>
              <a:rPr lang="en-US" altLang="en-US"/>
              <a:t>What are the forces responsible for passage of fluid (filtrate) through this membrane?</a:t>
            </a:r>
          </a:p>
          <a:p>
            <a:pPr eaLnBrk="1" hangingPunct="1"/>
            <a:r>
              <a:rPr lang="en-US" altLang="en-US"/>
              <a:t>Regulation of GFR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C6218-57F6-438F-BCF0-314DA4BC8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Glomerular membrane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572F11F6-04C5-4534-9970-F929F1D58BC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Blood in the glomerulus is separated from the fluid in the Bowman’s space by a filtration barrier (glomerular membrane) consisting of three layers: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1- Single layer of capillary endothelium.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2- Single epithelial lining of Bowman’s capsule (Podocytes) During filtration the fluid moves between their foot processes (psudopodia).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3- Basement membrane between endothelium and epithelium.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AABE-44FD-46C1-80EE-38B8637E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Glomerular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membrane</a:t>
            </a:r>
            <a:endParaRPr lang="en-US" dirty="0"/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AC247DD0-6A3E-4498-9216-134C7EAF46E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2914650"/>
            <a:ext cx="3830637" cy="3394075"/>
          </a:xfrm>
          <a:noFill/>
        </p:spPr>
      </p:pic>
      <p:sp>
        <p:nvSpPr>
          <p:cNvPr id="35844" name="Rectangle 4">
            <a:extLst>
              <a:ext uri="{FF2B5EF4-FFF2-40B4-BE49-F238E27FC236}">
                <a16:creationId xmlns:a16="http://schemas.microsoft.com/office/drawing/2014/main" id="{4ADA4A33-5E1B-4EF5-8A0B-F6F770609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513" y="1412875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/>
            <a:r>
              <a:rPr lang="en-US" altLang="en-US" sz="2400" b="1"/>
              <a:t>Here we see a glomerular capillary in longitudinal section </a:t>
            </a:r>
            <a:endParaRPr lang="en-US" altLang="en-US" sz="2400"/>
          </a:p>
        </p:txBody>
      </p:sp>
      <p:sp>
        <p:nvSpPr>
          <p:cNvPr id="35845" name="Rectangle 6">
            <a:extLst>
              <a:ext uri="{FF2B5EF4-FFF2-40B4-BE49-F238E27FC236}">
                <a16:creationId xmlns:a16="http://schemas.microsoft.com/office/drawing/2014/main" id="{C96C8226-4BF4-4BC6-94A4-F592A1BC8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838" y="4665663"/>
            <a:ext cx="4572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/>
            <a:r>
              <a:rPr lang="en-US" altLang="en-US" sz="2400" b="1"/>
              <a:t>Capillary </a:t>
            </a:r>
          </a:p>
          <a:p>
            <a:pPr eaLnBrk="1" hangingPunct="1"/>
            <a:r>
              <a:rPr lang="en-US" altLang="en-US" sz="2400" b="1"/>
              <a:t>endothelium </a:t>
            </a:r>
            <a:endParaRPr lang="en-US" altLang="en-US"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D23F7-5AA9-4F24-BAE0-7786AA7B3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Glomerular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membrane</a:t>
            </a:r>
            <a:endParaRPr lang="en-US" dirty="0"/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ADFFFC78-0707-440A-A5C2-0D8B4C37520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814513"/>
            <a:ext cx="4537075" cy="4278312"/>
          </a:xfrm>
          <a:noFill/>
        </p:spPr>
      </p:pic>
      <p:sp>
        <p:nvSpPr>
          <p:cNvPr id="36868" name="Rectangle 5">
            <a:extLst>
              <a:ext uri="{FF2B5EF4-FFF2-40B4-BE49-F238E27FC236}">
                <a16:creationId xmlns:a16="http://schemas.microsoft.com/office/drawing/2014/main" id="{C722A607-64E0-4749-BB75-7C9A4E6CA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9238" y="4162425"/>
            <a:ext cx="4572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/>
            <a:r>
              <a:rPr lang="en-US" altLang="en-US" sz="2400" b="1"/>
              <a:t>Capillary </a:t>
            </a:r>
          </a:p>
          <a:p>
            <a:pPr eaLnBrk="1" hangingPunct="1"/>
            <a:r>
              <a:rPr lang="en-US" altLang="en-US" sz="2400" b="1"/>
              <a:t>endothelium </a:t>
            </a:r>
            <a:endParaRPr lang="en-US" altLang="en-US"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D6E9-EFD2-4864-929E-626416DC6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Glomerular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membrane</a:t>
            </a:r>
            <a:endParaRPr lang="en-US" dirty="0"/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589308B0-F67D-4028-BD84-E7673DFE6E0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390775"/>
            <a:ext cx="5432425" cy="3559175"/>
          </a:xfrm>
          <a:noFill/>
        </p:spPr>
      </p:pic>
      <p:sp>
        <p:nvSpPr>
          <p:cNvPr id="37892" name="Rectangle 4">
            <a:extLst>
              <a:ext uri="{FF2B5EF4-FFF2-40B4-BE49-F238E27FC236}">
                <a16:creationId xmlns:a16="http://schemas.microsoft.com/office/drawing/2014/main" id="{03F3362F-B903-42FE-84B5-5240F223F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475" y="4305300"/>
            <a:ext cx="45720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/>
            <a:r>
              <a:rPr lang="en-US" altLang="en-US" sz="3200" b="1"/>
              <a:t>Basement </a:t>
            </a:r>
          </a:p>
          <a:p>
            <a:pPr eaLnBrk="1" hangingPunct="1"/>
            <a:r>
              <a:rPr lang="en-US" altLang="en-US" sz="3200" b="1"/>
              <a:t>membrane </a:t>
            </a:r>
            <a:endParaRPr lang="en-US" altLang="en-US" sz="3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10885-B642-4C9C-A8A6-435A88FBD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Glomerular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membrane</a:t>
            </a:r>
            <a:endParaRPr lang="en-US" dirty="0"/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id="{2F65E879-6569-474F-9A69-5916EC8981E2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390775"/>
            <a:ext cx="4430713" cy="4133850"/>
          </a:xfrm>
          <a:noFill/>
        </p:spPr>
      </p:pic>
      <p:sp>
        <p:nvSpPr>
          <p:cNvPr id="38916" name="Rectangle 4">
            <a:extLst>
              <a:ext uri="{FF2B5EF4-FFF2-40B4-BE49-F238E27FC236}">
                <a16:creationId xmlns:a16="http://schemas.microsoft.com/office/drawing/2014/main" id="{836875EC-2035-4BF0-869A-A2BBFD3F4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9238" y="4583113"/>
            <a:ext cx="4572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/>
            <a:r>
              <a:rPr lang="en-US" altLang="en-US" sz="3200" b="1"/>
              <a:t>Filtration slits </a:t>
            </a:r>
            <a:endParaRPr lang="en-US" altLang="en-US" sz="3200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44D288B0-D029-45A6-9CD1-E8E2CEBF7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775" y="2967038"/>
            <a:ext cx="45720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/>
            <a:r>
              <a:rPr lang="en-US" altLang="en-US" sz="2800" b="1"/>
              <a:t>Podocytes (cell body </a:t>
            </a:r>
          </a:p>
          <a:p>
            <a:pPr eaLnBrk="1" hangingPunct="1"/>
            <a:r>
              <a:rPr lang="en-US" altLang="en-US" sz="2800" b="1"/>
              <a:t>with nucleus) </a:t>
            </a:r>
            <a:endParaRPr lang="en-US" altLang="en-US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C8CB2E-ADC4-42DE-AF89-52BB0AD5E0E6}"/>
              </a:ext>
            </a:extLst>
          </p:cNvPr>
          <p:cNvSpPr/>
          <p:nvPr/>
        </p:nvSpPr>
        <p:spPr>
          <a:xfrm>
            <a:off x="468313" y="1412875"/>
            <a:ext cx="8207375" cy="39401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Learning Objectives:</a:t>
            </a: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charset="0"/>
                <a:ea typeface="ＭＳ Ｐゴシック" pitchFamily="34" charset="-128"/>
                <a:cs typeface="Arial" charset="0"/>
              </a:rPr>
              <a:t>Enumerate general functions of the kidney.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charset="0"/>
                <a:ea typeface="ＭＳ Ｐゴシック" pitchFamily="34" charset="-128"/>
                <a:cs typeface="Arial" charset="0"/>
              </a:rPr>
              <a:t>Identify and describe that the nephron is the structural and function unit of the kidney.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charset="0"/>
                <a:ea typeface="ＭＳ Ｐゴシック" pitchFamily="34" charset="-128"/>
                <a:cs typeface="Arial" charset="0"/>
              </a:rPr>
              <a:t>Explain glomerular filtration membrane &amp; filtration forces.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charset="0"/>
                <a:ea typeface="ＭＳ Ｐゴシック" pitchFamily="34" charset="-128"/>
                <a:cs typeface="Arial" charset="0"/>
              </a:rPr>
              <a:t>Describe mechanism of filtration &amp; composition of the glomerular filtrate.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charset="0"/>
                <a:ea typeface="ＭＳ Ｐゴシック" pitchFamily="34" charset="-128"/>
                <a:cs typeface="Arial" charset="0"/>
              </a:rPr>
              <a:t>Calculate the net filtration pressure using parameters of Starling forces.</a:t>
            </a:r>
          </a:p>
        </p:txBody>
      </p:sp>
    </p:spTree>
  </p:cSld>
  <p:clrMapOvr>
    <a:masterClrMapping/>
  </p:clrMapOvr>
  <p:transition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ap13_fig_26_08a_ul">
            <a:extLst>
              <a:ext uri="{FF2B5EF4-FFF2-40B4-BE49-F238E27FC236}">
                <a16:creationId xmlns:a16="http://schemas.microsoft.com/office/drawing/2014/main" id="{6EEAEBA4-88FC-4C25-B89B-76E609F23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575"/>
            <a:ext cx="9144000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>
            <a:extLst>
              <a:ext uri="{FF2B5EF4-FFF2-40B4-BE49-F238E27FC236}">
                <a16:creationId xmlns:a16="http://schemas.microsoft.com/office/drawing/2014/main" id="{5C3B964A-B2F7-49C2-AD1B-50279067A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975" y="6505575"/>
            <a:ext cx="45608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ea typeface="ＭＳ Ｐゴシック" panose="020B0600070205080204" pitchFamily="34" charset="-128"/>
              </a:rPr>
              <a:t>Details of filtration membrane</a:t>
            </a:r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cxnSp>
        <p:nvCxnSpPr>
          <p:cNvPr id="57348" name="Straight Connector 3">
            <a:extLst>
              <a:ext uri="{FF2B5EF4-FFF2-40B4-BE49-F238E27FC236}">
                <a16:creationId xmlns:a16="http://schemas.microsoft.com/office/drawing/2014/main" id="{802C9E98-D6A6-476F-BF0D-2BF3DD9FB7C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0" y="3305175"/>
            <a:ext cx="609600" cy="685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63500" dist="12700" dir="15180026" rotWithShape="0">
              <a:schemeClr val="bg1">
                <a:alpha val="74997"/>
              </a:schemeClr>
            </a:outerShdw>
          </a:effectLst>
          <a:extLst/>
        </p:spPr>
      </p:cxnSp>
      <p:sp>
        <p:nvSpPr>
          <p:cNvPr id="39941" name="Rectangle 4">
            <a:extLst>
              <a:ext uri="{FF2B5EF4-FFF2-40B4-BE49-F238E27FC236}">
                <a16:creationId xmlns:a16="http://schemas.microsoft.com/office/drawing/2014/main" id="{8CFCB616-3907-43F9-B712-37827AE07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3132138"/>
            <a:ext cx="1193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ea typeface="ＭＳ Ｐゴシック" panose="020B0600070205080204" pitchFamily="34" charset="-128"/>
              </a:rPr>
              <a:t>Filtration slit</a:t>
            </a:r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9942" name="Oval 16">
            <a:extLst>
              <a:ext uri="{FF2B5EF4-FFF2-40B4-BE49-F238E27FC236}">
                <a16:creationId xmlns:a16="http://schemas.microsoft.com/office/drawing/2014/main" id="{1C0FC8E8-36EE-4D14-9888-C4DC69C3F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3" y="4429125"/>
            <a:ext cx="268287" cy="296863"/>
          </a:xfrm>
          <a:prstGeom prst="ellipse">
            <a:avLst/>
          </a:prstGeom>
          <a:solidFill>
            <a:srgbClr val="2564A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chemeClr val="bg1"/>
                </a:solidFill>
                <a:ea typeface="ＭＳ Ｐゴシック" panose="020B0600070205080204" pitchFamily="34" charset="-128"/>
              </a:rPr>
              <a:t>1</a:t>
            </a:r>
          </a:p>
        </p:txBody>
      </p:sp>
      <p:sp>
        <p:nvSpPr>
          <p:cNvPr id="39943" name="Rectangle 6">
            <a:extLst>
              <a:ext uri="{FF2B5EF4-FFF2-40B4-BE49-F238E27FC236}">
                <a16:creationId xmlns:a16="http://schemas.microsoft.com/office/drawing/2014/main" id="{CE9DD24D-B0EC-434C-ADF2-06E49567A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3457575"/>
            <a:ext cx="1193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ea typeface="ＭＳ Ｐゴシック" panose="020B0600070205080204" pitchFamily="34" charset="-128"/>
              </a:rPr>
              <a:t>Pedicel</a:t>
            </a:r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9944" name="Rectangle 7">
            <a:extLst>
              <a:ext uri="{FF2B5EF4-FFF2-40B4-BE49-F238E27FC236}">
                <a16:creationId xmlns:a16="http://schemas.microsoft.com/office/drawing/2014/main" id="{2BFA58CC-B2DD-411F-997E-09377084D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5513" y="1803400"/>
            <a:ext cx="1679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ea typeface="ＭＳ Ｐゴシック" panose="020B0600070205080204" pitchFamily="34" charset="-128"/>
              </a:rPr>
              <a:t>Podocyte of visceral layer of glomerular (Bowman</a:t>
            </a:r>
            <a:r>
              <a:rPr lang="ja-JP" altLang="en-US" sz="1200">
                <a:ea typeface="ＭＳ Ｐゴシック" panose="020B0600070205080204" pitchFamily="34" charset="-128"/>
              </a:rPr>
              <a:t>’</a:t>
            </a:r>
            <a:r>
              <a:rPr lang="en-US" altLang="ja-JP" sz="1200">
                <a:ea typeface="ＭＳ Ｐゴシック" panose="020B0600070205080204" pitchFamily="34" charset="-128"/>
              </a:rPr>
              <a:t>s) capsule</a:t>
            </a:r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9945" name="Rectangle 8">
            <a:extLst>
              <a:ext uri="{FF2B5EF4-FFF2-40B4-BE49-F238E27FC236}">
                <a16:creationId xmlns:a16="http://schemas.microsoft.com/office/drawing/2014/main" id="{3536D9E1-A5F2-4E58-AE00-4AC05A69E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359275"/>
            <a:ext cx="2851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ea typeface="ＭＳ Ｐゴシック" panose="020B0600070205080204" pitchFamily="34" charset="-128"/>
              </a:rPr>
              <a:t>Fenestration (pore) of glomerular</a:t>
            </a:r>
          </a:p>
          <a:p>
            <a:pPr eaLnBrk="1" hangingPunct="1"/>
            <a:r>
              <a:rPr lang="en-US" altLang="en-US" sz="1200">
                <a:ea typeface="ＭＳ Ｐゴシック" panose="020B0600070205080204" pitchFamily="34" charset="-128"/>
              </a:rPr>
              <a:t>endothelial cell: prevents filtration of blood cells but allows all components of blood plasma to pass through</a:t>
            </a:r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9946" name="Rectangle 9">
            <a:extLst>
              <a:ext uri="{FF2B5EF4-FFF2-40B4-BE49-F238E27FC236}">
                <a16:creationId xmlns:a16="http://schemas.microsoft.com/office/drawing/2014/main" id="{6C473BC9-8C6F-4A1D-A35D-3C9A65C98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340350"/>
            <a:ext cx="2851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ea typeface="ＭＳ Ｐゴシック" panose="020B0600070205080204" pitchFamily="34" charset="-128"/>
              </a:rPr>
              <a:t>Basal lamina of glomerulus: </a:t>
            </a:r>
          </a:p>
          <a:p>
            <a:pPr eaLnBrk="1" hangingPunct="1"/>
            <a:r>
              <a:rPr lang="en-US" altLang="en-US" sz="1200">
                <a:ea typeface="ＭＳ Ｐゴシック" panose="020B0600070205080204" pitchFamily="34" charset="-128"/>
              </a:rPr>
              <a:t>prevents filtration of larger proteins</a:t>
            </a:r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9947" name="Rectangle 10">
            <a:extLst>
              <a:ext uri="{FF2B5EF4-FFF2-40B4-BE49-F238E27FC236}">
                <a16:creationId xmlns:a16="http://schemas.microsoft.com/office/drawing/2014/main" id="{5488AF55-692A-410F-90E7-CAB209A96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" y="5924550"/>
            <a:ext cx="3133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ea typeface="ＭＳ Ｐゴシック" panose="020B0600070205080204" pitchFamily="34" charset="-128"/>
              </a:rPr>
              <a:t>Slit membrane between pedicels: </a:t>
            </a:r>
          </a:p>
          <a:p>
            <a:pPr eaLnBrk="1" hangingPunct="1"/>
            <a:r>
              <a:rPr lang="en-US" altLang="en-US" sz="1200">
                <a:ea typeface="ＭＳ Ｐゴシック" panose="020B0600070205080204" pitchFamily="34" charset="-128"/>
              </a:rPr>
              <a:t>prevents filtration of medium-sized proteins</a:t>
            </a:r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9948" name="Oval 16">
            <a:extLst>
              <a:ext uri="{FF2B5EF4-FFF2-40B4-BE49-F238E27FC236}">
                <a16:creationId xmlns:a16="http://schemas.microsoft.com/office/drawing/2014/main" id="{5BAACA20-DCAD-4A4D-BC87-654C8D95A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3" y="5368925"/>
            <a:ext cx="268287" cy="296863"/>
          </a:xfrm>
          <a:prstGeom prst="ellipse">
            <a:avLst/>
          </a:prstGeom>
          <a:solidFill>
            <a:srgbClr val="2564A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chemeClr val="bg1"/>
                </a:solidFill>
                <a:ea typeface="ＭＳ Ｐゴシック" panose="020B0600070205080204" pitchFamily="34" charset="-128"/>
              </a:rPr>
              <a:t>2</a:t>
            </a:r>
          </a:p>
        </p:txBody>
      </p:sp>
      <p:sp>
        <p:nvSpPr>
          <p:cNvPr id="39949" name="Oval 16">
            <a:extLst>
              <a:ext uri="{FF2B5EF4-FFF2-40B4-BE49-F238E27FC236}">
                <a16:creationId xmlns:a16="http://schemas.microsoft.com/office/drawing/2014/main" id="{5AF22A85-8660-4087-8FDB-20A400772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3" y="5961063"/>
            <a:ext cx="268287" cy="298450"/>
          </a:xfrm>
          <a:prstGeom prst="ellipse">
            <a:avLst/>
          </a:prstGeom>
          <a:solidFill>
            <a:srgbClr val="2564A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chemeClr val="bg1"/>
                </a:solidFill>
                <a:ea typeface="ＭＳ Ｐゴシック" panose="020B0600070205080204" pitchFamily="34" charset="-128"/>
              </a:rPr>
              <a:t>3</a:t>
            </a:r>
          </a:p>
        </p:txBody>
      </p:sp>
      <p:cxnSp>
        <p:nvCxnSpPr>
          <p:cNvPr id="57358" name="Straight Connector 14">
            <a:extLst>
              <a:ext uri="{FF2B5EF4-FFF2-40B4-BE49-F238E27FC236}">
                <a16:creationId xmlns:a16="http://schemas.microsoft.com/office/drawing/2014/main" id="{A16EA024-DC9A-40EA-8D74-683E98C955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59388" y="3725863"/>
            <a:ext cx="1103312" cy="7286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63500" dist="12700" dir="5760144" rotWithShape="0">
              <a:schemeClr val="bg1">
                <a:alpha val="74997"/>
              </a:schemeClr>
            </a:outerShdw>
          </a:effectLst>
          <a:extLst/>
        </p:spPr>
      </p:cxnSp>
      <p:cxnSp>
        <p:nvCxnSpPr>
          <p:cNvPr id="57359" name="Straight Connector 17">
            <a:extLst>
              <a:ext uri="{FF2B5EF4-FFF2-40B4-BE49-F238E27FC236}">
                <a16:creationId xmlns:a16="http://schemas.microsoft.com/office/drawing/2014/main" id="{75FD095E-AD59-4AD4-8E5D-2001B0563E5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115300" y="2435225"/>
            <a:ext cx="342900" cy="18081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63500" dist="12700" dir="15180026" rotWithShape="0">
              <a:schemeClr val="bg1">
                <a:alpha val="74997"/>
              </a:schemeClr>
            </a:outerShdw>
          </a:effectLst>
          <a:extLst/>
        </p:spPr>
      </p:cxnSp>
      <p:cxnSp>
        <p:nvCxnSpPr>
          <p:cNvPr id="57360" name="Straight Connector 15">
            <a:extLst>
              <a:ext uri="{FF2B5EF4-FFF2-40B4-BE49-F238E27FC236}">
                <a16:creationId xmlns:a16="http://schemas.microsoft.com/office/drawing/2014/main" id="{8481D02D-4B4D-4380-B6B2-9EDFE7EB985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6600" y="4448175"/>
            <a:ext cx="8175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63500" dist="12700" dir="5760144" rotWithShape="0">
              <a:schemeClr val="bg1">
                <a:alpha val="74997"/>
              </a:schemeClr>
            </a:outerShdw>
          </a:effectLst>
          <a:extLst/>
        </p:spPr>
      </p:cxnSp>
      <p:cxnSp>
        <p:nvCxnSpPr>
          <p:cNvPr id="57361" name="Straight Connector 18">
            <a:extLst>
              <a:ext uri="{FF2B5EF4-FFF2-40B4-BE49-F238E27FC236}">
                <a16:creationId xmlns:a16="http://schemas.microsoft.com/office/drawing/2014/main" id="{04699E1F-65D1-4AF5-8B2D-BD202DADF38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95600" y="4752975"/>
            <a:ext cx="33528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63500" dist="12700" dir="14879852" rotWithShape="0">
              <a:schemeClr val="bg1">
                <a:alpha val="74997"/>
              </a:schemeClr>
            </a:outerShdw>
          </a:effectLst>
          <a:extLst/>
        </p:spPr>
      </p:cxnSp>
      <p:cxnSp>
        <p:nvCxnSpPr>
          <p:cNvPr id="57362" name="Straight Connector 20">
            <a:extLst>
              <a:ext uri="{FF2B5EF4-FFF2-40B4-BE49-F238E27FC236}">
                <a16:creationId xmlns:a16="http://schemas.microsoft.com/office/drawing/2014/main" id="{ECA3E436-CFFD-4409-97EB-59B298A7B53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00400" y="5438775"/>
            <a:ext cx="3124200" cy="685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63500" dist="12700" dir="14879852" rotWithShape="0">
              <a:schemeClr val="bg1">
                <a:alpha val="74997"/>
              </a:schemeClr>
            </a:outerShdw>
          </a:effectLst>
          <a:extLst/>
        </p:spPr>
      </p:cxnSp>
      <p:sp>
        <p:nvSpPr>
          <p:cNvPr id="39955" name="Slide Number Placeholder 6">
            <a:extLst>
              <a:ext uri="{FF2B5EF4-FFF2-40B4-BE49-F238E27FC236}">
                <a16:creationId xmlns:a16="http://schemas.microsoft.com/office/drawing/2014/main" id="{D395C95E-EF41-43F6-BC6C-5F88030CF76B}"/>
              </a:ext>
            </a:extLst>
          </p:cNvPr>
          <p:cNvSpPr txBox="1">
            <a:spLocks/>
          </p:cNvSpPr>
          <p:nvPr/>
        </p:nvSpPr>
        <p:spPr bwMode="auto">
          <a:xfrm>
            <a:off x="8610600" y="6281738"/>
            <a:ext cx="458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35BAE2E-298F-4E3E-822B-FEBB10B2ED99}" type="slidenum">
              <a:rPr lang="en-US" altLang="en-US" sz="1600">
                <a:ea typeface="ＭＳ Ｐゴシック" panose="020B0600070205080204" pitchFamily="34" charset="-128"/>
              </a:rPr>
              <a:pPr algn="r" eaLnBrk="1" hangingPunct="1"/>
              <a:t>30</a:t>
            </a:fld>
            <a:endParaRPr lang="en-US" altLang="en-US" sz="1600">
              <a:ea typeface="ＭＳ Ｐゴシック" panose="020B0600070205080204" pitchFamily="34" charset="-128"/>
            </a:endParaRPr>
          </a:p>
        </p:txBody>
      </p:sp>
      <p:sp>
        <p:nvSpPr>
          <p:cNvPr id="39956" name="Title 1">
            <a:extLst>
              <a:ext uri="{FF2B5EF4-FFF2-40B4-BE49-F238E27FC236}">
                <a16:creationId xmlns:a16="http://schemas.microsoft.com/office/drawing/2014/main" id="{C8BF5434-C87F-4F9B-94E6-C5C91C0D5133}"/>
              </a:ext>
            </a:extLst>
          </p:cNvPr>
          <p:cNvSpPr txBox="1">
            <a:spLocks/>
          </p:cNvSpPr>
          <p:nvPr/>
        </p:nvSpPr>
        <p:spPr bwMode="auto">
          <a:xfrm>
            <a:off x="533400" y="41275"/>
            <a:ext cx="7924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600" b="1">
                <a:ea typeface="ＭＳ Ｐゴシック" panose="020B0600070205080204" pitchFamily="34" charset="-128"/>
              </a:rPr>
              <a:t>Filtration Membrane</a:t>
            </a:r>
            <a:endParaRPr lang="en-IE" altLang="en-US" sz="3600" b="1">
              <a:ea typeface="ＭＳ Ｐゴシック" panose="020B0600070205080204" pitchFamily="34" charset="-128"/>
            </a:endParaRPr>
          </a:p>
        </p:txBody>
      </p:sp>
      <p:sp>
        <p:nvSpPr>
          <p:cNvPr id="39957" name="Content Placeholder 2">
            <a:extLst>
              <a:ext uri="{FF2B5EF4-FFF2-40B4-BE49-F238E27FC236}">
                <a16:creationId xmlns:a16="http://schemas.microsoft.com/office/drawing/2014/main" id="{5D35BB94-BA0F-4ACC-8417-698194794AFC}"/>
              </a:ext>
            </a:extLst>
          </p:cNvPr>
          <p:cNvSpPr txBox="1">
            <a:spLocks/>
          </p:cNvSpPr>
          <p:nvPr/>
        </p:nvSpPr>
        <p:spPr bwMode="auto">
          <a:xfrm>
            <a:off x="381000" y="690563"/>
            <a:ext cx="8382000" cy="990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altLang="en-US" sz="2900">
                <a:solidFill>
                  <a:srgbClr val="000000"/>
                </a:solidFill>
                <a:ea typeface="ＭＳ Ｐゴシック" panose="020B0600070205080204" pitchFamily="34" charset="-128"/>
              </a:rPr>
              <a:t>Filter that lies between the blood and the interior of the glomerular capsule</a:t>
            </a:r>
          </a:p>
          <a:p>
            <a:pPr eaLnBrk="1" hangingPunct="1">
              <a:spcBef>
                <a:spcPts val="750"/>
              </a:spcBef>
              <a:buFont typeface="Arial" panose="020B0604020202020204" pitchFamily="34" charset="0"/>
              <a:buNone/>
            </a:pPr>
            <a:endParaRPr lang="en-IE" altLang="en-US" sz="2900">
              <a:ea typeface="ＭＳ Ｐゴシック" panose="020B0600070205080204" pitchFamily="34" charset="-12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C10549-7BF2-47D5-AEC8-AF5E8FC4B2B3}"/>
              </a:ext>
            </a:extLst>
          </p:cNvPr>
          <p:cNvSpPr/>
          <p:nvPr/>
        </p:nvSpPr>
        <p:spPr>
          <a:xfrm>
            <a:off x="536575" y="3883025"/>
            <a:ext cx="2951163" cy="400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sz="2000" dirty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</a:t>
            </a:r>
            <a:r>
              <a:rPr lang="en-US" sz="2000" dirty="0">
                <a:latin typeface="Arial" charset="0"/>
                <a:ea typeface="MS PGothic" charset="0"/>
                <a:cs typeface="MS PGothic" charset="0"/>
                <a:sym typeface="Wingdings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composed of 3 layers: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C77203-9995-4CAF-87F2-BA0C25A1B963}"/>
              </a:ext>
            </a:extLst>
          </p:cNvPr>
          <p:cNvCxnSpPr/>
          <p:nvPr/>
        </p:nvCxnSpPr>
        <p:spPr>
          <a:xfrm>
            <a:off x="392113" y="6429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reeform 3">
            <a:extLst>
              <a:ext uri="{FF2B5EF4-FFF2-40B4-BE49-F238E27FC236}">
                <a16:creationId xmlns:a16="http://schemas.microsoft.com/office/drawing/2014/main" id="{11EA6027-B634-4EFF-A621-7834F93C6D18}"/>
              </a:ext>
            </a:extLst>
          </p:cNvPr>
          <p:cNvSpPr>
            <a:spLocks/>
          </p:cNvSpPr>
          <p:nvPr/>
        </p:nvSpPr>
        <p:spPr bwMode="auto">
          <a:xfrm>
            <a:off x="4316413" y="2286000"/>
            <a:ext cx="1017587" cy="2819400"/>
          </a:xfrm>
          <a:custGeom>
            <a:avLst/>
            <a:gdLst>
              <a:gd name="T0" fmla="*/ 2147483647 w 339"/>
              <a:gd name="T1" fmla="*/ 2147483647 h 1600"/>
              <a:gd name="T2" fmla="*/ 2147483647 w 339"/>
              <a:gd name="T3" fmla="*/ 2147483647 h 1600"/>
              <a:gd name="T4" fmla="*/ 2147483647 w 339"/>
              <a:gd name="T5" fmla="*/ 2147483647 h 1600"/>
              <a:gd name="T6" fmla="*/ 2147483647 w 339"/>
              <a:gd name="T7" fmla="*/ 2147483647 h 1600"/>
              <a:gd name="T8" fmla="*/ 2147483647 w 339"/>
              <a:gd name="T9" fmla="*/ 2147483647 h 1600"/>
              <a:gd name="T10" fmla="*/ 2147483647 w 339"/>
              <a:gd name="T11" fmla="*/ 2147483647 h 1600"/>
              <a:gd name="T12" fmla="*/ 2147483647 w 339"/>
              <a:gd name="T13" fmla="*/ 2147483647 h 1600"/>
              <a:gd name="T14" fmla="*/ 2147483647 w 339"/>
              <a:gd name="T15" fmla="*/ 2147483647 h 1600"/>
              <a:gd name="T16" fmla="*/ 2147483647 w 339"/>
              <a:gd name="T17" fmla="*/ 2147483647 h 1600"/>
              <a:gd name="T18" fmla="*/ 2147483647 w 339"/>
              <a:gd name="T19" fmla="*/ 2147483647 h 1600"/>
              <a:gd name="T20" fmla="*/ 2147483647 w 339"/>
              <a:gd name="T21" fmla="*/ 2147483647 h 1600"/>
              <a:gd name="T22" fmla="*/ 2147483647 w 339"/>
              <a:gd name="T23" fmla="*/ 2147483647 h 1600"/>
              <a:gd name="T24" fmla="*/ 2147483647 w 339"/>
              <a:gd name="T25" fmla="*/ 2147483647 h 1600"/>
              <a:gd name="T26" fmla="*/ 2147483647 w 339"/>
              <a:gd name="T27" fmla="*/ 2147483647 h 1600"/>
              <a:gd name="T28" fmla="*/ 2147483647 w 339"/>
              <a:gd name="T29" fmla="*/ 2147483647 h 1600"/>
              <a:gd name="T30" fmla="*/ 2147483647 w 339"/>
              <a:gd name="T31" fmla="*/ 2147483647 h 1600"/>
              <a:gd name="T32" fmla="*/ 2147483647 w 339"/>
              <a:gd name="T33" fmla="*/ 2147483647 h 1600"/>
              <a:gd name="T34" fmla="*/ 2147483647 w 339"/>
              <a:gd name="T35" fmla="*/ 2147483647 h 1600"/>
              <a:gd name="T36" fmla="*/ 2147483647 w 339"/>
              <a:gd name="T37" fmla="*/ 2147483647 h 1600"/>
              <a:gd name="T38" fmla="*/ 2147483647 w 339"/>
              <a:gd name="T39" fmla="*/ 2147483647 h 1600"/>
              <a:gd name="T40" fmla="*/ 2147483647 w 339"/>
              <a:gd name="T41" fmla="*/ 2147483647 h 1600"/>
              <a:gd name="T42" fmla="*/ 2147483647 w 339"/>
              <a:gd name="T43" fmla="*/ 2147483647 h 1600"/>
              <a:gd name="T44" fmla="*/ 2147483647 w 339"/>
              <a:gd name="T45" fmla="*/ 2147483647 h 1600"/>
              <a:gd name="T46" fmla="*/ 2147483647 w 339"/>
              <a:gd name="T47" fmla="*/ 2147483647 h 1600"/>
              <a:gd name="T48" fmla="*/ 2147483647 w 339"/>
              <a:gd name="T49" fmla="*/ 2147483647 h 1600"/>
              <a:gd name="T50" fmla="*/ 2147483647 w 339"/>
              <a:gd name="T51" fmla="*/ 2147483647 h 1600"/>
              <a:gd name="T52" fmla="*/ 2147483647 w 339"/>
              <a:gd name="T53" fmla="*/ 2147483647 h 1600"/>
              <a:gd name="T54" fmla="*/ 2147483647 w 339"/>
              <a:gd name="T55" fmla="*/ 2147483647 h 1600"/>
              <a:gd name="T56" fmla="*/ 2147483647 w 339"/>
              <a:gd name="T57" fmla="*/ 2147483647 h 1600"/>
              <a:gd name="T58" fmla="*/ 2147483647 w 339"/>
              <a:gd name="T59" fmla="*/ 2147483647 h 1600"/>
              <a:gd name="T60" fmla="*/ 2147483647 w 339"/>
              <a:gd name="T61" fmla="*/ 2147483647 h 1600"/>
              <a:gd name="T62" fmla="*/ 2147483647 w 339"/>
              <a:gd name="T63" fmla="*/ 2147483647 h 1600"/>
              <a:gd name="T64" fmla="*/ 2147483647 w 339"/>
              <a:gd name="T65" fmla="*/ 2147483647 h 1600"/>
              <a:gd name="T66" fmla="*/ 2147483647 w 339"/>
              <a:gd name="T67" fmla="*/ 2147483647 h 1600"/>
              <a:gd name="T68" fmla="*/ 2147483647 w 339"/>
              <a:gd name="T69" fmla="*/ 2147483647 h 1600"/>
              <a:gd name="T70" fmla="*/ 2147483647 w 339"/>
              <a:gd name="T71" fmla="*/ 2147483647 h 1600"/>
              <a:gd name="T72" fmla="*/ 2147483647 w 339"/>
              <a:gd name="T73" fmla="*/ 2147483647 h 1600"/>
              <a:gd name="T74" fmla="*/ 2147483647 w 339"/>
              <a:gd name="T75" fmla="*/ 2147483647 h 1600"/>
              <a:gd name="T76" fmla="*/ 2147483647 w 339"/>
              <a:gd name="T77" fmla="*/ 2147483647 h 1600"/>
              <a:gd name="T78" fmla="*/ 2147483647 w 339"/>
              <a:gd name="T79" fmla="*/ 2147483647 h 1600"/>
              <a:gd name="T80" fmla="*/ 2147483647 w 339"/>
              <a:gd name="T81" fmla="*/ 2147483647 h 1600"/>
              <a:gd name="T82" fmla="*/ 2147483647 w 339"/>
              <a:gd name="T83" fmla="*/ 2147483647 h 1600"/>
              <a:gd name="T84" fmla="*/ 2147483647 w 339"/>
              <a:gd name="T85" fmla="*/ 2147483647 h 16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39"/>
              <a:gd name="T130" fmla="*/ 0 h 1600"/>
              <a:gd name="T131" fmla="*/ 339 w 339"/>
              <a:gd name="T132" fmla="*/ 1600 h 16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39" h="1600">
                <a:moveTo>
                  <a:pt x="90" y="11"/>
                </a:moveTo>
                <a:cubicBezTo>
                  <a:pt x="123" y="14"/>
                  <a:pt x="157" y="10"/>
                  <a:pt x="188" y="20"/>
                </a:cubicBezTo>
                <a:cubicBezTo>
                  <a:pt x="197" y="23"/>
                  <a:pt x="197" y="37"/>
                  <a:pt x="197" y="46"/>
                </a:cubicBezTo>
                <a:cubicBezTo>
                  <a:pt x="202" y="182"/>
                  <a:pt x="200" y="318"/>
                  <a:pt x="205" y="454"/>
                </a:cubicBezTo>
                <a:cubicBezTo>
                  <a:pt x="207" y="493"/>
                  <a:pt x="225" y="514"/>
                  <a:pt x="259" y="525"/>
                </a:cubicBezTo>
                <a:cubicBezTo>
                  <a:pt x="314" y="609"/>
                  <a:pt x="296" y="571"/>
                  <a:pt x="267" y="773"/>
                </a:cubicBezTo>
                <a:cubicBezTo>
                  <a:pt x="264" y="796"/>
                  <a:pt x="228" y="799"/>
                  <a:pt x="214" y="817"/>
                </a:cubicBezTo>
                <a:cubicBezTo>
                  <a:pt x="201" y="834"/>
                  <a:pt x="179" y="870"/>
                  <a:pt x="179" y="870"/>
                </a:cubicBezTo>
                <a:cubicBezTo>
                  <a:pt x="175" y="1131"/>
                  <a:pt x="339" y="1600"/>
                  <a:pt x="117" y="1446"/>
                </a:cubicBezTo>
                <a:cubicBezTo>
                  <a:pt x="114" y="1414"/>
                  <a:pt x="126" y="1376"/>
                  <a:pt x="108" y="1349"/>
                </a:cubicBezTo>
                <a:cubicBezTo>
                  <a:pt x="96" y="1332"/>
                  <a:pt x="65" y="1349"/>
                  <a:pt x="46" y="1340"/>
                </a:cubicBezTo>
                <a:cubicBezTo>
                  <a:pt x="38" y="1336"/>
                  <a:pt x="40" y="1322"/>
                  <a:pt x="37" y="1313"/>
                </a:cubicBezTo>
                <a:cubicBezTo>
                  <a:pt x="46" y="1307"/>
                  <a:pt x="54" y="1300"/>
                  <a:pt x="64" y="1296"/>
                </a:cubicBezTo>
                <a:cubicBezTo>
                  <a:pt x="78" y="1291"/>
                  <a:pt x="101" y="1300"/>
                  <a:pt x="108" y="1287"/>
                </a:cubicBezTo>
                <a:cubicBezTo>
                  <a:pt x="139" y="1224"/>
                  <a:pt x="95" y="1224"/>
                  <a:pt x="64" y="1216"/>
                </a:cubicBezTo>
                <a:cubicBezTo>
                  <a:pt x="58" y="1207"/>
                  <a:pt x="39" y="1197"/>
                  <a:pt x="46" y="1189"/>
                </a:cubicBezTo>
                <a:cubicBezTo>
                  <a:pt x="58" y="1174"/>
                  <a:pt x="99" y="1172"/>
                  <a:pt x="99" y="1172"/>
                </a:cubicBezTo>
                <a:cubicBezTo>
                  <a:pt x="96" y="1139"/>
                  <a:pt x="105" y="1103"/>
                  <a:pt x="90" y="1074"/>
                </a:cubicBezTo>
                <a:cubicBezTo>
                  <a:pt x="83" y="1061"/>
                  <a:pt x="59" y="1072"/>
                  <a:pt x="46" y="1065"/>
                </a:cubicBezTo>
                <a:cubicBezTo>
                  <a:pt x="37" y="1060"/>
                  <a:pt x="34" y="1048"/>
                  <a:pt x="28" y="1039"/>
                </a:cubicBezTo>
                <a:cubicBezTo>
                  <a:pt x="52" y="1036"/>
                  <a:pt x="85" y="1050"/>
                  <a:pt x="99" y="1030"/>
                </a:cubicBezTo>
                <a:cubicBezTo>
                  <a:pt x="114" y="1008"/>
                  <a:pt x="103" y="974"/>
                  <a:pt x="90" y="950"/>
                </a:cubicBezTo>
                <a:cubicBezTo>
                  <a:pt x="80" y="931"/>
                  <a:pt x="37" y="915"/>
                  <a:pt x="37" y="915"/>
                </a:cubicBezTo>
                <a:cubicBezTo>
                  <a:pt x="58" y="912"/>
                  <a:pt x="89" y="924"/>
                  <a:pt x="99" y="906"/>
                </a:cubicBezTo>
                <a:cubicBezTo>
                  <a:pt x="138" y="833"/>
                  <a:pt x="83" y="805"/>
                  <a:pt x="37" y="791"/>
                </a:cubicBezTo>
                <a:cubicBezTo>
                  <a:pt x="12" y="717"/>
                  <a:pt x="0" y="740"/>
                  <a:pt x="81" y="728"/>
                </a:cubicBezTo>
                <a:cubicBezTo>
                  <a:pt x="78" y="699"/>
                  <a:pt x="82" y="668"/>
                  <a:pt x="73" y="640"/>
                </a:cubicBezTo>
                <a:cubicBezTo>
                  <a:pt x="70" y="630"/>
                  <a:pt x="53" y="630"/>
                  <a:pt x="46" y="622"/>
                </a:cubicBezTo>
                <a:cubicBezTo>
                  <a:pt x="40" y="615"/>
                  <a:pt x="40" y="605"/>
                  <a:pt x="37" y="596"/>
                </a:cubicBezTo>
                <a:cubicBezTo>
                  <a:pt x="57" y="589"/>
                  <a:pt x="94" y="599"/>
                  <a:pt x="99" y="578"/>
                </a:cubicBezTo>
                <a:cubicBezTo>
                  <a:pt x="120" y="490"/>
                  <a:pt x="108" y="491"/>
                  <a:pt x="64" y="463"/>
                </a:cubicBezTo>
                <a:cubicBezTo>
                  <a:pt x="58" y="454"/>
                  <a:pt x="44" y="447"/>
                  <a:pt x="46" y="436"/>
                </a:cubicBezTo>
                <a:cubicBezTo>
                  <a:pt x="48" y="424"/>
                  <a:pt x="90" y="412"/>
                  <a:pt x="99" y="409"/>
                </a:cubicBezTo>
                <a:cubicBezTo>
                  <a:pt x="91" y="364"/>
                  <a:pt x="99" y="336"/>
                  <a:pt x="55" y="321"/>
                </a:cubicBezTo>
                <a:cubicBezTo>
                  <a:pt x="52" y="312"/>
                  <a:pt x="39" y="301"/>
                  <a:pt x="46" y="294"/>
                </a:cubicBezTo>
                <a:cubicBezTo>
                  <a:pt x="56" y="283"/>
                  <a:pt x="85" y="299"/>
                  <a:pt x="90" y="285"/>
                </a:cubicBezTo>
                <a:cubicBezTo>
                  <a:pt x="120" y="202"/>
                  <a:pt x="96" y="202"/>
                  <a:pt x="55" y="188"/>
                </a:cubicBezTo>
                <a:cubicBezTo>
                  <a:pt x="52" y="179"/>
                  <a:pt x="39" y="168"/>
                  <a:pt x="46" y="161"/>
                </a:cubicBezTo>
                <a:cubicBezTo>
                  <a:pt x="56" y="150"/>
                  <a:pt x="83" y="165"/>
                  <a:pt x="90" y="152"/>
                </a:cubicBezTo>
                <a:cubicBezTo>
                  <a:pt x="118" y="103"/>
                  <a:pt x="78" y="98"/>
                  <a:pt x="55" y="90"/>
                </a:cubicBezTo>
                <a:cubicBezTo>
                  <a:pt x="49" y="81"/>
                  <a:pt x="35" y="74"/>
                  <a:pt x="37" y="64"/>
                </a:cubicBezTo>
                <a:cubicBezTo>
                  <a:pt x="39" y="53"/>
                  <a:pt x="57" y="54"/>
                  <a:pt x="64" y="46"/>
                </a:cubicBezTo>
                <a:cubicBezTo>
                  <a:pt x="102" y="0"/>
                  <a:pt x="46" y="34"/>
                  <a:pt x="90" y="11"/>
                </a:cubicBezTo>
                <a:close/>
              </a:path>
            </a:pathLst>
          </a:cu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189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963" name="Freeform 4">
            <a:extLst>
              <a:ext uri="{FF2B5EF4-FFF2-40B4-BE49-F238E27FC236}">
                <a16:creationId xmlns:a16="http://schemas.microsoft.com/office/drawing/2014/main" id="{F37A6C32-36EE-4E96-9D75-BD585E0C09E7}"/>
              </a:ext>
            </a:extLst>
          </p:cNvPr>
          <p:cNvSpPr>
            <a:spLocks/>
          </p:cNvSpPr>
          <p:nvPr/>
        </p:nvSpPr>
        <p:spPr bwMode="auto">
          <a:xfrm>
            <a:off x="4224338" y="2286000"/>
            <a:ext cx="276225" cy="2627313"/>
          </a:xfrm>
          <a:custGeom>
            <a:avLst/>
            <a:gdLst>
              <a:gd name="T0" fmla="*/ 2147483647 w 124"/>
              <a:gd name="T1" fmla="*/ 0 h 1474"/>
              <a:gd name="T2" fmla="*/ 2147483647 w 124"/>
              <a:gd name="T3" fmla="*/ 2147483647 h 1474"/>
              <a:gd name="T4" fmla="*/ 2147483647 w 124"/>
              <a:gd name="T5" fmla="*/ 2147483647 h 1474"/>
              <a:gd name="T6" fmla="*/ 2147483647 w 124"/>
              <a:gd name="T7" fmla="*/ 2147483647 h 1474"/>
              <a:gd name="T8" fmla="*/ 2147483647 w 124"/>
              <a:gd name="T9" fmla="*/ 2147483647 h 1474"/>
              <a:gd name="T10" fmla="*/ 2147483647 w 124"/>
              <a:gd name="T11" fmla="*/ 0 h 14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4"/>
              <a:gd name="T19" fmla="*/ 0 h 1474"/>
              <a:gd name="T20" fmla="*/ 124 w 124"/>
              <a:gd name="T21" fmla="*/ 1474 h 14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4" h="1474">
                <a:moveTo>
                  <a:pt x="15" y="0"/>
                </a:moveTo>
                <a:cubicBezTo>
                  <a:pt x="18" y="484"/>
                  <a:pt x="0" y="969"/>
                  <a:pt x="24" y="1453"/>
                </a:cubicBezTo>
                <a:cubicBezTo>
                  <a:pt x="25" y="1474"/>
                  <a:pt x="84" y="1465"/>
                  <a:pt x="86" y="1444"/>
                </a:cubicBezTo>
                <a:cubicBezTo>
                  <a:pt x="124" y="1119"/>
                  <a:pt x="82" y="780"/>
                  <a:pt x="112" y="452"/>
                </a:cubicBezTo>
                <a:cubicBezTo>
                  <a:pt x="109" y="334"/>
                  <a:pt x="108" y="215"/>
                  <a:pt x="103" y="97"/>
                </a:cubicBezTo>
                <a:cubicBezTo>
                  <a:pt x="101" y="53"/>
                  <a:pt x="60" y="0"/>
                  <a:pt x="15" y="0"/>
                </a:cubicBezTo>
                <a:close/>
              </a:path>
            </a:pathLst>
          </a:custGeom>
          <a:solidFill>
            <a:srgbClr val="CC00CC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964" name="Freeform 5">
            <a:extLst>
              <a:ext uri="{FF2B5EF4-FFF2-40B4-BE49-F238E27FC236}">
                <a16:creationId xmlns:a16="http://schemas.microsoft.com/office/drawing/2014/main" id="{306B266C-C6FA-48C1-9C4B-4721DA4CB4BD}"/>
              </a:ext>
            </a:extLst>
          </p:cNvPr>
          <p:cNvSpPr>
            <a:spLocks/>
          </p:cNvSpPr>
          <p:nvPr/>
        </p:nvSpPr>
        <p:spPr bwMode="auto">
          <a:xfrm>
            <a:off x="4005263" y="2286000"/>
            <a:ext cx="185737" cy="657225"/>
          </a:xfrm>
          <a:custGeom>
            <a:avLst/>
            <a:gdLst>
              <a:gd name="T0" fmla="*/ 2147483647 w 124"/>
              <a:gd name="T1" fmla="*/ 0 h 1474"/>
              <a:gd name="T2" fmla="*/ 2147483647 w 124"/>
              <a:gd name="T3" fmla="*/ 2147483647 h 1474"/>
              <a:gd name="T4" fmla="*/ 2147483647 w 124"/>
              <a:gd name="T5" fmla="*/ 2147483647 h 1474"/>
              <a:gd name="T6" fmla="*/ 2147483647 w 124"/>
              <a:gd name="T7" fmla="*/ 2147483647 h 1474"/>
              <a:gd name="T8" fmla="*/ 2147483647 w 124"/>
              <a:gd name="T9" fmla="*/ 2147483647 h 1474"/>
              <a:gd name="T10" fmla="*/ 2147483647 w 124"/>
              <a:gd name="T11" fmla="*/ 0 h 14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4"/>
              <a:gd name="T19" fmla="*/ 0 h 1474"/>
              <a:gd name="T20" fmla="*/ 124 w 124"/>
              <a:gd name="T21" fmla="*/ 1474 h 14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4" h="1474">
                <a:moveTo>
                  <a:pt x="15" y="0"/>
                </a:moveTo>
                <a:cubicBezTo>
                  <a:pt x="18" y="484"/>
                  <a:pt x="0" y="969"/>
                  <a:pt x="24" y="1453"/>
                </a:cubicBezTo>
                <a:cubicBezTo>
                  <a:pt x="25" y="1474"/>
                  <a:pt x="84" y="1465"/>
                  <a:pt x="86" y="1444"/>
                </a:cubicBezTo>
                <a:cubicBezTo>
                  <a:pt x="124" y="1119"/>
                  <a:pt x="82" y="780"/>
                  <a:pt x="112" y="452"/>
                </a:cubicBezTo>
                <a:cubicBezTo>
                  <a:pt x="109" y="334"/>
                  <a:pt x="108" y="215"/>
                  <a:pt x="103" y="97"/>
                </a:cubicBezTo>
                <a:cubicBezTo>
                  <a:pt x="101" y="53"/>
                  <a:pt x="60" y="0"/>
                  <a:pt x="15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965" name="Freeform 6">
            <a:extLst>
              <a:ext uri="{FF2B5EF4-FFF2-40B4-BE49-F238E27FC236}">
                <a16:creationId xmlns:a16="http://schemas.microsoft.com/office/drawing/2014/main" id="{CD909F78-42D0-4BAC-8209-C40FF68763AA}"/>
              </a:ext>
            </a:extLst>
          </p:cNvPr>
          <p:cNvSpPr>
            <a:spLocks/>
          </p:cNvSpPr>
          <p:nvPr/>
        </p:nvSpPr>
        <p:spPr bwMode="auto">
          <a:xfrm>
            <a:off x="4005263" y="3025775"/>
            <a:ext cx="185737" cy="655638"/>
          </a:xfrm>
          <a:custGeom>
            <a:avLst/>
            <a:gdLst>
              <a:gd name="T0" fmla="*/ 2147483647 w 124"/>
              <a:gd name="T1" fmla="*/ 0 h 1474"/>
              <a:gd name="T2" fmla="*/ 2147483647 w 124"/>
              <a:gd name="T3" fmla="*/ 2147483647 h 1474"/>
              <a:gd name="T4" fmla="*/ 2147483647 w 124"/>
              <a:gd name="T5" fmla="*/ 2147483647 h 1474"/>
              <a:gd name="T6" fmla="*/ 2147483647 w 124"/>
              <a:gd name="T7" fmla="*/ 2147483647 h 1474"/>
              <a:gd name="T8" fmla="*/ 2147483647 w 124"/>
              <a:gd name="T9" fmla="*/ 2147483647 h 1474"/>
              <a:gd name="T10" fmla="*/ 2147483647 w 124"/>
              <a:gd name="T11" fmla="*/ 0 h 14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4"/>
              <a:gd name="T19" fmla="*/ 0 h 1474"/>
              <a:gd name="T20" fmla="*/ 124 w 124"/>
              <a:gd name="T21" fmla="*/ 1474 h 14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4" h="1474">
                <a:moveTo>
                  <a:pt x="15" y="0"/>
                </a:moveTo>
                <a:cubicBezTo>
                  <a:pt x="18" y="484"/>
                  <a:pt x="0" y="969"/>
                  <a:pt x="24" y="1453"/>
                </a:cubicBezTo>
                <a:cubicBezTo>
                  <a:pt x="25" y="1474"/>
                  <a:pt x="84" y="1465"/>
                  <a:pt x="86" y="1444"/>
                </a:cubicBezTo>
                <a:cubicBezTo>
                  <a:pt x="124" y="1119"/>
                  <a:pt x="82" y="780"/>
                  <a:pt x="112" y="452"/>
                </a:cubicBezTo>
                <a:cubicBezTo>
                  <a:pt x="109" y="334"/>
                  <a:pt x="108" y="215"/>
                  <a:pt x="103" y="97"/>
                </a:cubicBezTo>
                <a:cubicBezTo>
                  <a:pt x="101" y="53"/>
                  <a:pt x="60" y="0"/>
                  <a:pt x="15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966" name="Freeform 7">
            <a:extLst>
              <a:ext uri="{FF2B5EF4-FFF2-40B4-BE49-F238E27FC236}">
                <a16:creationId xmlns:a16="http://schemas.microsoft.com/office/drawing/2014/main" id="{EC5E5D52-37E2-4EC2-88BE-975A4E7ED9EA}"/>
              </a:ext>
            </a:extLst>
          </p:cNvPr>
          <p:cNvSpPr>
            <a:spLocks/>
          </p:cNvSpPr>
          <p:nvPr/>
        </p:nvSpPr>
        <p:spPr bwMode="auto">
          <a:xfrm>
            <a:off x="4005263" y="3763963"/>
            <a:ext cx="185737" cy="657225"/>
          </a:xfrm>
          <a:custGeom>
            <a:avLst/>
            <a:gdLst>
              <a:gd name="T0" fmla="*/ 2147483647 w 124"/>
              <a:gd name="T1" fmla="*/ 0 h 1474"/>
              <a:gd name="T2" fmla="*/ 2147483647 w 124"/>
              <a:gd name="T3" fmla="*/ 2147483647 h 1474"/>
              <a:gd name="T4" fmla="*/ 2147483647 w 124"/>
              <a:gd name="T5" fmla="*/ 2147483647 h 1474"/>
              <a:gd name="T6" fmla="*/ 2147483647 w 124"/>
              <a:gd name="T7" fmla="*/ 2147483647 h 1474"/>
              <a:gd name="T8" fmla="*/ 2147483647 w 124"/>
              <a:gd name="T9" fmla="*/ 2147483647 h 1474"/>
              <a:gd name="T10" fmla="*/ 2147483647 w 124"/>
              <a:gd name="T11" fmla="*/ 0 h 14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4"/>
              <a:gd name="T19" fmla="*/ 0 h 1474"/>
              <a:gd name="T20" fmla="*/ 124 w 124"/>
              <a:gd name="T21" fmla="*/ 1474 h 14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4" h="1474">
                <a:moveTo>
                  <a:pt x="15" y="0"/>
                </a:moveTo>
                <a:cubicBezTo>
                  <a:pt x="18" y="484"/>
                  <a:pt x="0" y="969"/>
                  <a:pt x="24" y="1453"/>
                </a:cubicBezTo>
                <a:cubicBezTo>
                  <a:pt x="25" y="1474"/>
                  <a:pt x="84" y="1465"/>
                  <a:pt x="86" y="1444"/>
                </a:cubicBezTo>
                <a:cubicBezTo>
                  <a:pt x="124" y="1119"/>
                  <a:pt x="82" y="780"/>
                  <a:pt x="112" y="452"/>
                </a:cubicBezTo>
                <a:cubicBezTo>
                  <a:pt x="109" y="334"/>
                  <a:pt x="108" y="215"/>
                  <a:pt x="103" y="97"/>
                </a:cubicBezTo>
                <a:cubicBezTo>
                  <a:pt x="101" y="53"/>
                  <a:pt x="60" y="0"/>
                  <a:pt x="15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967" name="Freeform 8">
            <a:extLst>
              <a:ext uri="{FF2B5EF4-FFF2-40B4-BE49-F238E27FC236}">
                <a16:creationId xmlns:a16="http://schemas.microsoft.com/office/drawing/2014/main" id="{BDA1FBA6-FEDA-4440-83C7-DB08DC850C18}"/>
              </a:ext>
            </a:extLst>
          </p:cNvPr>
          <p:cNvSpPr>
            <a:spLocks/>
          </p:cNvSpPr>
          <p:nvPr/>
        </p:nvSpPr>
        <p:spPr bwMode="auto">
          <a:xfrm>
            <a:off x="4005263" y="4503738"/>
            <a:ext cx="185737" cy="409575"/>
          </a:xfrm>
          <a:custGeom>
            <a:avLst/>
            <a:gdLst>
              <a:gd name="T0" fmla="*/ 2147483647 w 124"/>
              <a:gd name="T1" fmla="*/ 0 h 1474"/>
              <a:gd name="T2" fmla="*/ 2147483647 w 124"/>
              <a:gd name="T3" fmla="*/ 2147483647 h 1474"/>
              <a:gd name="T4" fmla="*/ 2147483647 w 124"/>
              <a:gd name="T5" fmla="*/ 2147483647 h 1474"/>
              <a:gd name="T6" fmla="*/ 2147483647 w 124"/>
              <a:gd name="T7" fmla="*/ 2147483647 h 1474"/>
              <a:gd name="T8" fmla="*/ 2147483647 w 124"/>
              <a:gd name="T9" fmla="*/ 2147483647 h 1474"/>
              <a:gd name="T10" fmla="*/ 2147483647 w 124"/>
              <a:gd name="T11" fmla="*/ 0 h 14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4"/>
              <a:gd name="T19" fmla="*/ 0 h 1474"/>
              <a:gd name="T20" fmla="*/ 124 w 124"/>
              <a:gd name="T21" fmla="*/ 1474 h 14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4" h="1474">
                <a:moveTo>
                  <a:pt x="15" y="0"/>
                </a:moveTo>
                <a:cubicBezTo>
                  <a:pt x="18" y="484"/>
                  <a:pt x="0" y="969"/>
                  <a:pt x="24" y="1453"/>
                </a:cubicBezTo>
                <a:cubicBezTo>
                  <a:pt x="25" y="1474"/>
                  <a:pt x="84" y="1465"/>
                  <a:pt x="86" y="1444"/>
                </a:cubicBezTo>
                <a:cubicBezTo>
                  <a:pt x="124" y="1119"/>
                  <a:pt x="82" y="780"/>
                  <a:pt x="112" y="452"/>
                </a:cubicBezTo>
                <a:cubicBezTo>
                  <a:pt x="109" y="334"/>
                  <a:pt x="108" y="215"/>
                  <a:pt x="103" y="97"/>
                </a:cubicBezTo>
                <a:cubicBezTo>
                  <a:pt x="101" y="53"/>
                  <a:pt x="60" y="0"/>
                  <a:pt x="15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968" name="Oval 9">
            <a:extLst>
              <a:ext uri="{FF2B5EF4-FFF2-40B4-BE49-F238E27FC236}">
                <a16:creationId xmlns:a16="http://schemas.microsoft.com/office/drawing/2014/main" id="{D4F91448-E16B-40EC-892D-793B5EEA7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75" y="3271838"/>
            <a:ext cx="185738" cy="4095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69" name="Rectangle 11">
            <a:extLst>
              <a:ext uri="{FF2B5EF4-FFF2-40B4-BE49-F238E27FC236}">
                <a16:creationId xmlns:a16="http://schemas.microsoft.com/office/drawing/2014/main" id="{58ABA7BB-4C67-455F-8558-2625FB564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334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/>
              <a:t>FILTRATION MEMBRANE</a:t>
            </a:r>
          </a:p>
        </p:txBody>
      </p:sp>
      <p:sp>
        <p:nvSpPr>
          <p:cNvPr id="40970" name="Line 13">
            <a:extLst>
              <a:ext uri="{FF2B5EF4-FFF2-40B4-BE49-F238E27FC236}">
                <a16:creationId xmlns:a16="http://schemas.microsoft.com/office/drawing/2014/main" id="{4A36ECE7-016C-4D35-A04D-3D9D121AF0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3733800"/>
            <a:ext cx="685800" cy="0"/>
          </a:xfrm>
          <a:prstGeom prst="line">
            <a:avLst/>
          </a:prstGeom>
          <a:noFill/>
          <a:ln w="444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70" name="Rectangle 14">
            <a:extLst>
              <a:ext uri="{FF2B5EF4-FFF2-40B4-BE49-F238E27FC236}">
                <a16:creationId xmlns:a16="http://schemas.microsoft.com/office/drawing/2014/main" id="{3F1C4F0D-75C4-4EFF-BB7A-F8EDA8C57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429000"/>
            <a:ext cx="2895600" cy="609600"/>
          </a:xfrm>
          <a:prstGeom prst="rect">
            <a:avLst/>
          </a:prstGeom>
          <a:solidFill>
            <a:srgbClr val="333333"/>
          </a:solidFill>
          <a:ln w="254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FF00"/>
                </a:solidFill>
                <a:latin typeface="Arial Narrow" panose="020B0606020202030204" pitchFamily="34" charset="0"/>
              </a:rPr>
              <a:t> 1. Endothelium</a:t>
            </a:r>
          </a:p>
        </p:txBody>
      </p:sp>
      <p:sp>
        <p:nvSpPr>
          <p:cNvPr id="45073" name="Rectangle 17">
            <a:extLst>
              <a:ext uri="{FF2B5EF4-FFF2-40B4-BE49-F238E27FC236}">
                <a16:creationId xmlns:a16="http://schemas.microsoft.com/office/drawing/2014/main" id="{037A6DDC-0FEB-47A5-8D35-EFF26D044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410200"/>
            <a:ext cx="1371600" cy="304800"/>
          </a:xfrm>
          <a:prstGeom prst="rect">
            <a:avLst/>
          </a:prstGeom>
          <a:solidFill>
            <a:srgbClr val="333333"/>
          </a:solidFill>
          <a:ln w="254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FF00"/>
                </a:solidFill>
                <a:latin typeface="Arial Narrow" panose="020B0606020202030204" pitchFamily="34" charset="0"/>
              </a:rPr>
              <a:t>3. Podocyte</a:t>
            </a:r>
          </a:p>
        </p:txBody>
      </p:sp>
      <p:sp>
        <p:nvSpPr>
          <p:cNvPr id="40973" name="Line 18">
            <a:extLst>
              <a:ext uri="{FF2B5EF4-FFF2-40B4-BE49-F238E27FC236}">
                <a16:creationId xmlns:a16="http://schemas.microsoft.com/office/drawing/2014/main" id="{66D9D2C0-11FD-4E51-8953-4489C50728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4876800"/>
            <a:ext cx="0" cy="533400"/>
          </a:xfrm>
          <a:prstGeom prst="line">
            <a:avLst/>
          </a:prstGeom>
          <a:noFill/>
          <a:ln w="444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75" name="Rectangle 19">
            <a:extLst>
              <a:ext uri="{FF2B5EF4-FFF2-40B4-BE49-F238E27FC236}">
                <a16:creationId xmlns:a16="http://schemas.microsoft.com/office/drawing/2014/main" id="{0885ED8A-8764-4F76-B1A8-AC5198343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267200"/>
            <a:ext cx="2514600" cy="685800"/>
          </a:xfrm>
          <a:prstGeom prst="rect">
            <a:avLst/>
          </a:prstGeom>
          <a:solidFill>
            <a:srgbClr val="333333"/>
          </a:solidFill>
          <a:ln w="254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FF00"/>
                </a:solidFill>
                <a:latin typeface="Arial Narrow" panose="020B0606020202030204" pitchFamily="34" charset="0"/>
              </a:rPr>
              <a:t> Endothelium of </a:t>
            </a:r>
          </a:p>
          <a:p>
            <a:pPr algn="ctr" eaLnBrk="1" hangingPunct="1"/>
            <a:r>
              <a:rPr lang="en-US" altLang="en-US" sz="2000" b="1">
                <a:solidFill>
                  <a:srgbClr val="FFFF00"/>
                </a:solidFill>
                <a:latin typeface="Arial Narrow" panose="020B0606020202030204" pitchFamily="34" charset="0"/>
              </a:rPr>
              <a:t>Glomerular Capillaries</a:t>
            </a:r>
          </a:p>
        </p:txBody>
      </p:sp>
      <p:sp>
        <p:nvSpPr>
          <p:cNvPr id="40975" name="Line 20">
            <a:extLst>
              <a:ext uri="{FF2B5EF4-FFF2-40B4-BE49-F238E27FC236}">
                <a16:creationId xmlns:a16="http://schemas.microsoft.com/office/drawing/2014/main" id="{51F9E460-8D53-443A-8549-EE6006D3C8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4648200"/>
            <a:ext cx="685800" cy="0"/>
          </a:xfrm>
          <a:prstGeom prst="line">
            <a:avLst/>
          </a:prstGeom>
          <a:noFill/>
          <a:ln w="444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76" name="Line 22">
            <a:extLst>
              <a:ext uri="{FF2B5EF4-FFF2-40B4-BE49-F238E27FC236}">
                <a16:creationId xmlns:a16="http://schemas.microsoft.com/office/drawing/2014/main" id="{53DBA42E-BAC5-435E-8916-D017785DCA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2590800"/>
            <a:ext cx="1828800" cy="0"/>
          </a:xfrm>
          <a:prstGeom prst="line">
            <a:avLst/>
          </a:prstGeom>
          <a:noFill/>
          <a:ln w="444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79" name="Rectangle 23">
            <a:extLst>
              <a:ext uri="{FF2B5EF4-FFF2-40B4-BE49-F238E27FC236}">
                <a16:creationId xmlns:a16="http://schemas.microsoft.com/office/drawing/2014/main" id="{45D5A033-20D8-46FC-A028-A6E8F7E90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209800"/>
            <a:ext cx="2438400" cy="762000"/>
          </a:xfrm>
          <a:prstGeom prst="rect">
            <a:avLst/>
          </a:prstGeom>
          <a:solidFill>
            <a:srgbClr val="333333"/>
          </a:solidFill>
          <a:ln w="254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FF00"/>
                </a:solidFill>
                <a:latin typeface="Arial Narrow" panose="020B0606020202030204" pitchFamily="34" charset="0"/>
              </a:rPr>
              <a:t>2. Basement Membrane</a:t>
            </a:r>
          </a:p>
        </p:txBody>
      </p:sp>
      <p:sp>
        <p:nvSpPr>
          <p:cNvPr id="45081" name="AutoShape 25">
            <a:extLst>
              <a:ext uri="{FF2B5EF4-FFF2-40B4-BE49-F238E27FC236}">
                <a16:creationId xmlns:a16="http://schemas.microsoft.com/office/drawing/2014/main" id="{0F470D3C-F335-4E34-8E03-14FF1653B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819400"/>
            <a:ext cx="2667000" cy="533400"/>
          </a:xfrm>
          <a:prstGeom prst="rightArrow">
            <a:avLst>
              <a:gd name="adj1" fmla="val 50000"/>
              <a:gd name="adj2" fmla="val 92662"/>
            </a:avLst>
          </a:prstGeom>
          <a:solidFill>
            <a:schemeClr val="bg1">
              <a:alpha val="3098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Filtration</a:t>
            </a:r>
          </a:p>
        </p:txBody>
      </p:sp>
      <p:sp>
        <p:nvSpPr>
          <p:cNvPr id="40979" name="Freeform 27">
            <a:extLst>
              <a:ext uri="{FF2B5EF4-FFF2-40B4-BE49-F238E27FC236}">
                <a16:creationId xmlns:a16="http://schemas.microsoft.com/office/drawing/2014/main" id="{311EA7FA-C0CD-434F-8DBF-270DD73F8CA9}"/>
              </a:ext>
            </a:extLst>
          </p:cNvPr>
          <p:cNvSpPr>
            <a:spLocks/>
          </p:cNvSpPr>
          <p:nvPr/>
        </p:nvSpPr>
        <p:spPr bwMode="auto">
          <a:xfrm rot="10800000">
            <a:off x="3962400" y="3886200"/>
            <a:ext cx="373063" cy="1143000"/>
          </a:xfrm>
          <a:custGeom>
            <a:avLst/>
            <a:gdLst>
              <a:gd name="T0" fmla="*/ 2147483647 w 588"/>
              <a:gd name="T1" fmla="*/ 2147483647 h 1782"/>
              <a:gd name="T2" fmla="*/ 2147483647 w 588"/>
              <a:gd name="T3" fmla="*/ 2147483647 h 1782"/>
              <a:gd name="T4" fmla="*/ 2147483647 w 588"/>
              <a:gd name="T5" fmla="*/ 2147483647 h 1782"/>
              <a:gd name="T6" fmla="*/ 2147483647 w 588"/>
              <a:gd name="T7" fmla="*/ 2147483647 h 1782"/>
              <a:gd name="T8" fmla="*/ 2147483647 w 588"/>
              <a:gd name="T9" fmla="*/ 2147483647 h 1782"/>
              <a:gd name="T10" fmla="*/ 2147483647 w 588"/>
              <a:gd name="T11" fmla="*/ 2147483647 h 1782"/>
              <a:gd name="T12" fmla="*/ 2147483647 w 588"/>
              <a:gd name="T13" fmla="*/ 2147483647 h 1782"/>
              <a:gd name="T14" fmla="*/ 2147483647 w 588"/>
              <a:gd name="T15" fmla="*/ 2147483647 h 1782"/>
              <a:gd name="T16" fmla="*/ 2147483647 w 588"/>
              <a:gd name="T17" fmla="*/ 2147483647 h 1782"/>
              <a:gd name="T18" fmla="*/ 2147483647 w 588"/>
              <a:gd name="T19" fmla="*/ 2147483647 h 1782"/>
              <a:gd name="T20" fmla="*/ 2147483647 w 588"/>
              <a:gd name="T21" fmla="*/ 2147483647 h 1782"/>
              <a:gd name="T22" fmla="*/ 2147483647 w 588"/>
              <a:gd name="T23" fmla="*/ 2147483647 h 1782"/>
              <a:gd name="T24" fmla="*/ 2147483647 w 588"/>
              <a:gd name="T25" fmla="*/ 2147483647 h 1782"/>
              <a:gd name="T26" fmla="*/ 2147483647 w 588"/>
              <a:gd name="T27" fmla="*/ 2147483647 h 1782"/>
              <a:gd name="T28" fmla="*/ 2147483647 w 588"/>
              <a:gd name="T29" fmla="*/ 2147483647 h 1782"/>
              <a:gd name="T30" fmla="*/ 2147483647 w 588"/>
              <a:gd name="T31" fmla="*/ 2147483647 h 1782"/>
              <a:gd name="T32" fmla="*/ 2147483647 w 588"/>
              <a:gd name="T33" fmla="*/ 2147483647 h 1782"/>
              <a:gd name="T34" fmla="*/ 2147483647 w 588"/>
              <a:gd name="T35" fmla="*/ 2147483647 h 1782"/>
              <a:gd name="T36" fmla="*/ 2147483647 w 588"/>
              <a:gd name="T37" fmla="*/ 2147483647 h 1782"/>
              <a:gd name="T38" fmla="*/ 0 w 588"/>
              <a:gd name="T39" fmla="*/ 2147483647 h 1782"/>
              <a:gd name="T40" fmla="*/ 2147483647 w 588"/>
              <a:gd name="T41" fmla="*/ 2147483647 h 1782"/>
              <a:gd name="T42" fmla="*/ 2147483647 w 588"/>
              <a:gd name="T43" fmla="*/ 2147483647 h 1782"/>
              <a:gd name="T44" fmla="*/ 2147483647 w 588"/>
              <a:gd name="T45" fmla="*/ 2147483647 h 1782"/>
              <a:gd name="T46" fmla="*/ 2147483647 w 588"/>
              <a:gd name="T47" fmla="*/ 2147483647 h 1782"/>
              <a:gd name="T48" fmla="*/ 2147483647 w 588"/>
              <a:gd name="T49" fmla="*/ 2147483647 h 1782"/>
              <a:gd name="T50" fmla="*/ 2147483647 w 588"/>
              <a:gd name="T51" fmla="*/ 2147483647 h 1782"/>
              <a:gd name="T52" fmla="*/ 2147483647 w 588"/>
              <a:gd name="T53" fmla="*/ 2147483647 h 1782"/>
              <a:gd name="T54" fmla="*/ 2147483647 w 588"/>
              <a:gd name="T55" fmla="*/ 2147483647 h 1782"/>
              <a:gd name="T56" fmla="*/ 2147483647 w 588"/>
              <a:gd name="T57" fmla="*/ 2147483647 h 1782"/>
              <a:gd name="T58" fmla="*/ 2147483647 w 588"/>
              <a:gd name="T59" fmla="*/ 2147483647 h 1782"/>
              <a:gd name="T60" fmla="*/ 2147483647 w 588"/>
              <a:gd name="T61" fmla="*/ 2147483647 h 1782"/>
              <a:gd name="T62" fmla="*/ 2147483647 w 588"/>
              <a:gd name="T63" fmla="*/ 2147483647 h 1782"/>
              <a:gd name="T64" fmla="*/ 2147483647 w 588"/>
              <a:gd name="T65" fmla="*/ 2147483647 h 1782"/>
              <a:gd name="T66" fmla="*/ 2147483647 w 588"/>
              <a:gd name="T67" fmla="*/ 2147483647 h 1782"/>
              <a:gd name="T68" fmla="*/ 2147483647 w 588"/>
              <a:gd name="T69" fmla="*/ 2147483647 h 1782"/>
              <a:gd name="T70" fmla="*/ 2147483647 w 588"/>
              <a:gd name="T71" fmla="*/ 2147483647 h 1782"/>
              <a:gd name="T72" fmla="*/ 2147483647 w 588"/>
              <a:gd name="T73" fmla="*/ 2147483647 h 1782"/>
              <a:gd name="T74" fmla="*/ 2147483647 w 588"/>
              <a:gd name="T75" fmla="*/ 2147483647 h 1782"/>
              <a:gd name="T76" fmla="*/ 2147483647 w 588"/>
              <a:gd name="T77" fmla="*/ 2147483647 h 1782"/>
              <a:gd name="T78" fmla="*/ 2147483647 w 588"/>
              <a:gd name="T79" fmla="*/ 2147483647 h 1782"/>
              <a:gd name="T80" fmla="*/ 2147483647 w 588"/>
              <a:gd name="T81" fmla="*/ 2147483647 h 1782"/>
              <a:gd name="T82" fmla="*/ 2147483647 w 588"/>
              <a:gd name="T83" fmla="*/ 2147483647 h 1782"/>
              <a:gd name="T84" fmla="*/ 2147483647 w 588"/>
              <a:gd name="T85" fmla="*/ 2147483647 h 1782"/>
              <a:gd name="T86" fmla="*/ 2147483647 w 588"/>
              <a:gd name="T87" fmla="*/ 2147483647 h 178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88"/>
              <a:gd name="T133" fmla="*/ 0 h 1782"/>
              <a:gd name="T134" fmla="*/ 588 w 588"/>
              <a:gd name="T135" fmla="*/ 1782 h 178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88" h="1782">
                <a:moveTo>
                  <a:pt x="117" y="18"/>
                </a:moveTo>
                <a:cubicBezTo>
                  <a:pt x="180" y="22"/>
                  <a:pt x="244" y="17"/>
                  <a:pt x="302" y="28"/>
                </a:cubicBezTo>
                <a:cubicBezTo>
                  <a:pt x="319" y="32"/>
                  <a:pt x="319" y="47"/>
                  <a:pt x="319" y="57"/>
                </a:cubicBezTo>
                <a:cubicBezTo>
                  <a:pt x="329" y="208"/>
                  <a:pt x="273" y="197"/>
                  <a:pt x="283" y="348"/>
                </a:cubicBezTo>
                <a:cubicBezTo>
                  <a:pt x="286" y="391"/>
                  <a:pt x="200" y="498"/>
                  <a:pt x="265" y="510"/>
                </a:cubicBezTo>
                <a:cubicBezTo>
                  <a:pt x="369" y="603"/>
                  <a:pt x="320" y="637"/>
                  <a:pt x="265" y="861"/>
                </a:cubicBezTo>
                <a:cubicBezTo>
                  <a:pt x="259" y="887"/>
                  <a:pt x="378" y="893"/>
                  <a:pt x="352" y="913"/>
                </a:cubicBezTo>
                <a:cubicBezTo>
                  <a:pt x="327" y="932"/>
                  <a:pt x="285" y="972"/>
                  <a:pt x="285" y="972"/>
                </a:cubicBezTo>
                <a:cubicBezTo>
                  <a:pt x="278" y="1261"/>
                  <a:pt x="588" y="1782"/>
                  <a:pt x="168" y="1611"/>
                </a:cubicBezTo>
                <a:cubicBezTo>
                  <a:pt x="163" y="1576"/>
                  <a:pt x="281" y="1521"/>
                  <a:pt x="247" y="1491"/>
                </a:cubicBezTo>
                <a:cubicBezTo>
                  <a:pt x="225" y="1473"/>
                  <a:pt x="184" y="1483"/>
                  <a:pt x="148" y="1473"/>
                </a:cubicBezTo>
                <a:cubicBezTo>
                  <a:pt x="133" y="1469"/>
                  <a:pt x="23" y="1473"/>
                  <a:pt x="17" y="1463"/>
                </a:cubicBezTo>
                <a:cubicBezTo>
                  <a:pt x="34" y="1457"/>
                  <a:pt x="49" y="1449"/>
                  <a:pt x="68" y="1445"/>
                </a:cubicBezTo>
                <a:cubicBezTo>
                  <a:pt x="94" y="1439"/>
                  <a:pt x="138" y="1449"/>
                  <a:pt x="151" y="1435"/>
                </a:cubicBezTo>
                <a:cubicBezTo>
                  <a:pt x="210" y="1365"/>
                  <a:pt x="127" y="1365"/>
                  <a:pt x="68" y="1356"/>
                </a:cubicBezTo>
                <a:cubicBezTo>
                  <a:pt x="57" y="1346"/>
                  <a:pt x="234" y="1329"/>
                  <a:pt x="247" y="1320"/>
                </a:cubicBezTo>
                <a:cubicBezTo>
                  <a:pt x="270" y="1303"/>
                  <a:pt x="134" y="1307"/>
                  <a:pt x="134" y="1307"/>
                </a:cubicBezTo>
                <a:cubicBezTo>
                  <a:pt x="129" y="1270"/>
                  <a:pt x="146" y="1230"/>
                  <a:pt x="117" y="1198"/>
                </a:cubicBezTo>
                <a:cubicBezTo>
                  <a:pt x="104" y="1184"/>
                  <a:pt x="146" y="1175"/>
                  <a:pt x="121" y="1167"/>
                </a:cubicBezTo>
                <a:cubicBezTo>
                  <a:pt x="104" y="1162"/>
                  <a:pt x="11" y="1169"/>
                  <a:pt x="0" y="1159"/>
                </a:cubicBezTo>
                <a:cubicBezTo>
                  <a:pt x="45" y="1156"/>
                  <a:pt x="108" y="1172"/>
                  <a:pt x="134" y="1149"/>
                </a:cubicBezTo>
                <a:cubicBezTo>
                  <a:pt x="163" y="1125"/>
                  <a:pt x="142" y="1087"/>
                  <a:pt x="117" y="1061"/>
                </a:cubicBezTo>
                <a:cubicBezTo>
                  <a:pt x="98" y="1039"/>
                  <a:pt x="17" y="1022"/>
                  <a:pt x="17" y="1022"/>
                </a:cubicBezTo>
                <a:cubicBezTo>
                  <a:pt x="57" y="1018"/>
                  <a:pt x="115" y="1032"/>
                  <a:pt x="134" y="1012"/>
                </a:cubicBezTo>
                <a:cubicBezTo>
                  <a:pt x="208" y="931"/>
                  <a:pt x="262" y="895"/>
                  <a:pt x="175" y="879"/>
                </a:cubicBezTo>
                <a:cubicBezTo>
                  <a:pt x="154" y="847"/>
                  <a:pt x="151" y="845"/>
                  <a:pt x="139" y="834"/>
                </a:cubicBezTo>
                <a:cubicBezTo>
                  <a:pt x="127" y="823"/>
                  <a:pt x="109" y="834"/>
                  <a:pt x="100" y="814"/>
                </a:cubicBezTo>
                <a:cubicBezTo>
                  <a:pt x="94" y="782"/>
                  <a:pt x="102" y="747"/>
                  <a:pt x="85" y="716"/>
                </a:cubicBezTo>
                <a:cubicBezTo>
                  <a:pt x="79" y="705"/>
                  <a:pt x="179" y="699"/>
                  <a:pt x="166" y="690"/>
                </a:cubicBezTo>
                <a:cubicBezTo>
                  <a:pt x="155" y="683"/>
                  <a:pt x="23" y="678"/>
                  <a:pt x="17" y="668"/>
                </a:cubicBezTo>
                <a:cubicBezTo>
                  <a:pt x="55" y="660"/>
                  <a:pt x="125" y="671"/>
                  <a:pt x="134" y="648"/>
                </a:cubicBezTo>
                <a:cubicBezTo>
                  <a:pt x="174" y="550"/>
                  <a:pt x="151" y="551"/>
                  <a:pt x="68" y="520"/>
                </a:cubicBezTo>
                <a:cubicBezTo>
                  <a:pt x="57" y="510"/>
                  <a:pt x="126" y="486"/>
                  <a:pt x="130" y="474"/>
                </a:cubicBezTo>
                <a:cubicBezTo>
                  <a:pt x="134" y="461"/>
                  <a:pt x="117" y="463"/>
                  <a:pt x="134" y="460"/>
                </a:cubicBezTo>
                <a:cubicBezTo>
                  <a:pt x="119" y="410"/>
                  <a:pt x="134" y="379"/>
                  <a:pt x="51" y="362"/>
                </a:cubicBezTo>
                <a:cubicBezTo>
                  <a:pt x="45" y="352"/>
                  <a:pt x="21" y="340"/>
                  <a:pt x="34" y="332"/>
                </a:cubicBezTo>
                <a:cubicBezTo>
                  <a:pt x="53" y="320"/>
                  <a:pt x="108" y="338"/>
                  <a:pt x="117" y="322"/>
                </a:cubicBezTo>
                <a:cubicBezTo>
                  <a:pt x="174" y="230"/>
                  <a:pt x="129" y="230"/>
                  <a:pt x="51" y="215"/>
                </a:cubicBezTo>
                <a:cubicBezTo>
                  <a:pt x="45" y="205"/>
                  <a:pt x="108" y="166"/>
                  <a:pt x="121" y="159"/>
                </a:cubicBezTo>
                <a:cubicBezTo>
                  <a:pt x="140" y="147"/>
                  <a:pt x="104" y="189"/>
                  <a:pt x="117" y="175"/>
                </a:cubicBezTo>
                <a:cubicBezTo>
                  <a:pt x="170" y="120"/>
                  <a:pt x="94" y="115"/>
                  <a:pt x="51" y="106"/>
                </a:cubicBezTo>
                <a:cubicBezTo>
                  <a:pt x="40" y="96"/>
                  <a:pt x="13" y="88"/>
                  <a:pt x="17" y="77"/>
                </a:cubicBezTo>
                <a:cubicBezTo>
                  <a:pt x="21" y="65"/>
                  <a:pt x="207" y="60"/>
                  <a:pt x="220" y="51"/>
                </a:cubicBezTo>
                <a:cubicBezTo>
                  <a:pt x="292" y="0"/>
                  <a:pt x="34" y="44"/>
                  <a:pt x="117" y="18"/>
                </a:cubicBezTo>
                <a:close/>
              </a:path>
            </a:pathLst>
          </a:custGeom>
          <a:solidFill>
            <a:srgbClr val="99FF33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0" grpId="0" animBg="1"/>
      <p:bldP spid="45073" grpId="0" animBg="1"/>
      <p:bldP spid="45075" grpId="0" animBg="1"/>
      <p:bldP spid="4507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A79BDB4-C7C2-49D5-A1FE-003D7651F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satMod val="130000"/>
                  </a:schemeClr>
                </a:solidFill>
              </a:rPr>
              <a:t>Glomerular membrane</a:t>
            </a:r>
          </a:p>
        </p:txBody>
      </p:sp>
      <p:pic>
        <p:nvPicPr>
          <p:cNvPr id="41987" name="rg_hi" descr="http://t1.gstatic.com/images?q=tbn:ANd9GcTc3s3kmMcnLSpYLkLAXZhevJxWDVgSvBbFgwXgBjOnh1dNWo_mFQ">
            <a:hlinkClick r:id="rId2"/>
            <a:extLst>
              <a:ext uri="{FF2B5EF4-FFF2-40B4-BE49-F238E27FC236}">
                <a16:creationId xmlns:a16="http://schemas.microsoft.com/office/drawing/2014/main" id="{C146F6D1-CE07-4799-8B17-26B6F939B05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219200"/>
            <a:ext cx="6324600" cy="51816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2BFCDEB8-FCB9-4E7C-BD75-B47505BE2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CC"/>
                </a:solidFill>
              </a:rPr>
              <a:t>Glomerular membrane</a:t>
            </a:r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80567204-FEF8-4EE4-8E92-E9776B546F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400" y="2420938"/>
            <a:ext cx="8432800" cy="3168650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46D7D-4AE6-4927-B6CC-23EA8DEDB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Characteristics of glomerular membrane: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CCAB0A5A-F00D-4F36-AB58-71097DCF7DD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/>
              <a:t>Allow passage of molecules up to 70,000 D</a:t>
            </a:r>
          </a:p>
          <a:p>
            <a:pPr eaLnBrk="1" hangingPunct="1"/>
            <a:r>
              <a:rPr lang="en-US" altLang="en-US"/>
              <a:t>Albumin does not normally pass as they are repelled by the negative charge of the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/>
              <a:t>glycoproteins </a:t>
            </a:r>
            <a:r>
              <a:rPr lang="en-US" altLang="en-US"/>
              <a:t>material of basement membrane.</a:t>
            </a:r>
          </a:p>
          <a:p>
            <a:pPr eaLnBrk="1" hangingPunct="1"/>
            <a:r>
              <a:rPr lang="en-US" altLang="en-US"/>
              <a:t>Blood cells don not normally pass through the membrane.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A732208E-AA7B-47D3-8144-C38F95DF7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20750"/>
            <a:ext cx="7543800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15FF0-80AE-4BA2-8CC2-AFF125D33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Glomerular Filtration Rate (GFR) 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2AF74059-7EB2-4C35-B52F-4183CF4803B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/>
              <a:t>The GFR is determined by: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1- the net filtration pressure across the glomerular capillaries.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2- the glomerular capillary filtration coefficient (Kf)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	GFR = Kf x Net filtration pressure.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		 = 12.5 X 10 = 125 ml/min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442223B-D4C4-4943-BB7D-404309D3A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Glomerular Filtration Rate (GFR)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F848597F-41E1-4950-989C-A17F1EA326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/>
              <a:t>Filtrate formed per minute</a:t>
            </a:r>
          </a:p>
          <a:p>
            <a:pPr eaLnBrk="1" hangingPunct="1"/>
            <a:r>
              <a:rPr lang="en-US" altLang="en-US"/>
              <a:t>Filtration coefficient (K</a:t>
            </a:r>
            <a:r>
              <a:rPr lang="en-US" altLang="en-US" baseline="-25000"/>
              <a:t>f</a:t>
            </a:r>
            <a:r>
              <a:rPr lang="en-US" altLang="en-US"/>
              <a:t>) depends on permeability and surface area of filtration barrier</a:t>
            </a:r>
          </a:p>
          <a:p>
            <a:pPr eaLnBrk="1" hangingPunct="1"/>
            <a:r>
              <a:rPr lang="en-US" altLang="en-US"/>
              <a:t>GFR = NFP x K</a:t>
            </a:r>
            <a:r>
              <a:rPr lang="en-US" altLang="en-US" baseline="-25000"/>
              <a:t>f</a:t>
            </a:r>
            <a:r>
              <a:rPr lang="en-US" altLang="en-US"/>
              <a:t>  </a:t>
            </a:r>
            <a:r>
              <a:rPr lang="en-US" altLang="en-US">
                <a:sym typeface="Symbol" panose="05050102010706020507" pitchFamily="18" charset="2"/>
              </a:rPr>
              <a:t></a:t>
            </a:r>
            <a:r>
              <a:rPr lang="en-US" altLang="en-US"/>
              <a:t> 125 ml/min or 180 L/day</a:t>
            </a:r>
          </a:p>
          <a:p>
            <a:pPr eaLnBrk="1" hangingPunct="1"/>
            <a:r>
              <a:rPr lang="en-US" altLang="en-US"/>
              <a:t>GFR = 10 X 12.5 = 125 ml/min</a:t>
            </a:r>
          </a:p>
          <a:p>
            <a:pPr eaLnBrk="1" hangingPunct="1"/>
            <a:r>
              <a:rPr lang="en-US" altLang="en-US"/>
              <a:t>99% of filtrate reabsorbed, 1 to 2 L urine excreted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747A11E0-7260-4D95-810A-B6897CF69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Forces</a:t>
            </a:r>
            <a:r>
              <a:rPr lang="en-US" sz="36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controlling GFR: Starling’s forces</a:t>
            </a:r>
            <a:endParaRPr lang="en-US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1EE990EA-6922-4E17-91B8-40DEF3F85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 net filtration pressure is the sum of: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/>
              <a:t>1. glomerular hydrostatic pressure (= 60 mmHg). It promotes filtration.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/>
              <a:t>2. hydrostatic pressure in Bowman’s capsule (= 18 mmHg). It opposes filtration.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/>
              <a:t>3. colloid osmotic pressure of glomerular plasma proteins  (= 32 mmHg). It opposes filtration.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/>
              <a:t>So, net filtration pressure = 60-18-32= 10 mmHg.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D123F-D990-4ED2-B5D9-92CE777032F7}"/>
              </a:ext>
            </a:extLst>
          </p:cNvPr>
          <p:cNvSpPr txBox="1">
            <a:spLocks/>
          </p:cNvSpPr>
          <p:nvPr/>
        </p:nvSpPr>
        <p:spPr>
          <a:xfrm>
            <a:off x="381000" y="3810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Glomerular Filtration Rate (GFR)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FC25F0A-2310-45AE-995E-35098E33C647}"/>
              </a:ext>
            </a:extLst>
          </p:cNvPr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6" name="Picture 2">
            <a:extLst>
              <a:ext uri="{FF2B5EF4-FFF2-40B4-BE49-F238E27FC236}">
                <a16:creationId xmlns:a16="http://schemas.microsoft.com/office/drawing/2014/main" id="{AB7DEBEB-B0C9-4BE5-9F2F-6F862FAE6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406082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CDCBCF-CB08-4DB1-B5C5-7D55AC1BE1C4}"/>
              </a:ext>
            </a:extLst>
          </p:cNvPr>
          <p:cNvSpPr txBox="1"/>
          <p:nvPr/>
        </p:nvSpPr>
        <p:spPr>
          <a:xfrm>
            <a:off x="533400" y="5791200"/>
            <a:ext cx="2063750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GFR = 125 ml/min</a:t>
            </a:r>
          </a:p>
          <a:p>
            <a:pPr>
              <a:defRPr/>
            </a:pPr>
            <a:r>
              <a:rPr lang="en-US" dirty="0"/>
              <a:t>     </a:t>
            </a:r>
            <a:r>
              <a:rPr lang="en-US" b="1" i="1" dirty="0">
                <a:solidFill>
                  <a:srgbClr val="C00000"/>
                </a:solidFill>
              </a:rPr>
              <a:t>OR</a:t>
            </a:r>
            <a:r>
              <a:rPr lang="en-US" dirty="0"/>
              <a:t> 180 L/day</a:t>
            </a:r>
          </a:p>
        </p:txBody>
      </p:sp>
      <p:sp>
        <p:nvSpPr>
          <p:cNvPr id="49158" name="TextBox 4">
            <a:extLst>
              <a:ext uri="{FF2B5EF4-FFF2-40B4-BE49-F238E27FC236}">
                <a16:creationId xmlns:a16="http://schemas.microsoft.com/office/drawing/2014/main" id="{C0EB468F-17B3-466C-93F1-0260AEC79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447800"/>
            <a:ext cx="4725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rgbClr val="A51B91"/>
                </a:solidFill>
              </a:rPr>
              <a:t>What controls (determines) the GFR?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4649B0-78AE-49D4-80B1-96BFD9170D17}"/>
              </a:ext>
            </a:extLst>
          </p:cNvPr>
          <p:cNvCxnSpPr/>
          <p:nvPr/>
        </p:nvCxnSpPr>
        <p:spPr>
          <a:xfrm flipH="1">
            <a:off x="4953000" y="1943100"/>
            <a:ext cx="1295400" cy="895350"/>
          </a:xfrm>
          <a:prstGeom prst="straightConnector1">
            <a:avLst/>
          </a:prstGeom>
          <a:ln w="31750">
            <a:solidFill>
              <a:srgbClr val="A51B9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90BC2D-09DC-4C00-A6A0-C12ED8C05126}"/>
              </a:ext>
            </a:extLst>
          </p:cNvPr>
          <p:cNvCxnSpPr/>
          <p:nvPr/>
        </p:nvCxnSpPr>
        <p:spPr>
          <a:xfrm>
            <a:off x="6234113" y="1943100"/>
            <a:ext cx="1219200" cy="819150"/>
          </a:xfrm>
          <a:prstGeom prst="straightConnector1">
            <a:avLst/>
          </a:prstGeom>
          <a:ln w="31750">
            <a:solidFill>
              <a:srgbClr val="0070C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1" name="TextBox 10">
            <a:extLst>
              <a:ext uri="{FF2B5EF4-FFF2-40B4-BE49-F238E27FC236}">
                <a16:creationId xmlns:a16="http://schemas.microsoft.com/office/drawing/2014/main" id="{2B7C1626-ABDD-43F9-9D2E-0670FB1C9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463" y="2990850"/>
            <a:ext cx="1997075" cy="923925"/>
          </a:xfrm>
          <a:prstGeom prst="rect">
            <a:avLst/>
          </a:prstGeom>
          <a:noFill/>
          <a:ln w="9525">
            <a:solidFill>
              <a:srgbClr val="A51B9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Factors related to the membrane itself</a:t>
            </a:r>
          </a:p>
        </p:txBody>
      </p:sp>
      <p:sp>
        <p:nvSpPr>
          <p:cNvPr id="49162" name="TextBox 12">
            <a:extLst>
              <a:ext uri="{FF2B5EF4-FFF2-40B4-BE49-F238E27FC236}">
                <a16:creationId xmlns:a16="http://schemas.microsoft.com/office/drawing/2014/main" id="{D37F511F-32F2-401E-B84F-679537040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2895600"/>
            <a:ext cx="1997075" cy="14779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The sum of the forces acting across the membrane (starling forces)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6D7822-A05E-4EAF-B6EC-85CFF757DE4E}"/>
              </a:ext>
            </a:extLst>
          </p:cNvPr>
          <p:cNvCxnSpPr/>
          <p:nvPr/>
        </p:nvCxnSpPr>
        <p:spPr>
          <a:xfrm flipH="1">
            <a:off x="4305300" y="3914775"/>
            <a:ext cx="647700" cy="447675"/>
          </a:xfrm>
          <a:prstGeom prst="straightConnector1">
            <a:avLst/>
          </a:prstGeom>
          <a:ln w="31750">
            <a:solidFill>
              <a:srgbClr val="A51B9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EDA82FB-9777-4BBD-83FB-0EF4E39DE97B}"/>
              </a:ext>
            </a:extLst>
          </p:cNvPr>
          <p:cNvCxnSpPr/>
          <p:nvPr/>
        </p:nvCxnSpPr>
        <p:spPr>
          <a:xfrm>
            <a:off x="4991100" y="3914775"/>
            <a:ext cx="609600" cy="447675"/>
          </a:xfrm>
          <a:prstGeom prst="straightConnector1">
            <a:avLst/>
          </a:prstGeom>
          <a:ln w="31750">
            <a:solidFill>
              <a:srgbClr val="A51B9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5" name="TextBox 17">
            <a:extLst>
              <a:ext uri="{FF2B5EF4-FFF2-40B4-BE49-F238E27FC236}">
                <a16:creationId xmlns:a16="http://schemas.microsoft.com/office/drawing/2014/main" id="{7120AE5A-1B4E-419F-806A-BFCD5C158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438650"/>
            <a:ext cx="1454150" cy="369888"/>
          </a:xfrm>
          <a:prstGeom prst="rect">
            <a:avLst/>
          </a:prstGeom>
          <a:noFill/>
          <a:ln w="9525">
            <a:solidFill>
              <a:srgbClr val="A51B9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Permeability</a:t>
            </a:r>
          </a:p>
        </p:txBody>
      </p:sp>
      <p:sp>
        <p:nvSpPr>
          <p:cNvPr id="49166" name="TextBox 19">
            <a:extLst>
              <a:ext uri="{FF2B5EF4-FFF2-40B4-BE49-F238E27FC236}">
                <a16:creationId xmlns:a16="http://schemas.microsoft.com/office/drawing/2014/main" id="{C6B1B59D-2834-4906-A265-788A121C1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4454525"/>
            <a:ext cx="1176337" cy="923925"/>
          </a:xfrm>
          <a:prstGeom prst="rect">
            <a:avLst/>
          </a:prstGeom>
          <a:noFill/>
          <a:ln w="9525">
            <a:solidFill>
              <a:srgbClr val="A51B9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Filtering surface area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EEA8E199-DF80-459D-86AA-0E54BFF21F1C}"/>
              </a:ext>
            </a:extLst>
          </p:cNvPr>
          <p:cNvSpPr/>
          <p:nvPr/>
        </p:nvSpPr>
        <p:spPr>
          <a:xfrm rot="16200000">
            <a:off x="4548981" y="3939382"/>
            <a:ext cx="427037" cy="3276600"/>
          </a:xfrm>
          <a:prstGeom prst="leftBrace">
            <a:avLst>
              <a:gd name="adj1" fmla="val 40797"/>
              <a:gd name="adj2" fmla="val 50000"/>
            </a:avLst>
          </a:prstGeom>
          <a:ln w="31750">
            <a:solidFill>
              <a:srgbClr val="A51B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168" name="TextBox 20">
            <a:extLst>
              <a:ext uri="{FF2B5EF4-FFF2-40B4-BE49-F238E27FC236}">
                <a16:creationId xmlns:a16="http://schemas.microsoft.com/office/drawing/2014/main" id="{4597D6A1-3191-49A7-B4F5-813AA109F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878513"/>
            <a:ext cx="3827463" cy="369887"/>
          </a:xfrm>
          <a:prstGeom prst="rect">
            <a:avLst/>
          </a:prstGeom>
          <a:gradFill rotWithShape="1">
            <a:gsLst>
              <a:gs pos="0">
                <a:srgbClr val="D692C7"/>
              </a:gs>
              <a:gs pos="50000">
                <a:srgbClr val="E4BEDB"/>
              </a:gs>
              <a:gs pos="100000">
                <a:srgbClr val="F1E0ED"/>
              </a:gs>
            </a:gsLst>
            <a:lin ang="2700000" scaled="1"/>
          </a:gradFill>
          <a:ln w="9525">
            <a:solidFill>
              <a:srgbClr val="A51B9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Capillary filtration coefficient (</a:t>
            </a:r>
            <a:r>
              <a:rPr lang="en-US" altLang="en-US" b="1">
                <a:solidFill>
                  <a:srgbClr val="A51B91"/>
                </a:solidFill>
              </a:rPr>
              <a:t>Kf</a:t>
            </a:r>
            <a:r>
              <a:rPr lang="en-US" altLang="en-US" b="1"/>
              <a:t>)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2065C6A0-E4E6-45DB-B632-E71EA36C87D3}"/>
              </a:ext>
            </a:extLst>
          </p:cNvPr>
          <p:cNvSpPr/>
          <p:nvPr/>
        </p:nvSpPr>
        <p:spPr>
          <a:xfrm>
            <a:off x="1039813" y="2327275"/>
            <a:ext cx="2127250" cy="1114425"/>
          </a:xfrm>
          <a:custGeom>
            <a:avLst/>
            <a:gdLst>
              <a:gd name="connsiteX0" fmla="*/ 0 w 2127596"/>
              <a:gd name="connsiteY0" fmla="*/ 0 h 1114555"/>
              <a:gd name="connsiteX1" fmla="*/ 69273 w 2127596"/>
              <a:gd name="connsiteY1" fmla="*/ 512618 h 1114555"/>
              <a:gd name="connsiteX2" fmla="*/ 332509 w 2127596"/>
              <a:gd name="connsiteY2" fmla="*/ 803563 h 1114555"/>
              <a:gd name="connsiteX3" fmla="*/ 900545 w 2127596"/>
              <a:gd name="connsiteY3" fmla="*/ 1108363 h 1114555"/>
              <a:gd name="connsiteX4" fmla="*/ 1773382 w 2127596"/>
              <a:gd name="connsiteY4" fmla="*/ 955963 h 1114555"/>
              <a:gd name="connsiteX5" fmla="*/ 2092036 w 2127596"/>
              <a:gd name="connsiteY5" fmla="*/ 360218 h 1114555"/>
              <a:gd name="connsiteX6" fmla="*/ 2105891 w 2127596"/>
              <a:gd name="connsiteY6" fmla="*/ 13854 h 111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7596" h="1114555">
                <a:moveTo>
                  <a:pt x="0" y="0"/>
                </a:moveTo>
                <a:cubicBezTo>
                  <a:pt x="6927" y="189345"/>
                  <a:pt x="13855" y="378691"/>
                  <a:pt x="69273" y="512618"/>
                </a:cubicBezTo>
                <a:cubicBezTo>
                  <a:pt x="124691" y="646545"/>
                  <a:pt x="193964" y="704272"/>
                  <a:pt x="332509" y="803563"/>
                </a:cubicBezTo>
                <a:cubicBezTo>
                  <a:pt x="471054" y="902854"/>
                  <a:pt x="660399" y="1082963"/>
                  <a:pt x="900545" y="1108363"/>
                </a:cubicBezTo>
                <a:cubicBezTo>
                  <a:pt x="1140691" y="1133763"/>
                  <a:pt x="1574800" y="1080654"/>
                  <a:pt x="1773382" y="955963"/>
                </a:cubicBezTo>
                <a:cubicBezTo>
                  <a:pt x="1971964" y="831272"/>
                  <a:pt x="2036618" y="517236"/>
                  <a:pt x="2092036" y="360218"/>
                </a:cubicBezTo>
                <a:cubicBezTo>
                  <a:pt x="2147454" y="203200"/>
                  <a:pt x="2126672" y="108527"/>
                  <a:pt x="2105891" y="13854"/>
                </a:cubicBezTo>
              </a:path>
            </a:pathLst>
          </a:custGeom>
          <a:ln w="76200">
            <a:solidFill>
              <a:srgbClr val="A51B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45201E2-BA69-4D20-BF10-AF58BC9E922F}"/>
              </a:ext>
            </a:extLst>
          </p:cNvPr>
          <p:cNvCxnSpPr/>
          <p:nvPr/>
        </p:nvCxnSpPr>
        <p:spPr>
          <a:xfrm flipH="1">
            <a:off x="1219200" y="2986088"/>
            <a:ext cx="228600" cy="455612"/>
          </a:xfrm>
          <a:prstGeom prst="straightConnector1">
            <a:avLst/>
          </a:prstGeom>
          <a:ln w="28575">
            <a:solidFill>
              <a:srgbClr val="A51B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6951D97-B1BC-4747-BE80-8D8AEF790902}"/>
              </a:ext>
            </a:extLst>
          </p:cNvPr>
          <p:cNvCxnSpPr/>
          <p:nvPr/>
        </p:nvCxnSpPr>
        <p:spPr>
          <a:xfrm flipH="1">
            <a:off x="1812925" y="3249613"/>
            <a:ext cx="114300" cy="565150"/>
          </a:xfrm>
          <a:prstGeom prst="straightConnector1">
            <a:avLst/>
          </a:prstGeom>
          <a:ln w="28575">
            <a:solidFill>
              <a:srgbClr val="A51B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5D74FD7-7EDE-4C75-B9D4-00381D4FE27E}"/>
              </a:ext>
            </a:extLst>
          </p:cNvPr>
          <p:cNvCxnSpPr/>
          <p:nvPr/>
        </p:nvCxnSpPr>
        <p:spPr>
          <a:xfrm>
            <a:off x="2286000" y="3246438"/>
            <a:ext cx="0" cy="568325"/>
          </a:xfrm>
          <a:prstGeom prst="straightConnector1">
            <a:avLst/>
          </a:prstGeom>
          <a:ln w="28575">
            <a:solidFill>
              <a:srgbClr val="A51B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3B87174-93F8-4C57-857C-82F47CB15B2F}"/>
              </a:ext>
            </a:extLst>
          </p:cNvPr>
          <p:cNvCxnSpPr/>
          <p:nvPr/>
        </p:nvCxnSpPr>
        <p:spPr>
          <a:xfrm>
            <a:off x="2620963" y="3055938"/>
            <a:ext cx="198437" cy="469900"/>
          </a:xfrm>
          <a:prstGeom prst="straightConnector1">
            <a:avLst/>
          </a:prstGeom>
          <a:ln w="28575">
            <a:solidFill>
              <a:srgbClr val="A51B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28DE0AB-F5A3-408C-B99E-392711CF18C5}"/>
              </a:ext>
            </a:extLst>
          </p:cNvPr>
          <p:cNvCxnSpPr/>
          <p:nvPr/>
        </p:nvCxnSpPr>
        <p:spPr>
          <a:xfrm>
            <a:off x="2819400" y="2884488"/>
            <a:ext cx="304800" cy="295275"/>
          </a:xfrm>
          <a:prstGeom prst="straightConnector1">
            <a:avLst/>
          </a:prstGeom>
          <a:ln w="28575">
            <a:solidFill>
              <a:srgbClr val="A51B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A3DA02D-5E88-408B-97F1-2F7566010D74}"/>
              </a:ext>
            </a:extLst>
          </p:cNvPr>
          <p:cNvCxnSpPr/>
          <p:nvPr/>
        </p:nvCxnSpPr>
        <p:spPr>
          <a:xfrm flipH="1">
            <a:off x="1447800" y="3159125"/>
            <a:ext cx="228600" cy="655638"/>
          </a:xfrm>
          <a:prstGeom prst="straightConnector1">
            <a:avLst/>
          </a:prstGeom>
          <a:ln w="28575">
            <a:solidFill>
              <a:srgbClr val="A51B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own Arrow 36">
            <a:extLst>
              <a:ext uri="{FF2B5EF4-FFF2-40B4-BE49-F238E27FC236}">
                <a16:creationId xmlns:a16="http://schemas.microsoft.com/office/drawing/2014/main" id="{DDACF5A3-681E-462D-8D31-29954FCAF34A}"/>
              </a:ext>
            </a:extLst>
          </p:cNvPr>
          <p:cNvSpPr/>
          <p:nvPr/>
        </p:nvSpPr>
        <p:spPr>
          <a:xfrm>
            <a:off x="7705725" y="4441825"/>
            <a:ext cx="219075" cy="434975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177" name="TextBox 38">
            <a:extLst>
              <a:ext uri="{FF2B5EF4-FFF2-40B4-BE49-F238E27FC236}">
                <a16:creationId xmlns:a16="http://schemas.microsoft.com/office/drawing/2014/main" id="{5EE15A9A-C644-4E19-A543-22EBABABB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945063"/>
            <a:ext cx="2378075" cy="646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Net filtration pressure</a:t>
            </a:r>
          </a:p>
          <a:p>
            <a:pPr algn="ctr" eaLnBrk="1" hangingPunct="1"/>
            <a:r>
              <a:rPr lang="en-US" altLang="en-US" b="1" i="1">
                <a:solidFill>
                  <a:srgbClr val="0070C0"/>
                </a:solidFill>
              </a:rPr>
              <a:t>(NFP)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5E0D3E-63D9-40D5-8BB6-EE799616C70C}"/>
              </a:ext>
            </a:extLst>
          </p:cNvPr>
          <p:cNvSpPr txBox="1"/>
          <p:nvPr/>
        </p:nvSpPr>
        <p:spPr>
          <a:xfrm>
            <a:off x="5697538" y="6400800"/>
            <a:ext cx="1922462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GFR = </a:t>
            </a:r>
            <a:r>
              <a:rPr lang="en-US" b="1" dirty="0" err="1"/>
              <a:t>Kf</a:t>
            </a:r>
            <a:r>
              <a:rPr lang="en-US" b="1" dirty="0"/>
              <a:t> X NFP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6FC9E5F8-1F5F-43EF-9193-95E438705D32}"/>
              </a:ext>
            </a:extLst>
          </p:cNvPr>
          <p:cNvSpPr txBox="1">
            <a:spLocks/>
          </p:cNvSpPr>
          <p:nvPr/>
        </p:nvSpPr>
        <p:spPr>
          <a:xfrm>
            <a:off x="457200" y="3810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Functions of the Kidney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88E217D-210C-41CA-A697-3FEBAEEEBFC1}"/>
              </a:ext>
            </a:extLst>
          </p:cNvPr>
          <p:cNvCxnSpPr/>
          <p:nvPr/>
        </p:nvCxnSpPr>
        <p:spPr>
          <a:xfrm>
            <a:off x="304800" y="10668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3">
            <a:extLst>
              <a:ext uri="{FF2B5EF4-FFF2-40B4-BE49-F238E27FC236}">
                <a16:creationId xmlns:a16="http://schemas.microsoft.com/office/drawing/2014/main" id="{56C3ADBF-8626-4732-A0BB-26C062DEE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1371600"/>
            <a:ext cx="280987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>
            <a:extLst>
              <a:ext uri="{FF2B5EF4-FFF2-40B4-BE49-F238E27FC236}">
                <a16:creationId xmlns:a16="http://schemas.microsoft.com/office/drawing/2014/main" id="{C561DBFA-CA5C-427B-8753-B6E38A95A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828800"/>
            <a:ext cx="1943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>
            <a:extLst>
              <a:ext uri="{FF2B5EF4-FFF2-40B4-BE49-F238E27FC236}">
                <a16:creationId xmlns:a16="http://schemas.microsoft.com/office/drawing/2014/main" id="{D4D5E6EA-EF59-4D29-BBB6-D86331FBF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4191000"/>
            <a:ext cx="1938337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B12CB2F4-DE66-47B9-9154-74108D3A3AAC}"/>
              </a:ext>
            </a:extLst>
          </p:cNvPr>
          <p:cNvSpPr/>
          <p:nvPr/>
        </p:nvSpPr>
        <p:spPr>
          <a:xfrm>
            <a:off x="3276600" y="2747963"/>
            <a:ext cx="484188" cy="360362"/>
          </a:xfrm>
          <a:custGeom>
            <a:avLst/>
            <a:gdLst>
              <a:gd name="connsiteX0" fmla="*/ 0 w 484909"/>
              <a:gd name="connsiteY0" fmla="*/ 0 h 360218"/>
              <a:gd name="connsiteX1" fmla="*/ 263237 w 484909"/>
              <a:gd name="connsiteY1" fmla="*/ 290946 h 360218"/>
              <a:gd name="connsiteX2" fmla="*/ 484909 w 484909"/>
              <a:gd name="connsiteY2" fmla="*/ 360218 h 36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4909" h="360218">
                <a:moveTo>
                  <a:pt x="0" y="0"/>
                </a:moveTo>
                <a:cubicBezTo>
                  <a:pt x="91209" y="115455"/>
                  <a:pt x="182419" y="230910"/>
                  <a:pt x="263237" y="290946"/>
                </a:cubicBezTo>
                <a:cubicBezTo>
                  <a:pt x="344055" y="350982"/>
                  <a:pt x="414482" y="355600"/>
                  <a:pt x="484909" y="360218"/>
                </a:cubicBezTo>
              </a:path>
            </a:pathLst>
          </a:cu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B3DEBF-D485-4DE8-B120-0E4A66400845}"/>
              </a:ext>
            </a:extLst>
          </p:cNvPr>
          <p:cNvSpPr txBox="1"/>
          <p:nvPr/>
        </p:nvSpPr>
        <p:spPr>
          <a:xfrm>
            <a:off x="2411413" y="1981200"/>
            <a:ext cx="1550987" cy="7381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Blood with metabolic waste products</a:t>
            </a:r>
          </a:p>
        </p:txBody>
      </p:sp>
      <p:sp>
        <p:nvSpPr>
          <p:cNvPr id="15" name="Curved Right Arrow 14">
            <a:extLst>
              <a:ext uri="{FF2B5EF4-FFF2-40B4-BE49-F238E27FC236}">
                <a16:creationId xmlns:a16="http://schemas.microsoft.com/office/drawing/2014/main" id="{08F2C01A-BF86-4BA0-9452-AE12B6CA1A49}"/>
              </a:ext>
            </a:extLst>
          </p:cNvPr>
          <p:cNvSpPr/>
          <p:nvPr/>
        </p:nvSpPr>
        <p:spPr>
          <a:xfrm>
            <a:off x="5486400" y="2438400"/>
            <a:ext cx="762000" cy="2667000"/>
          </a:xfrm>
          <a:prstGeom prst="curv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794C31-2C32-4335-AD91-97C302571F1E}"/>
              </a:ext>
            </a:extLst>
          </p:cNvPr>
          <p:cNvSpPr txBox="1"/>
          <p:nvPr/>
        </p:nvSpPr>
        <p:spPr>
          <a:xfrm>
            <a:off x="6367463" y="5791200"/>
            <a:ext cx="2239962" cy="923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Water &amp; electrolytes</a:t>
            </a:r>
          </a:p>
          <a:p>
            <a:pPr algn="ctr">
              <a:defRPr/>
            </a:pPr>
            <a:r>
              <a:rPr lang="en-US" dirty="0"/>
              <a:t>Acid-base</a:t>
            </a:r>
          </a:p>
          <a:p>
            <a:pPr algn="ctr">
              <a:defRPr/>
            </a:pPr>
            <a:r>
              <a:rPr lang="en-US" dirty="0"/>
              <a:t>Arterial BP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19F8DE-7585-46D5-9015-B52E8B5E3604}"/>
              </a:ext>
            </a:extLst>
          </p:cNvPr>
          <p:cNvSpPr txBox="1"/>
          <p:nvPr/>
        </p:nvSpPr>
        <p:spPr>
          <a:xfrm>
            <a:off x="6699250" y="1143000"/>
            <a:ext cx="1377950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Regulation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CBF167-67C5-40A9-AC95-D9DEE7DEAEF2}"/>
              </a:ext>
            </a:extLst>
          </p:cNvPr>
          <p:cNvSpPr txBox="1"/>
          <p:nvPr/>
        </p:nvSpPr>
        <p:spPr>
          <a:xfrm>
            <a:off x="3944938" y="1143000"/>
            <a:ext cx="1236662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Excretion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B29A3B-263F-48EF-909B-B1F5CED2E13E}"/>
              </a:ext>
            </a:extLst>
          </p:cNvPr>
          <p:cNvSpPr txBox="1"/>
          <p:nvPr/>
        </p:nvSpPr>
        <p:spPr>
          <a:xfrm>
            <a:off x="533400" y="1143000"/>
            <a:ext cx="2198688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Synthetic function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78B1513-DB2A-435C-B810-3883D63D4DE6}"/>
              </a:ext>
            </a:extLst>
          </p:cNvPr>
          <p:cNvCxnSpPr/>
          <p:nvPr/>
        </p:nvCxnSpPr>
        <p:spPr>
          <a:xfrm flipH="1">
            <a:off x="2362200" y="3886200"/>
            <a:ext cx="2452688" cy="0"/>
          </a:xfrm>
          <a:prstGeom prst="straightConnector1">
            <a:avLst/>
          </a:prstGeom>
          <a:ln w="381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12B54E9-3BEA-4551-8920-C04D78A72C80}"/>
              </a:ext>
            </a:extLst>
          </p:cNvPr>
          <p:cNvSpPr txBox="1"/>
          <p:nvPr/>
        </p:nvSpPr>
        <p:spPr>
          <a:xfrm>
            <a:off x="76200" y="2743200"/>
            <a:ext cx="2286000" cy="28622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Glucose (gluconeogenesis)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Erythropoietin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1,25-dihydroxy vitamin D3 (</a:t>
            </a:r>
            <a:r>
              <a:rPr lang="en-US" dirty="0" err="1"/>
              <a:t>calcitriol</a:t>
            </a:r>
            <a:r>
              <a:rPr lang="en-US" dirty="0"/>
              <a:t>)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Renin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79CAC9-8E0D-41D5-AD60-91F5AD648C99}"/>
              </a:ext>
            </a:extLst>
          </p:cNvPr>
          <p:cNvSpPr txBox="1"/>
          <p:nvPr/>
        </p:nvSpPr>
        <p:spPr>
          <a:xfrm>
            <a:off x="2667000" y="4953000"/>
            <a:ext cx="2757488" cy="1816100"/>
          </a:xfrm>
          <a:prstGeom prst="rect">
            <a:avLst/>
          </a:prstGeom>
          <a:ln>
            <a:solidFill>
              <a:srgbClr val="CC99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/>
              <a:t>Metabolic waste products:</a:t>
            </a:r>
          </a:p>
          <a:p>
            <a:pPr algn="ctr">
              <a:defRPr/>
            </a:pPr>
            <a:r>
              <a:rPr lang="en-US" sz="1400" dirty="0"/>
              <a:t>Urea</a:t>
            </a:r>
          </a:p>
          <a:p>
            <a:pPr algn="ctr">
              <a:defRPr/>
            </a:pPr>
            <a:r>
              <a:rPr lang="en-US" sz="1400" dirty="0" err="1"/>
              <a:t>Creatinine</a:t>
            </a:r>
            <a:endParaRPr lang="en-US" sz="1400" dirty="0"/>
          </a:p>
          <a:p>
            <a:pPr algn="ctr">
              <a:defRPr/>
            </a:pPr>
            <a:r>
              <a:rPr lang="en-US" sz="1400" dirty="0"/>
              <a:t>Uric acid</a:t>
            </a:r>
          </a:p>
          <a:p>
            <a:pPr algn="ctr">
              <a:defRPr/>
            </a:pPr>
            <a:r>
              <a:rPr lang="en-US" sz="1400" dirty="0"/>
              <a:t>Bilirubin</a:t>
            </a:r>
          </a:p>
          <a:p>
            <a:pPr algn="ctr">
              <a:defRPr/>
            </a:pPr>
            <a:r>
              <a:rPr lang="en-US" sz="1400" b="1" dirty="0"/>
              <a:t>Ingested toxins:</a:t>
            </a:r>
          </a:p>
          <a:p>
            <a:pPr algn="ctr">
              <a:defRPr/>
            </a:pPr>
            <a:r>
              <a:rPr lang="en-US" sz="1400" dirty="0"/>
              <a:t>Drugs</a:t>
            </a:r>
          </a:p>
          <a:p>
            <a:pPr algn="ctr">
              <a:defRPr/>
            </a:pPr>
            <a:r>
              <a:rPr lang="en-US" sz="1400" dirty="0"/>
              <a:t>Pesticides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B7A8C91-C802-4B24-A4F0-BC77CA717157}"/>
              </a:ext>
            </a:extLst>
          </p:cNvPr>
          <p:cNvCxnSpPr/>
          <p:nvPr/>
        </p:nvCxnSpPr>
        <p:spPr>
          <a:xfrm>
            <a:off x="4038600" y="4495800"/>
            <a:ext cx="0" cy="457200"/>
          </a:xfrm>
          <a:prstGeom prst="straightConnector1">
            <a:avLst/>
          </a:prstGeom>
          <a:ln w="38100">
            <a:solidFill>
              <a:srgbClr val="CC99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C47B6-CF7E-4DFA-A3BD-5646E85187B1}"/>
              </a:ext>
            </a:extLst>
          </p:cNvPr>
          <p:cNvSpPr txBox="1">
            <a:spLocks/>
          </p:cNvSpPr>
          <p:nvPr/>
        </p:nvSpPr>
        <p:spPr>
          <a:xfrm>
            <a:off x="381000" y="3810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Cont. determinants of GFR- Starling Forces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EFD8CCE-11D3-4657-B37C-F23BF1E05B31}"/>
              </a:ext>
            </a:extLst>
          </p:cNvPr>
          <p:cNvCxnSpPr/>
          <p:nvPr/>
        </p:nvCxnSpPr>
        <p:spPr>
          <a:xfrm>
            <a:off x="304800" y="838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0" name="TextBox 8">
            <a:extLst>
              <a:ext uri="{FF2B5EF4-FFF2-40B4-BE49-F238E27FC236}">
                <a16:creationId xmlns:a16="http://schemas.microsoft.com/office/drawing/2014/main" id="{40E92214-2A50-4533-8D60-D4EE24146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066800"/>
            <a:ext cx="5969000" cy="6778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i="1">
                <a:solidFill>
                  <a:srgbClr val="0070C0"/>
                </a:solidFill>
              </a:rPr>
              <a:t>Starling Forces</a:t>
            </a:r>
          </a:p>
          <a:p>
            <a:pPr algn="ctr" eaLnBrk="1" hangingPunct="1"/>
            <a:r>
              <a:rPr lang="en-US" altLang="en-US"/>
              <a:t>Forces that control movement of fluid in/out of a capillary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739F85D-A331-4C61-844F-C4E53F0B91C9}"/>
              </a:ext>
            </a:extLst>
          </p:cNvPr>
          <p:cNvCxnSpPr>
            <a:stCxn id="50180" idx="2"/>
          </p:cNvCxnSpPr>
          <p:nvPr/>
        </p:nvCxnSpPr>
        <p:spPr>
          <a:xfrm flipH="1">
            <a:off x="2819400" y="1744663"/>
            <a:ext cx="1841500" cy="769937"/>
          </a:xfrm>
          <a:prstGeom prst="straightConnector1">
            <a:avLst/>
          </a:prstGeom>
          <a:ln w="31750">
            <a:solidFill>
              <a:srgbClr val="0070C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7A057FF-DF5B-4F61-BE14-4C31D3502B5A}"/>
              </a:ext>
            </a:extLst>
          </p:cNvPr>
          <p:cNvCxnSpPr/>
          <p:nvPr/>
        </p:nvCxnSpPr>
        <p:spPr>
          <a:xfrm>
            <a:off x="4660900" y="1760538"/>
            <a:ext cx="1816100" cy="754062"/>
          </a:xfrm>
          <a:prstGeom prst="straightConnector1">
            <a:avLst/>
          </a:prstGeom>
          <a:ln w="31750">
            <a:solidFill>
              <a:srgbClr val="0070C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3" name="TextBox 18">
            <a:extLst>
              <a:ext uri="{FF2B5EF4-FFF2-40B4-BE49-F238E27FC236}">
                <a16:creationId xmlns:a16="http://schemas.microsoft.com/office/drawing/2014/main" id="{58E868F0-7D2C-40C8-9424-A77404BC5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663" y="2678113"/>
            <a:ext cx="2789237" cy="3698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70C0"/>
                </a:solidFill>
              </a:rPr>
              <a:t>Hydrostatic</a:t>
            </a:r>
            <a:r>
              <a:rPr lang="en-US" altLang="en-US"/>
              <a:t> pressure (P)</a:t>
            </a:r>
          </a:p>
        </p:txBody>
      </p:sp>
      <p:sp>
        <p:nvSpPr>
          <p:cNvPr id="50184" name="TextBox 21">
            <a:extLst>
              <a:ext uri="{FF2B5EF4-FFF2-40B4-BE49-F238E27FC236}">
                <a16:creationId xmlns:a16="http://schemas.microsoft.com/office/drawing/2014/main" id="{B5C510EA-5DFF-4D5F-A605-8D2D8642D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665413"/>
            <a:ext cx="4230688" cy="3683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70C0"/>
                </a:solidFill>
              </a:rPr>
              <a:t>Colloid osmotic (oncotic)</a:t>
            </a:r>
            <a:r>
              <a:rPr lang="en-US" altLang="en-US"/>
              <a:t> pressure (</a:t>
            </a:r>
            <a:r>
              <a:rPr lang="en-US" altLang="en-US">
                <a:latin typeface="Bookman Old Style" panose="02050604050505020204" pitchFamily="18" charset="0"/>
              </a:rPr>
              <a:t>)</a:t>
            </a:r>
            <a:endParaRPr lang="en-US" altLang="en-US"/>
          </a:p>
        </p:txBody>
      </p:sp>
      <p:grpSp>
        <p:nvGrpSpPr>
          <p:cNvPr id="50185" name="Group 25">
            <a:extLst>
              <a:ext uri="{FF2B5EF4-FFF2-40B4-BE49-F238E27FC236}">
                <a16:creationId xmlns:a16="http://schemas.microsoft.com/office/drawing/2014/main" id="{1329ADAA-D906-480E-9D16-4050681A4E22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4419600"/>
            <a:ext cx="2133600" cy="1295400"/>
            <a:chOff x="990600" y="4038600"/>
            <a:chExt cx="2133600" cy="1295400"/>
          </a:xfrm>
        </p:grpSpPr>
        <p:sp>
          <p:nvSpPr>
            <p:cNvPr id="21" name="Can 20">
              <a:extLst>
                <a:ext uri="{FF2B5EF4-FFF2-40B4-BE49-F238E27FC236}">
                  <a16:creationId xmlns:a16="http://schemas.microsoft.com/office/drawing/2014/main" id="{05CC5BB2-69D0-4E24-9235-CEA3A3A61661}"/>
                </a:ext>
              </a:extLst>
            </p:cNvPr>
            <p:cNvSpPr/>
            <p:nvPr/>
          </p:nvSpPr>
          <p:spPr>
            <a:xfrm rot="5400000">
              <a:off x="1409700" y="3619500"/>
              <a:ext cx="1295400" cy="2133600"/>
            </a:xfrm>
            <a:prstGeom prst="ca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D5AB5CD-A2FC-4C39-BBBF-3762EF053ABE}"/>
                </a:ext>
              </a:extLst>
            </p:cNvPr>
            <p:cNvCxnSpPr/>
            <p:nvPr/>
          </p:nvCxnSpPr>
          <p:spPr>
            <a:xfrm flipV="1">
              <a:off x="1363663" y="4038600"/>
              <a:ext cx="0" cy="381000"/>
            </a:xfrm>
            <a:prstGeom prst="straightConnector1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21F6850-57EC-4022-AC8C-18007382CB66}"/>
                </a:ext>
              </a:extLst>
            </p:cNvPr>
            <p:cNvCxnSpPr/>
            <p:nvPr/>
          </p:nvCxnSpPr>
          <p:spPr>
            <a:xfrm flipV="1">
              <a:off x="1600200" y="4038600"/>
              <a:ext cx="0" cy="381000"/>
            </a:xfrm>
            <a:prstGeom prst="straightConnector1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8A58E36-BA78-4905-ACFE-AC91B299DCD3}"/>
                </a:ext>
              </a:extLst>
            </p:cNvPr>
            <p:cNvCxnSpPr/>
            <p:nvPr/>
          </p:nvCxnSpPr>
          <p:spPr>
            <a:xfrm flipV="1">
              <a:off x="1828800" y="4038600"/>
              <a:ext cx="0" cy="381000"/>
            </a:xfrm>
            <a:prstGeom prst="straightConnector1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0A86586-4D3E-477B-8E1A-32D1A5E376B1}"/>
                </a:ext>
              </a:extLst>
            </p:cNvPr>
            <p:cNvCxnSpPr/>
            <p:nvPr/>
          </p:nvCxnSpPr>
          <p:spPr>
            <a:xfrm flipV="1">
              <a:off x="2057400" y="4038600"/>
              <a:ext cx="0" cy="381000"/>
            </a:xfrm>
            <a:prstGeom prst="straightConnector1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9132AAE-9DD5-4E92-9122-5BF0E59D45C1}"/>
                </a:ext>
              </a:extLst>
            </p:cNvPr>
            <p:cNvCxnSpPr/>
            <p:nvPr/>
          </p:nvCxnSpPr>
          <p:spPr>
            <a:xfrm flipV="1">
              <a:off x="2286000" y="4038600"/>
              <a:ext cx="0" cy="381000"/>
            </a:xfrm>
            <a:prstGeom prst="straightConnector1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C1C10FF-4A0F-4777-BB7E-8503E9F966B0}"/>
                </a:ext>
              </a:extLst>
            </p:cNvPr>
            <p:cNvCxnSpPr/>
            <p:nvPr/>
          </p:nvCxnSpPr>
          <p:spPr>
            <a:xfrm flipV="1">
              <a:off x="2514600" y="4038600"/>
              <a:ext cx="0" cy="381000"/>
            </a:xfrm>
            <a:prstGeom prst="straightConnector1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868783A-9960-4A5A-8C2E-6F9EC9ACBCC4}"/>
                </a:ext>
              </a:extLst>
            </p:cNvPr>
            <p:cNvCxnSpPr/>
            <p:nvPr/>
          </p:nvCxnSpPr>
          <p:spPr>
            <a:xfrm>
              <a:off x="1371600" y="4876800"/>
              <a:ext cx="0" cy="381000"/>
            </a:xfrm>
            <a:prstGeom prst="straightConnector1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446F29B-174B-4F0C-ADBC-A1DFF569FFD9}"/>
                </a:ext>
              </a:extLst>
            </p:cNvPr>
            <p:cNvCxnSpPr/>
            <p:nvPr/>
          </p:nvCxnSpPr>
          <p:spPr>
            <a:xfrm>
              <a:off x="1600200" y="4876800"/>
              <a:ext cx="0" cy="381000"/>
            </a:xfrm>
            <a:prstGeom prst="straightConnector1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F55ED4C-6434-4355-A785-87B158D28BCB}"/>
                </a:ext>
              </a:extLst>
            </p:cNvPr>
            <p:cNvCxnSpPr/>
            <p:nvPr/>
          </p:nvCxnSpPr>
          <p:spPr>
            <a:xfrm>
              <a:off x="1828800" y="4876800"/>
              <a:ext cx="0" cy="381000"/>
            </a:xfrm>
            <a:prstGeom prst="straightConnector1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8FF89E4-6B27-42A0-A182-EF9FF1034D10}"/>
                </a:ext>
              </a:extLst>
            </p:cNvPr>
            <p:cNvCxnSpPr/>
            <p:nvPr/>
          </p:nvCxnSpPr>
          <p:spPr>
            <a:xfrm>
              <a:off x="2057400" y="4876800"/>
              <a:ext cx="0" cy="381000"/>
            </a:xfrm>
            <a:prstGeom prst="straightConnector1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C657881-7878-4B97-8065-0C48A315AFF5}"/>
                </a:ext>
              </a:extLst>
            </p:cNvPr>
            <p:cNvCxnSpPr/>
            <p:nvPr/>
          </p:nvCxnSpPr>
          <p:spPr>
            <a:xfrm>
              <a:off x="2286000" y="4876800"/>
              <a:ext cx="0" cy="381000"/>
            </a:xfrm>
            <a:prstGeom prst="straightConnector1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29E3E2A-ED8F-4C4A-91DA-B1D37C2C93B4}"/>
                </a:ext>
              </a:extLst>
            </p:cNvPr>
            <p:cNvCxnSpPr/>
            <p:nvPr/>
          </p:nvCxnSpPr>
          <p:spPr>
            <a:xfrm>
              <a:off x="2514600" y="4876800"/>
              <a:ext cx="0" cy="381000"/>
            </a:xfrm>
            <a:prstGeom prst="straightConnector1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186" name="TextBox 32">
            <a:extLst>
              <a:ext uri="{FF2B5EF4-FFF2-40B4-BE49-F238E27FC236}">
                <a16:creationId xmlns:a16="http://schemas.microsoft.com/office/drawing/2014/main" id="{4CA6B933-996B-48F0-B37C-024570B00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00400"/>
            <a:ext cx="289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The pressure exerted by blood (water) on the walls of the blood vessel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1571DF-9C5A-47F0-9186-871D98F16184}"/>
              </a:ext>
            </a:extLst>
          </p:cNvPr>
          <p:cNvSpPr txBox="1"/>
          <p:nvPr/>
        </p:nvSpPr>
        <p:spPr>
          <a:xfrm>
            <a:off x="1143000" y="6172200"/>
            <a:ext cx="2441575" cy="3698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Moves fluid </a:t>
            </a:r>
            <a:r>
              <a:rPr lang="en-US" b="1" i="1" dirty="0">
                <a:solidFill>
                  <a:srgbClr val="FF0000"/>
                </a:solidFill>
              </a:rPr>
              <a:t>OUTSIDE</a:t>
            </a:r>
            <a:endParaRPr lang="en-US" dirty="0"/>
          </a:p>
        </p:txBody>
      </p:sp>
      <p:sp>
        <p:nvSpPr>
          <p:cNvPr id="50188" name="TextBox 41">
            <a:extLst>
              <a:ext uri="{FF2B5EF4-FFF2-40B4-BE49-F238E27FC236}">
                <a16:creationId xmlns:a16="http://schemas.microsoft.com/office/drawing/2014/main" id="{4FB39906-38DA-4471-82F2-AEA078A1A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124200"/>
            <a:ext cx="289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The osmotic pressure created by the non-diffusible plasma proteins inside the blood vessel</a:t>
            </a:r>
          </a:p>
        </p:txBody>
      </p:sp>
      <p:sp>
        <p:nvSpPr>
          <p:cNvPr id="44" name="Can 43">
            <a:extLst>
              <a:ext uri="{FF2B5EF4-FFF2-40B4-BE49-F238E27FC236}">
                <a16:creationId xmlns:a16="http://schemas.microsoft.com/office/drawing/2014/main" id="{524444CD-16F6-4C50-9E18-B7584015FFC4}"/>
              </a:ext>
            </a:extLst>
          </p:cNvPr>
          <p:cNvSpPr/>
          <p:nvPr/>
        </p:nvSpPr>
        <p:spPr>
          <a:xfrm rot="5400000">
            <a:off x="5981700" y="4000500"/>
            <a:ext cx="1295400" cy="2133600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AEEFB81-75B1-4BF6-A420-13F4B7596D35}"/>
              </a:ext>
            </a:extLst>
          </p:cNvPr>
          <p:cNvSpPr/>
          <p:nvPr/>
        </p:nvSpPr>
        <p:spPr>
          <a:xfrm>
            <a:off x="6019800" y="4705350"/>
            <a:ext cx="228600" cy="952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AB1E08A-16C2-4517-83EB-A1ED37B2DE8C}"/>
              </a:ext>
            </a:extLst>
          </p:cNvPr>
          <p:cNvSpPr/>
          <p:nvPr/>
        </p:nvSpPr>
        <p:spPr>
          <a:xfrm>
            <a:off x="5791200" y="5010150"/>
            <a:ext cx="228600" cy="952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E45591F-8F87-4F55-812D-245CDF95907E}"/>
              </a:ext>
            </a:extLst>
          </p:cNvPr>
          <p:cNvSpPr/>
          <p:nvPr/>
        </p:nvSpPr>
        <p:spPr>
          <a:xfrm>
            <a:off x="5929313" y="5314950"/>
            <a:ext cx="228600" cy="952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B38C35A-5BFD-45A8-ACFE-BABDF4113C33}"/>
              </a:ext>
            </a:extLst>
          </p:cNvPr>
          <p:cNvSpPr/>
          <p:nvPr/>
        </p:nvSpPr>
        <p:spPr>
          <a:xfrm>
            <a:off x="6362700" y="4908550"/>
            <a:ext cx="228600" cy="952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D33392D-93AB-4302-8E25-A224716242D7}"/>
              </a:ext>
            </a:extLst>
          </p:cNvPr>
          <p:cNvSpPr/>
          <p:nvPr/>
        </p:nvSpPr>
        <p:spPr>
          <a:xfrm>
            <a:off x="6286500" y="5210175"/>
            <a:ext cx="228600" cy="952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B1B7D83-2399-432E-944D-3047BE9286B1}"/>
              </a:ext>
            </a:extLst>
          </p:cNvPr>
          <p:cNvSpPr/>
          <p:nvPr/>
        </p:nvSpPr>
        <p:spPr>
          <a:xfrm>
            <a:off x="6411913" y="5514975"/>
            <a:ext cx="228600" cy="952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0829D0C-C4D8-4A65-90C4-BCBC8118A58A}"/>
              </a:ext>
            </a:extLst>
          </p:cNvPr>
          <p:cNvSpPr/>
          <p:nvPr/>
        </p:nvSpPr>
        <p:spPr>
          <a:xfrm>
            <a:off x="6650038" y="4657725"/>
            <a:ext cx="228600" cy="952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F2BD095-597E-42AE-B49B-D9B4B7F45E9E}"/>
              </a:ext>
            </a:extLst>
          </p:cNvPr>
          <p:cNvSpPr/>
          <p:nvPr/>
        </p:nvSpPr>
        <p:spPr>
          <a:xfrm>
            <a:off x="6923088" y="4919663"/>
            <a:ext cx="228600" cy="952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E9870BF-CC16-43FB-BF22-F1BB751C495D}"/>
              </a:ext>
            </a:extLst>
          </p:cNvPr>
          <p:cNvSpPr/>
          <p:nvPr/>
        </p:nvSpPr>
        <p:spPr>
          <a:xfrm>
            <a:off x="6923088" y="5516563"/>
            <a:ext cx="228600" cy="952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D847728-1C07-4B55-A652-298F719B387E}"/>
              </a:ext>
            </a:extLst>
          </p:cNvPr>
          <p:cNvSpPr/>
          <p:nvPr/>
        </p:nvSpPr>
        <p:spPr>
          <a:xfrm>
            <a:off x="6792913" y="5191125"/>
            <a:ext cx="228600" cy="9525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FA456CB-73B3-432A-84B6-C586BB682BB4}"/>
              </a:ext>
            </a:extLst>
          </p:cNvPr>
          <p:cNvCxnSpPr/>
          <p:nvPr/>
        </p:nvCxnSpPr>
        <p:spPr>
          <a:xfrm flipV="1">
            <a:off x="6013450" y="5564188"/>
            <a:ext cx="0" cy="381000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6D68185-3010-49FC-989A-FFFC4812849C}"/>
              </a:ext>
            </a:extLst>
          </p:cNvPr>
          <p:cNvCxnSpPr/>
          <p:nvPr/>
        </p:nvCxnSpPr>
        <p:spPr>
          <a:xfrm flipV="1">
            <a:off x="6324600" y="5562600"/>
            <a:ext cx="0" cy="381000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D01A68F-C294-471B-B486-FC69D57EB5DF}"/>
              </a:ext>
            </a:extLst>
          </p:cNvPr>
          <p:cNvCxnSpPr/>
          <p:nvPr/>
        </p:nvCxnSpPr>
        <p:spPr>
          <a:xfrm>
            <a:off x="6146800" y="4265613"/>
            <a:ext cx="9525" cy="392112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FD9F1E7-799C-40ED-AE3F-EF16868ADAAE}"/>
              </a:ext>
            </a:extLst>
          </p:cNvPr>
          <p:cNvCxnSpPr/>
          <p:nvPr/>
        </p:nvCxnSpPr>
        <p:spPr>
          <a:xfrm flipV="1">
            <a:off x="6792913" y="5524500"/>
            <a:ext cx="0" cy="381000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F0E94B9-DE56-4CCC-9266-8E325A89FD39}"/>
              </a:ext>
            </a:extLst>
          </p:cNvPr>
          <p:cNvCxnSpPr/>
          <p:nvPr/>
        </p:nvCxnSpPr>
        <p:spPr>
          <a:xfrm flipV="1">
            <a:off x="7315200" y="5524500"/>
            <a:ext cx="0" cy="381000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1EAA1AE-380A-4777-B9E0-C949FD62EA7E}"/>
              </a:ext>
            </a:extLst>
          </p:cNvPr>
          <p:cNvCxnSpPr/>
          <p:nvPr/>
        </p:nvCxnSpPr>
        <p:spPr>
          <a:xfrm>
            <a:off x="6389688" y="4267200"/>
            <a:ext cx="11112" cy="392113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41BA191-7752-45BB-B527-C08FF329E83B}"/>
              </a:ext>
            </a:extLst>
          </p:cNvPr>
          <p:cNvCxnSpPr/>
          <p:nvPr/>
        </p:nvCxnSpPr>
        <p:spPr>
          <a:xfrm>
            <a:off x="6694488" y="4267200"/>
            <a:ext cx="11112" cy="392113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CB830D4-5B91-41F7-981B-AC4DE984C23C}"/>
              </a:ext>
            </a:extLst>
          </p:cNvPr>
          <p:cNvCxnSpPr/>
          <p:nvPr/>
        </p:nvCxnSpPr>
        <p:spPr>
          <a:xfrm>
            <a:off x="7075488" y="4267200"/>
            <a:ext cx="11112" cy="392113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598EF96C-520B-4BE8-B8C6-A766F74444FB}"/>
              </a:ext>
            </a:extLst>
          </p:cNvPr>
          <p:cNvSpPr txBox="1"/>
          <p:nvPr/>
        </p:nvSpPr>
        <p:spPr>
          <a:xfrm>
            <a:off x="5665788" y="6172200"/>
            <a:ext cx="2057400" cy="3698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0070C0"/>
                </a:solidFill>
              </a:rPr>
              <a:t>Pulls</a:t>
            </a:r>
            <a:r>
              <a:rPr lang="en-US" dirty="0"/>
              <a:t> fluid </a:t>
            </a:r>
            <a:r>
              <a:rPr lang="en-US" b="1" i="1" dirty="0">
                <a:solidFill>
                  <a:srgbClr val="0070C0"/>
                </a:solidFill>
              </a:rPr>
              <a:t>INSIDE</a:t>
            </a:r>
            <a:endParaRPr lang="en-US" dirty="0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8F705E16-83BD-42F0-BFB9-819985E8D7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Net Filtration Pressure (NFP)</a:t>
            </a:r>
          </a:p>
        </p:txBody>
      </p:sp>
      <p:pic>
        <p:nvPicPr>
          <p:cNvPr id="51203" name="Picture 3" descr="H:\$$SaladinPowerPoints\Images\Ch-23labeled\0808L.JPG">
            <a:extLst>
              <a:ext uri="{FF2B5EF4-FFF2-40B4-BE49-F238E27FC236}">
                <a16:creationId xmlns:a16="http://schemas.microsoft.com/office/drawing/2014/main" id="{59444303-1818-43F1-BBED-2DE845E55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3"/>
          <a:stretch>
            <a:fillRect/>
          </a:stretch>
        </p:blipFill>
        <p:spPr bwMode="auto">
          <a:xfrm>
            <a:off x="506413" y="1371600"/>
            <a:ext cx="812958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104EB664-7E38-422F-BCC9-C4878B3A3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5297488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97F06E-E137-4534-B7C4-30D901027C79}"/>
              </a:ext>
            </a:extLst>
          </p:cNvPr>
          <p:cNvSpPr txBox="1"/>
          <p:nvPr/>
        </p:nvSpPr>
        <p:spPr>
          <a:xfrm>
            <a:off x="5791200" y="2743200"/>
            <a:ext cx="2971800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002060"/>
                </a:solidFill>
              </a:rPr>
              <a:t>Why is the glomerular hydrostatic pressure higher than the hydrostatic pressure seen in systemic capillary beds?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4C7D2125-78B4-4BB4-97A3-9593B165A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7162800" cy="731838"/>
          </a:xfrm>
        </p:spPr>
        <p:txBody>
          <a:bodyPr/>
          <a:lstStyle/>
          <a:p>
            <a:pPr eaLnBrk="1" hangingPunct="1"/>
            <a:r>
              <a:rPr lang="en-US" altLang="en-US" sz="5400" b="1"/>
              <a:t>CONTROL OF GFR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24E677B-F104-4EAD-9227-24111156C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8077200" cy="1524000"/>
          </a:xfrm>
          <a:prstGeom prst="rect">
            <a:avLst/>
          </a:prstGeom>
          <a:gradFill rotWithShape="1">
            <a:gsLst>
              <a:gs pos="0">
                <a:srgbClr val="00005A">
                  <a:gamma/>
                  <a:shade val="46275"/>
                  <a:invGamma/>
                </a:srgbClr>
              </a:gs>
              <a:gs pos="50000">
                <a:srgbClr val="00005A"/>
              </a:gs>
              <a:gs pos="100000">
                <a:srgbClr val="00005A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itchFamily="34" charset="0"/>
              <a:cs typeface="Arial" charset="0"/>
            </a:endParaRPr>
          </a:p>
          <a:p>
            <a:pPr algn="ctr">
              <a:defRPr/>
            </a:pP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rial" charset="0"/>
              </a:rPr>
              <a:t>GFR = </a:t>
            </a:r>
            <a:r>
              <a:rPr 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rial" charset="0"/>
              </a:rPr>
              <a:t>Kf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rial" charset="0"/>
              </a:rPr>
              <a:t> x [(P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rial" charset="0"/>
              </a:rPr>
              <a:t>G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rial" charset="0"/>
              </a:rPr>
              <a:t>-P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rial" charset="0"/>
              </a:rPr>
              <a:t>B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rial" charset="0"/>
              </a:rPr>
              <a:t>)-(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rial" charset="0"/>
                <a:sym typeface="Symbol" pitchFamily="18" charset="2"/>
              </a:rPr>
              <a:t>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rial" charset="0"/>
                <a:sym typeface="Symbol" pitchFamily="18" charset="2"/>
              </a:rPr>
              <a:t>G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rial" charset="0"/>
                <a:sym typeface="Symbol" pitchFamily="18" charset="2"/>
              </a:rPr>
              <a:t>- 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rial" charset="0"/>
                <a:sym typeface="Symbol" pitchFamily="18" charset="2"/>
              </a:rPr>
              <a:t>B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itchFamily="34" charset="0"/>
                <a:cs typeface="Arial" charset="0"/>
                <a:sym typeface="Symbol" pitchFamily="18" charset="2"/>
              </a:rPr>
              <a:t>)]</a:t>
            </a:r>
          </a:p>
          <a:p>
            <a:pPr algn="ctr">
              <a:defRPr/>
            </a:pPr>
            <a:r>
              <a:rPr lang="en-US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GFR = </a:t>
            </a:r>
            <a:r>
              <a:rPr lang="en-US" sz="4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Kf</a:t>
            </a:r>
            <a:r>
              <a:rPr lang="en-US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x [(60-18)-(</a:t>
            </a:r>
            <a:r>
              <a:rPr lang="en-US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32- 0)]</a:t>
            </a:r>
          </a:p>
          <a:p>
            <a:pPr algn="ctr">
              <a:defRPr/>
            </a:pP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53252" name="Rectangle 5">
            <a:extLst>
              <a:ext uri="{FF2B5EF4-FFF2-40B4-BE49-F238E27FC236}">
                <a16:creationId xmlns:a16="http://schemas.microsoft.com/office/drawing/2014/main" id="{28B4FBFB-42F3-4274-948D-68A701CF7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233738"/>
            <a:ext cx="79248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arenBoth"/>
            </a:pPr>
            <a:r>
              <a:rPr lang="en-US" altLang="en-US" sz="2000" b="1"/>
              <a:t>Hydrostatic pressure inside the glomerular capillaries </a:t>
            </a:r>
            <a:r>
              <a:rPr lang="en-US" altLang="en-US" sz="2000" b="1">
                <a:solidFill>
                  <a:srgbClr val="00B0F0"/>
                </a:solidFill>
              </a:rPr>
              <a:t>(glomerular hydrostatic pressure, PG), which promotes filtration </a:t>
            </a:r>
          </a:p>
          <a:p>
            <a:pPr eaLnBrk="1" hangingPunct="1">
              <a:buFontTx/>
              <a:buAutoNum type="arabicParenBoth"/>
            </a:pPr>
            <a:r>
              <a:rPr lang="en-US" altLang="en-US" sz="2000" b="1"/>
              <a:t>The </a:t>
            </a:r>
            <a:r>
              <a:rPr lang="en-US" altLang="en-US" sz="2000" b="1">
                <a:solidFill>
                  <a:srgbClr val="00B0F0"/>
                </a:solidFill>
              </a:rPr>
              <a:t>hydrostatic pressure in bowman's capsule (PB) </a:t>
            </a:r>
            <a:r>
              <a:rPr lang="en-US" altLang="en-US" sz="2000" b="1"/>
              <a:t>outside the capillaries, which opposes filtration</a:t>
            </a:r>
          </a:p>
          <a:p>
            <a:pPr eaLnBrk="1" hangingPunct="1">
              <a:buFontTx/>
              <a:buAutoNum type="arabicParenBoth"/>
            </a:pPr>
            <a:r>
              <a:rPr lang="en-US" altLang="en-US" sz="2000" b="1">
                <a:solidFill>
                  <a:srgbClr val="00B0F0"/>
                </a:solidFill>
              </a:rPr>
              <a:t>The colloid osmotic pressure of the glomerular capillary plasma proteins (πg), </a:t>
            </a:r>
            <a:r>
              <a:rPr lang="en-US" altLang="en-US" sz="2000" b="1"/>
              <a:t>which opposes filtration</a:t>
            </a:r>
          </a:p>
          <a:p>
            <a:pPr eaLnBrk="1" hangingPunct="1">
              <a:buFontTx/>
              <a:buAutoNum type="arabicParenBoth"/>
            </a:pPr>
            <a:r>
              <a:rPr lang="en-US" altLang="en-US" sz="2000" b="1"/>
              <a:t>The </a:t>
            </a:r>
            <a:r>
              <a:rPr lang="en-US" altLang="en-US" sz="2000" b="1">
                <a:solidFill>
                  <a:srgbClr val="00B0F0"/>
                </a:solidFill>
              </a:rPr>
              <a:t>colloid osmotic pressure of the proteins in bowman's capsule (πb), </a:t>
            </a:r>
            <a:r>
              <a:rPr lang="en-US" altLang="en-US" sz="2000" b="1"/>
              <a:t>which promotes filtration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C110D-ABF2-4227-96AB-00C14C7C2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088" y="1989138"/>
            <a:ext cx="6477000" cy="1828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Regulation of GFR</a:t>
            </a:r>
          </a:p>
        </p:txBody>
      </p:sp>
      <p:sp>
        <p:nvSpPr>
          <p:cNvPr id="54275" name="Subtitle 2">
            <a:extLst>
              <a:ext uri="{FF2B5EF4-FFF2-40B4-BE49-F238E27FC236}">
                <a16:creationId xmlns:a16="http://schemas.microsoft.com/office/drawing/2014/main" id="{8A208880-3601-4BFE-8541-870EC4B45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0C060-C2BA-45CC-B067-7EAD39C9C97F}"/>
              </a:ext>
            </a:extLst>
          </p:cNvPr>
          <p:cNvSpPr txBox="1">
            <a:spLocks/>
          </p:cNvSpPr>
          <p:nvPr/>
        </p:nvSpPr>
        <p:spPr>
          <a:xfrm>
            <a:off x="3810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Regulation of GFR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3E7142-C28A-41D6-9F3B-27226320D996}"/>
              </a:ext>
            </a:extLst>
          </p:cNvPr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B9356B4-86C4-46FE-A0EF-5AB767F7C660}"/>
              </a:ext>
            </a:extLst>
          </p:cNvPr>
          <p:cNvSpPr txBox="1"/>
          <p:nvPr/>
        </p:nvSpPr>
        <p:spPr>
          <a:xfrm>
            <a:off x="2860675" y="1371600"/>
            <a:ext cx="3452813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/>
              <a:t>GFR = </a:t>
            </a:r>
            <a:r>
              <a:rPr lang="en-US" b="1" dirty="0" err="1"/>
              <a:t>Kf</a:t>
            </a:r>
            <a:r>
              <a:rPr lang="en-US" b="1" dirty="0"/>
              <a:t> X (</a:t>
            </a:r>
            <a:r>
              <a:rPr lang="en-US" b="1" dirty="0">
                <a:solidFill>
                  <a:prstClr val="black"/>
                </a:solidFill>
              </a:rPr>
              <a:t>P</a:t>
            </a:r>
            <a:r>
              <a:rPr lang="en-US" sz="1200" b="1" dirty="0">
                <a:solidFill>
                  <a:prstClr val="black"/>
                </a:solidFill>
              </a:rPr>
              <a:t>G</a:t>
            </a:r>
            <a:r>
              <a:rPr lang="en-US" b="1" dirty="0">
                <a:solidFill>
                  <a:prstClr val="black"/>
                </a:solidFill>
              </a:rPr>
              <a:t> - </a:t>
            </a:r>
            <a:r>
              <a:rPr lang="en-US" sz="2800" b="1" dirty="0">
                <a:solidFill>
                  <a:prstClr val="black"/>
                </a:solidFill>
                <a:latin typeface="Bookman Old Style"/>
              </a:rPr>
              <a:t></a:t>
            </a:r>
            <a:r>
              <a:rPr lang="en-US" sz="1200" b="1" dirty="0">
                <a:solidFill>
                  <a:prstClr val="black"/>
                </a:solidFill>
              </a:rPr>
              <a:t>G </a:t>
            </a:r>
            <a:r>
              <a:rPr lang="en-US" b="1" dirty="0">
                <a:solidFill>
                  <a:prstClr val="black"/>
                </a:solidFill>
              </a:rPr>
              <a:t>- P</a:t>
            </a:r>
            <a:r>
              <a:rPr lang="en-US" sz="1200" b="1" dirty="0">
                <a:solidFill>
                  <a:prstClr val="black"/>
                </a:solidFill>
              </a:rPr>
              <a:t>B </a:t>
            </a:r>
            <a:r>
              <a:rPr lang="en-US" b="1" dirty="0">
                <a:solidFill>
                  <a:prstClr val="black"/>
                </a:solidFill>
              </a:rPr>
              <a:t>+ </a:t>
            </a:r>
            <a:r>
              <a:rPr lang="en-US" sz="2800" b="1" dirty="0">
                <a:solidFill>
                  <a:prstClr val="black"/>
                </a:solidFill>
                <a:latin typeface="Bookman Old Style"/>
              </a:rPr>
              <a:t></a:t>
            </a:r>
            <a:r>
              <a:rPr lang="en-US" sz="1200" b="1" dirty="0">
                <a:solidFill>
                  <a:prstClr val="black"/>
                </a:solidFill>
              </a:rPr>
              <a:t>B</a:t>
            </a:r>
            <a:r>
              <a:rPr lang="en-US" b="1" dirty="0">
                <a:solidFill>
                  <a:prstClr val="black"/>
                </a:solidFill>
              </a:rPr>
              <a:t>)</a:t>
            </a:r>
            <a:r>
              <a:rPr lang="en-US" sz="1200" b="1" dirty="0">
                <a:solidFill>
                  <a:prstClr val="black"/>
                </a:solidFill>
              </a:rPr>
              <a:t> </a:t>
            </a:r>
            <a:endParaRPr lang="en-US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277EB5-80B1-45C8-BE97-868C2E60C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2590800"/>
          </a:xfrm>
        </p:spPr>
        <p:txBody>
          <a:bodyPr/>
          <a:lstStyle/>
          <a:p>
            <a:pPr>
              <a:defRPr/>
            </a:pPr>
            <a:r>
              <a:rPr lang="en-US" dirty="0"/>
              <a:t>Any factor that affect the parameters in the equation will affect the GFR.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However, physiologic regulation of the GFR involves mechanisms that affect mainly the </a:t>
            </a:r>
            <a:r>
              <a:rPr lang="en-US" b="1" i="1" dirty="0">
                <a:solidFill>
                  <a:srgbClr val="C00000"/>
                </a:solidFill>
              </a:rPr>
              <a:t>P</a:t>
            </a:r>
            <a:r>
              <a:rPr lang="en-US" sz="1600" b="1" i="1" dirty="0">
                <a:solidFill>
                  <a:srgbClr val="C00000"/>
                </a:solidFill>
              </a:rPr>
              <a:t>G</a:t>
            </a:r>
            <a:r>
              <a:rPr lang="en-US" dirty="0"/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5302" name="TextBox 7">
            <a:extLst>
              <a:ext uri="{FF2B5EF4-FFF2-40B4-BE49-F238E27FC236}">
                <a16:creationId xmlns:a16="http://schemas.microsoft.com/office/drawing/2014/main" id="{21AE78F0-020D-41E2-B21F-7E81E95F6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05400"/>
            <a:ext cx="5016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Kf</a:t>
            </a:r>
          </a:p>
          <a:p>
            <a:pPr eaLnBrk="1" hangingPunct="1"/>
            <a:r>
              <a:rPr lang="en-US" altLang="en-US" sz="2800" b="1">
                <a:solidFill>
                  <a:srgbClr val="000000"/>
                </a:solidFill>
                <a:latin typeface="Bookman Old Style" panose="02050604050505020204" pitchFamily="18" charset="0"/>
              </a:rPr>
              <a:t></a:t>
            </a:r>
            <a:r>
              <a:rPr lang="en-US" altLang="en-US" sz="1200" b="1">
                <a:solidFill>
                  <a:srgbClr val="000000"/>
                </a:solidFill>
              </a:rPr>
              <a:t>G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P</a:t>
            </a:r>
            <a:r>
              <a:rPr lang="en-US" altLang="en-US" sz="1200" b="1">
                <a:solidFill>
                  <a:srgbClr val="000000"/>
                </a:solidFill>
              </a:rPr>
              <a:t>B</a:t>
            </a:r>
            <a:endParaRPr lang="en-US" alt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6A753DA3-5932-45E1-AF83-86FD2A05A367}"/>
              </a:ext>
            </a:extLst>
          </p:cNvPr>
          <p:cNvSpPr/>
          <p:nvPr/>
        </p:nvSpPr>
        <p:spPr>
          <a:xfrm>
            <a:off x="1219200" y="5105400"/>
            <a:ext cx="381000" cy="1077913"/>
          </a:xfrm>
          <a:prstGeom prst="rightBrace">
            <a:avLst>
              <a:gd name="adj1" fmla="val 44697"/>
              <a:gd name="adj2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304" name="TextBox 9">
            <a:extLst>
              <a:ext uri="{FF2B5EF4-FFF2-40B4-BE49-F238E27FC236}">
                <a16:creationId xmlns:a16="http://schemas.microsoft.com/office/drawing/2014/main" id="{53BDD94D-A56E-4D40-BE39-C5DAA75C2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467350"/>
            <a:ext cx="7389813" cy="4000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Can get affected in disease conditions causing changes in GFR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5337D3-9A6A-44DC-8C51-AF22F9C071CE}"/>
              </a:ext>
            </a:extLst>
          </p:cNvPr>
          <p:cNvSpPr txBox="1"/>
          <p:nvPr/>
        </p:nvSpPr>
        <p:spPr>
          <a:xfrm>
            <a:off x="6218238" y="4440238"/>
            <a:ext cx="3106737" cy="1076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C00000"/>
                </a:solidFill>
              </a:rPr>
              <a:t>P</a:t>
            </a:r>
            <a:r>
              <a:rPr lang="en-US" sz="1200" b="1" i="1" dirty="0">
                <a:solidFill>
                  <a:srgbClr val="C00000"/>
                </a:solidFill>
              </a:rPr>
              <a:t>G</a:t>
            </a:r>
            <a:r>
              <a:rPr lang="en-US" sz="1600" b="1" i="1" dirty="0"/>
              <a:t> depends on</a:t>
            </a:r>
            <a:r>
              <a:rPr lang="en-US" sz="1600" dirty="0"/>
              <a:t>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/>
              <a:t>Arterial BP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/>
              <a:t>Afferent arteriolar resistance.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600" dirty="0"/>
              <a:t>Efferent arteriolar resistance.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EFC71F4-DD73-4BB6-B5D5-320B626DD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How changes in Forces determining GFR affect GFR?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39BC0-6BED-4A76-9556-F383E3D59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 rtlCol="0">
            <a:normAutofit fontScale="92500"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/>
              <a:t>Increased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Bowman’s capsule pressure </a:t>
            </a:r>
            <a:r>
              <a:rPr lang="en-US" dirty="0"/>
              <a:t>decreases GFR. It can happen in urinary obstruction e.g.  stones , tumors..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/>
              <a:t>Increased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glomerular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capillary colloid </a:t>
            </a:r>
            <a:r>
              <a:rPr lang="en-US" dirty="0"/>
              <a:t>osmotic pressure decreases  GFR.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/>
              <a:t>Increased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glomerular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capillary hydrostatic </a:t>
            </a:r>
            <a:r>
              <a:rPr lang="en-US" dirty="0"/>
              <a:t>pressure increases GFR. This pressure is affected by: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en-US" dirty="0"/>
              <a:t>ABP.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en-US" dirty="0"/>
              <a:t>Afferent arteriolar resistance.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-"/>
              <a:defRPr/>
            </a:pPr>
            <a:r>
              <a:rPr lang="en-US" dirty="0"/>
              <a:t>Efferent arteriolar resistance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0FAC-1C5A-4714-9BE1-A21ACA44E987}"/>
              </a:ext>
            </a:extLst>
          </p:cNvPr>
          <p:cNvSpPr txBox="1">
            <a:spLocks/>
          </p:cNvSpPr>
          <p:nvPr/>
        </p:nvSpPr>
        <p:spPr>
          <a:xfrm>
            <a:off x="3810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Physiologic Regulation of GFR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B430E96-2CAF-4E86-BA17-83D36F2F5C0B}"/>
              </a:ext>
            </a:extLst>
          </p:cNvPr>
          <p:cNvCxnSpPr/>
          <p:nvPr/>
        </p:nvCxnSpPr>
        <p:spPr>
          <a:xfrm>
            <a:off x="304800" y="12192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48" name="Picture 2">
            <a:extLst>
              <a:ext uri="{FF2B5EF4-FFF2-40B4-BE49-F238E27FC236}">
                <a16:creationId xmlns:a16="http://schemas.microsoft.com/office/drawing/2014/main" id="{5C738B45-14B9-42D1-8966-CA59F1EE0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2362200"/>
            <a:ext cx="406082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5DB0F4-EF9D-4E62-A3D0-295545F0E226}"/>
              </a:ext>
            </a:extLst>
          </p:cNvPr>
          <p:cNvCxnSpPr/>
          <p:nvPr/>
        </p:nvCxnSpPr>
        <p:spPr>
          <a:xfrm>
            <a:off x="4495800" y="1447800"/>
            <a:ext cx="0" cy="5322888"/>
          </a:xfrm>
          <a:prstGeom prst="line">
            <a:avLst/>
          </a:prstGeom>
          <a:ln w="190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5465E519-BF3C-467C-90E1-9E499CF66CA1}"/>
              </a:ext>
            </a:extLst>
          </p:cNvPr>
          <p:cNvSpPr/>
          <p:nvPr/>
        </p:nvSpPr>
        <p:spPr>
          <a:xfrm>
            <a:off x="2965450" y="2590800"/>
            <a:ext cx="331788" cy="96838"/>
          </a:xfrm>
          <a:custGeom>
            <a:avLst/>
            <a:gdLst>
              <a:gd name="connsiteX0" fmla="*/ 0 w 332509"/>
              <a:gd name="connsiteY0" fmla="*/ 13855 h 97071"/>
              <a:gd name="connsiteX1" fmla="*/ 193963 w 332509"/>
              <a:gd name="connsiteY1" fmla="*/ 96982 h 97071"/>
              <a:gd name="connsiteX2" fmla="*/ 332509 w 332509"/>
              <a:gd name="connsiteY2" fmla="*/ 0 h 97071"/>
              <a:gd name="connsiteX3" fmla="*/ 332509 w 332509"/>
              <a:gd name="connsiteY3" fmla="*/ 0 h 9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09" h="97071">
                <a:moveTo>
                  <a:pt x="0" y="13855"/>
                </a:moveTo>
                <a:cubicBezTo>
                  <a:pt x="69272" y="56573"/>
                  <a:pt x="138545" y="99291"/>
                  <a:pt x="193963" y="96982"/>
                </a:cubicBezTo>
                <a:cubicBezTo>
                  <a:pt x="249381" y="94673"/>
                  <a:pt x="332509" y="0"/>
                  <a:pt x="332509" y="0"/>
                </a:cubicBezTo>
                <a:lnTo>
                  <a:pt x="332509" y="0"/>
                </a:ln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09BD8B7-540B-4A88-9B64-DA7AAC4226A6}"/>
              </a:ext>
            </a:extLst>
          </p:cNvPr>
          <p:cNvSpPr/>
          <p:nvPr/>
        </p:nvSpPr>
        <p:spPr>
          <a:xfrm>
            <a:off x="2978150" y="2757488"/>
            <a:ext cx="304800" cy="82550"/>
          </a:xfrm>
          <a:custGeom>
            <a:avLst/>
            <a:gdLst>
              <a:gd name="connsiteX0" fmla="*/ 0 w 304800"/>
              <a:gd name="connsiteY0" fmla="*/ 83233 h 83233"/>
              <a:gd name="connsiteX1" fmla="*/ 138546 w 304800"/>
              <a:gd name="connsiteY1" fmla="*/ 106 h 83233"/>
              <a:gd name="connsiteX2" fmla="*/ 304800 w 304800"/>
              <a:gd name="connsiteY2" fmla="*/ 69378 h 8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83233">
                <a:moveTo>
                  <a:pt x="0" y="83233"/>
                </a:moveTo>
                <a:cubicBezTo>
                  <a:pt x="43873" y="42824"/>
                  <a:pt x="87746" y="2415"/>
                  <a:pt x="138546" y="106"/>
                </a:cubicBezTo>
                <a:cubicBezTo>
                  <a:pt x="189346" y="-2203"/>
                  <a:pt x="247073" y="33587"/>
                  <a:pt x="304800" y="69378"/>
                </a:cubicBezTo>
              </a:path>
            </a:pathLst>
          </a:cu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114ACA-FB2A-4B38-AE2E-CF53D3A5D224}"/>
              </a:ext>
            </a:extLst>
          </p:cNvPr>
          <p:cNvSpPr txBox="1"/>
          <p:nvPr/>
        </p:nvSpPr>
        <p:spPr>
          <a:xfrm>
            <a:off x="149225" y="1676400"/>
            <a:ext cx="3660775" cy="369888"/>
          </a:xfrm>
          <a:prstGeom prst="rect">
            <a:avLst/>
          </a:prstGeom>
          <a:ln w="31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chemeClr val="tx1"/>
                </a:solidFill>
              </a:rPr>
              <a:t>Constriction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b="1" i="1" dirty="0">
                <a:solidFill>
                  <a:srgbClr val="C00000"/>
                </a:solidFill>
              </a:rPr>
              <a:t>Afferent</a:t>
            </a:r>
            <a:r>
              <a:rPr lang="en-US" dirty="0"/>
              <a:t> arteriole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E720FF-26FA-4A51-97BB-0E8DDADCFC7E}"/>
              </a:ext>
            </a:extLst>
          </p:cNvPr>
          <p:cNvSpPr txBox="1"/>
          <p:nvPr/>
        </p:nvSpPr>
        <p:spPr>
          <a:xfrm>
            <a:off x="5410200" y="1687513"/>
            <a:ext cx="3630613" cy="369887"/>
          </a:xfrm>
          <a:prstGeom prst="rect">
            <a:avLst/>
          </a:prstGeom>
          <a:ln w="3175">
            <a:solidFill>
              <a:srgbClr val="A51B9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chemeClr val="tx1"/>
                </a:solidFill>
              </a:rPr>
              <a:t>Constriction</a:t>
            </a:r>
            <a:r>
              <a:rPr lang="en-US" dirty="0">
                <a:solidFill>
                  <a:schemeClr val="tx1"/>
                </a:solidFill>
              </a:rPr>
              <a:t> of </a:t>
            </a:r>
            <a:r>
              <a:rPr lang="en-US" b="1" i="1" dirty="0">
                <a:solidFill>
                  <a:srgbClr val="A51B91"/>
                </a:solidFill>
              </a:rPr>
              <a:t>Efferent</a:t>
            </a:r>
            <a:r>
              <a:rPr lang="en-US" dirty="0"/>
              <a:t> arteriole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59A7C4C4-FD43-4560-B88E-F26EBD06C89B}"/>
              </a:ext>
            </a:extLst>
          </p:cNvPr>
          <p:cNvSpPr/>
          <p:nvPr/>
        </p:nvSpPr>
        <p:spPr>
          <a:xfrm>
            <a:off x="5853113" y="2590800"/>
            <a:ext cx="333375" cy="96838"/>
          </a:xfrm>
          <a:custGeom>
            <a:avLst/>
            <a:gdLst>
              <a:gd name="connsiteX0" fmla="*/ 0 w 332509"/>
              <a:gd name="connsiteY0" fmla="*/ 13855 h 97071"/>
              <a:gd name="connsiteX1" fmla="*/ 193963 w 332509"/>
              <a:gd name="connsiteY1" fmla="*/ 96982 h 97071"/>
              <a:gd name="connsiteX2" fmla="*/ 332509 w 332509"/>
              <a:gd name="connsiteY2" fmla="*/ 0 h 97071"/>
              <a:gd name="connsiteX3" fmla="*/ 332509 w 332509"/>
              <a:gd name="connsiteY3" fmla="*/ 0 h 97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09" h="97071">
                <a:moveTo>
                  <a:pt x="0" y="13855"/>
                </a:moveTo>
                <a:cubicBezTo>
                  <a:pt x="69272" y="56573"/>
                  <a:pt x="138545" y="99291"/>
                  <a:pt x="193963" y="96982"/>
                </a:cubicBezTo>
                <a:cubicBezTo>
                  <a:pt x="249381" y="94673"/>
                  <a:pt x="332509" y="0"/>
                  <a:pt x="332509" y="0"/>
                </a:cubicBezTo>
                <a:lnTo>
                  <a:pt x="332509" y="0"/>
                </a:lnTo>
              </a:path>
            </a:pathLst>
          </a:custGeom>
          <a:ln w="31750">
            <a:solidFill>
              <a:srgbClr val="A51B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E5AE5660-092C-4C7E-9F92-6866B28CEAFF}"/>
              </a:ext>
            </a:extLst>
          </p:cNvPr>
          <p:cNvSpPr/>
          <p:nvPr/>
        </p:nvSpPr>
        <p:spPr>
          <a:xfrm>
            <a:off x="5867400" y="2757488"/>
            <a:ext cx="304800" cy="82550"/>
          </a:xfrm>
          <a:custGeom>
            <a:avLst/>
            <a:gdLst>
              <a:gd name="connsiteX0" fmla="*/ 0 w 304800"/>
              <a:gd name="connsiteY0" fmla="*/ 83233 h 83233"/>
              <a:gd name="connsiteX1" fmla="*/ 138546 w 304800"/>
              <a:gd name="connsiteY1" fmla="*/ 106 h 83233"/>
              <a:gd name="connsiteX2" fmla="*/ 304800 w 304800"/>
              <a:gd name="connsiteY2" fmla="*/ 69378 h 8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83233">
                <a:moveTo>
                  <a:pt x="0" y="83233"/>
                </a:moveTo>
                <a:cubicBezTo>
                  <a:pt x="43873" y="42824"/>
                  <a:pt x="87746" y="2415"/>
                  <a:pt x="138546" y="106"/>
                </a:cubicBezTo>
                <a:cubicBezTo>
                  <a:pt x="189346" y="-2203"/>
                  <a:pt x="247073" y="33587"/>
                  <a:pt x="304800" y="69378"/>
                </a:cubicBezTo>
              </a:path>
            </a:pathLst>
          </a:custGeom>
          <a:ln w="31750">
            <a:solidFill>
              <a:srgbClr val="A51B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A63A80FF-DA9A-4A39-917F-8BC7842DB024}"/>
              </a:ext>
            </a:extLst>
          </p:cNvPr>
          <p:cNvSpPr/>
          <p:nvPr/>
        </p:nvSpPr>
        <p:spPr>
          <a:xfrm>
            <a:off x="1752600" y="2122488"/>
            <a:ext cx="228600" cy="544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0D6B10-EF9E-4ED5-AF78-06B1D6E97627}"/>
              </a:ext>
            </a:extLst>
          </p:cNvPr>
          <p:cNvSpPr txBox="1"/>
          <p:nvPr/>
        </p:nvSpPr>
        <p:spPr>
          <a:xfrm>
            <a:off x="1463675" y="2819400"/>
            <a:ext cx="822325" cy="400050"/>
          </a:xfrm>
          <a:prstGeom prst="rect">
            <a:avLst/>
          </a:prstGeom>
          <a:ln w="31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↓↓ P</a:t>
            </a:r>
            <a:r>
              <a:rPr lang="en-US" sz="1400" dirty="0">
                <a:solidFill>
                  <a:schemeClr val="tx1"/>
                </a:solidFill>
              </a:rPr>
              <a:t>G</a:t>
            </a:r>
            <a:endParaRPr lang="en-US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EBA08B-F626-4A74-B6CB-DFFB66A6B9C8}"/>
              </a:ext>
            </a:extLst>
          </p:cNvPr>
          <p:cNvSpPr txBox="1"/>
          <p:nvPr/>
        </p:nvSpPr>
        <p:spPr>
          <a:xfrm>
            <a:off x="1371600" y="3943350"/>
            <a:ext cx="1054100" cy="400050"/>
          </a:xfrm>
          <a:prstGeom prst="rect">
            <a:avLst/>
          </a:prstGeom>
          <a:ln w="31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↓↓ GFR</a:t>
            </a:r>
            <a:endParaRPr lang="en-US" sz="2000" dirty="0"/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32ED47D7-DCF7-4877-B9CF-1836BECEBE39}"/>
              </a:ext>
            </a:extLst>
          </p:cNvPr>
          <p:cNvSpPr/>
          <p:nvPr/>
        </p:nvSpPr>
        <p:spPr>
          <a:xfrm>
            <a:off x="1760538" y="3322638"/>
            <a:ext cx="228600" cy="544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530ED44-636D-49E9-A538-A8DA3CA9632A}"/>
              </a:ext>
            </a:extLst>
          </p:cNvPr>
          <p:cNvCxnSpPr/>
          <p:nvPr/>
        </p:nvCxnSpPr>
        <p:spPr>
          <a:xfrm flipH="1">
            <a:off x="6477000" y="2057400"/>
            <a:ext cx="900113" cy="1162050"/>
          </a:xfrm>
          <a:prstGeom prst="straightConnector1">
            <a:avLst/>
          </a:prstGeom>
          <a:ln w="31750">
            <a:solidFill>
              <a:srgbClr val="A51B9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4E883F6-A236-4278-A82B-F639849CD2BA}"/>
              </a:ext>
            </a:extLst>
          </p:cNvPr>
          <p:cNvCxnSpPr/>
          <p:nvPr/>
        </p:nvCxnSpPr>
        <p:spPr>
          <a:xfrm>
            <a:off x="7377113" y="2057400"/>
            <a:ext cx="928687" cy="1066800"/>
          </a:xfrm>
          <a:prstGeom prst="straightConnector1">
            <a:avLst/>
          </a:prstGeom>
          <a:ln w="31750">
            <a:solidFill>
              <a:srgbClr val="A51B9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507BEF0-8887-479F-BB24-68E7A99459FD}"/>
              </a:ext>
            </a:extLst>
          </p:cNvPr>
          <p:cNvCxnSpPr/>
          <p:nvPr/>
        </p:nvCxnSpPr>
        <p:spPr>
          <a:xfrm>
            <a:off x="2465388" y="2743200"/>
            <a:ext cx="506412" cy="0"/>
          </a:xfrm>
          <a:prstGeom prst="straightConnector1">
            <a:avLst/>
          </a:prstGeom>
          <a:ln w="31750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>
            <a:extLst>
              <a:ext uri="{FF2B5EF4-FFF2-40B4-BE49-F238E27FC236}">
                <a16:creationId xmlns:a16="http://schemas.microsoft.com/office/drawing/2014/main" id="{F7E7B9D2-8D11-46DD-BAF5-9150DB521C64}"/>
              </a:ext>
            </a:extLst>
          </p:cNvPr>
          <p:cNvSpPr/>
          <p:nvPr/>
        </p:nvSpPr>
        <p:spPr>
          <a:xfrm>
            <a:off x="3476625" y="2684463"/>
            <a:ext cx="104775" cy="617537"/>
          </a:xfrm>
          <a:custGeom>
            <a:avLst/>
            <a:gdLst>
              <a:gd name="connsiteX0" fmla="*/ 0 w 104707"/>
              <a:gd name="connsiteY0" fmla="*/ 0 h 616552"/>
              <a:gd name="connsiteX1" fmla="*/ 96982 w 104707"/>
              <a:gd name="connsiteY1" fmla="*/ 221673 h 616552"/>
              <a:gd name="connsiteX2" fmla="*/ 96982 w 104707"/>
              <a:gd name="connsiteY2" fmla="*/ 581891 h 616552"/>
              <a:gd name="connsiteX3" fmla="*/ 83128 w 104707"/>
              <a:gd name="connsiteY3" fmla="*/ 581891 h 61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707" h="616552">
                <a:moveTo>
                  <a:pt x="0" y="0"/>
                </a:moveTo>
                <a:cubicBezTo>
                  <a:pt x="40409" y="62345"/>
                  <a:pt x="80818" y="124691"/>
                  <a:pt x="96982" y="221673"/>
                </a:cubicBezTo>
                <a:cubicBezTo>
                  <a:pt x="113146" y="318655"/>
                  <a:pt x="99291" y="521855"/>
                  <a:pt x="96982" y="581891"/>
                </a:cubicBezTo>
                <a:cubicBezTo>
                  <a:pt x="94673" y="641927"/>
                  <a:pt x="88900" y="611909"/>
                  <a:pt x="83128" y="581891"/>
                </a:cubicBezTo>
              </a:path>
            </a:pathLst>
          </a:custGeom>
          <a:ln w="31750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C2523A85-6581-44AD-A688-91439AE6D5BC}"/>
              </a:ext>
            </a:extLst>
          </p:cNvPr>
          <p:cNvSpPr/>
          <p:nvPr/>
        </p:nvSpPr>
        <p:spPr>
          <a:xfrm>
            <a:off x="3630613" y="3017838"/>
            <a:ext cx="331787" cy="484187"/>
          </a:xfrm>
          <a:custGeom>
            <a:avLst/>
            <a:gdLst>
              <a:gd name="connsiteX0" fmla="*/ 0 w 332509"/>
              <a:gd name="connsiteY0" fmla="*/ 0 h 484910"/>
              <a:gd name="connsiteX1" fmla="*/ 110836 w 332509"/>
              <a:gd name="connsiteY1" fmla="*/ 277091 h 484910"/>
              <a:gd name="connsiteX2" fmla="*/ 332509 w 332509"/>
              <a:gd name="connsiteY2" fmla="*/ 484910 h 484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509" h="484910">
                <a:moveTo>
                  <a:pt x="0" y="0"/>
                </a:moveTo>
                <a:cubicBezTo>
                  <a:pt x="27709" y="98136"/>
                  <a:pt x="55418" y="196273"/>
                  <a:pt x="110836" y="277091"/>
                </a:cubicBezTo>
                <a:cubicBezTo>
                  <a:pt x="166254" y="357909"/>
                  <a:pt x="249381" y="421409"/>
                  <a:pt x="332509" y="484910"/>
                </a:cubicBezTo>
              </a:path>
            </a:pathLst>
          </a:custGeom>
          <a:ln w="31750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DD61947C-D6E8-4184-8F97-AAF0719712AC}"/>
              </a:ext>
            </a:extLst>
          </p:cNvPr>
          <p:cNvSpPr/>
          <p:nvPr/>
        </p:nvSpPr>
        <p:spPr>
          <a:xfrm>
            <a:off x="3643313" y="2684463"/>
            <a:ext cx="623887" cy="708025"/>
          </a:xfrm>
          <a:custGeom>
            <a:avLst/>
            <a:gdLst>
              <a:gd name="connsiteX0" fmla="*/ 0 w 623455"/>
              <a:gd name="connsiteY0" fmla="*/ 0 h 706582"/>
              <a:gd name="connsiteX1" fmla="*/ 277091 w 623455"/>
              <a:gd name="connsiteY1" fmla="*/ 96982 h 706582"/>
              <a:gd name="connsiteX2" fmla="*/ 471055 w 623455"/>
              <a:gd name="connsiteY2" fmla="*/ 332509 h 706582"/>
              <a:gd name="connsiteX3" fmla="*/ 512619 w 623455"/>
              <a:gd name="connsiteY3" fmla="*/ 581891 h 706582"/>
              <a:gd name="connsiteX4" fmla="*/ 623455 w 623455"/>
              <a:gd name="connsiteY4" fmla="*/ 706582 h 70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455" h="706582">
                <a:moveTo>
                  <a:pt x="0" y="0"/>
                </a:moveTo>
                <a:cubicBezTo>
                  <a:pt x="99291" y="20782"/>
                  <a:pt x="198582" y="41564"/>
                  <a:pt x="277091" y="96982"/>
                </a:cubicBezTo>
                <a:cubicBezTo>
                  <a:pt x="355600" y="152400"/>
                  <a:pt x="431800" y="251691"/>
                  <a:pt x="471055" y="332509"/>
                </a:cubicBezTo>
                <a:cubicBezTo>
                  <a:pt x="510310" y="413327"/>
                  <a:pt x="487219" y="519546"/>
                  <a:pt x="512619" y="581891"/>
                </a:cubicBezTo>
                <a:cubicBezTo>
                  <a:pt x="538019" y="644236"/>
                  <a:pt x="580737" y="675409"/>
                  <a:pt x="623455" y="706582"/>
                </a:cubicBezTo>
              </a:path>
            </a:pathLst>
          </a:custGeom>
          <a:ln w="31750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0ECD5A3E-F7E3-4A67-9B9C-321ACA2E0E12}"/>
              </a:ext>
            </a:extLst>
          </p:cNvPr>
          <p:cNvSpPr/>
          <p:nvPr/>
        </p:nvSpPr>
        <p:spPr>
          <a:xfrm>
            <a:off x="4003675" y="3048000"/>
            <a:ext cx="111125" cy="844550"/>
          </a:xfrm>
          <a:custGeom>
            <a:avLst/>
            <a:gdLst>
              <a:gd name="connsiteX0" fmla="*/ 97195 w 111050"/>
              <a:gd name="connsiteY0" fmla="*/ 0 h 845127"/>
              <a:gd name="connsiteX1" fmla="*/ 83340 w 111050"/>
              <a:gd name="connsiteY1" fmla="*/ 484909 h 845127"/>
              <a:gd name="connsiteX2" fmla="*/ 213 w 111050"/>
              <a:gd name="connsiteY2" fmla="*/ 678873 h 845127"/>
              <a:gd name="connsiteX3" fmla="*/ 111050 w 111050"/>
              <a:gd name="connsiteY3" fmla="*/ 845127 h 84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050" h="845127">
                <a:moveTo>
                  <a:pt x="97195" y="0"/>
                </a:moveTo>
                <a:cubicBezTo>
                  <a:pt x="98349" y="185882"/>
                  <a:pt x="99504" y="371764"/>
                  <a:pt x="83340" y="484909"/>
                </a:cubicBezTo>
                <a:cubicBezTo>
                  <a:pt x="67176" y="598054"/>
                  <a:pt x="-4405" y="618837"/>
                  <a:pt x="213" y="678873"/>
                </a:cubicBezTo>
                <a:cubicBezTo>
                  <a:pt x="4831" y="738909"/>
                  <a:pt x="57940" y="792018"/>
                  <a:pt x="111050" y="845127"/>
                </a:cubicBezTo>
              </a:path>
            </a:pathLst>
          </a:custGeom>
          <a:ln w="31750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5B4C444-2E2F-4CFE-8E41-EA0240C6267B}"/>
              </a:ext>
            </a:extLst>
          </p:cNvPr>
          <p:cNvSpPr/>
          <p:nvPr/>
        </p:nvSpPr>
        <p:spPr>
          <a:xfrm>
            <a:off x="4267200" y="3594100"/>
            <a:ext cx="941388" cy="431800"/>
          </a:xfrm>
          <a:custGeom>
            <a:avLst/>
            <a:gdLst>
              <a:gd name="connsiteX0" fmla="*/ 0 w 942110"/>
              <a:gd name="connsiteY0" fmla="*/ 429491 h 432108"/>
              <a:gd name="connsiteX1" fmla="*/ 387928 w 942110"/>
              <a:gd name="connsiteY1" fmla="*/ 415636 h 432108"/>
              <a:gd name="connsiteX2" fmla="*/ 651164 w 942110"/>
              <a:gd name="connsiteY2" fmla="*/ 304800 h 432108"/>
              <a:gd name="connsiteX3" fmla="*/ 942110 w 942110"/>
              <a:gd name="connsiteY3" fmla="*/ 0 h 43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2110" h="432108">
                <a:moveTo>
                  <a:pt x="0" y="429491"/>
                </a:moveTo>
                <a:cubicBezTo>
                  <a:pt x="139700" y="432954"/>
                  <a:pt x="279401" y="436418"/>
                  <a:pt x="387928" y="415636"/>
                </a:cubicBezTo>
                <a:cubicBezTo>
                  <a:pt x="496455" y="394854"/>
                  <a:pt x="558800" y="374073"/>
                  <a:pt x="651164" y="304800"/>
                </a:cubicBezTo>
                <a:cubicBezTo>
                  <a:pt x="743528" y="235527"/>
                  <a:pt x="842819" y="117763"/>
                  <a:pt x="942110" y="0"/>
                </a:cubicBezTo>
              </a:path>
            </a:pathLst>
          </a:custGeom>
          <a:ln w="31750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3E14C24A-E6DF-4817-A4ED-37E05A0BCB5D}"/>
              </a:ext>
            </a:extLst>
          </p:cNvPr>
          <p:cNvSpPr/>
          <p:nvPr/>
        </p:nvSpPr>
        <p:spPr>
          <a:xfrm>
            <a:off x="4953000" y="3124200"/>
            <a:ext cx="96838" cy="762000"/>
          </a:xfrm>
          <a:custGeom>
            <a:avLst/>
            <a:gdLst>
              <a:gd name="connsiteX0" fmla="*/ 0 w 96981"/>
              <a:gd name="connsiteY0" fmla="*/ 762000 h 762000"/>
              <a:gd name="connsiteX1" fmla="*/ 41563 w 96981"/>
              <a:gd name="connsiteY1" fmla="*/ 595746 h 762000"/>
              <a:gd name="connsiteX2" fmla="*/ 83127 w 96981"/>
              <a:gd name="connsiteY2" fmla="*/ 290946 h 762000"/>
              <a:gd name="connsiteX3" fmla="*/ 96981 w 96981"/>
              <a:gd name="connsiteY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981" h="762000">
                <a:moveTo>
                  <a:pt x="0" y="762000"/>
                </a:moveTo>
                <a:cubicBezTo>
                  <a:pt x="13854" y="718127"/>
                  <a:pt x="27709" y="674255"/>
                  <a:pt x="41563" y="595746"/>
                </a:cubicBezTo>
                <a:cubicBezTo>
                  <a:pt x="55418" y="517237"/>
                  <a:pt x="73891" y="390237"/>
                  <a:pt x="83127" y="290946"/>
                </a:cubicBezTo>
                <a:cubicBezTo>
                  <a:pt x="92363" y="191655"/>
                  <a:pt x="94672" y="95827"/>
                  <a:pt x="96981" y="0"/>
                </a:cubicBezTo>
              </a:path>
            </a:pathLst>
          </a:custGeom>
          <a:ln w="31750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EFC50854-395F-4AAB-B3C9-551CF3650B79}"/>
              </a:ext>
            </a:extLst>
          </p:cNvPr>
          <p:cNvSpPr/>
          <p:nvPr/>
        </p:nvSpPr>
        <p:spPr>
          <a:xfrm>
            <a:off x="4856163" y="2728913"/>
            <a:ext cx="1620837" cy="374650"/>
          </a:xfrm>
          <a:custGeom>
            <a:avLst/>
            <a:gdLst>
              <a:gd name="connsiteX0" fmla="*/ 40318 w 1993809"/>
              <a:gd name="connsiteY0" fmla="*/ 374072 h 374072"/>
              <a:gd name="connsiteX1" fmla="*/ 26464 w 1993809"/>
              <a:gd name="connsiteY1" fmla="*/ 110836 h 374072"/>
              <a:gd name="connsiteX2" fmla="*/ 345118 w 1993809"/>
              <a:gd name="connsiteY2" fmla="*/ 27709 h 374072"/>
              <a:gd name="connsiteX3" fmla="*/ 1993809 w 1993809"/>
              <a:gd name="connsiteY3" fmla="*/ 0 h 37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3809" h="374072">
                <a:moveTo>
                  <a:pt x="40318" y="374072"/>
                </a:moveTo>
                <a:cubicBezTo>
                  <a:pt x="7991" y="271317"/>
                  <a:pt x="-24336" y="168563"/>
                  <a:pt x="26464" y="110836"/>
                </a:cubicBezTo>
                <a:cubicBezTo>
                  <a:pt x="77264" y="53109"/>
                  <a:pt x="17227" y="46182"/>
                  <a:pt x="345118" y="27709"/>
                </a:cubicBezTo>
                <a:cubicBezTo>
                  <a:pt x="673009" y="9236"/>
                  <a:pt x="1333409" y="4618"/>
                  <a:pt x="1993809" y="0"/>
                </a:cubicBezTo>
              </a:path>
            </a:pathLst>
          </a:custGeom>
          <a:ln w="31750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FD717A2-AAA9-446F-B398-A0911ED2A490}"/>
              </a:ext>
            </a:extLst>
          </p:cNvPr>
          <p:cNvSpPr txBox="1"/>
          <p:nvPr/>
        </p:nvSpPr>
        <p:spPr>
          <a:xfrm>
            <a:off x="6103938" y="3260725"/>
            <a:ext cx="1266825" cy="400050"/>
          </a:xfrm>
          <a:prstGeom prst="rect">
            <a:avLst/>
          </a:prstGeom>
          <a:gradFill flip="none" rotWithShape="1">
            <a:gsLst>
              <a:gs pos="0">
                <a:srgbClr val="A51B91">
                  <a:tint val="66000"/>
                  <a:satMod val="160000"/>
                </a:srgbClr>
              </a:gs>
              <a:gs pos="50000">
                <a:srgbClr val="A51B91">
                  <a:tint val="44500"/>
                  <a:satMod val="160000"/>
                </a:srgbClr>
              </a:gs>
              <a:gs pos="100000">
                <a:srgbClr val="A51B91">
                  <a:tint val="23500"/>
                  <a:satMod val="160000"/>
                </a:srgbClr>
              </a:gs>
            </a:gsLst>
            <a:lin ang="2700000" scaled="1"/>
            <a:tileRect/>
          </a:gradFill>
          <a:ln w="3175">
            <a:solidFill>
              <a:srgbClr val="A51B9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Moderate</a:t>
            </a:r>
            <a:endParaRPr lang="en-US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960F890-C8C5-4A03-9362-80875142341E}"/>
              </a:ext>
            </a:extLst>
          </p:cNvPr>
          <p:cNvSpPr txBox="1"/>
          <p:nvPr/>
        </p:nvSpPr>
        <p:spPr>
          <a:xfrm>
            <a:off x="7807325" y="3249613"/>
            <a:ext cx="996950" cy="400050"/>
          </a:xfrm>
          <a:prstGeom prst="rect">
            <a:avLst/>
          </a:prstGeom>
          <a:gradFill flip="none" rotWithShape="1">
            <a:gsLst>
              <a:gs pos="0">
                <a:srgbClr val="A51B91">
                  <a:tint val="66000"/>
                  <a:satMod val="160000"/>
                </a:srgbClr>
              </a:gs>
              <a:gs pos="50000">
                <a:srgbClr val="A51B91">
                  <a:tint val="44500"/>
                  <a:satMod val="160000"/>
                </a:srgbClr>
              </a:gs>
              <a:gs pos="100000">
                <a:srgbClr val="A51B91">
                  <a:tint val="23500"/>
                  <a:satMod val="160000"/>
                </a:srgbClr>
              </a:gs>
            </a:gsLst>
            <a:lin ang="2700000" scaled="1"/>
            <a:tileRect/>
          </a:gradFill>
          <a:ln w="3175">
            <a:solidFill>
              <a:srgbClr val="A51B9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Severe</a:t>
            </a:r>
            <a:endParaRPr lang="en-US" sz="2000" dirty="0"/>
          </a:p>
        </p:txBody>
      </p:sp>
      <p:sp>
        <p:nvSpPr>
          <p:cNvPr id="42" name="Down Arrow 41">
            <a:extLst>
              <a:ext uri="{FF2B5EF4-FFF2-40B4-BE49-F238E27FC236}">
                <a16:creationId xmlns:a16="http://schemas.microsoft.com/office/drawing/2014/main" id="{57FDF976-D9BE-4934-BBCB-049B4A68A269}"/>
              </a:ext>
            </a:extLst>
          </p:cNvPr>
          <p:cNvSpPr/>
          <p:nvPr/>
        </p:nvSpPr>
        <p:spPr>
          <a:xfrm>
            <a:off x="6623050" y="3733800"/>
            <a:ext cx="228600" cy="544513"/>
          </a:xfrm>
          <a:prstGeom prst="downArrow">
            <a:avLst/>
          </a:prstGeom>
          <a:solidFill>
            <a:srgbClr val="A51B91"/>
          </a:solidFill>
          <a:ln>
            <a:solidFill>
              <a:srgbClr val="A51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80C8A1-06CA-4089-A27F-7B7AF6D6966B}"/>
              </a:ext>
            </a:extLst>
          </p:cNvPr>
          <p:cNvSpPr txBox="1"/>
          <p:nvPr/>
        </p:nvSpPr>
        <p:spPr>
          <a:xfrm>
            <a:off x="6326188" y="4344988"/>
            <a:ext cx="823912" cy="400050"/>
          </a:xfrm>
          <a:prstGeom prst="rect">
            <a:avLst/>
          </a:prstGeom>
          <a:ln w="3175">
            <a:solidFill>
              <a:srgbClr val="A51B9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↑↑ P</a:t>
            </a:r>
            <a:r>
              <a:rPr lang="en-US" sz="1400" dirty="0">
                <a:solidFill>
                  <a:schemeClr val="tx1"/>
                </a:solidFill>
              </a:rPr>
              <a:t>G</a:t>
            </a:r>
            <a:endParaRPr lang="en-US" sz="2000" dirty="0"/>
          </a:p>
        </p:txBody>
      </p:sp>
      <p:sp>
        <p:nvSpPr>
          <p:cNvPr id="44" name="Down Arrow 43">
            <a:extLst>
              <a:ext uri="{FF2B5EF4-FFF2-40B4-BE49-F238E27FC236}">
                <a16:creationId xmlns:a16="http://schemas.microsoft.com/office/drawing/2014/main" id="{FDB5E0ED-A33D-4C40-81D8-BD7B59ED9CE4}"/>
              </a:ext>
            </a:extLst>
          </p:cNvPr>
          <p:cNvSpPr/>
          <p:nvPr/>
        </p:nvSpPr>
        <p:spPr>
          <a:xfrm>
            <a:off x="6629400" y="4865688"/>
            <a:ext cx="228600" cy="544512"/>
          </a:xfrm>
          <a:prstGeom prst="downArrow">
            <a:avLst/>
          </a:prstGeom>
          <a:solidFill>
            <a:srgbClr val="A51B91"/>
          </a:solidFill>
          <a:ln>
            <a:solidFill>
              <a:srgbClr val="A51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D08D10-AF24-40AB-A30F-31347463E080}"/>
              </a:ext>
            </a:extLst>
          </p:cNvPr>
          <p:cNvSpPr txBox="1"/>
          <p:nvPr/>
        </p:nvSpPr>
        <p:spPr>
          <a:xfrm>
            <a:off x="6261100" y="5543550"/>
            <a:ext cx="1054100" cy="400050"/>
          </a:xfrm>
          <a:prstGeom prst="rect">
            <a:avLst/>
          </a:prstGeom>
          <a:ln w="3175">
            <a:solidFill>
              <a:srgbClr val="A51B9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↑↑ GFR</a:t>
            </a:r>
            <a:endParaRPr lang="en-US" sz="2000" dirty="0"/>
          </a:p>
        </p:txBody>
      </p:sp>
      <p:sp>
        <p:nvSpPr>
          <p:cNvPr id="46" name="Down Arrow 45">
            <a:extLst>
              <a:ext uri="{FF2B5EF4-FFF2-40B4-BE49-F238E27FC236}">
                <a16:creationId xmlns:a16="http://schemas.microsoft.com/office/drawing/2014/main" id="{8FB9D45A-367B-4096-88F6-2BC24CEFC04F}"/>
              </a:ext>
            </a:extLst>
          </p:cNvPr>
          <p:cNvSpPr/>
          <p:nvPr/>
        </p:nvSpPr>
        <p:spPr>
          <a:xfrm>
            <a:off x="8223250" y="3733800"/>
            <a:ext cx="228600" cy="544513"/>
          </a:xfrm>
          <a:prstGeom prst="downArrow">
            <a:avLst/>
          </a:prstGeom>
          <a:solidFill>
            <a:srgbClr val="A51B91"/>
          </a:solidFill>
          <a:ln>
            <a:solidFill>
              <a:srgbClr val="A51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97B3094-942E-459B-BC4B-3356FA912470}"/>
              </a:ext>
            </a:extLst>
          </p:cNvPr>
          <p:cNvSpPr txBox="1"/>
          <p:nvPr/>
        </p:nvSpPr>
        <p:spPr>
          <a:xfrm>
            <a:off x="7926388" y="4344988"/>
            <a:ext cx="823912" cy="400050"/>
          </a:xfrm>
          <a:prstGeom prst="rect">
            <a:avLst/>
          </a:prstGeom>
          <a:ln w="3175">
            <a:solidFill>
              <a:srgbClr val="A51B9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↓↓ P</a:t>
            </a:r>
            <a:r>
              <a:rPr lang="en-US" sz="1400" dirty="0">
                <a:solidFill>
                  <a:schemeClr val="tx1"/>
                </a:solidFill>
              </a:rPr>
              <a:t>G</a:t>
            </a:r>
            <a:endParaRPr lang="en-US" sz="2000" dirty="0"/>
          </a:p>
        </p:txBody>
      </p:sp>
      <p:sp>
        <p:nvSpPr>
          <p:cNvPr id="48" name="Down Arrow 47">
            <a:extLst>
              <a:ext uri="{FF2B5EF4-FFF2-40B4-BE49-F238E27FC236}">
                <a16:creationId xmlns:a16="http://schemas.microsoft.com/office/drawing/2014/main" id="{63A83363-6AF1-48E2-9891-174D37D048A5}"/>
              </a:ext>
            </a:extLst>
          </p:cNvPr>
          <p:cNvSpPr/>
          <p:nvPr/>
        </p:nvSpPr>
        <p:spPr>
          <a:xfrm>
            <a:off x="8229600" y="4865688"/>
            <a:ext cx="228600" cy="544512"/>
          </a:xfrm>
          <a:prstGeom prst="downArrow">
            <a:avLst/>
          </a:prstGeom>
          <a:solidFill>
            <a:srgbClr val="A51B91"/>
          </a:solidFill>
          <a:ln>
            <a:solidFill>
              <a:srgbClr val="A51B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0AF2EF9-194A-4E92-B940-50BA89C36524}"/>
              </a:ext>
            </a:extLst>
          </p:cNvPr>
          <p:cNvSpPr txBox="1"/>
          <p:nvPr/>
        </p:nvSpPr>
        <p:spPr>
          <a:xfrm>
            <a:off x="7924800" y="5543550"/>
            <a:ext cx="1054100" cy="400050"/>
          </a:xfrm>
          <a:prstGeom prst="rect">
            <a:avLst/>
          </a:prstGeom>
          <a:ln w="3175">
            <a:solidFill>
              <a:srgbClr val="A51B9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↓↓ GFR</a:t>
            </a:r>
            <a:endParaRPr lang="en-US" sz="2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E8C26CF-0AE7-439F-A280-B7B6D8ADE46F}"/>
              </a:ext>
            </a:extLst>
          </p:cNvPr>
          <p:cNvSpPr txBox="1"/>
          <p:nvPr/>
        </p:nvSpPr>
        <p:spPr>
          <a:xfrm>
            <a:off x="152400" y="5276850"/>
            <a:ext cx="2620963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Sympathetic stimulation</a:t>
            </a:r>
          </a:p>
          <a:p>
            <a:pPr>
              <a:defRPr/>
            </a:pPr>
            <a:r>
              <a:rPr lang="en-US" dirty="0"/>
              <a:t>Epinephrine</a:t>
            </a:r>
          </a:p>
          <a:p>
            <a:pPr>
              <a:defRPr/>
            </a:pPr>
            <a:r>
              <a:rPr lang="en-US" dirty="0"/>
              <a:t>Norepinephrine</a:t>
            </a:r>
          </a:p>
          <a:p>
            <a:pPr>
              <a:defRPr/>
            </a:pPr>
            <a:r>
              <a:rPr lang="en-US" dirty="0" err="1"/>
              <a:t>Endothelin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9D57274-215B-4254-AC8D-F39CDB9F8EAF}"/>
              </a:ext>
            </a:extLst>
          </p:cNvPr>
          <p:cNvSpPr txBox="1"/>
          <p:nvPr/>
        </p:nvSpPr>
        <p:spPr>
          <a:xfrm>
            <a:off x="5272088" y="6229350"/>
            <a:ext cx="1738312" cy="400050"/>
          </a:xfrm>
          <a:prstGeom prst="rect">
            <a:avLst/>
          </a:prstGeom>
          <a:gradFill flip="none" rotWithShape="1">
            <a:gsLst>
              <a:gs pos="0">
                <a:srgbClr val="A51B91">
                  <a:tint val="66000"/>
                  <a:satMod val="160000"/>
                </a:srgbClr>
              </a:gs>
              <a:gs pos="50000">
                <a:srgbClr val="A51B91">
                  <a:tint val="44500"/>
                  <a:satMod val="160000"/>
                </a:srgbClr>
              </a:gs>
              <a:gs pos="100000">
                <a:srgbClr val="A51B91">
                  <a:tint val="23500"/>
                  <a:satMod val="160000"/>
                </a:srgbClr>
              </a:gs>
            </a:gsLst>
            <a:lin ang="2700000" scaled="1"/>
            <a:tileRect/>
          </a:gradFill>
          <a:ln w="3175">
            <a:solidFill>
              <a:srgbClr val="A51B9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Angiotensin II</a:t>
            </a:r>
            <a:endParaRPr lang="en-US" sz="2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5">
            <a:extLst>
              <a:ext uri="{FF2B5EF4-FFF2-40B4-BE49-F238E27FC236}">
                <a16:creationId xmlns:a16="http://schemas.microsoft.com/office/drawing/2014/main" id="{1F0CEB32-E704-43FF-9F76-16CD671DA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5238750"/>
            <a:ext cx="90106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 defTabSz="1025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25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25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25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25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00" b="1"/>
              <a:t>As vasodilation and vasoconstriction of the afferent and</a:t>
            </a:r>
          </a:p>
          <a:p>
            <a:pPr eaLnBrk="1" hangingPunct="1"/>
            <a:r>
              <a:rPr lang="en-US" altLang="en-US" sz="2500" b="1"/>
              <a:t>efferent arterioles alter the blood flow through the</a:t>
            </a:r>
          </a:p>
          <a:p>
            <a:pPr eaLnBrk="1" hangingPunct="1"/>
            <a:r>
              <a:rPr lang="en-US" altLang="en-US" sz="2500" b="1"/>
              <a:t>glomerular capillaries, there are corresponding alterations</a:t>
            </a:r>
          </a:p>
          <a:p>
            <a:pPr eaLnBrk="1" hangingPunct="1"/>
            <a:r>
              <a:rPr lang="en-US" altLang="en-US" sz="2500" b="1"/>
              <a:t>in the glomerular filtration rate (GFR).</a:t>
            </a:r>
            <a:endParaRPr lang="en-US" altLang="en-US" sz="2500" b="1">
              <a:solidFill>
                <a:srgbClr val="145E66"/>
              </a:solidFill>
            </a:endParaRPr>
          </a:p>
        </p:txBody>
      </p:sp>
      <p:pic>
        <p:nvPicPr>
          <p:cNvPr id="58371" name="Picture 6">
            <a:extLst>
              <a:ext uri="{FF2B5EF4-FFF2-40B4-BE49-F238E27FC236}">
                <a16:creationId xmlns:a16="http://schemas.microsoft.com/office/drawing/2014/main" id="{D0D715F7-21D8-4DB4-BD55-56194C0FA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42863"/>
            <a:ext cx="777398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9" descr="14_09">
            <a:extLst>
              <a:ext uri="{FF2B5EF4-FFF2-40B4-BE49-F238E27FC236}">
                <a16:creationId xmlns:a16="http://schemas.microsoft.com/office/drawing/2014/main" id="{D0535B0E-994E-461F-8F38-696746C12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723900"/>
            <a:ext cx="6249987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96E9A-C449-484C-8D7E-CCD0CC47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Factors affecting Renal blood flow and GFR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51EE0ED6-F1FE-4C54-81D7-195751BA6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/>
              <a:t>Sympathetic stimulation of renal arterioles decrease GFR &amp; RBF.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/>
              <a:t>Norepinephrine decreases GFR &amp; RBF.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/>
              <a:t>Angiotensin II decreases RBF. It constricts efferent arteriole more than afferent .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/>
              <a:t>High protein diet increases GFR.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/>
              <a:t>Hyperglycemia increases GFR &amp; RBF.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/>
              <a:t>Fever increases GFR &amp; RBF.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/>
              <a:t>Aging decreases RBF &amp; GFR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C1E8-873C-4BD9-8CDE-62E988A2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What are the functions of the kidney?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47E1C-7EDB-49D1-8473-AAD7CB29BA6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77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Regulation of water and electrolyte balance.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Regulation of body fluid </a:t>
            </a:r>
            <a:r>
              <a:rPr lang="en-US" dirty="0" err="1"/>
              <a:t>osmolality</a:t>
            </a:r>
            <a:r>
              <a:rPr lang="en-US" dirty="0"/>
              <a:t> &amp; electrolytes.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Excretion of waste products (UREA, CREATININE, URIC ACID).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Regulation of arterial blood pressure (RAS, excretion of excess salt and water).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Regulation of acid/base balance.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Detoxification and excretion of drugs.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b="1" dirty="0" err="1"/>
              <a:t>Synthesitic</a:t>
            </a:r>
            <a:r>
              <a:rPr lang="en-US" b="1" dirty="0"/>
              <a:t> function: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1- active form of </a:t>
            </a:r>
            <a:r>
              <a:rPr lang="en-US" dirty="0" err="1"/>
              <a:t>vit</a:t>
            </a:r>
            <a:r>
              <a:rPr lang="en-US" dirty="0"/>
              <a:t> D (D3)= 1,25 </a:t>
            </a:r>
            <a:r>
              <a:rPr lang="en-US" dirty="0" err="1"/>
              <a:t>dihydroxycholicalciferol</a:t>
            </a:r>
            <a:r>
              <a:rPr lang="en-US" dirty="0"/>
              <a:t>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2- Erythropoietin production.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3- </a:t>
            </a:r>
            <a:r>
              <a:rPr lang="en-US" dirty="0" err="1"/>
              <a:t>Renin</a:t>
            </a:r>
            <a:r>
              <a:rPr lang="en-US" dirty="0"/>
              <a:t> formation.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4- Synthesis of glucose from amino acids during prolonged fasting.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6">
            <a:extLst>
              <a:ext uri="{FF2B5EF4-FFF2-40B4-BE49-F238E27FC236}">
                <a16:creationId xmlns:a16="http://schemas.microsoft.com/office/drawing/2014/main" id="{0552593D-DD4D-45DA-960A-2B8EE1789156}"/>
              </a:ext>
            </a:extLst>
          </p:cNvPr>
          <p:cNvSpPr txBox="1">
            <a:spLocks/>
          </p:cNvSpPr>
          <p:nvPr/>
        </p:nvSpPr>
        <p:spPr bwMode="auto">
          <a:xfrm>
            <a:off x="8610600" y="6281738"/>
            <a:ext cx="458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5ED5DA2-7791-4F16-AAC9-2152A3CF1F42}" type="slidenum">
              <a:rPr lang="en-US" altLang="en-US" sz="160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eaLnBrk="1" hangingPunct="1"/>
              <a:t>50</a:t>
            </a:fld>
            <a:endParaRPr lang="en-US" altLang="en-US" sz="16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60419" name="Picture 7">
            <a:extLst>
              <a:ext uri="{FF2B5EF4-FFF2-40B4-BE49-F238E27FC236}">
                <a16:creationId xmlns:a16="http://schemas.microsoft.com/office/drawing/2014/main" id="{EE48E459-197F-414A-A086-8446AA5DA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36220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0" name="Group 1">
            <a:extLst>
              <a:ext uri="{FF2B5EF4-FFF2-40B4-BE49-F238E27FC236}">
                <a16:creationId xmlns:a16="http://schemas.microsoft.com/office/drawing/2014/main" id="{9904D3EF-2386-4282-90CD-8288F839DE12}"/>
              </a:ext>
            </a:extLst>
          </p:cNvPr>
          <p:cNvGrpSpPr>
            <a:grpSpLocks/>
          </p:cNvGrpSpPr>
          <p:nvPr/>
        </p:nvGrpSpPr>
        <p:grpSpPr bwMode="auto">
          <a:xfrm>
            <a:off x="750888" y="304800"/>
            <a:ext cx="8164512" cy="6262688"/>
            <a:chOff x="2943507" y="1673225"/>
            <a:chExt cx="5638016" cy="3841750"/>
          </a:xfrm>
        </p:grpSpPr>
        <p:pic>
          <p:nvPicPr>
            <p:cNvPr id="60451" name="Picture 7">
              <a:extLst>
                <a:ext uri="{FF2B5EF4-FFF2-40B4-BE49-F238E27FC236}">
                  <a16:creationId xmlns:a16="http://schemas.microsoft.com/office/drawing/2014/main" id="{7652CE04-34E6-4831-93BA-2FCD56F91A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950" y="2255335"/>
              <a:ext cx="4902860" cy="319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52" name="Freeform 17">
              <a:extLst>
                <a:ext uri="{FF2B5EF4-FFF2-40B4-BE49-F238E27FC236}">
                  <a16:creationId xmlns:a16="http://schemas.microsoft.com/office/drawing/2014/main" id="{AFE5DB20-FFF4-4C67-85F5-154EEB145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563" y="5078413"/>
              <a:ext cx="285750" cy="336550"/>
            </a:xfrm>
            <a:custGeom>
              <a:avLst/>
              <a:gdLst>
                <a:gd name="T0" fmla="*/ 2147483647 w 180"/>
                <a:gd name="T1" fmla="*/ 0 h 212"/>
                <a:gd name="T2" fmla="*/ 2147483647 w 180"/>
                <a:gd name="T3" fmla="*/ 2147483647 h 212"/>
                <a:gd name="T4" fmla="*/ 0 w 180"/>
                <a:gd name="T5" fmla="*/ 2147483647 h 212"/>
                <a:gd name="T6" fmla="*/ 0 60000 65536"/>
                <a:gd name="T7" fmla="*/ 0 60000 65536"/>
                <a:gd name="T8" fmla="*/ 0 60000 65536"/>
                <a:gd name="T9" fmla="*/ 0 w 180"/>
                <a:gd name="T10" fmla="*/ 0 h 212"/>
                <a:gd name="T11" fmla="*/ 180 w 180"/>
                <a:gd name="T12" fmla="*/ 212 h 2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0" h="212">
                  <a:moveTo>
                    <a:pt x="180" y="0"/>
                  </a:moveTo>
                  <a:lnTo>
                    <a:pt x="128" y="212"/>
                  </a:lnTo>
                  <a:lnTo>
                    <a:pt x="0" y="212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453" name="Freeform 18">
              <a:extLst>
                <a:ext uri="{FF2B5EF4-FFF2-40B4-BE49-F238E27FC236}">
                  <a16:creationId xmlns:a16="http://schemas.microsoft.com/office/drawing/2014/main" id="{E439765D-79B6-47A2-8976-19007E89A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563" y="5078413"/>
              <a:ext cx="285750" cy="336550"/>
            </a:xfrm>
            <a:custGeom>
              <a:avLst/>
              <a:gdLst>
                <a:gd name="T0" fmla="*/ 2147483647 w 180"/>
                <a:gd name="T1" fmla="*/ 0 h 212"/>
                <a:gd name="T2" fmla="*/ 2147483647 w 180"/>
                <a:gd name="T3" fmla="*/ 2147483647 h 212"/>
                <a:gd name="T4" fmla="*/ 0 w 180"/>
                <a:gd name="T5" fmla="*/ 2147483647 h 212"/>
                <a:gd name="T6" fmla="*/ 0 60000 65536"/>
                <a:gd name="T7" fmla="*/ 0 60000 65536"/>
                <a:gd name="T8" fmla="*/ 0 60000 65536"/>
                <a:gd name="T9" fmla="*/ 0 w 180"/>
                <a:gd name="T10" fmla="*/ 0 h 212"/>
                <a:gd name="T11" fmla="*/ 180 w 180"/>
                <a:gd name="T12" fmla="*/ 212 h 2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0" h="212">
                  <a:moveTo>
                    <a:pt x="180" y="0"/>
                  </a:moveTo>
                  <a:lnTo>
                    <a:pt x="128" y="212"/>
                  </a:lnTo>
                  <a:lnTo>
                    <a:pt x="0" y="212"/>
                  </a:lnTo>
                </a:path>
              </a:pathLst>
            </a:custGeom>
            <a:noFill/>
            <a:ln w="12700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454" name="Freeform 37">
              <a:extLst>
                <a:ext uri="{FF2B5EF4-FFF2-40B4-BE49-F238E27FC236}">
                  <a16:creationId xmlns:a16="http://schemas.microsoft.com/office/drawing/2014/main" id="{D1AA2E57-C98D-437C-A638-3411049F8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100" y="1673225"/>
              <a:ext cx="584200" cy="863600"/>
            </a:xfrm>
            <a:custGeom>
              <a:avLst/>
              <a:gdLst>
                <a:gd name="T0" fmla="*/ 0 w 368"/>
                <a:gd name="T1" fmla="*/ 0 h 544"/>
                <a:gd name="T2" fmla="*/ 2147483647 w 368"/>
                <a:gd name="T3" fmla="*/ 0 h 544"/>
                <a:gd name="T4" fmla="*/ 2147483647 w 368"/>
                <a:gd name="T5" fmla="*/ 2147483647 h 544"/>
                <a:gd name="T6" fmla="*/ 0 60000 65536"/>
                <a:gd name="T7" fmla="*/ 0 60000 65536"/>
                <a:gd name="T8" fmla="*/ 0 60000 65536"/>
                <a:gd name="T9" fmla="*/ 0 w 368"/>
                <a:gd name="T10" fmla="*/ 0 h 544"/>
                <a:gd name="T11" fmla="*/ 368 w 368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" h="544">
                  <a:moveTo>
                    <a:pt x="0" y="0"/>
                  </a:moveTo>
                  <a:lnTo>
                    <a:pt x="284" y="0"/>
                  </a:lnTo>
                  <a:lnTo>
                    <a:pt x="368" y="544"/>
                  </a:lnTo>
                </a:path>
              </a:pathLst>
            </a:custGeom>
            <a:noFill/>
            <a:ln w="2540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455" name="Line 40">
              <a:extLst>
                <a:ext uri="{FF2B5EF4-FFF2-40B4-BE49-F238E27FC236}">
                  <a16:creationId xmlns:a16="http://schemas.microsoft.com/office/drawing/2014/main" id="{D39C58CE-FD0C-495C-AC44-0E3BC46D96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1738" y="2676525"/>
              <a:ext cx="342900" cy="158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456" name="Line 41">
              <a:extLst>
                <a:ext uri="{FF2B5EF4-FFF2-40B4-BE49-F238E27FC236}">
                  <a16:creationId xmlns:a16="http://schemas.microsoft.com/office/drawing/2014/main" id="{69A46F48-1974-4624-9347-BC34628B22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1738" y="2676525"/>
              <a:ext cx="342900" cy="1588"/>
            </a:xfrm>
            <a:prstGeom prst="line">
              <a:avLst/>
            </a:prstGeom>
            <a:noFill/>
            <a:ln w="1270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457" name="Line 51">
              <a:extLst>
                <a:ext uri="{FF2B5EF4-FFF2-40B4-BE49-F238E27FC236}">
                  <a16:creationId xmlns:a16="http://schemas.microsoft.com/office/drawing/2014/main" id="{6666619E-89EE-474F-9A4D-96E31E8DD2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2925" y="3916478"/>
              <a:ext cx="1588" cy="187325"/>
            </a:xfrm>
            <a:prstGeom prst="line">
              <a:avLst/>
            </a:prstGeom>
            <a:noFill/>
            <a:ln w="1270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458" name="Rectangle 60">
              <a:extLst>
                <a:ext uri="{FF2B5EF4-FFF2-40B4-BE49-F238E27FC236}">
                  <a16:creationId xmlns:a16="http://schemas.microsoft.com/office/drawing/2014/main" id="{89DB6CEF-744A-434F-BD39-D614D17C8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5167" y="4094601"/>
              <a:ext cx="646356" cy="242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400" b="1">
                  <a:solidFill>
                    <a:srgbClr val="231F20"/>
                  </a:solidFill>
                  <a:ea typeface="ＭＳ Ｐゴシック" panose="020B0600070205080204" pitchFamily="34" charset="-128"/>
                </a:rPr>
                <a:t>Proximal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altLang="en-US" sz="1400" b="1">
                  <a:solidFill>
                    <a:srgbClr val="231F20"/>
                  </a:solidFill>
                  <a:ea typeface="ＭＳ Ｐゴシック" panose="020B0600070205080204" pitchFamily="34" charset="-128"/>
                </a:rPr>
                <a:t>tubule cell</a:t>
              </a:r>
              <a:endParaRPr lang="en-US" altLang="en-US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60459" name="Rectangle 63">
              <a:extLst>
                <a:ext uri="{FF2B5EF4-FFF2-40B4-BE49-F238E27FC236}">
                  <a16:creationId xmlns:a16="http://schemas.microsoft.com/office/drawing/2014/main" id="{8F7821DB-850F-4581-92BE-BF93F98CD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5251" y="2805086"/>
              <a:ext cx="719138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400" b="1">
                  <a:solidFill>
                    <a:srgbClr val="231F20"/>
                  </a:solidFill>
                  <a:ea typeface="ＭＳ Ｐゴシック" panose="020B0600070205080204" pitchFamily="34" charset="-128"/>
                </a:rPr>
                <a:t>Efferent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altLang="en-US" sz="1400" b="1">
                  <a:solidFill>
                    <a:srgbClr val="231F20"/>
                  </a:solidFill>
                  <a:ea typeface="ＭＳ Ｐゴシック" panose="020B0600070205080204" pitchFamily="34" charset="-128"/>
                </a:rPr>
                <a:t>arteriole</a:t>
              </a:r>
              <a:endParaRPr lang="en-US" altLang="en-US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60460" name="Rectangle 67">
              <a:extLst>
                <a:ext uri="{FF2B5EF4-FFF2-40B4-BE49-F238E27FC236}">
                  <a16:creationId xmlns:a16="http://schemas.microsoft.com/office/drawing/2014/main" id="{41DA0585-38B4-4EBE-BFFB-9CAEA8BC9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3507" y="5322888"/>
              <a:ext cx="142875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400" b="1">
                  <a:solidFill>
                    <a:srgbClr val="231F20"/>
                  </a:solidFill>
                  <a:ea typeface="ＭＳ Ｐゴシック" panose="020B0600070205080204" pitchFamily="34" charset="-128"/>
                </a:rPr>
                <a:t>Afferent arteriole</a:t>
              </a:r>
              <a:endParaRPr lang="en-US" altLang="en-US" b="1">
                <a:solidFill>
                  <a:srgbClr val="000000"/>
                </a:solidFill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F72941DD-8F5D-40D3-8796-11179B4CE571}"/>
              </a:ext>
            </a:extLst>
          </p:cNvPr>
          <p:cNvSpPr/>
          <p:nvPr/>
        </p:nvSpPr>
        <p:spPr>
          <a:xfrm>
            <a:off x="7011988" y="1135063"/>
            <a:ext cx="2057400" cy="101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IE" b="1" dirty="0">
                <a:solidFill>
                  <a:prstClr val="black"/>
                </a:solidFill>
                <a:latin typeface="Arial-BoldMT"/>
                <a:ea typeface="MS PGothic" panose="020B0600070205080204" pitchFamily="34" charset="-128"/>
                <a:cs typeface="+mn-cs"/>
              </a:rPr>
              <a:t>Granular Cells</a:t>
            </a: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Arial-BoldMT"/>
                <a:ea typeface="MS PGothic" panose="020B0600070205080204" pitchFamily="34" charset="-128"/>
                <a:cs typeface="+mn-cs"/>
              </a:rPr>
              <a:t>-smooth muscles</a:t>
            </a: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Arial-BoldMT"/>
                <a:ea typeface="MS PGothic" panose="020B0600070205080204" pitchFamily="34" charset="-128"/>
                <a:cs typeface="+mn-cs"/>
              </a:rPr>
              <a:t>-secrete Renin</a:t>
            </a: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Arial-BoldMT"/>
                <a:ea typeface="MS PGothic" panose="020B0600070205080204" pitchFamily="34" charset="-128"/>
                <a:cs typeface="+mn-cs"/>
              </a:rPr>
              <a:t>-mechanoreceptors</a:t>
            </a:r>
            <a:endParaRPr lang="en-IE" sz="1400" dirty="0">
              <a:solidFill>
                <a:prstClr val="black"/>
              </a:solidFill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3F50C1-58B0-4BD0-9B4E-15F3713EE169}"/>
              </a:ext>
            </a:extLst>
          </p:cNvPr>
          <p:cNvSpPr/>
          <p:nvPr/>
        </p:nvSpPr>
        <p:spPr>
          <a:xfrm>
            <a:off x="7011988" y="5734050"/>
            <a:ext cx="2057400" cy="101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IE" b="1" dirty="0">
                <a:solidFill>
                  <a:prstClr val="black"/>
                </a:solidFill>
                <a:latin typeface="Arial-BoldMT"/>
                <a:ea typeface="MS PGothic" panose="020B0600070205080204" pitchFamily="34" charset="-128"/>
                <a:cs typeface="+mn-cs"/>
              </a:rPr>
              <a:t>Macula </a:t>
            </a:r>
            <a:r>
              <a:rPr lang="en-IE" b="1" dirty="0" err="1">
                <a:solidFill>
                  <a:prstClr val="black"/>
                </a:solidFill>
                <a:latin typeface="Arial-BoldMT"/>
                <a:ea typeface="MS PGothic" panose="020B0600070205080204" pitchFamily="34" charset="-128"/>
                <a:cs typeface="+mn-cs"/>
              </a:rPr>
              <a:t>Densa</a:t>
            </a:r>
            <a:endParaRPr lang="en-IE" b="1" dirty="0">
              <a:solidFill>
                <a:prstClr val="black"/>
              </a:solidFill>
              <a:latin typeface="Arial-BoldMT"/>
              <a:ea typeface="MS PGothic" panose="020B0600070205080204" pitchFamily="34" charset="-128"/>
              <a:cs typeface="+mn-cs"/>
            </a:endParaRP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Arial-BoldMT"/>
                <a:ea typeface="MS PGothic" panose="020B0600070205080204" pitchFamily="34" charset="-128"/>
                <a:cs typeface="+mn-cs"/>
              </a:rPr>
              <a:t>-tubular cells</a:t>
            </a:r>
          </a:p>
          <a:p>
            <a:pPr>
              <a:defRPr/>
            </a:pPr>
            <a:r>
              <a:rPr lang="en-GB" sz="1400" b="1" dirty="0">
                <a:solidFill>
                  <a:prstClr val="black"/>
                </a:solidFill>
                <a:latin typeface="Arial-BoldMT"/>
                <a:ea typeface="MS PGothic" panose="020B0600070205080204" pitchFamily="34" charset="-128"/>
                <a:cs typeface="+mn-cs"/>
              </a:rPr>
              <a:t>-</a:t>
            </a:r>
            <a:r>
              <a:rPr lang="en-GB" sz="1400" b="1" dirty="0">
                <a:solidFill>
                  <a:prstClr val="black"/>
                </a:solidFill>
                <a:ea typeface="MS PGothic" panose="020B0600070205080204" pitchFamily="34" charset="-128"/>
                <a:cs typeface="+mn-cs"/>
              </a:rPr>
              <a:t>chemoreceptors (Na+, K+ and </a:t>
            </a:r>
            <a:r>
              <a:rPr lang="en-GB" sz="1400" b="1" dirty="0" err="1">
                <a:solidFill>
                  <a:prstClr val="black"/>
                </a:solidFill>
                <a:ea typeface="MS PGothic" panose="020B0600070205080204" pitchFamily="34" charset="-128"/>
                <a:cs typeface="+mn-cs"/>
              </a:rPr>
              <a:t>Cl</a:t>
            </a:r>
            <a:r>
              <a:rPr lang="en-GB" sz="1400" b="1" dirty="0">
                <a:solidFill>
                  <a:prstClr val="black"/>
                </a:solidFill>
                <a:ea typeface="MS PGothic" panose="020B0600070205080204" pitchFamily="34" charset="-128"/>
                <a:cs typeface="+mn-cs"/>
              </a:rPr>
              <a:t>-)</a:t>
            </a:r>
            <a:endParaRPr lang="en-IE" sz="1400" b="1" dirty="0">
              <a:solidFill>
                <a:prstClr val="black"/>
              </a:solidFill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BBE1BC-E8DA-427F-B300-541AF3AA4150}"/>
              </a:ext>
            </a:extLst>
          </p:cNvPr>
          <p:cNvSpPr/>
          <p:nvPr/>
        </p:nvSpPr>
        <p:spPr>
          <a:xfrm>
            <a:off x="7011988" y="228600"/>
            <a:ext cx="2057400" cy="8001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IE" b="1" dirty="0" err="1">
                <a:solidFill>
                  <a:prstClr val="black"/>
                </a:solidFill>
                <a:latin typeface="Arial-BoldMT"/>
                <a:ea typeface="MS PGothic" panose="020B0600070205080204" pitchFamily="34" charset="-128"/>
                <a:cs typeface="+mn-cs"/>
              </a:rPr>
              <a:t>Mesangial</a:t>
            </a:r>
            <a:r>
              <a:rPr lang="en-IE" b="1" dirty="0">
                <a:solidFill>
                  <a:prstClr val="black"/>
                </a:solidFill>
                <a:latin typeface="Arial-BoldMT"/>
                <a:ea typeface="MS PGothic" panose="020B0600070205080204" pitchFamily="34" charset="-128"/>
                <a:cs typeface="+mn-cs"/>
              </a:rPr>
              <a:t> cells</a:t>
            </a: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Arial-BoldMT"/>
                <a:ea typeface="MS PGothic" panose="020B0600070205080204" pitchFamily="34" charset="-128"/>
                <a:cs typeface="+mn-cs"/>
              </a:rPr>
              <a:t>-</a:t>
            </a:r>
            <a:r>
              <a:rPr lang="en-IE" sz="1400" b="1" dirty="0">
                <a:solidFill>
                  <a:prstClr val="black"/>
                </a:solidFill>
                <a:ea typeface="MS PGothic" panose="020B0600070205080204" pitchFamily="34" charset="-128"/>
                <a:cs typeface="+mn-cs"/>
              </a:rPr>
              <a:t>contractile properties</a:t>
            </a:r>
          </a:p>
          <a:p>
            <a:pPr>
              <a:defRPr/>
            </a:pPr>
            <a:r>
              <a:rPr lang="en-IE" sz="1400" b="1" dirty="0">
                <a:solidFill>
                  <a:prstClr val="black"/>
                </a:solidFill>
                <a:ea typeface="MS PGothic" panose="020B0600070205080204" pitchFamily="34" charset="-128"/>
                <a:cs typeface="+mn-cs"/>
              </a:rPr>
              <a:t>-capillary filtration</a:t>
            </a:r>
          </a:p>
        </p:txBody>
      </p:sp>
      <p:sp>
        <p:nvSpPr>
          <p:cNvPr id="60424" name="Rectangle 64">
            <a:extLst>
              <a:ext uri="{FF2B5EF4-FFF2-40B4-BE49-F238E27FC236}">
                <a16:creationId xmlns:a16="http://schemas.microsoft.com/office/drawing/2014/main" id="{8F523C44-3A1E-48F8-9A67-7A1346FBA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3962400"/>
            <a:ext cx="1427163" cy="3873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400">
                <a:solidFill>
                  <a:srgbClr val="231F20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t>Macula densa cells</a:t>
            </a:r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0425" name="Freeform 13">
            <a:extLst>
              <a:ext uri="{FF2B5EF4-FFF2-40B4-BE49-F238E27FC236}">
                <a16:creationId xmlns:a16="http://schemas.microsoft.com/office/drawing/2014/main" id="{9337CB47-9379-481C-AA19-B0DA7977EABE}"/>
              </a:ext>
            </a:extLst>
          </p:cNvPr>
          <p:cNvSpPr>
            <a:spLocks/>
          </p:cNvSpPr>
          <p:nvPr/>
        </p:nvSpPr>
        <p:spPr bwMode="auto">
          <a:xfrm>
            <a:off x="2644775" y="3255963"/>
            <a:ext cx="101600" cy="1087437"/>
          </a:xfrm>
          <a:custGeom>
            <a:avLst/>
            <a:gdLst>
              <a:gd name="T0" fmla="*/ 2147483647 w 62"/>
              <a:gd name="T1" fmla="*/ 2147483647 h 388"/>
              <a:gd name="T2" fmla="*/ 0 w 62"/>
              <a:gd name="T3" fmla="*/ 2147483647 h 388"/>
              <a:gd name="T4" fmla="*/ 0 w 62"/>
              <a:gd name="T5" fmla="*/ 0 h 388"/>
              <a:gd name="T6" fmla="*/ 2147483647 w 62"/>
              <a:gd name="T7" fmla="*/ 0 h 388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388"/>
              <a:gd name="T14" fmla="*/ 62 w 62"/>
              <a:gd name="T15" fmla="*/ 388 h 3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388">
                <a:moveTo>
                  <a:pt x="60" y="388"/>
                </a:moveTo>
                <a:lnTo>
                  <a:pt x="0" y="388"/>
                </a:lnTo>
                <a:lnTo>
                  <a:pt x="0" y="0"/>
                </a:lnTo>
                <a:lnTo>
                  <a:pt x="62" y="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426" name="Freeform 14">
            <a:extLst>
              <a:ext uri="{FF2B5EF4-FFF2-40B4-BE49-F238E27FC236}">
                <a16:creationId xmlns:a16="http://schemas.microsoft.com/office/drawing/2014/main" id="{6F52735A-2BEF-4CE0-A4E7-D268E67F471E}"/>
              </a:ext>
            </a:extLst>
          </p:cNvPr>
          <p:cNvSpPr>
            <a:spLocks/>
          </p:cNvSpPr>
          <p:nvPr/>
        </p:nvSpPr>
        <p:spPr bwMode="auto">
          <a:xfrm>
            <a:off x="1600200" y="3487738"/>
            <a:ext cx="1068388" cy="603250"/>
          </a:xfrm>
          <a:custGeom>
            <a:avLst/>
            <a:gdLst>
              <a:gd name="T0" fmla="*/ 2147483647 w 454"/>
              <a:gd name="T1" fmla="*/ 0 h 188"/>
              <a:gd name="T2" fmla="*/ 2147483647 w 454"/>
              <a:gd name="T3" fmla="*/ 2147483647 h 188"/>
              <a:gd name="T4" fmla="*/ 0 w 454"/>
              <a:gd name="T5" fmla="*/ 2147483647 h 188"/>
              <a:gd name="T6" fmla="*/ 0 60000 65536"/>
              <a:gd name="T7" fmla="*/ 0 60000 65536"/>
              <a:gd name="T8" fmla="*/ 0 60000 65536"/>
              <a:gd name="T9" fmla="*/ 0 w 454"/>
              <a:gd name="T10" fmla="*/ 0 h 188"/>
              <a:gd name="T11" fmla="*/ 454 w 454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" h="188">
                <a:moveTo>
                  <a:pt x="454" y="0"/>
                </a:moveTo>
                <a:lnTo>
                  <a:pt x="282" y="188"/>
                </a:lnTo>
                <a:lnTo>
                  <a:pt x="0" y="188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427" name="Freeform 15">
            <a:extLst>
              <a:ext uri="{FF2B5EF4-FFF2-40B4-BE49-F238E27FC236}">
                <a16:creationId xmlns:a16="http://schemas.microsoft.com/office/drawing/2014/main" id="{E00F0502-1975-4E30-B172-F04BF31CB39E}"/>
              </a:ext>
            </a:extLst>
          </p:cNvPr>
          <p:cNvSpPr>
            <a:spLocks/>
          </p:cNvSpPr>
          <p:nvPr/>
        </p:nvSpPr>
        <p:spPr bwMode="auto">
          <a:xfrm>
            <a:off x="2644775" y="3200400"/>
            <a:ext cx="98425" cy="1143000"/>
          </a:xfrm>
          <a:custGeom>
            <a:avLst/>
            <a:gdLst>
              <a:gd name="T0" fmla="*/ 2147483647 w 62"/>
              <a:gd name="T1" fmla="*/ 2147483647 h 388"/>
              <a:gd name="T2" fmla="*/ 0 w 62"/>
              <a:gd name="T3" fmla="*/ 2147483647 h 388"/>
              <a:gd name="T4" fmla="*/ 0 w 62"/>
              <a:gd name="T5" fmla="*/ 0 h 388"/>
              <a:gd name="T6" fmla="*/ 2147483647 w 62"/>
              <a:gd name="T7" fmla="*/ 0 h 388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388"/>
              <a:gd name="T14" fmla="*/ 62 w 62"/>
              <a:gd name="T15" fmla="*/ 388 h 3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388">
                <a:moveTo>
                  <a:pt x="60" y="388"/>
                </a:moveTo>
                <a:lnTo>
                  <a:pt x="0" y="388"/>
                </a:lnTo>
                <a:lnTo>
                  <a:pt x="0" y="0"/>
                </a:lnTo>
                <a:lnTo>
                  <a:pt x="62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428" name="Freeform 16">
            <a:extLst>
              <a:ext uri="{FF2B5EF4-FFF2-40B4-BE49-F238E27FC236}">
                <a16:creationId xmlns:a16="http://schemas.microsoft.com/office/drawing/2014/main" id="{9DA2D17F-5AF4-41C4-AF4C-141672239F2E}"/>
              </a:ext>
            </a:extLst>
          </p:cNvPr>
          <p:cNvSpPr>
            <a:spLocks/>
          </p:cNvSpPr>
          <p:nvPr/>
        </p:nvSpPr>
        <p:spPr bwMode="auto">
          <a:xfrm>
            <a:off x="1676400" y="3429000"/>
            <a:ext cx="990600" cy="665163"/>
          </a:xfrm>
          <a:custGeom>
            <a:avLst/>
            <a:gdLst>
              <a:gd name="T0" fmla="*/ 2147483647 w 454"/>
              <a:gd name="T1" fmla="*/ 0 h 188"/>
              <a:gd name="T2" fmla="*/ 2147483647 w 454"/>
              <a:gd name="T3" fmla="*/ 2147483647 h 188"/>
              <a:gd name="T4" fmla="*/ 0 w 454"/>
              <a:gd name="T5" fmla="*/ 2147483647 h 188"/>
              <a:gd name="T6" fmla="*/ 0 60000 65536"/>
              <a:gd name="T7" fmla="*/ 0 60000 65536"/>
              <a:gd name="T8" fmla="*/ 0 60000 65536"/>
              <a:gd name="T9" fmla="*/ 0 w 454"/>
              <a:gd name="T10" fmla="*/ 0 h 188"/>
              <a:gd name="T11" fmla="*/ 454 w 454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" h="188">
                <a:moveTo>
                  <a:pt x="454" y="0"/>
                </a:moveTo>
                <a:lnTo>
                  <a:pt x="282" y="188"/>
                </a:lnTo>
                <a:lnTo>
                  <a:pt x="0" y="188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429" name="Line 42">
            <a:extLst>
              <a:ext uri="{FF2B5EF4-FFF2-40B4-BE49-F238E27FC236}">
                <a16:creationId xmlns:a16="http://schemas.microsoft.com/office/drawing/2014/main" id="{E4583953-DF28-4B15-B531-366EFAD577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3375" y="4010025"/>
            <a:ext cx="593725" cy="14160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430" name="Freeform 43">
            <a:extLst>
              <a:ext uri="{FF2B5EF4-FFF2-40B4-BE49-F238E27FC236}">
                <a16:creationId xmlns:a16="http://schemas.microsoft.com/office/drawing/2014/main" id="{B59DC607-23DC-40D8-B8DF-0BA25B1A3070}"/>
              </a:ext>
            </a:extLst>
          </p:cNvPr>
          <p:cNvSpPr>
            <a:spLocks/>
          </p:cNvSpPr>
          <p:nvPr/>
        </p:nvSpPr>
        <p:spPr bwMode="auto">
          <a:xfrm>
            <a:off x="5410200" y="4006850"/>
            <a:ext cx="939800" cy="1419225"/>
          </a:xfrm>
          <a:custGeom>
            <a:avLst/>
            <a:gdLst>
              <a:gd name="T0" fmla="*/ 2147483647 w 592"/>
              <a:gd name="T1" fmla="*/ 2147483647 h 894"/>
              <a:gd name="T2" fmla="*/ 2147483647 w 592"/>
              <a:gd name="T3" fmla="*/ 2147483647 h 894"/>
              <a:gd name="T4" fmla="*/ 0 w 592"/>
              <a:gd name="T5" fmla="*/ 0 h 894"/>
              <a:gd name="T6" fmla="*/ 0 60000 65536"/>
              <a:gd name="T7" fmla="*/ 0 60000 65536"/>
              <a:gd name="T8" fmla="*/ 0 60000 65536"/>
              <a:gd name="T9" fmla="*/ 0 w 592"/>
              <a:gd name="T10" fmla="*/ 0 h 894"/>
              <a:gd name="T11" fmla="*/ 592 w 592"/>
              <a:gd name="T12" fmla="*/ 894 h 8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2" h="894">
                <a:moveTo>
                  <a:pt x="592" y="894"/>
                </a:moveTo>
                <a:lnTo>
                  <a:pt x="376" y="89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431" name="Rectangle 71">
            <a:extLst>
              <a:ext uri="{FF2B5EF4-FFF2-40B4-BE49-F238E27FC236}">
                <a16:creationId xmlns:a16="http://schemas.microsoft.com/office/drawing/2014/main" id="{0E7EF604-635E-45CF-A9C6-0A5BFAED8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8" y="5407025"/>
            <a:ext cx="13112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400" b="1">
                <a:solidFill>
                  <a:srgbClr val="231F20"/>
                </a:solidFill>
                <a:ea typeface="ＭＳ Ｐゴシック" panose="020B0600070205080204" pitchFamily="34" charset="-128"/>
              </a:rPr>
              <a:t>Mesangial cells</a:t>
            </a:r>
          </a:p>
        </p:txBody>
      </p:sp>
      <p:sp>
        <p:nvSpPr>
          <p:cNvPr id="60432" name="Freeform 19">
            <a:extLst>
              <a:ext uri="{FF2B5EF4-FFF2-40B4-BE49-F238E27FC236}">
                <a16:creationId xmlns:a16="http://schemas.microsoft.com/office/drawing/2014/main" id="{5636EECE-57B6-43A9-B56C-9B557FBE5CF4}"/>
              </a:ext>
            </a:extLst>
          </p:cNvPr>
          <p:cNvSpPr>
            <a:spLocks/>
          </p:cNvSpPr>
          <p:nvPr/>
        </p:nvSpPr>
        <p:spPr bwMode="auto">
          <a:xfrm>
            <a:off x="1600200" y="3670300"/>
            <a:ext cx="1827213" cy="1228725"/>
          </a:xfrm>
          <a:custGeom>
            <a:avLst/>
            <a:gdLst>
              <a:gd name="T0" fmla="*/ 0 w 1017"/>
              <a:gd name="T1" fmla="*/ 2147483647 h 604"/>
              <a:gd name="T2" fmla="*/ 2147483647 w 1017"/>
              <a:gd name="T3" fmla="*/ 2147483647 h 604"/>
              <a:gd name="T4" fmla="*/ 2147483647 w 1017"/>
              <a:gd name="T5" fmla="*/ 0 h 604"/>
              <a:gd name="T6" fmla="*/ 0 60000 65536"/>
              <a:gd name="T7" fmla="*/ 0 60000 65536"/>
              <a:gd name="T8" fmla="*/ 0 60000 65536"/>
              <a:gd name="T9" fmla="*/ 0 w 1017"/>
              <a:gd name="T10" fmla="*/ 0 h 604"/>
              <a:gd name="T11" fmla="*/ 1017 w 1017"/>
              <a:gd name="T12" fmla="*/ 604 h 6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7" h="604">
                <a:moveTo>
                  <a:pt x="0" y="604"/>
                </a:moveTo>
                <a:lnTo>
                  <a:pt x="362" y="604"/>
                </a:lnTo>
                <a:lnTo>
                  <a:pt x="1017" y="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433" name="Freeform 20">
            <a:extLst>
              <a:ext uri="{FF2B5EF4-FFF2-40B4-BE49-F238E27FC236}">
                <a16:creationId xmlns:a16="http://schemas.microsoft.com/office/drawing/2014/main" id="{D257A7E7-4582-4F97-8389-229603052C4D}"/>
              </a:ext>
            </a:extLst>
          </p:cNvPr>
          <p:cNvSpPr>
            <a:spLocks/>
          </p:cNvSpPr>
          <p:nvPr/>
        </p:nvSpPr>
        <p:spPr bwMode="auto">
          <a:xfrm>
            <a:off x="1639888" y="3657600"/>
            <a:ext cx="1789112" cy="1181100"/>
          </a:xfrm>
          <a:custGeom>
            <a:avLst/>
            <a:gdLst>
              <a:gd name="T0" fmla="*/ 0 w 1017"/>
              <a:gd name="T1" fmla="*/ 2147483647 h 604"/>
              <a:gd name="T2" fmla="*/ 2147483647 w 1017"/>
              <a:gd name="T3" fmla="*/ 2147483647 h 604"/>
              <a:gd name="T4" fmla="*/ 2147483647 w 1017"/>
              <a:gd name="T5" fmla="*/ 0 h 604"/>
              <a:gd name="T6" fmla="*/ 0 60000 65536"/>
              <a:gd name="T7" fmla="*/ 0 60000 65536"/>
              <a:gd name="T8" fmla="*/ 0 60000 65536"/>
              <a:gd name="T9" fmla="*/ 0 w 1017"/>
              <a:gd name="T10" fmla="*/ 0 h 604"/>
              <a:gd name="T11" fmla="*/ 1017 w 1017"/>
              <a:gd name="T12" fmla="*/ 604 h 6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7" h="604">
                <a:moveTo>
                  <a:pt x="0" y="604"/>
                </a:moveTo>
                <a:lnTo>
                  <a:pt x="362" y="604"/>
                </a:lnTo>
                <a:lnTo>
                  <a:pt x="1017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434" name="Freeform 21">
            <a:extLst>
              <a:ext uri="{FF2B5EF4-FFF2-40B4-BE49-F238E27FC236}">
                <a16:creationId xmlns:a16="http://schemas.microsoft.com/office/drawing/2014/main" id="{0E0129B1-671B-4DAA-BBC3-D066969C4F6D}"/>
              </a:ext>
            </a:extLst>
          </p:cNvPr>
          <p:cNvSpPr>
            <a:spLocks/>
          </p:cNvSpPr>
          <p:nvPr/>
        </p:nvSpPr>
        <p:spPr bwMode="auto">
          <a:xfrm>
            <a:off x="2057400" y="5165725"/>
            <a:ext cx="1828800" cy="241300"/>
          </a:xfrm>
          <a:custGeom>
            <a:avLst/>
            <a:gdLst>
              <a:gd name="T0" fmla="*/ 0 w 1285"/>
              <a:gd name="T1" fmla="*/ 2147483647 h 280"/>
              <a:gd name="T2" fmla="*/ 2147483647 w 1285"/>
              <a:gd name="T3" fmla="*/ 2147483647 h 280"/>
              <a:gd name="T4" fmla="*/ 2147483647 w 1285"/>
              <a:gd name="T5" fmla="*/ 0 h 280"/>
              <a:gd name="T6" fmla="*/ 0 60000 65536"/>
              <a:gd name="T7" fmla="*/ 0 60000 65536"/>
              <a:gd name="T8" fmla="*/ 0 60000 65536"/>
              <a:gd name="T9" fmla="*/ 0 w 1285"/>
              <a:gd name="T10" fmla="*/ 0 h 280"/>
              <a:gd name="T11" fmla="*/ 1285 w 1285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5" h="280">
                <a:moveTo>
                  <a:pt x="0" y="280"/>
                </a:moveTo>
                <a:lnTo>
                  <a:pt x="314" y="280"/>
                </a:lnTo>
                <a:lnTo>
                  <a:pt x="1285" y="0"/>
                </a:lnTo>
              </a:path>
            </a:pathLst>
          </a:custGeom>
          <a:noFill/>
          <a:ln w="2540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435" name="Freeform 22">
            <a:extLst>
              <a:ext uri="{FF2B5EF4-FFF2-40B4-BE49-F238E27FC236}">
                <a16:creationId xmlns:a16="http://schemas.microsoft.com/office/drawing/2014/main" id="{A8AB6050-9428-4D36-BCDB-54520D399A45}"/>
              </a:ext>
            </a:extLst>
          </p:cNvPr>
          <p:cNvSpPr>
            <a:spLocks/>
          </p:cNvSpPr>
          <p:nvPr/>
        </p:nvSpPr>
        <p:spPr bwMode="auto">
          <a:xfrm>
            <a:off x="1714500" y="5165725"/>
            <a:ext cx="2171700" cy="266700"/>
          </a:xfrm>
          <a:custGeom>
            <a:avLst/>
            <a:gdLst>
              <a:gd name="T0" fmla="*/ 0 w 1287"/>
              <a:gd name="T1" fmla="*/ 2147483647 h 280"/>
              <a:gd name="T2" fmla="*/ 2147483647 w 1287"/>
              <a:gd name="T3" fmla="*/ 2147483647 h 280"/>
              <a:gd name="T4" fmla="*/ 2147483647 w 1287"/>
              <a:gd name="T5" fmla="*/ 0 h 280"/>
              <a:gd name="T6" fmla="*/ 0 60000 65536"/>
              <a:gd name="T7" fmla="*/ 0 60000 65536"/>
              <a:gd name="T8" fmla="*/ 0 60000 65536"/>
              <a:gd name="T9" fmla="*/ 0 w 1287"/>
              <a:gd name="T10" fmla="*/ 0 h 280"/>
              <a:gd name="T11" fmla="*/ 1287 w 1287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7" h="280">
                <a:moveTo>
                  <a:pt x="0" y="280"/>
                </a:moveTo>
                <a:lnTo>
                  <a:pt x="314" y="280"/>
                </a:lnTo>
                <a:lnTo>
                  <a:pt x="1287" y="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436" name="Line 24">
            <a:extLst>
              <a:ext uri="{FF2B5EF4-FFF2-40B4-BE49-F238E27FC236}">
                <a16:creationId xmlns:a16="http://schemas.microsoft.com/office/drawing/2014/main" id="{667468DA-5E99-4747-B8AE-1AE22DD555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70125" y="4752975"/>
            <a:ext cx="742950" cy="6731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437" name="Rectangle 65">
            <a:extLst>
              <a:ext uri="{FF2B5EF4-FFF2-40B4-BE49-F238E27FC236}">
                <a16:creationId xmlns:a16="http://schemas.microsoft.com/office/drawing/2014/main" id="{0A994F15-EB26-4758-938E-10E3703FF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8" y="5334000"/>
            <a:ext cx="1425575" cy="1936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400">
                <a:solidFill>
                  <a:srgbClr val="231F20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t>Granular cells</a:t>
            </a:r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0438" name="Rectangle 66">
            <a:extLst>
              <a:ext uri="{FF2B5EF4-FFF2-40B4-BE49-F238E27FC236}">
                <a16:creationId xmlns:a16="http://schemas.microsoft.com/office/drawing/2014/main" id="{D3B3C14C-30E4-4B94-9667-4D5A19170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4648200"/>
            <a:ext cx="1411288" cy="3873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400">
                <a:solidFill>
                  <a:srgbClr val="231F20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t>Mesangial cells</a:t>
            </a:r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0439" name="Rectangle 2">
            <a:extLst>
              <a:ext uri="{FF2B5EF4-FFF2-40B4-BE49-F238E27FC236}">
                <a16:creationId xmlns:a16="http://schemas.microsoft.com/office/drawing/2014/main" id="{C042B9BC-96ED-4EF2-8074-8CA60C182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913" y="3408363"/>
            <a:ext cx="1362075" cy="609600"/>
          </a:xfrm>
        </p:spPr>
        <p:txBody>
          <a:bodyPr anchor="t"/>
          <a:lstStyle/>
          <a:p>
            <a:pPr algn="ctr" eaLnBrk="1" hangingPunct="1"/>
            <a:r>
              <a:rPr lang="en-US" altLang="en-US" sz="3600" b="1">
                <a:solidFill>
                  <a:srgbClr val="800000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t>JGA</a:t>
            </a:r>
          </a:p>
        </p:txBody>
      </p:sp>
      <p:grpSp>
        <p:nvGrpSpPr>
          <p:cNvPr id="3" name="Group 39">
            <a:extLst>
              <a:ext uri="{FF2B5EF4-FFF2-40B4-BE49-F238E27FC236}">
                <a16:creationId xmlns:a16="http://schemas.microsoft.com/office/drawing/2014/main" id="{9D8B5918-BD1C-4555-BA45-93827B681F82}"/>
              </a:ext>
            </a:extLst>
          </p:cNvPr>
          <p:cNvGrpSpPr>
            <a:grpSpLocks/>
          </p:cNvGrpSpPr>
          <p:nvPr/>
        </p:nvGrpSpPr>
        <p:grpSpPr bwMode="auto">
          <a:xfrm rot="-1351751">
            <a:off x="3525838" y="889000"/>
            <a:ext cx="5649912" cy="5068888"/>
            <a:chOff x="2472420" y="744881"/>
            <a:chExt cx="6105420" cy="5198719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F9CBCA4-B4E5-4179-B256-61ECF9784CF7}"/>
                </a:ext>
              </a:extLst>
            </p:cNvPr>
            <p:cNvSpPr/>
            <p:nvPr/>
          </p:nvSpPr>
          <p:spPr>
            <a:xfrm>
              <a:off x="2472420" y="744881"/>
              <a:ext cx="6105420" cy="5198719"/>
            </a:xfrm>
            <a:custGeom>
              <a:avLst/>
              <a:gdLst>
                <a:gd name="connsiteX0" fmla="*/ 91068 w 6105420"/>
                <a:gd name="connsiteY0" fmla="*/ 3190061 h 5198719"/>
                <a:gd name="connsiteX1" fmla="*/ 408578 w 6105420"/>
                <a:gd name="connsiteY1" fmla="*/ 2895215 h 5198719"/>
                <a:gd name="connsiteX2" fmla="*/ 692069 w 6105420"/>
                <a:gd name="connsiteY2" fmla="*/ 2623050 h 5198719"/>
                <a:gd name="connsiteX3" fmla="*/ 896182 w 6105420"/>
                <a:gd name="connsiteY3" fmla="*/ 2135420 h 5198719"/>
                <a:gd name="connsiteX4" fmla="*/ 760107 w 6105420"/>
                <a:gd name="connsiteY4" fmla="*/ 1659131 h 5198719"/>
                <a:gd name="connsiteX5" fmla="*/ 601352 w 6105420"/>
                <a:gd name="connsiteY5" fmla="*/ 1126140 h 5198719"/>
                <a:gd name="connsiteX6" fmla="*/ 794126 w 6105420"/>
                <a:gd name="connsiteY6" fmla="*/ 649851 h 5198719"/>
                <a:gd name="connsiteX7" fmla="*/ 1213692 w 6105420"/>
                <a:gd name="connsiteY7" fmla="*/ 184902 h 5198719"/>
                <a:gd name="connsiteX8" fmla="*/ 1723976 w 6105420"/>
                <a:gd name="connsiteY8" fmla="*/ 26139 h 5198719"/>
                <a:gd name="connsiteX9" fmla="*/ 2370335 w 6105420"/>
                <a:gd name="connsiteY9" fmla="*/ 14799 h 5198719"/>
                <a:gd name="connsiteX10" fmla="*/ 2925977 w 6105420"/>
                <a:gd name="connsiteY10" fmla="*/ 173562 h 5198719"/>
                <a:gd name="connsiteX11" fmla="*/ 3368223 w 6105420"/>
                <a:gd name="connsiteY11" fmla="*/ 457067 h 5198719"/>
                <a:gd name="connsiteX12" fmla="*/ 3833148 w 6105420"/>
                <a:gd name="connsiteY12" fmla="*/ 944697 h 5198719"/>
                <a:gd name="connsiteX13" fmla="*/ 4264055 w 6105420"/>
                <a:gd name="connsiteY13" fmla="*/ 1693152 h 5198719"/>
                <a:gd name="connsiteX14" fmla="*/ 4547545 w 6105420"/>
                <a:gd name="connsiteY14" fmla="*/ 2384905 h 5198719"/>
                <a:gd name="connsiteX15" fmla="*/ 4797017 w 6105420"/>
                <a:gd name="connsiteY15" fmla="*/ 2611710 h 5198719"/>
                <a:gd name="connsiteX16" fmla="*/ 5443377 w 6105420"/>
                <a:gd name="connsiteY16" fmla="*/ 2634390 h 5198719"/>
                <a:gd name="connsiteX17" fmla="*/ 6033038 w 6105420"/>
                <a:gd name="connsiteY17" fmla="*/ 2668411 h 5198719"/>
                <a:gd name="connsiteX18" fmla="*/ 6078396 w 6105420"/>
                <a:gd name="connsiteY18" fmla="*/ 2815834 h 5198719"/>
                <a:gd name="connsiteX19" fmla="*/ 5874283 w 6105420"/>
                <a:gd name="connsiteY19" fmla="*/ 3246762 h 5198719"/>
                <a:gd name="connsiteX20" fmla="*/ 5726868 w 6105420"/>
                <a:gd name="connsiteY20" fmla="*/ 3394185 h 5198719"/>
                <a:gd name="connsiteX21" fmla="*/ 5726868 w 6105420"/>
                <a:gd name="connsiteY21" fmla="*/ 3541608 h 5198719"/>
                <a:gd name="connsiteX22" fmla="*/ 5545434 w 6105420"/>
                <a:gd name="connsiteY22" fmla="*/ 3972536 h 5198719"/>
                <a:gd name="connsiteX23" fmla="*/ 5409358 w 6105420"/>
                <a:gd name="connsiteY23" fmla="*/ 4188001 h 5198719"/>
                <a:gd name="connsiteX24" fmla="*/ 4955772 w 6105420"/>
                <a:gd name="connsiteY24" fmla="*/ 4074598 h 5198719"/>
                <a:gd name="connsiteX25" fmla="*/ 4400130 w 6105420"/>
                <a:gd name="connsiteY25" fmla="*/ 4051918 h 5198719"/>
                <a:gd name="connsiteX26" fmla="*/ 3878507 w 6105420"/>
                <a:gd name="connsiteY26" fmla="*/ 4165320 h 5198719"/>
                <a:gd name="connsiteX27" fmla="*/ 3356884 w 6105420"/>
                <a:gd name="connsiteY27" fmla="*/ 4652950 h 5198719"/>
                <a:gd name="connsiteX28" fmla="*/ 2755883 w 6105420"/>
                <a:gd name="connsiteY28" fmla="*/ 4993157 h 5198719"/>
                <a:gd name="connsiteX29" fmla="*/ 2188901 w 6105420"/>
                <a:gd name="connsiteY29" fmla="*/ 5174600 h 5198719"/>
                <a:gd name="connsiteX30" fmla="*/ 1678617 w 6105420"/>
                <a:gd name="connsiteY30" fmla="*/ 5174600 h 5198719"/>
                <a:gd name="connsiteX31" fmla="*/ 1066277 w 6105420"/>
                <a:gd name="connsiteY31" fmla="*/ 4970476 h 5198719"/>
                <a:gd name="connsiteX32" fmla="*/ 487955 w 6105420"/>
                <a:gd name="connsiteY32" fmla="*/ 4528207 h 5198719"/>
                <a:gd name="connsiteX33" fmla="*/ 147766 w 6105420"/>
                <a:gd name="connsiteY33" fmla="*/ 4085939 h 5198719"/>
                <a:gd name="connsiteX34" fmla="*/ 351 w 6105420"/>
                <a:gd name="connsiteY34" fmla="*/ 3462226 h 5198719"/>
                <a:gd name="connsiteX35" fmla="*/ 91068 w 6105420"/>
                <a:gd name="connsiteY35" fmla="*/ 3190061 h 519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05420" h="5198719">
                  <a:moveTo>
                    <a:pt x="91068" y="3190061"/>
                  </a:moveTo>
                  <a:cubicBezTo>
                    <a:pt x="159106" y="3095559"/>
                    <a:pt x="308411" y="2989717"/>
                    <a:pt x="408578" y="2895215"/>
                  </a:cubicBezTo>
                  <a:cubicBezTo>
                    <a:pt x="508745" y="2800713"/>
                    <a:pt x="610802" y="2749682"/>
                    <a:pt x="692069" y="2623050"/>
                  </a:cubicBezTo>
                  <a:cubicBezTo>
                    <a:pt x="773336" y="2496418"/>
                    <a:pt x="884842" y="2296073"/>
                    <a:pt x="896182" y="2135420"/>
                  </a:cubicBezTo>
                  <a:cubicBezTo>
                    <a:pt x="907522" y="1974767"/>
                    <a:pt x="809245" y="1827344"/>
                    <a:pt x="760107" y="1659131"/>
                  </a:cubicBezTo>
                  <a:cubicBezTo>
                    <a:pt x="710969" y="1490918"/>
                    <a:pt x="595682" y="1294353"/>
                    <a:pt x="601352" y="1126140"/>
                  </a:cubicBezTo>
                  <a:cubicBezTo>
                    <a:pt x="607022" y="957927"/>
                    <a:pt x="692069" y="806724"/>
                    <a:pt x="794126" y="649851"/>
                  </a:cubicBezTo>
                  <a:cubicBezTo>
                    <a:pt x="896183" y="492978"/>
                    <a:pt x="1058717" y="288854"/>
                    <a:pt x="1213692" y="184902"/>
                  </a:cubicBezTo>
                  <a:cubicBezTo>
                    <a:pt x="1368667" y="80950"/>
                    <a:pt x="1531202" y="54489"/>
                    <a:pt x="1723976" y="26139"/>
                  </a:cubicBezTo>
                  <a:cubicBezTo>
                    <a:pt x="1916750" y="-2211"/>
                    <a:pt x="2170002" y="-9771"/>
                    <a:pt x="2370335" y="14799"/>
                  </a:cubicBezTo>
                  <a:cubicBezTo>
                    <a:pt x="2570668" y="39369"/>
                    <a:pt x="2759662" y="99851"/>
                    <a:pt x="2925977" y="173562"/>
                  </a:cubicBezTo>
                  <a:cubicBezTo>
                    <a:pt x="3092292" y="247273"/>
                    <a:pt x="3217028" y="328545"/>
                    <a:pt x="3368223" y="457067"/>
                  </a:cubicBezTo>
                  <a:cubicBezTo>
                    <a:pt x="3519418" y="585589"/>
                    <a:pt x="3683843" y="738683"/>
                    <a:pt x="3833148" y="944697"/>
                  </a:cubicBezTo>
                  <a:cubicBezTo>
                    <a:pt x="3982453" y="1150711"/>
                    <a:pt x="4144989" y="1453117"/>
                    <a:pt x="4264055" y="1693152"/>
                  </a:cubicBezTo>
                  <a:cubicBezTo>
                    <a:pt x="4383121" y="1933187"/>
                    <a:pt x="4458718" y="2231812"/>
                    <a:pt x="4547545" y="2384905"/>
                  </a:cubicBezTo>
                  <a:cubicBezTo>
                    <a:pt x="4636372" y="2537998"/>
                    <a:pt x="4647712" y="2570129"/>
                    <a:pt x="4797017" y="2611710"/>
                  </a:cubicBezTo>
                  <a:cubicBezTo>
                    <a:pt x="4946322" y="2653291"/>
                    <a:pt x="5237374" y="2624940"/>
                    <a:pt x="5443377" y="2634390"/>
                  </a:cubicBezTo>
                  <a:cubicBezTo>
                    <a:pt x="5649380" y="2643840"/>
                    <a:pt x="5927202" y="2638170"/>
                    <a:pt x="6033038" y="2668411"/>
                  </a:cubicBezTo>
                  <a:cubicBezTo>
                    <a:pt x="6138875" y="2698652"/>
                    <a:pt x="6104855" y="2719442"/>
                    <a:pt x="6078396" y="2815834"/>
                  </a:cubicBezTo>
                  <a:cubicBezTo>
                    <a:pt x="6051937" y="2912226"/>
                    <a:pt x="5932871" y="3150370"/>
                    <a:pt x="5874283" y="3246762"/>
                  </a:cubicBezTo>
                  <a:cubicBezTo>
                    <a:pt x="5815695" y="3343154"/>
                    <a:pt x="5751437" y="3345044"/>
                    <a:pt x="5726868" y="3394185"/>
                  </a:cubicBezTo>
                  <a:cubicBezTo>
                    <a:pt x="5702299" y="3443326"/>
                    <a:pt x="5757107" y="3445216"/>
                    <a:pt x="5726868" y="3541608"/>
                  </a:cubicBezTo>
                  <a:cubicBezTo>
                    <a:pt x="5696629" y="3638000"/>
                    <a:pt x="5598352" y="3864804"/>
                    <a:pt x="5545434" y="3972536"/>
                  </a:cubicBezTo>
                  <a:cubicBezTo>
                    <a:pt x="5492516" y="4080268"/>
                    <a:pt x="5507635" y="4170991"/>
                    <a:pt x="5409358" y="4188001"/>
                  </a:cubicBezTo>
                  <a:cubicBezTo>
                    <a:pt x="5311081" y="4205011"/>
                    <a:pt x="5123977" y="4097279"/>
                    <a:pt x="4955772" y="4074598"/>
                  </a:cubicBezTo>
                  <a:cubicBezTo>
                    <a:pt x="4787567" y="4051918"/>
                    <a:pt x="4579674" y="4036798"/>
                    <a:pt x="4400130" y="4051918"/>
                  </a:cubicBezTo>
                  <a:cubicBezTo>
                    <a:pt x="4220586" y="4067038"/>
                    <a:pt x="4052381" y="4065148"/>
                    <a:pt x="3878507" y="4165320"/>
                  </a:cubicBezTo>
                  <a:cubicBezTo>
                    <a:pt x="3704633" y="4265492"/>
                    <a:pt x="3543988" y="4514977"/>
                    <a:pt x="3356884" y="4652950"/>
                  </a:cubicBezTo>
                  <a:cubicBezTo>
                    <a:pt x="3169780" y="4790923"/>
                    <a:pt x="2950547" y="4906215"/>
                    <a:pt x="2755883" y="4993157"/>
                  </a:cubicBezTo>
                  <a:cubicBezTo>
                    <a:pt x="2561219" y="5080099"/>
                    <a:pt x="2368445" y="5144360"/>
                    <a:pt x="2188901" y="5174600"/>
                  </a:cubicBezTo>
                  <a:cubicBezTo>
                    <a:pt x="2009357" y="5204841"/>
                    <a:pt x="1865721" y="5208621"/>
                    <a:pt x="1678617" y="5174600"/>
                  </a:cubicBezTo>
                  <a:cubicBezTo>
                    <a:pt x="1491513" y="5140579"/>
                    <a:pt x="1264721" y="5078208"/>
                    <a:pt x="1066277" y="4970476"/>
                  </a:cubicBezTo>
                  <a:cubicBezTo>
                    <a:pt x="867833" y="4862744"/>
                    <a:pt x="641040" y="4675630"/>
                    <a:pt x="487955" y="4528207"/>
                  </a:cubicBezTo>
                  <a:cubicBezTo>
                    <a:pt x="334870" y="4380784"/>
                    <a:pt x="229033" y="4263603"/>
                    <a:pt x="147766" y="4085939"/>
                  </a:cubicBezTo>
                  <a:cubicBezTo>
                    <a:pt x="66499" y="3908276"/>
                    <a:pt x="4131" y="3617209"/>
                    <a:pt x="351" y="3462226"/>
                  </a:cubicBezTo>
                  <a:cubicBezTo>
                    <a:pt x="-3429" y="3307243"/>
                    <a:pt x="23030" y="3284563"/>
                    <a:pt x="91068" y="319006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B95A1D"/>
                </a:gs>
                <a:gs pos="23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ln w="3175" cmpd="sng">
              <a:solidFill>
                <a:srgbClr val="CB916B"/>
              </a:solidFill>
            </a:ln>
            <a:effectLst>
              <a:innerShdw blurRad="63500" dist="50800" dir="11640000">
                <a:srgbClr val="000000">
                  <a:alpha val="50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893D098-D788-49D6-9841-50C7F1753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590" y="3092028"/>
              <a:ext cx="44603" cy="564971"/>
            </a:xfrm>
            <a:custGeom>
              <a:avLst/>
              <a:gdLst>
                <a:gd name="T0" fmla="*/ 0 w 102056"/>
                <a:gd name="T1" fmla="*/ 0 h 793815"/>
                <a:gd name="T2" fmla="*/ 266 w 102056"/>
                <a:gd name="T3" fmla="*/ 32710 h 793815"/>
                <a:gd name="T4" fmla="*/ 343 w 102056"/>
                <a:gd name="T5" fmla="*/ 58034 h 793815"/>
                <a:gd name="T6" fmla="*/ 266 w 102056"/>
                <a:gd name="T7" fmla="*/ 73860 h 793815"/>
                <a:gd name="T8" fmla="*/ 266 w 102056"/>
                <a:gd name="T9" fmla="*/ 73860 h 7938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056" h="793815">
                  <a:moveTo>
                    <a:pt x="0" y="0"/>
                  </a:moveTo>
                  <a:cubicBezTo>
                    <a:pt x="31184" y="123797"/>
                    <a:pt x="62368" y="247595"/>
                    <a:pt x="79377" y="351547"/>
                  </a:cubicBezTo>
                  <a:cubicBezTo>
                    <a:pt x="96386" y="455499"/>
                    <a:pt x="102056" y="550001"/>
                    <a:pt x="102056" y="623712"/>
                  </a:cubicBezTo>
                  <a:cubicBezTo>
                    <a:pt x="102056" y="697423"/>
                    <a:pt x="79377" y="793815"/>
                    <a:pt x="79377" y="793815"/>
                  </a:cubicBezTo>
                </a:path>
              </a:pathLst>
            </a:custGeom>
            <a:noFill/>
            <a:ln w="26425" cap="flat" cmpd="sng">
              <a:solidFill>
                <a:srgbClr val="CB916B"/>
              </a:solidFill>
              <a:prstDash val="solid"/>
              <a:round/>
              <a:headEnd/>
              <a:tailEnd/>
            </a:ln>
            <a:effectLst>
              <a:outerShdw blurRad="50800" dist="38100" sx="48000" sy="48000" algn="l" rotWithShape="0">
                <a:srgbClr val="8E6045">
                  <a:alpha val="59000"/>
                </a:srgbClr>
              </a:outerShdw>
            </a:effectLst>
            <a:extLst/>
          </p:spPr>
          <p:txBody>
            <a:bodyPr anchor="ctr"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CE0340A-2DEC-4BBD-994C-611799D79E40}"/>
                </a:ext>
              </a:extLst>
            </p:cNvPr>
            <p:cNvSpPr>
              <a:spLocks/>
            </p:cNvSpPr>
            <p:nvPr/>
          </p:nvSpPr>
          <p:spPr bwMode="auto">
            <a:xfrm rot="2145000">
              <a:off x="6379537" y="4315769"/>
              <a:ext cx="104645" cy="859669"/>
            </a:xfrm>
            <a:custGeom>
              <a:avLst/>
              <a:gdLst>
                <a:gd name="T0" fmla="*/ 8398 w 155634"/>
                <a:gd name="T1" fmla="*/ 0 h 826005"/>
                <a:gd name="T2" fmla="*/ 9043 w 155634"/>
                <a:gd name="T3" fmla="*/ 506060 h 826005"/>
                <a:gd name="T4" fmla="*/ 5430 w 155634"/>
                <a:gd name="T5" fmla="*/ 843813 h 826005"/>
                <a:gd name="T6" fmla="*/ 0 w 155634"/>
                <a:gd name="T7" fmla="*/ 1090290 h 826005"/>
                <a:gd name="T8" fmla="*/ 0 w 155634"/>
                <a:gd name="T9" fmla="*/ 1090290 h 8260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634" h="826005">
                  <a:moveTo>
                    <a:pt x="135714" y="0"/>
                  </a:moveTo>
                  <a:cubicBezTo>
                    <a:pt x="166898" y="123797"/>
                    <a:pt x="154142" y="276846"/>
                    <a:pt x="146150" y="383391"/>
                  </a:cubicBezTo>
                  <a:cubicBezTo>
                    <a:pt x="138158" y="489936"/>
                    <a:pt x="112119" y="565504"/>
                    <a:pt x="87761" y="639273"/>
                  </a:cubicBezTo>
                  <a:cubicBezTo>
                    <a:pt x="63403" y="713042"/>
                    <a:pt x="14627" y="794883"/>
                    <a:pt x="0" y="826005"/>
                  </a:cubicBezTo>
                </a:path>
              </a:pathLst>
            </a:custGeom>
            <a:noFill/>
            <a:ln w="26425" cap="flat" cmpd="sng">
              <a:solidFill>
                <a:srgbClr val="CB916B"/>
              </a:solidFill>
              <a:prstDash val="solid"/>
              <a:round/>
              <a:headEnd/>
              <a:tailEnd/>
            </a:ln>
            <a:effectLst>
              <a:outerShdw blurRad="50800" dist="38100" sx="48000" sy="48000" algn="l" rotWithShape="0">
                <a:srgbClr val="8E6045">
                  <a:alpha val="59000"/>
                </a:srgbClr>
              </a:outerShdw>
            </a:effectLst>
            <a:extLst/>
          </p:spPr>
          <p:txBody>
            <a:bodyPr anchor="ctr"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A1F4DC5B-7125-432B-AA8B-895C80C3E488}"/>
                </a:ext>
              </a:extLst>
            </p:cNvPr>
            <p:cNvSpPr>
              <a:spLocks/>
            </p:cNvSpPr>
            <p:nvPr/>
          </p:nvSpPr>
          <p:spPr bwMode="auto">
            <a:xfrm rot="2145000">
              <a:off x="3036110" y="3071353"/>
              <a:ext cx="202428" cy="810824"/>
            </a:xfrm>
            <a:custGeom>
              <a:avLst/>
              <a:gdLst>
                <a:gd name="T0" fmla="*/ 17213 w 305256"/>
                <a:gd name="T1" fmla="*/ 0 h 778220"/>
                <a:gd name="T2" fmla="*/ 14691 w 305256"/>
                <a:gd name="T3" fmla="*/ 469727 h 778220"/>
                <a:gd name="T4" fmla="*/ 5138 w 305256"/>
                <a:gd name="T5" fmla="*/ 784038 h 778220"/>
                <a:gd name="T6" fmla="*/ 0 w 305256"/>
                <a:gd name="T7" fmla="*/ 1031558 h 778220"/>
                <a:gd name="T8" fmla="*/ 0 w 305256"/>
                <a:gd name="T9" fmla="*/ 1031558 h 778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5256" h="778220">
                  <a:moveTo>
                    <a:pt x="293992" y="0"/>
                  </a:moveTo>
                  <a:cubicBezTo>
                    <a:pt x="325176" y="123797"/>
                    <a:pt x="285307" y="255787"/>
                    <a:pt x="250935" y="354368"/>
                  </a:cubicBezTo>
                  <a:cubicBezTo>
                    <a:pt x="216563" y="452949"/>
                    <a:pt x="129583" y="520846"/>
                    <a:pt x="87761" y="591488"/>
                  </a:cubicBezTo>
                  <a:cubicBezTo>
                    <a:pt x="45939" y="662130"/>
                    <a:pt x="14627" y="747098"/>
                    <a:pt x="0" y="778220"/>
                  </a:cubicBezTo>
                </a:path>
              </a:pathLst>
            </a:custGeom>
            <a:noFill/>
            <a:ln w="26425" cap="flat" cmpd="sng">
              <a:solidFill>
                <a:srgbClr val="CB916B"/>
              </a:solidFill>
              <a:prstDash val="solid"/>
              <a:round/>
              <a:headEnd/>
              <a:tailEnd/>
            </a:ln>
            <a:effectLst>
              <a:outerShdw blurRad="50800" dist="38100" sx="48000" sy="48000" algn="l" rotWithShape="0">
                <a:srgbClr val="8E6045">
                  <a:alpha val="59000"/>
                </a:srgbClr>
              </a:outerShdw>
            </a:effectLst>
            <a:extLst/>
          </p:spPr>
          <p:txBody>
            <a:bodyPr anchor="ctr"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C636344-02D1-4D63-9D33-0054BD37AA2E}"/>
                </a:ext>
              </a:extLst>
            </p:cNvPr>
            <p:cNvSpPr>
              <a:spLocks/>
            </p:cNvSpPr>
            <p:nvPr/>
          </p:nvSpPr>
          <p:spPr bwMode="auto">
            <a:xfrm rot="21164475" flipH="1">
              <a:off x="3220269" y="2000110"/>
              <a:ext cx="300210" cy="905258"/>
            </a:xfrm>
            <a:custGeom>
              <a:avLst/>
              <a:gdLst>
                <a:gd name="T0" fmla="*/ 644239 w 264167"/>
                <a:gd name="T1" fmla="*/ 0 h 870043"/>
                <a:gd name="T2" fmla="*/ 389256 w 264167"/>
                <a:gd name="T3" fmla="*/ 475670 h 870043"/>
                <a:gd name="T4" fmla="*/ 129618 w 264167"/>
                <a:gd name="T5" fmla="*/ 775864 h 870043"/>
                <a:gd name="T6" fmla="*/ 8989 w 264167"/>
                <a:gd name="T7" fmla="*/ 1013577 h 870043"/>
                <a:gd name="T8" fmla="*/ 37174 w 264167"/>
                <a:gd name="T9" fmla="*/ 1141249 h 8700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4167" h="870043">
                  <a:moveTo>
                    <a:pt x="258175" y="0"/>
                  </a:moveTo>
                  <a:cubicBezTo>
                    <a:pt x="289359" y="123797"/>
                    <a:pt x="190364" y="264051"/>
                    <a:pt x="155992" y="362632"/>
                  </a:cubicBezTo>
                  <a:cubicBezTo>
                    <a:pt x="121620" y="461213"/>
                    <a:pt x="77342" y="523142"/>
                    <a:pt x="51944" y="591488"/>
                  </a:cubicBezTo>
                  <a:cubicBezTo>
                    <a:pt x="26546" y="659834"/>
                    <a:pt x="9775" y="726285"/>
                    <a:pt x="3601" y="772711"/>
                  </a:cubicBezTo>
                  <a:cubicBezTo>
                    <a:pt x="-2573" y="819137"/>
                    <a:pt x="-2008" y="839435"/>
                    <a:pt x="14897" y="870043"/>
                  </a:cubicBezTo>
                </a:path>
              </a:pathLst>
            </a:custGeom>
            <a:noFill/>
            <a:ln w="26425" cap="flat" cmpd="sng">
              <a:solidFill>
                <a:srgbClr val="CB916B"/>
              </a:solidFill>
              <a:prstDash val="solid"/>
              <a:round/>
              <a:headEnd/>
              <a:tailEnd/>
            </a:ln>
            <a:effectLst>
              <a:outerShdw blurRad="50800" dist="38100" sx="48000" sy="48000" algn="l" rotWithShape="0">
                <a:srgbClr val="8E6045">
                  <a:alpha val="59000"/>
                </a:srgbClr>
              </a:outerShdw>
            </a:effectLst>
            <a:extLst/>
          </p:spPr>
          <p:txBody>
            <a:bodyPr anchor="ctr"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8D6DAC44-E783-47E6-A397-3711EC130527}"/>
                </a:ext>
              </a:extLst>
            </p:cNvPr>
            <p:cNvSpPr>
              <a:spLocks/>
            </p:cNvSpPr>
            <p:nvPr/>
          </p:nvSpPr>
          <p:spPr bwMode="auto">
            <a:xfrm rot="2145000">
              <a:off x="6664871" y="4138686"/>
              <a:ext cx="102929" cy="859669"/>
            </a:xfrm>
            <a:custGeom>
              <a:avLst/>
              <a:gdLst>
                <a:gd name="T0" fmla="*/ 7635 w 155634"/>
                <a:gd name="T1" fmla="*/ 0 h 826005"/>
                <a:gd name="T2" fmla="*/ 8221 w 155634"/>
                <a:gd name="T3" fmla="*/ 506060 h 826005"/>
                <a:gd name="T4" fmla="*/ 4937 w 155634"/>
                <a:gd name="T5" fmla="*/ 843813 h 826005"/>
                <a:gd name="T6" fmla="*/ 0 w 155634"/>
                <a:gd name="T7" fmla="*/ 1090290 h 826005"/>
                <a:gd name="T8" fmla="*/ 0 w 155634"/>
                <a:gd name="T9" fmla="*/ 1090290 h 8260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634" h="826005">
                  <a:moveTo>
                    <a:pt x="135714" y="0"/>
                  </a:moveTo>
                  <a:cubicBezTo>
                    <a:pt x="166898" y="123797"/>
                    <a:pt x="154142" y="276846"/>
                    <a:pt x="146150" y="383391"/>
                  </a:cubicBezTo>
                  <a:cubicBezTo>
                    <a:pt x="138158" y="489936"/>
                    <a:pt x="112119" y="565504"/>
                    <a:pt x="87761" y="639273"/>
                  </a:cubicBezTo>
                  <a:cubicBezTo>
                    <a:pt x="63403" y="713042"/>
                    <a:pt x="14627" y="794883"/>
                    <a:pt x="0" y="826005"/>
                  </a:cubicBezTo>
                </a:path>
              </a:pathLst>
            </a:custGeom>
            <a:noFill/>
            <a:ln w="26425" cap="flat" cmpd="sng">
              <a:solidFill>
                <a:srgbClr val="CB916B"/>
              </a:solidFill>
              <a:prstDash val="solid"/>
              <a:round/>
              <a:headEnd/>
              <a:tailEnd/>
            </a:ln>
            <a:effectLst>
              <a:outerShdw blurRad="50800" dist="38100" sx="48000" sy="48000" algn="l" rotWithShape="0">
                <a:srgbClr val="8E6045">
                  <a:alpha val="59000"/>
                </a:srgbClr>
              </a:outerShdw>
            </a:effectLst>
            <a:extLst/>
          </p:spPr>
          <p:txBody>
            <a:bodyPr anchor="ctr"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6584DC3-8A6A-4ABD-BDA6-59F1504CA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792" y="3242919"/>
              <a:ext cx="44603" cy="564972"/>
            </a:xfrm>
            <a:custGeom>
              <a:avLst/>
              <a:gdLst>
                <a:gd name="T0" fmla="*/ 0 w 102056"/>
                <a:gd name="T1" fmla="*/ 0 h 793815"/>
                <a:gd name="T2" fmla="*/ 266 w 102056"/>
                <a:gd name="T3" fmla="*/ 32710 h 793815"/>
                <a:gd name="T4" fmla="*/ 343 w 102056"/>
                <a:gd name="T5" fmla="*/ 58034 h 793815"/>
                <a:gd name="T6" fmla="*/ 266 w 102056"/>
                <a:gd name="T7" fmla="*/ 73860 h 793815"/>
                <a:gd name="T8" fmla="*/ 266 w 102056"/>
                <a:gd name="T9" fmla="*/ 73860 h 7938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056" h="793815">
                  <a:moveTo>
                    <a:pt x="0" y="0"/>
                  </a:moveTo>
                  <a:cubicBezTo>
                    <a:pt x="31184" y="123797"/>
                    <a:pt x="62368" y="247595"/>
                    <a:pt x="79377" y="351547"/>
                  </a:cubicBezTo>
                  <a:cubicBezTo>
                    <a:pt x="96386" y="455499"/>
                    <a:pt x="102056" y="550001"/>
                    <a:pt x="102056" y="623712"/>
                  </a:cubicBezTo>
                  <a:cubicBezTo>
                    <a:pt x="102056" y="697423"/>
                    <a:pt x="79377" y="793815"/>
                    <a:pt x="79377" y="793815"/>
                  </a:cubicBezTo>
                </a:path>
              </a:pathLst>
            </a:custGeom>
            <a:noFill/>
            <a:ln w="26425" cap="flat" cmpd="sng">
              <a:solidFill>
                <a:srgbClr val="CB916B"/>
              </a:solidFill>
              <a:prstDash val="solid"/>
              <a:round/>
              <a:headEnd/>
              <a:tailEnd/>
            </a:ln>
            <a:effectLst>
              <a:outerShdw blurRad="50800" dist="38100" sx="48000" sy="48000" algn="l" rotWithShape="0">
                <a:srgbClr val="8E6045">
                  <a:alpha val="59000"/>
                </a:srgbClr>
              </a:outerShdw>
            </a:effectLst>
            <a:extLst/>
          </p:spPr>
          <p:txBody>
            <a:bodyPr anchor="ctr"/>
            <a:lstStyle/>
            <a:p>
              <a:pPr>
                <a:defRPr/>
              </a:pPr>
              <a:endParaRPr lang="en-GB">
                <a:latin typeface="Arial" charset="0"/>
                <a:cs typeface="Arial" charset="0"/>
              </a:endParaRPr>
            </a:p>
          </p:txBody>
        </p:sp>
      </p:grpSp>
      <p:sp>
        <p:nvSpPr>
          <p:cNvPr id="60441" name="Rectangle 2">
            <a:extLst>
              <a:ext uri="{FF2B5EF4-FFF2-40B4-BE49-F238E27FC236}">
                <a16:creationId xmlns:a16="http://schemas.microsoft.com/office/drawing/2014/main" id="{FFF16571-AB06-4984-BC47-B74BB0B70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128588"/>
            <a:ext cx="579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800000"/>
                </a:solidFill>
                <a:ea typeface="ＭＳ Ｐゴシック" panose="020B0600070205080204" pitchFamily="34" charset="-128"/>
              </a:rPr>
              <a:t>Juxtaglomerular Apparatus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-0.15607 0.7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00" y="356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3006566-EC7B-4B43-BA07-21E201B724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Nitrogenous Wastes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C496130-EE80-4FB2-9D34-0068DF279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773238"/>
            <a:ext cx="7086600" cy="5084762"/>
          </a:xfrm>
        </p:spPr>
        <p:txBody>
          <a:bodyPr/>
          <a:lstStyle/>
          <a:p>
            <a:pPr eaLnBrk="1" hangingPunct="1"/>
            <a:r>
              <a:rPr lang="en-US" altLang="en-US"/>
              <a:t>Urea</a:t>
            </a:r>
          </a:p>
          <a:p>
            <a:pPr lvl="1" eaLnBrk="1" hangingPunct="1"/>
            <a:r>
              <a:rPr lang="en-US" altLang="en-US"/>
              <a:t>proteins</a:t>
            </a:r>
            <a:r>
              <a:rPr lang="en-US" altLang="en-US">
                <a:sym typeface="Symbol" panose="05050102010706020507" pitchFamily="18" charset="2"/>
              </a:rPr>
              <a:t>amino acids NH</a:t>
            </a:r>
            <a:r>
              <a:rPr lang="en-US" altLang="en-US" baseline="-25000">
                <a:sym typeface="Symbol" panose="05050102010706020507" pitchFamily="18" charset="2"/>
              </a:rPr>
              <a:t>2</a:t>
            </a:r>
            <a:r>
              <a:rPr lang="en-US" altLang="en-US">
                <a:sym typeface="Symbol" panose="05050102010706020507" pitchFamily="18" charset="2"/>
              </a:rPr>
              <a:t> removed forms ammonia, liver converts to urea </a:t>
            </a:r>
          </a:p>
          <a:p>
            <a:pPr lvl="1" eaLnBrk="1" hangingPunct="1"/>
            <a:endParaRPr lang="en-US" altLang="en-US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>
                <a:sym typeface="Symbol" panose="05050102010706020507" pitchFamily="18" charset="2"/>
              </a:rPr>
              <a:t>Uric acid</a:t>
            </a:r>
          </a:p>
          <a:p>
            <a:pPr eaLnBrk="1" hangingPunct="1"/>
            <a:endParaRPr lang="en-US" altLang="en-US">
              <a:sym typeface="Symbol" panose="05050102010706020507" pitchFamily="18" charset="2"/>
            </a:endParaRPr>
          </a:p>
          <a:p>
            <a:pPr eaLnBrk="1" hangingPunct="1"/>
            <a:endParaRPr lang="en-US" altLang="en-US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>
                <a:sym typeface="Symbol" panose="05050102010706020507" pitchFamily="18" charset="2"/>
              </a:rPr>
              <a:t>Creatinine</a:t>
            </a:r>
          </a:p>
          <a:p>
            <a:pPr eaLnBrk="1" hangingPunct="1"/>
            <a:endParaRPr lang="en-US" altLang="en-US">
              <a:sym typeface="Symbol" panose="05050102010706020507" pitchFamily="18" charset="2"/>
            </a:endParaRPr>
          </a:p>
        </p:txBody>
      </p:sp>
      <p:pic>
        <p:nvPicPr>
          <p:cNvPr id="15364" name="Picture 4" descr="H:\$$SaladinPowerPoints\Images\Ch-23labeled\0798L.JPG">
            <a:extLst>
              <a:ext uri="{FF2B5EF4-FFF2-40B4-BE49-F238E27FC236}">
                <a16:creationId xmlns:a16="http://schemas.microsoft.com/office/drawing/2014/main" id="{2CD38515-D2CD-4796-AC01-296AADD25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3" t="15022" r="15309" b="54985"/>
          <a:stretch>
            <a:fillRect/>
          </a:stretch>
        </p:blipFill>
        <p:spPr bwMode="auto">
          <a:xfrm>
            <a:off x="7162800" y="1524000"/>
            <a:ext cx="14478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H:\$$SaladinPowerPoints\Images\Ch-23labeled\0798L.JPG">
            <a:extLst>
              <a:ext uri="{FF2B5EF4-FFF2-40B4-BE49-F238E27FC236}">
                <a16:creationId xmlns:a16="http://schemas.microsoft.com/office/drawing/2014/main" id="{5F0BBAC0-FBEC-43CA-8565-EAC361360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8" t="52513" r="48116" b="2498"/>
          <a:stretch>
            <a:fillRect/>
          </a:stretch>
        </p:blipFill>
        <p:spPr bwMode="auto">
          <a:xfrm>
            <a:off x="2843213" y="3284538"/>
            <a:ext cx="18288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H:\$$SaladinPowerPoints\Images\Ch-23labeled\0798L.JPG">
            <a:extLst>
              <a:ext uri="{FF2B5EF4-FFF2-40B4-BE49-F238E27FC236}">
                <a16:creationId xmlns:a16="http://schemas.microsoft.com/office/drawing/2014/main" id="{5F535247-CE6D-43CC-AE94-714E668AD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1" t="51263" r="10622" b="2498"/>
          <a:stretch>
            <a:fillRect/>
          </a:stretch>
        </p:blipFill>
        <p:spPr bwMode="auto">
          <a:xfrm>
            <a:off x="4140200" y="5029200"/>
            <a:ext cx="15319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fImage" descr="showimage">
            <a:extLst>
              <a:ext uri="{FF2B5EF4-FFF2-40B4-BE49-F238E27FC236}">
                <a16:creationId xmlns:a16="http://schemas.microsoft.com/office/drawing/2014/main" id="{38B7F79D-ADEF-4425-9EB1-3D2F552E66CC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209800"/>
            <a:ext cx="6858000" cy="4191000"/>
          </a:xfrm>
          <a:noFill/>
          <a:ln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16387" name="Rectangle 10">
            <a:extLst>
              <a:ext uri="{FF2B5EF4-FFF2-40B4-BE49-F238E27FC236}">
                <a16:creationId xmlns:a16="http://schemas.microsoft.com/office/drawing/2014/main" id="{EBF4AF17-0733-4D8F-A6FE-AC6D0089C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70C0"/>
                </a:solidFill>
              </a:rPr>
              <a:t>PHYSIOLOGIC ANATOMY OF KIDNEYS</a:t>
            </a:r>
          </a:p>
        </p:txBody>
      </p:sp>
      <p:sp>
        <p:nvSpPr>
          <p:cNvPr id="16388" name="Rectangle 11">
            <a:extLst>
              <a:ext uri="{FF2B5EF4-FFF2-40B4-BE49-F238E27FC236}">
                <a16:creationId xmlns:a16="http://schemas.microsoft.com/office/drawing/2014/main" id="{05077B01-02D5-43ED-8380-8493B3E94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339850"/>
            <a:ext cx="2346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/>
              <a:t> Size Clenched Fist</a:t>
            </a:r>
          </a:p>
          <a:p>
            <a:pPr eaLnBrk="1" hangingPunct="1">
              <a:buFontTx/>
              <a:buChar char="•"/>
            </a:pPr>
            <a:r>
              <a:rPr lang="en-US" altLang="en-US" b="1"/>
              <a:t> Weight 150 grams </a:t>
            </a:r>
          </a:p>
        </p:txBody>
      </p:sp>
      <p:sp>
        <p:nvSpPr>
          <p:cNvPr id="16389" name="Line 12">
            <a:extLst>
              <a:ext uri="{FF2B5EF4-FFF2-40B4-BE49-F238E27FC236}">
                <a16:creationId xmlns:a16="http://schemas.microsoft.com/office/drawing/2014/main" id="{0128A3AF-7C2F-4E8A-AE50-A3F2C58A24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2590800"/>
            <a:ext cx="4572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2">
            <a:extLst>
              <a:ext uri="{FF2B5EF4-FFF2-40B4-BE49-F238E27FC236}">
                <a16:creationId xmlns:a16="http://schemas.microsoft.com/office/drawing/2014/main" id="{640910F2-63BC-4F25-BDB6-A915375AB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6477000"/>
            <a:ext cx="37131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231F20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t>Diagrammatic view of the kidney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01B12224-57BF-457C-9543-74D0CD3FF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52400"/>
            <a:ext cx="4321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000000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T</a:t>
            </a:r>
            <a:r>
              <a:rPr lang="en-US" altLang="en-US" sz="2800" b="1">
                <a:solidFill>
                  <a:srgbClr val="000000"/>
                </a:solidFill>
                <a:ea typeface="ＭＳ Ｐゴシック" panose="020B0600070205080204" pitchFamily="34" charset="-128"/>
              </a:rPr>
              <a:t>hree distinct regions</a:t>
            </a:r>
          </a:p>
        </p:txBody>
      </p:sp>
      <p:sp>
        <p:nvSpPr>
          <p:cNvPr id="51" name="Rectangle 3">
            <a:extLst>
              <a:ext uri="{FF2B5EF4-FFF2-40B4-BE49-F238E27FC236}">
                <a16:creationId xmlns:a16="http://schemas.microsoft.com/office/drawing/2014/main" id="{77FCF1FF-DD13-451B-8843-D45F9663B2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054100"/>
            <a:ext cx="4110038" cy="2222500"/>
          </a:xfrm>
          <a:solidFill>
            <a:schemeClr val="bg1"/>
          </a:solidFill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Arial"/>
              </a:rPr>
              <a:t>Cortex 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Arial"/>
              </a:rPr>
              <a:t>granular superficial region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1100" dirty="0">
              <a:solidFill>
                <a:srgbClr val="000000"/>
              </a:solidFill>
              <a:ea typeface="ＭＳ Ｐゴシック" charset="0"/>
              <a:cs typeface="Arial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Arial"/>
              </a:rPr>
              <a:t>Medulla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  <a:cs typeface="Arial"/>
              </a:rPr>
              <a:t> exhibits cone-shaped pyramids</a:t>
            </a:r>
            <a:endParaRPr lang="en-US" sz="2800" dirty="0">
              <a:ea typeface="ＭＳ Ｐゴシック" charset="0"/>
              <a:cs typeface="Arial"/>
            </a:endParaRPr>
          </a:p>
        </p:txBody>
      </p:sp>
      <p:sp>
        <p:nvSpPr>
          <p:cNvPr id="17413" name="Slide Number Placeholder 6">
            <a:extLst>
              <a:ext uri="{FF2B5EF4-FFF2-40B4-BE49-F238E27FC236}">
                <a16:creationId xmlns:a16="http://schemas.microsoft.com/office/drawing/2014/main" id="{967BAB12-8579-4C5A-B73A-3D6CA92E5504}"/>
              </a:ext>
            </a:extLst>
          </p:cNvPr>
          <p:cNvSpPr txBox="1">
            <a:spLocks/>
          </p:cNvSpPr>
          <p:nvPr/>
        </p:nvSpPr>
        <p:spPr bwMode="auto">
          <a:xfrm>
            <a:off x="8883650" y="6477000"/>
            <a:ext cx="26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6C902DB-6BC8-4219-88CD-5EDC8177AB48}" type="slidenum">
              <a:rPr lang="en-US" altLang="en-US" sz="1100">
                <a:ea typeface="ＭＳ Ｐゴシック" panose="020B0600070205080204" pitchFamily="34" charset="-128"/>
              </a:rPr>
              <a:pPr algn="r" eaLnBrk="1" hangingPunct="1"/>
              <a:t>8</a:t>
            </a:fld>
            <a:endParaRPr lang="en-US" altLang="en-US" sz="1100">
              <a:ea typeface="ＭＳ Ｐゴシック" panose="020B0600070205080204" pitchFamily="34" charset="-128"/>
            </a:endParaRPr>
          </a:p>
        </p:txBody>
      </p:sp>
      <p:sp>
        <p:nvSpPr>
          <p:cNvPr id="17414" name="Rectangle 1">
            <a:extLst>
              <a:ext uri="{FF2B5EF4-FFF2-40B4-BE49-F238E27FC236}">
                <a16:creationId xmlns:a16="http://schemas.microsoft.com/office/drawing/2014/main" id="{57479489-FDF6-4A36-A25A-1DF91888F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657600"/>
            <a:ext cx="3879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Pyramids are bundles of collecting tubules</a:t>
            </a:r>
          </a:p>
        </p:txBody>
      </p:sp>
      <p:pic>
        <p:nvPicPr>
          <p:cNvPr id="17415" name="Picture 7">
            <a:extLst>
              <a:ext uri="{FF2B5EF4-FFF2-40B4-BE49-F238E27FC236}">
                <a16:creationId xmlns:a16="http://schemas.microsoft.com/office/drawing/2014/main" id="{AA40E43C-68DA-49A7-9749-3BB0BEF84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-76200"/>
            <a:ext cx="4665662" cy="701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Line 17">
            <a:extLst>
              <a:ext uri="{FF2B5EF4-FFF2-40B4-BE49-F238E27FC236}">
                <a16:creationId xmlns:a16="http://schemas.microsoft.com/office/drawing/2014/main" id="{A1504B7E-118A-4990-9EC7-6DA60882F5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83400" y="531813"/>
            <a:ext cx="3175" cy="468312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Line 18">
            <a:extLst>
              <a:ext uri="{FF2B5EF4-FFF2-40B4-BE49-F238E27FC236}">
                <a16:creationId xmlns:a16="http://schemas.microsoft.com/office/drawing/2014/main" id="{A5C40553-EE30-44EA-BD69-E6B16A5BB9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19900" y="987425"/>
            <a:ext cx="123825" cy="317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Line 19">
            <a:extLst>
              <a:ext uri="{FF2B5EF4-FFF2-40B4-BE49-F238E27FC236}">
                <a16:creationId xmlns:a16="http://schemas.microsoft.com/office/drawing/2014/main" id="{871A556E-795F-4EE2-9EAF-0484F16EF6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19900" y="531813"/>
            <a:ext cx="1238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" name="Line 20">
            <a:extLst>
              <a:ext uri="{FF2B5EF4-FFF2-40B4-BE49-F238E27FC236}">
                <a16:creationId xmlns:a16="http://schemas.microsoft.com/office/drawing/2014/main" id="{4D5BAFF1-A1F8-418D-9EC8-F0B2FDD7F4A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53100" y="488950"/>
            <a:ext cx="1128713" cy="2286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Line 21">
            <a:extLst>
              <a:ext uri="{FF2B5EF4-FFF2-40B4-BE49-F238E27FC236}">
                <a16:creationId xmlns:a16="http://schemas.microsoft.com/office/drawing/2014/main" id="{1327855D-39F4-449C-AA3F-86D63C61CA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94488" y="987425"/>
            <a:ext cx="1587" cy="9906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" name="Line 22">
            <a:extLst>
              <a:ext uri="{FF2B5EF4-FFF2-40B4-BE49-F238E27FC236}">
                <a16:creationId xmlns:a16="http://schemas.microsoft.com/office/drawing/2014/main" id="{7F543DD9-B273-4E7C-B97C-4BD6013063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30988" y="1979613"/>
            <a:ext cx="119062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Line 23">
            <a:extLst>
              <a:ext uri="{FF2B5EF4-FFF2-40B4-BE49-F238E27FC236}">
                <a16:creationId xmlns:a16="http://schemas.microsoft.com/office/drawing/2014/main" id="{C8CF1922-1E1A-42A7-9ACE-1E08DC6F26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30988" y="989013"/>
            <a:ext cx="119062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" name="Line 24">
            <a:extLst>
              <a:ext uri="{FF2B5EF4-FFF2-40B4-BE49-F238E27FC236}">
                <a16:creationId xmlns:a16="http://schemas.microsoft.com/office/drawing/2014/main" id="{87542132-F95E-4482-96AF-BA758E2B55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94488" y="1211263"/>
            <a:ext cx="695325" cy="1714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Line 27">
            <a:extLst>
              <a:ext uri="{FF2B5EF4-FFF2-40B4-BE49-F238E27FC236}">
                <a16:creationId xmlns:a16="http://schemas.microsoft.com/office/drawing/2014/main" id="{A5B081CD-9733-4F40-BF19-E919DCF03B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29313" y="3444875"/>
            <a:ext cx="647700" cy="2794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25" name="Freeform 30">
            <a:extLst>
              <a:ext uri="{FF2B5EF4-FFF2-40B4-BE49-F238E27FC236}">
                <a16:creationId xmlns:a16="http://schemas.microsoft.com/office/drawing/2014/main" id="{B1BFF486-C775-45A3-A31D-8795EA16BCEE}"/>
              </a:ext>
            </a:extLst>
          </p:cNvPr>
          <p:cNvSpPr>
            <a:spLocks/>
          </p:cNvSpPr>
          <p:nvPr/>
        </p:nvSpPr>
        <p:spPr bwMode="auto">
          <a:xfrm flipH="1">
            <a:off x="6881813" y="5257800"/>
            <a:ext cx="1128712" cy="1219200"/>
          </a:xfrm>
          <a:custGeom>
            <a:avLst/>
            <a:gdLst>
              <a:gd name="T0" fmla="*/ 2147483647 w 1246"/>
              <a:gd name="T1" fmla="*/ 0 h 200"/>
              <a:gd name="T2" fmla="*/ 2147483647 w 1246"/>
              <a:gd name="T3" fmla="*/ 2147483647 h 200"/>
              <a:gd name="T4" fmla="*/ 0 w 1246"/>
              <a:gd name="T5" fmla="*/ 2147483647 h 200"/>
              <a:gd name="T6" fmla="*/ 0 60000 65536"/>
              <a:gd name="T7" fmla="*/ 0 60000 65536"/>
              <a:gd name="T8" fmla="*/ 0 60000 65536"/>
              <a:gd name="T9" fmla="*/ 0 w 1246"/>
              <a:gd name="T10" fmla="*/ 0 h 200"/>
              <a:gd name="T11" fmla="*/ 1246 w 1246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6" h="200">
                <a:moveTo>
                  <a:pt x="1246" y="0"/>
                </a:moveTo>
                <a:lnTo>
                  <a:pt x="348" y="200"/>
                </a:lnTo>
                <a:lnTo>
                  <a:pt x="0" y="200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26" name="Freeform 31">
            <a:extLst>
              <a:ext uri="{FF2B5EF4-FFF2-40B4-BE49-F238E27FC236}">
                <a16:creationId xmlns:a16="http://schemas.microsoft.com/office/drawing/2014/main" id="{BB77CCBB-0FE0-49AC-B394-360909B467CD}"/>
              </a:ext>
            </a:extLst>
          </p:cNvPr>
          <p:cNvSpPr>
            <a:spLocks/>
          </p:cNvSpPr>
          <p:nvPr/>
        </p:nvSpPr>
        <p:spPr bwMode="auto">
          <a:xfrm flipV="1">
            <a:off x="5092700" y="5119688"/>
            <a:ext cx="1262063" cy="989012"/>
          </a:xfrm>
          <a:custGeom>
            <a:avLst/>
            <a:gdLst>
              <a:gd name="T0" fmla="*/ 0 w 926"/>
              <a:gd name="T1" fmla="*/ 0 h 144"/>
              <a:gd name="T2" fmla="*/ 2147483647 w 926"/>
              <a:gd name="T3" fmla="*/ 0 h 144"/>
              <a:gd name="T4" fmla="*/ 2147483647 w 926"/>
              <a:gd name="T5" fmla="*/ 2147483647 h 144"/>
              <a:gd name="T6" fmla="*/ 0 60000 65536"/>
              <a:gd name="T7" fmla="*/ 0 60000 65536"/>
              <a:gd name="T8" fmla="*/ 0 60000 65536"/>
              <a:gd name="T9" fmla="*/ 0 w 926"/>
              <a:gd name="T10" fmla="*/ 0 h 144"/>
              <a:gd name="T11" fmla="*/ 926 w 92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6" h="144">
                <a:moveTo>
                  <a:pt x="0" y="0"/>
                </a:moveTo>
                <a:lnTo>
                  <a:pt x="116" y="0"/>
                </a:lnTo>
                <a:lnTo>
                  <a:pt x="926" y="144"/>
                </a:lnTo>
              </a:path>
            </a:pathLst>
          </a:custGeom>
          <a:noFill/>
          <a:ln w="12700">
            <a:solidFill>
              <a:srgbClr val="231F2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Rectangle 40">
            <a:extLst>
              <a:ext uri="{FF2B5EF4-FFF2-40B4-BE49-F238E27FC236}">
                <a16:creationId xmlns:a16="http://schemas.microsoft.com/office/drawing/2014/main" id="{CF4A93D5-3668-4D8C-9018-9F977121D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100" y="230188"/>
            <a:ext cx="1568450" cy="2238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231F20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t>Renal cortex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9" name="Rectangle 41">
            <a:extLst>
              <a:ext uri="{FF2B5EF4-FFF2-40B4-BE49-F238E27FC236}">
                <a16:creationId xmlns:a16="http://schemas.microsoft.com/office/drawing/2014/main" id="{F7FD374E-0565-412C-BF99-824AF1B47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5163" y="1100138"/>
            <a:ext cx="1519237" cy="2159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231F20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t> Renal medulla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0" name="Rectangle 44">
            <a:extLst>
              <a:ext uri="{FF2B5EF4-FFF2-40B4-BE49-F238E27FC236}">
                <a16:creationId xmlns:a16="http://schemas.microsoft.com/office/drawing/2014/main" id="{E59D8EBF-2B59-4323-83A9-93590FBEA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3716338"/>
            <a:ext cx="1481138" cy="2238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231F20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t> Renal pelvis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430" name="Rectangle 45">
            <a:extLst>
              <a:ext uri="{FF2B5EF4-FFF2-40B4-BE49-F238E27FC236}">
                <a16:creationId xmlns:a16="http://schemas.microsoft.com/office/drawing/2014/main" id="{25910694-0341-4A3C-BC55-4AF460219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2638" y="4325938"/>
            <a:ext cx="6651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231F20"/>
                </a:solidFill>
                <a:ea typeface="ＭＳ Ｐゴシック" panose="020B0600070205080204" pitchFamily="34" charset="-128"/>
              </a:rPr>
              <a:t>Ureter</a:t>
            </a:r>
            <a:endParaRPr lang="en-US" altLang="en-US" b="1">
              <a:ea typeface="ＭＳ Ｐゴシック" panose="020B0600070205080204" pitchFamily="34" charset="-128"/>
            </a:endParaRPr>
          </a:p>
        </p:txBody>
      </p:sp>
      <p:sp>
        <p:nvSpPr>
          <p:cNvPr id="17431" name="Rectangle 47">
            <a:extLst>
              <a:ext uri="{FF2B5EF4-FFF2-40B4-BE49-F238E27FC236}">
                <a16:creationId xmlns:a16="http://schemas.microsoft.com/office/drawing/2014/main" id="{76439C73-AC81-4475-A183-79A54332B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6273800"/>
            <a:ext cx="6651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231F20"/>
                </a:solidFill>
                <a:ea typeface="ＭＳ Ｐゴシック" panose="020B0600070205080204" pitchFamily="34" charset="-128"/>
              </a:rPr>
              <a:t>Renal column</a:t>
            </a:r>
            <a:endParaRPr lang="en-US" altLang="en-US" b="1">
              <a:ea typeface="ＭＳ Ｐゴシック" panose="020B0600070205080204" pitchFamily="34" charset="-128"/>
            </a:endParaRPr>
          </a:p>
        </p:txBody>
      </p:sp>
      <p:sp>
        <p:nvSpPr>
          <p:cNvPr id="17432" name="Rectangle 48">
            <a:extLst>
              <a:ext uri="{FF2B5EF4-FFF2-40B4-BE49-F238E27FC236}">
                <a16:creationId xmlns:a16="http://schemas.microsoft.com/office/drawing/2014/main" id="{D9519561-5A2A-4D6D-AD26-6947AEE06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600" y="5922963"/>
            <a:ext cx="787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231F20"/>
                </a:solidFill>
                <a:ea typeface="ＭＳ Ｐゴシック" panose="020B0600070205080204" pitchFamily="34" charset="-128"/>
              </a:rPr>
              <a:t>Renal pyramid </a:t>
            </a:r>
          </a:p>
        </p:txBody>
      </p:sp>
      <p:sp>
        <p:nvSpPr>
          <p:cNvPr id="17433" name="Rectangle 50">
            <a:extLst>
              <a:ext uri="{FF2B5EF4-FFF2-40B4-BE49-F238E27FC236}">
                <a16:creationId xmlns:a16="http://schemas.microsoft.com/office/drawing/2014/main" id="{5DE2525E-B6E2-403A-B470-7A28364D5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8338" y="2389188"/>
            <a:ext cx="7032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231F20"/>
                </a:solidFill>
                <a:ea typeface="ＭＳ Ｐゴシック" panose="020B0600070205080204" pitchFamily="34" charset="-128"/>
              </a:rPr>
              <a:t>Renal</a:t>
            </a:r>
          </a:p>
          <a:p>
            <a:pPr eaLnBrk="1" hangingPunct="1"/>
            <a:r>
              <a:rPr lang="en-US" altLang="en-US" sz="1400" b="1">
                <a:solidFill>
                  <a:srgbClr val="231F20"/>
                </a:solidFill>
                <a:ea typeface="ＭＳ Ｐゴシック" panose="020B0600070205080204" pitchFamily="34" charset="-128"/>
              </a:rPr>
              <a:t>hilum</a:t>
            </a:r>
            <a:endParaRPr lang="en-US" altLang="en-US" b="1">
              <a:ea typeface="ＭＳ Ｐゴシック" panose="020B0600070205080204" pitchFamily="34" charset="-128"/>
            </a:endParaRPr>
          </a:p>
        </p:txBody>
      </p:sp>
      <p:sp>
        <p:nvSpPr>
          <p:cNvPr id="17434" name="Rectangle 2">
            <a:extLst>
              <a:ext uri="{FF2B5EF4-FFF2-40B4-BE49-F238E27FC236}">
                <a16:creationId xmlns:a16="http://schemas.microsoft.com/office/drawing/2014/main" id="{5ADB851F-F208-4C08-BF77-82C6A4222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105400"/>
            <a:ext cx="3314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rgbClr val="7030A0"/>
                </a:solidFill>
                <a:ea typeface="ＭＳ Ｐゴシック" panose="020B0600070205080204" pitchFamily="34" charset="-128"/>
              </a:rPr>
              <a:t>Renal pelvis </a:t>
            </a:r>
            <a:r>
              <a:rPr lang="en-GB" altLang="en-US" sz="2800">
                <a:ea typeface="ＭＳ Ｐゴシック" panose="020B0600070205080204" pitchFamily="34" charset="-128"/>
              </a:rPr>
              <a:t>flat, funnel-shaped tube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C967C-57EC-4AB8-B6B0-15CD489BD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What is the functional unit of the kidney?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790CF944-93C1-4002-B241-32758CFF4B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/>
              <a:t>The nephron is the functional and structural unit of the kidney.</a:t>
            </a:r>
          </a:p>
          <a:p>
            <a:pPr eaLnBrk="1" hangingPunct="1"/>
            <a:r>
              <a:rPr lang="en-US" altLang="en-US"/>
              <a:t>Each kidney has 1 million nephrons, each nephron is capable of urine formation.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7061</TotalTime>
  <Words>2018</Words>
  <Application>Microsoft Office PowerPoint</Application>
  <PresentationFormat>On-screen Show (4:3)</PresentationFormat>
  <Paragraphs>375</Paragraphs>
  <Slides>50</Slides>
  <Notes>2</Notes>
  <HiddenSlides>10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4" baseType="lpstr">
      <vt:lpstr>Arial</vt:lpstr>
      <vt:lpstr>Tw Cen MT</vt:lpstr>
      <vt:lpstr>Wingdings</vt:lpstr>
      <vt:lpstr>Wingdings 2</vt:lpstr>
      <vt:lpstr>Calibri</vt:lpstr>
      <vt:lpstr>ＭＳ Ｐゴシック</vt:lpstr>
      <vt:lpstr>Symbol</vt:lpstr>
      <vt:lpstr>Arial Black</vt:lpstr>
      <vt:lpstr>Times New Roman</vt:lpstr>
      <vt:lpstr>Arial Narrow</vt:lpstr>
      <vt:lpstr>Bookman Old Style</vt:lpstr>
      <vt:lpstr>Agency FB</vt:lpstr>
      <vt:lpstr>Arial-BoldMT</vt:lpstr>
      <vt:lpstr>Median</vt:lpstr>
      <vt:lpstr>Renal functions &amp; GFR</vt:lpstr>
      <vt:lpstr>PowerPoint Presentation</vt:lpstr>
      <vt:lpstr>PowerPoint Presentation</vt:lpstr>
      <vt:lpstr>PowerPoint Presentation</vt:lpstr>
      <vt:lpstr>What are the functions of the kidney?</vt:lpstr>
      <vt:lpstr>Nitrogenous Wastes</vt:lpstr>
      <vt:lpstr>PowerPoint Presentation</vt:lpstr>
      <vt:lpstr>PowerPoint Presentation</vt:lpstr>
      <vt:lpstr>What is the functional unit of the kidney?</vt:lpstr>
      <vt:lpstr>Structure of a nephron</vt:lpstr>
      <vt:lpstr>The Glomerulus</vt:lpstr>
      <vt:lpstr>PowerPoint Presentation</vt:lpstr>
      <vt:lpstr>Structure of a Nephrone</vt:lpstr>
      <vt:lpstr>Structure of a nephron, cont……</vt:lpstr>
      <vt:lpstr>RENAL BLOOD VESSELS</vt:lpstr>
      <vt:lpstr>Structure of a nephron, cont…..</vt:lpstr>
      <vt:lpstr>PowerPoint Presentation</vt:lpstr>
      <vt:lpstr>Renal blood flow:</vt:lpstr>
      <vt:lpstr>Urine formation</vt:lpstr>
      <vt:lpstr>1st Step in Urine Formation</vt:lpstr>
      <vt:lpstr>PowerPoint Presentation</vt:lpstr>
      <vt:lpstr>Urine Formation Preview</vt:lpstr>
      <vt:lpstr>Glomerular filtration rate (GFR)</vt:lpstr>
      <vt:lpstr>PowerPoint Presentation</vt:lpstr>
      <vt:lpstr>Glomerular membrane</vt:lpstr>
      <vt:lpstr>Glomerular membrane</vt:lpstr>
      <vt:lpstr>Glomerular membrane</vt:lpstr>
      <vt:lpstr>Glomerular membrane</vt:lpstr>
      <vt:lpstr>Glomerular membrane</vt:lpstr>
      <vt:lpstr>PowerPoint Presentation</vt:lpstr>
      <vt:lpstr>PowerPoint Presentation</vt:lpstr>
      <vt:lpstr>Glomerular membrane</vt:lpstr>
      <vt:lpstr>Glomerular membrane</vt:lpstr>
      <vt:lpstr>Characteristics of glomerular membrane:</vt:lpstr>
      <vt:lpstr>PowerPoint Presentation</vt:lpstr>
      <vt:lpstr>Glomerular Filtration Rate (GFR) </vt:lpstr>
      <vt:lpstr>Glomerular Filtration Rate (GFR)</vt:lpstr>
      <vt:lpstr>Forces controlling GFR: Starling’s forces</vt:lpstr>
      <vt:lpstr>PowerPoint Presentation</vt:lpstr>
      <vt:lpstr>PowerPoint Presentation</vt:lpstr>
      <vt:lpstr>Net Filtration Pressure (NFP)</vt:lpstr>
      <vt:lpstr>PowerPoint Presentation</vt:lpstr>
      <vt:lpstr>CONTROL OF GFR</vt:lpstr>
      <vt:lpstr>Regulation of GFR</vt:lpstr>
      <vt:lpstr>PowerPoint Presentation</vt:lpstr>
      <vt:lpstr>How changes in Forces determining GFR affect GFR?</vt:lpstr>
      <vt:lpstr>PowerPoint Presentation</vt:lpstr>
      <vt:lpstr>PowerPoint Presentation</vt:lpstr>
      <vt:lpstr>Factors affecting Renal blood flow and GFR</vt:lpstr>
      <vt:lpstr>JGA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Renal functions &amp; GFR</dc:title>
  <dc:creator>user</dc:creator>
  <cp:lastModifiedBy>دانه</cp:lastModifiedBy>
  <cp:revision>75</cp:revision>
  <dcterms:created xsi:type="dcterms:W3CDTF">2014-04-18T03:12:17Z</dcterms:created>
  <dcterms:modified xsi:type="dcterms:W3CDTF">2018-04-02T07:58:12Z</dcterms:modified>
</cp:coreProperties>
</file>