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9" r:id="rId9"/>
    <p:sldId id="265" r:id="rId10"/>
    <p:sldId id="266" r:id="rId11"/>
    <p:sldId id="267" r:id="rId12"/>
    <p:sldId id="300" r:id="rId13"/>
    <p:sldId id="268" r:id="rId14"/>
    <p:sldId id="301" r:id="rId15"/>
    <p:sldId id="302" r:id="rId16"/>
    <p:sldId id="303" r:id="rId17"/>
    <p:sldId id="304" r:id="rId18"/>
    <p:sldId id="306" r:id="rId19"/>
    <p:sldId id="305" r:id="rId20"/>
    <p:sldId id="269" r:id="rId21"/>
    <p:sldId id="30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311" r:id="rId36"/>
    <p:sldId id="309" r:id="rId37"/>
    <p:sldId id="312" r:id="rId38"/>
    <p:sldId id="310" r:id="rId39"/>
    <p:sldId id="308" r:id="rId40"/>
    <p:sldId id="313" r:id="rId41"/>
    <p:sldId id="314" r:id="rId42"/>
    <p:sldId id="315" r:id="rId43"/>
    <p:sldId id="316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7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57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5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0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2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606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8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0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8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9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Msaja@ks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sa/url?sa=i&amp;rct=j&amp;q=&amp;esrc=s&amp;source=images&amp;cd=&amp;cad=rja&amp;uact=8&amp;ved=2ahUKEwiIweOl67zaAhUFuBQKHd-fAGIQjRx6BAgAEAU&amp;url=http://www.josedeondarza.com/Bio421/ClassNotes/notes18b.htm&amp;psig=AOvVaw36kQVRxKnmZ0qT1qPS03nk&amp;ust=1523900843446708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sa/url?sa=i&amp;rct=j&amp;q=&amp;esrc=s&amp;source=images&amp;cd=&amp;cad=rja&amp;uact=8&amp;ved=2ahUKEwjej_Pw8LzaAhWLshQKHZr4DigQjRx6BAgAEAU&amp;url=http://www.kidney-international.com/article/S0085-2538(15)53651-X/fulltext&amp;psig=AOvVaw36kQVRxKnmZ0qT1qPS03nk&amp;ust=152390084344670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sa/url?sa=i&amp;rct=j&amp;q=&amp;esrc=s&amp;source=images&amp;cd=&amp;cad=rja&amp;uact=8&amp;ved=2ahUKEwjj7NS9_rzaAhVJVRQKHQzZC64QjRx6BAgAEAU&amp;url=https://sites.google.com/site/p451group4/course-module-3/2-renal-processing-and-ecf-regulation&amp;psig=AOvVaw1h41i3XCKjPAWfep0zwZsC&amp;ust=1523905934000430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.sa/url?sa=i&amp;rct=j&amp;q=&amp;esrc=s&amp;source=images&amp;cd=&amp;cad=rja&amp;uact=8&amp;ved=2ahUKEwj_-cz1_bzaAhWCXRQKHZxWBCIQjRx6BAgAEAU&amp;url=http://www.pathwaymedicine.org/proximal-tubule-transport&amp;psig=AOvVaw36kQVRxKnmZ0qT1qPS03nk&amp;ust=152390084344670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sa/url?sa=i&amp;rct=j&amp;q=&amp;esrc=s&amp;source=images&amp;cd=&amp;cad=rja&amp;uact=8&amp;ved=2ahUKEwjy_tySgL3aAhUPrRQKHeSpAKgQjRx6BAgAEAU&amp;url=https://healtheappointments.com/chapter-26-reabsorption-and-secretion-essays/&amp;psig=AOvVaw1W3sXtWOqEHIwfzbo-YLza&amp;ust=1523906400068058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b="1" dirty="0" smtClean="0">
                <a:solidFill>
                  <a:schemeClr val="accent1"/>
                </a:solidFill>
              </a:rPr>
              <a:t>Tubular processing of filtrate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Dr.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Maha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Saja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MBBS, MSc Physiology, PhD</a:t>
            </a:r>
          </a:p>
          <a:p>
            <a:r>
              <a:rPr lang="en-GB" dirty="0" smtClean="0">
                <a:solidFill>
                  <a:schemeClr val="tx1"/>
                </a:solidFill>
                <a:hlinkClick r:id="rId2"/>
              </a:rPr>
              <a:t>Msaja@ksu.edu.sa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81000"/>
            <a:ext cx="114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534400" cy="1927225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Tubular reabsorption in each part of the nephron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8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5867400" cy="4572000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3048000" cy="5105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Most of the reabsorption occurs in the PCT.. </a:t>
            </a:r>
            <a:r>
              <a:rPr lang="en-US" sz="2000" b="1" i="1" dirty="0" smtClean="0">
                <a:solidFill>
                  <a:srgbClr val="FF0000"/>
                </a:solidFill>
              </a:rPr>
              <a:t>Why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Highly metabolic cells.</a:t>
            </a:r>
          </a:p>
          <a:p>
            <a:pPr lvl="1"/>
            <a:r>
              <a:rPr lang="en-US" sz="2000" dirty="0" smtClean="0"/>
              <a:t>Extensive brush border.</a:t>
            </a:r>
          </a:p>
          <a:p>
            <a:pPr lvl="1"/>
            <a:r>
              <a:rPr lang="en-US" sz="2000" dirty="0" smtClean="0"/>
              <a:t>Lots of mitochondria.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Proximal 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C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onvoluted Tubule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5029200" y="2514600"/>
            <a:ext cx="304800" cy="38100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0306" y="1484293"/>
            <a:ext cx="11608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Glucose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Amino acids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Water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Na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0306" y="1447800"/>
            <a:ext cx="1160894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15356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4400" y="1961346"/>
            <a:ext cx="914400" cy="4770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2069" y="1981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65%</a:t>
            </a:r>
          </a:p>
        </p:txBody>
      </p:sp>
      <p:sp>
        <p:nvSpPr>
          <p:cNvPr id="20" name="Up Arrow 19"/>
          <p:cNvSpPr/>
          <p:nvPr/>
        </p:nvSpPr>
        <p:spPr>
          <a:xfrm>
            <a:off x="5029200" y="3429000"/>
            <a:ext cx="304800" cy="381000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5977" y="3905071"/>
            <a:ext cx="1468672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Bile salts</a:t>
            </a:r>
          </a:p>
          <a:p>
            <a:pPr algn="ctr"/>
            <a:r>
              <a:rPr lang="en-US" sz="1400" dirty="0" err="1">
                <a:solidFill>
                  <a:prstClr val="black"/>
                </a:solidFill>
              </a:rPr>
              <a:t>Urate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 err="1">
                <a:solidFill>
                  <a:prstClr val="black"/>
                </a:solidFill>
              </a:rPr>
              <a:t>Catecholamines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Drugs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Toxins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PAH</a:t>
            </a:r>
          </a:p>
        </p:txBody>
      </p:sp>
    </p:spTree>
    <p:extLst>
      <p:ext uri="{BB962C8B-B14F-4D97-AF65-F5344CB8AC3E}">
        <p14:creationId xmlns:p14="http://schemas.microsoft.com/office/powerpoint/2010/main" val="37769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Sodium Reabsorption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34" y="1340768"/>
            <a:ext cx="632772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6808" y="1340768"/>
            <a:ext cx="21789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Basolateral Na</a:t>
            </a:r>
            <a:r>
              <a:rPr lang="en-GB" baseline="30000" dirty="0" smtClean="0"/>
              <a:t>+</a:t>
            </a:r>
            <a:r>
              <a:rPr lang="en-US" dirty="0"/>
              <a:t>-</a:t>
            </a:r>
            <a:r>
              <a:rPr lang="en-GB" dirty="0" smtClean="0"/>
              <a:t>K</a:t>
            </a:r>
            <a:r>
              <a:rPr lang="en-GB" baseline="30000" dirty="0"/>
              <a:t>+</a:t>
            </a:r>
            <a:endParaRPr lang="en-US" dirty="0"/>
          </a:p>
          <a:p>
            <a:r>
              <a:rPr lang="en-GB" dirty="0" smtClean="0"/>
              <a:t> ATPase pumps 3Na</a:t>
            </a:r>
            <a:r>
              <a:rPr lang="en-GB" baseline="30000" dirty="0" smtClean="0"/>
              <a:t>+</a:t>
            </a:r>
            <a:r>
              <a:rPr lang="en-US" dirty="0"/>
              <a:t> </a:t>
            </a:r>
            <a:r>
              <a:rPr lang="en-GB" dirty="0"/>
              <a:t>out </a:t>
            </a:r>
            <a:r>
              <a:rPr lang="en-US" dirty="0" smtClean="0"/>
              <a:t>a</a:t>
            </a:r>
            <a:r>
              <a:rPr lang="en-GB" dirty="0" err="1" smtClean="0"/>
              <a:t>nd</a:t>
            </a:r>
            <a:r>
              <a:rPr lang="en-GB" dirty="0" smtClean="0"/>
              <a:t> 2K</a:t>
            </a:r>
            <a:r>
              <a:rPr lang="en-GB" baseline="30000" dirty="0"/>
              <a:t>+</a:t>
            </a:r>
            <a:endParaRPr lang="en-US" dirty="0"/>
          </a:p>
          <a:p>
            <a:pPr algn="ctr"/>
            <a:r>
              <a:rPr lang="en-GB" dirty="0" smtClean="0"/>
              <a:t>into the cell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259632" y="2636912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3131676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Results in low [Na</a:t>
            </a:r>
            <a:r>
              <a:rPr lang="en-GB" baseline="30000" dirty="0" smtClean="0"/>
              <a:t>+</a:t>
            </a:r>
            <a:r>
              <a:rPr lang="en-US" dirty="0" smtClean="0"/>
              <a:t>]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1259632" y="3645024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3528" y="4111912"/>
            <a:ext cx="230425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gradient favours</a:t>
            </a:r>
            <a:r>
              <a:rPr lang="en-GB" dirty="0"/>
              <a:t> Na</a:t>
            </a:r>
            <a:r>
              <a:rPr lang="en-GB" baseline="30000" dirty="0"/>
              <a:t>+</a:t>
            </a:r>
            <a:r>
              <a:rPr lang="en-GB" dirty="0" smtClean="0"/>
              <a:t> entry across the apical membrane via transporter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7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Glucose Reabsorption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1340767"/>
            <a:ext cx="7416822" cy="49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Transport Maximum for Glucose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95" y="1447800"/>
            <a:ext cx="4641953" cy="514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1" y="1916832"/>
            <a:ext cx="3115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What is meant by transport maximum?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chemeClr val="accent1"/>
                </a:solidFill>
              </a:rPr>
              <a:t>Why does it occur?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rgbClr val="002060"/>
                </a:solidFill>
              </a:rPr>
              <a:t>What happens if blood glucose level increased to 400mg/dl?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87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Early part of PCT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Mainly coupled to;</a:t>
            </a:r>
          </a:p>
          <a:p>
            <a:pPr lvl="1"/>
            <a:r>
              <a:rPr lang="en-GB" dirty="0" smtClean="0"/>
              <a:t>Glucose.</a:t>
            </a:r>
          </a:p>
          <a:p>
            <a:pPr lvl="1"/>
            <a:r>
              <a:rPr lang="en-GB" dirty="0" smtClean="0"/>
              <a:t>Amino acids.</a:t>
            </a:r>
          </a:p>
          <a:p>
            <a:pPr lvl="1"/>
            <a:r>
              <a:rPr lang="en-GB" dirty="0" smtClean="0"/>
              <a:t>Lactate.</a:t>
            </a:r>
          </a:p>
          <a:p>
            <a:pPr lvl="1"/>
            <a:r>
              <a:rPr lang="en-GB" dirty="0" smtClean="0"/>
              <a:t>Phosphate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Hydrogen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Late part of PCT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Mainly coupled to </a:t>
            </a:r>
            <a:r>
              <a:rPr lang="en-GB" dirty="0" smtClean="0"/>
              <a:t>Cl</a:t>
            </a:r>
            <a:r>
              <a:rPr lang="en-GB" baseline="30000" dirty="0" smtClean="0"/>
              <a:t>-</a:t>
            </a:r>
            <a:endParaRPr lang="en-GB" dirty="0" smtClean="0"/>
          </a:p>
          <a:p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Why??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Sodium Reabsorption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2411760" y="2924944"/>
            <a:ext cx="432048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19492" y="3429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Symporters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23728" y="486916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83004" y="465313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Antiporter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7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06" y="1484784"/>
            <a:ext cx="6459270" cy="51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Sodium Chloride Reabsorption in the 2</a:t>
            </a:r>
            <a:r>
              <a:rPr lang="en-US" sz="3600" b="1" baseline="30000" dirty="0" smtClean="0">
                <a:solidFill>
                  <a:srgbClr val="AD0101">
                    <a:lumMod val="75000"/>
                  </a:srgbClr>
                </a:solidFill>
              </a:rPr>
              <a:t>nd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 half of the PCT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340768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5" y="4377878"/>
            <a:ext cx="1043876" cy="120032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e.g.</a:t>
            </a:r>
          </a:p>
          <a:p>
            <a:pPr algn="ctr"/>
            <a:r>
              <a:rPr lang="en-GB" dirty="0" err="1" smtClean="0"/>
              <a:t>Formate</a:t>
            </a:r>
            <a:endParaRPr lang="en-GB" dirty="0" smtClean="0"/>
          </a:p>
          <a:p>
            <a:pPr algn="ctr"/>
            <a:r>
              <a:rPr lang="en-GB" dirty="0" smtClean="0"/>
              <a:t>Oxalate</a:t>
            </a:r>
          </a:p>
          <a:p>
            <a:pPr algn="ctr"/>
            <a:r>
              <a:rPr lang="en-GB" dirty="0" err="1" smtClean="0"/>
              <a:t>Sulfate</a:t>
            </a:r>
            <a:endParaRPr lang="en-GB" dirty="0" smtClean="0"/>
          </a:p>
        </p:txBody>
      </p:sp>
      <p:sp>
        <p:nvSpPr>
          <p:cNvPr id="9" name="Oval 8"/>
          <p:cNvSpPr/>
          <p:nvPr/>
        </p:nvSpPr>
        <p:spPr>
          <a:xfrm>
            <a:off x="1763688" y="4096517"/>
            <a:ext cx="648072" cy="340595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H="1">
            <a:off x="1151380" y="4387233"/>
            <a:ext cx="707216" cy="265903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70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Water Reabsorption in the PCT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340768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water reabsorption proximal convoluted tubu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83" y="1447800"/>
            <a:ext cx="4802473" cy="53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2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Organic Anions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Endogenous:</a:t>
            </a:r>
          </a:p>
          <a:p>
            <a:pPr lvl="1"/>
            <a:r>
              <a:rPr lang="en-GB" dirty="0" smtClean="0"/>
              <a:t>Bile salts.</a:t>
            </a:r>
          </a:p>
          <a:p>
            <a:pPr lvl="1"/>
            <a:r>
              <a:rPr lang="en-GB" dirty="0" smtClean="0"/>
              <a:t>Oxalate.</a:t>
            </a:r>
          </a:p>
          <a:p>
            <a:pPr lvl="1"/>
            <a:r>
              <a:rPr lang="en-GB" dirty="0" smtClean="0"/>
              <a:t>Urate.</a:t>
            </a:r>
          </a:p>
          <a:p>
            <a:pPr lvl="1"/>
            <a:r>
              <a:rPr lang="en-GB" dirty="0" smtClean="0"/>
              <a:t>Vitamins (ascorbate, folate).</a:t>
            </a:r>
          </a:p>
          <a:p>
            <a:pPr lvl="1"/>
            <a:endParaRPr lang="en-GB" dirty="0"/>
          </a:p>
          <a:p>
            <a:r>
              <a:rPr lang="en-GB" dirty="0" smtClean="0"/>
              <a:t>Exogenous:</a:t>
            </a:r>
          </a:p>
          <a:p>
            <a:pPr lvl="1"/>
            <a:r>
              <a:rPr lang="en-GB" dirty="0" smtClean="0"/>
              <a:t>Acetazolamide.</a:t>
            </a:r>
          </a:p>
          <a:p>
            <a:pPr lvl="1"/>
            <a:r>
              <a:rPr lang="en-GB" dirty="0" smtClean="0"/>
              <a:t>Furosemide.</a:t>
            </a:r>
          </a:p>
          <a:p>
            <a:pPr lvl="1"/>
            <a:r>
              <a:rPr lang="en-GB" dirty="0" smtClean="0"/>
              <a:t>Salicylates.</a:t>
            </a:r>
          </a:p>
          <a:p>
            <a:pPr lvl="1"/>
            <a:r>
              <a:rPr lang="en-GB" dirty="0" smtClean="0"/>
              <a:t>Penicillin.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Organic cations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Endogenous;</a:t>
            </a:r>
          </a:p>
          <a:p>
            <a:pPr lvl="1"/>
            <a:r>
              <a:rPr lang="en-GB" dirty="0" smtClean="0"/>
              <a:t>Creatinine.</a:t>
            </a:r>
          </a:p>
          <a:p>
            <a:pPr lvl="1"/>
            <a:r>
              <a:rPr lang="en-GB" dirty="0" smtClean="0"/>
              <a:t>Dopamine.</a:t>
            </a:r>
          </a:p>
          <a:p>
            <a:pPr lvl="1"/>
            <a:r>
              <a:rPr lang="en-GB" dirty="0" smtClean="0"/>
              <a:t>Epinephrine.</a:t>
            </a:r>
          </a:p>
          <a:p>
            <a:pPr lvl="1"/>
            <a:r>
              <a:rPr lang="en-GB" dirty="0" smtClean="0"/>
              <a:t>Norepinephrine.</a:t>
            </a:r>
          </a:p>
          <a:p>
            <a:pPr lvl="1"/>
            <a:endParaRPr lang="en-GB" dirty="0"/>
          </a:p>
          <a:p>
            <a:r>
              <a:rPr lang="en-GB" dirty="0" smtClean="0"/>
              <a:t>Exogenous;</a:t>
            </a:r>
          </a:p>
          <a:p>
            <a:pPr lvl="1"/>
            <a:r>
              <a:rPr lang="en-GB" dirty="0" smtClean="0"/>
              <a:t>Atropine.</a:t>
            </a:r>
          </a:p>
          <a:p>
            <a:pPr lvl="1"/>
            <a:r>
              <a:rPr lang="en-GB" dirty="0" smtClean="0"/>
              <a:t>Morphine.</a:t>
            </a:r>
          </a:p>
          <a:p>
            <a:pPr lvl="1"/>
            <a:r>
              <a:rPr lang="en-GB" dirty="0" err="1" smtClean="0"/>
              <a:t>Amiloride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Procainamide.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Organic Anion/Cation Secretion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67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odium reabsorption proximal convoluted tubu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729696" cy="25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Summary of PCT Transport Mechanisms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68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Contents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mechanisms of tubular transport through </a:t>
            </a:r>
            <a:r>
              <a:rPr lang="en-US" dirty="0" smtClean="0"/>
              <a:t>the different </a:t>
            </a:r>
            <a:r>
              <a:rPr lang="en-US" dirty="0"/>
              <a:t>parts of the nephron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Tubular reabsorption and tubular secretion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Regulation of tubular processing.</a:t>
            </a:r>
            <a:endParaRPr lang="en-GB" dirty="0"/>
          </a:p>
          <a:p>
            <a:endParaRPr lang="en-GB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74676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9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Summary of PCT Filtrate Modification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3961728" cy="52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13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Loop of </a:t>
            </a:r>
            <a:r>
              <a:rPr lang="en-GB" b="1" dirty="0" err="1" smtClean="0">
                <a:solidFill>
                  <a:srgbClr val="C00000"/>
                </a:solidFill>
              </a:rPr>
              <a:t>henle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49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Loop of </a:t>
            </a:r>
            <a:r>
              <a:rPr lang="en-US" sz="3600" b="1" dirty="0" err="1" smtClean="0">
                <a:solidFill>
                  <a:srgbClr val="AD0101">
                    <a:lumMod val="75000"/>
                  </a:srgbClr>
                </a:solidFill>
              </a:rPr>
              <a:t>Henle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867400" cy="4572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1447800"/>
            <a:ext cx="0" cy="51816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3581400" y="4387986"/>
            <a:ext cx="685800" cy="336414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398315" y="4236515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Thin descending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9326" y="4375014"/>
            <a:ext cx="6158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</a:t>
            </a:r>
            <a:r>
              <a:rPr lang="en-US" sz="12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1371600"/>
            <a:ext cx="203132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Descending limb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1823" y="1371600"/>
            <a:ext cx="190308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Ascending limb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349" y="5638800"/>
            <a:ext cx="30588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Highly permeable to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Moderate permeability to solutes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343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18" name="Left Arrow 17"/>
          <p:cNvSpPr/>
          <p:nvPr/>
        </p:nvSpPr>
        <p:spPr>
          <a:xfrm flipH="1">
            <a:off x="4876800" y="4387986"/>
            <a:ext cx="581799" cy="33641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4419600"/>
            <a:ext cx="500458" cy="2769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H2O</a:t>
            </a:r>
          </a:p>
        </p:txBody>
      </p:sp>
      <p:sp>
        <p:nvSpPr>
          <p:cNvPr id="20" name="Multiply 19"/>
          <p:cNvSpPr/>
          <p:nvPr/>
        </p:nvSpPr>
        <p:spPr>
          <a:xfrm>
            <a:off x="4800600" y="4114800"/>
            <a:ext cx="541865" cy="914400"/>
          </a:xfrm>
          <a:prstGeom prst="mathMultiply">
            <a:avLst>
              <a:gd name="adj1" fmla="val 1073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6596" y="5968425"/>
            <a:ext cx="3995004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i="1" dirty="0">
                <a:solidFill>
                  <a:srgbClr val="0070C0"/>
                </a:solidFill>
              </a:rPr>
              <a:t>Impermeable </a:t>
            </a:r>
            <a:r>
              <a:rPr lang="en-US" sz="1400" dirty="0">
                <a:solidFill>
                  <a:prstClr val="black"/>
                </a:solidFill>
              </a:rPr>
              <a:t>to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Reabsorption of solutes in the thick segment</a:t>
            </a:r>
          </a:p>
        </p:txBody>
      </p:sp>
      <p:sp>
        <p:nvSpPr>
          <p:cNvPr id="22" name="Left Arrow 21"/>
          <p:cNvSpPr/>
          <p:nvPr/>
        </p:nvSpPr>
        <p:spPr>
          <a:xfrm flipH="1">
            <a:off x="4876800" y="3625986"/>
            <a:ext cx="581799" cy="33641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3175337"/>
            <a:ext cx="577402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Na+</a:t>
            </a:r>
          </a:p>
          <a:p>
            <a:r>
              <a:rPr lang="en-US" sz="1200" dirty="0" err="1">
                <a:solidFill>
                  <a:prstClr val="black"/>
                </a:solidFill>
              </a:rPr>
              <a:t>Cl</a:t>
            </a:r>
            <a:r>
              <a:rPr lang="en-US" sz="1200" dirty="0">
                <a:solidFill>
                  <a:prstClr val="black"/>
                </a:solidFill>
              </a:rPr>
              <a:t>-</a:t>
            </a:r>
          </a:p>
          <a:p>
            <a:r>
              <a:rPr lang="en-US" sz="1200" dirty="0">
                <a:solidFill>
                  <a:prstClr val="black"/>
                </a:solidFill>
              </a:rPr>
              <a:t>K+</a:t>
            </a:r>
          </a:p>
          <a:p>
            <a:r>
              <a:rPr lang="en-US" sz="1200" dirty="0" err="1">
                <a:solidFill>
                  <a:prstClr val="black"/>
                </a:solidFill>
              </a:rPr>
              <a:t>Ca</a:t>
            </a:r>
            <a:r>
              <a:rPr lang="en-US" sz="1200" dirty="0">
                <a:solidFill>
                  <a:prstClr val="black"/>
                </a:solidFill>
              </a:rPr>
              <a:t>++</a:t>
            </a:r>
          </a:p>
          <a:p>
            <a:r>
              <a:rPr lang="en-US" sz="1200" dirty="0">
                <a:solidFill>
                  <a:prstClr val="black"/>
                </a:solidFill>
              </a:rPr>
              <a:t>Mg++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4800600" y="3187428"/>
            <a:ext cx="290899" cy="165372"/>
          </a:xfrm>
          <a:prstGeom prst="left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4815623" y="364257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Thick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4801688" y="4462423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Thin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3124200"/>
            <a:ext cx="385041" cy="276999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H+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5834458" y="3270114"/>
            <a:ext cx="185342" cy="450714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5943600" y="3810000"/>
            <a:ext cx="185342" cy="316669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8942" y="3272135"/>
            <a:ext cx="24384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Active transport</a:t>
            </a:r>
          </a:p>
          <a:p>
            <a:r>
              <a:rPr lang="en-US" sz="1200" dirty="0">
                <a:solidFill>
                  <a:prstClr val="black"/>
                </a:solidFill>
              </a:rPr>
              <a:t>1-Na+, 2-Cl-, 1-K+ co-transporter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810000"/>
            <a:ext cx="778226" cy="27699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Diffusion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83269" y="2590800"/>
            <a:ext cx="1560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25% of Na+, </a:t>
            </a:r>
            <a:r>
              <a:rPr lang="en-US" sz="1400" b="1" dirty="0" err="1">
                <a:solidFill>
                  <a:srgbClr val="FF0000"/>
                </a:solidFill>
              </a:rPr>
              <a:t>Cl</a:t>
            </a:r>
            <a:r>
              <a:rPr lang="en-US" sz="1400" b="1" dirty="0">
                <a:solidFill>
                  <a:srgbClr val="FF0000"/>
                </a:solidFill>
              </a:rPr>
              <a:t>-, K+ load is reabsorbed</a:t>
            </a:r>
          </a:p>
        </p:txBody>
      </p:sp>
    </p:spTree>
    <p:extLst>
      <p:ext uri="{BB962C8B-B14F-4D97-AF65-F5344CB8AC3E}">
        <p14:creationId xmlns:p14="http://schemas.microsoft.com/office/powerpoint/2010/main" val="3713444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Loop of </a:t>
            </a:r>
            <a:r>
              <a:rPr lang="en-US" sz="3600" b="1" dirty="0" err="1" smtClean="0">
                <a:solidFill>
                  <a:srgbClr val="AD0101">
                    <a:lumMod val="75000"/>
                  </a:srgbClr>
                </a:solidFill>
              </a:rPr>
              <a:t>Henle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4462462" cy="474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383268"/>
            <a:ext cx="68146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Mechanism of transport in the thick ascending loop of </a:t>
            </a:r>
            <a:r>
              <a:rPr lang="en-US" b="1" dirty="0" err="1">
                <a:solidFill>
                  <a:prstClr val="black"/>
                </a:solidFill>
              </a:rPr>
              <a:t>Henle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79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Distal Convoluted Tubule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867400" cy="4572000"/>
          </a:xfrm>
          <a:prstGeom prst="rect">
            <a:avLst/>
          </a:prstGeom>
        </p:spPr>
      </p:pic>
      <p:sp>
        <p:nvSpPr>
          <p:cNvPr id="5" name="Left Bracket 4"/>
          <p:cNvSpPr/>
          <p:nvPr/>
        </p:nvSpPr>
        <p:spPr>
          <a:xfrm rot="5400000">
            <a:off x="4943319" y="1745151"/>
            <a:ext cx="154632" cy="626730"/>
          </a:xfrm>
          <a:prstGeom prst="leftBracket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 rot="5400000">
            <a:off x="5599584" y="1791816"/>
            <a:ext cx="154632" cy="533400"/>
          </a:xfrm>
          <a:prstGeom prst="leftBracket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535668"/>
            <a:ext cx="12490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Early part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1254" y="1535668"/>
            <a:ext cx="115929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Late part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00199" y="1676400"/>
            <a:ext cx="2514601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1535668"/>
            <a:ext cx="1523999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Resembles the thick ascending loop of Henle</a:t>
            </a:r>
          </a:p>
          <a:p>
            <a:pPr algn="ctr"/>
            <a:endParaRPr lang="en-GB" b="1" dirty="0">
              <a:solidFill>
                <a:prstClr val="black"/>
              </a:solidFill>
            </a:endParaRP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Known as </a:t>
            </a:r>
            <a:r>
              <a:rPr lang="en-GB" b="1" i="1" dirty="0">
                <a:solidFill>
                  <a:srgbClr val="FF0000"/>
                </a:solidFill>
              </a:rPr>
              <a:t>the diluting segment</a:t>
            </a:r>
          </a:p>
          <a:p>
            <a:pPr algn="ctr"/>
            <a:endParaRPr lang="en-GB" b="1" i="1" dirty="0">
              <a:solidFill>
                <a:srgbClr val="FF0000"/>
              </a:solidFill>
            </a:endParaRP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Reabsorbs 5% of </a:t>
            </a:r>
            <a:r>
              <a:rPr lang="en-GB" b="1" dirty="0" err="1">
                <a:solidFill>
                  <a:prstClr val="black"/>
                </a:solidFill>
              </a:rPr>
              <a:t>NaCl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1535668"/>
            <a:ext cx="1523999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Resembles the cortical collecting tubule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972301" y="1752600"/>
            <a:ext cx="342899" cy="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-Up Arrow 17"/>
          <p:cNvSpPr/>
          <p:nvPr/>
        </p:nvSpPr>
        <p:spPr>
          <a:xfrm rot="13372341">
            <a:off x="7262308" y="2861557"/>
            <a:ext cx="850392" cy="850392"/>
          </a:xfrm>
          <a:prstGeom prst="leftUpArrow">
            <a:avLst>
              <a:gd name="adj1" fmla="val 8735"/>
              <a:gd name="adj2" fmla="val 15262"/>
              <a:gd name="adj3" fmla="val 27416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9794" y="3516868"/>
            <a:ext cx="1220206" cy="27699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Principal cells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3429000"/>
            <a:ext cx="1431802" cy="46166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</a:rPr>
              <a:t>Intercalated cells</a:t>
            </a:r>
          </a:p>
          <a:p>
            <a:pPr algn="ctr"/>
            <a:r>
              <a:rPr lang="en-GB" sz="1200" b="1" dirty="0">
                <a:solidFill>
                  <a:prstClr val="black"/>
                </a:solidFill>
              </a:rPr>
              <a:t>Type A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886200"/>
            <a:ext cx="1681871" cy="4616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prstClr val="black"/>
                </a:solidFill>
              </a:rPr>
              <a:t>Reabsorb Na+ &amp; H2O</a:t>
            </a:r>
          </a:p>
          <a:p>
            <a:pPr algn="ctr"/>
            <a:r>
              <a:rPr lang="en-GB" sz="1200" dirty="0">
                <a:solidFill>
                  <a:prstClr val="black"/>
                </a:solidFill>
              </a:rPr>
              <a:t>Secrete K+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4800" y="3957935"/>
            <a:ext cx="1083951" cy="4616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prstClr val="black"/>
                </a:solidFill>
              </a:rPr>
              <a:t>Reabsorb K+</a:t>
            </a:r>
          </a:p>
          <a:p>
            <a:pPr algn="ctr"/>
            <a:r>
              <a:rPr lang="en-GB" sz="1200" dirty="0">
                <a:solidFill>
                  <a:prstClr val="black"/>
                </a:solidFill>
              </a:rPr>
              <a:t>Secrete H+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5223984" y="2624617"/>
            <a:ext cx="380998" cy="770565"/>
          </a:xfrm>
          <a:prstGeom prst="rightBrace">
            <a:avLst>
              <a:gd name="adj1" fmla="val 30555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3073" y="3276600"/>
            <a:ext cx="123292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</a:rPr>
              <a:t>Impermeable to urea</a:t>
            </a:r>
          </a:p>
        </p:txBody>
      </p:sp>
      <p:sp>
        <p:nvSpPr>
          <p:cNvPr id="29" name="Up Arrow 28"/>
          <p:cNvSpPr/>
          <p:nvPr/>
        </p:nvSpPr>
        <p:spPr>
          <a:xfrm>
            <a:off x="6756382" y="4419600"/>
            <a:ext cx="254018" cy="457200"/>
          </a:xfrm>
          <a:prstGeom prst="up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2983" y="4953000"/>
            <a:ext cx="1320817" cy="7386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Controlled by Aldosterone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46983" y="4953000"/>
            <a:ext cx="132081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Acid-base regulation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8305800" y="4419600"/>
            <a:ext cx="254018" cy="457200"/>
          </a:xfrm>
          <a:prstGeom prst="up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406571" y="1455057"/>
            <a:ext cx="0" cy="495300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83131" y="6106180"/>
            <a:ext cx="315606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Permeability to H</a:t>
            </a:r>
            <a:r>
              <a:rPr lang="en-GB" sz="1200" b="1" dirty="0">
                <a:solidFill>
                  <a:prstClr val="black"/>
                </a:solidFill>
              </a:rPr>
              <a:t>2</a:t>
            </a:r>
            <a:r>
              <a:rPr lang="en-GB" sz="1600" b="1" dirty="0">
                <a:solidFill>
                  <a:prstClr val="black"/>
                </a:solidFill>
              </a:rPr>
              <a:t>O depends on </a:t>
            </a:r>
            <a:r>
              <a:rPr lang="en-GB" sz="1600" b="1" i="1" dirty="0">
                <a:solidFill>
                  <a:srgbClr val="FF0000"/>
                </a:solidFill>
              </a:rPr>
              <a:t>ADH</a:t>
            </a:r>
          </a:p>
        </p:txBody>
      </p:sp>
    </p:spTree>
    <p:extLst>
      <p:ext uri="{BB962C8B-B14F-4D97-AF65-F5344CB8AC3E}">
        <p14:creationId xmlns:p14="http://schemas.microsoft.com/office/powerpoint/2010/main" val="3520665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Early Distal Tubule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6204297" cy="474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9800" y="3886200"/>
            <a:ext cx="914400" cy="762000"/>
            <a:chOff x="1676400" y="3810000"/>
            <a:chExt cx="1371600" cy="11430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676400" y="3970638"/>
              <a:ext cx="1219200" cy="982362"/>
            </a:xfrm>
            <a:prstGeom prst="line">
              <a:avLst/>
            </a:prstGeom>
            <a:ln w="508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43200" y="3810000"/>
              <a:ext cx="304800" cy="313038"/>
            </a:xfrm>
            <a:prstGeom prst="line">
              <a:avLst/>
            </a:prstGeom>
            <a:ln w="508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838200" y="4724400"/>
            <a:ext cx="213391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Thiazide diuretics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7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Late Distal Tubule &amp; Collecting Tubule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35" y="1447800"/>
            <a:ext cx="3889465" cy="52969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638800" y="2895600"/>
            <a:ext cx="1066800" cy="0"/>
          </a:xfrm>
          <a:prstGeom prst="straightConnector1">
            <a:avLst/>
          </a:prstGeom>
          <a:ln w="34925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us 7"/>
          <p:cNvSpPr/>
          <p:nvPr/>
        </p:nvSpPr>
        <p:spPr>
          <a:xfrm>
            <a:off x="6096000" y="2590800"/>
            <a:ext cx="228600" cy="228600"/>
          </a:xfrm>
          <a:prstGeom prst="mathPlus">
            <a:avLst>
              <a:gd name="adj1" fmla="val 17171"/>
            </a:avLst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0812" y="2667000"/>
            <a:ext cx="1531188" cy="36933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Aldosterone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48400" y="3036332"/>
            <a:ext cx="228600" cy="468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50429" y="2960132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3200" y="3288268"/>
            <a:ext cx="227979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prstClr val="black"/>
                </a:solidFill>
              </a:rPr>
              <a:t>Aldosterone antagonists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e.g. Spironolactone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26343" y="2655332"/>
            <a:ext cx="914400" cy="762000"/>
            <a:chOff x="1676400" y="3810000"/>
            <a:chExt cx="1371600" cy="114300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676400" y="3970638"/>
              <a:ext cx="1219200" cy="982362"/>
            </a:xfrm>
            <a:prstGeom prst="line">
              <a:avLst/>
            </a:prstGeom>
            <a:ln w="508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3810000"/>
              <a:ext cx="304800" cy="313038"/>
            </a:xfrm>
            <a:prstGeom prst="line">
              <a:avLst/>
            </a:prstGeom>
            <a:ln w="508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85800" y="3502223"/>
            <a:ext cx="202811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prstClr val="black"/>
                </a:solidFill>
              </a:rPr>
              <a:t>Na+ channel blockers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5788223"/>
            <a:ext cx="259077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prstClr val="black"/>
                </a:solidFill>
              </a:rPr>
              <a:t>Potassium-sparing diuretics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49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187695" cy="57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866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Medullary Collecting Duct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" y="1447800"/>
            <a:ext cx="450628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87" y="3581400"/>
            <a:ext cx="47658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20894951">
            <a:off x="1294879" y="3101465"/>
            <a:ext cx="685800" cy="1562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89973" y="4717030"/>
            <a:ext cx="558692" cy="574356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62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Medullary Collecting Ducts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809750"/>
            <a:ext cx="61055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070318"/>
            <a:ext cx="205740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Permeability to water is under ADH control</a:t>
            </a:r>
          </a:p>
          <a:p>
            <a:pPr algn="ctr"/>
            <a:endParaRPr lang="en-US" sz="1600" b="1" dirty="0">
              <a:solidFill>
                <a:srgbClr val="002060"/>
              </a:solidFill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</a:rPr>
              <a:t>Permeable to urea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>
                <a:solidFill>
                  <a:srgbClr val="FB1DEB"/>
                </a:solidFill>
              </a:rPr>
              <a:t>Secrete H+</a:t>
            </a:r>
          </a:p>
        </p:txBody>
      </p:sp>
    </p:spTree>
    <p:extLst>
      <p:ext uri="{BB962C8B-B14F-4D97-AF65-F5344CB8AC3E}">
        <p14:creationId xmlns:p14="http://schemas.microsoft.com/office/powerpoint/2010/main" val="252822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Define tubular </a:t>
            </a:r>
            <a:r>
              <a:rPr lang="en-US" dirty="0" smtClean="0"/>
              <a:t>reabsorption </a:t>
            </a:r>
            <a:r>
              <a:rPr lang="en-US" dirty="0"/>
              <a:t>and secretion. </a:t>
            </a:r>
          </a:p>
          <a:p>
            <a:pPr lvl="0"/>
            <a:r>
              <a:rPr lang="en-US" dirty="0"/>
              <a:t>Identify the role of each tubular segment in glomerular filtrate modification and the types of substances being transported through each.</a:t>
            </a:r>
          </a:p>
          <a:p>
            <a:pPr lvl="0"/>
            <a:r>
              <a:rPr lang="en-US" dirty="0"/>
              <a:t>Describe the hormonal/physiological factors regulating tubular function at each segment.</a:t>
            </a:r>
          </a:p>
          <a:p>
            <a:pPr lvl="0"/>
            <a:r>
              <a:rPr lang="en-US" dirty="0"/>
              <a:t>Describe tubular reabsorption of sodium and </a:t>
            </a:r>
            <a:r>
              <a:rPr lang="en-US" dirty="0" smtClean="0"/>
              <a:t>water.</a:t>
            </a:r>
            <a:endParaRPr lang="en-US" dirty="0"/>
          </a:p>
          <a:p>
            <a:pPr lvl="0"/>
            <a:r>
              <a:rPr lang="en-US" dirty="0"/>
              <a:t>Identify and describe mechanism involved in glucose reabsorption.</a:t>
            </a:r>
          </a:p>
          <a:p>
            <a:pPr lvl="0"/>
            <a:r>
              <a:rPr lang="en-US" dirty="0"/>
              <a:t>Identify the tubular site and describe how amino </a:t>
            </a:r>
            <a:r>
              <a:rPr lang="en-US" dirty="0" smtClean="0"/>
              <a:t>acids and </a:t>
            </a:r>
            <a:r>
              <a:rPr lang="en-US" dirty="0"/>
              <a:t>urea are reabsorbed.</a:t>
            </a:r>
          </a:p>
          <a:p>
            <a:pPr lvl="0"/>
            <a:r>
              <a:rPr lang="en-US" dirty="0"/>
              <a:t>Identify and describe the characteristics of the loop of Henle, distal convoluted tubule and collecting ducts for reabsorption and secretion</a:t>
            </a:r>
          </a:p>
          <a:p>
            <a:pPr lvl="0"/>
            <a:r>
              <a:rPr lang="en-US" dirty="0"/>
              <a:t>Describe the role of ADH in the reabsorption of water.</a:t>
            </a:r>
          </a:p>
          <a:p>
            <a:pPr lvl="0"/>
            <a:r>
              <a:rPr lang="en-US" dirty="0"/>
              <a:t>Identify the site and describe the influence of aldosterone on reabsorption of Na+. </a:t>
            </a:r>
          </a:p>
          <a:p>
            <a:pPr lvl="0"/>
            <a:r>
              <a:rPr lang="en-US" dirty="0"/>
              <a:t>List and explain the factors that control aldosterone and ADH release</a:t>
            </a:r>
          </a:p>
          <a:p>
            <a:pPr lvl="0"/>
            <a:r>
              <a:rPr lang="en-US" dirty="0" smtClean="0"/>
              <a:t>Identify </a:t>
            </a:r>
            <a:r>
              <a:rPr lang="en-US" dirty="0"/>
              <a:t>and describe the juxtamedullary apparatus and its role in checking the filtrate.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C00000"/>
                </a:solidFill>
              </a:rPr>
              <a:t>Objectives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447800"/>
            <a:ext cx="74676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869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638550" cy="48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AD0101">
                    <a:lumMod val="75000"/>
                  </a:srgbClr>
                </a:solidFill>
              </a:rPr>
              <a:t>Summary of the Concentrations of the different Solutes in the Different Tubular Segments</a:t>
            </a:r>
            <a:endParaRPr lang="en-US" sz="28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596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Regulation of Tubular Reabsorption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Regulation of tubular reabsorption depends on</a:t>
            </a:r>
            <a:r>
              <a:rPr lang="en-US" dirty="0" smtClean="0"/>
              <a:t>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Physical forces that govern reabsorption.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Hormonal and neural mechanisms.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Tubules can increase their reabsorption in response to increased tubular load </a:t>
            </a:r>
            <a:r>
              <a:rPr lang="en-US" dirty="0" smtClean="0">
                <a:latin typeface="Bookman Old Style"/>
              </a:rPr>
              <a:t>→ </a:t>
            </a:r>
            <a:r>
              <a:rPr lang="en-US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glomerulotubular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balance.</a:t>
            </a:r>
          </a:p>
          <a:p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are the physical forces that govern tubular reabsorption?</a:t>
            </a:r>
            <a:endParaRPr lang="en-US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89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AD0101">
                    <a:lumMod val="75000"/>
                  </a:srgbClr>
                </a:solidFill>
              </a:rPr>
              <a:t>Physical Forces that Govern Tubular Reabsorption</a:t>
            </a:r>
            <a:endParaRPr lang="en-US" sz="28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Magnetic Disk 3"/>
          <p:cNvSpPr/>
          <p:nvPr/>
        </p:nvSpPr>
        <p:spPr>
          <a:xfrm>
            <a:off x="5888183" y="1676400"/>
            <a:ext cx="1143000" cy="45720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 rot="5400000">
            <a:off x="3120736" y="2053936"/>
            <a:ext cx="1530928" cy="91440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 rot="5400000">
            <a:off x="3141519" y="3577936"/>
            <a:ext cx="1530928" cy="91440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 rot="5400000">
            <a:off x="3141519" y="5101936"/>
            <a:ext cx="1530928" cy="91440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6345290"/>
            <a:ext cx="1047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Tubular cells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369" y="6352401"/>
            <a:ext cx="15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Peritubular</a:t>
            </a:r>
            <a:r>
              <a:rPr lang="en-US" sz="1200" dirty="0">
                <a:solidFill>
                  <a:prstClr val="black"/>
                </a:solidFill>
              </a:rPr>
              <a:t> capillary</a:t>
            </a:r>
          </a:p>
        </p:txBody>
      </p:sp>
      <p:sp>
        <p:nvSpPr>
          <p:cNvPr id="10" name="Left Bracket 9"/>
          <p:cNvSpPr/>
          <p:nvPr/>
        </p:nvSpPr>
        <p:spPr>
          <a:xfrm rot="16200000">
            <a:off x="5152499" y="5549985"/>
            <a:ext cx="350182" cy="83261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7896" y="6172200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Interstitial fluid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(IF)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2404" y="3194447"/>
            <a:ext cx="11079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Pc</a:t>
            </a:r>
          </a:p>
          <a:p>
            <a:pPr algn="ctr"/>
            <a:r>
              <a:rPr lang="en-GB" sz="1600" b="1" dirty="0">
                <a:solidFill>
                  <a:srgbClr val="002060"/>
                </a:solidFill>
              </a:rPr>
              <a:t>13 mmHg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4424" y="3651647"/>
            <a:ext cx="9941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err="1">
                <a:solidFill>
                  <a:srgbClr val="0070C0"/>
                </a:solidFill>
              </a:rPr>
              <a:t>P</a:t>
            </a:r>
            <a:r>
              <a:rPr lang="en-GB" sz="1600" b="1" dirty="0" err="1">
                <a:solidFill>
                  <a:srgbClr val="0070C0"/>
                </a:solidFill>
              </a:rPr>
              <a:t>if</a:t>
            </a:r>
            <a:endParaRPr lang="en-GB" sz="1600" b="1" dirty="0">
              <a:solidFill>
                <a:srgbClr val="0070C0"/>
              </a:solidFill>
            </a:endParaRPr>
          </a:p>
          <a:p>
            <a:pPr algn="ctr"/>
            <a:r>
              <a:rPr lang="en-GB" sz="1600" b="1" dirty="0">
                <a:solidFill>
                  <a:srgbClr val="0070C0"/>
                </a:solidFill>
              </a:rPr>
              <a:t>6 mmHg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2403" y="4718447"/>
            <a:ext cx="1107997" cy="6155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AD0101">
                    <a:lumMod val="50000"/>
                  </a:srgbClr>
                </a:solidFill>
              </a:rPr>
              <a:t>πc</a:t>
            </a:r>
          </a:p>
          <a:p>
            <a:pPr algn="ctr"/>
            <a:r>
              <a:rPr lang="en-GB" sz="1600" b="1" dirty="0">
                <a:solidFill>
                  <a:srgbClr val="AD0101">
                    <a:lumMod val="50000"/>
                  </a:srgbClr>
                </a:solidFill>
              </a:rPr>
              <a:t>32 mmHg</a:t>
            </a:r>
            <a:endParaRPr lang="en-US" sz="1600" b="1" dirty="0">
              <a:solidFill>
                <a:srgbClr val="AD0101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5099447"/>
            <a:ext cx="11079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rgbClr val="006600"/>
                </a:solidFill>
              </a:rPr>
              <a:t>π</a:t>
            </a:r>
            <a:r>
              <a:rPr lang="en-GB" sz="1600" b="1" dirty="0">
                <a:solidFill>
                  <a:srgbClr val="006600"/>
                </a:solidFill>
              </a:rPr>
              <a:t>if</a:t>
            </a:r>
          </a:p>
          <a:p>
            <a:pPr algn="ctr"/>
            <a:r>
              <a:rPr lang="en-GB" sz="1600" b="1" dirty="0">
                <a:solidFill>
                  <a:srgbClr val="006600"/>
                </a:solidFill>
              </a:rPr>
              <a:t>15 mmHg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flipH="1">
            <a:off x="5535928" y="3270647"/>
            <a:ext cx="560072" cy="298847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715000" y="3889177"/>
            <a:ext cx="457200" cy="149423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535928" y="4718447"/>
            <a:ext cx="560072" cy="451246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H="1">
            <a:off x="5679996" y="5339953"/>
            <a:ext cx="560072" cy="298847"/>
          </a:xfrm>
          <a:prstGeom prst="rightArrow">
            <a:avLst/>
          </a:prstGeom>
          <a:ln>
            <a:solidFill>
              <a:srgbClr val="00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638800" y="4346377"/>
            <a:ext cx="741401" cy="301823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355068"/>
            <a:ext cx="26340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Net </a:t>
            </a:r>
            <a:r>
              <a:rPr lang="en-GB" b="1" dirty="0" err="1">
                <a:solidFill>
                  <a:prstClr val="black"/>
                </a:solidFill>
              </a:rPr>
              <a:t>reabsorptive</a:t>
            </a:r>
            <a:r>
              <a:rPr lang="en-GB" b="1" dirty="0">
                <a:solidFill>
                  <a:prstClr val="black"/>
                </a:solidFill>
              </a:rPr>
              <a:t> force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42672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10 mmHg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3600" y="3194446"/>
            <a:ext cx="1066800" cy="61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3600" y="4718447"/>
            <a:ext cx="1066800" cy="6155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Arrow Connector 25"/>
          <p:cNvCxnSpPr>
            <a:stCxn id="23" idx="3"/>
          </p:cNvCxnSpPr>
          <p:nvPr/>
        </p:nvCxnSpPr>
        <p:spPr>
          <a:xfrm flipV="1">
            <a:off x="7010400" y="3502222"/>
            <a:ext cx="457200" cy="1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99555" y="3317556"/>
            <a:ext cx="1568245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Influenced by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>
          <a:xfrm flipH="1" flipV="1">
            <a:off x="7624212" y="2743200"/>
            <a:ext cx="659466" cy="574356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0"/>
          </p:cNvCxnSpPr>
          <p:nvPr/>
        </p:nvCxnSpPr>
        <p:spPr>
          <a:xfrm flipV="1">
            <a:off x="8283678" y="2743201"/>
            <a:ext cx="577644" cy="574355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86600" y="1712893"/>
            <a:ext cx="11049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prstClr val="black"/>
                </a:solidFill>
              </a:rPr>
              <a:t>Aff</a:t>
            </a:r>
            <a:r>
              <a:rPr lang="en-GB" sz="1400" b="1" dirty="0">
                <a:solidFill>
                  <a:prstClr val="black"/>
                </a:solidFill>
              </a:rPr>
              <a:t>- &amp; Efferent art. resistance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90156" y="2283023"/>
            <a:ext cx="57764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ABP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010400" y="5027712"/>
            <a:ext cx="457200" cy="1"/>
          </a:xfrm>
          <a:prstGeom prst="straightConnector1">
            <a:avLst/>
          </a:prstGeom>
          <a:ln w="34925">
            <a:solidFill>
              <a:srgbClr val="7030A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99555" y="4843046"/>
            <a:ext cx="1568245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Influenced by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528700" y="5195463"/>
            <a:ext cx="659466" cy="568644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229600" y="5181600"/>
            <a:ext cx="727234" cy="568644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62900" y="5867400"/>
            <a:ext cx="11049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Systemic plasma colloid osmotic </a:t>
            </a:r>
            <a:r>
              <a:rPr lang="en-GB" sz="1400" b="1" dirty="0" err="1">
                <a:solidFill>
                  <a:prstClr val="black"/>
                </a:solidFill>
              </a:rPr>
              <a:t>pr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78778" y="5833606"/>
            <a:ext cx="577644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FF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45" name="Trapezoid 44"/>
          <p:cNvSpPr/>
          <p:nvPr/>
        </p:nvSpPr>
        <p:spPr>
          <a:xfrm rot="5400000" flipV="1">
            <a:off x="595745" y="2064328"/>
            <a:ext cx="1530928" cy="893617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rapezoid 45"/>
          <p:cNvSpPr/>
          <p:nvPr/>
        </p:nvSpPr>
        <p:spPr>
          <a:xfrm rot="5400000" flipV="1">
            <a:off x="595745" y="3588327"/>
            <a:ext cx="1530928" cy="893617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Trapezoid 46"/>
          <p:cNvSpPr/>
          <p:nvPr/>
        </p:nvSpPr>
        <p:spPr>
          <a:xfrm rot="5400000" flipV="1">
            <a:off x="595745" y="5112327"/>
            <a:ext cx="1530928" cy="893617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2438400" y="1600200"/>
            <a:ext cx="304800" cy="533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65806" y="1239890"/>
            <a:ext cx="1158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Tubular lumen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41254" y="216140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Filtrate</a:t>
            </a:r>
          </a:p>
        </p:txBody>
      </p:sp>
    </p:spTree>
    <p:extLst>
      <p:ext uri="{BB962C8B-B14F-4D97-AF65-F5344CB8AC3E}">
        <p14:creationId xmlns:p14="http://schemas.microsoft.com/office/powerpoint/2010/main" val="698032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Pressure </a:t>
            </a:r>
            <a:r>
              <a:rPr lang="en-US" sz="3600" b="1" dirty="0" err="1" smtClean="0">
                <a:solidFill>
                  <a:srgbClr val="AD0101">
                    <a:lumMod val="75000"/>
                  </a:srgbClr>
                </a:solidFill>
              </a:rPr>
              <a:t>Natriuresis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 &amp; Pressure Diuresis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= increasing urinary excretion of Na+ &amp; H</a:t>
            </a:r>
            <a:r>
              <a:rPr lang="en-US" sz="1800" dirty="0" smtClean="0"/>
              <a:t>2</a:t>
            </a:r>
            <a:r>
              <a:rPr lang="en-US" dirty="0" smtClean="0"/>
              <a:t>O in response to increases in ABP. </a:t>
            </a:r>
          </a:p>
          <a:p>
            <a:endParaRPr lang="en-US" dirty="0"/>
          </a:p>
          <a:p>
            <a:r>
              <a:rPr lang="en-US" dirty="0" err="1" smtClean="0"/>
              <a:t>Autoregulation</a:t>
            </a:r>
            <a:r>
              <a:rPr lang="en-US" dirty="0" smtClean="0"/>
              <a:t> should limit this! </a:t>
            </a:r>
            <a:r>
              <a:rPr lang="en-US" b="1" i="1" dirty="0" smtClean="0">
                <a:solidFill>
                  <a:srgbClr val="0070C0"/>
                </a:solidFill>
              </a:rPr>
              <a:t>What happens if </a:t>
            </a:r>
            <a:r>
              <a:rPr lang="en-US" b="1" i="1" dirty="0" err="1" smtClean="0">
                <a:solidFill>
                  <a:srgbClr val="0070C0"/>
                </a:solidFill>
              </a:rPr>
              <a:t>autoregulation</a:t>
            </a:r>
            <a:r>
              <a:rPr lang="en-US" b="1" i="1" dirty="0" smtClean="0">
                <a:solidFill>
                  <a:srgbClr val="0070C0"/>
                </a:solidFill>
              </a:rPr>
              <a:t> is impaired?</a:t>
            </a: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800600"/>
            <a:ext cx="9583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↑↑ ABP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872739" y="4985266"/>
            <a:ext cx="1708661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09800" y="4343400"/>
            <a:ext cx="0" cy="1324037"/>
          </a:xfrm>
          <a:prstGeom prst="straightConnector1">
            <a:avLst/>
          </a:prstGeom>
          <a:ln w="381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4343400"/>
            <a:ext cx="13716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5638800"/>
            <a:ext cx="13716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13661" y="4158734"/>
            <a:ext cx="96693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↑↑ GFR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4812268"/>
            <a:ext cx="299870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↑↑ Tubular capillary pressure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56306" y="4966640"/>
            <a:ext cx="506494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0" y="4673025"/>
            <a:ext cx="143821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↓↓ Tubular </a:t>
            </a:r>
          </a:p>
          <a:p>
            <a:r>
              <a:rPr lang="en-US" sz="1600" b="1" dirty="0">
                <a:solidFill>
                  <a:prstClr val="black"/>
                </a:solidFill>
              </a:rPr>
              <a:t>reabsorption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7600" y="5452646"/>
            <a:ext cx="179767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↓↓ Angiotensin II</a:t>
            </a:r>
          </a:p>
        </p:txBody>
      </p:sp>
    </p:spTree>
    <p:extLst>
      <p:ext uri="{BB962C8B-B14F-4D97-AF65-F5344CB8AC3E}">
        <p14:creationId xmlns:p14="http://schemas.microsoft.com/office/powerpoint/2010/main" val="543556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AD0101">
                    <a:lumMod val="75000"/>
                  </a:srgbClr>
                </a:solidFill>
              </a:rPr>
              <a:t>Hormonal Regulation of Tubular Reabsorption</a:t>
            </a:r>
            <a:endParaRPr lang="en-US" sz="28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867400" cy="4572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5400000">
            <a:off x="5981700" y="2857500"/>
            <a:ext cx="762000" cy="533400"/>
          </a:xfrm>
          <a:prstGeom prst="ellipse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P cells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92" y="1509485"/>
            <a:ext cx="1342596" cy="100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2400" y="1219200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Adrenal gland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752600"/>
            <a:ext cx="108234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Aldosterone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787948" y="1891099"/>
            <a:ext cx="289252" cy="0"/>
          </a:xfrm>
          <a:prstGeom prst="straightConnector1">
            <a:avLst/>
          </a:prstGeom>
          <a:ln w="31750">
            <a:solidFill>
              <a:srgbClr val="66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1"/>
          </p:cNvCxnSpPr>
          <p:nvPr/>
        </p:nvCxnSpPr>
        <p:spPr>
          <a:xfrm flipH="1">
            <a:off x="6551285" y="2029599"/>
            <a:ext cx="695489" cy="825193"/>
          </a:xfrm>
          <a:prstGeom prst="straightConnector1">
            <a:avLst/>
          </a:prstGeom>
          <a:ln w="31750">
            <a:solidFill>
              <a:srgbClr val="66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us 12"/>
          <p:cNvSpPr/>
          <p:nvPr/>
        </p:nvSpPr>
        <p:spPr>
          <a:xfrm>
            <a:off x="6477000" y="2460701"/>
            <a:ext cx="173872" cy="20629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172200" y="3581400"/>
            <a:ext cx="533400" cy="152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flipH="1">
            <a:off x="6172200" y="3276600"/>
            <a:ext cx="685800" cy="152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3124200"/>
            <a:ext cx="56778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Na+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600" y="3505200"/>
            <a:ext cx="468398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K+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7421" y="1514341"/>
            <a:ext cx="1205779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Angiotensin II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743200" y="1676400"/>
            <a:ext cx="3886200" cy="214699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us 22"/>
          <p:cNvSpPr/>
          <p:nvPr/>
        </p:nvSpPr>
        <p:spPr>
          <a:xfrm>
            <a:off x="6304643" y="1649450"/>
            <a:ext cx="173872" cy="20629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1824335"/>
            <a:ext cx="1219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</a:rPr>
              <a:t>Efferent constriction</a:t>
            </a:r>
          </a:p>
        </p:txBody>
      </p:sp>
      <p:sp>
        <p:nvSpPr>
          <p:cNvPr id="26" name="Plus 25"/>
          <p:cNvSpPr/>
          <p:nvPr/>
        </p:nvSpPr>
        <p:spPr>
          <a:xfrm>
            <a:off x="1520465" y="2079523"/>
            <a:ext cx="173872" cy="20629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743200" y="1783749"/>
            <a:ext cx="685800" cy="658446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Arrow 29"/>
          <p:cNvSpPr/>
          <p:nvPr/>
        </p:nvSpPr>
        <p:spPr>
          <a:xfrm rot="16200000" flipH="1">
            <a:off x="3436980" y="2141578"/>
            <a:ext cx="307960" cy="285684"/>
          </a:xfrm>
          <a:prstGeom prst="lef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07068" y="1783749"/>
            <a:ext cx="567784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Na+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1375841"/>
            <a:ext cx="140134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↓↓ ABP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↓↓ Blood volume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↓↓ </a:t>
            </a:r>
            <a:r>
              <a:rPr lang="en-US" sz="1200" b="1" dirty="0" err="1">
                <a:solidFill>
                  <a:prstClr val="black"/>
                </a:solidFill>
              </a:rPr>
              <a:t>NaCl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Renin</a:t>
            </a:r>
          </a:p>
        </p:txBody>
      </p:sp>
      <p:sp>
        <p:nvSpPr>
          <p:cNvPr id="33" name="Plus 32"/>
          <p:cNvSpPr/>
          <p:nvPr/>
        </p:nvSpPr>
        <p:spPr>
          <a:xfrm>
            <a:off x="1381636" y="1524000"/>
            <a:ext cx="173872" cy="20629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182661" flipV="1">
            <a:off x="1332626" y="1853798"/>
            <a:ext cx="394421" cy="671900"/>
          </a:xfrm>
          <a:prstGeom prst="ben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4657"/>
            <a:ext cx="2087996" cy="182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 flipV="1">
            <a:off x="7315200" y="4804657"/>
            <a:ext cx="304800" cy="1596144"/>
          </a:xfrm>
          <a:prstGeom prst="straightConnector1">
            <a:avLst/>
          </a:prstGeom>
          <a:ln w="3175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27312" y="4527658"/>
            <a:ext cx="51648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ADH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400800" y="4648200"/>
            <a:ext cx="630508" cy="0"/>
          </a:xfrm>
          <a:prstGeom prst="straightConnector1">
            <a:avLst/>
          </a:prstGeom>
          <a:ln w="3175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lus 40"/>
          <p:cNvSpPr/>
          <p:nvPr/>
        </p:nvSpPr>
        <p:spPr>
          <a:xfrm>
            <a:off x="6377413" y="4332245"/>
            <a:ext cx="173872" cy="20629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Left Arrow 41"/>
          <p:cNvSpPr/>
          <p:nvPr/>
        </p:nvSpPr>
        <p:spPr>
          <a:xfrm flipH="1">
            <a:off x="6245738" y="4721398"/>
            <a:ext cx="383662" cy="285684"/>
          </a:xfrm>
          <a:prstGeom prst="leftArrow">
            <a:avLst/>
          </a:prstGeom>
          <a:gradFill flip="none" rotWithShape="1">
            <a:gsLst>
              <a:gs pos="0">
                <a:srgbClr val="30B4CE">
                  <a:tint val="66000"/>
                  <a:satMod val="160000"/>
                </a:srgbClr>
              </a:gs>
              <a:gs pos="50000">
                <a:srgbClr val="30B4CE">
                  <a:tint val="44500"/>
                  <a:satMod val="160000"/>
                </a:srgbClr>
              </a:gs>
              <a:gs pos="100000">
                <a:srgbClr val="30B4C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3200" y="4950023"/>
            <a:ext cx="631637" cy="307777"/>
          </a:xfrm>
          <a:prstGeom prst="rect">
            <a:avLst/>
          </a:prstGeom>
          <a:gradFill flip="none" rotWithShape="1">
            <a:gsLst>
              <a:gs pos="0">
                <a:srgbClr val="30B4CE">
                  <a:tint val="66000"/>
                  <a:satMod val="160000"/>
                </a:srgbClr>
              </a:gs>
              <a:gs pos="50000">
                <a:srgbClr val="30B4CE">
                  <a:tint val="44500"/>
                  <a:satMod val="160000"/>
                </a:srgbClr>
              </a:gs>
              <a:gs pos="100000">
                <a:srgbClr val="30B4C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H</a:t>
            </a:r>
            <a:r>
              <a:rPr lang="en-US" sz="1100" b="1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72" y="5029200"/>
            <a:ext cx="2189028" cy="16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75054" y="6276201"/>
            <a:ext cx="1401346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↑↑ Blood volume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324313" y="5931808"/>
            <a:ext cx="425692" cy="340871"/>
          </a:xfrm>
          <a:prstGeom prst="straightConnector1">
            <a:avLst/>
          </a:prstGeom>
          <a:ln w="3175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lus 47"/>
          <p:cNvSpPr/>
          <p:nvPr/>
        </p:nvSpPr>
        <p:spPr>
          <a:xfrm>
            <a:off x="1381636" y="5828658"/>
            <a:ext cx="173872" cy="20629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1324313" y="5257800"/>
            <a:ext cx="504487" cy="584276"/>
          </a:xfrm>
          <a:prstGeom prst="straightConnector1">
            <a:avLst/>
          </a:prstGeom>
          <a:ln w="3175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75168" y="4985739"/>
            <a:ext cx="508473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ANP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324313" y="4435394"/>
            <a:ext cx="4619287" cy="688845"/>
          </a:xfrm>
          <a:prstGeom prst="straightConnector1">
            <a:avLst/>
          </a:prstGeom>
          <a:ln w="3175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Minus 51"/>
          <p:cNvSpPr/>
          <p:nvPr/>
        </p:nvSpPr>
        <p:spPr>
          <a:xfrm>
            <a:off x="5562600" y="4181873"/>
            <a:ext cx="248557" cy="300743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Left Arrow 57"/>
          <p:cNvSpPr/>
          <p:nvPr/>
        </p:nvSpPr>
        <p:spPr>
          <a:xfrm rot="10800000" flipH="1">
            <a:off x="5690683" y="4572000"/>
            <a:ext cx="405317" cy="342842"/>
          </a:xfrm>
          <a:prstGeom prst="lef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59045" y="4648200"/>
            <a:ext cx="631637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Na+ &amp;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H</a:t>
            </a:r>
            <a:r>
              <a:rPr lang="en-US" sz="1100" b="1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60" name="&quot;No&quot; Symbol 59"/>
          <p:cNvSpPr/>
          <p:nvPr/>
        </p:nvSpPr>
        <p:spPr>
          <a:xfrm>
            <a:off x="5661388" y="4514821"/>
            <a:ext cx="533400" cy="457200"/>
          </a:xfrm>
          <a:prstGeom prst="noSmoking">
            <a:avLst>
              <a:gd name="adj" fmla="val 1545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84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Regulation of potassium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21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29600" cy="4718304"/>
          </a:xfrm>
        </p:spPr>
        <p:txBody>
          <a:bodyPr>
            <a:normAutofit lnSpcReduction="10000"/>
          </a:bodyPr>
          <a:lstStyle/>
          <a:p>
            <a:r>
              <a:rPr lang="en-US" b="1" i="1" u="sng" dirty="0" smtClean="0">
                <a:solidFill>
                  <a:schemeClr val="accent1"/>
                </a:solidFill>
              </a:rPr>
              <a:t>Input:</a:t>
            </a:r>
          </a:p>
          <a:p>
            <a:pPr lvl="1"/>
            <a:r>
              <a:rPr lang="en-US" dirty="0" smtClean="0"/>
              <a:t>Dietary intake = 80-120 </a:t>
            </a:r>
            <a:r>
              <a:rPr lang="en-US" dirty="0" err="1" smtClean="0"/>
              <a:t>mmol</a:t>
            </a:r>
            <a:r>
              <a:rPr lang="en-US" dirty="0" smtClean="0"/>
              <a:t>/day.</a:t>
            </a:r>
          </a:p>
          <a:p>
            <a:pPr lvl="1"/>
            <a:r>
              <a:rPr lang="en-US" dirty="0" smtClean="0"/>
              <a:t>The ECF </a:t>
            </a:r>
            <a:r>
              <a:rPr lang="en-US" dirty="0"/>
              <a:t>K</a:t>
            </a:r>
            <a:r>
              <a:rPr lang="en-US" baseline="30000" dirty="0" smtClean="0"/>
              <a:t>+ </a:t>
            </a:r>
            <a:r>
              <a:rPr lang="en-US" dirty="0" smtClean="0"/>
              <a:t>content ≈ 70 </a:t>
            </a:r>
            <a:r>
              <a:rPr lang="en-US" dirty="0" err="1" smtClean="0"/>
              <a:t>mmol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b="1" i="1" u="sng" dirty="0" smtClean="0">
                <a:solidFill>
                  <a:schemeClr val="accent1"/>
                </a:solidFill>
              </a:rPr>
              <a:t>Output:</a:t>
            </a:r>
          </a:p>
          <a:p>
            <a:pPr lvl="1"/>
            <a:r>
              <a:rPr lang="en-US" dirty="0" smtClean="0"/>
              <a:t>GI loss ≈ 5-10%</a:t>
            </a:r>
          </a:p>
          <a:p>
            <a:pPr lvl="1"/>
            <a:r>
              <a:rPr lang="en-US" dirty="0" smtClean="0"/>
              <a:t>Renal excretion ≈ 90-95%.</a:t>
            </a:r>
          </a:p>
          <a:p>
            <a:pPr lvl="1"/>
            <a:endParaRPr lang="en-US" dirty="0"/>
          </a:p>
          <a:p>
            <a:r>
              <a:rPr lang="en-US" b="1" i="1" dirty="0" smtClean="0">
                <a:solidFill>
                  <a:srgbClr val="7030A0"/>
                </a:solidFill>
              </a:rPr>
              <a:t>Internal balance </a:t>
            </a:r>
            <a:r>
              <a:rPr lang="en-US" dirty="0" smtClean="0"/>
              <a:t>(within the body) is regulated by modifying the distribution of </a:t>
            </a:r>
            <a:r>
              <a:rPr lang="en-US" dirty="0"/>
              <a:t>K</a:t>
            </a:r>
            <a:r>
              <a:rPr lang="en-US" baseline="30000" dirty="0"/>
              <a:t>+ </a:t>
            </a:r>
            <a:r>
              <a:rPr lang="en-US" dirty="0" smtClean="0"/>
              <a:t>between the ICF &amp; ECF.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AD0101">
                    <a:lumMod val="75000"/>
                  </a:srgbClr>
                </a:solidFill>
              </a:rPr>
              <a:t>Body Potassium Balance</a:t>
            </a:r>
            <a:endParaRPr lang="en-US" sz="32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>
            <a:off x="5364088" y="1772816"/>
            <a:ext cx="792088" cy="3168352"/>
          </a:xfrm>
          <a:prstGeom prst="rightBrace">
            <a:avLst>
              <a:gd name="adj1" fmla="val 3067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0192" y="2780928"/>
            <a:ext cx="26642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Control External balance</a:t>
            </a:r>
          </a:p>
          <a:p>
            <a:pPr algn="ctr"/>
            <a:r>
              <a:rPr lang="en-US" dirty="0" smtClean="0"/>
              <a:t>Between body and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44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AD0101">
                    <a:lumMod val="75000"/>
                  </a:srgbClr>
                </a:solidFill>
              </a:rPr>
              <a:t>Body Potassium Balance</a:t>
            </a:r>
            <a:endParaRPr lang="en-US" sz="32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112568" cy="451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983" y="6444044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(Guyton &amp; Hall. Medical Physiology)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6683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AD0101">
                    <a:lumMod val="75000"/>
                  </a:srgbClr>
                </a:solidFill>
              </a:rPr>
              <a:t>The Importance of Regulating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3200" b="1" baseline="30000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40768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79186" cy="458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6131" y="6444044"/>
            <a:ext cx="3440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(Boron &amp; </a:t>
            </a:r>
            <a:r>
              <a:rPr lang="en-US" sz="1400" dirty="0" err="1" smtClean="0"/>
              <a:t>Boulpaep</a:t>
            </a:r>
            <a:r>
              <a:rPr lang="en-US" sz="1400" dirty="0" smtClean="0"/>
              <a:t>. Medical Physiology)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9824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AD0101">
                    <a:lumMod val="75000"/>
                  </a:srgbClr>
                </a:solidFill>
              </a:rPr>
              <a:t>Renal Potassium Handling</a:t>
            </a:r>
            <a:endParaRPr lang="en-US" sz="32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3074"/>
            <a:ext cx="6769403" cy="47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38185"/>
            <a:ext cx="4038600" cy="29311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≈ 90% of</a:t>
            </a:r>
            <a:r>
              <a:rPr lang="en-US" sz="2000" dirty="0"/>
              <a:t> K</a:t>
            </a:r>
            <a:r>
              <a:rPr lang="en-US" sz="2000" baseline="30000" dirty="0"/>
              <a:t>+ </a:t>
            </a:r>
            <a:r>
              <a:rPr lang="en-US" sz="2000" dirty="0" smtClean="0"/>
              <a:t>is reabsorbed in the PCT &amp; TAL.</a:t>
            </a:r>
          </a:p>
          <a:p>
            <a:r>
              <a:rPr lang="en-US" sz="2000" dirty="0" smtClean="0"/>
              <a:t>≈ 10% enters the distal portions of the nephron.</a:t>
            </a:r>
          </a:p>
          <a:p>
            <a:pPr lvl="1"/>
            <a:r>
              <a:rPr lang="en-US" sz="1800" b="1" i="1" dirty="0" smtClean="0">
                <a:solidFill>
                  <a:srgbClr val="0070C0"/>
                </a:solidFill>
              </a:rPr>
              <a:t>If </a:t>
            </a:r>
            <a:r>
              <a:rPr lang="en-US" sz="1800" b="1" i="1" dirty="0">
                <a:solidFill>
                  <a:srgbClr val="0070C0"/>
                </a:solidFill>
              </a:rPr>
              <a:t>K</a:t>
            </a:r>
            <a:r>
              <a:rPr lang="en-US" sz="1800" b="1" i="1" baseline="30000" dirty="0">
                <a:solidFill>
                  <a:srgbClr val="0070C0"/>
                </a:solidFill>
              </a:rPr>
              <a:t>+ </a:t>
            </a:r>
            <a:r>
              <a:rPr lang="en-US" sz="1800" b="1" i="1" dirty="0" smtClean="0">
                <a:solidFill>
                  <a:srgbClr val="0070C0"/>
                </a:solidFill>
              </a:rPr>
              <a:t>intake is low </a:t>
            </a:r>
            <a:r>
              <a:rPr lang="en-US" sz="1800" dirty="0" smtClean="0"/>
              <a:t>only 1-3% of filtered K</a:t>
            </a:r>
            <a:r>
              <a:rPr lang="en-US" sz="1800" baseline="30000" dirty="0"/>
              <a:t>+ </a:t>
            </a:r>
            <a:r>
              <a:rPr lang="en-US" sz="1800" dirty="0" smtClean="0"/>
              <a:t>will be excreted.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If K</a:t>
            </a:r>
            <a:r>
              <a:rPr lang="en-US" sz="1800" b="1" i="1" baseline="30000" dirty="0">
                <a:solidFill>
                  <a:srgbClr val="FF0000"/>
                </a:solidFill>
              </a:rPr>
              <a:t>+ </a:t>
            </a:r>
            <a:r>
              <a:rPr lang="en-US" sz="1800" b="1" i="1" dirty="0">
                <a:solidFill>
                  <a:srgbClr val="FF0000"/>
                </a:solidFill>
              </a:rPr>
              <a:t>intake is </a:t>
            </a:r>
            <a:r>
              <a:rPr lang="en-US" sz="1800" b="1" i="1" dirty="0" smtClean="0">
                <a:solidFill>
                  <a:srgbClr val="FF0000"/>
                </a:solidFill>
              </a:rPr>
              <a:t>normal/high</a:t>
            </a:r>
            <a:r>
              <a:rPr lang="en-US" sz="1800" dirty="0" smtClean="0"/>
              <a:t>, 10-15% of filtered</a:t>
            </a:r>
            <a:r>
              <a:rPr lang="en-US" sz="1800" dirty="0"/>
              <a:t> K</a:t>
            </a:r>
            <a:r>
              <a:rPr lang="en-US" sz="1800" baseline="30000" dirty="0"/>
              <a:t>+ </a:t>
            </a:r>
            <a:r>
              <a:rPr lang="en-US" sz="1800" dirty="0"/>
              <a:t>will be excreted</a:t>
            </a:r>
          </a:p>
        </p:txBody>
      </p:sp>
    </p:spTree>
    <p:extLst>
      <p:ext uri="{BB962C8B-B14F-4D97-AF65-F5344CB8AC3E}">
        <p14:creationId xmlns:p14="http://schemas.microsoft.com/office/powerpoint/2010/main" val="160215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3352"/>
            <a:ext cx="8382000" cy="471830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After glomerular filtration the </a:t>
            </a:r>
            <a:r>
              <a:rPr lang="en-GB" dirty="0" err="1" smtClean="0"/>
              <a:t>ultrafiltrate</a:t>
            </a:r>
            <a:r>
              <a:rPr lang="en-GB" dirty="0" smtClean="0"/>
              <a:t> gets modified as it passes through the tubules before it is finally excreted.</a:t>
            </a:r>
          </a:p>
          <a:p>
            <a:endParaRPr lang="en-GB" dirty="0"/>
          </a:p>
          <a:p>
            <a:r>
              <a:rPr lang="en-GB" b="1" dirty="0" smtClean="0"/>
              <a:t>Tubular processing includes</a:t>
            </a:r>
            <a:r>
              <a:rPr lang="en-GB" dirty="0" smtClean="0"/>
              <a:t>:</a:t>
            </a:r>
          </a:p>
          <a:p>
            <a:pPr lvl="1"/>
            <a:r>
              <a:rPr lang="en-GB" b="1" i="1" dirty="0" smtClean="0">
                <a:solidFill>
                  <a:srgbClr val="CC0066"/>
                </a:solidFill>
              </a:rPr>
              <a:t>Tubular reabsorption </a:t>
            </a:r>
            <a:r>
              <a:rPr lang="en-GB" dirty="0" smtClean="0"/>
              <a:t>= reabsorption of substances from the glomerular filtrate into peritubular capillary blood.</a:t>
            </a:r>
          </a:p>
          <a:p>
            <a:pPr lvl="1"/>
            <a:r>
              <a:rPr lang="en-GB" b="1" i="1" dirty="0" smtClean="0">
                <a:solidFill>
                  <a:srgbClr val="CC0066"/>
                </a:solidFill>
              </a:rPr>
              <a:t>Tubular secretion </a:t>
            </a:r>
            <a:r>
              <a:rPr lang="en-GB" dirty="0" smtClean="0"/>
              <a:t>= secretion of substances from peritubular capillary blood into tubular fluid</a:t>
            </a:r>
          </a:p>
          <a:p>
            <a:pPr lvl="1"/>
            <a:endParaRPr lang="en-GB" dirty="0"/>
          </a:p>
          <a:p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is the importance of tubular processing?</a:t>
            </a:r>
            <a:endParaRPr lang="en-US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Tubular Processing of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ltrafiltrate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954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43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AD0101">
                    <a:lumMod val="75000"/>
                  </a:srgbClr>
                </a:solidFill>
              </a:rPr>
              <a:t>Potassium Handling by the kidney</a:t>
            </a:r>
            <a:endParaRPr lang="en-US" sz="32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2348880"/>
            <a:ext cx="3672408" cy="35283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chemeClr val="accent1"/>
                </a:solidFill>
              </a:rPr>
              <a:t>In the PCT </a:t>
            </a:r>
            <a:r>
              <a:rPr lang="en-US" dirty="0" smtClean="0">
                <a:latin typeface="Bookman Old Style"/>
              </a:rPr>
              <a:t>→ </a:t>
            </a:r>
            <a:r>
              <a:rPr lang="en-US" dirty="0"/>
              <a:t>K</a:t>
            </a:r>
            <a:r>
              <a:rPr lang="en-US" baseline="30000" dirty="0"/>
              <a:t>+ </a:t>
            </a:r>
            <a:r>
              <a:rPr lang="en-US" dirty="0" smtClean="0"/>
              <a:t>reabsorption is a passive process.. </a:t>
            </a:r>
            <a:r>
              <a:rPr lang="en-US" b="1" i="1" dirty="0" smtClean="0">
                <a:solidFill>
                  <a:srgbClr val="FF0000"/>
                </a:solidFill>
              </a:rPr>
              <a:t>How?</a:t>
            </a:r>
          </a:p>
          <a:p>
            <a:pPr marL="0" indent="0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Water reabsorption through the </a:t>
            </a:r>
            <a:r>
              <a:rPr lang="en-US" dirty="0" err="1" smtClean="0"/>
              <a:t>paracellular</a:t>
            </a:r>
            <a:r>
              <a:rPr lang="en-US" dirty="0" smtClean="0"/>
              <a:t> route drags K</a:t>
            </a:r>
            <a:r>
              <a:rPr lang="en-US" baseline="30000" dirty="0" smtClean="0"/>
              <a:t>+ </a:t>
            </a:r>
            <a:r>
              <a:rPr lang="en-US" dirty="0"/>
              <a:t>with it </a:t>
            </a:r>
            <a:r>
              <a:rPr lang="en-US" dirty="0" smtClean="0"/>
              <a:t>(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solvent drag</a:t>
            </a:r>
            <a:r>
              <a:rPr lang="en-US" dirty="0" smtClean="0"/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3679" y="1335542"/>
            <a:ext cx="636424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It is the sum of filtration – reabsorption + </a:t>
            </a:r>
            <a:r>
              <a:rPr lang="en-US" sz="2000" b="1" dirty="0" smtClean="0"/>
              <a:t>secretion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39" y="2105024"/>
            <a:ext cx="4805151" cy="406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364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09" y="2420888"/>
            <a:ext cx="4926155" cy="416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29600" cy="1107576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By secondary active transport using the apical triple transporter (NKCC2).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AD0101">
                    <a:lumMod val="75000"/>
                  </a:srgbClr>
                </a:solidFill>
              </a:rPr>
              <a:t>Potassium Handling by the TAL</a:t>
            </a:r>
            <a:endParaRPr lang="en-US" sz="32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079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AD0101">
                    <a:lumMod val="75000"/>
                  </a:srgbClr>
                </a:solidFill>
              </a:rPr>
              <a:t>Potassium Handling by the CT</a:t>
            </a:r>
            <a:endParaRPr lang="en-US" sz="32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4" y="1844824"/>
            <a:ext cx="8890202" cy="314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403484"/>
            <a:ext cx="277511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Alpha-Intercalated cells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27891" y="1381913"/>
            <a:ext cx="18004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Principal cells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410090"/>
            <a:ext cx="31854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Secrete H</a:t>
            </a:r>
            <a:r>
              <a:rPr lang="en-US" b="1" baseline="30000" dirty="0" smtClean="0"/>
              <a:t>+</a:t>
            </a:r>
            <a:r>
              <a:rPr lang="en-US" b="1" dirty="0"/>
              <a:t> </a:t>
            </a:r>
            <a:r>
              <a:rPr lang="en-US" b="1" dirty="0" smtClean="0"/>
              <a:t>and reabsorb K</a:t>
            </a:r>
            <a:r>
              <a:rPr lang="en-US" b="1" baseline="30000" dirty="0"/>
              <a:t>+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5373216"/>
            <a:ext cx="31786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Reabsorb Na</a:t>
            </a:r>
            <a:r>
              <a:rPr lang="en-US" b="1" baseline="30000" dirty="0" smtClean="0"/>
              <a:t>+</a:t>
            </a:r>
            <a:r>
              <a:rPr lang="en-US" b="1" dirty="0" smtClean="0"/>
              <a:t> and  water &amp; secrete K</a:t>
            </a:r>
            <a:r>
              <a:rPr lang="en-US" b="1" baseline="30000" dirty="0"/>
              <a:t>+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5753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Aldosterone.</a:t>
            </a:r>
          </a:p>
          <a:p>
            <a:r>
              <a:rPr lang="en-US" dirty="0" smtClean="0"/>
              <a:t>Insulin</a:t>
            </a:r>
          </a:p>
          <a:p>
            <a:r>
              <a:rPr lang="en-US" dirty="0" smtClean="0"/>
              <a:t>Epinephrine</a:t>
            </a:r>
          </a:p>
          <a:p>
            <a:r>
              <a:rPr lang="en-US" dirty="0" smtClean="0"/>
              <a:t>ECF pH</a:t>
            </a:r>
          </a:p>
          <a:p>
            <a:r>
              <a:rPr lang="en-US" dirty="0" smtClean="0"/>
              <a:t>Luminal flow (diuresis).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AD0101">
                    <a:lumMod val="75000"/>
                  </a:srgbClr>
                </a:solidFill>
              </a:rPr>
              <a:t>Factors </a:t>
            </a:r>
            <a:r>
              <a:rPr lang="en-US" sz="3200" b="1" dirty="0" smtClean="0">
                <a:solidFill>
                  <a:srgbClr val="AD0101">
                    <a:lumMod val="75000"/>
                  </a:srgbClr>
                </a:solidFill>
              </a:rPr>
              <a:t>a</a:t>
            </a:r>
            <a:r>
              <a:rPr lang="en-US" sz="3200" b="1" dirty="0" smtClean="0">
                <a:solidFill>
                  <a:srgbClr val="AD0101">
                    <a:lumMod val="75000"/>
                  </a:srgbClr>
                </a:solidFill>
              </a:rPr>
              <a:t>ffecting Potassium</a:t>
            </a:r>
            <a:endParaRPr lang="en-US" sz="32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205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6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610600" cy="449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Tubular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eabsorption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954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18884" y="40386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180L/day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084" y="56504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178.5 L/day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5404" y="35052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1.5 L/day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447800"/>
            <a:ext cx="8991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Glomerular filtration and tubular reabsorption are quantitatively  very large relative to the amount excreted!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Glomerular filtration is non-selective whereas tubular reabsorption is highly selective.</a:t>
            </a:r>
          </a:p>
        </p:txBody>
      </p:sp>
    </p:spTree>
    <p:extLst>
      <p:ext uri="{BB962C8B-B14F-4D97-AF65-F5344CB8AC3E}">
        <p14:creationId xmlns:p14="http://schemas.microsoft.com/office/powerpoint/2010/main" val="12389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AD0101">
                    <a:lumMod val="75000"/>
                  </a:srgbClr>
                </a:solidFill>
              </a:rPr>
              <a:t>Differences in Renal Tubular Cells Reflect </a:t>
            </a:r>
            <a:r>
              <a:rPr lang="en-US" sz="2800" b="1" dirty="0">
                <a:solidFill>
                  <a:srgbClr val="AD0101">
                    <a:lumMod val="75000"/>
                  </a:srgbClr>
                </a:solidFill>
              </a:rPr>
              <a:t>T</a:t>
            </a:r>
            <a:r>
              <a:rPr lang="en-US" sz="2800" b="1" dirty="0" smtClean="0">
                <a:solidFill>
                  <a:srgbClr val="AD0101">
                    <a:lumMod val="75000"/>
                  </a:srgbClr>
                </a:solidFill>
              </a:rPr>
              <a:t>heir Function in Tubular Processing</a:t>
            </a:r>
            <a:endParaRPr lang="en-US" sz="2800" b="1" dirty="0">
              <a:solidFill>
                <a:srgbClr val="AD0101">
                  <a:lumMod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8778"/>
            <a:ext cx="7924799" cy="56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Tubular reabsorption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3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How does the nephron reabsorb substances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954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304800" y="1673352"/>
            <a:ext cx="3657600" cy="4718304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Reabsorption is a 2 step process: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Transport of substances from tubular lumen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</a:t>
            </a:r>
            <a:r>
              <a:rPr lang="en-US" sz="2000" dirty="0" smtClean="0">
                <a:latin typeface="Bookman Old Style"/>
              </a:rPr>
              <a:t> </a:t>
            </a:r>
            <a:r>
              <a:rPr lang="en-US" sz="2000" dirty="0" smtClean="0"/>
              <a:t>IF.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Transport from IF to blood.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r>
              <a:rPr lang="en-US" sz="2000" dirty="0" smtClean="0"/>
              <a:t>From tubular lumen to IF; 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ransport involves </a:t>
            </a:r>
            <a:r>
              <a:rPr lang="en-US" sz="1600" b="1" i="1" dirty="0" smtClean="0">
                <a:solidFill>
                  <a:srgbClr val="FF0000"/>
                </a:solidFill>
              </a:rPr>
              <a:t>active</a:t>
            </a:r>
            <a:r>
              <a:rPr lang="en-US" sz="1600" dirty="0" smtClean="0"/>
              <a:t> &amp; </a:t>
            </a:r>
            <a:r>
              <a:rPr lang="en-US" sz="1600" b="1" i="1" dirty="0" smtClean="0">
                <a:solidFill>
                  <a:srgbClr val="0070C0"/>
                </a:solidFill>
              </a:rPr>
              <a:t>passive</a:t>
            </a:r>
            <a:r>
              <a:rPr lang="en-US" sz="1600" dirty="0" smtClean="0"/>
              <a:t> mechanisms.</a:t>
            </a:r>
          </a:p>
          <a:p>
            <a:pPr lvl="1"/>
            <a:r>
              <a:rPr lang="en-US" sz="1600" dirty="0" smtClean="0"/>
              <a:t> Occur through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paracellular</a:t>
            </a:r>
            <a:r>
              <a:rPr lang="en-US" sz="1600" dirty="0" smtClean="0"/>
              <a:t> and/or </a:t>
            </a:r>
            <a:r>
              <a:rPr lang="en-US" sz="1600" b="1" i="1" dirty="0" err="1" smtClean="0">
                <a:solidFill>
                  <a:srgbClr val="006600"/>
                </a:solidFill>
              </a:rPr>
              <a:t>transcellular</a:t>
            </a:r>
            <a:r>
              <a:rPr lang="en-US" sz="1600" dirty="0" smtClean="0"/>
              <a:t> routes.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From IF to blood:</a:t>
            </a:r>
          </a:p>
          <a:p>
            <a:pPr lvl="1"/>
            <a:r>
              <a:rPr lang="en-US" sz="1600" dirty="0" smtClean="0"/>
              <a:t>By ultrafiltration (bulk flow).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419600" cy="545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1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Transport Mechanisms Across the Tubule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0038"/>
            <a:ext cx="393192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Active Transport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Requires energy.</a:t>
            </a:r>
          </a:p>
          <a:p>
            <a:r>
              <a:rPr lang="en-US" sz="2000" dirty="0" smtClean="0"/>
              <a:t>Moves substances against their electrochemical gradient.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70038"/>
            <a:ext cx="393192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Passive Transport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Does not need energy.</a:t>
            </a:r>
          </a:p>
          <a:p>
            <a:r>
              <a:rPr lang="en-US" sz="2000" dirty="0" smtClean="0"/>
              <a:t>Moves substances down their electrochemical gradient.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Up Arrow 7"/>
          <p:cNvSpPr/>
          <p:nvPr/>
        </p:nvSpPr>
        <p:spPr>
          <a:xfrm rot="13566651">
            <a:off x="1583919" y="3569892"/>
            <a:ext cx="1152815" cy="1143000"/>
          </a:xfrm>
          <a:prstGeom prst="leftUpArrow">
            <a:avLst>
              <a:gd name="adj1" fmla="val 11555"/>
              <a:gd name="adj2" fmla="val 13827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343400"/>
            <a:ext cx="176202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Primary active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4343400"/>
            <a:ext cx="208262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Secondary active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800600"/>
            <a:ext cx="1762021" cy="175432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Directly coupled to energy source.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e.g. Na+-K+ ATPase.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4800600"/>
            <a:ext cx="2057400" cy="203132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Indirectly coupled to energy source.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Carrier protein.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e.g. Glucose &amp; </a:t>
            </a:r>
            <a:r>
              <a:rPr lang="en-US" dirty="0" err="1">
                <a:solidFill>
                  <a:prstClr val="black"/>
                </a:solidFill>
              </a:rPr>
              <a:t>a.a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400800" y="3581400"/>
            <a:ext cx="304800" cy="6858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5248870"/>
            <a:ext cx="178766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Water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Solutes like </a:t>
            </a:r>
            <a:r>
              <a:rPr lang="en-US" dirty="0" err="1">
                <a:solidFill>
                  <a:prstClr val="black"/>
                </a:solidFill>
              </a:rPr>
              <a:t>Cl</a:t>
            </a:r>
            <a:r>
              <a:rPr lang="en-US" dirty="0">
                <a:solidFill>
                  <a:prstClr val="black"/>
                </a:solidFill>
              </a:rPr>
              <a:t>-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Urea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2454" y="4431268"/>
            <a:ext cx="208262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Passive diffusion</a:t>
            </a: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Osmosis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5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1292</Words>
  <Application>Microsoft Office PowerPoint</Application>
  <PresentationFormat>On-screen Show (4:3)</PresentationFormat>
  <Paragraphs>315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Clarity</vt:lpstr>
      <vt:lpstr>Tubular processing of filtrate</vt:lpstr>
      <vt:lpstr>Contents</vt:lpstr>
      <vt:lpstr>PowerPoint Presentation</vt:lpstr>
      <vt:lpstr>Tubular Processing of Ultrafiltrate</vt:lpstr>
      <vt:lpstr>Tubular Reabsorption</vt:lpstr>
      <vt:lpstr>PowerPoint Presentation</vt:lpstr>
      <vt:lpstr>Tubular reabsorption</vt:lpstr>
      <vt:lpstr>PowerPoint Presentation</vt:lpstr>
      <vt:lpstr>Transport Mechanisms Across the Tubule</vt:lpstr>
      <vt:lpstr>Tubular reabsorption in each part of the nephron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Loop of henle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 of potassium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Renal System Lecture-II</dc:title>
  <dc:creator>Reviewer</dc:creator>
  <cp:lastModifiedBy>Reviewer</cp:lastModifiedBy>
  <cp:revision>63</cp:revision>
  <dcterms:created xsi:type="dcterms:W3CDTF">2018-04-15T11:29:14Z</dcterms:created>
  <dcterms:modified xsi:type="dcterms:W3CDTF">2018-04-16T09:49:55Z</dcterms:modified>
</cp:coreProperties>
</file>