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0" r:id="rId3"/>
    <p:sldId id="257" r:id="rId4"/>
    <p:sldId id="258" r:id="rId5"/>
    <p:sldId id="261" r:id="rId6"/>
    <p:sldId id="259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58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9FE1-0475-4311-8160-28FF12EDC13A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2CAE-20DD-41B1-BFB8-9CE6E8CA5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4076C6-9CE0-4E67-B5A9-758B0A2A02FB}" type="slidenum">
              <a:rPr lang="ar-SA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ar-SA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2CAE-20DD-41B1-BFB8-9CE6E8CA5B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3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9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998E-C9EA-4D36-809D-372D3238452F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E32A4-BDCE-4D0A-B2B4-3C78CEE399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Diuresis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  <a:t/>
            </a:r>
            <a:b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Ola </a:t>
            </a:r>
            <a:r>
              <a:rPr lang="en-US" b="1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Mawlana</a:t>
            </a:r>
            <a:endParaRPr lang="en-US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7:00 am and discarded the urine.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9:00 am emptied their bladder again, but this time they measured its volume and provided a sample for analysis. This sample will be pre-experimental sample.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Drank 1 liter of 0.9% saline (isotonic saline) immediately after providing the pre-experimental sample.</a:t>
            </a:r>
          </a:p>
          <a:p>
            <a:pPr lvl="1"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hour after drinking saline until 3:00 pm.</a:t>
            </a:r>
          </a:p>
          <a:p>
            <a:pPr algn="l"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altLang="en-US" sz="26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ontains 154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mmol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NaCI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equivalent to 9 g of salt or 3.6 g of sodium. 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sodium concentration of isotonic saline is equivalent to the normal sodium concentration of plasma water.</a:t>
            </a:r>
            <a:endParaRPr lang="ar-SA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sotonic saline 0.9%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460" name="Picture 3" descr="220px-Baxter_sodium_chloride_irrig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463"/>
            <a:ext cx="1656605" cy="23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4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group c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7704138" cy="38877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group c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489825" cy="41036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1557338"/>
            <a:ext cx="3810000" cy="115093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Volume of E.C.F.  Osmolality same (as isotonic saline)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338" y="3357563"/>
            <a:ext cx="4157662" cy="79216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Stretch on right atrium (volume receptors in right atrium)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213" y="4724400"/>
            <a:ext cx="3962400" cy="50482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ANP (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Atrial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Natriuretic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peptide)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805488"/>
            <a:ext cx="3810000" cy="6477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Na excretion by Kidneys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924175" y="1773238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915816" y="34290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987675" y="4797425"/>
            <a:ext cx="144463" cy="287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203575" y="5876925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1475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Group 3</a:t>
            </a:r>
            <a:endParaRPr lang="ar-SA" sz="4400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275856" y="188640"/>
            <a:ext cx="3456384" cy="720080"/>
          </a:xfr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Isotonic Saline (0.9%)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b="1" dirty="0" smtClean="0">
                <a:latin typeface="Cambria Math" pitchFamily="18" charset="0"/>
                <a:ea typeface="Cambria Math" pitchFamily="18" charset="0"/>
              </a:rPr>
              <a:t>1 liter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643438" y="2781300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3438" y="4149725"/>
            <a:ext cx="485775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4643438" y="98107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" name="Down Arrow 23"/>
          <p:cNvSpPr/>
          <p:nvPr/>
        </p:nvSpPr>
        <p:spPr>
          <a:xfrm>
            <a:off x="4643438" y="522922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60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8:00 am and discarded the urine.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10:00 am emptied their bladder again, but this time they measured its volume and provided a sample for analysis. This sample will be pre-experimental sample.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Swallowed a Lasix (Furosemide) tablet 40 mg with the help of 25 ml of water immediately after providing the pre-experimental sample.</a:t>
            </a:r>
          </a:p>
          <a:p>
            <a:pPr lvl="1" algn="just" rtl="0"/>
            <a:r>
              <a:rPr lang="en-US" altLang="en-US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hour after taking Lasix until 12:00 noon and then every half an hour until 3:00 pm.</a:t>
            </a:r>
          </a:p>
          <a:p>
            <a:pPr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4(Osmotic Diuresis)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Furosemide is a loop diuretic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used in the treatment of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hypertension, congestive</a:t>
            </a:r>
          </a:p>
          <a:p>
            <a:pPr algn="just" rtl="0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heart failure and edema.</a:t>
            </a:r>
          </a:p>
          <a:p>
            <a:pPr algn="just" rtl="0">
              <a:buFont typeface="Wingdings 3" pitchFamily="18" charset="2"/>
              <a:buNone/>
            </a:pPr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>
              <a:buFont typeface="Wingdings 3" pitchFamily="18" charset="2"/>
              <a:buNone/>
            </a:pPr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algn="just">
              <a:buFont typeface="Wingdings 3" pitchFamily="18" charset="2"/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itchFamily="2" charset="-79"/>
              </a:rPr>
              <a:t>It inhibits the sodium-potassium-chloride co-transport system located within the ascending limb of the Loop of Henle.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What is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Lasix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4580" name="Picture 3" descr="LASI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17" y="2060848"/>
            <a:ext cx="351035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group d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00213"/>
            <a:ext cx="7704138" cy="41767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 descr="group d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73238"/>
            <a:ext cx="7777163" cy="38877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6238" y="1268413"/>
            <a:ext cx="3959225" cy="129698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Action starts 1-2 hours and lasts for 4-6 hours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Cambria Math" pitchFamily="18" charset="0"/>
                <a:ea typeface="Cambria Math" pitchFamily="18" charset="0"/>
              </a:rPr>
              <a:t>(1/2 life of </a:t>
            </a:r>
            <a:r>
              <a:rPr lang="en-US" b="1" dirty="0" err="1">
                <a:latin typeface="Cambria Math" pitchFamily="18" charset="0"/>
                <a:ea typeface="Cambria Math" pitchFamily="18" charset="0"/>
              </a:rPr>
              <a:t>furosemide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is 6hr)</a:t>
            </a:r>
            <a:endParaRPr lang="ar-SA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3357563"/>
            <a:ext cx="4038600" cy="129540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Acts </a:t>
            </a:r>
            <a:r>
              <a:rPr lang="en-US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on thick ascending limb of loop of </a:t>
            </a:r>
            <a:r>
              <a:rPr lang="en-US" b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Henle</a:t>
            </a:r>
            <a:r>
              <a:rPr lang="en-US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blocks the Na-K-2Cl co-transport (called loop diuretic)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213" y="5445125"/>
            <a:ext cx="3962400" cy="115252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Na excretion in urine and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water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excretion (osmotic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drug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1475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4</a:t>
            </a:r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99792" y="188640"/>
            <a:ext cx="4464496" cy="1080120"/>
          </a:xfr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475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1 tab of </a:t>
            </a:r>
            <a:r>
              <a:rPr lang="en-US" sz="4200" b="1" dirty="0" err="1" smtClean="0">
                <a:latin typeface="Cambria Math" pitchFamily="18" charset="0"/>
                <a:ea typeface="Cambria Math" pitchFamily="18" charset="0"/>
              </a:rPr>
              <a:t>Lasix</a:t>
            </a: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en-US" sz="4200" b="1" dirty="0" err="1" smtClean="0">
                <a:latin typeface="Cambria Math" pitchFamily="18" charset="0"/>
                <a:ea typeface="Cambria Math" pitchFamily="18" charset="0"/>
              </a:rPr>
              <a:t>furosemide</a:t>
            </a: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) (40mg)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4200" b="1" dirty="0" smtClean="0">
                <a:latin typeface="Cambria Math" pitchFamily="18" charset="0"/>
                <a:ea typeface="Cambria Math" pitchFamily="18" charset="0"/>
              </a:rPr>
              <a:t>with 25ml of water</a:t>
            </a:r>
            <a:endParaRPr lang="ar-SA" sz="4200" b="1" dirty="0" smtClean="0">
              <a:latin typeface="Cambria Math" pitchFamily="18" charset="0"/>
              <a:ea typeface="Cambria Math" pitchFamily="18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000" b="1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4643438" y="270827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3438" y="4797425"/>
            <a:ext cx="485775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2946731" y="5640387"/>
            <a:ext cx="288925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6228184" y="5589240"/>
            <a:ext cx="287338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55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measure the volumes and determine the compositions of urine excreted by 4 groups:</a:t>
            </a:r>
          </a:p>
          <a:p>
            <a:pPr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( fasting / drunk 1 L water/ drunk 1L saline / took 1 tab of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lasix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</a:p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be able to discuss the mechanisms by which the body maintain the water and sodium homeostasis in the 4 different conditions.</a:t>
            </a:r>
          </a:p>
          <a:p>
            <a:pPr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Definition and clinical applications of:</a:t>
            </a:r>
          </a:p>
          <a:p>
            <a:pPr marL="0" indent="0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GFR ( Glomerular Filtration Rate)</a:t>
            </a:r>
          </a:p>
          <a:p>
            <a:pPr marL="0" indent="0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altLang="en-US" sz="2600" baseline="-250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 Creatinine Clearance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Volume (measuring cylinder) 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Sodium and potassium concentration (flame photometry)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 (PH meter)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Osmolality (</a:t>
            </a:r>
            <a:r>
              <a:rPr lang="en-US" altLang="en-US" sz="26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Osmometer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</a:p>
          <a:p>
            <a:pPr marL="0" indent="0" algn="l" rtl="0"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Urine samples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xamination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measuring cyline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836613"/>
            <a:ext cx="3311525" cy="3816350"/>
          </a:xfrm>
        </p:spPr>
      </p:pic>
      <p:pic>
        <p:nvPicPr>
          <p:cNvPr id="31748" name="Picture 4" descr="advanced-ph-meter-251l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39608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19700" y="5157788"/>
            <a:ext cx="20891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 meter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6013" y="5157788"/>
            <a:ext cx="20875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Measuring cylinder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3744416" cy="324036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2772" name="Picture 4" descr="OSM8PICL(4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413"/>
            <a:ext cx="35052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6013" y="5157788"/>
            <a:ext cx="25923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Flame photometry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725" y="5157788"/>
            <a:ext cx="24479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Osmometer</a:t>
            </a:r>
            <a:endParaRPr lang="ar-SA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table that we fill out during these experiments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3795" name="Content Placeholder 4" descr="tab 11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8353425" cy="5040313"/>
          </a:xfrm>
        </p:spPr>
      </p:pic>
    </p:spTree>
    <p:extLst>
      <p:ext uri="{BB962C8B-B14F-4D97-AF65-F5344CB8AC3E}">
        <p14:creationId xmlns:p14="http://schemas.microsoft.com/office/powerpoint/2010/main" val="6197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Total sodium excretion is obtained by applying following equation: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Char char=""/>
              <a:defRPr/>
            </a:pPr>
            <a:endParaRPr lang="en-GB" dirty="0" smtClean="0"/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Sodium excretion rate is obtained by applying the following equation:</a:t>
            </a:r>
            <a:endParaRPr 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Calculation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4820" name="Picture 3" descr="equ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420938"/>
            <a:ext cx="6480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equ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66976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5843" name="Content Placeholder 5" descr="tab water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8353425" cy="4824413"/>
          </a:xfrm>
        </p:spPr>
      </p:pic>
    </p:spTree>
    <p:extLst>
      <p:ext uri="{BB962C8B-B14F-4D97-AF65-F5344CB8AC3E}">
        <p14:creationId xmlns:p14="http://schemas.microsoft.com/office/powerpoint/2010/main" val="3143025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6867" name="Content Placeholder 5" descr="tabel salin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8208963" cy="5040313"/>
          </a:xfrm>
        </p:spPr>
      </p:pic>
    </p:spTree>
    <p:extLst>
      <p:ext uri="{BB962C8B-B14F-4D97-AF65-F5344CB8AC3E}">
        <p14:creationId xmlns:p14="http://schemas.microsoft.com/office/powerpoint/2010/main" val="6804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7891" name="Content Placeholder 5" descr="lasix 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97887" cy="5111750"/>
          </a:xfrm>
        </p:spPr>
      </p:pic>
    </p:spTree>
    <p:extLst>
      <p:ext uri="{BB962C8B-B14F-4D97-AF65-F5344CB8AC3E}">
        <p14:creationId xmlns:p14="http://schemas.microsoft.com/office/powerpoint/2010/main" val="2656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38915" name="Content Placeholder 5" descr="lasix 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268413"/>
            <a:ext cx="8424862" cy="5113337"/>
          </a:xfrm>
        </p:spPr>
      </p:pic>
    </p:spTree>
    <p:extLst>
      <p:ext uri="{BB962C8B-B14F-4D97-AF65-F5344CB8AC3E}">
        <p14:creationId xmlns:p14="http://schemas.microsoft.com/office/powerpoint/2010/main" val="18985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Definition: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Is the volume of fluid filtered from the renal glomerular capillaries into the Bowman's capsule per unit time.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                Urine Concentration X Urine Flow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GFR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=                  Plasma Concentration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According to the National Kidney Foundation, normal results range from </a:t>
            </a:r>
            <a:r>
              <a:rPr 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90 - 120 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ml/min/1.73 m</a:t>
            </a:r>
            <a:r>
              <a:rPr 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2</a:t>
            </a:r>
            <a:r>
              <a:rPr 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.  </a:t>
            </a:r>
            <a:endParaRPr lang="ar-SA" sz="26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GFR (Glomerular Filtration Rate)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24075" y="3860800"/>
            <a:ext cx="5256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8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1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018"/>
            <a:ext cx="8229600" cy="4525963"/>
          </a:xfrm>
        </p:spPr>
        <p:txBody>
          <a:bodyPr/>
          <a:lstStyle/>
          <a:p>
            <a:pPr lvl="1" algn="just">
              <a:buFontTx/>
              <a:buChar char="-"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bladders at 8:00 am and discarded the urine.</a:t>
            </a:r>
          </a:p>
          <a:p>
            <a:pPr lvl="1" algn="just">
              <a:buFontTx/>
              <a:buChar char="-"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8:00 they are restricted to take any fluids and they are asked to provide various urine samples for analysis at:</a:t>
            </a:r>
          </a:p>
          <a:p>
            <a:pPr lvl="1" algn="just">
              <a:buNone/>
            </a:pP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10:00 am, 12:00 noon, 2:00 pm and 3:00 pm. </a:t>
            </a:r>
          </a:p>
          <a:p>
            <a:endParaRPr lang="en-US" dirty="0"/>
          </a:p>
        </p:txBody>
      </p:sp>
      <p:pic>
        <p:nvPicPr>
          <p:cNvPr id="4" name="Picture 3" descr="no%20water%20bot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01622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233862"/>
          </a:xfrm>
        </p:spPr>
        <p:txBody>
          <a:bodyPr>
            <a:normAutofit/>
          </a:bodyPr>
          <a:lstStyle/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GFR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60 mL/min/1.73 m</a:t>
            </a:r>
            <a:r>
              <a:rPr lang="en-US" alt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3 or more months                    </a:t>
            </a:r>
          </a:p>
          <a:p>
            <a:pPr marL="0" indent="0" algn="just" rtl="0">
              <a:buNone/>
            </a:pPr>
            <a:r>
              <a:rPr lang="en-US" altLang="en-US" sz="26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chronic kidney disease. </a:t>
            </a: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endParaRPr lang="en-US" altLang="en-US" sz="26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GFR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15 mL/min/1.73 m</a:t>
            </a:r>
            <a:r>
              <a:rPr lang="en-US" altLang="en-US" sz="2600" baseline="30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US" altLang="en-US" sz="26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kidney failure.</a:t>
            </a:r>
            <a:endParaRPr lang="ar-SA" altLang="en-US" sz="26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Abnormal Results of GFR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15616" y="231723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5" name="Right Arrow 4"/>
          <p:cNvSpPr/>
          <p:nvPr/>
        </p:nvSpPr>
        <p:spPr>
          <a:xfrm>
            <a:off x="5148063" y="3625155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0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Wingdings 3" pitchFamily="18" charset="2"/>
              <a:buNone/>
            </a:pPr>
            <a:r>
              <a:rPr lang="en-US" altLang="en-US" b="1" dirty="0" smtClean="0"/>
              <a:t>  </a:t>
            </a:r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test is recommended in: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Diabetes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Family history of kidney disease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Frequent urinary tract infections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Heart disease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High blood pressure</a:t>
            </a:r>
          </a:p>
          <a:p>
            <a:pPr algn="just" rtl="0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Urinary blockage</a:t>
            </a:r>
          </a:p>
          <a:p>
            <a:pPr algn="l" rtl="0">
              <a:buFont typeface="Wingdings 3" pitchFamily="18" charset="2"/>
              <a:buNone/>
            </a:pPr>
            <a:endParaRPr lang="ar-SA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GFR (Glomerular Filtration Rate)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Definition:</a:t>
            </a:r>
            <a:r>
              <a:rPr lang="en-US" sz="37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The volume of blood plasma that is cleared of creatinine per unit time.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endParaRPr lang="en-US" sz="3700" b="1" dirty="0" smtClean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3700" b="1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 V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37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     </a:t>
            </a:r>
            <a:r>
              <a:rPr lang="en-US" sz="3700" baseline="-250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37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</a:t>
            </a:r>
            <a:r>
              <a:rPr lang="en-US" sz="3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37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endParaRPr lang="en-US" sz="3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endParaRPr lang="en-US" sz="37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U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in the collected urine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         sample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(V)   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urine flow rate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(</a:t>
            </a:r>
            <a:r>
              <a:rPr lang="en-US" sz="37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P</a:t>
            </a:r>
            <a:r>
              <a:rPr lang="en-US" sz="3700" b="1" baseline="-25000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</a:t>
            </a: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) </a:t>
            </a:r>
            <a:r>
              <a:rPr lang="en-US" sz="37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= 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plasma concentration</a:t>
            </a:r>
            <a:endParaRPr lang="en-US" sz="37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Creatinin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Clearance 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63688" y="3717032"/>
            <a:ext cx="165576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7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Example: 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  A person has a plasma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of 0.01 mg/ml and in 1 hour produces 60ml of urine with a 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creatinine</a:t>
            </a: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 concentration of 1.25 mg/</a:t>
            </a:r>
            <a:r>
              <a:rPr lang="en-US" sz="3700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mL.</a:t>
            </a:r>
            <a:endParaRPr lang="en-US" sz="3700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en-US" b="1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Normal values 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Male: 97 to 137 ml/min.</a:t>
            </a:r>
          </a:p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Female: 88 to 128 ml/min.</a:t>
            </a:r>
            <a:endParaRPr lang="ar-SA" sz="37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Creatinin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Clearance 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4036" name="Picture 3" descr="creatinin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76009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algn="just" rtl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Abnormal results may indicate: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Acute tubular necrosis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Bladder outlet obstruction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Congestive heart failure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Dehydration</a:t>
            </a:r>
            <a:endParaRPr lang="en-US" sz="34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End-stage kidney disease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Glomerulonephritis</a:t>
            </a:r>
            <a:endParaRPr lang="en-US" sz="3400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 Unicode MS" pitchFamily="34" charset="-128"/>
            </a:endParaRP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Kidney failure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Renal ischemia 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Renal outflow obstruction </a:t>
            </a:r>
          </a:p>
          <a:p>
            <a:pPr marL="566928" indent="-457200" algn="just" rtl="0" fontAlgn="auto">
              <a:spcAft>
                <a:spcPts val="0"/>
              </a:spcAft>
              <a:defRPr/>
            </a:pPr>
            <a:r>
              <a:rPr lang="en-US" sz="34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 Unicode MS" pitchFamily="34" charset="-128"/>
              </a:rPr>
              <a:t>Shock</a:t>
            </a:r>
          </a:p>
          <a:p>
            <a:pPr marL="365760" indent="-256032" algn="l" rtl="0" fontAlgn="auto">
              <a:spcAft>
                <a:spcPts val="0"/>
              </a:spcAft>
              <a:buFont typeface="Wingdings 3"/>
              <a:buNone/>
              <a:defRPr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Abnormal results for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4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Thank You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  <a:defRPr/>
            </a:pPr>
            <a:r>
              <a:rPr lang="en-US" sz="2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will happen?</a:t>
            </a:r>
          </a:p>
          <a:p>
            <a:pPr marL="365760" indent="-256032" algn="just">
              <a:buNone/>
              <a:defRPr/>
            </a:pP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6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Subsequent urine sample is lesser in volume and darker yellow in color that shows the kidneys try to conserve water in fasting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                </a:t>
            </a:r>
            <a:endParaRPr lang="ar-SA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2743200" cy="6926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Deprive of H</a:t>
            </a:r>
            <a:r>
              <a:rPr lang="en-US" sz="2000" b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O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1500" y="765175"/>
            <a:ext cx="2882900" cy="935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osmolarity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5795963" y="981075"/>
            <a:ext cx="144462" cy="3603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1916113"/>
            <a:ext cx="2971800" cy="936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Stimulates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Osmoreceptors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in anterior hypothalamus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141663"/>
            <a:ext cx="3200400" cy="719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ADH secretion from posterior pituitary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436096" y="3212976"/>
            <a:ext cx="122238" cy="3095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35600" y="4005263"/>
            <a:ext cx="3251200" cy="936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permeability in late distal tubule and collecting duct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625" y="5157788"/>
            <a:ext cx="2879725" cy="503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reabsorption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805488"/>
            <a:ext cx="3581400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Urine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and    urine volume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6443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sz="2000" b="1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 Toward Normal 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442430" y="4207817"/>
            <a:ext cx="142875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651500" y="5300663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481507" y="5877239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Down Arrow 17"/>
          <p:cNvSpPr/>
          <p:nvPr/>
        </p:nvSpPr>
        <p:spPr>
          <a:xfrm>
            <a:off x="971600" y="5517232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Thirst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0113" y="3505200"/>
            <a:ext cx="2300287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drinking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042988" y="3573463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932363" y="1412875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787900" y="3789363"/>
            <a:ext cx="427038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7900" y="4724400"/>
            <a:ext cx="503238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463" y="5589588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19475" y="2636838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625057" y="5652293"/>
            <a:ext cx="615950" cy="150971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50" y="534988"/>
            <a:ext cx="365125" cy="781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2133600"/>
            <a:ext cx="457200" cy="431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24175"/>
            <a:ext cx="457200" cy="3524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738" y="4800600"/>
            <a:ext cx="720725" cy="4286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</a:t>
            </a:r>
            <a:r>
              <a:rPr lang="en-US" dirty="0"/>
              <a:t>a</a:t>
            </a:r>
            <a:endParaRPr lang="ar-SA" dirty="0"/>
          </a:p>
        </p:txBody>
      </p:sp>
      <p:sp>
        <p:nvSpPr>
          <p:cNvPr id="43" name="Oval 42"/>
          <p:cNvSpPr/>
          <p:nvPr/>
        </p:nvSpPr>
        <p:spPr>
          <a:xfrm>
            <a:off x="3962400" y="5661025"/>
            <a:ext cx="681038" cy="50482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3708400" y="6477000"/>
            <a:ext cx="431800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7812360" y="594928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4438" cy="12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Group </a:t>
            </a:r>
            <a:r>
              <a:rPr lang="en-US" sz="44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ar-SA" sz="44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2(Water Diuresis)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Emptied their bladder at 08:00 am and discarded the urine.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At 10:00 am emptied their bladder again, but this time they measured its volume and provided a sample for analysis. This sample will be pre-experimental sample.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Drank 1 liter of water immediately after providing the pre-experimental sample.</a:t>
            </a:r>
          </a:p>
          <a:p>
            <a:pPr lvl="1" algn="just"/>
            <a:r>
              <a:rPr lang="en-US" altLang="en-US" sz="26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Were then asked to empty their bladders and provide post-experimental samples every half an hour after drinking water until 3:00 pm.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 descr="group b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280400" cy="4175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group b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7775575" cy="39608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2</a:t>
            </a:r>
            <a:endParaRPr lang="ar-S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m</a:t>
            </a:r>
            <a:endParaRPr lang="ar-SA" alt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Drink 1L H</a:t>
            </a:r>
            <a:r>
              <a:rPr lang="en-US" sz="2000" b="1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O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692150"/>
            <a:ext cx="3276600" cy="679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Inhibits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osmoreceptors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in anterior hypothalamus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ADH secretion from posterior pituitary 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permeability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in late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distal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tubule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collecting duct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495925" y="3650184"/>
            <a:ext cx="142875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508500"/>
            <a:ext cx="3352800" cy="865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reabsorption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and    excretion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19700" y="5516563"/>
            <a:ext cx="3529013" cy="11128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Urine 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urine volume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796136" y="450912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6372200" y="4941168"/>
            <a:ext cx="215900" cy="2873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5435600" y="5732463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6011863" y="6092825"/>
            <a:ext cx="215900" cy="288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Plasma </a:t>
            </a:r>
            <a:r>
              <a:rPr lang="en-US" sz="2000" b="1" dirty="0" err="1">
                <a:latin typeface="Cambria Math" pitchFamily="18" charset="0"/>
                <a:ea typeface="Cambria Math" pitchFamily="18" charset="0"/>
              </a:rPr>
              <a:t>osmolarity</a:t>
            </a:r>
            <a:r>
              <a:rPr lang="en-US" sz="2000" b="1" dirty="0">
                <a:latin typeface="Cambria Math" pitchFamily="18" charset="0"/>
                <a:ea typeface="Cambria Math" pitchFamily="18" charset="0"/>
              </a:rPr>
              <a:t> toward Normal</a:t>
            </a:r>
            <a:endParaRPr lang="ar-SA" sz="20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Thirst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314575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H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 drinking</a:t>
            </a:r>
            <a:endParaRPr lang="ar-SA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225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702129" y="5465763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838" cy="758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932363" y="2276475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859338" y="3141663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7900" y="4292600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463" y="5300663"/>
            <a:ext cx="393700" cy="812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719203">
            <a:off x="3182938" y="6075363"/>
            <a:ext cx="1933575" cy="608012"/>
          </a:xfrm>
          <a:prstGeom prst="leftArrow">
            <a:avLst>
              <a:gd name="adj1" fmla="val 275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252538" cy="231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5492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284663" y="2438400"/>
            <a:ext cx="503237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211638" y="3505200"/>
            <a:ext cx="504825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738" y="4495800"/>
            <a:ext cx="6477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924300" y="5373688"/>
            <a:ext cx="647700" cy="5762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3660441" y="6344618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867400" y="836613"/>
            <a:ext cx="144463" cy="376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-42069" y="29499"/>
            <a:ext cx="2484438" cy="1268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Group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2</a:t>
            </a:r>
            <a:endParaRPr lang="ar-SA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1043</Words>
  <Application>Microsoft Office PowerPoint</Application>
  <PresentationFormat>On-screen Show (4:3)</PresentationFormat>
  <Paragraphs>230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Diuresis </vt:lpstr>
      <vt:lpstr>Objectives</vt:lpstr>
      <vt:lpstr>Group 1</vt:lpstr>
      <vt:lpstr>Group 1</vt:lpstr>
      <vt:lpstr>PowerPoint Presentation</vt:lpstr>
      <vt:lpstr>Group 2(Water Diuresis)</vt:lpstr>
      <vt:lpstr>Group 2</vt:lpstr>
      <vt:lpstr>Group 2</vt:lpstr>
      <vt:lpstr>PowerPoint Presentation</vt:lpstr>
      <vt:lpstr>Group 3</vt:lpstr>
      <vt:lpstr>Isotonic saline 0.9%</vt:lpstr>
      <vt:lpstr>Group 3</vt:lpstr>
      <vt:lpstr>Group 3</vt:lpstr>
      <vt:lpstr>Group 3</vt:lpstr>
      <vt:lpstr>Group 4(Osmotic Diuresis)</vt:lpstr>
      <vt:lpstr>What is Lasix?</vt:lpstr>
      <vt:lpstr>Group 4</vt:lpstr>
      <vt:lpstr>Group 4</vt:lpstr>
      <vt:lpstr>Group 4</vt:lpstr>
      <vt:lpstr>Urine samples examination</vt:lpstr>
      <vt:lpstr>PowerPoint Presentation</vt:lpstr>
      <vt:lpstr>PowerPoint Presentation</vt:lpstr>
      <vt:lpstr>The table that we fill out during these experiments</vt:lpstr>
      <vt:lpstr>Calculation</vt:lpstr>
      <vt:lpstr>Group 2</vt:lpstr>
      <vt:lpstr>Group 3</vt:lpstr>
      <vt:lpstr>Group 4</vt:lpstr>
      <vt:lpstr>Group 4</vt:lpstr>
      <vt:lpstr>GFR (Glomerular Filtration Rate)</vt:lpstr>
      <vt:lpstr>Abnormal Results of GFR</vt:lpstr>
      <vt:lpstr>GFR (Glomerular Filtration Rate)</vt:lpstr>
      <vt:lpstr>Creatinin Clearance (CCr)</vt:lpstr>
      <vt:lpstr>Creatinin Clearance (CCr)</vt:lpstr>
      <vt:lpstr>Abnormal results for CCr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Ola Helmi Mawlana</dc:creator>
  <cp:lastModifiedBy>Ola Helmi Mawlana</cp:lastModifiedBy>
  <cp:revision>38</cp:revision>
  <dcterms:created xsi:type="dcterms:W3CDTF">2015-02-10T07:39:30Z</dcterms:created>
  <dcterms:modified xsi:type="dcterms:W3CDTF">2018-04-02T05:44:59Z</dcterms:modified>
</cp:coreProperties>
</file>