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56" r:id="rId2"/>
    <p:sldId id="287" r:id="rId3"/>
    <p:sldId id="267" r:id="rId4"/>
    <p:sldId id="314" r:id="rId5"/>
    <p:sldId id="269" r:id="rId6"/>
    <p:sldId id="271" r:id="rId7"/>
    <p:sldId id="275" r:id="rId8"/>
    <p:sldId id="277" r:id="rId9"/>
    <p:sldId id="278" r:id="rId10"/>
    <p:sldId id="299" r:id="rId11"/>
    <p:sldId id="301" r:id="rId12"/>
    <p:sldId id="306" r:id="rId13"/>
    <p:sldId id="311" r:id="rId14"/>
    <p:sldId id="313" r:id="rId15"/>
    <p:sldId id="305" r:id="rId16"/>
    <p:sldId id="308" r:id="rId17"/>
    <p:sldId id="307" r:id="rId18"/>
    <p:sldId id="309" r:id="rId19"/>
    <p:sldId id="310" r:id="rId20"/>
    <p:sldId id="302" r:id="rId21"/>
    <p:sldId id="297" r:id="rId22"/>
  </p:sldIdLst>
  <p:sldSz cx="9144000" cy="5143500" type="screen16x9"/>
  <p:notesSz cx="6858000" cy="9144000"/>
  <p:embeddedFontLst>
    <p:embeddedFont>
      <p:font typeface="Economica" charset="0"/>
      <p:regular r:id="rId24"/>
      <p:bold r:id="rId25"/>
      <p:italic r:id="rId26"/>
      <p:boldItalic r:id="rId27"/>
    </p:embeddedFont>
    <p:embeddedFont>
      <p:font typeface="Trebuchet MS" pitchFamily="34" charset="0"/>
      <p:regular r:id="rId28"/>
      <p:bold r:id="rId29"/>
      <p:italic r:id="rId30"/>
      <p:boldItalic r:id="rId31"/>
    </p:embeddedFont>
    <p:embeddedFont>
      <p:font typeface="Open Sans" charset="0"/>
      <p:regular r:id="rId32"/>
      <p:bold r:id="rId33"/>
      <p:italic r:id="rId34"/>
      <p:boldItalic r:id="rId35"/>
    </p:embeddedFont>
    <p:embeddedFont>
      <p:font typeface="Arabic Typesetting" pitchFamily="66" charset="-78"/>
      <p:regular r:id="rId36"/>
    </p:embeddedFont>
    <p:embeddedFont>
      <p:font typeface="Calibri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C63"/>
    <a:srgbClr val="FCF600"/>
    <a:srgbClr val="11EB26"/>
    <a:srgbClr val="611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4" autoAdjust="0"/>
    <p:restoredTop sz="94660"/>
  </p:normalViewPr>
  <p:slideViewPr>
    <p:cSldViewPr snapToGrid="0">
      <p:cViewPr>
        <p:scale>
          <a:sx n="75" d="100"/>
          <a:sy n="75" d="100"/>
        </p:scale>
        <p:origin x="-1512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1609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4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18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66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6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Shape 56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8756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4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53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2" name="Shape 62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81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Shape 8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84">
            <a:extLst>
              <a:ext uri="{FF2B5EF4-FFF2-40B4-BE49-F238E27FC236}">
                <a16:creationId xmlns:a16="http://schemas.microsoft.com/office/drawing/2014/main" xmlns="" id="{A4DC4CC5-1179-4BCC-B409-8ABBE13B4119}"/>
              </a:ext>
            </a:extLst>
          </p:cNvPr>
          <p:cNvSpPr txBox="1"/>
          <p:nvPr userDrawn="1"/>
        </p:nvSpPr>
        <p:spPr>
          <a:xfrm>
            <a:off x="344158" y="1061974"/>
            <a:ext cx="4519942" cy="3416012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</a:pPr>
            <a:endParaRPr lang="en-US" dirty="0"/>
          </a:p>
        </p:txBody>
      </p:sp>
      <p:sp>
        <p:nvSpPr>
          <p:cNvPr id="97" name="Shape 9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483">
            <a:extLst>
              <a:ext uri="{FF2B5EF4-FFF2-40B4-BE49-F238E27FC236}">
                <a16:creationId xmlns:a16="http://schemas.microsoft.com/office/drawing/2014/main" xmlns="" id="{1DB33F95-8A40-42D6-A133-32F9C265F070}"/>
              </a:ext>
            </a:extLst>
          </p:cNvPr>
          <p:cNvSpPr/>
          <p:nvPr userDrawn="1"/>
        </p:nvSpPr>
        <p:spPr>
          <a:xfrm>
            <a:off x="344158" y="567714"/>
            <a:ext cx="2364279" cy="494259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lt1"/>
              </a:buClr>
              <a:buSzPts val="2600"/>
            </a:pPr>
            <a:r>
              <a:rPr lang="en-US" sz="2400" b="1" dirty="0">
                <a:solidFill>
                  <a:schemeClr val="bg1"/>
                </a:solidFill>
                <a:latin typeface="Trebuchet MS" panose="020B0603020202020204" pitchFamily="34" charset="0"/>
                <a:ea typeface="Open Sans" panose="020B0604020202020204" charset="0"/>
                <a:cs typeface="Open Sans" panose="020B0604020202020204" charset="0"/>
              </a:rPr>
              <a:t>Identify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75" r:id="rId6"/>
    <p:sldLayoutId id="2147483666" r:id="rId7"/>
    <p:sldLayoutId id="2147483667" r:id="rId8"/>
    <p:sldLayoutId id="2147483668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OSPE</a:t>
            </a:r>
            <a:endParaRPr sz="8000" dirty="0"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Renal Block</a:t>
            </a:r>
            <a:endParaRPr dirty="0"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15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2375" y="0"/>
            <a:ext cx="157162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-1" y="4572000"/>
            <a:ext cx="9144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60A9BAD7-D7F4-49E3-A8A1-D5BB3BF54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1138"/>
              </p:ext>
            </p:extLst>
          </p:nvPr>
        </p:nvGraphicFramePr>
        <p:xfrm>
          <a:off x="527923" y="2493190"/>
          <a:ext cx="92154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544">
                  <a:extLst>
                    <a:ext uri="{9D8B030D-6E8A-4147-A177-3AD203B41FA5}">
                      <a16:colId xmlns:a16="http://schemas.microsoft.com/office/drawing/2014/main" xmlns="" val="1860008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82C63"/>
                          </a:solidFill>
                        </a:rPr>
                        <a:t>Artery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1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Vein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2059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Muscle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2248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CF600"/>
                          </a:solidFill>
                        </a:rPr>
                        <a:t>Nerve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32461808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A9A8D0C-1326-4249-BCD4-55A94D3BA635}"/>
              </a:ext>
            </a:extLst>
          </p:cNvPr>
          <p:cNvGrpSpPr/>
          <p:nvPr/>
        </p:nvGrpSpPr>
        <p:grpSpPr>
          <a:xfrm>
            <a:off x="442196" y="2594177"/>
            <a:ext cx="85727" cy="1213167"/>
            <a:chOff x="164304" y="3458542"/>
            <a:chExt cx="85727" cy="121316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4470451D-9A30-431D-9413-BEB6F41AE5AA}"/>
                </a:ext>
              </a:extLst>
            </p:cNvPr>
            <p:cNvSpPr/>
            <p:nvPr/>
          </p:nvSpPr>
          <p:spPr>
            <a:xfrm>
              <a:off x="164304" y="3458542"/>
              <a:ext cx="85725" cy="85725"/>
            </a:xfrm>
            <a:prstGeom prst="ellipse">
              <a:avLst/>
            </a:prstGeom>
            <a:solidFill>
              <a:srgbClr val="882C63"/>
            </a:solidFill>
            <a:ln>
              <a:solidFill>
                <a:srgbClr val="882C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82C63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50D3639-77E5-4BB7-A02A-40B94B278EA3}"/>
                </a:ext>
              </a:extLst>
            </p:cNvPr>
            <p:cNvSpPr/>
            <p:nvPr/>
          </p:nvSpPr>
          <p:spPr>
            <a:xfrm>
              <a:off x="164305" y="3844940"/>
              <a:ext cx="85725" cy="8572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6B3451C-6059-4143-9504-D85CB72D0385}"/>
                </a:ext>
              </a:extLst>
            </p:cNvPr>
            <p:cNvSpPr/>
            <p:nvPr/>
          </p:nvSpPr>
          <p:spPr>
            <a:xfrm>
              <a:off x="164306" y="4216082"/>
              <a:ext cx="85725" cy="8572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C5F380A4-B44B-4CCE-89A6-CD45483294C1}"/>
                </a:ext>
              </a:extLst>
            </p:cNvPr>
            <p:cNvSpPr/>
            <p:nvPr/>
          </p:nvSpPr>
          <p:spPr>
            <a:xfrm>
              <a:off x="164306" y="4585984"/>
              <a:ext cx="85725" cy="85725"/>
            </a:xfrm>
            <a:prstGeom prst="ellipse">
              <a:avLst/>
            </a:prstGeom>
            <a:solidFill>
              <a:srgbClr val="FCF600"/>
            </a:solidFill>
            <a:ln>
              <a:solidFill>
                <a:srgbClr val="FCF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F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Psoas </a:t>
            </a:r>
            <a:r>
              <a:rPr lang="en-US" spc="-8" dirty="0">
                <a:solidFill>
                  <a:srgbClr val="C00000"/>
                </a:solidFill>
                <a:latin typeface="Trebuchet MS" panose="020B0603020202020204" pitchFamily="34" charset="0"/>
              </a:rPr>
              <a:t>major muscle  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Quadratus</a:t>
            </a:r>
            <a:r>
              <a:rPr lang="en-US" spc="-8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r>
              <a:rPr lang="en-US" spc="-8" dirty="0">
                <a:solidFill>
                  <a:srgbClr val="C00000"/>
                </a:solidFill>
                <a:latin typeface="Trebuchet MS" panose="020B0603020202020204" pitchFamily="34" charset="0"/>
              </a:rPr>
              <a:t>lumborum muscle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Perirenal</a:t>
            </a:r>
            <a:r>
              <a:rPr lang="en-US" spc="-8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fat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Pararenal</a:t>
            </a:r>
            <a:r>
              <a:rPr lang="en-US" spc="-8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fat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Inferior </a:t>
            </a:r>
            <a:r>
              <a:rPr lang="en-US" spc="-8" dirty="0">
                <a:solidFill>
                  <a:srgbClr val="0070C0"/>
                </a:solidFill>
                <a:latin typeface="Trebuchet MS" panose="020B0603020202020204" pitchFamily="34" charset="0"/>
              </a:rPr>
              <a:t>vena cava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Renal </a:t>
            </a: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fascia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Peritoneum</a:t>
            </a:r>
            <a:endParaRPr lang="en-US" spc="-8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rgbClr val="882C63"/>
                </a:solidFill>
                <a:latin typeface="Trebuchet MS" panose="020B0603020202020204" pitchFamily="34" charset="0"/>
              </a:rPr>
              <a:t>Abdominal </a:t>
            </a:r>
            <a:r>
              <a:rPr lang="en-US" spc="-8" dirty="0">
                <a:solidFill>
                  <a:srgbClr val="882C63"/>
                </a:solidFill>
                <a:latin typeface="Trebuchet MS" panose="020B0603020202020204" pitchFamily="34" charset="0"/>
              </a:rPr>
              <a:t>aorta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8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Erector </a:t>
            </a:r>
            <a:r>
              <a:rPr lang="en-US" spc="-8" dirty="0" err="1">
                <a:solidFill>
                  <a:srgbClr val="C00000"/>
                </a:solidFill>
                <a:latin typeface="Trebuchet MS" panose="020B0603020202020204" pitchFamily="34" charset="0"/>
              </a:rPr>
              <a:t>spinea</a:t>
            </a:r>
            <a:r>
              <a:rPr lang="en-US" spc="-8" dirty="0">
                <a:solidFill>
                  <a:srgbClr val="C00000"/>
                </a:solidFill>
                <a:latin typeface="Trebuchet MS" panose="020B0603020202020204" pitchFamily="34" charset="0"/>
              </a:rPr>
              <a:t> muscle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83E591B-57F1-4EDC-9371-8FA1CD546231}"/>
              </a:ext>
            </a:extLst>
          </p:cNvPr>
          <p:cNvGrpSpPr/>
          <p:nvPr/>
        </p:nvGrpSpPr>
        <p:grpSpPr>
          <a:xfrm>
            <a:off x="5084298" y="1061529"/>
            <a:ext cx="3691122" cy="3809280"/>
            <a:chOff x="6104423" y="1068143"/>
            <a:chExt cx="5863461" cy="521207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CB7649D-A0DD-4D1C-B0E1-40D7493AC726}"/>
                </a:ext>
              </a:extLst>
            </p:cNvPr>
            <p:cNvGrpSpPr/>
            <p:nvPr/>
          </p:nvGrpSpPr>
          <p:grpSpPr>
            <a:xfrm>
              <a:off x="6104423" y="1068143"/>
              <a:ext cx="5863461" cy="5212074"/>
              <a:chOff x="4810275" y="797592"/>
              <a:chExt cx="6565938" cy="5212074"/>
            </a:xfrm>
          </p:grpSpPr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xmlns="" id="{CEB06DA5-6960-465A-BA5B-DFB38BE8B547}"/>
                  </a:ext>
                </a:extLst>
              </p:cNvPr>
              <p:cNvSpPr/>
              <p:nvPr/>
            </p:nvSpPr>
            <p:spPr>
              <a:xfrm>
                <a:off x="5096436" y="1374646"/>
                <a:ext cx="6279777" cy="4057967"/>
              </a:xfrm>
              <a:prstGeom prst="rect">
                <a:avLst/>
              </a:prstGeom>
              <a:blipFill>
                <a:blip r:embed="rId2" cstate="print"/>
                <a:srcRect/>
                <a:stretch>
                  <a:fillRect l="-1868" r="-6453" b="-4308"/>
                </a:stretch>
              </a:blipFill>
            </p:spPr>
            <p:txBody>
              <a:bodyPr wrap="square" lIns="0" tIns="0" rIns="0" bIns="0" rtlCol="0"/>
              <a:lstStyle/>
              <a:p>
                <a:endParaRPr sz="2195"/>
              </a:p>
            </p:txBody>
          </p:sp>
          <p:sp>
            <p:nvSpPr>
              <p:cNvPr id="12" name="object 6">
                <a:extLst>
                  <a:ext uri="{FF2B5EF4-FFF2-40B4-BE49-F238E27FC236}">
                    <a16:creationId xmlns:a16="http://schemas.microsoft.com/office/drawing/2014/main" xmlns="" id="{95EAEC9B-FD38-480D-A2B8-FEEF468A4B5A}"/>
                  </a:ext>
                </a:extLst>
              </p:cNvPr>
              <p:cNvSpPr txBox="1"/>
              <p:nvPr/>
            </p:nvSpPr>
            <p:spPr>
              <a:xfrm>
                <a:off x="9671416" y="2990984"/>
                <a:ext cx="206039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sz="2200" b="1" spc="-8" dirty="0">
                    <a:latin typeface="Calibri"/>
                    <a:cs typeface="Calibri"/>
                  </a:rPr>
                  <a:t>1</a:t>
                </a:r>
                <a:endParaRPr sz="2200" dirty="0">
                  <a:latin typeface="Calibri"/>
                  <a:cs typeface="Calibri"/>
                </a:endParaRPr>
              </a:p>
            </p:txBody>
          </p:sp>
          <p:sp>
            <p:nvSpPr>
              <p:cNvPr id="13" name="object 7">
                <a:extLst>
                  <a:ext uri="{FF2B5EF4-FFF2-40B4-BE49-F238E27FC236}">
                    <a16:creationId xmlns:a16="http://schemas.microsoft.com/office/drawing/2014/main" xmlns="" id="{A5FE2633-76C6-4A33-885A-E6BDE6D34C30}"/>
                  </a:ext>
                </a:extLst>
              </p:cNvPr>
              <p:cNvSpPr txBox="1"/>
              <p:nvPr/>
            </p:nvSpPr>
            <p:spPr>
              <a:xfrm>
                <a:off x="6985414" y="2359791"/>
                <a:ext cx="206038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spc="-8" dirty="0">
                    <a:latin typeface="Calibri"/>
                    <a:cs typeface="Calibri"/>
                  </a:rPr>
                  <a:t>3</a:t>
                </a:r>
                <a:endParaRPr sz="2200" dirty="0">
                  <a:latin typeface="Calibri"/>
                  <a:cs typeface="Calibri"/>
                </a:endParaRPr>
              </a:p>
            </p:txBody>
          </p:sp>
          <p:sp>
            <p:nvSpPr>
              <p:cNvPr id="14" name="object 8">
                <a:extLst>
                  <a:ext uri="{FF2B5EF4-FFF2-40B4-BE49-F238E27FC236}">
                    <a16:creationId xmlns:a16="http://schemas.microsoft.com/office/drawing/2014/main" xmlns="" id="{26ADAC7C-AB2B-4C57-9C91-B661969465DF}"/>
                  </a:ext>
                </a:extLst>
              </p:cNvPr>
              <p:cNvSpPr txBox="1"/>
              <p:nvPr/>
            </p:nvSpPr>
            <p:spPr>
              <a:xfrm>
                <a:off x="8763792" y="3257120"/>
                <a:ext cx="172198" cy="40006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sz="1900" b="1" dirty="0">
                    <a:latin typeface="Calibri"/>
                    <a:cs typeface="Calibri"/>
                  </a:rPr>
                  <a:t>4</a:t>
                </a:r>
                <a:endParaRPr sz="1900" dirty="0">
                  <a:latin typeface="Calibri"/>
                  <a:cs typeface="Calibri"/>
                </a:endParaRPr>
              </a:p>
            </p:txBody>
          </p:sp>
          <p:sp>
            <p:nvSpPr>
              <p:cNvPr id="15" name="object 9">
                <a:extLst>
                  <a:ext uri="{FF2B5EF4-FFF2-40B4-BE49-F238E27FC236}">
                    <a16:creationId xmlns:a16="http://schemas.microsoft.com/office/drawing/2014/main" xmlns="" id="{1D9EC936-1539-4F0F-8078-59C76DA6F477}"/>
                  </a:ext>
                </a:extLst>
              </p:cNvPr>
              <p:cNvSpPr txBox="1"/>
              <p:nvPr/>
            </p:nvSpPr>
            <p:spPr>
              <a:xfrm>
                <a:off x="8454734" y="3605146"/>
                <a:ext cx="206038" cy="40006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sz="1900" b="1" spc="-8" dirty="0">
                    <a:latin typeface="Calibri"/>
                    <a:cs typeface="Calibri"/>
                  </a:rPr>
                  <a:t>2</a:t>
                </a:r>
                <a:endParaRPr sz="1900" dirty="0">
                  <a:latin typeface="Calibri"/>
                  <a:cs typeface="Calibri"/>
                </a:endParaRPr>
              </a:p>
            </p:txBody>
          </p:sp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xmlns="" id="{DC372AE2-DE20-4B9A-8C3C-571B9AE29EBD}"/>
                  </a:ext>
                </a:extLst>
              </p:cNvPr>
              <p:cNvSpPr txBox="1"/>
              <p:nvPr/>
            </p:nvSpPr>
            <p:spPr>
              <a:xfrm>
                <a:off x="9952746" y="1609392"/>
                <a:ext cx="206038" cy="46322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spc="-8" dirty="0">
                    <a:solidFill>
                      <a:schemeClr val="bg1"/>
                    </a:solidFill>
                    <a:latin typeface="Calibri"/>
                    <a:cs typeface="Calibri"/>
                  </a:rPr>
                  <a:t>5</a:t>
                </a:r>
                <a:endParaRPr sz="2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7" name="object 8">
                <a:extLst>
                  <a:ext uri="{FF2B5EF4-FFF2-40B4-BE49-F238E27FC236}">
                    <a16:creationId xmlns:a16="http://schemas.microsoft.com/office/drawing/2014/main" xmlns="" id="{5D73F41E-633F-4C2E-9D26-FC240FB347CF}"/>
                  </a:ext>
                </a:extLst>
              </p:cNvPr>
              <p:cNvSpPr txBox="1"/>
              <p:nvPr/>
            </p:nvSpPr>
            <p:spPr>
              <a:xfrm>
                <a:off x="4810275" y="2663183"/>
                <a:ext cx="172198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dirty="0">
                    <a:latin typeface="Calibri"/>
                    <a:cs typeface="Calibri"/>
                  </a:rPr>
                  <a:t>6</a:t>
                </a:r>
                <a:endParaRPr sz="2200" dirty="0">
                  <a:latin typeface="Calibri"/>
                  <a:cs typeface="Calibri"/>
                </a:endParaRPr>
              </a:p>
            </p:txBody>
          </p:sp>
          <p:sp>
            <p:nvSpPr>
              <p:cNvPr id="18" name="object 8">
                <a:extLst>
                  <a:ext uri="{FF2B5EF4-FFF2-40B4-BE49-F238E27FC236}">
                    <a16:creationId xmlns:a16="http://schemas.microsoft.com/office/drawing/2014/main" xmlns="" id="{55B787F9-9D60-4E7B-839D-040D9FB5D4F5}"/>
                  </a:ext>
                </a:extLst>
              </p:cNvPr>
              <p:cNvSpPr txBox="1"/>
              <p:nvPr/>
            </p:nvSpPr>
            <p:spPr>
              <a:xfrm>
                <a:off x="8150654" y="797592"/>
                <a:ext cx="172198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dirty="0">
                    <a:latin typeface="Calibri"/>
                    <a:cs typeface="Calibri"/>
                  </a:rPr>
                  <a:t>7</a:t>
                </a:r>
                <a:endParaRPr sz="2200" dirty="0">
                  <a:latin typeface="Calibri"/>
                  <a:cs typeface="Calibri"/>
                </a:endParaRPr>
              </a:p>
            </p:txBody>
          </p:sp>
          <p:sp>
            <p:nvSpPr>
              <p:cNvPr id="19" name="object 8">
                <a:extLst>
                  <a:ext uri="{FF2B5EF4-FFF2-40B4-BE49-F238E27FC236}">
                    <a16:creationId xmlns:a16="http://schemas.microsoft.com/office/drawing/2014/main" xmlns="" id="{F992FB3E-48C7-49C9-B901-FC733DD37DFB}"/>
                  </a:ext>
                </a:extLst>
              </p:cNvPr>
              <p:cNvSpPr txBox="1"/>
              <p:nvPr/>
            </p:nvSpPr>
            <p:spPr>
              <a:xfrm>
                <a:off x="10971158" y="824385"/>
                <a:ext cx="172197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dirty="0">
                    <a:latin typeface="Calibri"/>
                    <a:cs typeface="Calibri"/>
                  </a:rPr>
                  <a:t>8</a:t>
                </a:r>
                <a:endParaRPr sz="2200" dirty="0">
                  <a:latin typeface="Calibri"/>
                  <a:cs typeface="Calibri"/>
                </a:endParaRPr>
              </a:p>
            </p:txBody>
          </p:sp>
          <p:sp>
            <p:nvSpPr>
              <p:cNvPr id="20" name="object 8">
                <a:extLst>
                  <a:ext uri="{FF2B5EF4-FFF2-40B4-BE49-F238E27FC236}">
                    <a16:creationId xmlns:a16="http://schemas.microsoft.com/office/drawing/2014/main" xmlns="" id="{E05E5585-5609-4BAB-B11B-726077EE538A}"/>
                  </a:ext>
                </a:extLst>
              </p:cNvPr>
              <p:cNvSpPr txBox="1"/>
              <p:nvPr/>
            </p:nvSpPr>
            <p:spPr>
              <a:xfrm>
                <a:off x="9758070" y="5477394"/>
                <a:ext cx="172198" cy="53227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200" b="1" dirty="0">
                    <a:latin typeface="Calibri"/>
                    <a:cs typeface="Calibri"/>
                  </a:rPr>
                  <a:t>9</a:t>
                </a:r>
                <a:endParaRPr sz="2200" dirty="0">
                  <a:latin typeface="Calibri"/>
                  <a:cs typeface="Calibri"/>
                </a:endParaRP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225556F0-B6E5-4ACA-B679-126EE5A203F8}"/>
                </a:ext>
              </a:extLst>
            </p:cNvPr>
            <p:cNvCxnSpPr/>
            <p:nvPr/>
          </p:nvCxnSpPr>
          <p:spPr>
            <a:xfrm>
              <a:off x="6359967" y="3162615"/>
              <a:ext cx="163711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F28DB46E-A359-490A-9D89-1548FCC074DA}"/>
                </a:ext>
              </a:extLst>
            </p:cNvPr>
            <p:cNvCxnSpPr/>
            <p:nvPr/>
          </p:nvCxnSpPr>
          <p:spPr>
            <a:xfrm>
              <a:off x="9163925" y="1505049"/>
              <a:ext cx="27624" cy="4531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DF41F628-57E1-4C99-BD3B-107B55596781}"/>
                </a:ext>
              </a:extLst>
            </p:cNvPr>
            <p:cNvCxnSpPr/>
            <p:nvPr/>
          </p:nvCxnSpPr>
          <p:spPr>
            <a:xfrm flipV="1">
              <a:off x="10629475" y="5015925"/>
              <a:ext cx="94859" cy="82738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980793D1-B0F4-4B0D-974C-4E8C1D66A6D0}"/>
                </a:ext>
              </a:extLst>
            </p:cNvPr>
            <p:cNvCxnSpPr/>
            <p:nvPr/>
          </p:nvCxnSpPr>
          <p:spPr>
            <a:xfrm>
              <a:off x="11681770" y="1505048"/>
              <a:ext cx="78167" cy="6446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716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>Renal artery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>Gonadal artery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>Common iliac artery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>Internal iliac artery</a:t>
            </a:r>
            <a:b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</a:rPr>
              <a:t>*The urinary bladder is supplied by: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z="1600" dirty="0">
                <a:solidFill>
                  <a:srgbClr val="882C63"/>
                </a:solidFill>
                <a:latin typeface="Trebuchet MS" panose="020B0603020202020204" pitchFamily="34" charset="0"/>
              </a:rPr>
              <a:t>Internal iliac artery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AE92818-1875-4FE3-A24B-A1EF79BDA807}"/>
              </a:ext>
            </a:extLst>
          </p:cNvPr>
          <p:cNvGrpSpPr/>
          <p:nvPr/>
        </p:nvGrpSpPr>
        <p:grpSpPr>
          <a:xfrm>
            <a:off x="5504533" y="1411415"/>
            <a:ext cx="3108595" cy="3262185"/>
            <a:chOff x="5841377" y="345578"/>
            <a:chExt cx="5876364" cy="6166704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xmlns="" id="{2000AB6F-3898-4707-9551-9A53113F312A}"/>
                </a:ext>
              </a:extLst>
            </p:cNvPr>
            <p:cNvSpPr/>
            <p:nvPr/>
          </p:nvSpPr>
          <p:spPr>
            <a:xfrm>
              <a:off x="6489140" y="345578"/>
              <a:ext cx="4670207" cy="61667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xmlns="" id="{7C72C184-5891-40AB-9949-E570ABD865D7}"/>
                </a:ext>
              </a:extLst>
            </p:cNvPr>
            <p:cNvSpPr/>
            <p:nvPr/>
          </p:nvSpPr>
          <p:spPr>
            <a:xfrm>
              <a:off x="10458716" y="2370516"/>
              <a:ext cx="1015263" cy="382217"/>
            </a:xfrm>
            <a:custGeom>
              <a:avLst/>
              <a:gdLst/>
              <a:ahLst/>
              <a:cxnLst/>
              <a:rect l="l" t="t" r="r" b="b"/>
              <a:pathLst>
                <a:path w="647700" h="243839">
                  <a:moveTo>
                    <a:pt x="607110" y="0"/>
                  </a:moveTo>
                  <a:lnTo>
                    <a:pt x="40576" y="0"/>
                  </a:lnTo>
                  <a:lnTo>
                    <a:pt x="24765" y="3187"/>
                  </a:lnTo>
                  <a:lnTo>
                    <a:pt x="11874" y="11874"/>
                  </a:lnTo>
                  <a:lnTo>
                    <a:pt x="3175" y="24777"/>
                  </a:lnTo>
                  <a:lnTo>
                    <a:pt x="0" y="40589"/>
                  </a:lnTo>
                  <a:lnTo>
                    <a:pt x="0" y="202945"/>
                  </a:lnTo>
                  <a:lnTo>
                    <a:pt x="3175" y="218757"/>
                  </a:lnTo>
                  <a:lnTo>
                    <a:pt x="11874" y="231660"/>
                  </a:lnTo>
                  <a:lnTo>
                    <a:pt x="24765" y="240347"/>
                  </a:lnTo>
                  <a:lnTo>
                    <a:pt x="40576" y="243535"/>
                  </a:lnTo>
                  <a:lnTo>
                    <a:pt x="607110" y="243535"/>
                  </a:lnTo>
                  <a:lnTo>
                    <a:pt x="622922" y="240347"/>
                  </a:lnTo>
                  <a:lnTo>
                    <a:pt x="635825" y="231660"/>
                  </a:lnTo>
                  <a:lnTo>
                    <a:pt x="644512" y="218757"/>
                  </a:lnTo>
                  <a:lnTo>
                    <a:pt x="647700" y="202945"/>
                  </a:lnTo>
                  <a:lnTo>
                    <a:pt x="647700" y="40589"/>
                  </a:lnTo>
                  <a:lnTo>
                    <a:pt x="644512" y="24777"/>
                  </a:lnTo>
                  <a:lnTo>
                    <a:pt x="635825" y="11874"/>
                  </a:lnTo>
                  <a:lnTo>
                    <a:pt x="622922" y="3187"/>
                  </a:lnTo>
                  <a:lnTo>
                    <a:pt x="6071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xmlns="" id="{BCF8989F-6FCB-4CF5-A9D4-6579558DBCA5}"/>
                </a:ext>
              </a:extLst>
            </p:cNvPr>
            <p:cNvSpPr/>
            <p:nvPr/>
          </p:nvSpPr>
          <p:spPr>
            <a:xfrm>
              <a:off x="10600952" y="3205115"/>
              <a:ext cx="1116789" cy="304579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xmlns="" id="{A2D1B808-0177-4C79-A0F6-EAF2F5AB0A4B}"/>
                </a:ext>
              </a:extLst>
            </p:cNvPr>
            <p:cNvSpPr/>
            <p:nvPr/>
          </p:nvSpPr>
          <p:spPr>
            <a:xfrm>
              <a:off x="10385028" y="3657497"/>
              <a:ext cx="1116789" cy="304579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xmlns="" id="{427104B1-D68F-432F-A03D-FB62904E0AAE}"/>
                </a:ext>
              </a:extLst>
            </p:cNvPr>
            <p:cNvSpPr/>
            <p:nvPr/>
          </p:nvSpPr>
          <p:spPr>
            <a:xfrm>
              <a:off x="10199874" y="4698559"/>
              <a:ext cx="1116789" cy="304579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xmlns="" id="{FD7500AC-AA81-4595-BE7E-829D4443DE57}"/>
                </a:ext>
              </a:extLst>
            </p:cNvPr>
            <p:cNvSpPr/>
            <p:nvPr/>
          </p:nvSpPr>
          <p:spPr>
            <a:xfrm>
              <a:off x="8310283" y="4698559"/>
              <a:ext cx="1295526" cy="281650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xmlns="" id="{19A0423F-6DBB-4F54-8EF7-15A611B25358}"/>
                </a:ext>
              </a:extLst>
            </p:cNvPr>
            <p:cNvSpPr/>
            <p:nvPr/>
          </p:nvSpPr>
          <p:spPr>
            <a:xfrm>
              <a:off x="5841377" y="3147280"/>
              <a:ext cx="1295526" cy="281650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xmlns="" id="{866B918B-1428-4CCB-9E3F-35791FDCF4D8}"/>
                </a:ext>
              </a:extLst>
            </p:cNvPr>
            <p:cNvSpPr/>
            <p:nvPr/>
          </p:nvSpPr>
          <p:spPr>
            <a:xfrm>
              <a:off x="6174508" y="5796351"/>
              <a:ext cx="1295526" cy="281650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30" name="object 7">
              <a:extLst>
                <a:ext uri="{FF2B5EF4-FFF2-40B4-BE49-F238E27FC236}">
                  <a16:creationId xmlns:a16="http://schemas.microsoft.com/office/drawing/2014/main" xmlns="" id="{BBEC5A2E-0B35-4BA9-9BF6-540F4B33D1F9}"/>
                </a:ext>
              </a:extLst>
            </p:cNvPr>
            <p:cNvSpPr/>
            <p:nvPr/>
          </p:nvSpPr>
          <p:spPr>
            <a:xfrm>
              <a:off x="5989146" y="5362070"/>
              <a:ext cx="1295526" cy="281650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31" name="object 7">
              <a:extLst>
                <a:ext uri="{FF2B5EF4-FFF2-40B4-BE49-F238E27FC236}">
                  <a16:creationId xmlns:a16="http://schemas.microsoft.com/office/drawing/2014/main" xmlns="" id="{30EFF801-87BE-43AE-98F8-C9349EE3FC6B}"/>
                </a:ext>
              </a:extLst>
            </p:cNvPr>
            <p:cNvSpPr/>
            <p:nvPr/>
          </p:nvSpPr>
          <p:spPr>
            <a:xfrm>
              <a:off x="8185972" y="345578"/>
              <a:ext cx="216640" cy="770528"/>
            </a:xfrm>
            <a:custGeom>
              <a:avLst/>
              <a:gdLst/>
              <a:ahLst/>
              <a:cxnLst/>
              <a:rect l="l" t="t" r="r" b="b"/>
              <a:pathLst>
                <a:path w="712470" h="194310">
                  <a:moveTo>
                    <a:pt x="0" y="194308"/>
                  </a:moveTo>
                  <a:lnTo>
                    <a:pt x="712470" y="194308"/>
                  </a:lnTo>
                  <a:lnTo>
                    <a:pt x="712470" y="0"/>
                  </a:lnTo>
                  <a:lnTo>
                    <a:pt x="0" y="0"/>
                  </a:lnTo>
                  <a:lnTo>
                    <a:pt x="0" y="1943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195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6678484" y="1615219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7968362" y="246006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7899433" y="3085231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5601043" y="330654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0848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259727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Ureteric orifice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Trigone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Internal urethral  orifice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Urethra</a:t>
            </a: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/>
            </a:r>
            <a:b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</a:b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</a:rPr>
              <a:t>*</a:t>
            </a:r>
            <a:r>
              <a:rPr lang="en-US" sz="1600" dirty="0"/>
              <a:t>Note: Trigone is smooth and formed by </a:t>
            </a:r>
            <a:r>
              <a:rPr lang="ar-SA" sz="1600" dirty="0"/>
              <a:t/>
            </a:r>
            <a:br>
              <a:rPr lang="ar-SA" sz="1600" dirty="0"/>
            </a:br>
            <a:r>
              <a:rPr lang="en-US" sz="1600" dirty="0"/>
              <a:t>2 ureteric orifice and 1 urethral orifice</a:t>
            </a:r>
            <a:endParaRPr lang="en-GB" sz="1600" dirty="0"/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6678484" y="1615219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7968362" y="246006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7899433" y="3085231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5601043" y="330654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8BFB6BCB-9343-4E8E-A7F4-84096F9F902D}"/>
              </a:ext>
            </a:extLst>
          </p:cNvPr>
          <p:cNvSpPr/>
          <p:nvPr/>
        </p:nvSpPr>
        <p:spPr>
          <a:xfrm>
            <a:off x="5504533" y="1332087"/>
            <a:ext cx="3025442" cy="25032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sz="2195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AC1601A-97F5-4CF6-B0C5-559CC15953C0}"/>
              </a:ext>
            </a:extLst>
          </p:cNvPr>
          <p:cNvSpPr/>
          <p:nvPr/>
        </p:nvSpPr>
        <p:spPr>
          <a:xfrm>
            <a:off x="6859777" y="1202145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AE62142-75FE-44EF-86C2-16EBF3175348}"/>
              </a:ext>
            </a:extLst>
          </p:cNvPr>
          <p:cNvSpPr/>
          <p:nvPr/>
        </p:nvSpPr>
        <p:spPr>
          <a:xfrm>
            <a:off x="5441955" y="3118455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EB4A14-18C1-429E-8BFD-D0DE575BDD4B}"/>
              </a:ext>
            </a:extLst>
          </p:cNvPr>
          <p:cNvSpPr/>
          <p:nvPr/>
        </p:nvSpPr>
        <p:spPr>
          <a:xfrm>
            <a:off x="6083823" y="3588038"/>
            <a:ext cx="431277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8BF2764-3965-4732-B575-727C1584516B}"/>
              </a:ext>
            </a:extLst>
          </p:cNvPr>
          <p:cNvSpPr/>
          <p:nvPr/>
        </p:nvSpPr>
        <p:spPr>
          <a:xfrm>
            <a:off x="7537085" y="3540599"/>
            <a:ext cx="992890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0D2A4BD-D404-4BC8-B161-49D258DC9291}"/>
              </a:ext>
            </a:extLst>
          </p:cNvPr>
          <p:cNvSpPr/>
          <p:nvPr/>
        </p:nvSpPr>
        <p:spPr>
          <a:xfrm>
            <a:off x="6303972" y="349460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630EB93E-AA0C-4F08-AF56-2120CBFFE85F}"/>
              </a:ext>
            </a:extLst>
          </p:cNvPr>
          <p:cNvSpPr/>
          <p:nvPr/>
        </p:nvSpPr>
        <p:spPr>
          <a:xfrm>
            <a:off x="7483373" y="3488118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695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259727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Mucosal folds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Ureter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Trigone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Urethra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Ureteric orifice</a:t>
            </a: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EB4A14-18C1-429E-8BFD-D0DE575BDD4B}"/>
              </a:ext>
            </a:extLst>
          </p:cNvPr>
          <p:cNvSpPr/>
          <p:nvPr/>
        </p:nvSpPr>
        <p:spPr>
          <a:xfrm>
            <a:off x="6083823" y="3588038"/>
            <a:ext cx="431277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8BF2764-3965-4732-B575-727C1584516B}"/>
              </a:ext>
            </a:extLst>
          </p:cNvPr>
          <p:cNvSpPr/>
          <p:nvPr/>
        </p:nvSpPr>
        <p:spPr>
          <a:xfrm>
            <a:off x="7537085" y="3540599"/>
            <a:ext cx="992890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AA552A-C012-40C0-A76F-D16F633BA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097"/>
          <a:stretch/>
        </p:blipFill>
        <p:spPr>
          <a:xfrm>
            <a:off x="5689234" y="969991"/>
            <a:ext cx="2457478" cy="3416300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xmlns="" id="{CF95091E-9FD8-4C63-BE18-B26C76CB11B6}"/>
              </a:ext>
            </a:extLst>
          </p:cNvPr>
          <p:cNvSpPr txBox="1"/>
          <p:nvPr/>
        </p:nvSpPr>
        <p:spPr>
          <a:xfrm>
            <a:off x="6515100" y="3946575"/>
            <a:ext cx="2629211" cy="281019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 algn="ctr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  <a:cs typeface="Calibri"/>
              </a:rPr>
              <a:t>Female</a:t>
            </a:r>
            <a:endParaRPr sz="1800" dirty="0">
              <a:solidFill>
                <a:srgbClr val="FF0000"/>
              </a:solidFill>
              <a:latin typeface="Trebuchet MS" panose="020B0603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3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259727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Trigone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Prostate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Prostatic urethra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Membranous urethra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Penile urethra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External urethral orifice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Fossa </a:t>
            </a:r>
            <a:r>
              <a:rPr lang="en-US" dirty="0" err="1">
                <a:solidFill>
                  <a:schemeClr val="tx1"/>
                </a:solidFill>
                <a:latin typeface="Trebuchet MS" panose="020B0603020202020204" pitchFamily="34" charset="0"/>
              </a:rPr>
              <a:t>Navicularis</a:t>
            </a: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EB4A14-18C1-429E-8BFD-D0DE575BDD4B}"/>
              </a:ext>
            </a:extLst>
          </p:cNvPr>
          <p:cNvSpPr/>
          <p:nvPr/>
        </p:nvSpPr>
        <p:spPr>
          <a:xfrm>
            <a:off x="6083823" y="3588038"/>
            <a:ext cx="431277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8BF2764-3965-4732-B575-727C1584516B}"/>
              </a:ext>
            </a:extLst>
          </p:cNvPr>
          <p:cNvSpPr/>
          <p:nvPr/>
        </p:nvSpPr>
        <p:spPr>
          <a:xfrm>
            <a:off x="7537085" y="3540599"/>
            <a:ext cx="992890" cy="24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33BA466-2E64-46E5-BFFD-C170C4F5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60"/>
          <a:stretch/>
        </p:blipFill>
        <p:spPr>
          <a:xfrm>
            <a:off x="5762250" y="875552"/>
            <a:ext cx="1852388" cy="34163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448FA1B7-0AAD-4EBC-85D1-B717ADBDB7B8}"/>
              </a:ext>
            </a:extLst>
          </p:cNvPr>
          <p:cNvSpPr txBox="1"/>
          <p:nvPr/>
        </p:nvSpPr>
        <p:spPr>
          <a:xfrm>
            <a:off x="6514789" y="3618336"/>
            <a:ext cx="2629211" cy="281019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 algn="ctr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  <a:cs typeface="Calibri"/>
              </a:rPr>
              <a:t>Male</a:t>
            </a:r>
            <a:endParaRPr sz="1800" dirty="0">
              <a:solidFill>
                <a:srgbClr val="FF0000"/>
              </a:solidFill>
              <a:latin typeface="Trebuchet MS" panose="020B0603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18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413469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Column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Pyramid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Papilla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Minor Calyx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Cortex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Sinus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Pelvis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Major Calyx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8A45696-3C84-4CB3-BC34-8F4427E0EC7A}"/>
              </a:ext>
            </a:extLst>
          </p:cNvPr>
          <p:cNvGrpSpPr/>
          <p:nvPr/>
        </p:nvGrpSpPr>
        <p:grpSpPr>
          <a:xfrm>
            <a:off x="5595093" y="1137001"/>
            <a:ext cx="3026152" cy="3436076"/>
            <a:chOff x="6396384" y="727510"/>
            <a:chExt cx="4815661" cy="5467992"/>
          </a:xfrm>
        </p:grpSpPr>
        <p:pic>
          <p:nvPicPr>
            <p:cNvPr id="19" name="Picture 2" descr="Image result for kidney anatomy">
              <a:extLst>
                <a:ext uri="{FF2B5EF4-FFF2-40B4-BE49-F238E27FC236}">
                  <a16:creationId xmlns:a16="http://schemas.microsoft.com/office/drawing/2014/main" xmlns="" id="{5DC7DF31-2C48-425B-9E76-5A7A87908A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6" r="20169"/>
            <a:stretch/>
          </p:blipFill>
          <p:spPr bwMode="auto">
            <a:xfrm>
              <a:off x="6692413" y="1041009"/>
              <a:ext cx="4079630" cy="5154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bject 6">
              <a:extLst>
                <a:ext uri="{FF2B5EF4-FFF2-40B4-BE49-F238E27FC236}">
                  <a16:creationId xmlns:a16="http://schemas.microsoft.com/office/drawing/2014/main" xmlns="" id="{802ACF96-6F23-4DA9-9846-2E448AD37ACD}"/>
                </a:ext>
              </a:extLst>
            </p:cNvPr>
            <p:cNvSpPr txBox="1"/>
            <p:nvPr/>
          </p:nvSpPr>
          <p:spPr>
            <a:xfrm>
              <a:off x="7824678" y="3161626"/>
              <a:ext cx="185122" cy="44080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1" spc="-8" dirty="0">
                  <a:latin typeface="Calibri"/>
                  <a:cs typeface="Calibri"/>
                </a:rPr>
                <a:t>3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xmlns="" id="{7DAA1E7D-EDCF-4CE0-9440-B40318561409}"/>
                </a:ext>
              </a:extLst>
            </p:cNvPr>
            <p:cNvSpPr txBox="1"/>
            <p:nvPr/>
          </p:nvSpPr>
          <p:spPr>
            <a:xfrm>
              <a:off x="8137764" y="2453242"/>
              <a:ext cx="185122" cy="44080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1" spc="-8" dirty="0">
                  <a:latin typeface="Calibri"/>
                  <a:cs typeface="Calibri"/>
                </a:rPr>
                <a:t>4</a:t>
              </a:r>
              <a:endParaRPr sz="2000" dirty="0">
                <a:latin typeface="Calibri"/>
                <a:cs typeface="Calibri"/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xmlns="" id="{3BB212D2-E83D-46F0-BA1F-1CC186AC34AE}"/>
                </a:ext>
              </a:extLst>
            </p:cNvPr>
            <p:cNvSpPr/>
            <p:nvPr/>
          </p:nvSpPr>
          <p:spPr>
            <a:xfrm>
              <a:off x="9706404" y="903791"/>
              <a:ext cx="1224193" cy="527355"/>
            </a:xfrm>
            <a:custGeom>
              <a:avLst/>
              <a:gdLst/>
              <a:ahLst/>
              <a:cxnLst/>
              <a:rect l="l" t="t" r="r" b="b"/>
              <a:pathLst>
                <a:path w="1230629" h="388620">
                  <a:moveTo>
                    <a:pt x="0" y="388620"/>
                  </a:moveTo>
                  <a:lnTo>
                    <a:pt x="1230630" y="388620"/>
                  </a:lnTo>
                  <a:lnTo>
                    <a:pt x="1230630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40" name="object 9">
              <a:extLst>
                <a:ext uri="{FF2B5EF4-FFF2-40B4-BE49-F238E27FC236}">
                  <a16:creationId xmlns:a16="http://schemas.microsoft.com/office/drawing/2014/main" xmlns="" id="{ACC4B38B-CF32-42C5-96B1-E958F42F9165}"/>
                </a:ext>
              </a:extLst>
            </p:cNvPr>
            <p:cNvSpPr/>
            <p:nvPr/>
          </p:nvSpPr>
          <p:spPr>
            <a:xfrm>
              <a:off x="6396384" y="903790"/>
              <a:ext cx="1224193" cy="527355"/>
            </a:xfrm>
            <a:custGeom>
              <a:avLst/>
              <a:gdLst/>
              <a:ahLst/>
              <a:cxnLst/>
              <a:rect l="l" t="t" r="r" b="b"/>
              <a:pathLst>
                <a:path w="1230629" h="388620">
                  <a:moveTo>
                    <a:pt x="0" y="388620"/>
                  </a:moveTo>
                  <a:lnTo>
                    <a:pt x="1230630" y="388620"/>
                  </a:lnTo>
                  <a:lnTo>
                    <a:pt x="1230630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xmlns="" id="{0C01B8F8-90A7-4E2F-A571-F901F2AD64C0}"/>
                </a:ext>
              </a:extLst>
            </p:cNvPr>
            <p:cNvSpPr/>
            <p:nvPr/>
          </p:nvSpPr>
          <p:spPr>
            <a:xfrm>
              <a:off x="9860444" y="2110554"/>
              <a:ext cx="1224193" cy="527355"/>
            </a:xfrm>
            <a:custGeom>
              <a:avLst/>
              <a:gdLst/>
              <a:ahLst/>
              <a:cxnLst/>
              <a:rect l="l" t="t" r="r" b="b"/>
              <a:pathLst>
                <a:path w="1230629" h="388620">
                  <a:moveTo>
                    <a:pt x="0" y="388620"/>
                  </a:moveTo>
                  <a:lnTo>
                    <a:pt x="1230630" y="388620"/>
                  </a:lnTo>
                  <a:lnTo>
                    <a:pt x="1230630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42" name="object 9">
              <a:extLst>
                <a:ext uri="{FF2B5EF4-FFF2-40B4-BE49-F238E27FC236}">
                  <a16:creationId xmlns:a16="http://schemas.microsoft.com/office/drawing/2014/main" xmlns="" id="{6259BFB4-DC45-4235-80A9-81F5ECD2B742}"/>
                </a:ext>
              </a:extLst>
            </p:cNvPr>
            <p:cNvSpPr/>
            <p:nvPr/>
          </p:nvSpPr>
          <p:spPr>
            <a:xfrm>
              <a:off x="9987852" y="2637909"/>
              <a:ext cx="1224193" cy="527355"/>
            </a:xfrm>
            <a:custGeom>
              <a:avLst/>
              <a:gdLst/>
              <a:ahLst/>
              <a:cxnLst/>
              <a:rect l="l" t="t" r="r" b="b"/>
              <a:pathLst>
                <a:path w="1230629" h="388620">
                  <a:moveTo>
                    <a:pt x="0" y="388620"/>
                  </a:moveTo>
                  <a:lnTo>
                    <a:pt x="1230630" y="388620"/>
                  </a:lnTo>
                  <a:lnTo>
                    <a:pt x="1230630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43" name="object 9">
              <a:extLst>
                <a:ext uri="{FF2B5EF4-FFF2-40B4-BE49-F238E27FC236}">
                  <a16:creationId xmlns:a16="http://schemas.microsoft.com/office/drawing/2014/main" xmlns="" id="{DB49E79B-6585-448E-A880-FFB942725372}"/>
                </a:ext>
              </a:extLst>
            </p:cNvPr>
            <p:cNvSpPr/>
            <p:nvPr/>
          </p:nvSpPr>
          <p:spPr>
            <a:xfrm>
              <a:off x="10362072" y="4153027"/>
              <a:ext cx="722566" cy="1853878"/>
            </a:xfrm>
            <a:custGeom>
              <a:avLst/>
              <a:gdLst/>
              <a:ahLst/>
              <a:cxnLst/>
              <a:rect l="l" t="t" r="r" b="b"/>
              <a:pathLst>
                <a:path w="1230629" h="388620">
                  <a:moveTo>
                    <a:pt x="0" y="388620"/>
                  </a:moveTo>
                  <a:lnTo>
                    <a:pt x="1230630" y="388620"/>
                  </a:lnTo>
                  <a:lnTo>
                    <a:pt x="1230630" y="0"/>
                  </a:lnTo>
                  <a:lnTo>
                    <a:pt x="0" y="0"/>
                  </a:lnTo>
                  <a:lnTo>
                    <a:pt x="0" y="388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xmlns="" id="{2BBAEFEB-CF07-46DD-85D5-656906A6F409}"/>
                </a:ext>
              </a:extLst>
            </p:cNvPr>
            <p:cNvSpPr txBox="1"/>
            <p:nvPr/>
          </p:nvSpPr>
          <p:spPr>
            <a:xfrm>
              <a:off x="9706404" y="727510"/>
              <a:ext cx="185122" cy="44080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sz="1800" b="1" spc="-8" dirty="0">
                  <a:latin typeface="Calibri"/>
                  <a:cs typeface="Calibri"/>
                </a:rPr>
                <a:t>1</a:t>
              </a:r>
              <a:endParaRPr sz="2000" dirty="0">
                <a:latin typeface="Calibri"/>
                <a:cs typeface="Calibri"/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xmlns="" id="{6819971D-7F57-421B-8433-FF9A737ADA8A}"/>
                </a:ext>
              </a:extLst>
            </p:cNvPr>
            <p:cNvSpPr txBox="1"/>
            <p:nvPr/>
          </p:nvSpPr>
          <p:spPr>
            <a:xfrm>
              <a:off x="7376860" y="1078584"/>
              <a:ext cx="185122" cy="44080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800" b="1" spc="-8" dirty="0">
                  <a:latin typeface="Calibri"/>
                  <a:cs typeface="Calibri"/>
                </a:rPr>
                <a:t>2</a:t>
              </a:r>
              <a:endParaRPr sz="2000" dirty="0">
                <a:latin typeface="Calibri"/>
                <a:cs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9268EB-6867-4C5B-AF32-8926C17FA84E}"/>
              </a:ext>
            </a:extLst>
          </p:cNvPr>
          <p:cNvGrpSpPr/>
          <p:nvPr/>
        </p:nvGrpSpPr>
        <p:grpSpPr>
          <a:xfrm>
            <a:off x="5678841" y="2051271"/>
            <a:ext cx="2306511" cy="2506038"/>
            <a:chOff x="5422279" y="1775377"/>
            <a:chExt cx="2772379" cy="3012205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xmlns="" id="{47EBC2DE-1E2B-4AA5-BECA-E57E76D64A09}"/>
                </a:ext>
              </a:extLst>
            </p:cNvPr>
            <p:cNvCxnSpPr>
              <a:cxnSpLocks/>
            </p:cNvCxnSpPr>
            <p:nvPr/>
          </p:nvCxnSpPr>
          <p:spPr>
            <a:xfrm>
              <a:off x="5422279" y="2375241"/>
              <a:ext cx="127831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xmlns="" id="{90AC5F30-9B68-4EC9-8ED5-7133E54927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5965" y="2278403"/>
              <a:ext cx="988693" cy="5302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E55CD561-10BB-4F72-828A-DCD847A41EA5}"/>
                </a:ext>
              </a:extLst>
            </p:cNvPr>
            <p:cNvCxnSpPr>
              <a:cxnSpLocks/>
            </p:cNvCxnSpPr>
            <p:nvPr/>
          </p:nvCxnSpPr>
          <p:spPr>
            <a:xfrm>
              <a:off x="5545213" y="1775377"/>
              <a:ext cx="6287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E30B074C-A10C-431F-BACF-A4482BF625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6342" y="3282973"/>
              <a:ext cx="214424" cy="15046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bject 6">
            <a:extLst>
              <a:ext uri="{FF2B5EF4-FFF2-40B4-BE49-F238E27FC236}">
                <a16:creationId xmlns:a16="http://schemas.microsoft.com/office/drawing/2014/main" xmlns="" id="{8F4BDD91-5359-43E8-BB18-F7DA90E607C8}"/>
              </a:ext>
            </a:extLst>
          </p:cNvPr>
          <p:cNvSpPr txBox="1"/>
          <p:nvPr/>
        </p:nvSpPr>
        <p:spPr>
          <a:xfrm>
            <a:off x="5627395" y="1922682"/>
            <a:ext cx="116330" cy="2769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pc="-8" dirty="0">
                <a:latin typeface="Calibri"/>
                <a:cs typeface="Calibri"/>
              </a:rPr>
              <a:t>5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5" name="object 6">
            <a:extLst>
              <a:ext uri="{FF2B5EF4-FFF2-40B4-BE49-F238E27FC236}">
                <a16:creationId xmlns:a16="http://schemas.microsoft.com/office/drawing/2014/main" xmlns="" id="{9CB59804-B5F9-4040-907B-1037DBDF7316}"/>
              </a:ext>
            </a:extLst>
          </p:cNvPr>
          <p:cNvSpPr txBox="1"/>
          <p:nvPr/>
        </p:nvSpPr>
        <p:spPr>
          <a:xfrm>
            <a:off x="5530069" y="2411832"/>
            <a:ext cx="116330" cy="2769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pc="-8" dirty="0">
                <a:latin typeface="Calibri"/>
                <a:cs typeface="Calibri"/>
              </a:rPr>
              <a:t>6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6" name="object 6">
            <a:extLst>
              <a:ext uri="{FF2B5EF4-FFF2-40B4-BE49-F238E27FC236}">
                <a16:creationId xmlns:a16="http://schemas.microsoft.com/office/drawing/2014/main" xmlns="" id="{F1480918-E840-40ED-96AF-509B0F7DBC73}"/>
              </a:ext>
            </a:extLst>
          </p:cNvPr>
          <p:cNvSpPr txBox="1"/>
          <p:nvPr/>
        </p:nvSpPr>
        <p:spPr>
          <a:xfrm>
            <a:off x="8021743" y="2273333"/>
            <a:ext cx="116330" cy="2769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pc="-8" dirty="0">
                <a:latin typeface="Calibri"/>
                <a:cs typeface="Calibri"/>
              </a:rPr>
              <a:t>7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7" name="object 6">
            <a:extLst>
              <a:ext uri="{FF2B5EF4-FFF2-40B4-BE49-F238E27FC236}">
                <a16:creationId xmlns:a16="http://schemas.microsoft.com/office/drawing/2014/main" xmlns="" id="{4B19EF63-4E2C-4DE2-81A9-3EA1FBDC8C1F}"/>
              </a:ext>
            </a:extLst>
          </p:cNvPr>
          <p:cNvSpPr txBox="1"/>
          <p:nvPr/>
        </p:nvSpPr>
        <p:spPr>
          <a:xfrm>
            <a:off x="7200143" y="4520804"/>
            <a:ext cx="116330" cy="276999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spc="-8" dirty="0">
                <a:latin typeface="Calibri"/>
                <a:cs typeface="Calibri"/>
              </a:rPr>
              <a:t>8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4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0" y="1072734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Column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Minor Calyx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rgbClr val="882C63"/>
                </a:solidFill>
                <a:latin typeface="Trebuchet MS" panose="020B0603020202020204" pitchFamily="34" charset="0"/>
              </a:rPr>
              <a:t>Renal artery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Renal vein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Pelvis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Ureter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Minor Calyx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Sinus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Renal cortex 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Pyramids in renal medulla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8" name="object 3">
            <a:extLst>
              <a:ext uri="{FF2B5EF4-FFF2-40B4-BE49-F238E27FC236}">
                <a16:creationId xmlns:a16="http://schemas.microsoft.com/office/drawing/2014/main" xmlns="" id="{54229E37-3799-4067-9F5D-CB389ACB3780}"/>
              </a:ext>
            </a:extLst>
          </p:cNvPr>
          <p:cNvSpPr/>
          <p:nvPr/>
        </p:nvSpPr>
        <p:spPr>
          <a:xfrm>
            <a:off x="5017174" y="1072734"/>
            <a:ext cx="3656646" cy="3611969"/>
          </a:xfrm>
          <a:prstGeom prst="rect">
            <a:avLst/>
          </a:prstGeom>
          <a:blipFill>
            <a:blip r:embed="rId3" cstate="print"/>
            <a:srcRect/>
            <a:stretch>
              <a:fillRect r="-1304"/>
            </a:stretch>
          </a:blipFill>
        </p:spPr>
        <p:txBody>
          <a:bodyPr wrap="square" lIns="0" tIns="0" rIns="0" bIns="0" rtlCol="0"/>
          <a:lstStyle/>
          <a:p>
            <a:endParaRPr sz="2195" dirty="0"/>
          </a:p>
        </p:txBody>
      </p:sp>
    </p:spTree>
    <p:extLst>
      <p:ext uri="{BB962C8B-B14F-4D97-AF65-F5344CB8AC3E}">
        <p14:creationId xmlns:p14="http://schemas.microsoft.com/office/powerpoint/2010/main" val="342836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50171530-20C9-4C58-A390-17E9F0AE5171}"/>
              </a:ext>
            </a:extLst>
          </p:cNvPr>
          <p:cNvSpPr/>
          <p:nvPr/>
        </p:nvSpPr>
        <p:spPr>
          <a:xfrm>
            <a:off x="5700108" y="1247775"/>
            <a:ext cx="2756007" cy="3124200"/>
          </a:xfrm>
          <a:prstGeom prst="rect">
            <a:avLst/>
          </a:prstGeom>
          <a:blipFill>
            <a:blip r:embed="rId2" cstate="print"/>
            <a:srcRect/>
            <a:stretch>
              <a:fillRect l="-111359" t="-17244" r="-12935" b="-252"/>
            </a:stretch>
          </a:blipFill>
        </p:spPr>
        <p:txBody>
          <a:bodyPr wrap="square" lIns="0" tIns="0" rIns="0" bIns="0" rtlCol="0"/>
          <a:lstStyle/>
          <a:p>
            <a:endParaRPr sz="2195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1" y="1247775"/>
            <a:ext cx="4317720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Name the structures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</a:rPr>
              <a:t>anteriorly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related to the marked areas on the kidney: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Stomach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Pancreas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Descending colon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Small intestine (loop of jejunum)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Spleen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7356693" y="2003674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7603972" y="2448110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8208836" y="2996331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7356692" y="3451288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49C2C45-8278-48C0-8B7C-D0EA204A7C8D}"/>
              </a:ext>
            </a:extLst>
          </p:cNvPr>
          <p:cNvSpPr/>
          <p:nvPr/>
        </p:nvSpPr>
        <p:spPr>
          <a:xfrm>
            <a:off x="7877675" y="200367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xmlns="" id="{0B1E85A8-FB30-40F1-90B7-AEE844A51B5F}"/>
              </a:ext>
            </a:extLst>
          </p:cNvPr>
          <p:cNvSpPr txBox="1"/>
          <p:nvPr/>
        </p:nvSpPr>
        <p:spPr>
          <a:xfrm>
            <a:off x="5239490" y="4371974"/>
            <a:ext cx="4728961" cy="496462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600" dirty="0">
                <a:latin typeface="Trebuchet MS" panose="020B0603020202020204" pitchFamily="34" charset="0"/>
                <a:cs typeface="Calibri"/>
              </a:rPr>
              <a:t>*This is the left kidney because it’s closer to the aorta + longer renal vein</a:t>
            </a:r>
            <a:endParaRPr sz="1600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2EF3053-A0F7-4724-BB9E-D3D4FA1A0063}"/>
              </a:ext>
            </a:extLst>
          </p:cNvPr>
          <p:cNvSpPr txBox="1"/>
          <p:nvPr/>
        </p:nvSpPr>
        <p:spPr>
          <a:xfrm>
            <a:off x="1189352" y="3660179"/>
            <a:ext cx="2396777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111125"/>
            <a:r>
              <a:rPr lang="en-US" sz="1800" b="1" u="sng" dirty="0">
                <a:latin typeface="Trebuchet MS" panose="020B0603020202020204" pitchFamily="34" charset="0"/>
              </a:rPr>
              <a:t>With Peritoneum</a:t>
            </a:r>
          </a:p>
          <a:p>
            <a:pPr marL="111125"/>
            <a:r>
              <a:rPr lang="en-US" sz="1800" dirty="0">
                <a:latin typeface="Trebuchet MS" panose="020B0603020202020204" pitchFamily="34" charset="0"/>
              </a:rPr>
              <a:t>Without Peritoneum</a:t>
            </a:r>
            <a:endParaRPr lang="en-GB" sz="18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6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1" y="1247775"/>
            <a:ext cx="4317720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Name the structures </a:t>
            </a:r>
            <a:r>
              <a:rPr lang="en-US" dirty="0">
                <a:solidFill>
                  <a:srgbClr val="FF0000"/>
                </a:solidFill>
                <a:latin typeface="Trebuchet MS" panose="020B0603020202020204" pitchFamily="34" charset="0"/>
              </a:rPr>
              <a:t>anteriorly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 related to the marked areas on the kidney: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b="1" u="sng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Liver</a:t>
            </a:r>
            <a:endParaRPr lang="en-US" b="1" u="sng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Duodenum 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(2nd Part)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Right </a:t>
            </a: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colic flexure</a:t>
            </a:r>
          </a:p>
          <a:p>
            <a:pPr marL="3429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b="1" u="sng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Small </a:t>
            </a:r>
            <a:r>
              <a:rPr lang="en-US" b="1" u="sng" dirty="0">
                <a:solidFill>
                  <a:schemeClr val="tx1"/>
                </a:solidFill>
                <a:latin typeface="Trebuchet MS" panose="020B0603020202020204" pitchFamily="34" charset="0"/>
              </a:rPr>
              <a:t>intestine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dirty="0">
              <a:solidFill>
                <a:srgbClr val="882C63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xmlns="" id="{B95323CD-6450-4631-B29E-603B339F752A}"/>
              </a:ext>
            </a:extLst>
          </p:cNvPr>
          <p:cNvSpPr/>
          <p:nvPr/>
        </p:nvSpPr>
        <p:spPr>
          <a:xfrm>
            <a:off x="5564658" y="1193863"/>
            <a:ext cx="2891457" cy="3178110"/>
          </a:xfrm>
          <a:prstGeom prst="rect">
            <a:avLst/>
          </a:prstGeom>
          <a:blipFill>
            <a:blip r:embed="rId2" cstate="print"/>
            <a:srcRect/>
            <a:stretch>
              <a:fillRect l="-100144" t="-18234" r="-18055" b="-885"/>
            </a:stretch>
          </a:blipFill>
        </p:spPr>
        <p:txBody>
          <a:bodyPr wrap="square" lIns="0" tIns="0" rIns="0" bIns="0" rtlCol="0"/>
          <a:lstStyle/>
          <a:p>
            <a:endParaRPr sz="2195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6365339" y="2200831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6241699" y="2782918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5564658" y="3181476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6365339" y="3660179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23C97F0-1B7B-4B1F-8B8C-1426232936B3}"/>
              </a:ext>
            </a:extLst>
          </p:cNvPr>
          <p:cNvSpPr txBox="1"/>
          <p:nvPr/>
        </p:nvSpPr>
        <p:spPr>
          <a:xfrm>
            <a:off x="1189352" y="3660179"/>
            <a:ext cx="2396777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111125"/>
            <a:r>
              <a:rPr lang="en-US" sz="1800" b="1" u="sng" dirty="0">
                <a:latin typeface="Trebuchet MS" panose="020B0603020202020204" pitchFamily="34" charset="0"/>
              </a:rPr>
              <a:t>With Peritoneum</a:t>
            </a:r>
          </a:p>
          <a:p>
            <a:pPr marL="111125"/>
            <a:r>
              <a:rPr lang="en-US" sz="1800" dirty="0">
                <a:latin typeface="Trebuchet MS" panose="020B0603020202020204" pitchFamily="34" charset="0"/>
              </a:rPr>
              <a:t>Without Peritoneum</a:t>
            </a:r>
            <a:endParaRPr lang="en-GB" sz="1800" dirty="0">
              <a:latin typeface="Trebuchet MS" panose="020B0603020202020204" pitchFamily="34" charset="0"/>
            </a:endParaRP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xmlns="" id="{0B1E85A8-FB30-40F1-90B7-AEE844A51B5F}"/>
              </a:ext>
            </a:extLst>
          </p:cNvPr>
          <p:cNvSpPr txBox="1"/>
          <p:nvPr/>
        </p:nvSpPr>
        <p:spPr>
          <a:xfrm>
            <a:off x="5239490" y="4371974"/>
            <a:ext cx="4728961" cy="496462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600" dirty="0">
                <a:latin typeface="Trebuchet MS" panose="020B0603020202020204" pitchFamily="34" charset="0"/>
                <a:cs typeface="Calibri"/>
              </a:rPr>
              <a:t>This is the right kidney because it’s  closer to the inferior vena cava</a:t>
            </a:r>
          </a:p>
        </p:txBody>
      </p:sp>
    </p:spTree>
    <p:extLst>
      <p:ext uri="{BB962C8B-B14F-4D97-AF65-F5344CB8AC3E}">
        <p14:creationId xmlns:p14="http://schemas.microsoft.com/office/powerpoint/2010/main" val="1069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84">
            <a:extLst>
              <a:ext uri="{FF2B5EF4-FFF2-40B4-BE49-F238E27FC236}">
                <a16:creationId xmlns:a16="http://schemas.microsoft.com/office/drawing/2014/main" xmlns="" id="{C8BACBED-B4AC-441C-A1E9-76BB570293C5}"/>
              </a:ext>
            </a:extLst>
          </p:cNvPr>
          <p:cNvSpPr txBox="1"/>
          <p:nvPr/>
        </p:nvSpPr>
        <p:spPr>
          <a:xfrm>
            <a:off x="199849" y="340679"/>
            <a:ext cx="8744301" cy="4459921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</a:pPr>
            <a:endParaRPr lang="en-US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92A7D677-95D8-4353-81D8-BA82953D41F0}"/>
              </a:ext>
            </a:extLst>
          </p:cNvPr>
          <p:cNvSpPr/>
          <p:nvPr/>
        </p:nvSpPr>
        <p:spPr>
          <a:xfrm>
            <a:off x="220299" y="963777"/>
            <a:ext cx="2486002" cy="3174434"/>
          </a:xfrm>
          <a:prstGeom prst="rect">
            <a:avLst/>
          </a:prstGeom>
          <a:blipFill>
            <a:blip r:embed="rId3" cstate="print"/>
            <a:srcRect/>
            <a:stretch>
              <a:fillRect l="-13640" r="-11642"/>
            </a:stretch>
          </a:blipFill>
        </p:spPr>
        <p:txBody>
          <a:bodyPr wrap="square" lIns="0" tIns="0" rIns="0" bIns="0" rtlCol="0"/>
          <a:lstStyle/>
          <a:p>
            <a:endParaRPr sz="2195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xmlns="" id="{36D6C70D-AEE7-4FC7-BA31-54B4F5817D4F}"/>
              </a:ext>
            </a:extLst>
          </p:cNvPr>
          <p:cNvSpPr/>
          <p:nvPr/>
        </p:nvSpPr>
        <p:spPr>
          <a:xfrm>
            <a:off x="6432749" y="963778"/>
            <a:ext cx="2486002" cy="3174433"/>
          </a:xfrm>
          <a:prstGeom prst="rect">
            <a:avLst/>
          </a:prstGeom>
          <a:blipFill>
            <a:blip r:embed="rId4" cstate="print"/>
            <a:stretch>
              <a:fillRect l="1" r="-5769"/>
            </a:stretch>
          </a:blipFill>
        </p:spPr>
        <p:txBody>
          <a:bodyPr wrap="square" lIns="0" tIns="0" rIns="0" bIns="0" rtlCol="0"/>
          <a:lstStyle/>
          <a:p>
            <a:endParaRPr sz="2195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526A0406-CAB0-44CB-A75B-34568F34B2B7}"/>
              </a:ext>
            </a:extLst>
          </p:cNvPr>
          <p:cNvSpPr txBox="1"/>
          <p:nvPr/>
        </p:nvSpPr>
        <p:spPr>
          <a:xfrm>
            <a:off x="2973001" y="501456"/>
            <a:ext cx="4842449" cy="3328007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Right suprarenal gland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b="1" u="sng" spc="16" dirty="0">
                <a:latin typeface="Trebuchet MS" panose="020B0603020202020204" pitchFamily="34" charset="0"/>
                <a:cs typeface="Calibri"/>
              </a:rPr>
              <a:t>Liver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Descending part of duodenum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Right colic flexure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b="1" u="sng" spc="16" dirty="0">
                <a:latin typeface="Trebuchet MS" panose="020B0603020202020204" pitchFamily="34" charset="0"/>
                <a:cs typeface="Calibri"/>
              </a:rPr>
              <a:t>Small intestines 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Left suprarenal gland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b="1" u="sng" spc="16" dirty="0">
                <a:latin typeface="Trebuchet MS" panose="020B0603020202020204" pitchFamily="34" charset="0"/>
                <a:cs typeface="Calibri"/>
              </a:rPr>
              <a:t>Stomach 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b="1" u="sng" spc="16" dirty="0">
                <a:latin typeface="Trebuchet MS" panose="020B0603020202020204" pitchFamily="34" charset="0"/>
                <a:cs typeface="Calibri"/>
              </a:rPr>
              <a:t>Spleen</a:t>
            </a:r>
          </a:p>
          <a:p>
            <a:pPr marL="288000" marR="1001335" indent="-288000">
              <a:spcBef>
                <a:spcPts val="31"/>
              </a:spcBef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Pancreas</a:t>
            </a:r>
          </a:p>
          <a:p>
            <a:pPr marL="288000" marR="1001335" indent="-288000"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 Left colic flexure</a:t>
            </a:r>
          </a:p>
          <a:p>
            <a:pPr marL="288000" marR="1001335" indent="-288000"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 Descending colon</a:t>
            </a:r>
          </a:p>
          <a:p>
            <a:pPr marL="288000" marR="1001335" indent="-288000">
              <a:buAutoNum type="arabicPeriod"/>
              <a:tabLst>
                <a:tab pos="565366" algn="l"/>
                <a:tab pos="566361" algn="l"/>
              </a:tabLst>
            </a:pPr>
            <a:r>
              <a:rPr lang="en-US" sz="1800" spc="16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en-US" sz="1800" b="1" u="sng" spc="16" dirty="0">
                <a:latin typeface="Trebuchet MS" panose="020B0603020202020204" pitchFamily="34" charset="0"/>
                <a:cs typeface="Calibri"/>
              </a:rPr>
              <a:t>Jejunum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1AFE61C-F1A4-4E47-B2E7-8EA1BA50D541}"/>
              </a:ext>
            </a:extLst>
          </p:cNvPr>
          <p:cNvCxnSpPr>
            <a:cxnSpLocks/>
          </p:cNvCxnSpPr>
          <p:nvPr/>
        </p:nvCxnSpPr>
        <p:spPr>
          <a:xfrm>
            <a:off x="2706301" y="340679"/>
            <a:ext cx="0" cy="44599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EA474A-C367-495E-924F-6D93734D5FE5}"/>
              </a:ext>
            </a:extLst>
          </p:cNvPr>
          <p:cNvCxnSpPr>
            <a:cxnSpLocks/>
          </p:cNvCxnSpPr>
          <p:nvPr/>
        </p:nvCxnSpPr>
        <p:spPr>
          <a:xfrm>
            <a:off x="6541701" y="340679"/>
            <a:ext cx="0" cy="44599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FF0F1D-5D46-4707-8DFA-C0290AACAA8C}"/>
              </a:ext>
            </a:extLst>
          </p:cNvPr>
          <p:cNvSpPr txBox="1"/>
          <p:nvPr/>
        </p:nvSpPr>
        <p:spPr>
          <a:xfrm>
            <a:off x="3528172" y="4040350"/>
            <a:ext cx="2396777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111125"/>
            <a:r>
              <a:rPr lang="en-US" sz="1800" b="1" u="sng" dirty="0">
                <a:latin typeface="Trebuchet MS" panose="020B0603020202020204" pitchFamily="34" charset="0"/>
              </a:rPr>
              <a:t>With Peritoneum</a:t>
            </a:r>
          </a:p>
          <a:p>
            <a:pPr marL="111125"/>
            <a:r>
              <a:rPr lang="en-US" sz="1800" dirty="0">
                <a:latin typeface="Trebuchet MS" panose="020B0603020202020204" pitchFamily="34" charset="0"/>
              </a:rPr>
              <a:t>Without Peritoneum</a:t>
            </a:r>
            <a:endParaRPr lang="en-GB" sz="1800" dirty="0">
              <a:latin typeface="Trebuchet MS" panose="020B0603020202020204" pitchFamily="34" charset="0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xmlns="" id="{4CDDB13C-F9B0-4AFF-90DD-C0F829F445DC}"/>
              </a:ext>
            </a:extLst>
          </p:cNvPr>
          <p:cNvSpPr txBox="1"/>
          <p:nvPr/>
        </p:nvSpPr>
        <p:spPr>
          <a:xfrm>
            <a:off x="6808603" y="4118509"/>
            <a:ext cx="2772421" cy="281019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 algn="ctr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  <a:cs typeface="Calibri"/>
              </a:rPr>
              <a:t>Left Kidney</a:t>
            </a:r>
            <a:endParaRPr sz="1800" dirty="0">
              <a:solidFill>
                <a:srgbClr val="FF0000"/>
              </a:solidFill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xmlns="" id="{D9A56F68-877E-4CC3-AD94-298167C27BEE}"/>
              </a:ext>
            </a:extLst>
          </p:cNvPr>
          <p:cNvSpPr txBox="1"/>
          <p:nvPr/>
        </p:nvSpPr>
        <p:spPr>
          <a:xfrm>
            <a:off x="537799" y="4118509"/>
            <a:ext cx="2629211" cy="281019"/>
          </a:xfrm>
          <a:prstGeom prst="rect">
            <a:avLst/>
          </a:prstGeom>
          <a:ln w="8096">
            <a:noFill/>
          </a:ln>
        </p:spPr>
        <p:txBody>
          <a:bodyPr vert="horz" wrap="square" lIns="0" tIns="3981" rIns="0" bIns="0" rtlCol="0">
            <a:spAutoFit/>
          </a:bodyPr>
          <a:lstStyle/>
          <a:p>
            <a:pPr marL="166226" marR="1001335" algn="ctr">
              <a:spcBef>
                <a:spcPts val="31"/>
              </a:spcBef>
              <a:tabLst>
                <a:tab pos="565366" algn="l"/>
                <a:tab pos="566361" algn="l"/>
              </a:tabLst>
            </a:pPr>
            <a:r>
              <a:rPr lang="en-US" sz="1800" dirty="0">
                <a:solidFill>
                  <a:srgbClr val="FF0000"/>
                </a:solidFill>
                <a:latin typeface="Trebuchet MS" panose="020B0603020202020204" pitchFamily="34" charset="0"/>
                <a:cs typeface="Calibri"/>
              </a:rPr>
              <a:t>Right Kidney</a:t>
            </a:r>
            <a:endParaRPr sz="1800" dirty="0">
              <a:solidFill>
                <a:srgbClr val="FF0000"/>
              </a:solidFill>
              <a:latin typeface="Trebuchet MS" panose="020B0603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4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3B54943-F5B9-41DD-9E99-10EB8118BB22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Psoas major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Quadratus lumborum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Diaphragm muscle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CCB269-F0AD-400B-833D-91FAC85035F9}"/>
              </a:ext>
            </a:extLst>
          </p:cNvPr>
          <p:cNvGrpSpPr/>
          <p:nvPr/>
        </p:nvGrpSpPr>
        <p:grpSpPr>
          <a:xfrm>
            <a:off x="5680815" y="1247775"/>
            <a:ext cx="2810006" cy="3256541"/>
            <a:chOff x="5994472" y="233488"/>
            <a:chExt cx="5583945" cy="6471283"/>
          </a:xfrm>
        </p:grpSpPr>
        <p:sp>
          <p:nvSpPr>
            <p:cNvPr id="4" name="object 5">
              <a:extLst>
                <a:ext uri="{FF2B5EF4-FFF2-40B4-BE49-F238E27FC236}">
                  <a16:creationId xmlns:a16="http://schemas.microsoft.com/office/drawing/2014/main" xmlns="" id="{2A6BC0E9-E346-475A-92A1-D194F50A93FF}"/>
                </a:ext>
              </a:extLst>
            </p:cNvPr>
            <p:cNvSpPr/>
            <p:nvPr/>
          </p:nvSpPr>
          <p:spPr>
            <a:xfrm>
              <a:off x="5994472" y="233488"/>
              <a:ext cx="5583945" cy="64712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195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802A02B-4C15-4C56-8AE6-4EBEC6DB1025}"/>
                </a:ext>
              </a:extLst>
            </p:cNvPr>
            <p:cNvSpPr txBox="1"/>
            <p:nvPr/>
          </p:nvSpPr>
          <p:spPr>
            <a:xfrm>
              <a:off x="7557246" y="3934051"/>
              <a:ext cx="624983" cy="61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A</a:t>
              </a:r>
              <a:endParaRPr lang="en-GB" b="1" dirty="0">
                <a:latin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744EF6-2C88-4A73-8C4C-7F8B663D6FFC}"/>
                </a:ext>
              </a:extLst>
            </p:cNvPr>
            <p:cNvSpPr txBox="1"/>
            <p:nvPr/>
          </p:nvSpPr>
          <p:spPr>
            <a:xfrm>
              <a:off x="7219770" y="2991998"/>
              <a:ext cx="624983" cy="61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B</a:t>
              </a:r>
              <a:endParaRPr lang="en-GB" b="1" dirty="0">
                <a:latin typeface="+mn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9780455-8DAB-45D8-868D-2D091270AB06}"/>
                </a:ext>
              </a:extLst>
            </p:cNvPr>
            <p:cNvSpPr txBox="1"/>
            <p:nvPr/>
          </p:nvSpPr>
          <p:spPr>
            <a:xfrm>
              <a:off x="7869738" y="1873191"/>
              <a:ext cx="624983" cy="61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C</a:t>
              </a:r>
              <a:endParaRPr lang="en-GB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4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C5FF49-6C38-425F-8EAE-C47282C505B7}"/>
              </a:ext>
            </a:extLst>
          </p:cNvPr>
          <p:cNvSpPr txBox="1">
            <a:spLocks/>
          </p:cNvSpPr>
          <p:nvPr/>
        </p:nvSpPr>
        <p:spPr>
          <a:xfrm>
            <a:off x="368581" y="1247775"/>
            <a:ext cx="4203420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8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Name the structures related to the marked areas: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1. Apical segment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2. Caudal segment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3. Anterior superior segment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4. Anterior inferior segment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n-US" spc="-8" dirty="0">
                <a:solidFill>
                  <a:schemeClr val="tx1"/>
                </a:solidFill>
                <a:latin typeface="Trebuchet MS" panose="020B0603020202020204" pitchFamily="34" charset="0"/>
              </a:rPr>
              <a:t>5. Posterior segment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E47096-1804-4A89-8DA6-F769CB398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064" y="1235103"/>
            <a:ext cx="3946137" cy="31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9515DE-CCEF-405E-A310-49E10DE7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40" y="1940820"/>
            <a:ext cx="3657600" cy="1042920"/>
          </a:xfrm>
        </p:spPr>
        <p:txBody>
          <a:bodyPr/>
          <a:lstStyle/>
          <a:p>
            <a:r>
              <a:rPr lang="en-US" sz="6000" dirty="0"/>
              <a:t>GOOD LUCK  </a:t>
            </a:r>
            <a:r>
              <a:rPr lang="en-US" sz="4000" dirty="0"/>
              <a:t>“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DF59F0-E966-44CE-B7E4-CFBC1CC35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4700" y="2983740"/>
            <a:ext cx="3054600" cy="701400"/>
          </a:xfrm>
        </p:spPr>
        <p:txBody>
          <a:bodyPr/>
          <a:lstStyle/>
          <a:p>
            <a:r>
              <a:rPr lang="en-US" dirty="0"/>
              <a:t>(Special thank for team436)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AC748-9F7C-472D-B611-8E0965A6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480" y="2251710"/>
            <a:ext cx="629160" cy="629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950214-236D-4F69-92F9-86E775BDBB21}"/>
              </a:ext>
            </a:extLst>
          </p:cNvPr>
          <p:cNvSpPr txBox="1"/>
          <p:nvPr/>
        </p:nvSpPr>
        <p:spPr>
          <a:xfrm>
            <a:off x="2720340" y="381798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Faisal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Alsaif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 &amp; Rawan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Alharbi</a:t>
            </a:r>
            <a:endParaRPr lang="en-US" sz="1800" dirty="0">
              <a:solidFill>
                <a:schemeClr val="accent3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2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01972F6-928C-4F47-A6FA-764C81099631}"/>
              </a:ext>
            </a:extLst>
          </p:cNvPr>
          <p:cNvSpPr txBox="1">
            <a:spLocks/>
          </p:cNvSpPr>
          <p:nvPr/>
        </p:nvSpPr>
        <p:spPr>
          <a:xfrm>
            <a:off x="368580" y="1418872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Quadratus lumborum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  <a:cs typeface="Arial" charset="0"/>
              </a:rPr>
              <a:t>Transverse abdominis </a:t>
            </a: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muscle</a:t>
            </a:r>
            <a:endParaRPr lang="en-US" dirty="0">
              <a:solidFill>
                <a:srgbClr val="C00000"/>
              </a:solidFill>
              <a:latin typeface="Trebuchet MS" panose="020B0603020202020204" pitchFamily="34" charset="0"/>
              <a:cs typeface="Arial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  <a:cs typeface="Arial" charset="0"/>
              </a:rPr>
              <a:t>Iliac </a:t>
            </a: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muscle muscle</a:t>
            </a:r>
            <a:endParaRPr lang="en-US" dirty="0">
              <a:solidFill>
                <a:srgbClr val="C00000"/>
              </a:solidFill>
              <a:latin typeface="Trebuchet MS" panose="020B0603020202020204" pitchFamily="34" charset="0"/>
              <a:cs typeface="Arial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Psoas major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Psoas minor muscle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D05FDF-8BE4-439D-B840-1B4A4269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030" y="1004711"/>
            <a:ext cx="3242837" cy="3563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080877-E3AD-4F1F-960C-58D36503AE57}"/>
              </a:ext>
            </a:extLst>
          </p:cNvPr>
          <p:cNvSpPr/>
          <p:nvPr/>
        </p:nvSpPr>
        <p:spPr>
          <a:xfrm>
            <a:off x="368580" y="3626204"/>
            <a:ext cx="420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53975" eaLnBrk="0">
              <a:spcBef>
                <a:spcPts val="1200"/>
              </a:spcBef>
            </a:pPr>
            <a:r>
              <a:rPr lang="en-US" altLang="ko-KR" sz="1600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*</a:t>
            </a:r>
            <a:r>
              <a:rPr lang="en-US" altLang="ko-KR" sz="1600" u="sng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Note</a:t>
            </a:r>
            <a:r>
              <a:rPr lang="en-US" altLang="ko-KR" sz="1600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: These muscles are part of the posterior abdominal wall and are </a:t>
            </a:r>
            <a:r>
              <a:rPr lang="en-US" altLang="ko-KR" sz="1600" b="1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posterior relations</a:t>
            </a:r>
            <a:r>
              <a:rPr lang="en-US" altLang="ko-KR" sz="1600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 of the </a:t>
            </a:r>
            <a:r>
              <a:rPr lang="en-US" altLang="ko-KR" sz="1600" b="1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kidney.</a:t>
            </a:r>
            <a:endParaRPr lang="ko-KR" altLang="en-US" sz="1600" b="1" dirty="0">
              <a:latin typeface="Trebuchet MS" panose="020B0603020202020204" pitchFamily="34" charset="0"/>
              <a:ea typeface="Calibri" charset="0"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7869379" y="1295232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8311605" y="1991073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5468505" y="3267801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5380893" y="1418872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7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6104793" y="1199444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8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xmlns="" id="{D1F9DC30-7578-401E-97B6-D7DF18BD5E6D}"/>
              </a:ext>
            </a:extLst>
          </p:cNvPr>
          <p:cNvSpPr/>
          <p:nvPr/>
        </p:nvSpPr>
        <p:spPr>
          <a:xfrm>
            <a:off x="5606133" y="1004711"/>
            <a:ext cx="2682060" cy="356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sz="2195"/>
          </a:p>
        </p:txBody>
      </p:sp>
      <p:cxnSp>
        <p:nvCxnSpPr>
          <p:cNvPr id="3" name="رابط مستقيم 2"/>
          <p:cNvCxnSpPr/>
          <p:nvPr/>
        </p:nvCxnSpPr>
        <p:spPr>
          <a:xfrm flipH="1">
            <a:off x="7289611" y="3052939"/>
            <a:ext cx="96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01972F6-928C-4F47-A6FA-764C81099631}"/>
              </a:ext>
            </a:extLst>
          </p:cNvPr>
          <p:cNvSpPr txBox="1">
            <a:spLocks/>
          </p:cNvSpPr>
          <p:nvPr/>
        </p:nvSpPr>
        <p:spPr>
          <a:xfrm>
            <a:off x="368581" y="1418872"/>
            <a:ext cx="4647920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Psoas major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pt-BR" spc="-4" dirty="0">
                <a:solidFill>
                  <a:srgbClr val="C00000"/>
                </a:solidFill>
                <a:latin typeface="Trebuchet MS" panose="020B0603020202020204" pitchFamily="34" charset="0"/>
              </a:rPr>
              <a:t>Psoas minor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pt-BR" spc="-4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180000" indent="-1800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The </a:t>
            </a:r>
            <a:r>
              <a:rPr lang="en-US" sz="1600" dirty="0">
                <a:solidFill>
                  <a:srgbClr val="882C63"/>
                </a:solidFill>
                <a:latin typeface="Trebuchet MS" panose="020B0603020202020204" pitchFamily="34" charset="0"/>
                <a:cs typeface="Arial" charset="0"/>
              </a:rPr>
              <a:t>renal artery 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arises from </a:t>
            </a:r>
            <a:r>
              <a:rPr lang="en-US" sz="1600" dirty="0">
                <a:solidFill>
                  <a:srgbClr val="882C63"/>
                </a:solidFill>
                <a:latin typeface="Trebuchet MS" panose="020B0603020202020204" pitchFamily="34" charset="0"/>
                <a:cs typeface="Arial" charset="0"/>
              </a:rPr>
              <a:t>abdominal aorta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.</a:t>
            </a:r>
          </a:p>
          <a:p>
            <a:pPr marL="180000" indent="-1800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The level of the </a:t>
            </a:r>
            <a:r>
              <a:rPr lang="en-US" sz="1600" dirty="0">
                <a:solidFill>
                  <a:srgbClr val="882C63"/>
                </a:solidFill>
                <a:latin typeface="Trebuchet MS" panose="020B0603020202020204" pitchFamily="34" charset="0"/>
                <a:cs typeface="Arial" charset="0"/>
              </a:rPr>
              <a:t>renal artery 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is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L2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.</a:t>
            </a:r>
          </a:p>
          <a:p>
            <a:pPr marL="180000" indent="-1800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renal veins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 drain into 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inferior vena cava</a:t>
            </a:r>
          </a:p>
          <a:p>
            <a:pPr marL="180000" indent="-1800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The right 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renal vein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 is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shorter</a:t>
            </a:r>
            <a:r>
              <a:rPr lang="en-US" sz="1600" dirty="0">
                <a:solidFill>
                  <a:schemeClr val="tx1"/>
                </a:solidFill>
                <a:latin typeface="Trebuchet MS" panose="020B0603020202020204" pitchFamily="34" charset="0"/>
                <a:cs typeface="Arial" charset="0"/>
              </a:rPr>
              <a:t> than the left 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  <a:cs typeface="Arial" charset="0"/>
              </a:rPr>
              <a:t>renal vein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pt-BR" spc="-4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8212449" y="2619207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8254811" y="2929299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764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9AC7B2-BC24-47BB-B914-CC9533288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088" y="874359"/>
            <a:ext cx="3289021" cy="360309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5B2D9707-4DAB-45D6-858D-855679F4102A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 smtClean="0">
                <a:solidFill>
                  <a:srgbClr val="C00000"/>
                </a:solidFill>
                <a:latin typeface="Trebuchet MS" panose="020B0603020202020204" pitchFamily="34" charset="0"/>
                <a:cs typeface="Arial"/>
              </a:rPr>
              <a:t>Diaphragm muscle</a:t>
            </a:r>
            <a:endParaRPr lang="en-US" spc="-4" dirty="0">
              <a:solidFill>
                <a:srgbClr val="C00000"/>
              </a:solidFill>
              <a:latin typeface="Trebuchet MS" panose="020B0603020202020204" pitchFamily="34" charset="0"/>
              <a:cs typeface="Arial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Left suprarenal gland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Left kidney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rgbClr val="882C63"/>
                </a:solidFill>
                <a:latin typeface="Trebuchet MS" panose="020B0603020202020204" pitchFamily="34" charset="0"/>
                <a:cs typeface="Arial"/>
              </a:rPr>
              <a:t>Abdominal Aorta 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 smtClean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Let gonadal </a:t>
            </a: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vessels 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 smtClean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Right ureter </a:t>
            </a:r>
            <a:endParaRPr lang="en-US" spc="-4" dirty="0">
              <a:solidFill>
                <a:schemeClr val="tx1"/>
              </a:solidFill>
              <a:latin typeface="Trebuchet MS" panose="020B0603020202020204" pitchFamily="34" charset="0"/>
              <a:cs typeface="Arial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Right kidney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  <a:cs typeface="Arial"/>
              </a:rPr>
              <a:t>Right suprarenal gland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US" spc="-4" dirty="0">
                <a:solidFill>
                  <a:srgbClr val="0070C0"/>
                </a:solidFill>
                <a:latin typeface="Trebuchet MS" panose="020B0603020202020204" pitchFamily="34" charset="0"/>
                <a:cs typeface="Arial"/>
              </a:rPr>
              <a:t>Inferior vena cava</a:t>
            </a:r>
          </a:p>
        </p:txBody>
      </p:sp>
    </p:spTree>
    <p:extLst>
      <p:ext uri="{BB962C8B-B14F-4D97-AF65-F5344CB8AC3E}">
        <p14:creationId xmlns:p14="http://schemas.microsoft.com/office/powerpoint/2010/main" val="6263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3133345" y="259462"/>
            <a:ext cx="854963" cy="92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960A9DC5-3421-4FE6-9EA6-CBDE187FBFD3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Right suprarenal gland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Left suprarenal gland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Right kidney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Left kidney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8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850A3-785A-4FBA-8B2F-4C02DF682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883" y="992502"/>
            <a:ext cx="3303513" cy="3158495"/>
          </a:xfrm>
          <a:prstGeom prst="rect">
            <a:avLst/>
          </a:prstGeom>
        </p:spPr>
      </p:pic>
      <p:sp>
        <p:nvSpPr>
          <p:cNvPr id="9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5685155" y="2322198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8268494" y="2074919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xmlns="" id="{BF762E41-A9F9-47C6-82F2-9BDC4ECDE901}"/>
              </a:ext>
            </a:extLst>
          </p:cNvPr>
          <p:cNvSpPr/>
          <p:nvPr/>
        </p:nvSpPr>
        <p:spPr>
          <a:xfrm>
            <a:off x="5437876" y="3950522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Oval 34">
            <a:extLst>
              <a:ext uri="{FF2B5EF4-FFF2-40B4-BE49-F238E27FC236}">
                <a16:creationId xmlns:a16="http://schemas.microsoft.com/office/drawing/2014/main" xmlns="" id="{527CD115-04C3-431C-A01C-4FFF7A8684DD}"/>
              </a:ext>
            </a:extLst>
          </p:cNvPr>
          <p:cNvSpPr/>
          <p:nvPr/>
        </p:nvSpPr>
        <p:spPr>
          <a:xfrm>
            <a:off x="8499969" y="3317574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9497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52367507-E8EF-442C-B506-A22884955A6C}"/>
              </a:ext>
            </a:extLst>
          </p:cNvPr>
          <p:cNvSpPr txBox="1">
            <a:spLocks/>
          </p:cNvSpPr>
          <p:nvPr/>
        </p:nvSpPr>
        <p:spPr>
          <a:xfrm>
            <a:off x="368580" y="1247775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Left ureter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spc="-4" dirty="0">
                <a:solidFill>
                  <a:schemeClr val="tx1"/>
                </a:solidFill>
                <a:latin typeface="Trebuchet MS" panose="020B0603020202020204" pitchFamily="34" charset="0"/>
              </a:rPr>
              <a:t>Right ureter</a:t>
            </a:r>
            <a:endParaRPr lang="en-US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8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812BCE-C37C-4C1A-801B-018B93B0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088" y="874359"/>
            <a:ext cx="3289021" cy="36030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4A803C-5625-497D-921B-512DC21EFE50}"/>
              </a:ext>
            </a:extLst>
          </p:cNvPr>
          <p:cNvSpPr/>
          <p:nvPr/>
        </p:nvSpPr>
        <p:spPr>
          <a:xfrm>
            <a:off x="236821" y="2383805"/>
            <a:ext cx="4335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eaLnBrk="0">
              <a:spcBef>
                <a:spcPts val="1200"/>
              </a:spcBef>
            </a:pPr>
            <a:r>
              <a:rPr lang="en-US" altLang="ko-KR" sz="1600" dirty="0">
                <a:solidFill>
                  <a:schemeClr val="tx1"/>
                </a:solidFill>
                <a:latin typeface="Trebuchet MS" panose="020B0603020202020204" pitchFamily="34" charset="0"/>
                <a:ea typeface="Calibri" charset="0"/>
              </a:rPr>
              <a:t>*Sites of CONSTRICTIONS in the ureter:</a:t>
            </a:r>
          </a:p>
          <a:p>
            <a:pPr marL="360000" indent="-216000" eaLnBrk="0">
              <a:buFont typeface="+mj-lt"/>
              <a:buAutoNum type="arabicPeriod"/>
            </a:pPr>
            <a:r>
              <a:rPr lang="en-US" altLang="ko-KR" sz="1600" dirty="0">
                <a:latin typeface="Trebuchet MS" panose="020B0603020202020204" pitchFamily="34" charset="0"/>
                <a:ea typeface="Calibri" charset="0"/>
              </a:rPr>
              <a:t>At </a:t>
            </a:r>
            <a:r>
              <a:rPr lang="en-US" altLang="ko-KR" sz="1600" b="1" dirty="0">
                <a:latin typeface="Trebuchet MS" panose="020B0603020202020204" pitchFamily="34" charset="0"/>
                <a:ea typeface="Calibri" charset="0"/>
              </a:rPr>
              <a:t>ureteropelvic</a:t>
            </a:r>
            <a:r>
              <a:rPr lang="en-US" altLang="ko-KR" sz="1600" dirty="0">
                <a:latin typeface="Trebuchet MS" panose="020B0603020202020204" pitchFamily="34" charset="0"/>
                <a:ea typeface="Calibri" charset="0"/>
              </a:rPr>
              <a:t> junction</a:t>
            </a:r>
            <a:endParaRPr lang="ko-KR" altLang="en-US" sz="1600" dirty="0">
              <a:latin typeface="Trebuchet MS" panose="020B0603020202020204" pitchFamily="34" charset="0"/>
              <a:ea typeface="Calibri" charset="0"/>
            </a:endParaRPr>
          </a:p>
          <a:p>
            <a:pPr marL="360000" indent="-216000">
              <a:buFont typeface="+mj-lt"/>
              <a:buAutoNum type="arabicPeriod"/>
            </a:pPr>
            <a:r>
              <a:rPr lang="en-US" sz="1600" dirty="0">
                <a:latin typeface="Trebuchet MS" panose="020B0603020202020204" pitchFamily="34" charset="0"/>
              </a:rPr>
              <a:t>At </a:t>
            </a:r>
            <a:r>
              <a:rPr lang="en-US" sz="1600" b="1" dirty="0">
                <a:latin typeface="Trebuchet MS" panose="020B0603020202020204" pitchFamily="34" charset="0"/>
              </a:rPr>
              <a:t>pelvic inlet </a:t>
            </a:r>
            <a:r>
              <a:rPr lang="en-US" sz="1600" dirty="0">
                <a:latin typeface="Trebuchet MS" panose="020B0603020202020204" pitchFamily="34" charset="0"/>
              </a:rPr>
              <a:t>(site of crossing of </a:t>
            </a:r>
            <a:r>
              <a:rPr lang="en-US" sz="1600" dirty="0">
                <a:solidFill>
                  <a:srgbClr val="882C63"/>
                </a:solidFill>
                <a:latin typeface="Trebuchet MS" panose="020B0603020202020204" pitchFamily="34" charset="0"/>
              </a:rPr>
              <a:t>common iliac artery</a:t>
            </a:r>
            <a:r>
              <a:rPr lang="en-US" sz="1600" dirty="0">
                <a:latin typeface="Trebuchet MS" panose="020B0603020202020204" pitchFamily="34" charset="0"/>
              </a:rPr>
              <a:t>)</a:t>
            </a:r>
          </a:p>
          <a:p>
            <a:pPr marL="360000" indent="-216000">
              <a:buFont typeface="+mj-lt"/>
              <a:buAutoNum type="arabicPeriod"/>
            </a:pPr>
            <a:r>
              <a:rPr lang="en-US" altLang="ko-KR" sz="1600" dirty="0">
                <a:latin typeface="Trebuchet MS" panose="020B0603020202020204" pitchFamily="34" charset="0"/>
                <a:ea typeface="Calibri" charset="0"/>
              </a:rPr>
              <a:t>At site of </a:t>
            </a:r>
            <a:r>
              <a:rPr lang="en-US" altLang="ko-KR" sz="1600" b="1" dirty="0">
                <a:latin typeface="Trebuchet MS" panose="020B0603020202020204" pitchFamily="34" charset="0"/>
                <a:ea typeface="Calibri" charset="0"/>
              </a:rPr>
              <a:t>entrance to bladder</a:t>
            </a:r>
            <a:endParaRPr lang="ko-KR" altLang="en-US" sz="1600" b="1" dirty="0">
              <a:latin typeface="Trebuchet MS" panose="020B0603020202020204" pitchFamily="34" charset="0"/>
              <a:ea typeface="Calibri" charset="0"/>
            </a:endParaRPr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xmlns="" id="{A264348F-5722-4572-B685-E3EA01E0CF56}"/>
              </a:ext>
            </a:extLst>
          </p:cNvPr>
          <p:cNvSpPr/>
          <p:nvPr/>
        </p:nvSpPr>
        <p:spPr>
          <a:xfrm>
            <a:off x="8339280" y="2617400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xmlns="" id="{3D1C61F8-2BAC-4E04-86E2-7FA257482486}"/>
              </a:ext>
            </a:extLst>
          </p:cNvPr>
          <p:cNvSpPr/>
          <p:nvPr/>
        </p:nvSpPr>
        <p:spPr>
          <a:xfrm>
            <a:off x="5352505" y="3038426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099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10C2969D-0BD0-4C85-B7B1-36DF3ADCF2A7}"/>
              </a:ext>
            </a:extLst>
          </p:cNvPr>
          <p:cNvSpPr txBox="1">
            <a:spLocks/>
          </p:cNvSpPr>
          <p:nvPr/>
        </p:nvSpPr>
        <p:spPr>
          <a:xfrm>
            <a:off x="368580" y="1444546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Right adrenal (or suprarenal) gland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Diaphragm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Psoas major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Quadratus lumborum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Transverse abdominis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Urinary bladder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n-US" spc="-8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6DF15D-C90B-41EA-ACD4-E5DE091B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33" y="1247775"/>
            <a:ext cx="3172645" cy="30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6BCB112-7467-4A5F-A571-BA28377258CC}"/>
              </a:ext>
            </a:extLst>
          </p:cNvPr>
          <p:cNvSpPr txBox="1">
            <a:spLocks/>
          </p:cNvSpPr>
          <p:nvPr/>
        </p:nvSpPr>
        <p:spPr>
          <a:xfrm>
            <a:off x="368580" y="1871142"/>
            <a:ext cx="5135953" cy="264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endParaRPr lang="en-US" spc="-4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Psoas major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Quadratus lumborum muscle</a:t>
            </a:r>
          </a:p>
          <a:p>
            <a:pPr marL="396000" indent="-396000">
              <a:buClr>
                <a:schemeClr val="accent2">
                  <a:lumMod val="75000"/>
                </a:schemeClr>
              </a:buClr>
              <a:buFont typeface="+mj-lt"/>
              <a:buAutoNum type="alphaUcPeriod"/>
            </a:pP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Transverse abdominis muscle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3D3D3-C9E5-4FF7-90FF-39A178C3B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078" y="1568706"/>
            <a:ext cx="3401342" cy="2205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493A92-EBA8-46AC-B8D5-F4223EF4297F}"/>
              </a:ext>
            </a:extLst>
          </p:cNvPr>
          <p:cNvSpPr/>
          <p:nvPr/>
        </p:nvSpPr>
        <p:spPr>
          <a:xfrm>
            <a:off x="6627136" y="3213980"/>
            <a:ext cx="941561" cy="559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8464A27-638C-459C-8FF5-C12FFD760D35}"/>
              </a:ext>
            </a:extLst>
          </p:cNvPr>
          <p:cNvSpPr/>
          <p:nvPr/>
        </p:nvSpPr>
        <p:spPr>
          <a:xfrm>
            <a:off x="6627136" y="3370336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0409992-5BE0-4E8D-B51E-820B3FEEA5DB}"/>
              </a:ext>
            </a:extLst>
          </p:cNvPr>
          <p:cNvSpPr/>
          <p:nvPr/>
        </p:nvSpPr>
        <p:spPr>
          <a:xfrm>
            <a:off x="6593757" y="3658625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32DC6E-ADA6-4828-8739-EA2954F6BBAE}"/>
              </a:ext>
            </a:extLst>
          </p:cNvPr>
          <p:cNvSpPr/>
          <p:nvPr/>
        </p:nvSpPr>
        <p:spPr>
          <a:xfrm>
            <a:off x="6593756" y="3071478"/>
            <a:ext cx="247279" cy="2472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070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514</Words>
  <Application>Microsoft Office PowerPoint</Application>
  <PresentationFormat>عرض على الشاشة (9:16)‏</PresentationFormat>
  <Paragraphs>215</Paragraphs>
  <Slides>21</Slides>
  <Notes>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</vt:lpstr>
      <vt:lpstr>Economica</vt:lpstr>
      <vt:lpstr>Courier New</vt:lpstr>
      <vt:lpstr>Trebuchet MS</vt:lpstr>
      <vt:lpstr>Open Sans</vt:lpstr>
      <vt:lpstr>Arabic Typesetting</vt:lpstr>
      <vt:lpstr>Calibri</vt:lpstr>
      <vt:lpstr>Luxe</vt:lpstr>
      <vt:lpstr>OSPE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 LUCK  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OSPE</dc:title>
  <dc:creator>Rawan</dc:creator>
  <cp:lastModifiedBy>TOSHIBA</cp:lastModifiedBy>
  <cp:revision>54</cp:revision>
  <dcterms:modified xsi:type="dcterms:W3CDTF">2018-04-25T21:38:32Z</dcterms:modified>
</cp:coreProperties>
</file>