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9" r:id="rId4"/>
    <p:sldId id="270" r:id="rId5"/>
    <p:sldId id="284" r:id="rId6"/>
    <p:sldId id="299" r:id="rId7"/>
    <p:sldId id="285" r:id="rId8"/>
    <p:sldId id="300" r:id="rId9"/>
    <p:sldId id="301" r:id="rId10"/>
    <p:sldId id="303" r:id="rId11"/>
    <p:sldId id="30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FFFFF"/>
    <a:srgbClr val="66FF33"/>
    <a:srgbClr val="FCF600"/>
    <a:srgbClr val="EF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10800000">
            <a:off x="-19901" y="0"/>
            <a:ext cx="12208725" cy="6849533"/>
            <a:chOff x="0" y="0"/>
            <a:chExt cx="12208725" cy="6849533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68495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46" y="2766023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603" y="2766023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sp>
        <p:nvSpPr>
          <p:cNvPr id="33" name="مستطيل 6">
            <a:extLst>
              <a:ext uri="{FF2B5EF4-FFF2-40B4-BE49-F238E27FC236}">
                <a16:creationId xmlns:a16="http://schemas.microsoft.com/office/drawing/2014/main" id="{22EDFB3C-F370-4205-8317-592F8BF50635}"/>
              </a:ext>
            </a:extLst>
          </p:cNvPr>
          <p:cNvSpPr/>
          <p:nvPr userDrawn="1"/>
        </p:nvSpPr>
        <p:spPr>
          <a:xfrm>
            <a:off x="2848738" y="2364666"/>
            <a:ext cx="7418121" cy="300308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questions. </a:t>
            </a:r>
          </a:p>
          <a:p>
            <a:pPr algn="l"/>
            <a:r>
              <a:rPr lang="en-US" sz="1800" b="0" u="dbl" baseline="0" dirty="0">
                <a:solidFill>
                  <a:srgbClr val="820000"/>
                </a:solidFill>
                <a:effectLst/>
              </a:rPr>
              <a:t>Dark red: very important.</a:t>
            </a:r>
          </a:p>
          <a:p>
            <a:pPr algn="l"/>
            <a:r>
              <a:rPr lang="en-US" sz="1800" b="0" dirty="0">
                <a:effectLst/>
              </a:rPr>
              <a:t>Black: complete answers.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cxnSp>
        <p:nvCxnSpPr>
          <p:cNvPr id="34" name="رابط مستقيم 27">
            <a:extLst>
              <a:ext uri="{FF2B5EF4-FFF2-40B4-BE49-F238E27FC236}">
                <a16:creationId xmlns:a16="http://schemas.microsoft.com/office/drawing/2014/main" id="{26AB48EB-A322-4C00-AA50-9C08FAE8178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مربع نص 1">
            <a:extLst>
              <a:ext uri="{FF2B5EF4-FFF2-40B4-BE49-F238E27FC236}">
                <a16:creationId xmlns:a16="http://schemas.microsoft.com/office/drawing/2014/main" id="{9C862F8E-C488-4094-AB9E-8E92D55EDCE8}"/>
              </a:ext>
            </a:extLst>
          </p:cNvPr>
          <p:cNvSpPr txBox="1"/>
          <p:nvPr userDrawn="1"/>
        </p:nvSpPr>
        <p:spPr>
          <a:xfrm>
            <a:off x="2677683" y="2868951"/>
            <a:ext cx="74181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OSPE file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(Renal block) </a:t>
            </a:r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903898" y="1896533"/>
            <a:ext cx="8148637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</a:rPr>
              <a:t>You should know before the exam: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The diagrams in these slides are going to be the </a:t>
            </a:r>
            <a:r>
              <a:rPr lang="en-GB" sz="2400" b="1" dirty="0">
                <a:latin typeface="+mj-lt"/>
              </a:rPr>
              <a:t>same</a:t>
            </a:r>
            <a:r>
              <a:rPr lang="en-GB" sz="2400" b="0" dirty="0">
                <a:latin typeface="+mj-lt"/>
              </a:rPr>
              <a:t> in the exam however, it may not be coloured.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You have to </a:t>
            </a:r>
            <a:r>
              <a:rPr lang="en-GB" sz="2400" b="1" u="sng" dirty="0">
                <a:latin typeface="+mj-lt"/>
              </a:rPr>
              <a:t>mention the full name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0" dirty="0">
                <a:latin typeface="+mj-lt"/>
              </a:rPr>
              <a:t>always and </a:t>
            </a:r>
            <a:r>
              <a:rPr lang="en-GB" sz="2400" b="1" dirty="0">
                <a:latin typeface="+mj-lt"/>
              </a:rPr>
              <a:t>don’t use shortcuts</a:t>
            </a:r>
            <a:r>
              <a:rPr lang="en-GB" sz="2400" b="0" dirty="0">
                <a:latin typeface="+mj-lt"/>
              </a:rPr>
              <a:t> you could lose marks because of that.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The </a:t>
            </a:r>
            <a:r>
              <a:rPr lang="en-GB" sz="2400" b="1" dirty="0">
                <a:latin typeface="+mj-lt"/>
              </a:rPr>
              <a:t>Arrows</a:t>
            </a:r>
            <a:r>
              <a:rPr lang="en-GB" sz="2400" b="0" dirty="0">
                <a:latin typeface="+mj-lt"/>
              </a:rPr>
              <a:t> in the diagrams are </a:t>
            </a:r>
            <a:r>
              <a:rPr lang="en-GB" sz="2400" b="1" dirty="0">
                <a:latin typeface="+mj-lt"/>
              </a:rPr>
              <a:t>very important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So please study them well.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DA0B8-34B0-4A18-BB4F-65DE8F45D1BD}"/>
              </a:ext>
            </a:extLst>
          </p:cNvPr>
          <p:cNvGrpSpPr/>
          <p:nvPr userDrawn="1"/>
        </p:nvGrpSpPr>
        <p:grpSpPr>
          <a:xfrm>
            <a:off x="9511141" y="-11963"/>
            <a:ext cx="2680859" cy="6861495"/>
            <a:chOff x="9527866" y="0"/>
            <a:chExt cx="2680859" cy="60391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C01C3-1E30-4826-B495-142C7833F07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C76C62-CAC0-4A12-96E6-1B2FF12B208D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FB90F93-1432-441A-93A7-4423157ACAC5}"/>
                </a:ext>
              </a:extLst>
            </p:cNvPr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6DFB5B7-DA87-490F-8DDD-CC4338F9B965}"/>
                </a:ext>
              </a:extLst>
            </p:cNvPr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5164DA0-E80B-4867-A470-718F1052318F}"/>
                </a:ext>
              </a:extLst>
            </p:cNvPr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E02BDA46-51A4-42A1-A7C8-CDF0AF4BCB42}"/>
                </a:ext>
              </a:extLst>
            </p:cNvPr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D17009B2-E2CC-481A-834B-AB37931CA542}"/>
                </a:ext>
              </a:extLst>
            </p:cNvPr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6F6C669-84FB-43B5-A98B-593AEF7BF767}"/>
                </a:ext>
              </a:extLst>
            </p:cNvPr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29F3CC3-3A32-4DEE-98B3-FF4FAD77736E}"/>
                </a:ext>
              </a:extLst>
            </p:cNvPr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8" name="صورة 7">
            <a:extLst>
              <a:ext uri="{FF2B5EF4-FFF2-40B4-BE49-F238E27FC236}">
                <a16:creationId xmlns:a16="http://schemas.microsoft.com/office/drawing/2014/main" id="{B535A1B8-A01D-41B2-B9CC-1766F139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74" y="5750315"/>
            <a:ext cx="909991" cy="947218"/>
          </a:xfrm>
          <a:prstGeom prst="rect">
            <a:avLst/>
          </a:prstGeom>
        </p:spPr>
      </p:pic>
      <p:sp>
        <p:nvSpPr>
          <p:cNvPr id="29" name="مربع نص 21">
            <a:extLst>
              <a:ext uri="{FF2B5EF4-FFF2-40B4-BE49-F238E27FC236}">
                <a16:creationId xmlns:a16="http://schemas.microsoft.com/office/drawing/2014/main" id="{A3049F46-B829-429B-BE4C-9CF7FF1581C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Renal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2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10800000">
            <a:off x="-19902" y="-9"/>
            <a:ext cx="12208726" cy="6849542"/>
            <a:chOff x="0" y="0"/>
            <a:chExt cx="12208726" cy="6849542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 flipH="1" flipV="1">
              <a:off x="9880599" y="0"/>
              <a:ext cx="823058" cy="684106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endCxn id="23" idx="2"/>
            </p:cNvCxnSpPr>
            <p:nvPr/>
          </p:nvCxnSpPr>
          <p:spPr>
            <a:xfrm rot="10800000" flipV="1">
              <a:off x="9527868" y="2862564"/>
              <a:ext cx="2660957" cy="398697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750811" y="3"/>
              <a:ext cx="2457915" cy="6849533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9527868" y="2229152"/>
              <a:ext cx="2664135" cy="462039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0"/>
              <a:ext cx="1290094" cy="68410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1167339" y="0"/>
              <a:ext cx="1021486" cy="6849539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703658" y="2771020"/>
              <a:ext cx="1485169" cy="40700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68495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sp>
        <p:nvSpPr>
          <p:cNvPr id="28" name="مستطيل 19">
            <a:extLst>
              <a:ext uri="{FF2B5EF4-FFF2-40B4-BE49-F238E27FC236}">
                <a16:creationId xmlns:a16="http://schemas.microsoft.com/office/drawing/2014/main" id="{E2D56596-A12A-4CDE-A733-3A10207BDF60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8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effectLst/>
                <a:latin typeface="+mn-lt"/>
              </a:rPr>
              <a:t>Rawan Mohammad Alharbi</a:t>
            </a:r>
          </a:p>
          <a:p>
            <a:pPr algn="ctr"/>
            <a:r>
              <a:rPr lang="en-GB" sz="2000" b="0" i="0" dirty="0">
                <a:effectLst/>
                <a:latin typeface="+mn-lt"/>
              </a:rPr>
              <a:t>Khalid Fayez </a:t>
            </a:r>
            <a:r>
              <a:rPr lang="en-GB" sz="2000" b="0" i="0" dirty="0" err="1">
                <a:effectLst/>
                <a:latin typeface="+mn-lt"/>
              </a:rPr>
              <a:t>Alshehri</a:t>
            </a:r>
            <a:endParaRPr lang="en-GB" sz="2000" b="0" i="0" dirty="0"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05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5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5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pic>
        <p:nvPicPr>
          <p:cNvPr id="30" name="صورة 49">
            <a:extLst>
              <a:ext uri="{FF2B5EF4-FFF2-40B4-BE49-F238E27FC236}">
                <a16:creationId xmlns:a16="http://schemas.microsoft.com/office/drawing/2014/main" id="{1DE34581-58A3-4F6E-BAB1-62F0744A1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31" name="مجموعة 7">
            <a:extLst>
              <a:ext uri="{FF2B5EF4-FFF2-40B4-BE49-F238E27FC236}">
                <a16:creationId xmlns:a16="http://schemas.microsoft.com/office/drawing/2014/main" id="{A92D1ED0-045F-4226-BA72-C727C774849C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32" name="صورة 4">
              <a:extLst>
                <a:ext uri="{FF2B5EF4-FFF2-40B4-BE49-F238E27FC236}">
                  <a16:creationId xmlns:a16="http://schemas.microsoft.com/office/drawing/2014/main" id="{0D058179-342E-4B46-A611-A8553A309B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36" name="صورة 6">
              <a:extLst>
                <a:ext uri="{FF2B5EF4-FFF2-40B4-BE49-F238E27FC236}">
                  <a16:creationId xmlns:a16="http://schemas.microsoft.com/office/drawing/2014/main" id="{DAB557A2-7354-447F-9014-F407B01C93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37" name="رابط مستقيم 26">
            <a:extLst>
              <a:ext uri="{FF2B5EF4-FFF2-40B4-BE49-F238E27FC236}">
                <a16:creationId xmlns:a16="http://schemas.microsoft.com/office/drawing/2014/main" id="{01763FC2-C71A-45CD-B882-48DF29FC223F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64E0D9F-1855-4672-BB7A-D884FA7C4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213" t="23166" r="31107" b="32274"/>
          <a:stretch/>
        </p:blipFill>
        <p:spPr>
          <a:xfrm>
            <a:off x="5672358" y="497397"/>
            <a:ext cx="1770880" cy="15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546" y="5750315"/>
            <a:ext cx="909991" cy="947218"/>
          </a:xfrm>
          <a:prstGeom prst="rect">
            <a:avLst/>
          </a:prstGeom>
        </p:spPr>
      </p:pic>
      <p:sp>
        <p:nvSpPr>
          <p:cNvPr id="12" name="مربع نص 21">
            <a:extLst>
              <a:ext uri="{FF2B5EF4-FFF2-40B4-BE49-F238E27FC236}">
                <a16:creationId xmlns:a16="http://schemas.microsoft.com/office/drawing/2014/main" id="{B2A2273F-96D6-4F38-915A-8CEB0655AF78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Renal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A7B99-7F7E-4755-9C73-6E20D5EBB55E}"/>
              </a:ext>
            </a:extLst>
          </p:cNvPr>
          <p:cNvGrpSpPr/>
          <p:nvPr userDrawn="1"/>
        </p:nvGrpSpPr>
        <p:grpSpPr>
          <a:xfrm rot="10800000">
            <a:off x="0" y="-8467"/>
            <a:ext cx="1823508" cy="6866467"/>
            <a:chOff x="10368492" y="-8467"/>
            <a:chExt cx="1823508" cy="6866467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D54CB51-2D46-4415-B8B6-0A285EA30E3B}"/>
                </a:ext>
              </a:extLst>
            </p:cNvPr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CEB4A6-0D81-4575-AB9A-68056884CB95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C29CAFC-E755-46F2-9BF5-81D69A7FA7B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4798857-7571-407D-86C7-F48FB73AB637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FD2A39D-9642-4FDA-B770-437902E4059E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73" r:id="rId4"/>
    <p:sldLayoutId id="2147483676" r:id="rId5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9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62FC-A387-4F34-83E6-36227D61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96DAAB-F9DE-41C9-B5A3-DC51C7557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7785"/>
              </p:ext>
            </p:extLst>
          </p:nvPr>
        </p:nvGraphicFramePr>
        <p:xfrm>
          <a:off x="1993392" y="1405464"/>
          <a:ext cx="9457268" cy="42638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64317">
                  <a:extLst>
                    <a:ext uri="{9D8B030D-6E8A-4147-A177-3AD203B41FA5}">
                      <a16:colId xmlns:a16="http://schemas.microsoft.com/office/drawing/2014/main" val="630856589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2420202630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3931238704"/>
                    </a:ext>
                  </a:extLst>
                </a:gridCol>
                <a:gridCol w="2364317">
                  <a:extLst>
                    <a:ext uri="{9D8B030D-6E8A-4147-A177-3AD203B41FA5}">
                      <a16:colId xmlns:a16="http://schemas.microsoft.com/office/drawing/2014/main" val="1733691396"/>
                    </a:ext>
                  </a:extLst>
                </a:gridCol>
              </a:tblGrid>
              <a:tr h="407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/>
                        <a:t>Mucosa</a:t>
                      </a:r>
                      <a:endParaRPr lang="en-US" sz="2000" b="1" kern="1200" baseline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/>
                        <a:t>Muscularis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/>
                        <a:t>Adventitia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8880461"/>
                  </a:ext>
                </a:extLst>
              </a:tr>
              <a:tr h="2351369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Ureter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</a:t>
                      </a: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ransitional Epithelium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Lamina Propria</a:t>
                      </a:r>
                      <a:endParaRPr lang="ar-SA" sz="1800" kern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Upper 2/3: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Inner Longitudinal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Outer Circular </a:t>
                      </a: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endParaRPr lang="en-US" sz="1800" kern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Lower 1/3: 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Inner Longitudinal 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Middle Circular 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Outer Longitudinal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FF0000"/>
                          </a:solidFill>
                        </a:rPr>
                        <a:t>NO Serosa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7398751"/>
                  </a:ext>
                </a:extLst>
              </a:tr>
              <a:tr h="1504876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Urinary bladder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</a:t>
                      </a: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ransitional Epithelium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Lamina Propria</a:t>
                      </a:r>
                      <a:endParaRPr lang="ar-SA" sz="18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 layers of smooth muscle coat”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Inner Longitudinal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Middle Circular</a:t>
                      </a:r>
                    </a:p>
                    <a:p>
                      <a:pPr marL="180000" indent="-180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Outer Longitudinal</a:t>
                      </a:r>
                      <a:endParaRPr lang="en-US" sz="1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*The name of this layer is urinary bladder is </a:t>
                      </a:r>
                      <a:r>
                        <a:rPr lang="en-US" sz="1600" kern="1200" dirty="0">
                          <a:solidFill>
                            <a:srgbClr val="C00000"/>
                          </a:solidFill>
                        </a:rPr>
                        <a:t>“</a:t>
                      </a:r>
                      <a:r>
                        <a:rPr lang="en-US" sz="16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serosa or adventitia” </a:t>
                      </a:r>
                      <a:br>
                        <a:rPr lang="en-US" sz="1600" kern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800" kern="1200" dirty="0">
                          <a:solidFill>
                            <a:srgbClr val="FF0000"/>
                          </a:solidFill>
                        </a:rPr>
                        <a:t>Serosa</a:t>
                      </a:r>
                      <a:endParaRPr lang="ar-SA" sz="1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712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07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3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Cortex of the Kidney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6396520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Cortex of the Kidney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Q2: Identify labeling: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Glomerulus of renal corpuscle.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Urinary space (or capsular space).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Parietal layer of Bowman’s capsule. 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Proximal convoluted tubules with </a:t>
            </a:r>
            <a:b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</a:b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brush border.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Distal convoluted tubules. 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Juxta-glomerular apparatus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.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Q3: How to differentiate between the </a:t>
            </a:r>
            <a:br>
              <a:rPr lang="en-US" kern="100" spc="-5" dirty="0">
                <a:solidFill>
                  <a:srgbClr val="FF0000"/>
                </a:solidFill>
                <a:cs typeface="Calibri"/>
              </a:rPr>
            </a:br>
            <a:r>
              <a:rPr lang="en-US" kern="100" spc="-5" dirty="0">
                <a:solidFill>
                  <a:srgbClr val="FF0000"/>
                </a:solidFill>
                <a:cs typeface="Calibri"/>
              </a:rPr>
              <a:t>proximal and distal convoluted tubules?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u="sng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PCV:</a:t>
            </a:r>
            <a:r>
              <a:rPr lang="en-US" b="1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 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Has an ill defined lumen because it is </a:t>
            </a:r>
            <a:b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</a:b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filled with brush border (microvilli) 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“</a:t>
            </a:r>
            <a:r>
              <a:rPr lang="ar-SA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من جوا لونها  وردي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”</a:t>
            </a:r>
            <a:endParaRPr lang="en-US" sz="1600" kern="100" spc="-5" dirty="0">
              <a:solidFill>
                <a:schemeClr val="bg1">
                  <a:lumMod val="50000"/>
                </a:schemeClr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u="sng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DCV:</a:t>
            </a:r>
            <a:r>
              <a:rPr lang="en-US" b="1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 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Has a well demarcated and clear lumen. 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“</a:t>
            </a:r>
            <a:r>
              <a:rPr lang="ar-SA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من جوا لونها أبيض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”</a:t>
            </a:r>
            <a:endParaRPr lang="ar-SA" kern="100" spc="-5" dirty="0">
              <a:solidFill>
                <a:schemeClr val="bg1">
                  <a:lumMod val="50000"/>
                </a:schemeClr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DC5EED1-0ED5-4792-97B3-A55989C0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722" y="2259889"/>
            <a:ext cx="4124307" cy="32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669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Juxtaglomerular apparatus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04F46D-86DC-4992-935F-6E1CF0F63C0B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Juxtaglomerular apparatus 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Q2: What are the components(cells) that</a:t>
            </a:r>
            <a:br>
              <a:rPr lang="en-US" kern="100" spc="-5" dirty="0">
                <a:solidFill>
                  <a:srgbClr val="FF0000"/>
                </a:solidFill>
                <a:cs typeface="Calibri"/>
              </a:rPr>
            </a:br>
            <a:r>
              <a:rPr lang="en-US" kern="100" spc="-5" dirty="0">
                <a:solidFill>
                  <a:srgbClr val="FF0000"/>
                </a:solidFill>
                <a:cs typeface="Calibri"/>
              </a:rPr>
              <a:t> form this structure?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0070C0"/>
                </a:solidFill>
                <a:cs typeface="Calibri"/>
              </a:rPr>
              <a:t>Juxtaglomerular cells of afferent </a:t>
            </a:r>
            <a:br>
              <a:rPr lang="en-US" kern="100" spc="-5" dirty="0">
                <a:solidFill>
                  <a:srgbClr val="0070C0"/>
                </a:solidFill>
                <a:cs typeface="Calibri"/>
              </a:rPr>
            </a:br>
            <a:r>
              <a:rPr lang="en-US" kern="100" spc="-5" dirty="0">
                <a:solidFill>
                  <a:srgbClr val="0070C0"/>
                </a:solidFill>
                <a:cs typeface="Calibri"/>
              </a:rPr>
              <a:t>glomerular arteriole 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(they secrete renin) </a:t>
            </a:r>
            <a:b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“afferent arteriole </a:t>
            </a:r>
            <a:r>
              <a:rPr lang="ar-SA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تكون جهة ال 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”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00B050"/>
                </a:solidFill>
                <a:cs typeface="Calibri"/>
              </a:rPr>
              <a:t>The macula </a:t>
            </a:r>
            <a:r>
              <a:rPr lang="en-US" kern="100" spc="-5" dirty="0" err="1">
                <a:solidFill>
                  <a:srgbClr val="00B050"/>
                </a:solidFill>
                <a:cs typeface="Calibri"/>
              </a:rPr>
              <a:t>densa</a:t>
            </a:r>
            <a:r>
              <a:rPr lang="en-US" kern="100" spc="-5" dirty="0">
                <a:solidFill>
                  <a:srgbClr val="00B050"/>
                </a:solidFill>
                <a:cs typeface="Calibri"/>
              </a:rPr>
              <a:t> of distal tubule </a:t>
            </a:r>
            <a:br>
              <a:rPr lang="en-US" kern="100" spc="-5" dirty="0">
                <a:solidFill>
                  <a:srgbClr val="00B050"/>
                </a:solidFill>
                <a:cs typeface="Calibri"/>
              </a:rPr>
            </a:b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(tall columnar cells) “Distal tubule</a:t>
            </a:r>
            <a:r>
              <a:rPr lang="ar-SA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تكون جهة ال 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”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The extraglomerular </a:t>
            </a:r>
            <a:r>
              <a:rPr lang="en-US" u="sng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mesangial cells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9" name="Picture 2" descr="C:\Users\Administrator\Desktop\Dropbox\Histology Team\PRACTICAL\1st Year\Urinary Pictures\kidney0222he.jpg">
            <a:extLst>
              <a:ext uri="{FF2B5EF4-FFF2-40B4-BE49-F238E27FC236}">
                <a16:creationId xmlns:a16="http://schemas.microsoft.com/office/drawing/2014/main" id="{918EBDE4-9BC4-4024-8988-29CA0E9A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5502" y="2047545"/>
            <a:ext cx="2362201" cy="1891981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B4DA45-B712-498A-982E-E264E2562B65}"/>
              </a:ext>
            </a:extLst>
          </p:cNvPr>
          <p:cNvGrpSpPr/>
          <p:nvPr/>
        </p:nvGrpSpPr>
        <p:grpSpPr>
          <a:xfrm>
            <a:off x="8195502" y="4077562"/>
            <a:ext cx="2362201" cy="1836838"/>
            <a:chOff x="8195502" y="3823847"/>
            <a:chExt cx="2362201" cy="2265565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9384ABB-DDF2-41DF-AB2A-E9AB85B434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56236" t="49698" r="7774" b="6273"/>
            <a:stretch/>
          </p:blipFill>
          <p:spPr bwMode="auto">
            <a:xfrm>
              <a:off x="8195502" y="3823847"/>
              <a:ext cx="2362201" cy="226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6F4EB91-CB7F-4F3C-A655-97990F482899}"/>
                </a:ext>
              </a:extLst>
            </p:cNvPr>
            <p:cNvSpPr/>
            <p:nvPr/>
          </p:nvSpPr>
          <p:spPr>
            <a:xfrm rot="19800000">
              <a:off x="9401078" y="5231056"/>
              <a:ext cx="147303" cy="30813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AD698751-3798-4A85-9ADA-4A3121F5EFA9}"/>
                </a:ext>
              </a:extLst>
            </p:cNvPr>
            <p:cNvSpPr/>
            <p:nvPr/>
          </p:nvSpPr>
          <p:spPr>
            <a:xfrm rot="9000000">
              <a:off x="9620389" y="5571563"/>
              <a:ext cx="147303" cy="308139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66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Renal Corpuscle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04F46D-86DC-4992-935F-6E1CF0F63C0B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97475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Renal Corpuscle 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Q2: What are the components</a:t>
            </a:r>
            <a:r>
              <a:rPr lang="ar-SA" kern="100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kern="100" spc="-5" dirty="0">
                <a:solidFill>
                  <a:srgbClr val="FF0000"/>
                </a:solidFill>
                <a:cs typeface="Calibri"/>
              </a:rPr>
              <a:t>that form this structure?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Glomerulus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which contains fenestrated capillaries "without diaphragm”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Bowman’s capsule:</a:t>
            </a:r>
            <a:r>
              <a:rPr lang="en-US" b="1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Parietal layer, urinary  space, and podocytes </a:t>
            </a:r>
            <a:r>
              <a:rPr lang="en-US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(visceral layer)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Mesangial cells:</a:t>
            </a:r>
            <a:r>
              <a:rPr lang="en-US" b="1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Intra-glomerular cells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Q3: What are the cells</a:t>
            </a:r>
            <a:r>
              <a:rPr lang="ar-SA" kern="100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kern="100" spc="-5" dirty="0">
                <a:solidFill>
                  <a:srgbClr val="FF0000"/>
                </a:solidFill>
                <a:cs typeface="Calibri"/>
              </a:rPr>
              <a:t>that form this structure?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Mesangial cells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Glomerular endothelial cells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Podocytes </a:t>
            </a:r>
            <a:r>
              <a:rPr lang="en-US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(epithelial cells)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kern="100" spc="-5" dirty="0">
              <a:solidFill>
                <a:srgbClr val="FF0000"/>
              </a:solidFill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FA6948-F792-41FB-B270-8701C7336327}"/>
              </a:ext>
            </a:extLst>
          </p:cNvPr>
          <p:cNvGrpSpPr/>
          <p:nvPr/>
        </p:nvGrpSpPr>
        <p:grpSpPr>
          <a:xfrm>
            <a:off x="7225990" y="2308773"/>
            <a:ext cx="3969834" cy="3544258"/>
            <a:chOff x="188322" y="819136"/>
            <a:chExt cx="5500048" cy="49104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36E832-A3E9-409B-8948-B49BC781B586}"/>
                </a:ext>
              </a:extLst>
            </p:cNvPr>
            <p:cNvGrpSpPr/>
            <p:nvPr/>
          </p:nvGrpSpPr>
          <p:grpSpPr>
            <a:xfrm>
              <a:off x="188322" y="819136"/>
              <a:ext cx="5500048" cy="4910430"/>
              <a:chOff x="188322" y="819136"/>
              <a:chExt cx="5500048" cy="491043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0E112784-7ED1-441F-AB87-12C9857FC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8322" y="819136"/>
                <a:ext cx="5500048" cy="435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90EB3F-6778-4832-AFF5-59C8A4F7C2E3}"/>
                  </a:ext>
                </a:extLst>
              </p:cNvPr>
              <p:cNvSpPr/>
              <p:nvPr/>
            </p:nvSpPr>
            <p:spPr>
              <a:xfrm>
                <a:off x="1795629" y="4672086"/>
                <a:ext cx="686430" cy="410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j-lt"/>
                  </a:rPr>
                  <a:t>PCT</a:t>
                </a:r>
                <a:endParaRPr lang="ar-SA" sz="1050" dirty="0">
                  <a:solidFill>
                    <a:srgbClr val="FF0000"/>
                  </a:solidFill>
                  <a:highlight>
                    <a:srgbClr val="FFFF00"/>
                  </a:highlight>
                  <a:latin typeface="+mj-lt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29E5372-D76B-4404-AF3F-37CF6172FE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8842" y="4349713"/>
                <a:ext cx="109157" cy="374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3ED08B-5A44-4460-A70C-6E0D884A3027}"/>
                  </a:ext>
                </a:extLst>
              </p:cNvPr>
              <p:cNvSpPr/>
              <p:nvPr/>
            </p:nvSpPr>
            <p:spPr>
              <a:xfrm>
                <a:off x="2989153" y="4409246"/>
                <a:ext cx="686430" cy="39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j-lt"/>
                  </a:rPr>
                  <a:t>DCT</a:t>
                </a:r>
                <a:endParaRPr lang="ar-SA" sz="1050" dirty="0">
                  <a:solidFill>
                    <a:srgbClr val="FF0000"/>
                  </a:solidFill>
                  <a:highlight>
                    <a:srgbClr val="FFFF00"/>
                  </a:highlight>
                  <a:latin typeface="+mj-lt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49BD479-53FE-4653-BDE1-C269695349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2367" y="4086872"/>
                <a:ext cx="109157" cy="374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8815F74-AAB1-4C4D-A74D-42C41E09A378}"/>
                  </a:ext>
                </a:extLst>
              </p:cNvPr>
              <p:cNvSpPr/>
              <p:nvPr/>
            </p:nvSpPr>
            <p:spPr>
              <a:xfrm>
                <a:off x="3670887" y="4306956"/>
                <a:ext cx="686430" cy="410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j-lt"/>
                  </a:rPr>
                  <a:t>PCT</a:t>
                </a:r>
                <a:endParaRPr lang="ar-SA" sz="1050" dirty="0">
                  <a:solidFill>
                    <a:srgbClr val="FF0000"/>
                  </a:solidFill>
                  <a:highlight>
                    <a:srgbClr val="FFFF00"/>
                  </a:highlight>
                  <a:latin typeface="+mj-lt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4556752-AB15-4851-AAEC-487E920188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4101" y="3984582"/>
                <a:ext cx="109157" cy="374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BD726E-69ED-4C0F-87D1-C6A526D3B9CE}"/>
                  </a:ext>
                </a:extLst>
              </p:cNvPr>
              <p:cNvSpPr/>
              <p:nvPr/>
            </p:nvSpPr>
            <p:spPr>
              <a:xfrm>
                <a:off x="4538667" y="3428999"/>
                <a:ext cx="686430" cy="39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j-lt"/>
                  </a:rPr>
                  <a:t>DCT</a:t>
                </a:r>
                <a:endParaRPr lang="ar-SA" sz="1050" dirty="0">
                  <a:solidFill>
                    <a:srgbClr val="FF0000"/>
                  </a:solidFill>
                  <a:highlight>
                    <a:srgbClr val="FFFF00"/>
                  </a:highlight>
                  <a:latin typeface="+mj-lt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0C1F23D-9709-4A7C-A4E6-29C1D6BC6A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1881" y="3106626"/>
                <a:ext cx="109157" cy="374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2780ED0-555E-486C-8E6A-1542F749BFB2}"/>
                  </a:ext>
                </a:extLst>
              </p:cNvPr>
              <p:cNvSpPr/>
              <p:nvPr/>
            </p:nvSpPr>
            <p:spPr>
              <a:xfrm>
                <a:off x="4558791" y="5330863"/>
                <a:ext cx="686430" cy="39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j-lt"/>
                  </a:rPr>
                  <a:t>DCT</a:t>
                </a:r>
                <a:endParaRPr lang="ar-SA" sz="1050" dirty="0">
                  <a:solidFill>
                    <a:srgbClr val="FF0000"/>
                  </a:solidFill>
                  <a:highlight>
                    <a:srgbClr val="FFFF00"/>
                  </a:highlight>
                  <a:latin typeface="+mj-lt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A883FE2-F1AD-41AD-BD1B-8F80A224FD04}"/>
                  </a:ext>
                </a:extLst>
              </p:cNvPr>
              <p:cNvSpPr/>
              <p:nvPr/>
            </p:nvSpPr>
            <p:spPr>
              <a:xfrm>
                <a:off x="1725062" y="1381490"/>
                <a:ext cx="2565779" cy="253865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6000" dirty="0">
                  <a:latin typeface="+mj-lt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E3E85A5-8DF8-41F6-B82D-068BB33B9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2005" y="5008490"/>
              <a:ext cx="109157" cy="374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8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Kidney (Medulla)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04F46D-86DC-4992-935F-6E1CF0F63C0B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972163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Kidney (Medulla)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Q2: What is the features of the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Contains tubular structures: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loop of Henle:</a:t>
            </a:r>
            <a:b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cs typeface="Calibri"/>
              </a:rPr>
              <a:t>simple squamous epithelium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collecting tubules and ducts: </a:t>
            </a:r>
            <a:b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cs typeface="Calibri"/>
              </a:rPr>
              <a:t>simple cuboidal epithelium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Papillary ducts (ducts of Bellini):</a:t>
            </a:r>
            <a:b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cs typeface="Calibri"/>
              </a:rPr>
              <a:t>Simple Columnar epithelium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dirty="0"/>
          </a:p>
          <a:p>
            <a:pPr marL="0" indent="0" algn="l" rtl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55ABDA9-F894-40B2-AC2D-7C3B05EB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0204" y="2189746"/>
            <a:ext cx="2130454" cy="16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8C8D1EE-7F8F-466A-8EEA-EE808439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0963" y="2189746"/>
            <a:ext cx="2130454" cy="16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060207B7-4775-4C07-B8F4-06CF0B0F6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63" y="3926433"/>
            <a:ext cx="2130454" cy="1635378"/>
          </a:xfrm>
          <a:prstGeom prst="rect">
            <a:avLst/>
          </a:prstGeom>
        </p:spPr>
      </p:pic>
      <p:pic>
        <p:nvPicPr>
          <p:cNvPr id="15" name="صورة 5">
            <a:extLst>
              <a:ext uri="{FF2B5EF4-FFF2-40B4-BE49-F238E27FC236}">
                <a16:creationId xmlns:a16="http://schemas.microsoft.com/office/drawing/2014/main" id="{0A073761-7330-4DA0-99AA-318B2F4DF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02" y="3926431"/>
            <a:ext cx="2130455" cy="16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 renal Barrier </a:t>
            </a:r>
            <a:endParaRPr lang="ar-SA" alt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04F46D-86DC-4992-935F-6E1CF0F63C0B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45643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Blood renal Barrier </a:t>
            </a:r>
            <a:r>
              <a:rPr lang="en-US" sz="1600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(Glomerular Filtration Barrier)</a:t>
            </a:r>
            <a:endParaRPr lang="en-US" kern="100" spc="-5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Q2: What are the components that form this structure?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rgbClr val="C00000"/>
                </a:solidFill>
                <a:cs typeface="Calibri"/>
              </a:rPr>
              <a:t>Endothelial wall 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of the glomerular capillaries.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The </a:t>
            </a:r>
            <a:r>
              <a:rPr lang="en-US" kern="100" spc="-5" dirty="0">
                <a:solidFill>
                  <a:srgbClr val="C00000"/>
                </a:solidFill>
                <a:cs typeface="Calibri"/>
              </a:rPr>
              <a:t>glomerular basal lamina 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(inner and outer laminae </a:t>
            </a:r>
            <a:r>
              <a:rPr lang="en-US" kern="100" spc="-5" dirty="0" err="1">
                <a:solidFill>
                  <a:schemeClr val="bg2">
                    <a:lumMod val="25000"/>
                  </a:schemeClr>
                </a:solidFill>
                <a:cs typeface="Calibri"/>
              </a:rPr>
              <a:t>rarae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and middle lamina </a:t>
            </a:r>
            <a:r>
              <a:rPr lang="en-US" kern="100" spc="-5" dirty="0" err="1">
                <a:solidFill>
                  <a:schemeClr val="bg2">
                    <a:lumMod val="25000"/>
                  </a:schemeClr>
                </a:solidFill>
                <a:cs typeface="Calibri"/>
              </a:rPr>
              <a:t>densa</a:t>
            </a: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).</a:t>
            </a:r>
          </a:p>
          <a:p>
            <a:pPr marL="252000" indent="-252000" algn="l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Visceral layer of Bowman’s capsule </a:t>
            </a:r>
            <a:r>
              <a:rPr lang="en-US" kern="100" spc="-5" dirty="0">
                <a:solidFill>
                  <a:srgbClr val="C00000"/>
                </a:solidFill>
                <a:cs typeface="Calibri"/>
              </a:rPr>
              <a:t>(podocytes).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6" name="صورة 3">
            <a:extLst>
              <a:ext uri="{FF2B5EF4-FFF2-40B4-BE49-F238E27FC236}">
                <a16:creationId xmlns:a16="http://schemas.microsoft.com/office/drawing/2014/main" id="{858CFB5E-F31B-4442-8009-58EEEEF52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1" y="3950110"/>
            <a:ext cx="2767361" cy="1761316"/>
          </a:xfrm>
          <a:prstGeom prst="rect">
            <a:avLst/>
          </a:prstGeom>
        </p:spPr>
      </p:pic>
      <p:pic>
        <p:nvPicPr>
          <p:cNvPr id="17" name="صورة 5">
            <a:extLst>
              <a:ext uri="{FF2B5EF4-FFF2-40B4-BE49-F238E27FC236}">
                <a16:creationId xmlns:a16="http://schemas.microsoft.com/office/drawing/2014/main" id="{15DA6BD8-083B-4808-BE8A-0BB9F312F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1" y="2106667"/>
            <a:ext cx="2767361" cy="17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FCCFA57-03DD-4739-A020-5392288F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4277" y="1892898"/>
            <a:ext cx="3131848" cy="19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Ureter</a:t>
            </a:r>
            <a:endParaRPr lang="ar-SA" alt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04F46D-86DC-4992-935F-6E1CF0F63C0B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45643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Ureter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Q2: What is the type of epithelium in this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cs typeface="Calibri"/>
              </a:rPr>
              <a:t>Transitional epithelium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Q3: What is the features of the structure?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Transitional epithelium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00B050"/>
                </a:solidFill>
                <a:cs typeface="Calibri"/>
              </a:rPr>
              <a:t>Inner longitudinal layer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FFFF00"/>
                </a:solidFill>
                <a:cs typeface="Calibri"/>
              </a:rPr>
              <a:t>Outer circular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0070C0"/>
                </a:solidFill>
                <a:cs typeface="Calibri"/>
              </a:rPr>
              <a:t>Blood vessels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666666"/>
                </a:solidFill>
                <a:cs typeface="Calibri"/>
              </a:rPr>
              <a:t>Adventitia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kern="100" spc="-5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95B883D-3183-4A4C-8C90-9166A61A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277" y="3999625"/>
            <a:ext cx="3131848" cy="19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EB5C7ED-AFC5-49DF-AFD9-2FE1BCB9376B}"/>
              </a:ext>
            </a:extLst>
          </p:cNvPr>
          <p:cNvSpPr/>
          <p:nvPr/>
        </p:nvSpPr>
        <p:spPr>
          <a:xfrm rot="1113293">
            <a:off x="8478879" y="4614543"/>
            <a:ext cx="239858" cy="187069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4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6D69C53D-FCF4-4B41-9209-1F4E1B98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4277" y="4001475"/>
            <a:ext cx="3131848" cy="197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CCFA57-03DD-4739-A020-5392288F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277" y="1892898"/>
            <a:ext cx="3131848" cy="19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Urinary bladder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04F46D-86DC-4992-935F-6E1CF0F63C0B}"/>
              </a:ext>
            </a:extLst>
          </p:cNvPr>
          <p:cNvSpPr txBox="1">
            <a:spLocks/>
          </p:cNvSpPr>
          <p:nvPr/>
        </p:nvSpPr>
        <p:spPr>
          <a:xfrm>
            <a:off x="1634297" y="1519724"/>
            <a:ext cx="5145643" cy="511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cs typeface="Calibri"/>
              </a:rPr>
              <a:t>Urinary bladder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Q2: What is the type of epithelium in this structure?</a:t>
            </a: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kern="100" spc="-5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cs typeface="Calibri"/>
              </a:rPr>
              <a:t>Transitional epithelium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Q3: What is the features of the structure?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FF0000"/>
                </a:solidFill>
                <a:cs typeface="Calibri"/>
              </a:rPr>
              <a:t>Transitional epithelium 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00B050"/>
                </a:solidFill>
                <a:cs typeface="Calibri"/>
              </a:rPr>
              <a:t>Lamina propria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FFFF00"/>
                </a:solidFill>
                <a:cs typeface="Calibri"/>
              </a:rPr>
              <a:t>Connective tissue</a:t>
            </a:r>
          </a:p>
          <a:p>
            <a:pPr marL="216000" indent="-216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spc="-5" dirty="0">
                <a:solidFill>
                  <a:srgbClr val="0070C0"/>
                </a:solidFill>
                <a:cs typeface="Calibri"/>
              </a:rPr>
              <a:t>Mesothelium</a:t>
            </a:r>
            <a:endParaRPr lang="en-US" kern="100" spc="-5" dirty="0">
              <a:solidFill>
                <a:srgbClr val="666666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kern="100" spc="-5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*It is a continuation of the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lower third of the ureter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has the same structure except that it has serosa.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kern="100" spc="-5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01D0FA-3038-4996-9AB5-8F6DE5BB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4277" y="1892898"/>
            <a:ext cx="3131848" cy="19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920B94F-781C-41E0-A3BE-A6305410DB95}"/>
              </a:ext>
            </a:extLst>
          </p:cNvPr>
          <p:cNvSpPr/>
          <p:nvPr/>
        </p:nvSpPr>
        <p:spPr>
          <a:xfrm rot="18420939">
            <a:off x="8300458" y="5545499"/>
            <a:ext cx="239858" cy="187069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8132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 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 team437" id="{000AD7A5-8B25-4CCA-8170-5D29BF6B4F9C}" vid="{3E8A66D0-33B0-4BD4-8133-2A26675304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 team437</Template>
  <TotalTime>1731</TotalTime>
  <Words>394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Trebuchet MS</vt:lpstr>
      <vt:lpstr>Wingdings</vt:lpstr>
      <vt:lpstr>Wingdings 3</vt:lpstr>
      <vt:lpstr>Histology team437</vt:lpstr>
      <vt:lpstr>PowerPoint Presentation</vt:lpstr>
      <vt:lpstr>PowerPoint Presentation</vt:lpstr>
      <vt:lpstr>Cortex of the Kidney </vt:lpstr>
      <vt:lpstr>Juxtaglomerular apparatus </vt:lpstr>
      <vt:lpstr>Renal Corpuscle </vt:lpstr>
      <vt:lpstr>Kidney (Medulla)</vt:lpstr>
      <vt:lpstr>Blood renal Barrier </vt:lpstr>
      <vt:lpstr>Ureter</vt:lpstr>
      <vt:lpstr>Urinary bladder</vt:lpstr>
      <vt:lpstr>Layers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 Alharbi.</dc:creator>
  <cp:lastModifiedBy>rawan Alharbi.</cp:lastModifiedBy>
  <cp:revision>67</cp:revision>
  <dcterms:created xsi:type="dcterms:W3CDTF">2017-12-13T17:07:20Z</dcterms:created>
  <dcterms:modified xsi:type="dcterms:W3CDTF">2018-04-29T11:14:32Z</dcterms:modified>
</cp:coreProperties>
</file>