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4"/>
  </p:notesMasterIdLst>
  <p:sldIdLst>
    <p:sldId id="298" r:id="rId2"/>
    <p:sldId id="299" r:id="rId3"/>
    <p:sldId id="290" r:id="rId4"/>
    <p:sldId id="300" r:id="rId5"/>
    <p:sldId id="301" r:id="rId6"/>
    <p:sldId id="302" r:id="rId7"/>
    <p:sldId id="304" r:id="rId8"/>
    <p:sldId id="305" r:id="rId9"/>
    <p:sldId id="317" r:id="rId10"/>
    <p:sldId id="318" r:id="rId11"/>
    <p:sldId id="321" r:id="rId12"/>
    <p:sldId id="319" r:id="rId13"/>
    <p:sldId id="325" r:id="rId14"/>
    <p:sldId id="322" r:id="rId15"/>
    <p:sldId id="327" r:id="rId16"/>
    <p:sldId id="332" r:id="rId17"/>
    <p:sldId id="333" r:id="rId18"/>
    <p:sldId id="328" r:id="rId19"/>
    <p:sldId id="329" r:id="rId20"/>
    <p:sldId id="330" r:id="rId21"/>
    <p:sldId id="335" r:id="rId22"/>
    <p:sldId id="297" r:id="rId23"/>
  </p:sldIdLst>
  <p:sldSz cx="9144000" cy="5143500" type="screen16x9"/>
  <p:notesSz cx="6858000" cy="9144000"/>
  <p:embeddedFontLst>
    <p:embeddedFont>
      <p:font typeface="Arabic Typesetting" panose="03020402040406030203" pitchFamily="66" charset="-78"/>
      <p:regular r:id="rId25"/>
    </p:embeddedFont>
    <p:embeddedFont>
      <p:font typeface="Calibri" panose="020F0502020204030204" pitchFamily="34" charset="0"/>
      <p:regular r:id="rId26"/>
      <p:bold r:id="rId27"/>
    </p:embeddedFont>
    <p:embeddedFont>
      <p:font typeface="Trebuchet MS" panose="020B0603020202020204" pitchFamily="34" charset="0"/>
      <p:regular r:id="rId28"/>
      <p:bold r:id="rId29"/>
      <p:italic r:id="rId30"/>
      <p:boldItalic r:id="rId31"/>
    </p:embeddedFont>
    <p:embeddedFont>
      <p:font typeface="Economica" panose="020B0604020202020204" charset="0"/>
      <p:regular r:id="rId32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wan Alharbi." initials="rA" lastIdx="0" clrIdx="0">
    <p:extLst>
      <p:ext uri="{19B8F6BF-5375-455C-9EA6-DF929625EA0E}">
        <p15:presenceInfo xmlns:p15="http://schemas.microsoft.com/office/powerpoint/2012/main" userId="e8a72ea6c09938c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3399"/>
    <a:srgbClr val="FF0066"/>
    <a:srgbClr val="9900FF"/>
    <a:srgbClr val="CC00FF"/>
    <a:srgbClr val="FF6D6D"/>
    <a:srgbClr val="FF5050"/>
    <a:srgbClr val="FF6600"/>
    <a:srgbClr val="003399"/>
    <a:srgbClr val="FC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/>
  </p:normalViewPr>
  <p:slideViewPr>
    <p:cSldViewPr snapToGrid="0">
      <p:cViewPr varScale="1">
        <p:scale>
          <a:sx n="96" d="100"/>
          <a:sy n="96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4C7E75-055E-4678-BC53-BA0DBCD1E4D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805391-0560-4198-8678-A4E7F89F48AB}">
      <dgm:prSet phldrT="[Text]" custT="1"/>
      <dgm:spPr>
        <a:noFill/>
        <a:ln>
          <a:solidFill>
            <a:srgbClr val="9900FF"/>
          </a:solidFill>
        </a:ln>
      </dgm:spPr>
      <dgm:t>
        <a:bodyPr/>
        <a:lstStyle/>
        <a:p>
          <a:r>
            <a:rPr lang="en-US" altLang="en-US" sz="1300" b="1" dirty="0">
              <a:solidFill>
                <a:srgbClr val="9900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Lobar </a:t>
          </a:r>
          <a:br>
            <a:rPr lang="en-US" altLang="en-US" sz="1300" b="1" dirty="0">
              <a:solidFill>
                <a:srgbClr val="9900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</a:br>
          <a:r>
            <a:rPr lang="en-US" altLang="en-US" sz="1300" b="1" dirty="0">
              <a:solidFill>
                <a:srgbClr val="9900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artery </a:t>
          </a:r>
          <a:endParaRPr lang="en-US" sz="1300" dirty="0">
            <a:solidFill>
              <a:srgbClr val="9900FF"/>
            </a:solidFill>
          </a:endParaRPr>
        </a:p>
      </dgm:t>
    </dgm:pt>
    <dgm:pt modelId="{9D9D3394-1080-46AB-804D-A8602E3F50F2}" type="parTrans" cxnId="{030B8C14-A296-4E37-A55E-892CCFC69405}">
      <dgm:prSet/>
      <dgm:spPr/>
      <dgm:t>
        <a:bodyPr/>
        <a:lstStyle/>
        <a:p>
          <a:endParaRPr lang="en-US"/>
        </a:p>
      </dgm:t>
    </dgm:pt>
    <dgm:pt modelId="{93F2C0BB-D817-4138-A3AA-E39AC18202A0}" type="sibTrans" cxnId="{030B8C14-A296-4E37-A55E-892CCFC69405}">
      <dgm:prSet/>
      <dgm:spPr/>
      <dgm:t>
        <a:bodyPr/>
        <a:lstStyle/>
        <a:p>
          <a:endParaRPr lang="en-US"/>
        </a:p>
      </dgm:t>
    </dgm:pt>
    <dgm:pt modelId="{E3478403-FC21-447E-8770-5B7360B827D8}">
      <dgm:prSet phldrT="[Text]" custT="1"/>
      <dgm:spPr>
        <a:noFill/>
        <a:ln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arises from each segmental artery, one for each renal pyramid.</a:t>
          </a:r>
          <a:endParaRPr lang="en-US" sz="13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C0BDE7CA-3CA2-4034-B80E-3E32F2C9F9E9}" type="parTrans" cxnId="{C3D562AC-0400-45D4-9478-C71661D4A505}">
      <dgm:prSet/>
      <dgm:spPr/>
      <dgm:t>
        <a:bodyPr/>
        <a:lstStyle/>
        <a:p>
          <a:endParaRPr lang="en-US"/>
        </a:p>
      </dgm:t>
    </dgm:pt>
    <dgm:pt modelId="{7070B1C9-12B6-460F-83B6-CCD2CDBEBC4A}" type="sibTrans" cxnId="{C3D562AC-0400-45D4-9478-C71661D4A505}">
      <dgm:prSet/>
      <dgm:spPr/>
      <dgm:t>
        <a:bodyPr/>
        <a:lstStyle/>
        <a:p>
          <a:endParaRPr lang="en-US"/>
        </a:p>
      </dgm:t>
    </dgm:pt>
    <dgm:pt modelId="{3EC77703-DCD0-4111-BD7C-E0AB66C428A2}">
      <dgm:prSet phldrT="[Text]" custT="1"/>
      <dgm:spPr>
        <a:noFill/>
        <a:ln>
          <a:solidFill>
            <a:schemeClr val="accent5"/>
          </a:solidFill>
        </a:ln>
      </dgm:spPr>
      <dgm:t>
        <a:bodyPr/>
        <a:lstStyle/>
        <a:p>
          <a:r>
            <a:rPr lang="en-US" altLang="en-US" sz="1300" b="1" dirty="0">
              <a:solidFill>
                <a:schemeClr val="accent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Interlobar arteries </a:t>
          </a:r>
          <a:endParaRPr lang="en-US" sz="1300" dirty="0">
            <a:solidFill>
              <a:schemeClr val="accent5"/>
            </a:solidFill>
          </a:endParaRPr>
        </a:p>
      </dgm:t>
    </dgm:pt>
    <dgm:pt modelId="{41FA1059-A6DB-4F05-9C59-969417E4405E}" type="parTrans" cxnId="{2A4CCC8C-C211-4868-8349-35059812EB85}">
      <dgm:prSet/>
      <dgm:spPr/>
      <dgm:t>
        <a:bodyPr/>
        <a:lstStyle/>
        <a:p>
          <a:endParaRPr lang="en-US"/>
        </a:p>
      </dgm:t>
    </dgm:pt>
    <dgm:pt modelId="{0357B0B1-E99F-4837-BB59-5C54FC983FE0}" type="sibTrans" cxnId="{2A4CCC8C-C211-4868-8349-35059812EB85}">
      <dgm:prSet/>
      <dgm:spPr/>
      <dgm:t>
        <a:bodyPr/>
        <a:lstStyle/>
        <a:p>
          <a:endParaRPr lang="en-US"/>
        </a:p>
      </dgm:t>
    </dgm:pt>
    <dgm:pt modelId="{3438BA63-89FE-426C-ACE6-1BD3B99B3B74}">
      <dgm:prSet phldrT="[Text]" custT="1"/>
      <dgm:spPr>
        <a:noFill/>
        <a:ln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run </a:t>
          </a:r>
          <a:r>
            <a:rPr lang="en-US" altLang="en-US" sz="1300" b="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toward the cortex </a:t>
          </a:r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on each side of the </a:t>
          </a:r>
          <a:r>
            <a:rPr lang="en-US" altLang="en-US" sz="1300" b="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renal pyramid</a:t>
          </a:r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.</a:t>
          </a:r>
          <a:endParaRPr lang="en-US" sz="13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A9BA4F6A-9325-44DA-A4FF-0E6C3491425C}" type="parTrans" cxnId="{79F5AA9A-3076-44B9-BE1E-3D4D953887E8}">
      <dgm:prSet/>
      <dgm:spPr/>
      <dgm:t>
        <a:bodyPr/>
        <a:lstStyle/>
        <a:p>
          <a:endParaRPr lang="en-US"/>
        </a:p>
      </dgm:t>
    </dgm:pt>
    <dgm:pt modelId="{0FF54DA5-0F15-45F6-B75D-74B31D758633}" type="sibTrans" cxnId="{79F5AA9A-3076-44B9-BE1E-3D4D953887E8}">
      <dgm:prSet/>
      <dgm:spPr/>
      <dgm:t>
        <a:bodyPr/>
        <a:lstStyle/>
        <a:p>
          <a:endParaRPr lang="en-US"/>
        </a:p>
      </dgm:t>
    </dgm:pt>
    <dgm:pt modelId="{FAE552AD-58F7-4481-A489-5840D0BB97AF}">
      <dgm:prSet phldrT="[Text]" custT="1"/>
      <dgm:spPr>
        <a:noFill/>
        <a:ln>
          <a:solidFill>
            <a:srgbClr val="00B0F0"/>
          </a:solidFill>
        </a:ln>
      </dgm:spPr>
      <dgm:t>
        <a:bodyPr/>
        <a:lstStyle/>
        <a:p>
          <a:r>
            <a:rPr lang="en-US" altLang="en-US" sz="1300" b="1" dirty="0">
              <a:solidFill>
                <a:srgbClr val="00B0F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Arcuate arteries</a:t>
          </a:r>
          <a:endParaRPr lang="en-US" sz="1300" dirty="0">
            <a:solidFill>
              <a:srgbClr val="00B0F0"/>
            </a:solidFill>
          </a:endParaRPr>
        </a:p>
      </dgm:t>
    </dgm:pt>
    <dgm:pt modelId="{59CCC283-7A4F-40DC-A8D0-A7717C31043C}" type="parTrans" cxnId="{E8BCD8A7-10CC-49E2-B69D-B7CB19E1A621}">
      <dgm:prSet/>
      <dgm:spPr/>
      <dgm:t>
        <a:bodyPr/>
        <a:lstStyle/>
        <a:p>
          <a:endParaRPr lang="en-US"/>
        </a:p>
      </dgm:t>
    </dgm:pt>
    <dgm:pt modelId="{BD748109-9D67-4389-A5EB-2FDB4CFA8639}" type="sibTrans" cxnId="{E8BCD8A7-10CC-49E2-B69D-B7CB19E1A621}">
      <dgm:prSet/>
      <dgm:spPr/>
      <dgm:t>
        <a:bodyPr/>
        <a:lstStyle/>
        <a:p>
          <a:endParaRPr lang="en-US"/>
        </a:p>
      </dgm:t>
    </dgm:pt>
    <dgm:pt modelId="{C220CB4E-5BCB-44BF-B190-8E889920B9E9}">
      <dgm:prSet phldrT="[Text]" custT="1"/>
      <dgm:spPr>
        <a:noFill/>
        <a:ln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 off several </a:t>
          </a:r>
          <a:r>
            <a:rPr lang="en-US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interlobular</a:t>
          </a:r>
          <a:r>
            <a:rPr lang="ar-SA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en-US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arteries.</a:t>
          </a:r>
          <a:endParaRPr lang="en-US" sz="13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gm:t>
    </dgm:pt>
    <dgm:pt modelId="{C8A99A3F-693C-4F5F-A080-AE4830D47786}" type="parTrans" cxnId="{AB3E0605-9011-4A1D-A68C-6EF6127A0A68}">
      <dgm:prSet/>
      <dgm:spPr/>
      <dgm:t>
        <a:bodyPr/>
        <a:lstStyle/>
        <a:p>
          <a:endParaRPr lang="en-US"/>
        </a:p>
      </dgm:t>
    </dgm:pt>
    <dgm:pt modelId="{092A14A7-7A8F-40F1-B9D1-8864DD5877C0}" type="sibTrans" cxnId="{AB3E0605-9011-4A1D-A68C-6EF6127A0A68}">
      <dgm:prSet/>
      <dgm:spPr/>
      <dgm:t>
        <a:bodyPr/>
        <a:lstStyle/>
        <a:p>
          <a:endParaRPr lang="en-US"/>
        </a:p>
      </dgm:t>
    </dgm:pt>
    <dgm:pt modelId="{6B4A07C1-DF01-4925-8570-F0509EB46861}">
      <dgm:prSet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en-US" altLang="en-US" sz="1300" b="1" dirty="0">
              <a:solidFill>
                <a:srgbClr val="FFC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Interlobular</a:t>
          </a:r>
          <a:r>
            <a:rPr lang="ar-SA" altLang="en-US" sz="1300" b="1" dirty="0">
              <a:solidFill>
                <a:srgbClr val="FFC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en-US" altLang="en-US" sz="1300" b="1" dirty="0">
              <a:solidFill>
                <a:srgbClr val="FFC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arteries</a:t>
          </a:r>
          <a:endParaRPr lang="en-US" sz="1300" dirty="0">
            <a:solidFill>
              <a:srgbClr val="FFC000"/>
            </a:solidFill>
          </a:endParaRPr>
        </a:p>
      </dgm:t>
    </dgm:pt>
    <dgm:pt modelId="{BF358597-A6A8-4B7A-A289-2BE5B64B73B3}" type="parTrans" cxnId="{4AE4A05D-6641-4232-A911-C53D5E849102}">
      <dgm:prSet/>
      <dgm:spPr/>
      <dgm:t>
        <a:bodyPr/>
        <a:lstStyle/>
        <a:p>
          <a:endParaRPr lang="en-US"/>
        </a:p>
      </dgm:t>
    </dgm:pt>
    <dgm:pt modelId="{4CA50DE1-B214-4749-A938-D4EFDF173A55}" type="sibTrans" cxnId="{4AE4A05D-6641-4232-A911-C53D5E849102}">
      <dgm:prSet/>
      <dgm:spPr/>
      <dgm:t>
        <a:bodyPr/>
        <a:lstStyle/>
        <a:p>
          <a:endParaRPr lang="en-US"/>
        </a:p>
      </dgm:t>
    </dgm:pt>
    <dgm:pt modelId="{6EEB4DF1-44AD-4BFA-B71D-F604E66A815F}">
      <dgm:prSet custT="1"/>
      <dgm:spPr>
        <a:ln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Each lobar artery gives off </a:t>
          </a:r>
          <a:r>
            <a:rPr lang="en-US" altLang="en-US" sz="1300" b="1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2 or 3 interlobar arteries.</a:t>
          </a:r>
        </a:p>
      </dgm:t>
    </dgm:pt>
    <dgm:pt modelId="{1725073B-1D46-4E3F-A69F-20567B624E78}" type="parTrans" cxnId="{42E86F02-44AD-4009-A863-ADF7CE77648A}">
      <dgm:prSet/>
      <dgm:spPr/>
      <dgm:t>
        <a:bodyPr/>
        <a:lstStyle/>
        <a:p>
          <a:endParaRPr lang="en-US"/>
        </a:p>
      </dgm:t>
    </dgm:pt>
    <dgm:pt modelId="{31032272-F7B0-4318-A202-A36F246A5394}" type="sibTrans" cxnId="{42E86F02-44AD-4009-A863-ADF7CE77648A}">
      <dgm:prSet/>
      <dgm:spPr/>
      <dgm:t>
        <a:bodyPr/>
        <a:lstStyle/>
        <a:p>
          <a:endParaRPr lang="en-US"/>
        </a:p>
      </dgm:t>
    </dgm:pt>
    <dgm:pt modelId="{5C7816F1-47A9-45CC-A970-D5B0D76D5BE9}">
      <dgm:prSet custT="1"/>
      <dgm:spPr>
        <a:ln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r>
            <a:rPr lang="en-US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Interlobar arteries </a:t>
          </a:r>
          <a:r>
            <a:rPr lang="en-US" altLang="en-US" sz="13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 off the </a:t>
          </a:r>
          <a:r>
            <a:rPr lang="en-US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arcuate arteries </a:t>
          </a:r>
          <a:r>
            <a:rPr lang="en-US" altLang="en-US" sz="1300" b="1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at the junction of the cortex &amp; medulla.</a:t>
          </a:r>
        </a:p>
      </dgm:t>
    </dgm:pt>
    <dgm:pt modelId="{C7185C76-CCEC-4651-9A69-3982BB090A95}" type="parTrans" cxnId="{9357EE7E-A67D-40B7-A140-7785FE6C4B5F}">
      <dgm:prSet/>
      <dgm:spPr/>
      <dgm:t>
        <a:bodyPr/>
        <a:lstStyle/>
        <a:p>
          <a:endParaRPr lang="en-US"/>
        </a:p>
      </dgm:t>
    </dgm:pt>
    <dgm:pt modelId="{0702F1A3-CAAC-4C4A-8E05-AA78A5AD263C}" type="sibTrans" cxnId="{9357EE7E-A67D-40B7-A140-7785FE6C4B5F}">
      <dgm:prSet/>
      <dgm:spPr/>
      <dgm:t>
        <a:bodyPr/>
        <a:lstStyle/>
        <a:p>
          <a:endParaRPr lang="en-US"/>
        </a:p>
      </dgm:t>
    </dgm:pt>
    <dgm:pt modelId="{F1C1F178-9466-40CF-945F-AD37EA0119F0}">
      <dgm:prSet custT="1"/>
      <dgm:spPr>
        <a:noFill/>
        <a:ln>
          <a:solidFill>
            <a:schemeClr val="tx2">
              <a:lumMod val="40000"/>
              <a:lumOff val="60000"/>
            </a:schemeClr>
          </a:solidFill>
          <a:prstDash val="solid"/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13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gives off </a:t>
          </a:r>
          <a:r>
            <a:rPr lang="en-US" altLang="en-US" sz="1300" dirty="0">
              <a:highlight>
                <a:srgbClr val="FFFF00"/>
              </a:highlight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</a:t>
          </a:r>
          <a:r>
            <a:rPr lang="en-US" altLang="en-US" sz="13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fferent </a:t>
          </a:r>
          <a:r>
            <a:rPr lang="en-US" altLang="en-US" sz="1300" b="1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glomerular arterioles.</a:t>
          </a:r>
          <a:endParaRPr lang="en-US" sz="1300" b="1" dirty="0">
            <a:solidFill>
              <a:srgbClr val="FF0000"/>
            </a:solidFill>
          </a:endParaRPr>
        </a:p>
      </dgm:t>
    </dgm:pt>
    <dgm:pt modelId="{7B55DAD8-3283-4313-BD65-168BA5D8BC0F}" type="parTrans" cxnId="{D100F3AC-497B-4233-B05D-39341A7BC23E}">
      <dgm:prSet/>
      <dgm:spPr/>
      <dgm:t>
        <a:bodyPr/>
        <a:lstStyle/>
        <a:p>
          <a:endParaRPr lang="en-US"/>
        </a:p>
      </dgm:t>
    </dgm:pt>
    <dgm:pt modelId="{B9D28714-0315-44FA-A866-D5BDAD94D297}" type="sibTrans" cxnId="{D100F3AC-497B-4233-B05D-39341A7BC23E}">
      <dgm:prSet/>
      <dgm:spPr/>
      <dgm:t>
        <a:bodyPr/>
        <a:lstStyle/>
        <a:p>
          <a:endParaRPr lang="en-US"/>
        </a:p>
      </dgm:t>
    </dgm:pt>
    <dgm:pt modelId="{A95E59E5-3EEB-43FE-B63C-A0853A7C726F}" type="pres">
      <dgm:prSet presAssocID="{9E4C7E75-055E-4678-BC53-BA0DBCD1E4D7}" presName="linearFlow" presStyleCnt="0">
        <dgm:presLayoutVars>
          <dgm:dir/>
          <dgm:animLvl val="lvl"/>
          <dgm:resizeHandles val="exact"/>
        </dgm:presLayoutVars>
      </dgm:prSet>
      <dgm:spPr/>
    </dgm:pt>
    <dgm:pt modelId="{37B969F2-EF2A-48AE-ABDD-F9C5D206DCA6}" type="pres">
      <dgm:prSet presAssocID="{55805391-0560-4198-8678-A4E7F89F48AB}" presName="composite" presStyleCnt="0"/>
      <dgm:spPr/>
    </dgm:pt>
    <dgm:pt modelId="{655AF079-7A08-4BF5-A670-DE66A3C9B11C}" type="pres">
      <dgm:prSet presAssocID="{55805391-0560-4198-8678-A4E7F89F48AB}" presName="parentText" presStyleLbl="alignNode1" presStyleIdx="0" presStyleCnt="4" custScaleX="121279" custLinFactNeighborX="6745" custLinFactNeighborY="-229">
        <dgm:presLayoutVars>
          <dgm:chMax val="1"/>
          <dgm:bulletEnabled val="1"/>
        </dgm:presLayoutVars>
      </dgm:prSet>
      <dgm:spPr/>
    </dgm:pt>
    <dgm:pt modelId="{B134A0A9-30FF-47EC-8334-A676F986B95B}" type="pres">
      <dgm:prSet presAssocID="{55805391-0560-4198-8678-A4E7F89F48AB}" presName="descendantText" presStyleLbl="alignAcc1" presStyleIdx="0" presStyleCnt="4" custScaleX="93212">
        <dgm:presLayoutVars>
          <dgm:bulletEnabled val="1"/>
        </dgm:presLayoutVars>
      </dgm:prSet>
      <dgm:spPr/>
    </dgm:pt>
    <dgm:pt modelId="{CEC4E8B5-44A8-4DCC-842C-AFEF4D65A864}" type="pres">
      <dgm:prSet presAssocID="{93F2C0BB-D817-4138-A3AA-E39AC18202A0}" presName="sp" presStyleCnt="0"/>
      <dgm:spPr/>
    </dgm:pt>
    <dgm:pt modelId="{90359BC2-961E-40C0-870A-FE3FED5D8A20}" type="pres">
      <dgm:prSet presAssocID="{3EC77703-DCD0-4111-BD7C-E0AB66C428A2}" presName="composite" presStyleCnt="0"/>
      <dgm:spPr/>
    </dgm:pt>
    <dgm:pt modelId="{01F62CB0-BD31-4101-B4D5-C26C25ED1A4F}" type="pres">
      <dgm:prSet presAssocID="{3EC77703-DCD0-4111-BD7C-E0AB66C428A2}" presName="parentText" presStyleLbl="alignNode1" presStyleIdx="1" presStyleCnt="4" custScaleX="121279" custLinFactNeighborX="9443" custLinFactNeighborY="-229">
        <dgm:presLayoutVars>
          <dgm:chMax val="1"/>
          <dgm:bulletEnabled val="1"/>
        </dgm:presLayoutVars>
      </dgm:prSet>
      <dgm:spPr/>
    </dgm:pt>
    <dgm:pt modelId="{9C39C62B-EBB0-41D9-8E84-1383D403D679}" type="pres">
      <dgm:prSet presAssocID="{3EC77703-DCD0-4111-BD7C-E0AB66C428A2}" presName="descendantText" presStyleLbl="alignAcc1" presStyleIdx="1" presStyleCnt="4" custScaleX="93118">
        <dgm:presLayoutVars>
          <dgm:bulletEnabled val="1"/>
        </dgm:presLayoutVars>
      </dgm:prSet>
      <dgm:spPr/>
    </dgm:pt>
    <dgm:pt modelId="{61DB9433-FE44-4ED4-B813-6B9F753548CC}" type="pres">
      <dgm:prSet presAssocID="{0357B0B1-E99F-4837-BB59-5C54FC983FE0}" presName="sp" presStyleCnt="0"/>
      <dgm:spPr/>
    </dgm:pt>
    <dgm:pt modelId="{0B4A7FB2-4CF1-420E-897E-EAB6D52C201E}" type="pres">
      <dgm:prSet presAssocID="{FAE552AD-58F7-4481-A489-5840D0BB97AF}" presName="composite" presStyleCnt="0"/>
      <dgm:spPr/>
    </dgm:pt>
    <dgm:pt modelId="{4B4471A6-2B2D-4A49-91BE-7A2359420213}" type="pres">
      <dgm:prSet presAssocID="{FAE552AD-58F7-4481-A489-5840D0BB97AF}" presName="parentText" presStyleLbl="alignNode1" presStyleIdx="2" presStyleCnt="4" custScaleX="121279" custLinFactNeighborX="9443" custLinFactNeighborY="-229">
        <dgm:presLayoutVars>
          <dgm:chMax val="1"/>
          <dgm:bulletEnabled val="1"/>
        </dgm:presLayoutVars>
      </dgm:prSet>
      <dgm:spPr/>
    </dgm:pt>
    <dgm:pt modelId="{8584B132-C621-4A5F-AB0A-29F0987C249B}" type="pres">
      <dgm:prSet presAssocID="{FAE552AD-58F7-4481-A489-5840D0BB97AF}" presName="descendantText" presStyleLbl="alignAcc1" presStyleIdx="2" presStyleCnt="4" custScaleX="93118">
        <dgm:presLayoutVars>
          <dgm:bulletEnabled val="1"/>
        </dgm:presLayoutVars>
      </dgm:prSet>
      <dgm:spPr/>
    </dgm:pt>
    <dgm:pt modelId="{1A12575C-AB32-4F04-A388-0E7FA3AE0FE9}" type="pres">
      <dgm:prSet presAssocID="{BD748109-9D67-4389-A5EB-2FDB4CFA8639}" presName="sp" presStyleCnt="0"/>
      <dgm:spPr/>
    </dgm:pt>
    <dgm:pt modelId="{3D7C76CB-6DAB-4BB2-9163-821CA2ACAD74}" type="pres">
      <dgm:prSet presAssocID="{6B4A07C1-DF01-4925-8570-F0509EB46861}" presName="composite" presStyleCnt="0"/>
      <dgm:spPr/>
    </dgm:pt>
    <dgm:pt modelId="{B43180B9-8273-43C7-8FA8-3E66A6A34EAC}" type="pres">
      <dgm:prSet presAssocID="{6B4A07C1-DF01-4925-8570-F0509EB46861}" presName="parentText" presStyleLbl="alignNode1" presStyleIdx="3" presStyleCnt="4" custScaleX="121279" custLinFactNeighborX="9443" custLinFactNeighborY="-229">
        <dgm:presLayoutVars>
          <dgm:chMax val="1"/>
          <dgm:bulletEnabled val="1"/>
        </dgm:presLayoutVars>
      </dgm:prSet>
      <dgm:spPr/>
    </dgm:pt>
    <dgm:pt modelId="{5E9C2F83-18A8-4D4F-9CE3-830247036C41}" type="pres">
      <dgm:prSet presAssocID="{6B4A07C1-DF01-4925-8570-F0509EB46861}" presName="descendantText" presStyleLbl="alignAcc1" presStyleIdx="3" presStyleCnt="4" custScaleX="93118">
        <dgm:presLayoutVars>
          <dgm:bulletEnabled val="1"/>
        </dgm:presLayoutVars>
      </dgm:prSet>
      <dgm:spPr/>
    </dgm:pt>
  </dgm:ptLst>
  <dgm:cxnLst>
    <dgm:cxn modelId="{42E86F02-44AD-4009-A863-ADF7CE77648A}" srcId="{55805391-0560-4198-8678-A4E7F89F48AB}" destId="{6EEB4DF1-44AD-4BFA-B71D-F604E66A815F}" srcOrd="1" destOrd="0" parTransId="{1725073B-1D46-4E3F-A69F-20567B624E78}" sibTransId="{31032272-F7B0-4318-A202-A36F246A5394}"/>
    <dgm:cxn modelId="{AB3E0605-9011-4A1D-A68C-6EF6127A0A68}" srcId="{FAE552AD-58F7-4481-A489-5840D0BB97AF}" destId="{C220CB4E-5BCB-44BF-B190-8E889920B9E9}" srcOrd="0" destOrd="0" parTransId="{C8A99A3F-693C-4F5F-A080-AE4830D47786}" sibTransId="{092A14A7-7A8F-40F1-B9D1-8864DD5877C0}"/>
    <dgm:cxn modelId="{4A5E7609-BA37-4295-85B7-DF38AF164E54}" type="presOf" srcId="{C220CB4E-5BCB-44BF-B190-8E889920B9E9}" destId="{8584B132-C621-4A5F-AB0A-29F0987C249B}" srcOrd="0" destOrd="0" presId="urn:microsoft.com/office/officeart/2005/8/layout/chevron2"/>
    <dgm:cxn modelId="{C537240C-16EF-411D-A74F-4D4AC37EC7D2}" type="presOf" srcId="{F1C1F178-9466-40CF-945F-AD37EA0119F0}" destId="{5E9C2F83-18A8-4D4F-9CE3-830247036C41}" srcOrd="0" destOrd="0" presId="urn:microsoft.com/office/officeart/2005/8/layout/chevron2"/>
    <dgm:cxn modelId="{84CD2612-1F50-47DF-8947-6408BDE799B3}" type="presOf" srcId="{6EEB4DF1-44AD-4BFA-B71D-F604E66A815F}" destId="{B134A0A9-30FF-47EC-8334-A676F986B95B}" srcOrd="0" destOrd="1" presId="urn:microsoft.com/office/officeart/2005/8/layout/chevron2"/>
    <dgm:cxn modelId="{030B8C14-A296-4E37-A55E-892CCFC69405}" srcId="{9E4C7E75-055E-4678-BC53-BA0DBCD1E4D7}" destId="{55805391-0560-4198-8678-A4E7F89F48AB}" srcOrd="0" destOrd="0" parTransId="{9D9D3394-1080-46AB-804D-A8602E3F50F2}" sibTransId="{93F2C0BB-D817-4138-A3AA-E39AC18202A0}"/>
    <dgm:cxn modelId="{A5608E3E-0F83-47A9-BCFE-E0A731EE5D22}" type="presOf" srcId="{5C7816F1-47A9-45CC-A970-D5B0D76D5BE9}" destId="{9C39C62B-EBB0-41D9-8E84-1383D403D679}" srcOrd="0" destOrd="1" presId="urn:microsoft.com/office/officeart/2005/8/layout/chevron2"/>
    <dgm:cxn modelId="{2173045D-5722-4885-B98C-763F9DFA4A84}" type="presOf" srcId="{E3478403-FC21-447E-8770-5B7360B827D8}" destId="{B134A0A9-30FF-47EC-8334-A676F986B95B}" srcOrd="0" destOrd="0" presId="urn:microsoft.com/office/officeart/2005/8/layout/chevron2"/>
    <dgm:cxn modelId="{4AE4A05D-6641-4232-A911-C53D5E849102}" srcId="{9E4C7E75-055E-4678-BC53-BA0DBCD1E4D7}" destId="{6B4A07C1-DF01-4925-8570-F0509EB46861}" srcOrd="3" destOrd="0" parTransId="{BF358597-A6A8-4B7A-A289-2BE5B64B73B3}" sibTransId="{4CA50DE1-B214-4749-A938-D4EFDF173A55}"/>
    <dgm:cxn modelId="{7B99C841-2880-41D5-B4C8-9E41A8F1BA45}" type="presOf" srcId="{3438BA63-89FE-426C-ACE6-1BD3B99B3B74}" destId="{9C39C62B-EBB0-41D9-8E84-1383D403D679}" srcOrd="0" destOrd="0" presId="urn:microsoft.com/office/officeart/2005/8/layout/chevron2"/>
    <dgm:cxn modelId="{5797A06A-C322-479C-8050-2DEFB08D3AB2}" type="presOf" srcId="{55805391-0560-4198-8678-A4E7F89F48AB}" destId="{655AF079-7A08-4BF5-A670-DE66A3C9B11C}" srcOrd="0" destOrd="0" presId="urn:microsoft.com/office/officeart/2005/8/layout/chevron2"/>
    <dgm:cxn modelId="{C3368051-BD92-435C-92C8-AAE28D958396}" type="presOf" srcId="{FAE552AD-58F7-4481-A489-5840D0BB97AF}" destId="{4B4471A6-2B2D-4A49-91BE-7A2359420213}" srcOrd="0" destOrd="0" presId="urn:microsoft.com/office/officeart/2005/8/layout/chevron2"/>
    <dgm:cxn modelId="{9357EE7E-A67D-40B7-A140-7785FE6C4B5F}" srcId="{3EC77703-DCD0-4111-BD7C-E0AB66C428A2}" destId="{5C7816F1-47A9-45CC-A970-D5B0D76D5BE9}" srcOrd="1" destOrd="0" parTransId="{C7185C76-CCEC-4651-9A69-3982BB090A95}" sibTransId="{0702F1A3-CAAC-4C4A-8E05-AA78A5AD263C}"/>
    <dgm:cxn modelId="{C253EC86-8BA6-4B52-A59E-F21B946440FC}" type="presOf" srcId="{9E4C7E75-055E-4678-BC53-BA0DBCD1E4D7}" destId="{A95E59E5-3EEB-43FE-B63C-A0853A7C726F}" srcOrd="0" destOrd="0" presId="urn:microsoft.com/office/officeart/2005/8/layout/chevron2"/>
    <dgm:cxn modelId="{2A4CCC8C-C211-4868-8349-35059812EB85}" srcId="{9E4C7E75-055E-4678-BC53-BA0DBCD1E4D7}" destId="{3EC77703-DCD0-4111-BD7C-E0AB66C428A2}" srcOrd="1" destOrd="0" parTransId="{41FA1059-A6DB-4F05-9C59-969417E4405E}" sibTransId="{0357B0B1-E99F-4837-BB59-5C54FC983FE0}"/>
    <dgm:cxn modelId="{4EA5D193-5FD8-457A-B26A-9CF139E1D4B1}" type="presOf" srcId="{3EC77703-DCD0-4111-BD7C-E0AB66C428A2}" destId="{01F62CB0-BD31-4101-B4D5-C26C25ED1A4F}" srcOrd="0" destOrd="0" presId="urn:microsoft.com/office/officeart/2005/8/layout/chevron2"/>
    <dgm:cxn modelId="{79F5AA9A-3076-44B9-BE1E-3D4D953887E8}" srcId="{3EC77703-DCD0-4111-BD7C-E0AB66C428A2}" destId="{3438BA63-89FE-426C-ACE6-1BD3B99B3B74}" srcOrd="0" destOrd="0" parTransId="{A9BA4F6A-9325-44DA-A4FF-0E6C3491425C}" sibTransId="{0FF54DA5-0F15-45F6-B75D-74B31D758633}"/>
    <dgm:cxn modelId="{A5693BA5-9543-4282-BD69-7EF2C07E004A}" type="presOf" srcId="{6B4A07C1-DF01-4925-8570-F0509EB46861}" destId="{B43180B9-8273-43C7-8FA8-3E66A6A34EAC}" srcOrd="0" destOrd="0" presId="urn:microsoft.com/office/officeart/2005/8/layout/chevron2"/>
    <dgm:cxn modelId="{E8BCD8A7-10CC-49E2-B69D-B7CB19E1A621}" srcId="{9E4C7E75-055E-4678-BC53-BA0DBCD1E4D7}" destId="{FAE552AD-58F7-4481-A489-5840D0BB97AF}" srcOrd="2" destOrd="0" parTransId="{59CCC283-7A4F-40DC-A8D0-A7717C31043C}" sibTransId="{BD748109-9D67-4389-A5EB-2FDB4CFA8639}"/>
    <dgm:cxn modelId="{C3D562AC-0400-45D4-9478-C71661D4A505}" srcId="{55805391-0560-4198-8678-A4E7F89F48AB}" destId="{E3478403-FC21-447E-8770-5B7360B827D8}" srcOrd="0" destOrd="0" parTransId="{C0BDE7CA-3CA2-4034-B80E-3E32F2C9F9E9}" sibTransId="{7070B1C9-12B6-460F-83B6-CCD2CDBEBC4A}"/>
    <dgm:cxn modelId="{D100F3AC-497B-4233-B05D-39341A7BC23E}" srcId="{6B4A07C1-DF01-4925-8570-F0509EB46861}" destId="{F1C1F178-9466-40CF-945F-AD37EA0119F0}" srcOrd="0" destOrd="0" parTransId="{7B55DAD8-3283-4313-BD65-168BA5D8BC0F}" sibTransId="{B9D28714-0315-44FA-A866-D5BDAD94D297}"/>
    <dgm:cxn modelId="{DE21CFE6-D69B-4FBD-B582-6B9CE903B0F5}" type="presParOf" srcId="{A95E59E5-3EEB-43FE-B63C-A0853A7C726F}" destId="{37B969F2-EF2A-48AE-ABDD-F9C5D206DCA6}" srcOrd="0" destOrd="0" presId="urn:microsoft.com/office/officeart/2005/8/layout/chevron2"/>
    <dgm:cxn modelId="{9CA8E5F7-3227-450B-B857-1972A9548F0A}" type="presParOf" srcId="{37B969F2-EF2A-48AE-ABDD-F9C5D206DCA6}" destId="{655AF079-7A08-4BF5-A670-DE66A3C9B11C}" srcOrd="0" destOrd="0" presId="urn:microsoft.com/office/officeart/2005/8/layout/chevron2"/>
    <dgm:cxn modelId="{8CB88EA6-B851-4D3A-8D4D-A94CA257CBCD}" type="presParOf" srcId="{37B969F2-EF2A-48AE-ABDD-F9C5D206DCA6}" destId="{B134A0A9-30FF-47EC-8334-A676F986B95B}" srcOrd="1" destOrd="0" presId="urn:microsoft.com/office/officeart/2005/8/layout/chevron2"/>
    <dgm:cxn modelId="{639BCBF0-EBB4-4BE9-B57F-D9D6FD72EA0B}" type="presParOf" srcId="{A95E59E5-3EEB-43FE-B63C-A0853A7C726F}" destId="{CEC4E8B5-44A8-4DCC-842C-AFEF4D65A864}" srcOrd="1" destOrd="0" presId="urn:microsoft.com/office/officeart/2005/8/layout/chevron2"/>
    <dgm:cxn modelId="{4BC82382-7D03-4613-A1E4-E0EF07C88663}" type="presParOf" srcId="{A95E59E5-3EEB-43FE-B63C-A0853A7C726F}" destId="{90359BC2-961E-40C0-870A-FE3FED5D8A20}" srcOrd="2" destOrd="0" presId="urn:microsoft.com/office/officeart/2005/8/layout/chevron2"/>
    <dgm:cxn modelId="{3E5F9CBE-837D-4CEA-AE93-01556840F218}" type="presParOf" srcId="{90359BC2-961E-40C0-870A-FE3FED5D8A20}" destId="{01F62CB0-BD31-4101-B4D5-C26C25ED1A4F}" srcOrd="0" destOrd="0" presId="urn:microsoft.com/office/officeart/2005/8/layout/chevron2"/>
    <dgm:cxn modelId="{223F6743-0A98-453B-85F2-12841559AC5F}" type="presParOf" srcId="{90359BC2-961E-40C0-870A-FE3FED5D8A20}" destId="{9C39C62B-EBB0-41D9-8E84-1383D403D679}" srcOrd="1" destOrd="0" presId="urn:microsoft.com/office/officeart/2005/8/layout/chevron2"/>
    <dgm:cxn modelId="{1052C58A-063D-4D0F-B4A3-BAA4FB5B84D3}" type="presParOf" srcId="{A95E59E5-3EEB-43FE-B63C-A0853A7C726F}" destId="{61DB9433-FE44-4ED4-B813-6B9F753548CC}" srcOrd="3" destOrd="0" presId="urn:microsoft.com/office/officeart/2005/8/layout/chevron2"/>
    <dgm:cxn modelId="{9BF3D3D4-C17B-4E22-8DF4-C9F1F8D44904}" type="presParOf" srcId="{A95E59E5-3EEB-43FE-B63C-A0853A7C726F}" destId="{0B4A7FB2-4CF1-420E-897E-EAB6D52C201E}" srcOrd="4" destOrd="0" presId="urn:microsoft.com/office/officeart/2005/8/layout/chevron2"/>
    <dgm:cxn modelId="{9A331363-530D-49D0-B632-28F56FDCA312}" type="presParOf" srcId="{0B4A7FB2-4CF1-420E-897E-EAB6D52C201E}" destId="{4B4471A6-2B2D-4A49-91BE-7A2359420213}" srcOrd="0" destOrd="0" presId="urn:microsoft.com/office/officeart/2005/8/layout/chevron2"/>
    <dgm:cxn modelId="{91B153C1-2079-4362-ACAD-D19DD12EF80B}" type="presParOf" srcId="{0B4A7FB2-4CF1-420E-897E-EAB6D52C201E}" destId="{8584B132-C621-4A5F-AB0A-29F0987C249B}" srcOrd="1" destOrd="0" presId="urn:microsoft.com/office/officeart/2005/8/layout/chevron2"/>
    <dgm:cxn modelId="{1B311F84-3353-41D5-B6C5-A3BDFFB3AC4C}" type="presParOf" srcId="{A95E59E5-3EEB-43FE-B63C-A0853A7C726F}" destId="{1A12575C-AB32-4F04-A388-0E7FA3AE0FE9}" srcOrd="5" destOrd="0" presId="urn:microsoft.com/office/officeart/2005/8/layout/chevron2"/>
    <dgm:cxn modelId="{82692429-F1C4-47F7-8509-B44391D7A7DB}" type="presParOf" srcId="{A95E59E5-3EEB-43FE-B63C-A0853A7C726F}" destId="{3D7C76CB-6DAB-4BB2-9163-821CA2ACAD74}" srcOrd="6" destOrd="0" presId="urn:microsoft.com/office/officeart/2005/8/layout/chevron2"/>
    <dgm:cxn modelId="{D3EAC452-F86C-4DB0-8206-F2849A40E3AF}" type="presParOf" srcId="{3D7C76CB-6DAB-4BB2-9163-821CA2ACAD74}" destId="{B43180B9-8273-43C7-8FA8-3E66A6A34EAC}" srcOrd="0" destOrd="0" presId="urn:microsoft.com/office/officeart/2005/8/layout/chevron2"/>
    <dgm:cxn modelId="{76F4FA7C-858F-4612-8BE7-02EA5A0FA07F}" type="presParOf" srcId="{3D7C76CB-6DAB-4BB2-9163-821CA2ACAD74}" destId="{5E9C2F83-18A8-4D4F-9CE3-830247036C4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E7DF35-02B6-444B-B88A-6B9C8EF62F4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9B0866-5209-4DC1-8ACD-CEA01FABB0B9}">
      <dgm:prSet phldrT="[Text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n-US" sz="3600" dirty="0">
              <a:latin typeface="Economica" panose="020B0604020202020204" charset="0"/>
            </a:rPr>
            <a:t>Summary</a:t>
          </a:r>
        </a:p>
      </dgm:t>
    </dgm:pt>
    <dgm:pt modelId="{6EAF5CB8-A4EA-402A-9F07-8C56C20A75A9}" type="parTrans" cxnId="{A10BCF80-1AB9-455A-8C1B-711CCB7F67D5}">
      <dgm:prSet/>
      <dgm:spPr/>
      <dgm:t>
        <a:bodyPr/>
        <a:lstStyle/>
        <a:p>
          <a:endParaRPr lang="en-US"/>
        </a:p>
      </dgm:t>
    </dgm:pt>
    <dgm:pt modelId="{041B49F3-A24A-40B2-A2C8-57C1513AAA80}" type="sibTrans" cxnId="{A10BCF80-1AB9-455A-8C1B-711CCB7F67D5}">
      <dgm:prSet/>
      <dgm:spPr/>
      <dgm:t>
        <a:bodyPr/>
        <a:lstStyle/>
        <a:p>
          <a:endParaRPr lang="en-US"/>
        </a:p>
      </dgm:t>
    </dgm:pt>
    <dgm:pt modelId="{684828FC-86A5-4BC0-81EE-1A17A44B0D92}">
      <dgm:prSet phldrT="[Text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pPr rtl="0">
            <a:buFontTx/>
            <a:buNone/>
          </a:pPr>
          <a:endParaRPr lang="en-US" sz="900" dirty="0">
            <a:latin typeface="+mj-lt"/>
            <a:ea typeface="Open Sans" panose="020B0604020202020204" charset="0"/>
            <a:cs typeface="Open Sans" panose="020B0604020202020204" charset="0"/>
          </a:endParaRPr>
        </a:p>
      </dgm:t>
    </dgm:pt>
    <dgm:pt modelId="{1DF1E07D-A12B-4ADC-BC7D-6F569902169E}" type="parTrans" cxnId="{C212E483-7812-413A-A156-AD7A8F479132}">
      <dgm:prSet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22103460-AA5B-4269-A84F-C40F287E8F30}" type="sibTrans" cxnId="{C212E483-7812-413A-A156-AD7A8F479132}">
      <dgm:prSet/>
      <dgm:spPr/>
      <dgm:t>
        <a:bodyPr/>
        <a:lstStyle/>
        <a:p>
          <a:endParaRPr lang="en-US"/>
        </a:p>
      </dgm:t>
    </dgm:pt>
    <dgm:pt modelId="{46D44415-4483-46F3-B3A4-77FEE0711D82}">
      <dgm:prSet phldrT="[Text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pPr rtl="0"/>
          <a:r>
            <a:rPr lang="ar-SA" dirty="0"/>
            <a:t> </a:t>
          </a:r>
          <a:endParaRPr lang="en-US" dirty="0"/>
        </a:p>
      </dgm:t>
    </dgm:pt>
    <dgm:pt modelId="{9976A3B3-BEBE-434A-BF9F-A51B3762767B}" type="parTrans" cxnId="{4C3AD975-1896-4523-9D00-3069A7CF10B6}">
      <dgm:prSet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82A0ACDC-6E60-41EF-B038-C6D5C49CB07B}" type="sibTrans" cxnId="{4C3AD975-1896-4523-9D00-3069A7CF10B6}">
      <dgm:prSet/>
      <dgm:spPr/>
      <dgm:t>
        <a:bodyPr/>
        <a:lstStyle/>
        <a:p>
          <a:endParaRPr lang="en-US"/>
        </a:p>
      </dgm:t>
    </dgm:pt>
    <dgm:pt modelId="{A7912153-275A-45F6-9E81-7671640044E8}">
      <dgm:prSet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pPr algn="l" rtl="0">
            <a:spcAft>
              <a:spcPts val="0"/>
            </a:spcAft>
            <a:buFont typeface="Arial" panose="020B0604020202020204" pitchFamily="34" charset="0"/>
            <a:buNone/>
          </a:pPr>
          <a:endParaRPr lang="en-US" sz="1000" dirty="0">
            <a:latin typeface="+mn-lt"/>
          </a:endParaRPr>
        </a:p>
      </dgm:t>
    </dgm:pt>
    <dgm:pt modelId="{C7D585A7-4C42-4F8A-A1A9-A05C2A1BA4FB}" type="parTrans" cxnId="{BA83B076-0341-4C9E-B58E-28D5952CE922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5B30B150-67AC-4241-ACA1-0E79D1B4BE70}" type="sibTrans" cxnId="{BA83B076-0341-4C9E-B58E-28D5952CE922}">
      <dgm:prSet/>
      <dgm:spPr/>
      <dgm:t>
        <a:bodyPr/>
        <a:lstStyle/>
        <a:p>
          <a:endParaRPr lang="en-US"/>
        </a:p>
      </dgm:t>
    </dgm:pt>
    <dgm:pt modelId="{A4E8F182-BB5D-471E-9667-96AD1764F344}">
      <dgm:prSet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pPr rtl="0"/>
          <a:endParaRPr lang="en-US" dirty="0"/>
        </a:p>
      </dgm:t>
    </dgm:pt>
    <dgm:pt modelId="{D20E6375-3E6A-4431-8C13-719EFADE147A}" type="sibTrans" cxnId="{9DE194EF-529C-4085-A3B1-D725C3A2F291}">
      <dgm:prSet/>
      <dgm:spPr/>
      <dgm:t>
        <a:bodyPr/>
        <a:lstStyle/>
        <a:p>
          <a:endParaRPr lang="en-US"/>
        </a:p>
      </dgm:t>
    </dgm:pt>
    <dgm:pt modelId="{FF1F264B-06F3-4C45-B75C-1EAE8FA803F1}" type="parTrans" cxnId="{9DE194EF-529C-4085-A3B1-D725C3A2F291}">
      <dgm:prSet/>
      <dgm:spPr>
        <a:noFill/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7AF3976D-43B9-4FBB-93EA-AEA6271061D0}" type="pres">
      <dgm:prSet presAssocID="{A3E7DF35-02B6-444B-B88A-6B9C8EF62F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ADF21CF-719D-481A-818E-43DFB31C482A}" type="pres">
      <dgm:prSet presAssocID="{2E9B0866-5209-4DC1-8ACD-CEA01FABB0B9}" presName="hierRoot1" presStyleCnt="0"/>
      <dgm:spPr/>
    </dgm:pt>
    <dgm:pt modelId="{E7F171B7-03ED-4F6E-90A5-8EE478C01FE4}" type="pres">
      <dgm:prSet presAssocID="{2E9B0866-5209-4DC1-8ACD-CEA01FABB0B9}" presName="composite" presStyleCnt="0"/>
      <dgm:spPr/>
    </dgm:pt>
    <dgm:pt modelId="{F097FB48-D046-40F4-903A-8FDC13AC256B}" type="pres">
      <dgm:prSet presAssocID="{2E9B0866-5209-4DC1-8ACD-CEA01FABB0B9}" presName="background" presStyleLbl="node0" presStyleIdx="0" presStyleCnt="1"/>
      <dgm:spPr>
        <a:solidFill>
          <a:schemeClr val="tx2"/>
        </a:solidFill>
      </dgm:spPr>
    </dgm:pt>
    <dgm:pt modelId="{480390C9-4526-492A-AA5C-B86A0ED2CCF8}" type="pres">
      <dgm:prSet presAssocID="{2E9B0866-5209-4DC1-8ACD-CEA01FABB0B9}" presName="text" presStyleLbl="fgAcc0" presStyleIdx="0" presStyleCnt="1" custScaleX="170827" custLinFactNeighborY="-31579">
        <dgm:presLayoutVars>
          <dgm:chPref val="3"/>
        </dgm:presLayoutVars>
      </dgm:prSet>
      <dgm:spPr/>
    </dgm:pt>
    <dgm:pt modelId="{C9ABF751-3785-42BD-836F-1B4B41A110D7}" type="pres">
      <dgm:prSet presAssocID="{2E9B0866-5209-4DC1-8ACD-CEA01FABB0B9}" presName="hierChild2" presStyleCnt="0"/>
      <dgm:spPr/>
    </dgm:pt>
    <dgm:pt modelId="{A506910C-D3CA-48AA-8BC1-28F8FE980067}" type="pres">
      <dgm:prSet presAssocID="{1DF1E07D-A12B-4ADC-BC7D-6F569902169E}" presName="Name10" presStyleLbl="parChTrans1D2" presStyleIdx="0" presStyleCnt="4"/>
      <dgm:spPr/>
    </dgm:pt>
    <dgm:pt modelId="{6DDDF479-06FC-4D3E-812D-FD7773884DCB}" type="pres">
      <dgm:prSet presAssocID="{684828FC-86A5-4BC0-81EE-1A17A44B0D92}" presName="hierRoot2" presStyleCnt="0"/>
      <dgm:spPr/>
    </dgm:pt>
    <dgm:pt modelId="{FA9100DB-ADB9-4B40-9066-882628664354}" type="pres">
      <dgm:prSet presAssocID="{684828FC-86A5-4BC0-81EE-1A17A44B0D92}" presName="composite2" presStyleCnt="0"/>
      <dgm:spPr/>
    </dgm:pt>
    <dgm:pt modelId="{3C42842D-CD16-4FC1-B003-FBF531F238F4}" type="pres">
      <dgm:prSet presAssocID="{684828FC-86A5-4BC0-81EE-1A17A44B0D92}" presName="background2" presStyleLbl="node2" presStyleIdx="0" presStyleCnt="4"/>
      <dgm:spPr>
        <a:solidFill>
          <a:schemeClr val="tx2"/>
        </a:solidFill>
        <a:ln>
          <a:noFill/>
        </a:ln>
      </dgm:spPr>
    </dgm:pt>
    <dgm:pt modelId="{7244C4EB-59CC-44DF-A67E-F671FA239FB2}" type="pres">
      <dgm:prSet presAssocID="{684828FC-86A5-4BC0-81EE-1A17A44B0D92}" presName="text2" presStyleLbl="fgAcc2" presStyleIdx="0" presStyleCnt="4" custScaleX="193285" custScaleY="566790" custLinFactNeighborY="-19416">
        <dgm:presLayoutVars>
          <dgm:chPref val="3"/>
        </dgm:presLayoutVars>
      </dgm:prSet>
      <dgm:spPr/>
    </dgm:pt>
    <dgm:pt modelId="{6B6F74D9-5798-41E0-81E2-CEFD926CE75F}" type="pres">
      <dgm:prSet presAssocID="{684828FC-86A5-4BC0-81EE-1A17A44B0D92}" presName="hierChild3" presStyleCnt="0"/>
      <dgm:spPr/>
    </dgm:pt>
    <dgm:pt modelId="{0A1F7657-92CA-4AB6-827D-9434BB1C6C3D}" type="pres">
      <dgm:prSet presAssocID="{C7D585A7-4C42-4F8A-A1A9-A05C2A1BA4FB}" presName="Name10" presStyleLbl="parChTrans1D2" presStyleIdx="1" presStyleCnt="4"/>
      <dgm:spPr/>
    </dgm:pt>
    <dgm:pt modelId="{DBC85F03-4C58-4EB9-9BF0-9DAD3F754718}" type="pres">
      <dgm:prSet presAssocID="{A7912153-275A-45F6-9E81-7671640044E8}" presName="hierRoot2" presStyleCnt="0"/>
      <dgm:spPr/>
    </dgm:pt>
    <dgm:pt modelId="{FE3D591F-C46A-4A89-992D-6AC7752BB053}" type="pres">
      <dgm:prSet presAssocID="{A7912153-275A-45F6-9E81-7671640044E8}" presName="composite2" presStyleCnt="0"/>
      <dgm:spPr/>
    </dgm:pt>
    <dgm:pt modelId="{3A2F7406-6340-49F6-9ABB-4BB8E8269F96}" type="pres">
      <dgm:prSet presAssocID="{A7912153-275A-45F6-9E81-7671640044E8}" presName="background2" presStyleLbl="node2" presStyleIdx="1" presStyleCnt="4"/>
      <dgm:spPr>
        <a:solidFill>
          <a:schemeClr val="tx2"/>
        </a:solidFill>
        <a:ln>
          <a:noFill/>
        </a:ln>
      </dgm:spPr>
    </dgm:pt>
    <dgm:pt modelId="{F0A6E645-C007-4268-B856-5E3FB00D6E72}" type="pres">
      <dgm:prSet presAssocID="{A7912153-275A-45F6-9E81-7671640044E8}" presName="text2" presStyleLbl="fgAcc2" presStyleIdx="1" presStyleCnt="4" custScaleX="193285" custScaleY="566790" custLinFactNeighborY="-19416">
        <dgm:presLayoutVars>
          <dgm:chPref val="3"/>
        </dgm:presLayoutVars>
      </dgm:prSet>
      <dgm:spPr/>
    </dgm:pt>
    <dgm:pt modelId="{B871C537-2A51-4B50-BEC7-68D1C4119243}" type="pres">
      <dgm:prSet presAssocID="{A7912153-275A-45F6-9E81-7671640044E8}" presName="hierChild3" presStyleCnt="0"/>
      <dgm:spPr/>
    </dgm:pt>
    <dgm:pt modelId="{80D89D34-23C3-4AFB-A13D-03548DE45ACD}" type="pres">
      <dgm:prSet presAssocID="{FF1F264B-06F3-4C45-B75C-1EAE8FA803F1}" presName="Name10" presStyleLbl="parChTrans1D2" presStyleIdx="2" presStyleCnt="4"/>
      <dgm:spPr/>
    </dgm:pt>
    <dgm:pt modelId="{B8EE3CF6-66B4-48EA-B200-A62D4A31837E}" type="pres">
      <dgm:prSet presAssocID="{A4E8F182-BB5D-471E-9667-96AD1764F344}" presName="hierRoot2" presStyleCnt="0"/>
      <dgm:spPr/>
    </dgm:pt>
    <dgm:pt modelId="{DFDA7431-213C-4820-9984-E9D72A6C601F}" type="pres">
      <dgm:prSet presAssocID="{A4E8F182-BB5D-471E-9667-96AD1764F344}" presName="composite2" presStyleCnt="0"/>
      <dgm:spPr/>
    </dgm:pt>
    <dgm:pt modelId="{FC16599B-03A3-47BB-9884-095A026F1171}" type="pres">
      <dgm:prSet presAssocID="{A4E8F182-BB5D-471E-9667-96AD1764F344}" presName="background2" presStyleLbl="node2" presStyleIdx="2" presStyleCnt="4"/>
      <dgm:spPr>
        <a:solidFill>
          <a:schemeClr val="tx2"/>
        </a:solidFill>
        <a:ln>
          <a:noFill/>
        </a:ln>
      </dgm:spPr>
    </dgm:pt>
    <dgm:pt modelId="{E56C3118-4278-4478-91E4-0096F05B6474}" type="pres">
      <dgm:prSet presAssocID="{A4E8F182-BB5D-471E-9667-96AD1764F344}" presName="text2" presStyleLbl="fgAcc2" presStyleIdx="2" presStyleCnt="4" custScaleX="193285" custScaleY="566790" custLinFactNeighborY="-19416">
        <dgm:presLayoutVars>
          <dgm:chPref val="3"/>
        </dgm:presLayoutVars>
      </dgm:prSet>
      <dgm:spPr/>
    </dgm:pt>
    <dgm:pt modelId="{06F9AACC-7973-4201-9198-262E6A75E1C9}" type="pres">
      <dgm:prSet presAssocID="{A4E8F182-BB5D-471E-9667-96AD1764F344}" presName="hierChild3" presStyleCnt="0"/>
      <dgm:spPr/>
    </dgm:pt>
    <dgm:pt modelId="{541D5663-0639-42F2-81A2-91BDF5A9E61E}" type="pres">
      <dgm:prSet presAssocID="{9976A3B3-BEBE-434A-BF9F-A51B3762767B}" presName="Name10" presStyleLbl="parChTrans1D2" presStyleIdx="3" presStyleCnt="4"/>
      <dgm:spPr/>
    </dgm:pt>
    <dgm:pt modelId="{FC33B598-5DEA-41A4-98E2-117C9A89E913}" type="pres">
      <dgm:prSet presAssocID="{46D44415-4483-46F3-B3A4-77FEE0711D82}" presName="hierRoot2" presStyleCnt="0"/>
      <dgm:spPr/>
    </dgm:pt>
    <dgm:pt modelId="{5ECD54F8-4381-4801-9EDC-E61BBEA337FF}" type="pres">
      <dgm:prSet presAssocID="{46D44415-4483-46F3-B3A4-77FEE0711D82}" presName="composite2" presStyleCnt="0"/>
      <dgm:spPr/>
    </dgm:pt>
    <dgm:pt modelId="{BE5A387D-1983-4F53-8481-C1E0DD142416}" type="pres">
      <dgm:prSet presAssocID="{46D44415-4483-46F3-B3A4-77FEE0711D82}" presName="background2" presStyleLbl="node2" presStyleIdx="3" presStyleCnt="4"/>
      <dgm:spPr>
        <a:solidFill>
          <a:schemeClr val="tx2"/>
        </a:solidFill>
        <a:ln>
          <a:noFill/>
        </a:ln>
      </dgm:spPr>
    </dgm:pt>
    <dgm:pt modelId="{F65220FF-17AA-4EB8-92DB-B6AC67FC4436}" type="pres">
      <dgm:prSet presAssocID="{46D44415-4483-46F3-B3A4-77FEE0711D82}" presName="text2" presStyleLbl="fgAcc2" presStyleIdx="3" presStyleCnt="4" custScaleX="193285" custScaleY="566790" custLinFactNeighborY="-19416">
        <dgm:presLayoutVars>
          <dgm:chPref val="3"/>
        </dgm:presLayoutVars>
      </dgm:prSet>
      <dgm:spPr/>
    </dgm:pt>
    <dgm:pt modelId="{E7D59E27-84C3-4F28-AA46-5F98C3619238}" type="pres">
      <dgm:prSet presAssocID="{46D44415-4483-46F3-B3A4-77FEE0711D82}" presName="hierChild3" presStyleCnt="0"/>
      <dgm:spPr/>
    </dgm:pt>
  </dgm:ptLst>
  <dgm:cxnLst>
    <dgm:cxn modelId="{EE004D1A-2693-4F55-8C04-234297C96C03}" type="presOf" srcId="{A3E7DF35-02B6-444B-B88A-6B9C8EF62F46}" destId="{7AF3976D-43B9-4FBB-93EA-AEA6271061D0}" srcOrd="0" destOrd="0" presId="urn:microsoft.com/office/officeart/2005/8/layout/hierarchy1"/>
    <dgm:cxn modelId="{0E6DEF25-375B-40A8-B113-C7C7A4C76EF2}" type="presOf" srcId="{2E9B0866-5209-4DC1-8ACD-CEA01FABB0B9}" destId="{480390C9-4526-492A-AA5C-B86A0ED2CCF8}" srcOrd="0" destOrd="0" presId="urn:microsoft.com/office/officeart/2005/8/layout/hierarchy1"/>
    <dgm:cxn modelId="{4C3AD975-1896-4523-9D00-3069A7CF10B6}" srcId="{2E9B0866-5209-4DC1-8ACD-CEA01FABB0B9}" destId="{46D44415-4483-46F3-B3A4-77FEE0711D82}" srcOrd="3" destOrd="0" parTransId="{9976A3B3-BEBE-434A-BF9F-A51B3762767B}" sibTransId="{82A0ACDC-6E60-41EF-B038-C6D5C49CB07B}"/>
    <dgm:cxn modelId="{BA83B076-0341-4C9E-B58E-28D5952CE922}" srcId="{2E9B0866-5209-4DC1-8ACD-CEA01FABB0B9}" destId="{A7912153-275A-45F6-9E81-7671640044E8}" srcOrd="1" destOrd="0" parTransId="{C7D585A7-4C42-4F8A-A1A9-A05C2A1BA4FB}" sibTransId="{5B30B150-67AC-4241-ACA1-0E79D1B4BE70}"/>
    <dgm:cxn modelId="{A10BCF80-1AB9-455A-8C1B-711CCB7F67D5}" srcId="{A3E7DF35-02B6-444B-B88A-6B9C8EF62F46}" destId="{2E9B0866-5209-4DC1-8ACD-CEA01FABB0B9}" srcOrd="0" destOrd="0" parTransId="{6EAF5CB8-A4EA-402A-9F07-8C56C20A75A9}" sibTransId="{041B49F3-A24A-40B2-A2C8-57C1513AAA80}"/>
    <dgm:cxn modelId="{DEC7C983-C81C-44F5-A6C8-2480E68E8ECE}" type="presOf" srcId="{9976A3B3-BEBE-434A-BF9F-A51B3762767B}" destId="{541D5663-0639-42F2-81A2-91BDF5A9E61E}" srcOrd="0" destOrd="0" presId="urn:microsoft.com/office/officeart/2005/8/layout/hierarchy1"/>
    <dgm:cxn modelId="{C212E483-7812-413A-A156-AD7A8F479132}" srcId="{2E9B0866-5209-4DC1-8ACD-CEA01FABB0B9}" destId="{684828FC-86A5-4BC0-81EE-1A17A44B0D92}" srcOrd="0" destOrd="0" parTransId="{1DF1E07D-A12B-4ADC-BC7D-6F569902169E}" sibTransId="{22103460-AA5B-4269-A84F-C40F287E8F30}"/>
    <dgm:cxn modelId="{D140828E-FDA7-42BF-8871-32C38D014CE5}" type="presOf" srcId="{A4E8F182-BB5D-471E-9667-96AD1764F344}" destId="{E56C3118-4278-4478-91E4-0096F05B6474}" srcOrd="0" destOrd="0" presId="urn:microsoft.com/office/officeart/2005/8/layout/hierarchy1"/>
    <dgm:cxn modelId="{834107A5-93AD-445B-A275-6821B9ABDF3B}" type="presOf" srcId="{A7912153-275A-45F6-9E81-7671640044E8}" destId="{F0A6E645-C007-4268-B856-5E3FB00D6E72}" srcOrd="0" destOrd="0" presId="urn:microsoft.com/office/officeart/2005/8/layout/hierarchy1"/>
    <dgm:cxn modelId="{79676AA9-3325-4A89-BE4E-9909E97093EB}" type="presOf" srcId="{684828FC-86A5-4BC0-81EE-1A17A44B0D92}" destId="{7244C4EB-59CC-44DF-A67E-F671FA239FB2}" srcOrd="0" destOrd="0" presId="urn:microsoft.com/office/officeart/2005/8/layout/hierarchy1"/>
    <dgm:cxn modelId="{2C5046C9-3D26-4266-B089-8EAD87218052}" type="presOf" srcId="{46D44415-4483-46F3-B3A4-77FEE0711D82}" destId="{F65220FF-17AA-4EB8-92DB-B6AC67FC4436}" srcOrd="0" destOrd="0" presId="urn:microsoft.com/office/officeart/2005/8/layout/hierarchy1"/>
    <dgm:cxn modelId="{AB0BD3E3-32FB-40A0-860F-B74E3EEB0636}" type="presOf" srcId="{FF1F264B-06F3-4C45-B75C-1EAE8FA803F1}" destId="{80D89D34-23C3-4AFB-A13D-03548DE45ACD}" srcOrd="0" destOrd="0" presId="urn:microsoft.com/office/officeart/2005/8/layout/hierarchy1"/>
    <dgm:cxn modelId="{94F80EE7-D7AE-4A1B-80C9-09F7483D2535}" type="presOf" srcId="{1DF1E07D-A12B-4ADC-BC7D-6F569902169E}" destId="{A506910C-D3CA-48AA-8BC1-28F8FE980067}" srcOrd="0" destOrd="0" presId="urn:microsoft.com/office/officeart/2005/8/layout/hierarchy1"/>
    <dgm:cxn modelId="{9DE194EF-529C-4085-A3B1-D725C3A2F291}" srcId="{2E9B0866-5209-4DC1-8ACD-CEA01FABB0B9}" destId="{A4E8F182-BB5D-471E-9667-96AD1764F344}" srcOrd="2" destOrd="0" parTransId="{FF1F264B-06F3-4C45-B75C-1EAE8FA803F1}" sibTransId="{D20E6375-3E6A-4431-8C13-719EFADE147A}"/>
    <dgm:cxn modelId="{C43484FC-1130-4BD2-A231-2A8D5F78D79F}" type="presOf" srcId="{C7D585A7-4C42-4F8A-A1A9-A05C2A1BA4FB}" destId="{0A1F7657-92CA-4AB6-827D-9434BB1C6C3D}" srcOrd="0" destOrd="0" presId="urn:microsoft.com/office/officeart/2005/8/layout/hierarchy1"/>
    <dgm:cxn modelId="{1BF3FCA7-970E-4065-A354-2253FB9A501C}" type="presParOf" srcId="{7AF3976D-43B9-4FBB-93EA-AEA6271061D0}" destId="{1ADF21CF-719D-481A-818E-43DFB31C482A}" srcOrd="0" destOrd="0" presId="urn:microsoft.com/office/officeart/2005/8/layout/hierarchy1"/>
    <dgm:cxn modelId="{DD08CA17-A1EF-477C-BEAF-D376D298846C}" type="presParOf" srcId="{1ADF21CF-719D-481A-818E-43DFB31C482A}" destId="{E7F171B7-03ED-4F6E-90A5-8EE478C01FE4}" srcOrd="0" destOrd="0" presId="urn:microsoft.com/office/officeart/2005/8/layout/hierarchy1"/>
    <dgm:cxn modelId="{895EA520-1D3B-4E0F-8A88-88AC6AEC4E16}" type="presParOf" srcId="{E7F171B7-03ED-4F6E-90A5-8EE478C01FE4}" destId="{F097FB48-D046-40F4-903A-8FDC13AC256B}" srcOrd="0" destOrd="0" presId="urn:microsoft.com/office/officeart/2005/8/layout/hierarchy1"/>
    <dgm:cxn modelId="{FC480344-CBC8-4DA1-AFC7-0BC53FF5767A}" type="presParOf" srcId="{E7F171B7-03ED-4F6E-90A5-8EE478C01FE4}" destId="{480390C9-4526-492A-AA5C-B86A0ED2CCF8}" srcOrd="1" destOrd="0" presId="urn:microsoft.com/office/officeart/2005/8/layout/hierarchy1"/>
    <dgm:cxn modelId="{D4117620-1481-45C9-AC6F-E46776A5DC11}" type="presParOf" srcId="{1ADF21CF-719D-481A-818E-43DFB31C482A}" destId="{C9ABF751-3785-42BD-836F-1B4B41A110D7}" srcOrd="1" destOrd="0" presId="urn:microsoft.com/office/officeart/2005/8/layout/hierarchy1"/>
    <dgm:cxn modelId="{36FC26A6-22C8-4F24-B8E2-64A62663462E}" type="presParOf" srcId="{C9ABF751-3785-42BD-836F-1B4B41A110D7}" destId="{A506910C-D3CA-48AA-8BC1-28F8FE980067}" srcOrd="0" destOrd="0" presId="urn:microsoft.com/office/officeart/2005/8/layout/hierarchy1"/>
    <dgm:cxn modelId="{19DB4274-4085-4F47-B4BA-739F7CAD4AFB}" type="presParOf" srcId="{C9ABF751-3785-42BD-836F-1B4B41A110D7}" destId="{6DDDF479-06FC-4D3E-812D-FD7773884DCB}" srcOrd="1" destOrd="0" presId="urn:microsoft.com/office/officeart/2005/8/layout/hierarchy1"/>
    <dgm:cxn modelId="{DFDB891E-50E9-4372-A36B-BCA36D82C4F3}" type="presParOf" srcId="{6DDDF479-06FC-4D3E-812D-FD7773884DCB}" destId="{FA9100DB-ADB9-4B40-9066-882628664354}" srcOrd="0" destOrd="0" presId="urn:microsoft.com/office/officeart/2005/8/layout/hierarchy1"/>
    <dgm:cxn modelId="{83DBF136-503B-4DD2-8452-D49904141D6E}" type="presParOf" srcId="{FA9100DB-ADB9-4B40-9066-882628664354}" destId="{3C42842D-CD16-4FC1-B003-FBF531F238F4}" srcOrd="0" destOrd="0" presId="urn:microsoft.com/office/officeart/2005/8/layout/hierarchy1"/>
    <dgm:cxn modelId="{6C015663-1F55-411E-A43D-173C3DD4967A}" type="presParOf" srcId="{FA9100DB-ADB9-4B40-9066-882628664354}" destId="{7244C4EB-59CC-44DF-A67E-F671FA239FB2}" srcOrd="1" destOrd="0" presId="urn:microsoft.com/office/officeart/2005/8/layout/hierarchy1"/>
    <dgm:cxn modelId="{775F22BC-4F3D-4456-AD03-6EAB85D8E385}" type="presParOf" srcId="{6DDDF479-06FC-4D3E-812D-FD7773884DCB}" destId="{6B6F74D9-5798-41E0-81E2-CEFD926CE75F}" srcOrd="1" destOrd="0" presId="urn:microsoft.com/office/officeart/2005/8/layout/hierarchy1"/>
    <dgm:cxn modelId="{43ABF9AB-E2AA-429E-9295-9A8E06A58A2D}" type="presParOf" srcId="{C9ABF751-3785-42BD-836F-1B4B41A110D7}" destId="{0A1F7657-92CA-4AB6-827D-9434BB1C6C3D}" srcOrd="2" destOrd="0" presId="urn:microsoft.com/office/officeart/2005/8/layout/hierarchy1"/>
    <dgm:cxn modelId="{FFD07FD6-52FC-4B1E-A01F-A787FF2B7AF9}" type="presParOf" srcId="{C9ABF751-3785-42BD-836F-1B4B41A110D7}" destId="{DBC85F03-4C58-4EB9-9BF0-9DAD3F754718}" srcOrd="3" destOrd="0" presId="urn:microsoft.com/office/officeart/2005/8/layout/hierarchy1"/>
    <dgm:cxn modelId="{49C80C6E-8104-4128-A91F-F75925C2E50C}" type="presParOf" srcId="{DBC85F03-4C58-4EB9-9BF0-9DAD3F754718}" destId="{FE3D591F-C46A-4A89-992D-6AC7752BB053}" srcOrd="0" destOrd="0" presId="urn:microsoft.com/office/officeart/2005/8/layout/hierarchy1"/>
    <dgm:cxn modelId="{32D1049F-84BF-4FD7-9D6F-A7D383960685}" type="presParOf" srcId="{FE3D591F-C46A-4A89-992D-6AC7752BB053}" destId="{3A2F7406-6340-49F6-9ABB-4BB8E8269F96}" srcOrd="0" destOrd="0" presId="urn:microsoft.com/office/officeart/2005/8/layout/hierarchy1"/>
    <dgm:cxn modelId="{44D2A480-718A-4DE0-976A-507EE7205921}" type="presParOf" srcId="{FE3D591F-C46A-4A89-992D-6AC7752BB053}" destId="{F0A6E645-C007-4268-B856-5E3FB00D6E72}" srcOrd="1" destOrd="0" presId="urn:microsoft.com/office/officeart/2005/8/layout/hierarchy1"/>
    <dgm:cxn modelId="{C1D6410B-BEDA-4E1B-8C21-062B7D33033B}" type="presParOf" srcId="{DBC85F03-4C58-4EB9-9BF0-9DAD3F754718}" destId="{B871C537-2A51-4B50-BEC7-68D1C4119243}" srcOrd="1" destOrd="0" presId="urn:microsoft.com/office/officeart/2005/8/layout/hierarchy1"/>
    <dgm:cxn modelId="{B2CFDD8F-1E93-41D2-832F-9B5FE365A3FC}" type="presParOf" srcId="{C9ABF751-3785-42BD-836F-1B4B41A110D7}" destId="{80D89D34-23C3-4AFB-A13D-03548DE45ACD}" srcOrd="4" destOrd="0" presId="urn:microsoft.com/office/officeart/2005/8/layout/hierarchy1"/>
    <dgm:cxn modelId="{816137E7-DCDC-4C2E-AFD3-8956A6060E84}" type="presParOf" srcId="{C9ABF751-3785-42BD-836F-1B4B41A110D7}" destId="{B8EE3CF6-66B4-48EA-B200-A62D4A31837E}" srcOrd="5" destOrd="0" presId="urn:microsoft.com/office/officeart/2005/8/layout/hierarchy1"/>
    <dgm:cxn modelId="{9BF714D1-7242-4BF1-848B-B26FC11FAF6F}" type="presParOf" srcId="{B8EE3CF6-66B4-48EA-B200-A62D4A31837E}" destId="{DFDA7431-213C-4820-9984-E9D72A6C601F}" srcOrd="0" destOrd="0" presId="urn:microsoft.com/office/officeart/2005/8/layout/hierarchy1"/>
    <dgm:cxn modelId="{01307337-FC36-4F1F-810E-B49EE0B491EC}" type="presParOf" srcId="{DFDA7431-213C-4820-9984-E9D72A6C601F}" destId="{FC16599B-03A3-47BB-9884-095A026F1171}" srcOrd="0" destOrd="0" presId="urn:microsoft.com/office/officeart/2005/8/layout/hierarchy1"/>
    <dgm:cxn modelId="{1B274877-B908-45EA-8290-E07B91C0B54E}" type="presParOf" srcId="{DFDA7431-213C-4820-9984-E9D72A6C601F}" destId="{E56C3118-4278-4478-91E4-0096F05B6474}" srcOrd="1" destOrd="0" presId="urn:microsoft.com/office/officeart/2005/8/layout/hierarchy1"/>
    <dgm:cxn modelId="{39399FCA-C8B8-4916-8085-86EC7CF9BC4B}" type="presParOf" srcId="{B8EE3CF6-66B4-48EA-B200-A62D4A31837E}" destId="{06F9AACC-7973-4201-9198-262E6A75E1C9}" srcOrd="1" destOrd="0" presId="urn:microsoft.com/office/officeart/2005/8/layout/hierarchy1"/>
    <dgm:cxn modelId="{277804D5-F1AC-4628-8D39-704805E4D9A2}" type="presParOf" srcId="{C9ABF751-3785-42BD-836F-1B4B41A110D7}" destId="{541D5663-0639-42F2-81A2-91BDF5A9E61E}" srcOrd="6" destOrd="0" presId="urn:microsoft.com/office/officeart/2005/8/layout/hierarchy1"/>
    <dgm:cxn modelId="{EF2BFA83-37F7-46C9-B7B2-3CEF79A04D02}" type="presParOf" srcId="{C9ABF751-3785-42BD-836F-1B4B41A110D7}" destId="{FC33B598-5DEA-41A4-98E2-117C9A89E913}" srcOrd="7" destOrd="0" presId="urn:microsoft.com/office/officeart/2005/8/layout/hierarchy1"/>
    <dgm:cxn modelId="{32B5EE53-677F-41CB-8784-125D91EBC756}" type="presParOf" srcId="{FC33B598-5DEA-41A4-98E2-117C9A89E913}" destId="{5ECD54F8-4381-4801-9EDC-E61BBEA337FF}" srcOrd="0" destOrd="0" presId="urn:microsoft.com/office/officeart/2005/8/layout/hierarchy1"/>
    <dgm:cxn modelId="{0C425FE2-70C2-4E87-BEF3-8D893421C223}" type="presParOf" srcId="{5ECD54F8-4381-4801-9EDC-E61BBEA337FF}" destId="{BE5A387D-1983-4F53-8481-C1E0DD142416}" srcOrd="0" destOrd="0" presId="urn:microsoft.com/office/officeart/2005/8/layout/hierarchy1"/>
    <dgm:cxn modelId="{5C79F755-A026-48AF-AC2D-B9FE5A15A3F2}" type="presParOf" srcId="{5ECD54F8-4381-4801-9EDC-E61BBEA337FF}" destId="{F65220FF-17AA-4EB8-92DB-B6AC67FC4436}" srcOrd="1" destOrd="0" presId="urn:microsoft.com/office/officeart/2005/8/layout/hierarchy1"/>
    <dgm:cxn modelId="{6D6294FB-3598-4634-BCA5-D39BF309CCE0}" type="presParOf" srcId="{FC33B598-5DEA-41A4-98E2-117C9A89E913}" destId="{E7D59E27-84C3-4F28-AA46-5F98C361923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AF079-7A08-4BF5-A670-DE66A3C9B11C}">
      <dsp:nvSpPr>
        <dsp:cNvPr id="0" name=""/>
        <dsp:cNvSpPr/>
      </dsp:nvSpPr>
      <dsp:spPr>
        <a:xfrm rot="5400000">
          <a:off x="18130" y="85047"/>
          <a:ext cx="1126024" cy="955941"/>
        </a:xfrm>
        <a:prstGeom prst="chevron">
          <a:avLst/>
        </a:prstGeom>
        <a:noFill/>
        <a:ln w="25400" cap="flat" cmpd="sng" algn="ctr">
          <a:solidFill>
            <a:srgbClr val="9900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b="1" kern="1200" dirty="0">
              <a:solidFill>
                <a:srgbClr val="9900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Lobar </a:t>
          </a:r>
          <a:br>
            <a:rPr lang="en-US" altLang="en-US" sz="1300" b="1" kern="1200" dirty="0">
              <a:solidFill>
                <a:srgbClr val="9900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</a:br>
          <a:r>
            <a:rPr lang="en-US" altLang="en-US" sz="1300" b="1" kern="1200" dirty="0">
              <a:solidFill>
                <a:srgbClr val="9900FF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artery </a:t>
          </a:r>
          <a:endParaRPr lang="en-US" sz="1300" kern="1200" dirty="0">
            <a:solidFill>
              <a:srgbClr val="9900FF"/>
            </a:solidFill>
          </a:endParaRPr>
        </a:p>
      </dsp:txBody>
      <dsp:txXfrm rot="-5400000">
        <a:off x="103172" y="477977"/>
        <a:ext cx="955941" cy="170083"/>
      </dsp:txXfrm>
    </dsp:sp>
    <dsp:sp modelId="{B134A0A9-30FF-47EC-8334-A676F986B95B}">
      <dsp:nvSpPr>
        <dsp:cNvPr id="0" name=""/>
        <dsp:cNvSpPr/>
      </dsp:nvSpPr>
      <dsp:spPr>
        <a:xfrm rot="5400000">
          <a:off x="3264761" y="-2156215"/>
          <a:ext cx="732300" cy="5049902"/>
        </a:xfrm>
        <a:prstGeom prst="round2SameRect">
          <a:avLst/>
        </a:prstGeom>
        <a:noFill/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arises from each segmental artery, one for each renal pyramid.</a:t>
          </a:r>
          <a:endParaRPr lang="en-US" sz="13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Each lobar artery gives off </a:t>
          </a:r>
          <a:r>
            <a:rPr lang="en-US" altLang="en-US" sz="1300" b="1" kern="12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2 or 3 interlobar arteries.</a:t>
          </a:r>
        </a:p>
      </dsp:txBody>
      <dsp:txXfrm rot="-5400000">
        <a:off x="1105960" y="38334"/>
        <a:ext cx="5014154" cy="660804"/>
      </dsp:txXfrm>
    </dsp:sp>
    <dsp:sp modelId="{01F62CB0-BD31-4101-B4D5-C26C25ED1A4F}">
      <dsp:nvSpPr>
        <dsp:cNvPr id="0" name=""/>
        <dsp:cNvSpPr/>
      </dsp:nvSpPr>
      <dsp:spPr>
        <a:xfrm rot="5400000">
          <a:off x="39396" y="1062649"/>
          <a:ext cx="1126024" cy="955941"/>
        </a:xfrm>
        <a:prstGeom prst="chevron">
          <a:avLst/>
        </a:prstGeom>
        <a:noFill/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b="1" kern="1200" dirty="0">
              <a:solidFill>
                <a:schemeClr val="accent5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Interlobar arteries </a:t>
          </a:r>
          <a:endParaRPr lang="en-US" sz="1300" kern="1200" dirty="0">
            <a:solidFill>
              <a:schemeClr val="accent5"/>
            </a:solidFill>
          </a:endParaRPr>
        </a:p>
      </dsp:txBody>
      <dsp:txXfrm rot="-5400000">
        <a:off x="124438" y="1455579"/>
        <a:ext cx="955941" cy="170083"/>
      </dsp:txXfrm>
    </dsp:sp>
    <dsp:sp modelId="{9C39C62B-EBB0-41D9-8E84-1383D403D679}">
      <dsp:nvSpPr>
        <dsp:cNvPr id="0" name=""/>
        <dsp:cNvSpPr/>
      </dsp:nvSpPr>
      <dsp:spPr>
        <a:xfrm rot="5400000">
          <a:off x="3264954" y="-1176260"/>
          <a:ext cx="731915" cy="5044810"/>
        </a:xfrm>
        <a:prstGeom prst="round2SameRect">
          <a:avLst/>
        </a:prstGeom>
        <a:noFill/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run </a:t>
          </a:r>
          <a:r>
            <a:rPr lang="en-US" altLang="en-US" sz="1300" b="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toward the cortex </a:t>
          </a: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on each side of the </a:t>
          </a:r>
          <a:r>
            <a:rPr lang="en-US" altLang="en-US" sz="1300" b="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renal pyramid</a:t>
          </a: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.</a:t>
          </a:r>
          <a:endParaRPr lang="en-US" sz="13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1300" b="1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Interlobar arteries </a:t>
          </a: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 off the </a:t>
          </a:r>
          <a:r>
            <a:rPr lang="en-US" altLang="en-US" sz="1300" b="1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arcuate arteries </a:t>
          </a:r>
          <a:r>
            <a:rPr lang="en-US" altLang="en-US" sz="1300" b="1" kern="12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at the junction of the cortex &amp; medulla.</a:t>
          </a:r>
        </a:p>
      </dsp:txBody>
      <dsp:txXfrm rot="-5400000">
        <a:off x="1108507" y="1015916"/>
        <a:ext cx="5009081" cy="660457"/>
      </dsp:txXfrm>
    </dsp:sp>
    <dsp:sp modelId="{4B4471A6-2B2D-4A49-91BE-7A2359420213}">
      <dsp:nvSpPr>
        <dsp:cNvPr id="0" name=""/>
        <dsp:cNvSpPr/>
      </dsp:nvSpPr>
      <dsp:spPr>
        <a:xfrm rot="5400000">
          <a:off x="39396" y="2040251"/>
          <a:ext cx="1126024" cy="955941"/>
        </a:xfrm>
        <a:prstGeom prst="chevron">
          <a:avLst/>
        </a:prstGeom>
        <a:noFill/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b="1" kern="1200" dirty="0">
              <a:solidFill>
                <a:srgbClr val="00B0F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Arcuate arteries</a:t>
          </a:r>
          <a:endParaRPr lang="en-US" sz="1300" kern="1200" dirty="0">
            <a:solidFill>
              <a:srgbClr val="00B0F0"/>
            </a:solidFill>
          </a:endParaRPr>
        </a:p>
      </dsp:txBody>
      <dsp:txXfrm rot="-5400000">
        <a:off x="124438" y="2433181"/>
        <a:ext cx="955941" cy="170083"/>
      </dsp:txXfrm>
    </dsp:sp>
    <dsp:sp modelId="{8584B132-C621-4A5F-AB0A-29F0987C249B}">
      <dsp:nvSpPr>
        <dsp:cNvPr id="0" name=""/>
        <dsp:cNvSpPr/>
      </dsp:nvSpPr>
      <dsp:spPr>
        <a:xfrm rot="5400000">
          <a:off x="3264954" y="-198658"/>
          <a:ext cx="731915" cy="5044810"/>
        </a:xfrm>
        <a:prstGeom prst="round2SameRect">
          <a:avLst/>
        </a:prstGeom>
        <a:noFill/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300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 off several </a:t>
          </a:r>
          <a:r>
            <a:rPr lang="en-US" altLang="en-US" sz="1300" b="1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interlobular</a:t>
          </a:r>
          <a:r>
            <a:rPr lang="ar-SA" altLang="en-US" sz="1300" b="1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en-US" altLang="en-US" sz="1300" b="1" kern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arteries.</a:t>
          </a:r>
          <a:endParaRPr lang="en-US" sz="1300" kern="1200" dirty="0"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dsp:txBody>
      <dsp:txXfrm rot="-5400000">
        <a:off x="1108507" y="1993518"/>
        <a:ext cx="5009081" cy="660457"/>
      </dsp:txXfrm>
    </dsp:sp>
    <dsp:sp modelId="{B43180B9-8273-43C7-8FA8-3E66A6A34EAC}">
      <dsp:nvSpPr>
        <dsp:cNvPr id="0" name=""/>
        <dsp:cNvSpPr/>
      </dsp:nvSpPr>
      <dsp:spPr>
        <a:xfrm rot="5400000">
          <a:off x="39396" y="3017853"/>
          <a:ext cx="1126024" cy="955941"/>
        </a:xfrm>
        <a:prstGeom prst="chevron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300" b="1" kern="1200" dirty="0">
              <a:solidFill>
                <a:srgbClr val="FFC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Interlobular</a:t>
          </a:r>
          <a:r>
            <a:rPr lang="ar-SA" altLang="en-US" sz="1300" b="1" kern="1200" dirty="0">
              <a:solidFill>
                <a:srgbClr val="FFC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</a:t>
          </a:r>
          <a:r>
            <a:rPr lang="en-US" altLang="en-US" sz="1300" b="1" kern="1200" dirty="0">
              <a:solidFill>
                <a:srgbClr val="FFC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arteries</a:t>
          </a:r>
          <a:endParaRPr lang="en-US" sz="1300" kern="1200" dirty="0">
            <a:solidFill>
              <a:srgbClr val="FFC000"/>
            </a:solidFill>
          </a:endParaRPr>
        </a:p>
      </dsp:txBody>
      <dsp:txXfrm rot="-5400000">
        <a:off x="124438" y="3410783"/>
        <a:ext cx="955941" cy="170083"/>
      </dsp:txXfrm>
    </dsp:sp>
    <dsp:sp modelId="{5E9C2F83-18A8-4D4F-9CE3-830247036C41}">
      <dsp:nvSpPr>
        <dsp:cNvPr id="0" name=""/>
        <dsp:cNvSpPr/>
      </dsp:nvSpPr>
      <dsp:spPr>
        <a:xfrm rot="5400000">
          <a:off x="3264954" y="778943"/>
          <a:ext cx="731915" cy="5044810"/>
        </a:xfrm>
        <a:prstGeom prst="round2SameRect">
          <a:avLst/>
        </a:prstGeom>
        <a:noFill/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13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gives off </a:t>
          </a:r>
          <a:r>
            <a:rPr lang="en-US" altLang="en-US" sz="1300" kern="1200" dirty="0">
              <a:highlight>
                <a:srgbClr val="FFFF00"/>
              </a:highlight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a</a:t>
          </a:r>
          <a:r>
            <a:rPr lang="en-US" altLang="en-US" sz="1300" kern="12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fferent </a:t>
          </a:r>
          <a:r>
            <a:rPr lang="en-US" altLang="en-US" sz="1300" b="1" kern="1200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glomerular arterioles.</a:t>
          </a:r>
          <a:endParaRPr lang="en-US" sz="1300" b="1" kern="1200" dirty="0">
            <a:solidFill>
              <a:srgbClr val="FF0000"/>
            </a:solidFill>
          </a:endParaRPr>
        </a:p>
      </dsp:txBody>
      <dsp:txXfrm rot="-5400000">
        <a:off x="1108507" y="2971120"/>
        <a:ext cx="5009081" cy="660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D5663-0639-42F2-81A2-91BDF5A9E61E}">
      <dsp:nvSpPr>
        <dsp:cNvPr id="0" name=""/>
        <dsp:cNvSpPr/>
      </dsp:nvSpPr>
      <dsp:spPr>
        <a:xfrm>
          <a:off x="4319473" y="595404"/>
          <a:ext cx="3319990" cy="378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874"/>
              </a:lnTo>
              <a:lnTo>
                <a:pt x="3319990" y="282874"/>
              </a:lnTo>
              <a:lnTo>
                <a:pt x="3319990" y="378017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D89D34-23C3-4AFB-A13D-03548DE45ACD}">
      <dsp:nvSpPr>
        <dsp:cNvPr id="0" name=""/>
        <dsp:cNvSpPr/>
      </dsp:nvSpPr>
      <dsp:spPr>
        <a:xfrm>
          <a:off x="4319473" y="595404"/>
          <a:ext cx="1106663" cy="378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874"/>
              </a:lnTo>
              <a:lnTo>
                <a:pt x="1106663" y="282874"/>
              </a:lnTo>
              <a:lnTo>
                <a:pt x="1106663" y="378017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1F7657-92CA-4AB6-827D-9434BB1C6C3D}">
      <dsp:nvSpPr>
        <dsp:cNvPr id="0" name=""/>
        <dsp:cNvSpPr/>
      </dsp:nvSpPr>
      <dsp:spPr>
        <a:xfrm>
          <a:off x="3212809" y="595404"/>
          <a:ext cx="1106663" cy="378017"/>
        </a:xfrm>
        <a:custGeom>
          <a:avLst/>
          <a:gdLst/>
          <a:ahLst/>
          <a:cxnLst/>
          <a:rect l="0" t="0" r="0" b="0"/>
          <a:pathLst>
            <a:path>
              <a:moveTo>
                <a:pt x="1106663" y="0"/>
              </a:moveTo>
              <a:lnTo>
                <a:pt x="1106663" y="282874"/>
              </a:lnTo>
              <a:lnTo>
                <a:pt x="0" y="282874"/>
              </a:lnTo>
              <a:lnTo>
                <a:pt x="0" y="378017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6910C-D3CA-48AA-8BC1-28F8FE980067}">
      <dsp:nvSpPr>
        <dsp:cNvPr id="0" name=""/>
        <dsp:cNvSpPr/>
      </dsp:nvSpPr>
      <dsp:spPr>
        <a:xfrm>
          <a:off x="999482" y="595404"/>
          <a:ext cx="3319990" cy="378017"/>
        </a:xfrm>
        <a:custGeom>
          <a:avLst/>
          <a:gdLst/>
          <a:ahLst/>
          <a:cxnLst/>
          <a:rect l="0" t="0" r="0" b="0"/>
          <a:pathLst>
            <a:path>
              <a:moveTo>
                <a:pt x="3319990" y="0"/>
              </a:moveTo>
              <a:lnTo>
                <a:pt x="3319990" y="282874"/>
              </a:lnTo>
              <a:lnTo>
                <a:pt x="0" y="282874"/>
              </a:lnTo>
              <a:lnTo>
                <a:pt x="0" y="378017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7FB48-D046-40F4-903A-8FDC13AC256B}">
      <dsp:nvSpPr>
        <dsp:cNvPr id="0" name=""/>
        <dsp:cNvSpPr/>
      </dsp:nvSpPr>
      <dsp:spPr>
        <a:xfrm>
          <a:off x="3442249" y="-56760"/>
          <a:ext cx="1754447" cy="65216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90C9-4526-492A-AA5C-B86A0ED2CCF8}">
      <dsp:nvSpPr>
        <dsp:cNvPr id="0" name=""/>
        <dsp:cNvSpPr/>
      </dsp:nvSpPr>
      <dsp:spPr>
        <a:xfrm>
          <a:off x="3556364" y="51648"/>
          <a:ext cx="1754447" cy="65216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Economica" panose="020B0604020202020204" charset="0"/>
            </a:rPr>
            <a:t>Summary</a:t>
          </a:r>
        </a:p>
      </dsp:txBody>
      <dsp:txXfrm>
        <a:off x="3575465" y="70749"/>
        <a:ext cx="1716245" cy="613963"/>
      </dsp:txXfrm>
    </dsp:sp>
    <dsp:sp modelId="{3C42842D-CD16-4FC1-B003-FBF531F238F4}">
      <dsp:nvSpPr>
        <dsp:cNvPr id="0" name=""/>
        <dsp:cNvSpPr/>
      </dsp:nvSpPr>
      <dsp:spPr>
        <a:xfrm>
          <a:off x="6933" y="973422"/>
          <a:ext cx="1985097" cy="369640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4C4EB-59CC-44DF-A67E-F671FA239FB2}">
      <dsp:nvSpPr>
        <dsp:cNvPr id="0" name=""/>
        <dsp:cNvSpPr/>
      </dsp:nvSpPr>
      <dsp:spPr>
        <a:xfrm>
          <a:off x="121048" y="1081831"/>
          <a:ext cx="1985097" cy="369640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endParaRPr lang="en-US" sz="900" kern="1200" dirty="0">
            <a:latin typeface="+mj-lt"/>
            <a:ea typeface="Open Sans" panose="020B0604020202020204" charset="0"/>
            <a:cs typeface="Open Sans" panose="020B0604020202020204" charset="0"/>
          </a:endParaRPr>
        </a:p>
      </dsp:txBody>
      <dsp:txXfrm>
        <a:off x="179190" y="1139973"/>
        <a:ext cx="1868813" cy="3580122"/>
      </dsp:txXfrm>
    </dsp:sp>
    <dsp:sp modelId="{3A2F7406-6340-49F6-9ABB-4BB8E8269F96}">
      <dsp:nvSpPr>
        <dsp:cNvPr id="0" name=""/>
        <dsp:cNvSpPr/>
      </dsp:nvSpPr>
      <dsp:spPr>
        <a:xfrm>
          <a:off x="2220260" y="973422"/>
          <a:ext cx="1985097" cy="369640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6E645-C007-4268-B856-5E3FB00D6E72}">
      <dsp:nvSpPr>
        <dsp:cNvPr id="0" name=""/>
        <dsp:cNvSpPr/>
      </dsp:nvSpPr>
      <dsp:spPr>
        <a:xfrm>
          <a:off x="2334375" y="1081831"/>
          <a:ext cx="1985097" cy="369640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 rtl="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endParaRPr lang="en-US" sz="1000" kern="1200" dirty="0">
            <a:latin typeface="+mn-lt"/>
          </a:endParaRPr>
        </a:p>
      </dsp:txBody>
      <dsp:txXfrm>
        <a:off x="2392517" y="1139973"/>
        <a:ext cx="1868813" cy="3580122"/>
      </dsp:txXfrm>
    </dsp:sp>
    <dsp:sp modelId="{FC16599B-03A3-47BB-9884-095A026F1171}">
      <dsp:nvSpPr>
        <dsp:cNvPr id="0" name=""/>
        <dsp:cNvSpPr/>
      </dsp:nvSpPr>
      <dsp:spPr>
        <a:xfrm>
          <a:off x="4433587" y="973422"/>
          <a:ext cx="1985097" cy="369640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6C3118-4278-4478-91E4-0096F05B6474}">
      <dsp:nvSpPr>
        <dsp:cNvPr id="0" name=""/>
        <dsp:cNvSpPr/>
      </dsp:nvSpPr>
      <dsp:spPr>
        <a:xfrm>
          <a:off x="4547702" y="1081831"/>
          <a:ext cx="1985097" cy="369640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605844" y="1139973"/>
        <a:ext cx="1868813" cy="3580122"/>
      </dsp:txXfrm>
    </dsp:sp>
    <dsp:sp modelId="{BE5A387D-1983-4F53-8481-C1E0DD142416}">
      <dsp:nvSpPr>
        <dsp:cNvPr id="0" name=""/>
        <dsp:cNvSpPr/>
      </dsp:nvSpPr>
      <dsp:spPr>
        <a:xfrm>
          <a:off x="6646914" y="973422"/>
          <a:ext cx="1985097" cy="369640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5220FF-17AA-4EB8-92DB-B6AC67FC4436}">
      <dsp:nvSpPr>
        <dsp:cNvPr id="0" name=""/>
        <dsp:cNvSpPr/>
      </dsp:nvSpPr>
      <dsp:spPr>
        <a:xfrm>
          <a:off x="6761029" y="1081831"/>
          <a:ext cx="1985097" cy="369640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6500" kern="1200" dirty="0"/>
            <a:t> </a:t>
          </a:r>
          <a:endParaRPr lang="en-US" sz="6500" kern="1200" dirty="0"/>
        </a:p>
      </dsp:txBody>
      <dsp:txXfrm>
        <a:off x="6819171" y="1139973"/>
        <a:ext cx="1868813" cy="35801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040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39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41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682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933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Shape 5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9515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1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41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95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6" name="Shape 56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241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536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8400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29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2" name="Shape 62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81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" name="Shape 8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SzPct val="25000"/>
            </a:pPr>
            <a:fld id="{00000000-1234-1234-1234-123412341234}" type="slidenum">
              <a:rPr lang="en-GB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887562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75" r:id="rId6"/>
    <p:sldLayoutId id="2147483666" r:id="rId7"/>
    <p:sldLayoutId id="2147483667" r:id="rId8"/>
    <p:sldLayoutId id="2147483672" r:id="rId9"/>
    <p:sldLayoutId id="2147483673" r:id="rId10"/>
    <p:sldLayoutId id="2147483674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Z2t6p0cw_F32qSSKTEP-5k8y8RijPp6qzqAmdAbYrv0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23123-DF3C-4B9B-AE85-849CADF85D17}"/>
              </a:ext>
            </a:extLst>
          </p:cNvPr>
          <p:cNvSpPr txBox="1"/>
          <p:nvPr/>
        </p:nvSpPr>
        <p:spPr>
          <a:xfrm>
            <a:off x="85061" y="4669380"/>
            <a:ext cx="3562500" cy="41549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b="1" dirty="0">
                <a:latin typeface="Trebuchet MS" panose="020B0603020202020204" pitchFamily="34" charset="0"/>
              </a:rPr>
              <a:t>هذا العمل لا يغني عن المصدر الأساسي للمذاكرة</a:t>
            </a:r>
            <a:endParaRPr lang="ar-SA" sz="200" b="1" dirty="0">
              <a:latin typeface="Trebuchet MS" panose="020B0603020202020204" pitchFamily="34" charset="0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0" y="4309212"/>
            <a:ext cx="3562488" cy="38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/>
              <a:t>Please check our </a:t>
            </a:r>
            <a:r>
              <a:rPr lang="en-GB" sz="1200" b="1" u="sng" dirty="0">
                <a:solidFill>
                  <a:srgbClr val="57BB8A"/>
                </a:solidFill>
                <a:hlinkClick r:id="rId3"/>
              </a:rPr>
              <a:t>Editing File</a:t>
            </a:r>
            <a:endParaRPr sz="1200" b="1" dirty="0"/>
          </a:p>
        </p:txBody>
      </p:sp>
      <p:sp>
        <p:nvSpPr>
          <p:cNvPr id="108" name="Shape 108"/>
          <p:cNvSpPr txBox="1">
            <a:spLocks noGrp="1"/>
          </p:cNvSpPr>
          <p:nvPr>
            <p:ph type="ctrTitle"/>
          </p:nvPr>
        </p:nvSpPr>
        <p:spPr>
          <a:xfrm>
            <a:off x="3044700" y="1975613"/>
            <a:ext cx="3054600" cy="120280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/>
              <a:t>Kidney</a:t>
            </a:r>
            <a:endParaRPr sz="6000" dirty="0"/>
          </a:p>
        </p:txBody>
      </p:sp>
      <p:pic>
        <p:nvPicPr>
          <p:cNvPr id="109" name="Shape 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1715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2375" y="0"/>
            <a:ext cx="1571625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6">
            <a:alphaModFix/>
          </a:blip>
          <a:srcRect l="21438" t="28652" r="22526" b="30584"/>
          <a:stretch/>
        </p:blipFill>
        <p:spPr>
          <a:xfrm>
            <a:off x="6914213" y="3319700"/>
            <a:ext cx="1792875" cy="130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6477300" y="4572000"/>
            <a:ext cx="26667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044700" y="3913927"/>
            <a:ext cx="30546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Lecture 1 </a:t>
            </a:r>
            <a:endParaRPr sz="2100" dirty="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  <p:extLst>
      <p:ext uri="{BB962C8B-B14F-4D97-AF65-F5344CB8AC3E}">
        <p14:creationId xmlns:p14="http://schemas.microsoft.com/office/powerpoint/2010/main" val="4281233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D040EC-866B-400A-BC01-8184A8128DF5}"/>
              </a:ext>
            </a:extLst>
          </p:cNvPr>
          <p:cNvSpPr txBox="1"/>
          <p:nvPr/>
        </p:nvSpPr>
        <p:spPr>
          <a:xfrm>
            <a:off x="7262035" y="3898723"/>
            <a:ext cx="680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7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Interlobular</a:t>
            </a:r>
            <a:r>
              <a:rPr lang="ar-SA" altLang="en-US" sz="7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7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arteries</a:t>
            </a:r>
            <a:endParaRPr lang="en-US" sz="7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848A1-4854-423A-A4F1-C9004826D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" t="942" r="4003" b="5940"/>
          <a:stretch/>
        </p:blipFill>
        <p:spPr>
          <a:xfrm>
            <a:off x="6298607" y="1630012"/>
            <a:ext cx="2845393" cy="2255125"/>
          </a:xfrm>
          <a:prstGeom prst="rect">
            <a:avLst/>
          </a:prstGeom>
        </p:spPr>
      </p:pic>
      <p:sp>
        <p:nvSpPr>
          <p:cNvPr id="4" name="Shape 95">
            <a:extLst>
              <a:ext uri="{FF2B5EF4-FFF2-40B4-BE49-F238E27FC236}">
                <a16:creationId xmlns:a16="http://schemas.microsoft.com/office/drawing/2014/main" id="{D7D614DA-45A6-4846-A1F0-D1ACE312D182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Blood supply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D40729-EEAC-4419-A3D6-B5E240EFC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45913"/>
              </p:ext>
            </p:extLst>
          </p:nvPr>
        </p:nvGraphicFramePr>
        <p:xfrm>
          <a:off x="152400" y="894750"/>
          <a:ext cx="620587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DEA532E-4BBA-441F-A7A6-AA9D9F5941FC}"/>
              </a:ext>
            </a:extLst>
          </p:cNvPr>
          <p:cNvSpPr/>
          <p:nvPr/>
        </p:nvSpPr>
        <p:spPr>
          <a:xfrm>
            <a:off x="6510670" y="3458467"/>
            <a:ext cx="443023" cy="24166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A1D12-EA47-4EAD-9F6C-F87A4848A597}"/>
              </a:ext>
            </a:extLst>
          </p:cNvPr>
          <p:cNvSpPr/>
          <p:nvPr/>
        </p:nvSpPr>
        <p:spPr>
          <a:xfrm>
            <a:off x="6298607" y="2890978"/>
            <a:ext cx="366823" cy="24166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7BD57-D1A6-4864-9906-E62784ED678F}"/>
              </a:ext>
            </a:extLst>
          </p:cNvPr>
          <p:cNvSpPr/>
          <p:nvPr/>
        </p:nvSpPr>
        <p:spPr>
          <a:xfrm>
            <a:off x="7331146" y="3920037"/>
            <a:ext cx="542262" cy="24029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D7CF5-F3A0-475B-9EE6-6732BD34DFC5}"/>
              </a:ext>
            </a:extLst>
          </p:cNvPr>
          <p:cNvSpPr/>
          <p:nvPr/>
        </p:nvSpPr>
        <p:spPr>
          <a:xfrm>
            <a:off x="8151627" y="3764304"/>
            <a:ext cx="375685" cy="307965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DB570-B966-4091-BEE5-4F9D48B34545}"/>
              </a:ext>
            </a:extLst>
          </p:cNvPr>
          <p:cNvSpPr txBox="1"/>
          <p:nvPr/>
        </p:nvSpPr>
        <p:spPr>
          <a:xfrm>
            <a:off x="8132724" y="3757204"/>
            <a:ext cx="680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7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Lobar artery</a:t>
            </a:r>
            <a:endParaRPr lang="en-US" sz="700" dirty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BAB499-967C-4CA5-A5F6-A8A3001FF7C2}"/>
              </a:ext>
            </a:extLst>
          </p:cNvPr>
          <p:cNvCxnSpPr>
            <a:cxnSpLocks/>
          </p:cNvCxnSpPr>
          <p:nvPr/>
        </p:nvCxnSpPr>
        <p:spPr>
          <a:xfrm flipH="1" flipV="1">
            <a:off x="7536119" y="2926750"/>
            <a:ext cx="803350" cy="8375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D66C60-46F9-4413-8AEA-1375ABBF1B1B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7602277" y="3605645"/>
            <a:ext cx="144146" cy="293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7107DE-4640-40D7-A210-AB02930193BD}"/>
              </a:ext>
            </a:extLst>
          </p:cNvPr>
          <p:cNvCxnSpPr>
            <a:cxnSpLocks/>
          </p:cNvCxnSpPr>
          <p:nvPr/>
        </p:nvCxnSpPr>
        <p:spPr>
          <a:xfrm flipH="1" flipV="1">
            <a:off x="7331146" y="3517323"/>
            <a:ext cx="283761" cy="385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04BCB18-41D4-4665-AB1C-8F3B0358E29E}"/>
              </a:ext>
            </a:extLst>
          </p:cNvPr>
          <p:cNvSpPr txBox="1"/>
          <p:nvPr/>
        </p:nvSpPr>
        <p:spPr>
          <a:xfrm>
            <a:off x="6486449" y="3810659"/>
            <a:ext cx="68048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700" b="1" dirty="0">
                <a:solidFill>
                  <a:schemeClr val="tx1"/>
                </a:solidFill>
                <a:highlight>
                  <a:srgbClr val="FFFF00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</a:t>
            </a:r>
            <a:r>
              <a:rPr lang="en-US" altLang="en-US" sz="7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fferent glomerular arterioles</a:t>
            </a:r>
            <a:endParaRPr lang="en-US" sz="7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594C1E-C5A1-4AB8-8172-EA17F90B0840}"/>
              </a:ext>
            </a:extLst>
          </p:cNvPr>
          <p:cNvSpPr/>
          <p:nvPr/>
        </p:nvSpPr>
        <p:spPr>
          <a:xfrm>
            <a:off x="6555560" y="3842321"/>
            <a:ext cx="542262" cy="341340"/>
          </a:xfrm>
          <a:prstGeom prst="rect">
            <a:avLst/>
          </a:prstGeom>
          <a:noFill/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084520-EE54-481B-928D-3B98A0A93444}"/>
              </a:ext>
            </a:extLst>
          </p:cNvPr>
          <p:cNvCxnSpPr>
            <a:cxnSpLocks/>
          </p:cNvCxnSpPr>
          <p:nvPr/>
        </p:nvCxnSpPr>
        <p:spPr>
          <a:xfrm flipV="1">
            <a:off x="7097822" y="3584108"/>
            <a:ext cx="218559" cy="258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AB42FF0-C84C-4E79-AF3B-B234E41ED088}"/>
              </a:ext>
            </a:extLst>
          </p:cNvPr>
          <p:cNvCxnSpPr>
            <a:cxnSpLocks/>
          </p:cNvCxnSpPr>
          <p:nvPr/>
        </p:nvCxnSpPr>
        <p:spPr>
          <a:xfrm flipV="1">
            <a:off x="7110453" y="3504783"/>
            <a:ext cx="148220" cy="341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F21D483-3219-4D67-97C6-DC45B70E8512}"/>
              </a:ext>
            </a:extLst>
          </p:cNvPr>
          <p:cNvCxnSpPr/>
          <p:nvPr/>
        </p:nvCxnSpPr>
        <p:spPr>
          <a:xfrm>
            <a:off x="2152650" y="4280424"/>
            <a:ext cx="2314575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01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132F7-F269-441C-A18C-ACEA0008BCB2}"/>
              </a:ext>
            </a:extLst>
          </p:cNvPr>
          <p:cNvGrpSpPr/>
          <p:nvPr/>
        </p:nvGrpSpPr>
        <p:grpSpPr>
          <a:xfrm>
            <a:off x="1253797" y="845057"/>
            <a:ext cx="7103394" cy="2089529"/>
            <a:chOff x="1108507" y="2935390"/>
            <a:chExt cx="5044810" cy="731915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942F8125-4314-448F-9902-D4AB379695BB}"/>
                </a:ext>
              </a:extLst>
            </p:cNvPr>
            <p:cNvSpPr/>
            <p:nvPr/>
          </p:nvSpPr>
          <p:spPr>
            <a:xfrm rot="5400000">
              <a:off x="3264954" y="778943"/>
              <a:ext cx="731915" cy="5044810"/>
            </a:xfrm>
            <a:prstGeom prst="round2Same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: Top Corners Rounded 6">
              <a:extLst>
                <a:ext uri="{FF2B5EF4-FFF2-40B4-BE49-F238E27FC236}">
                  <a16:creationId xmlns:a16="http://schemas.microsoft.com/office/drawing/2014/main" id="{78CFE509-DCC4-4243-92A9-0F6D62D64E42}"/>
                </a:ext>
              </a:extLst>
            </p:cNvPr>
            <p:cNvSpPr txBox="1"/>
            <p:nvPr/>
          </p:nvSpPr>
          <p:spPr>
            <a:xfrm>
              <a:off x="1108507" y="2971120"/>
              <a:ext cx="5009081" cy="660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8255" rIns="8255" bIns="8255" numCol="1" spcCol="1270" anchor="ctr" anchorCtr="0">
              <a:noAutofit/>
            </a:bodyPr>
            <a:lstStyle/>
            <a:p>
              <a:pPr marL="144000" marR="3810" indent="-144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300" b="1" dirty="0">
                  <a:solidFill>
                    <a:schemeClr val="bg1">
                      <a:lumMod val="50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Nephron</a:t>
              </a:r>
              <a:r>
                <a:rPr lang="en-US" sz="1300" dirty="0">
                  <a:solidFill>
                    <a:schemeClr val="bg1">
                      <a:lumMod val="50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, functional unit of the kidney. each nephron of the kidney contains blood vessels and a special tubule.</a:t>
              </a:r>
              <a:endParaRPr lang="en-US" altLang="en-US" sz="13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endParaRPr>
            </a:p>
            <a:p>
              <a:pPr marL="144000" marR="3810" indent="-144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Each 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nephron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is associated with 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two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capillary beds:</a:t>
              </a:r>
              <a:b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</a:b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The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glomerulus</a:t>
              </a:r>
              <a:br>
                <a:rPr lang="en-US" altLang="en-US" sz="1300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</a:b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The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peritubular capillary bed (network).</a:t>
              </a:r>
              <a:r>
                <a:rPr lang="en-US" altLang="en-US" sz="1300" i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</a:p>
            <a:p>
              <a:pPr marL="144000" marR="3810" indent="-144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The glomerulus is both fed and drained by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arterioles:</a:t>
              </a:r>
              <a:br>
                <a:rPr lang="en-US" altLang="en-US" sz="1300" b="1" i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</a:b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The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afferent arteriole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which 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arises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from an 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interlobular artery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,</a:t>
              </a:r>
              <a:r>
                <a:rPr lang="en-US" altLang="en-US" sz="1300" i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is the "feeder vessel”</a:t>
              </a:r>
              <a:b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</a:b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The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efferent arteriole 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receives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blood that has passed through the 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glomerulus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. </a:t>
              </a:r>
            </a:p>
          </p:txBody>
        </p:sp>
      </p:grpSp>
      <p:sp>
        <p:nvSpPr>
          <p:cNvPr id="4" name="Shape 95">
            <a:extLst>
              <a:ext uri="{FF2B5EF4-FFF2-40B4-BE49-F238E27FC236}">
                <a16:creationId xmlns:a16="http://schemas.microsoft.com/office/drawing/2014/main" id="{D7D614DA-45A6-4846-A1F0-D1ACE312D182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Blood supply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91E009-5686-42FC-8658-751E60BA2AB8}"/>
              </a:ext>
            </a:extLst>
          </p:cNvPr>
          <p:cNvGrpSpPr/>
          <p:nvPr/>
        </p:nvGrpSpPr>
        <p:grpSpPr>
          <a:xfrm>
            <a:off x="262125" y="1351657"/>
            <a:ext cx="955942" cy="1126024"/>
            <a:chOff x="50007" y="2935390"/>
            <a:chExt cx="955942" cy="1126024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8D01CD4D-52DA-4BFA-A34C-8DECDC65627F}"/>
                </a:ext>
              </a:extLst>
            </p:cNvPr>
            <p:cNvSpPr/>
            <p:nvPr/>
          </p:nvSpPr>
          <p:spPr>
            <a:xfrm rot="5400000">
              <a:off x="-35034" y="3020431"/>
              <a:ext cx="1126024" cy="955941"/>
            </a:xfrm>
            <a:prstGeom prst="chevron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FF3EACF4-C1B6-4E2B-A2FB-0B20203EF37E}"/>
                </a:ext>
              </a:extLst>
            </p:cNvPr>
            <p:cNvSpPr txBox="1"/>
            <p:nvPr/>
          </p:nvSpPr>
          <p:spPr>
            <a:xfrm>
              <a:off x="50008" y="3413361"/>
              <a:ext cx="955941" cy="1700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300" b="1" kern="1200" dirty="0">
                  <a:solidFill>
                    <a:schemeClr val="bg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Nephron</a:t>
              </a:r>
              <a:endParaRPr lang="en-US" sz="1300" kern="1200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1B50CB0A-16A3-475C-940A-F1D401DED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07" y="2986900"/>
            <a:ext cx="4047944" cy="199711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DCAAE3C-E1C8-4678-8825-81D376EF2D8B}"/>
              </a:ext>
            </a:extLst>
          </p:cNvPr>
          <p:cNvSpPr/>
          <p:nvPr/>
        </p:nvSpPr>
        <p:spPr>
          <a:xfrm>
            <a:off x="5340957" y="2986900"/>
            <a:ext cx="350542" cy="14086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99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5B6AE3-967A-4B7E-940C-67AF9E23F92B}"/>
              </a:ext>
            </a:extLst>
          </p:cNvPr>
          <p:cNvSpPr/>
          <p:nvPr/>
        </p:nvSpPr>
        <p:spPr>
          <a:xfrm>
            <a:off x="4171394" y="4617722"/>
            <a:ext cx="733892" cy="19356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FF540B8-CC7D-440E-BDBF-D6E3A1966ED0}"/>
              </a:ext>
            </a:extLst>
          </p:cNvPr>
          <p:cNvSpPr/>
          <p:nvPr/>
        </p:nvSpPr>
        <p:spPr>
          <a:xfrm>
            <a:off x="3912386" y="3247401"/>
            <a:ext cx="659614" cy="11964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2EED073-ABDF-47E6-9D43-80DA1C0856DF}"/>
              </a:ext>
            </a:extLst>
          </p:cNvPr>
          <p:cNvSpPr/>
          <p:nvPr/>
        </p:nvSpPr>
        <p:spPr>
          <a:xfrm>
            <a:off x="3912386" y="3393586"/>
            <a:ext cx="659614" cy="1196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2A707D0-D7E5-4EAE-B314-E510FC4E07C8}"/>
              </a:ext>
            </a:extLst>
          </p:cNvPr>
          <p:cNvCxnSpPr>
            <a:cxnSpLocks/>
          </p:cNvCxnSpPr>
          <p:nvPr/>
        </p:nvCxnSpPr>
        <p:spPr>
          <a:xfrm>
            <a:off x="1801936" y="1885544"/>
            <a:ext cx="889989" cy="0"/>
          </a:xfrm>
          <a:prstGeom prst="line">
            <a:avLst/>
          </a:prstGeom>
          <a:ln w="1905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8D3EC8C-D230-4289-8F1E-C1E2A825460A}"/>
              </a:ext>
            </a:extLst>
          </p:cNvPr>
          <p:cNvCxnSpPr>
            <a:cxnSpLocks/>
          </p:cNvCxnSpPr>
          <p:nvPr/>
        </p:nvCxnSpPr>
        <p:spPr>
          <a:xfrm>
            <a:off x="1822489" y="2098004"/>
            <a:ext cx="2710243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481204A-FE15-4B8B-BFC2-4B552EE08766}"/>
              </a:ext>
            </a:extLst>
          </p:cNvPr>
          <p:cNvCxnSpPr>
            <a:cxnSpLocks/>
          </p:cNvCxnSpPr>
          <p:nvPr/>
        </p:nvCxnSpPr>
        <p:spPr>
          <a:xfrm>
            <a:off x="1801936" y="2744629"/>
            <a:ext cx="1360008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D81358C-E895-4561-AD7D-3BBA0C824472}"/>
              </a:ext>
            </a:extLst>
          </p:cNvPr>
          <p:cNvCxnSpPr>
            <a:cxnSpLocks/>
          </p:cNvCxnSpPr>
          <p:nvPr/>
        </p:nvCxnSpPr>
        <p:spPr>
          <a:xfrm>
            <a:off x="1817603" y="2546117"/>
            <a:ext cx="1360008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0851FE-D846-4C60-91D1-57AE54BBF91F}"/>
              </a:ext>
            </a:extLst>
          </p:cNvPr>
          <p:cNvCxnSpPr>
            <a:cxnSpLocks/>
          </p:cNvCxnSpPr>
          <p:nvPr/>
        </p:nvCxnSpPr>
        <p:spPr>
          <a:xfrm>
            <a:off x="1899931" y="1696849"/>
            <a:ext cx="694861" cy="0"/>
          </a:xfrm>
          <a:prstGeom prst="line">
            <a:avLst/>
          </a:prstGeom>
          <a:ln w="190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A46BD784-2E0B-439D-AD8A-CAFA5D524ACE}"/>
              </a:ext>
            </a:extLst>
          </p:cNvPr>
          <p:cNvSpPr/>
          <p:nvPr/>
        </p:nvSpPr>
        <p:spPr>
          <a:xfrm>
            <a:off x="3912386" y="3080322"/>
            <a:ext cx="445969" cy="119641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7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2C1AD69-9A83-4FC3-B133-91D40D31D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948024"/>
              </p:ext>
            </p:extLst>
          </p:nvPr>
        </p:nvGraphicFramePr>
        <p:xfrm>
          <a:off x="370775" y="766876"/>
          <a:ext cx="8402450" cy="378050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686218">
                  <a:extLst>
                    <a:ext uri="{9D8B030D-6E8A-4147-A177-3AD203B41FA5}">
                      <a16:colId xmlns:a16="http://schemas.microsoft.com/office/drawing/2014/main" val="2796319143"/>
                    </a:ext>
                  </a:extLst>
                </a:gridCol>
                <a:gridCol w="2358116">
                  <a:extLst>
                    <a:ext uri="{9D8B030D-6E8A-4147-A177-3AD203B41FA5}">
                      <a16:colId xmlns:a16="http://schemas.microsoft.com/office/drawing/2014/main" val="2469047244"/>
                    </a:ext>
                  </a:extLst>
                </a:gridCol>
                <a:gridCol w="2358116">
                  <a:extLst>
                    <a:ext uri="{9D8B030D-6E8A-4147-A177-3AD203B41FA5}">
                      <a16:colId xmlns:a16="http://schemas.microsoft.com/office/drawing/2014/main" val="669366390"/>
                    </a:ext>
                  </a:extLst>
                </a:gridCol>
              </a:tblGrid>
              <a:tr h="35023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Venous Drainage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Lymph Drainage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Nerves Supply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96671"/>
                  </a:ext>
                </a:extLst>
              </a:tr>
              <a:tr h="1085936"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Renal vein </a:t>
                      </a:r>
                      <a:r>
                        <a:rPr lang="en-US" altLang="en-US" sz="130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emerges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from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the </a:t>
                      </a:r>
                      <a:r>
                        <a:rPr lang="en-US" altLang="en-US" sz="130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hilum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in front of the </a:t>
                      </a:r>
                      <a:r>
                        <a:rPr lang="en-US" altLang="en-US" sz="130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renal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altLang="en-US" sz="130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artery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and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drains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into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the 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IVC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.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The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left renal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vein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is 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longer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than the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right renal vein.</a:t>
                      </a:r>
                    </a:p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The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left renal vein </a:t>
                      </a:r>
                      <a:r>
                        <a:rPr lang="en-US" altLang="en-US" sz="1300" b="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receives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the 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left gonadal &amp; the left suprarenal veins.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Lateral aortic lymph nodes 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around the origin of the </a:t>
                      </a:r>
                      <a:r>
                        <a:rPr lang="en-US" altLang="en-US" sz="130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renal artery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.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300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Renal 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sympathetic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plexus.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The </a:t>
                      </a:r>
                      <a:r>
                        <a:rPr lang="en-US" altLang="en-US" sz="1300" u="sng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afferent fibers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that travel through the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renal plexus 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enter the </a:t>
                      </a: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spinal cord </a:t>
                      </a:r>
                      <a:r>
                        <a:rPr lang="en-US" altLang="en-US" sz="130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in the 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10</a:t>
                      </a:r>
                      <a:r>
                        <a:rPr lang="en-US" altLang="en-US" sz="1300" b="1" baseline="3000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, 11</a:t>
                      </a:r>
                      <a:r>
                        <a:rPr lang="en-US" altLang="en-US" sz="1300" b="1" baseline="3000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, and 12</a:t>
                      </a:r>
                      <a:r>
                        <a:rPr lang="en-US" altLang="en-US" sz="1300" b="1" baseline="30000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</a:t>
                      </a:r>
                      <a:r>
                        <a:rPr lang="en-US" altLang="en-US" sz="1300" b="1" dirty="0">
                          <a:solidFill>
                            <a:srgbClr val="FF0000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thoracic  nerves.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1836531"/>
                  </a:ext>
                </a:extLst>
              </a:tr>
              <a:tr h="203871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351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351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04915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1B3BF3-277C-4A58-947B-D917C1591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7" t="1431" r="1035" b="1506"/>
          <a:stretch/>
        </p:blipFill>
        <p:spPr>
          <a:xfrm>
            <a:off x="879461" y="2455150"/>
            <a:ext cx="2662525" cy="20531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7D4B41-9F1B-4340-B724-340965670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1"/>
          <a:stretch/>
        </p:blipFill>
        <p:spPr>
          <a:xfrm>
            <a:off x="6456719" y="2482235"/>
            <a:ext cx="2240398" cy="1998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B79D76-143E-42AE-B3DE-3C4C151240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0" t="7151" r="11910" b="5145"/>
          <a:stretch/>
        </p:blipFill>
        <p:spPr>
          <a:xfrm>
            <a:off x="4125100" y="2507954"/>
            <a:ext cx="2174624" cy="1862974"/>
          </a:xfrm>
          <a:prstGeom prst="rect">
            <a:avLst/>
          </a:prstGeom>
        </p:spPr>
      </p:pic>
      <p:sp>
        <p:nvSpPr>
          <p:cNvPr id="15" name="Callout: Double Bent Line 14">
            <a:extLst>
              <a:ext uri="{FF2B5EF4-FFF2-40B4-BE49-F238E27FC236}">
                <a16:creationId xmlns:a16="http://schemas.microsoft.com/office/drawing/2014/main" id="{6E2F854C-58E8-4748-8794-6AF823DE2930}"/>
              </a:ext>
            </a:extLst>
          </p:cNvPr>
          <p:cNvSpPr/>
          <p:nvPr/>
        </p:nvSpPr>
        <p:spPr>
          <a:xfrm>
            <a:off x="370775" y="416150"/>
            <a:ext cx="1619250" cy="297334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74350"/>
              <a:gd name="adj8" fmla="val 6205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/>
              <a:t>In next slide “explanation by prof. Abuel Makarem”</a:t>
            </a:r>
          </a:p>
        </p:txBody>
      </p:sp>
    </p:spTree>
    <p:extLst>
      <p:ext uri="{BB962C8B-B14F-4D97-AF65-F5344CB8AC3E}">
        <p14:creationId xmlns:p14="http://schemas.microsoft.com/office/powerpoint/2010/main" val="1777812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DBFD7-7C32-4910-9DDD-33374698D8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0" r="16753" b="1613"/>
          <a:stretch/>
        </p:blipFill>
        <p:spPr>
          <a:xfrm>
            <a:off x="6747348" y="2963687"/>
            <a:ext cx="1661562" cy="1128450"/>
          </a:xfrm>
          <a:prstGeom prst="rect">
            <a:avLst/>
          </a:prstGeom>
        </p:spPr>
      </p:pic>
      <p:sp>
        <p:nvSpPr>
          <p:cNvPr id="17" name="Shape 484">
            <a:extLst>
              <a:ext uri="{FF2B5EF4-FFF2-40B4-BE49-F238E27FC236}">
                <a16:creationId xmlns:a16="http://schemas.microsoft.com/office/drawing/2014/main" id="{60C56EAB-E6DF-4BEA-B1C1-26D8BBC01A26}"/>
              </a:ext>
            </a:extLst>
          </p:cNvPr>
          <p:cNvSpPr txBox="1"/>
          <p:nvPr/>
        </p:nvSpPr>
        <p:spPr>
          <a:xfrm>
            <a:off x="370775" y="1156447"/>
            <a:ext cx="5772850" cy="2830605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left gonadal vein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enters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left renal vein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from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below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while the </a:t>
            </a:r>
            <a:b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left suprarenal vein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enters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it from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above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but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nearer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midline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</a:t>
            </a:r>
          </a:p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left renal vein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enters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en-US" sz="13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inferior vena cava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little above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b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 vein. </a:t>
            </a:r>
          </a:p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 renal vein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behind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</a:t>
            </a:r>
            <a:r>
              <a:rPr lang="en-US" sz="1300" b="1" baseline="300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nd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part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of the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duodenum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sometimes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lateral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part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head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pancreas</a:t>
            </a:r>
          </a:p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Both renal veins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drain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the </a:t>
            </a:r>
            <a:r>
              <a:rPr lang="en-US" sz="13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inferior vena cava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left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is </a:t>
            </a:r>
            <a:r>
              <a:rPr lang="en-US" sz="1300" u="sng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three times</a:t>
            </a:r>
            <a:r>
              <a:rPr lang="en-US" sz="1300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longer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than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300" dirty="0">
                <a:solidFill>
                  <a:srgbClr val="9900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(7.5 cm and 2.5 cm).</a:t>
            </a:r>
          </a:p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So,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for this reason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left kidney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is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preferred side for </a:t>
            </a:r>
            <a:r>
              <a:rPr lang="en-US" sz="1300" b="1" dirty="0">
                <a:solidFill>
                  <a:srgbClr val="CC00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live donor nephrectomy</a:t>
            </a:r>
            <a:r>
              <a:rPr lang="en-US" sz="1300" dirty="0">
                <a:solidFill>
                  <a:srgbClr val="CC00FF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</a:p>
          <a:p>
            <a:pPr marL="180000" indent="-180000"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It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runs 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from its origin in the </a:t>
            </a:r>
            <a:r>
              <a:rPr lang="en-US" sz="13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hilum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posterior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to the </a:t>
            </a:r>
            <a:r>
              <a:rPr lang="en-US" sz="13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splenic vein </a:t>
            </a:r>
            <a:br>
              <a:rPr lang="en-US" sz="13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the body of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pancreas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and then across the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anterior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aspect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</a:t>
            </a:r>
            <a:r>
              <a:rPr lang="en-US" sz="13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aorta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just </a:t>
            </a:r>
            <a:r>
              <a:rPr lang="en-US" sz="1300" u="sng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below</a:t>
            </a:r>
            <a:r>
              <a:rPr lang="en-US" sz="13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origin of the </a:t>
            </a:r>
            <a:r>
              <a:rPr lang="en-US" sz="1300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superior mesenteric artery</a:t>
            </a:r>
            <a:r>
              <a:rPr lang="en-US" sz="1300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</a:t>
            </a:r>
            <a:endParaRPr lang="en-US" sz="1200" dirty="0"/>
          </a:p>
          <a:p>
            <a:pPr marL="130969" marR="3810">
              <a:spcBef>
                <a:spcPts val="100"/>
              </a:spcBef>
            </a:pPr>
            <a:endParaRPr lang="en-US" spc="-4" dirty="0">
              <a:latin typeface="Trebuchet MS" panose="020B0603020202020204" pitchFamily="34" charset="0"/>
            </a:endParaRPr>
          </a:p>
        </p:txBody>
      </p:sp>
      <p:sp>
        <p:nvSpPr>
          <p:cNvPr id="18" name="Shape 483">
            <a:extLst>
              <a:ext uri="{FF2B5EF4-FFF2-40B4-BE49-F238E27FC236}">
                <a16:creationId xmlns:a16="http://schemas.microsoft.com/office/drawing/2014/main" id="{C4603865-F98E-4537-B8C2-DF37482000F4}"/>
              </a:ext>
            </a:extLst>
          </p:cNvPr>
          <p:cNvSpPr/>
          <p:nvPr/>
        </p:nvSpPr>
        <p:spPr>
          <a:xfrm>
            <a:off x="357446" y="843142"/>
            <a:ext cx="4134491" cy="327579"/>
          </a:xfrm>
          <a:prstGeom prst="rect">
            <a:avLst/>
          </a:prstGeom>
          <a:solidFill>
            <a:schemeClr val="lt2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127397" algn="ctr"/>
            <a:r>
              <a:rPr lang="en-US" sz="180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Venous drainage</a:t>
            </a:r>
            <a:endParaRPr lang="en-US" sz="1800" b="1" dirty="0">
              <a:solidFill>
                <a:srgbClr val="882C63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347DCF-AF9F-4782-82C1-C0912C9FF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976" y="1259418"/>
            <a:ext cx="1316153" cy="1704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B8F28-3D64-4DF8-A3D4-08EE9B114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12"/>
          <a:stretch/>
        </p:blipFill>
        <p:spPr>
          <a:xfrm>
            <a:off x="7482436" y="1153798"/>
            <a:ext cx="1661563" cy="1810415"/>
          </a:xfrm>
          <a:prstGeom prst="rect">
            <a:avLst/>
          </a:prstGeom>
        </p:spPr>
      </p:pic>
      <p:sp>
        <p:nvSpPr>
          <p:cNvPr id="8" name="Shape 209">
            <a:extLst>
              <a:ext uri="{FF2B5EF4-FFF2-40B4-BE49-F238E27FC236}">
                <a16:creationId xmlns:a16="http://schemas.microsoft.com/office/drawing/2014/main" id="{105F5E0C-A205-4499-A193-D20931FBB37C}"/>
              </a:ext>
            </a:extLst>
          </p:cNvPr>
          <p:cNvSpPr/>
          <p:nvPr/>
        </p:nvSpPr>
        <p:spPr>
          <a:xfrm>
            <a:off x="7445525" y="371053"/>
            <a:ext cx="1494375" cy="33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70C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2C6FC6-663A-49F0-9CCC-7DFB4F31D470}"/>
              </a:ext>
            </a:extLst>
          </p:cNvPr>
          <p:cNvSpPr/>
          <p:nvPr/>
        </p:nvSpPr>
        <p:spPr>
          <a:xfrm>
            <a:off x="7417249" y="427105"/>
            <a:ext cx="1649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ONLY in boy’s slides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600F98-CE03-49C2-9E75-7386D0682161}"/>
              </a:ext>
            </a:extLst>
          </p:cNvPr>
          <p:cNvSpPr/>
          <p:nvPr/>
        </p:nvSpPr>
        <p:spPr>
          <a:xfrm>
            <a:off x="5744973" y="2702077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</a:rPr>
              <a:t>★</a:t>
            </a:r>
          </a:p>
        </p:txBody>
      </p:sp>
    </p:spTree>
    <p:extLst>
      <p:ext uri="{BB962C8B-B14F-4D97-AF65-F5344CB8AC3E}">
        <p14:creationId xmlns:p14="http://schemas.microsoft.com/office/powerpoint/2010/main" val="3365525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484">
            <a:extLst>
              <a:ext uri="{FF2B5EF4-FFF2-40B4-BE49-F238E27FC236}">
                <a16:creationId xmlns:a16="http://schemas.microsoft.com/office/drawing/2014/main" id="{60C56EAB-E6DF-4BEA-B1C1-26D8BBC01A26}"/>
              </a:ext>
            </a:extLst>
          </p:cNvPr>
          <p:cNvSpPr txBox="1"/>
          <p:nvPr/>
        </p:nvSpPr>
        <p:spPr>
          <a:xfrm>
            <a:off x="276226" y="2292805"/>
            <a:ext cx="4991800" cy="135527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spcBef>
                <a:spcPts val="600"/>
              </a:spcBef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Apical (superior) </a:t>
            </a:r>
            <a:r>
              <a:rPr lang="en-US" altLang="en-US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segment.</a:t>
            </a:r>
          </a:p>
          <a:p>
            <a:pPr marL="216000" indent="-2160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Anterior superior </a:t>
            </a:r>
            <a:r>
              <a:rPr lang="en-US" altLang="en-US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segment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marL="216000" indent="-2160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Anterior inferior </a:t>
            </a:r>
            <a:r>
              <a:rPr lang="en-US" altLang="en-US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segment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</a:t>
            </a:r>
            <a:endParaRPr lang="en-US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16000" indent="-216000">
              <a:buClrTx/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Posterior </a:t>
            </a:r>
            <a:r>
              <a:rPr lang="en-US" altLang="en-US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segment</a:t>
            </a:r>
          </a:p>
          <a:p>
            <a:pPr marL="216000" indent="-216000">
              <a:buClrTx/>
              <a:buFont typeface="+mj-lt"/>
              <a:buAutoNum type="arabicPeriod"/>
            </a:pP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Caudal 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(Inferior) </a:t>
            </a:r>
            <a:r>
              <a:rPr lang="en-US" altLang="en-US" b="1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segment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 </a:t>
            </a:r>
          </a:p>
          <a:p>
            <a:pPr marL="216000">
              <a:buClrTx/>
            </a:pPr>
            <a:endParaRPr lang="en-US" spc="-4" dirty="0">
              <a:latin typeface="Trebuchet MS" panose="020B0603020202020204" pitchFamily="34" charset="0"/>
            </a:endParaRPr>
          </a:p>
        </p:txBody>
      </p:sp>
      <p:sp>
        <p:nvSpPr>
          <p:cNvPr id="18" name="Shape 483">
            <a:extLst>
              <a:ext uri="{FF2B5EF4-FFF2-40B4-BE49-F238E27FC236}">
                <a16:creationId xmlns:a16="http://schemas.microsoft.com/office/drawing/2014/main" id="{C4603865-F98E-4537-B8C2-DF37482000F4}"/>
              </a:ext>
            </a:extLst>
          </p:cNvPr>
          <p:cNvSpPr/>
          <p:nvPr/>
        </p:nvSpPr>
        <p:spPr>
          <a:xfrm>
            <a:off x="262897" y="1703274"/>
            <a:ext cx="4134491" cy="599056"/>
          </a:xfrm>
          <a:prstGeom prst="rect">
            <a:avLst/>
          </a:prstGeom>
          <a:solidFill>
            <a:schemeClr val="lt2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127397" algn="ctr"/>
            <a:r>
              <a:rPr lang="en-US" sz="160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Each kidney consists of 5 segments each has its own blood supply </a:t>
            </a:r>
          </a:p>
        </p:txBody>
      </p:sp>
      <p:sp>
        <p:nvSpPr>
          <p:cNvPr id="7" name="Shape 95">
            <a:extLst>
              <a:ext uri="{FF2B5EF4-FFF2-40B4-BE49-F238E27FC236}">
                <a16:creationId xmlns:a16="http://schemas.microsoft.com/office/drawing/2014/main" id="{BA57060D-1310-4091-9D52-4BF714A2F7C4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Segments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6B51B-3180-4A19-89FA-A3095517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999" y="1543504"/>
            <a:ext cx="3152775" cy="253274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541D4E-6A9B-4F5A-B643-C6E816626AFE}"/>
              </a:ext>
            </a:extLst>
          </p:cNvPr>
          <p:cNvCxnSpPr>
            <a:cxnSpLocks/>
          </p:cNvCxnSpPr>
          <p:nvPr/>
        </p:nvCxnSpPr>
        <p:spPr>
          <a:xfrm>
            <a:off x="550457" y="2645681"/>
            <a:ext cx="215464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0769ED-661E-48BE-866E-FF6FFE2ACCE2}"/>
              </a:ext>
            </a:extLst>
          </p:cNvPr>
          <p:cNvCxnSpPr>
            <a:cxnSpLocks/>
          </p:cNvCxnSpPr>
          <p:nvPr/>
        </p:nvCxnSpPr>
        <p:spPr>
          <a:xfrm>
            <a:off x="550457" y="3055256"/>
            <a:ext cx="2154643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82428E-F012-404D-91A2-99ED033730CC}"/>
              </a:ext>
            </a:extLst>
          </p:cNvPr>
          <p:cNvCxnSpPr>
            <a:cxnSpLocks/>
          </p:cNvCxnSpPr>
          <p:nvPr/>
        </p:nvCxnSpPr>
        <p:spPr>
          <a:xfrm>
            <a:off x="550457" y="3493406"/>
            <a:ext cx="2154643" cy="0"/>
          </a:xfrm>
          <a:prstGeom prst="line">
            <a:avLst/>
          </a:prstGeom>
          <a:ln w="1905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3D5074-BDDB-4A60-851D-97ADFED44AE4}"/>
              </a:ext>
            </a:extLst>
          </p:cNvPr>
          <p:cNvCxnSpPr>
            <a:cxnSpLocks/>
          </p:cNvCxnSpPr>
          <p:nvPr/>
        </p:nvCxnSpPr>
        <p:spPr>
          <a:xfrm>
            <a:off x="550457" y="3283856"/>
            <a:ext cx="1583143" cy="0"/>
          </a:xfrm>
          <a:prstGeom prst="line">
            <a:avLst/>
          </a:prstGeom>
          <a:ln w="19050">
            <a:solidFill>
              <a:srgbClr val="FF6D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AC92F7-2BF4-4C28-AA3C-97521834496D}"/>
              </a:ext>
            </a:extLst>
          </p:cNvPr>
          <p:cNvCxnSpPr>
            <a:cxnSpLocks/>
          </p:cNvCxnSpPr>
          <p:nvPr/>
        </p:nvCxnSpPr>
        <p:spPr>
          <a:xfrm>
            <a:off x="550457" y="2845706"/>
            <a:ext cx="2230843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hape 209">
            <a:extLst>
              <a:ext uri="{FF2B5EF4-FFF2-40B4-BE49-F238E27FC236}">
                <a16:creationId xmlns:a16="http://schemas.microsoft.com/office/drawing/2014/main" id="{61322581-0C39-4C27-8A6F-8B2FFE711DF2}"/>
              </a:ext>
            </a:extLst>
          </p:cNvPr>
          <p:cNvSpPr/>
          <p:nvPr/>
        </p:nvSpPr>
        <p:spPr>
          <a:xfrm>
            <a:off x="7445525" y="371053"/>
            <a:ext cx="1494375" cy="33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70C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865901-67C3-4209-B52C-B1C80338D6C4}"/>
              </a:ext>
            </a:extLst>
          </p:cNvPr>
          <p:cNvSpPr/>
          <p:nvPr/>
        </p:nvSpPr>
        <p:spPr>
          <a:xfrm>
            <a:off x="7417249" y="427105"/>
            <a:ext cx="1649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ONLY in boy’s slides </a:t>
            </a:r>
          </a:p>
        </p:txBody>
      </p:sp>
    </p:spTree>
    <p:extLst>
      <p:ext uri="{BB962C8B-B14F-4D97-AF65-F5344CB8AC3E}">
        <p14:creationId xmlns:p14="http://schemas.microsoft.com/office/powerpoint/2010/main" val="2273832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99FF31F-CEB4-40AA-B37B-CB56E5919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0248536"/>
              </p:ext>
            </p:extLst>
          </p:nvPr>
        </p:nvGraphicFramePr>
        <p:xfrm>
          <a:off x="195469" y="89453"/>
          <a:ext cx="8753061" cy="505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DC4B4DC-1DDC-423E-9D3A-00D64C93724A}"/>
              </a:ext>
            </a:extLst>
          </p:cNvPr>
          <p:cNvSpPr/>
          <p:nvPr/>
        </p:nvSpPr>
        <p:spPr>
          <a:xfrm>
            <a:off x="289890" y="1205771"/>
            <a:ext cx="2097156" cy="3731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Economica" panose="020B0604020202020204" charset="0"/>
              </a:rPr>
              <a:t>Easily forgotten: </a:t>
            </a:r>
            <a:endParaRPr lang="en-US" altLang="en-US" dirty="0">
              <a:solidFill>
                <a:schemeClr val="tx1"/>
              </a:solidFill>
              <a:latin typeface="Economica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72000" lvl="0" indent="-72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Kidneys lie </a:t>
            </a:r>
            <a:r>
              <a:rPr lang="en-US" altLang="en-US" sz="1000" b="1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behind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peritoneum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on the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posterior abdominal wall 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on either side </a:t>
            </a:r>
            <a:b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of the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vertebral column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.</a:t>
            </a:r>
            <a:r>
              <a:rPr lang="en-US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(T12-L3)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upper border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of the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right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kidney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is at the level of </a:t>
            </a:r>
            <a:r>
              <a:rPr lang="en-US" altLang="en-US" sz="1000" b="1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11</a:t>
            </a:r>
            <a:r>
              <a:rPr lang="en-US" altLang="en-US" sz="1000" b="1" baseline="30000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000" b="1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 intercostal space.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upper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border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of the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left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kidney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is at the level of </a:t>
            </a:r>
            <a:r>
              <a:rPr lang="en-US" altLang="en-US" sz="1000" b="1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11</a:t>
            </a:r>
            <a:r>
              <a:rPr lang="en-US" altLang="en-US" sz="1000" b="1" baseline="30000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000" b="1" dirty="0">
                <a:solidFill>
                  <a:srgbClr val="FF0000"/>
                </a:solidFill>
                <a:ea typeface="Open Sans" panose="020B0604020202020204" charset="0"/>
                <a:cs typeface="Open Sans" panose="020B0604020202020204" charset="0"/>
              </a:rPr>
              <a:t> rib.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The hilum transmits the renal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vein</a:t>
            </a:r>
            <a:r>
              <a:rPr lang="en-US" altLang="en-US" sz="1000" dirty="0">
                <a:solidFill>
                  <a:srgbClr val="002060"/>
                </a:solidFill>
                <a:ea typeface="Open Sans" panose="020B0604020202020204" charset="0"/>
                <a:cs typeface="Open Sans" panose="020B0604020202020204" charset="0"/>
              </a:rPr>
              <a:t>,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two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branches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of renal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Artery,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Ureter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, and the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third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branch</a:t>
            </a: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of renal </a:t>
            </a: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Artery </a:t>
            </a:r>
            <a:r>
              <a:rPr lang="en-US" altLang="en-US" sz="1000" b="1" dirty="0">
                <a:solidFill>
                  <a:schemeClr val="bg1">
                    <a:lumMod val="50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(from anterior to posterior)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The cortex extends into the medulla between adjacent pyramids as the </a:t>
            </a:r>
            <a:br>
              <a:rPr 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renal column.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The renal sinus within the hilum, contains the upper expanded end of the ureter, the renal pelvis.</a:t>
            </a:r>
            <a:endParaRPr lang="en-US" sz="1000" dirty="0"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537EAC-848B-4122-B6CB-E5B20CFAD4AD}"/>
              </a:ext>
            </a:extLst>
          </p:cNvPr>
          <p:cNvSpPr/>
          <p:nvPr/>
        </p:nvSpPr>
        <p:spPr>
          <a:xfrm>
            <a:off x="2522054" y="1205771"/>
            <a:ext cx="2097156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Economica" panose="020B0604020202020204" charset="0"/>
              </a:rPr>
              <a:t>Kidney Relations (Anterior):</a:t>
            </a:r>
            <a:endParaRPr lang="en-US" b="1" u="sng" dirty="0">
              <a:solidFill>
                <a:schemeClr val="tx1"/>
              </a:solidFill>
              <a:latin typeface="Economica" panose="020B0604020202020204" charset="0"/>
            </a:endParaRPr>
          </a:p>
          <a:p>
            <a:pPr lvl="0">
              <a:spcBef>
                <a:spcPts val="300"/>
              </a:spcBef>
            </a:pPr>
            <a:r>
              <a:rPr lang="en-US" sz="1000" b="1" u="sng" dirty="0">
                <a:solidFill>
                  <a:schemeClr val="tx1"/>
                </a:solidFill>
              </a:rPr>
              <a:t>1- Right kidney: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Right suprarenal gland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Liver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Second part</a:t>
            </a:r>
            <a:r>
              <a:rPr lang="en-US" sz="1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of the duodenum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(Descending part)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Right colic flexure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Coils of small intestine</a:t>
            </a:r>
          </a:p>
          <a:p>
            <a:pPr lvl="0"/>
            <a:r>
              <a:rPr lang="en-US" sz="1000" b="1" u="sng" dirty="0">
                <a:solidFill>
                  <a:schemeClr val="tx1"/>
                </a:solidFill>
              </a:rPr>
              <a:t>2- left kidney: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Left suprarenal gland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Stomach 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Spleen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Pancreas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Left colic flexure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Descending colon 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Coils of jejunum</a:t>
            </a:r>
            <a:endParaRPr lang="en-US" sz="1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AFD721-1DEB-495F-88E6-E5B026151978}"/>
              </a:ext>
            </a:extLst>
          </p:cNvPr>
          <p:cNvSpPr/>
          <p:nvPr/>
        </p:nvSpPr>
        <p:spPr>
          <a:xfrm>
            <a:off x="4711976" y="1205771"/>
            <a:ext cx="2097156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b="1" dirty="0">
                <a:solidFill>
                  <a:srgbClr val="FF0000"/>
                </a:solidFill>
                <a:latin typeface="Economica" panose="020B0604020202020204" charset="0"/>
              </a:rPr>
              <a:t>Kidney Relations (Posterior):</a:t>
            </a:r>
            <a:endParaRPr lang="en-US" b="1" u="sng" dirty="0">
              <a:solidFill>
                <a:schemeClr val="tx1"/>
              </a:solidFill>
              <a:latin typeface="Economica" panose="020B0604020202020204" charset="0"/>
            </a:endParaRPr>
          </a:p>
          <a:p>
            <a:pPr lvl="1">
              <a:spcBef>
                <a:spcPts val="300"/>
              </a:spcBef>
            </a:pPr>
            <a:r>
              <a:rPr lang="en-US" sz="1000" b="1" u="sng" dirty="0">
                <a:solidFill>
                  <a:schemeClr val="tx1"/>
                </a:solidFill>
                <a:latin typeface="+mj-lt"/>
              </a:rPr>
              <a:t>1- Nerves:</a:t>
            </a: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Subcostal nerve (T12)</a:t>
            </a: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 err="1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Iliohypogastric</a:t>
            </a: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(L1) nerve</a:t>
            </a: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Ilioinguinal (L1) nerve</a:t>
            </a:r>
          </a:p>
          <a:p>
            <a:pPr>
              <a:defRPr/>
            </a:pPr>
            <a:r>
              <a:rPr lang="en-US" sz="1000" b="1" u="sng" dirty="0">
                <a:solidFill>
                  <a:schemeClr val="tx1"/>
                </a:solidFill>
                <a:latin typeface="+mj-lt"/>
              </a:rPr>
              <a:t>2-Muscles:</a:t>
            </a: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Diaphragm</a:t>
            </a: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Psoas major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(most medial)</a:t>
            </a:r>
            <a:endParaRPr lang="en-US" sz="10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Quadratus lumborum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(in between)</a:t>
            </a:r>
          </a:p>
          <a:p>
            <a:pPr marL="10800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Transversus abdominis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(most lateral)</a:t>
            </a:r>
            <a:endParaRPr lang="en-US" sz="1000" dirty="0"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>
              <a:defRPr/>
            </a:pPr>
            <a:r>
              <a:rPr lang="en-US" altLang="en-US" sz="1000" b="1" u="sng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3- Others:</a:t>
            </a:r>
          </a:p>
          <a:p>
            <a:pPr marL="108000" lvl="0" indent="-108000"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Last intercostal space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(between 11</a:t>
            </a:r>
            <a:r>
              <a:rPr lang="en-US" sz="1000" baseline="30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and 12</a:t>
            </a:r>
            <a:r>
              <a:rPr lang="en-US" sz="1000" baseline="30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ribs)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Twelfth rib “</a:t>
            </a: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the left kidney reaches up to the 11</a:t>
            </a:r>
            <a:r>
              <a:rPr lang="en-US" sz="1000" baseline="30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rib”</a:t>
            </a:r>
            <a:endParaRPr lang="en-US" altLang="en-US" sz="10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en-US" altLang="en-US" sz="1000" dirty="0" err="1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Costodiaphragmatic</a:t>
            </a:r>
            <a:r>
              <a:rPr lang="en-US" altLang="en-US" sz="10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pleural recess</a:t>
            </a:r>
            <a:endParaRPr lang="en-US" sz="1000" dirty="0"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D30DC-CE83-4C08-8D8E-88EEFB60C082}"/>
              </a:ext>
            </a:extLst>
          </p:cNvPr>
          <p:cNvSpPr/>
          <p:nvPr/>
        </p:nvSpPr>
        <p:spPr>
          <a:xfrm>
            <a:off x="6922607" y="1205770"/>
            <a:ext cx="2097156" cy="3023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Economica" panose="020B0604020202020204" charset="0"/>
              </a:rPr>
              <a:t>Renal functions:</a:t>
            </a:r>
            <a:endParaRPr lang="en-US" dirty="0">
              <a:solidFill>
                <a:schemeClr val="tx1"/>
              </a:solidFill>
              <a:latin typeface="Economica" panose="020B0604020202020204" charset="0"/>
            </a:endParaRPr>
          </a:p>
          <a:p>
            <a:pPr marL="72000" lvl="0" indent="-720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Excretes wastes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water &amp; electrolyte balance 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Acid-base balance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Erythropoietin 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Renin regulates BP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1"/>
                </a:solidFill>
              </a:rPr>
              <a:t>Converts Vitamin D to its active form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72000" lvl="0" indent="-720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Economica" panose="020B0604020202020204" charset="0"/>
              </a:rPr>
              <a:t>Renal covering:</a:t>
            </a:r>
            <a:endParaRPr lang="en-US" dirty="0">
              <a:solidFill>
                <a:schemeClr val="tx1"/>
              </a:solidFill>
              <a:latin typeface="Economica" panose="020B0604020202020204" charset="0"/>
            </a:endParaRP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</a:rPr>
              <a:t>Fibrous capsule 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</a:rPr>
              <a:t>Perirenal (perinephric) fat 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altLang="en-US" sz="1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altLang="en-US" sz="1000" dirty="0">
                <a:solidFill>
                  <a:schemeClr val="bg1">
                    <a:lumMod val="50000"/>
                  </a:schemeClr>
                </a:solidFill>
              </a:rPr>
              <a:t>=inside”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</a:rPr>
              <a:t>Renal fascia</a:t>
            </a:r>
          </a:p>
          <a:p>
            <a:pPr marL="72000" lvl="0" indent="-72000">
              <a:buFont typeface="Arial" panose="020B0604020202020204" pitchFamily="34" charset="0"/>
              <a:buChar char="•"/>
            </a:pPr>
            <a:r>
              <a:rPr lang="en-US" altLang="en-US" sz="1000" dirty="0">
                <a:solidFill>
                  <a:schemeClr val="tx1"/>
                </a:solidFill>
              </a:rPr>
              <a:t>Pararenal (</a:t>
            </a:r>
            <a:r>
              <a:rPr lang="en-US" altLang="en-US" sz="1000" dirty="0" err="1">
                <a:solidFill>
                  <a:schemeClr val="tx1"/>
                </a:solidFill>
              </a:rPr>
              <a:t>paranephric</a:t>
            </a:r>
            <a:r>
              <a:rPr lang="en-US" altLang="en-US" sz="1000" dirty="0">
                <a:solidFill>
                  <a:schemeClr val="tx1"/>
                </a:solidFill>
              </a:rPr>
              <a:t>) fat</a:t>
            </a:r>
            <a:endParaRPr lang="en-US" sz="1000" dirty="0">
              <a:solidFill>
                <a:schemeClr val="tx1"/>
              </a:solidFill>
            </a:endParaRPr>
          </a:p>
          <a:p>
            <a:pPr marL="72000" lvl="0" indent="-720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pPr marL="72000" lvl="0" indent="-7200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20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4294967295"/>
          </p:nvPr>
        </p:nvSpPr>
        <p:spPr>
          <a:xfrm>
            <a:off x="311700" y="928200"/>
            <a:ext cx="4309200" cy="3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(1) What is the major responsibility of kidneys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Eliminating wastes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B)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Maintain of acid base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Control of electrolytes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D)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Regulate blood pressure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(2)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right kidney lies slightly lower than the left due to the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Large left lobe of liver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B)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Large right lobe of liver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Smaller right kidney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D)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Descent of the diaphragm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(3)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Which of the  following structure arrangements are the cover of kidney from superficial to deep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b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Fibrous capsule, renal fascia, perirenal fat, pararenal fat</a:t>
            </a:r>
            <a:b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perirenal fat, pararenal fat, renal fascia ,fibrous capsule</a:t>
            </a:r>
            <a:b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Pararenal fat, renal fascia, perirenal fat ,fibrous capsule</a:t>
            </a:r>
            <a:b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Fibrous capsule, perirenal fat ,renal fascia ,pararenal fat</a:t>
            </a:r>
            <a:endParaRPr sz="115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28" name="Shape 528"/>
          <p:cNvSpPr txBox="1">
            <a:spLocks noGrp="1"/>
          </p:cNvSpPr>
          <p:nvPr>
            <p:ph type="body" idx="4294967295"/>
          </p:nvPr>
        </p:nvSpPr>
        <p:spPr>
          <a:xfrm>
            <a:off x="4687850" y="1468950"/>
            <a:ext cx="4248000" cy="2377493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(4)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which of the following is not considered an anterior relation with right kidney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 suprarenal gland </a:t>
            </a: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Second  part of the duodenum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Liver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Pancreas</a:t>
            </a:r>
            <a:endParaRPr lang="en-US"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(5)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renal artery arises from abdominal aorta at the level of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L3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                                       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L2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L1                                                          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T12</a:t>
            </a:r>
            <a:endParaRPr lang="en-US"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311700" y="171775"/>
            <a:ext cx="8520600" cy="4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MCQs 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416902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body" idx="4294967295"/>
          </p:nvPr>
        </p:nvSpPr>
        <p:spPr>
          <a:xfrm>
            <a:off x="310206" y="813575"/>
            <a:ext cx="4309200" cy="391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(6)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Which one of the following is a capillary bed?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Peritubular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                     B)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Interlobar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Juxtaglomerular apparatus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D)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Arcuate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(7)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right renal vein is behind the 2nd part of the duodenum and sometimes the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Head of the pancreas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B)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Ascending colon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Mobilized Jejunum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   D)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Right lobe of liver</a:t>
            </a:r>
          </a:p>
          <a:p>
            <a:pPr marL="0" lvl="0" indent="0">
              <a:lnSpc>
                <a:spcPct val="100000"/>
              </a:lnSpc>
              <a:buNone/>
            </a:pP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                          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(8)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lymphatic drainage of the kidneys is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Intermediate aortic lymph nodes near right lobe of liver</a:t>
            </a:r>
            <a:b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Right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colic lymph nodes</a:t>
            </a:r>
            <a:b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lymph vessels</a:t>
            </a:r>
            <a:b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15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sz="115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Lateral aortic lymph nodes around the origin of the renal </a:t>
            </a:r>
            <a:endParaRPr sz="115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35" name="Shape 535"/>
          <p:cNvSpPr txBox="1">
            <a:spLocks noGrp="1"/>
          </p:cNvSpPr>
          <p:nvPr>
            <p:ph type="body" idx="4294967295"/>
          </p:nvPr>
        </p:nvSpPr>
        <p:spPr>
          <a:xfrm>
            <a:off x="4619406" y="1291380"/>
            <a:ext cx="4309200" cy="27241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(9)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Which of the following are segments of the kidney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Lateral segment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Caudal segment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Cortical segment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sz="1200" dirty="0">
                <a:solidFill>
                  <a:srgbClr val="00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Oblique segment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(10)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Kidneys are _____________ in color?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Brown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Reddish brown 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Red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Black</a:t>
            </a:r>
            <a:endParaRPr sz="12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4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311700" y="171775"/>
            <a:ext cx="8520600" cy="4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/>
              <a:t>MCQs </a:t>
            </a: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3180714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4294967295"/>
          </p:nvPr>
        </p:nvSpPr>
        <p:spPr>
          <a:xfrm>
            <a:off x="311700" y="928200"/>
            <a:ext cx="4309200" cy="3600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(11)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Every day, each kidney filters </a:t>
            </a:r>
            <a:r>
              <a:rPr lang="en-US" altLang="en-US" sz="1400" b="1" u="sng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liters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altLang="en-US" sz="1400" b="1" u="sng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fluid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from? 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Bloodstream</a:t>
            </a:r>
            <a:r>
              <a:rPr lang="en-GB" sz="1200" dirty="0">
                <a:solidFill>
                  <a:schemeClr val="tx1"/>
                </a:solidFill>
              </a:rPr>
              <a:t>                            B) Lung</a:t>
            </a:r>
            <a:endParaRPr sz="1200" dirty="0">
              <a:solidFill>
                <a:schemeClr val="tx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chemeClr val="tx1"/>
                </a:solidFill>
              </a:rPr>
              <a:t>C) Skin                                            D) All of them</a:t>
            </a:r>
            <a:endParaRPr sz="1200" dirty="0">
              <a:solidFill>
                <a:schemeClr val="tx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tx1"/>
                </a:solidFill>
              </a:rPr>
              <a:t> </a:t>
            </a:r>
            <a:endParaRPr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(12)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</a:rPr>
              <a:t>The right kidney lies ___________ the left kidney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</a:rPr>
              <a:t>A) Upper than                          B) </a:t>
            </a:r>
            <a:r>
              <a:rPr lang="en-US" altLang="en-US" sz="1200" dirty="0">
                <a:solidFill>
                  <a:schemeClr val="tx1"/>
                </a:solidFill>
              </a:rPr>
              <a:t>Lower than </a:t>
            </a:r>
            <a:endParaRPr sz="1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</a:rPr>
              <a:t>C) Upper border of                 D) As the level of</a:t>
            </a:r>
            <a:br>
              <a:rPr lang="en-GB" sz="1400" dirty="0">
                <a:solidFill>
                  <a:schemeClr val="tx1"/>
                </a:solidFill>
              </a:rPr>
            </a:b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(13) The function of kidney?</a:t>
            </a:r>
            <a:br>
              <a:rPr lang="en-GB" sz="1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A)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Excretes most of the waste products</a:t>
            </a:r>
            <a:r>
              <a:rPr lang="en-GB" sz="1200" dirty="0">
                <a:solidFill>
                  <a:schemeClr val="tx1"/>
                </a:solidFill>
              </a:rPr>
              <a:t>       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B)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Controls water &amp; electrolyte balance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C)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Maintain acid-base balance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D) All of them</a:t>
            </a:r>
            <a:endParaRPr sz="1200" dirty="0">
              <a:solidFill>
                <a:schemeClr val="tx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400" dirty="0">
              <a:solidFill>
                <a:schemeClr val="tx1"/>
              </a:solidFill>
            </a:endParaRPr>
          </a:p>
        </p:txBody>
      </p:sp>
      <p:sp>
        <p:nvSpPr>
          <p:cNvPr id="528" name="Shape 528"/>
          <p:cNvSpPr txBox="1">
            <a:spLocks noGrp="1"/>
          </p:cNvSpPr>
          <p:nvPr>
            <p:ph type="body" idx="4294967295"/>
          </p:nvPr>
        </p:nvSpPr>
        <p:spPr>
          <a:xfrm>
            <a:off x="4620900" y="1468950"/>
            <a:ext cx="4248000" cy="233773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(14)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</a:rPr>
              <a:t>With contraction of the diaphragm the kidney moves ___________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SzPts val="1100"/>
              <a:buNone/>
            </a:pPr>
            <a:r>
              <a:rPr lang="en-GB" sz="1200" dirty="0">
                <a:solidFill>
                  <a:schemeClr val="tx1"/>
                </a:solidFill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</a:rPr>
              <a:t>Downward as much as 2 cm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endParaRPr sz="12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GB" sz="1200" dirty="0">
                <a:solidFill>
                  <a:schemeClr val="tx1"/>
                </a:solidFill>
              </a:rPr>
              <a:t>B) </a:t>
            </a:r>
            <a:r>
              <a:rPr lang="en-US" altLang="en-US" sz="1200" dirty="0">
                <a:solidFill>
                  <a:schemeClr val="tx1"/>
                </a:solidFill>
              </a:rPr>
              <a:t>Upward as much as 2 cm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endParaRPr sz="12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GB" sz="1200" dirty="0">
                <a:solidFill>
                  <a:schemeClr val="tx1"/>
                </a:solidFill>
              </a:rPr>
              <a:t>C) </a:t>
            </a:r>
            <a:r>
              <a:rPr lang="en-US" altLang="en-US" sz="1200" dirty="0">
                <a:solidFill>
                  <a:schemeClr val="tx1"/>
                </a:solidFill>
              </a:rPr>
              <a:t>Downward as much as 2.5 cm</a:t>
            </a:r>
            <a:r>
              <a:rPr lang="en-GB" sz="1200" dirty="0">
                <a:solidFill>
                  <a:schemeClr val="tx1"/>
                </a:solidFill>
              </a:rPr>
              <a:t>                 </a:t>
            </a:r>
            <a:endParaRPr sz="12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US" sz="1200" dirty="0">
                <a:solidFill>
                  <a:schemeClr val="tx1"/>
                </a:solidFill>
              </a:rPr>
              <a:t>D) </a:t>
            </a:r>
            <a:r>
              <a:rPr lang="en-US" altLang="en-US" sz="1200" dirty="0">
                <a:solidFill>
                  <a:schemeClr val="tx1"/>
                </a:solidFill>
              </a:rPr>
              <a:t>Upward as much as 2.5 cm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(15)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</a:rPr>
              <a:t>___________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encloses the kidneys and suprarenal glands</a:t>
            </a:r>
            <a:r>
              <a:rPr lang="en-GB" sz="14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  <a:endParaRPr sz="1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Fibrous capsule                       </a:t>
            </a:r>
            <a:r>
              <a:rPr lang="en-GB" sz="1200" dirty="0">
                <a:solidFill>
                  <a:schemeClr val="tx1"/>
                </a:solidFill>
              </a:rPr>
              <a:t>B)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Perirenal fat</a:t>
            </a:r>
            <a:endParaRPr sz="1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</a:rPr>
              <a:t>C)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fascia                              </a:t>
            </a:r>
            <a:r>
              <a:rPr lang="en-GB" sz="1200" dirty="0">
                <a:solidFill>
                  <a:schemeClr val="tx1"/>
                </a:solidFill>
              </a:rPr>
              <a:t>D)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Pararenal fat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29" name="Shape 529"/>
          <p:cNvSpPr txBox="1">
            <a:spLocks noGrp="1"/>
          </p:cNvSpPr>
          <p:nvPr>
            <p:ph type="title"/>
          </p:nvPr>
        </p:nvSpPr>
        <p:spPr>
          <a:xfrm>
            <a:off x="311700" y="171775"/>
            <a:ext cx="8520600" cy="4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/>
              <a:t>MCQs 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111127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body" idx="4294967295"/>
          </p:nvPr>
        </p:nvSpPr>
        <p:spPr>
          <a:xfrm>
            <a:off x="310206" y="813575"/>
            <a:ext cx="4309200" cy="391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(16)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Medulla is composed of about?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9 renal pyramids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B)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10 renal pyramids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11 renal pyramids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D) </a:t>
            </a:r>
            <a:r>
              <a:rPr 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12 renal pyramids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(17)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pelvis divides into?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 or 3 major calyces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B) Renal sinus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 or 3 minor calyces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D) Pyramids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                          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(18) Describe the position of spleen in Anterior relation of ?</a:t>
            </a:r>
            <a:br>
              <a:rPr lang="en-GB" sz="14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Right kidney with peritoneum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Right kidney without peritoneum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Left kidney with peritoneum                            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Left kidney without peritoneum </a:t>
            </a: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None/>
            </a:pPr>
            <a:endParaRPr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35" name="Shape 535"/>
          <p:cNvSpPr txBox="1">
            <a:spLocks noGrp="1"/>
          </p:cNvSpPr>
          <p:nvPr>
            <p:ph type="body" idx="4294967295"/>
          </p:nvPr>
        </p:nvSpPr>
        <p:spPr>
          <a:xfrm>
            <a:off x="4619406" y="1333975"/>
            <a:ext cx="4309200" cy="247555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(19)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Interlobular</a:t>
            </a:r>
            <a:r>
              <a:rPr lang="ar-SA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arteries gives off ___________?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Afferent glomerular arterioles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Efferent glomerular arterioles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SzPts val="1100"/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Loop of Henle </a:t>
            </a:r>
            <a:b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Arcuate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arteries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(20) 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altLang="en-US" sz="1400" b="1" u="sng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afferent fibers</a:t>
            </a: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that travel through the</a:t>
            </a:r>
            <a:b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en-US" sz="1400" b="1" dirty="0">
                <a:solidFill>
                  <a:schemeClr val="tx2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plexus enter the spinal cord in the?</a:t>
            </a:r>
            <a:endParaRPr sz="1400" b="1" dirty="0">
              <a:solidFill>
                <a:schemeClr val="tx2">
                  <a:lumMod val="7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9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10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and 11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thoracic  nerves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10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11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and 12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thoracic  nerves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11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and 12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thoracic  nerves</a:t>
            </a:r>
            <a:endParaRPr sz="12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D) 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12</a:t>
            </a:r>
            <a:r>
              <a:rPr lang="en-US" altLang="en-US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</a:t>
            </a:r>
            <a:r>
              <a:rPr lang="en-US" altLang="en-US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thoracic  nerve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&amp; 1</a:t>
            </a:r>
            <a:r>
              <a:rPr lang="en-GB" sz="1200" baseline="300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</a:t>
            </a:r>
            <a:r>
              <a:rPr lang="en-GB" sz="12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lumbar nerve</a:t>
            </a:r>
            <a:endParaRPr sz="1200" dirty="0">
              <a:solidFill>
                <a:srgbClr val="00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36" name="Shape 536"/>
          <p:cNvSpPr txBox="1">
            <a:spLocks noGrp="1"/>
          </p:cNvSpPr>
          <p:nvPr>
            <p:ph type="title"/>
          </p:nvPr>
        </p:nvSpPr>
        <p:spPr>
          <a:xfrm>
            <a:off x="311700" y="171775"/>
            <a:ext cx="8520600" cy="4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/>
              <a:t>MCQs </a:t>
            </a: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948943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Objectives</a:t>
            </a: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311700" y="1147225"/>
            <a:ext cx="8520600" cy="27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indent="-2520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1600" b="1" dirty="0">
                <a:cs typeface="Times New Roman" panose="02020603050405020304" pitchFamily="18" charset="0"/>
              </a:rPr>
              <a:t>Components  of the Urinary system</a:t>
            </a:r>
          </a:p>
          <a:p>
            <a:pPr marL="360000" indent="-252000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Kidney: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Shape &amp; position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Surface anatomy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External features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Hilum and its contents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Relations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Internal structure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Blood supply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Lymph drainage</a:t>
            </a:r>
          </a:p>
          <a:p>
            <a:pPr marL="540000" indent="-2520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Nerve supply</a:t>
            </a:r>
            <a:endParaRPr sz="1400" b="1" dirty="0"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86" y="3899725"/>
            <a:ext cx="3602200" cy="112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446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ctrTitle"/>
          </p:nvPr>
        </p:nvSpPr>
        <p:spPr>
          <a:xfrm>
            <a:off x="2374794" y="832354"/>
            <a:ext cx="4394400" cy="3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dirty="0"/>
              <a:t>(1) A           (6) A</a:t>
            </a:r>
            <a:br>
              <a:rPr lang="en-GB" sz="4100" dirty="0"/>
            </a:br>
            <a:r>
              <a:rPr lang="en-GB" sz="4100" dirty="0"/>
              <a:t>(2) B           (7) A</a:t>
            </a:r>
            <a:br>
              <a:rPr lang="en-GB" sz="4100" dirty="0"/>
            </a:br>
            <a:r>
              <a:rPr lang="en-GB" sz="4100" dirty="0"/>
              <a:t>(3) C           (8) D</a:t>
            </a:r>
            <a:br>
              <a:rPr lang="en-GB" sz="4100" dirty="0"/>
            </a:br>
            <a:r>
              <a:rPr lang="en-GB" sz="4100" dirty="0"/>
              <a:t>(4) D           (9) B</a:t>
            </a:r>
            <a:br>
              <a:rPr lang="en-GB" sz="4100" dirty="0"/>
            </a:br>
            <a:r>
              <a:rPr lang="en-GB" sz="4100" dirty="0"/>
              <a:t>(5) B         (10) B </a:t>
            </a:r>
            <a:endParaRPr sz="4100" dirty="0"/>
          </a:p>
        </p:txBody>
      </p:sp>
      <p:sp>
        <p:nvSpPr>
          <p:cNvPr id="542" name="Shape 542"/>
          <p:cNvSpPr txBox="1">
            <a:spLocks noGrp="1"/>
          </p:cNvSpPr>
          <p:nvPr>
            <p:ph type="title" idx="4294967295"/>
          </p:nvPr>
        </p:nvSpPr>
        <p:spPr>
          <a:xfrm>
            <a:off x="311700" y="337650"/>
            <a:ext cx="8520600" cy="4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/>
              <a:t>Answers</a:t>
            </a: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427613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>
            <a:spLocks noGrp="1"/>
          </p:cNvSpPr>
          <p:nvPr>
            <p:ph type="ctrTitle"/>
          </p:nvPr>
        </p:nvSpPr>
        <p:spPr>
          <a:xfrm>
            <a:off x="2374794" y="832354"/>
            <a:ext cx="4394400" cy="34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100" dirty="0"/>
              <a:t>(11) A           (16) D</a:t>
            </a:r>
            <a:br>
              <a:rPr lang="en-GB" sz="4100" dirty="0"/>
            </a:br>
            <a:r>
              <a:rPr lang="en-GB" sz="4100" dirty="0"/>
              <a:t>(12) B           (17) A</a:t>
            </a:r>
            <a:br>
              <a:rPr lang="en-GB" sz="4100" dirty="0"/>
            </a:br>
            <a:r>
              <a:rPr lang="en-GB" sz="4100" dirty="0"/>
              <a:t>(13) D           (18) C</a:t>
            </a:r>
            <a:br>
              <a:rPr lang="en-GB" sz="4100" dirty="0"/>
            </a:br>
            <a:r>
              <a:rPr lang="en-GB" sz="4100" dirty="0"/>
              <a:t>(14) C           (19) A</a:t>
            </a:r>
            <a:br>
              <a:rPr lang="en-GB" sz="4100" dirty="0"/>
            </a:br>
            <a:r>
              <a:rPr lang="en-GB" sz="4100" dirty="0"/>
              <a:t>(15) C           (20) B </a:t>
            </a:r>
            <a:endParaRPr sz="4100" dirty="0"/>
          </a:p>
        </p:txBody>
      </p:sp>
      <p:sp>
        <p:nvSpPr>
          <p:cNvPr id="542" name="Shape 542"/>
          <p:cNvSpPr txBox="1">
            <a:spLocks noGrp="1"/>
          </p:cNvSpPr>
          <p:nvPr>
            <p:ph type="title" idx="4294967295"/>
          </p:nvPr>
        </p:nvSpPr>
        <p:spPr>
          <a:xfrm>
            <a:off x="311700" y="337650"/>
            <a:ext cx="8520600" cy="4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/>
              <a:t>Answers</a:t>
            </a: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103770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15DE-CCEF-405E-A310-49E10DE7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040" y="1940820"/>
            <a:ext cx="3657600" cy="1042920"/>
          </a:xfrm>
        </p:spPr>
        <p:txBody>
          <a:bodyPr/>
          <a:lstStyle/>
          <a:p>
            <a:r>
              <a:rPr lang="en-US" sz="6000" dirty="0"/>
              <a:t>GOOD LUCK  </a:t>
            </a:r>
            <a:r>
              <a:rPr lang="en-US" sz="4000" dirty="0"/>
              <a:t>“</a:t>
            </a:r>
            <a:endParaRPr lang="en-US" sz="6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AC748-9F7C-472D-B611-8E0965A6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480" y="2147700"/>
            <a:ext cx="629160" cy="629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50214-236D-4F69-92F9-86E775BDBB21}"/>
              </a:ext>
            </a:extLst>
          </p:cNvPr>
          <p:cNvSpPr txBox="1"/>
          <p:nvPr/>
        </p:nvSpPr>
        <p:spPr>
          <a:xfrm>
            <a:off x="2743200" y="3199890"/>
            <a:ext cx="3657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  <a:t>Rawan Alharbi</a:t>
            </a:r>
            <a:b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  <a:t>Faisal Alsaif</a:t>
            </a:r>
            <a:b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  <a:t>Abdulelah Aldossari</a:t>
            </a:r>
            <a:b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</a:br>
            <a: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  <a:t>‏Abdulrahman Alduhayyim</a:t>
            </a:r>
          </a:p>
          <a:p>
            <a:pPr algn="ctr"/>
            <a:r>
              <a:rPr lang="en-US" dirty="0">
                <a:solidFill>
                  <a:schemeClr val="accent4"/>
                </a:solidFill>
                <a:latin typeface="Trebuchet MS" panose="020B0603020202020204" pitchFamily="34" charset="0"/>
              </a:rPr>
              <a:t>Abdulaziz Aldrgam</a:t>
            </a:r>
          </a:p>
        </p:txBody>
      </p:sp>
    </p:spTree>
    <p:extLst>
      <p:ext uri="{BB962C8B-B14F-4D97-AF65-F5344CB8AC3E}">
        <p14:creationId xmlns:p14="http://schemas.microsoft.com/office/powerpoint/2010/main" val="12122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484">
            <a:extLst>
              <a:ext uri="{FF2B5EF4-FFF2-40B4-BE49-F238E27FC236}">
                <a16:creationId xmlns:a16="http://schemas.microsoft.com/office/drawing/2014/main" id="{60C56EAB-E6DF-4BEA-B1C1-26D8BBC01A26}"/>
              </a:ext>
            </a:extLst>
          </p:cNvPr>
          <p:cNvSpPr txBox="1"/>
          <p:nvPr/>
        </p:nvSpPr>
        <p:spPr>
          <a:xfrm>
            <a:off x="370775" y="674596"/>
            <a:ext cx="6051290" cy="164819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marR="381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urinary system consists of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kidneys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ureters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urinary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bladder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and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urethra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  <a:endParaRPr lang="en-US" altLang="en-US" dirty="0">
              <a:solidFill>
                <a:schemeClr val="bg1">
                  <a:lumMod val="50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80000" marR="381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Every day, each kidney </a:t>
            </a:r>
            <a:r>
              <a:rPr lang="en-US" alt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filters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liters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</a:t>
            </a:r>
            <a:r>
              <a:rPr lang="en-US" alt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fluid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from the </a:t>
            </a:r>
            <a:r>
              <a:rPr lang="en-US" altLang="en-US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bloodstream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marL="180000" marR="381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Although the </a:t>
            </a:r>
            <a:r>
              <a:rPr lang="en-US" altLang="en-US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lungs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the </a:t>
            </a:r>
            <a:r>
              <a:rPr lang="en-US" altLang="en-US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skin 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also play roles in excretion, the kidneys bear the </a:t>
            </a:r>
            <a:r>
              <a:rPr lang="en-US" alt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major responsibility 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for </a:t>
            </a:r>
            <a:r>
              <a:rPr lang="en-US" alt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eliminating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nitrogenous</a:t>
            </a:r>
            <a:r>
              <a:rPr lang="en-US" alt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(nitrogen-containing) wastes, toxins, and drugs from the body.</a:t>
            </a:r>
            <a:endParaRPr lang="en-US" spc="-4" dirty="0">
              <a:latin typeface="Trebuchet MS" panose="020B0603020202020204" pitchFamily="34" charset="0"/>
            </a:endParaRPr>
          </a:p>
          <a:p>
            <a:pPr marL="130969" marR="3810">
              <a:spcBef>
                <a:spcPts val="113"/>
              </a:spcBef>
            </a:pPr>
            <a:endParaRPr lang="en-US" spc="-4" dirty="0">
              <a:latin typeface="Trebuchet MS" panose="020B0603020202020204" pitchFamily="34" charset="0"/>
            </a:endParaRPr>
          </a:p>
        </p:txBody>
      </p:sp>
      <p:sp>
        <p:nvSpPr>
          <p:cNvPr id="18" name="Shape 483">
            <a:extLst>
              <a:ext uri="{FF2B5EF4-FFF2-40B4-BE49-F238E27FC236}">
                <a16:creationId xmlns:a16="http://schemas.microsoft.com/office/drawing/2014/main" id="{C4603865-F98E-4537-B8C2-DF37482000F4}"/>
              </a:ext>
            </a:extLst>
          </p:cNvPr>
          <p:cNvSpPr/>
          <p:nvPr/>
        </p:nvSpPr>
        <p:spPr>
          <a:xfrm>
            <a:off x="357446" y="361290"/>
            <a:ext cx="4134491" cy="327579"/>
          </a:xfrm>
          <a:prstGeom prst="rect">
            <a:avLst/>
          </a:prstGeom>
          <a:solidFill>
            <a:schemeClr val="lt2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127397" algn="ctr"/>
            <a:r>
              <a:rPr lang="en-US" sz="180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Introduction</a:t>
            </a:r>
            <a:endParaRPr lang="en-US" sz="1800" b="1" dirty="0">
              <a:solidFill>
                <a:srgbClr val="882C63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0" name="Shape 484">
            <a:extLst>
              <a:ext uri="{FF2B5EF4-FFF2-40B4-BE49-F238E27FC236}">
                <a16:creationId xmlns:a16="http://schemas.microsoft.com/office/drawing/2014/main" id="{9D6239C2-E7CB-445A-8EC6-CFA297D88423}"/>
              </a:ext>
            </a:extLst>
          </p:cNvPr>
          <p:cNvSpPr txBox="1"/>
          <p:nvPr/>
        </p:nvSpPr>
        <p:spPr>
          <a:xfrm>
            <a:off x="370775" y="2985763"/>
            <a:ext cx="6051290" cy="1796447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lg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indent="-180000" eaLnBrk="1" hangingPunct="1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Excretes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most of the </a:t>
            </a:r>
            <a:r>
              <a:rPr 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waste products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metabolism.</a:t>
            </a:r>
          </a:p>
          <a:p>
            <a:pPr marL="180000" indent="-180000" eaLnBrk="1" hangingPunct="1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Controls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water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&amp; </a:t>
            </a:r>
            <a:r>
              <a:rPr 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electrolyte balance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body. </a:t>
            </a:r>
          </a:p>
          <a:p>
            <a:pPr marL="180000" indent="-180000" eaLnBrk="1" hangingPunct="1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Maintain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acid-base balance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the blood.</a:t>
            </a:r>
          </a:p>
          <a:p>
            <a:pPr marL="180000" indent="-180000" eaLnBrk="1" hangingPunct="1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Erythropoietin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hormone 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stimulates bone marrow for RBCs formation.</a:t>
            </a:r>
          </a:p>
          <a:p>
            <a:pPr marL="180000" indent="-180000" eaLnBrk="1" hangingPunct="1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Renin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enzyme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regulates the blood pressure.</a:t>
            </a:r>
          </a:p>
          <a:p>
            <a:pPr marL="180000" indent="-180000" eaLnBrk="1" hangingPunct="1">
              <a:lnSpc>
                <a:spcPct val="800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Converts </a:t>
            </a:r>
            <a:r>
              <a:rPr lang="en-US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vitamin D to its active form.</a:t>
            </a:r>
          </a:p>
          <a:p>
            <a:pPr marL="130969" marR="3810">
              <a:spcBef>
                <a:spcPts val="113"/>
              </a:spcBef>
            </a:pPr>
            <a:endParaRPr lang="en-US" spc="-4" dirty="0">
              <a:latin typeface="Trebuchet MS" panose="020B0603020202020204" pitchFamily="34" charset="0"/>
            </a:endParaRPr>
          </a:p>
        </p:txBody>
      </p:sp>
      <p:sp>
        <p:nvSpPr>
          <p:cNvPr id="22" name="Shape 483">
            <a:extLst>
              <a:ext uri="{FF2B5EF4-FFF2-40B4-BE49-F238E27FC236}">
                <a16:creationId xmlns:a16="http://schemas.microsoft.com/office/drawing/2014/main" id="{3B0FE4B1-455B-40E3-888B-ECFBB6C3B90D}"/>
              </a:ext>
            </a:extLst>
          </p:cNvPr>
          <p:cNvSpPr/>
          <p:nvPr/>
        </p:nvSpPr>
        <p:spPr>
          <a:xfrm>
            <a:off x="357446" y="2672457"/>
            <a:ext cx="4134491" cy="327579"/>
          </a:xfrm>
          <a:prstGeom prst="rect">
            <a:avLst/>
          </a:prstGeom>
          <a:solidFill>
            <a:schemeClr val="lt2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indent="-127397" algn="ctr"/>
            <a:r>
              <a:rPr lang="en-US" sz="180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Kidney (Renal) function </a:t>
            </a:r>
            <a:endParaRPr lang="en-US" sz="1800" b="1" dirty="0">
              <a:solidFill>
                <a:srgbClr val="882C63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FA8B0-6D15-4DC6-9182-96B092AE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410" b="6020"/>
          <a:stretch/>
        </p:blipFill>
        <p:spPr>
          <a:xfrm>
            <a:off x="6650230" y="1079758"/>
            <a:ext cx="2122995" cy="342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34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16A79BE-6BF1-4AD3-B042-D8E25A54FF3F}"/>
              </a:ext>
            </a:extLst>
          </p:cNvPr>
          <p:cNvGrpSpPr/>
          <p:nvPr/>
        </p:nvGrpSpPr>
        <p:grpSpPr>
          <a:xfrm>
            <a:off x="6753798" y="1569566"/>
            <a:ext cx="2303017" cy="2502704"/>
            <a:chOff x="2257425" y="0"/>
            <a:chExt cx="4629150" cy="50305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C37DEF-1A67-497D-9089-4241C133ED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100"/>
            <a:stretch/>
          </p:blipFill>
          <p:spPr>
            <a:xfrm>
              <a:off x="2257425" y="0"/>
              <a:ext cx="4629150" cy="498401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30B776-3612-4104-803C-DDEE104C6559}"/>
                </a:ext>
              </a:extLst>
            </p:cNvPr>
            <p:cNvSpPr/>
            <p:nvPr/>
          </p:nvSpPr>
          <p:spPr>
            <a:xfrm>
              <a:off x="3040911" y="4937494"/>
              <a:ext cx="2493371" cy="93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530D089-8EF3-40C7-AEE0-67FA60130DC2}"/>
              </a:ext>
            </a:extLst>
          </p:cNvPr>
          <p:cNvSpPr txBox="1"/>
          <p:nvPr/>
        </p:nvSpPr>
        <p:spPr>
          <a:xfrm>
            <a:off x="6876232" y="1625992"/>
            <a:ext cx="73152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Renal  sinus</a:t>
            </a:r>
          </a:p>
        </p:txBody>
      </p:sp>
      <p:sp>
        <p:nvSpPr>
          <p:cNvPr id="47" name="Right Bracket 46">
            <a:extLst>
              <a:ext uri="{FF2B5EF4-FFF2-40B4-BE49-F238E27FC236}">
                <a16:creationId xmlns:a16="http://schemas.microsoft.com/office/drawing/2014/main" id="{B57054FE-9AA9-4A3C-825D-779BB4A20118}"/>
              </a:ext>
            </a:extLst>
          </p:cNvPr>
          <p:cNvSpPr/>
          <p:nvPr/>
        </p:nvSpPr>
        <p:spPr>
          <a:xfrm>
            <a:off x="8384045" y="2485285"/>
            <a:ext cx="696603" cy="828509"/>
          </a:xfrm>
          <a:prstGeom prst="righ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hape 95">
            <a:extLst>
              <a:ext uri="{FF2B5EF4-FFF2-40B4-BE49-F238E27FC236}">
                <a16:creationId xmlns:a16="http://schemas.microsoft.com/office/drawing/2014/main" id="{F5D7053A-424C-4C63-A351-0B4BF172B2EC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3DFFD3-D295-45BF-9C9E-88BEF6FF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737" y="764716"/>
            <a:ext cx="6309168" cy="4089262"/>
          </a:xfrm>
        </p:spPr>
        <p:txBody>
          <a:bodyPr/>
          <a:lstStyle/>
          <a:p>
            <a:pPr marL="180000" indent="-1800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Kidneys are </a:t>
            </a:r>
            <a:r>
              <a:rPr lang="en-US" altLang="en-US" sz="1300" b="1" dirty="0">
                <a:solidFill>
                  <a:srgbClr val="FF0000"/>
                </a:solidFill>
              </a:rPr>
              <a:t>reddish brown </a:t>
            </a:r>
            <a:r>
              <a:rPr lang="en-US" altLang="en-US" sz="1300" dirty="0">
                <a:solidFill>
                  <a:schemeClr val="tx1"/>
                </a:solidFill>
              </a:rPr>
              <a:t>in color.</a:t>
            </a:r>
          </a:p>
          <a:p>
            <a:pPr marL="18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Lie </a:t>
            </a:r>
            <a:r>
              <a:rPr lang="en-US" altLang="en-US" sz="1300" b="1" dirty="0">
                <a:solidFill>
                  <a:srgbClr val="FF0000"/>
                </a:solidFill>
              </a:rPr>
              <a:t>behind</a:t>
            </a:r>
            <a:r>
              <a:rPr lang="en-US" altLang="en-US" sz="1300" dirty="0">
                <a:solidFill>
                  <a:schemeClr val="tx1"/>
                </a:solidFill>
              </a:rPr>
              <a:t> the </a:t>
            </a:r>
            <a:r>
              <a:rPr lang="en-US" altLang="en-US" sz="1300" u="sng" dirty="0">
                <a:solidFill>
                  <a:schemeClr val="tx1"/>
                </a:solidFill>
              </a:rPr>
              <a:t>peritoneum</a:t>
            </a:r>
            <a:r>
              <a:rPr lang="en-US" altLang="en-US" sz="1300" dirty="0">
                <a:solidFill>
                  <a:schemeClr val="tx1"/>
                </a:solidFill>
              </a:rPr>
              <a:t> on the </a:t>
            </a:r>
            <a:r>
              <a:rPr lang="en-US" altLang="en-US" sz="1300" u="sng" dirty="0">
                <a:solidFill>
                  <a:schemeClr val="tx1"/>
                </a:solidFill>
              </a:rPr>
              <a:t>posterior abdominal wall </a:t>
            </a:r>
            <a:r>
              <a:rPr lang="en-US" altLang="en-US" sz="1300" dirty="0">
                <a:solidFill>
                  <a:schemeClr val="tx1"/>
                </a:solidFill>
              </a:rPr>
              <a:t>on either side </a:t>
            </a:r>
            <a:br>
              <a:rPr lang="en-US" altLang="en-US" sz="1300" dirty="0">
                <a:solidFill>
                  <a:schemeClr val="tx1"/>
                </a:solidFill>
              </a:rPr>
            </a:br>
            <a:r>
              <a:rPr lang="en-US" altLang="en-US" sz="1300" dirty="0">
                <a:solidFill>
                  <a:schemeClr val="tx1"/>
                </a:solidFill>
              </a:rPr>
              <a:t>of the </a:t>
            </a:r>
            <a:r>
              <a:rPr lang="en-US" altLang="en-US" sz="1300" u="sng" dirty="0">
                <a:solidFill>
                  <a:schemeClr val="tx1"/>
                </a:solidFill>
              </a:rPr>
              <a:t>vertebral column</a:t>
            </a:r>
            <a:r>
              <a:rPr lang="en-US" altLang="en-US" sz="1300" dirty="0">
                <a:solidFill>
                  <a:schemeClr val="tx1"/>
                </a:solidFill>
              </a:rPr>
              <a:t>. </a:t>
            </a:r>
            <a:r>
              <a:rPr lang="en-US" altLang="en-US" sz="1300" dirty="0">
                <a:solidFill>
                  <a:schemeClr val="bg1">
                    <a:lumMod val="50000"/>
                  </a:schemeClr>
                </a:solidFill>
              </a:rPr>
              <a:t>(T12-L3)</a:t>
            </a:r>
          </a:p>
          <a:p>
            <a:pPr marL="180000" indent="-1800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They are largely under cover of the costal margin.</a:t>
            </a:r>
          </a:p>
          <a:p>
            <a:pPr marL="180000" indent="-1800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The </a:t>
            </a:r>
            <a:r>
              <a:rPr lang="en-US" altLang="en-US" sz="1300" b="1" dirty="0">
                <a:solidFill>
                  <a:schemeClr val="tx1"/>
                </a:solidFill>
              </a:rPr>
              <a:t>right kidney</a:t>
            </a:r>
            <a:r>
              <a:rPr lang="en-US" altLang="en-US" sz="1300" dirty="0">
                <a:solidFill>
                  <a:schemeClr val="tx1"/>
                </a:solidFill>
              </a:rPr>
              <a:t> lies slightly </a:t>
            </a:r>
            <a:r>
              <a:rPr lang="en-US" altLang="en-US" sz="1300" b="1" u="sng" dirty="0">
                <a:solidFill>
                  <a:srgbClr val="FF0000"/>
                </a:solidFill>
              </a:rPr>
              <a:t>lower than </a:t>
            </a:r>
            <a:r>
              <a:rPr lang="en-US" altLang="en-US" sz="1300" dirty="0">
                <a:solidFill>
                  <a:schemeClr val="tx1"/>
                </a:solidFill>
              </a:rPr>
              <a:t>the </a:t>
            </a:r>
            <a:r>
              <a:rPr lang="en-US" altLang="en-US" sz="1300" u="sng" dirty="0">
                <a:solidFill>
                  <a:schemeClr val="tx1"/>
                </a:solidFill>
              </a:rPr>
              <a:t>left</a:t>
            </a:r>
            <a:r>
              <a:rPr lang="en-US" altLang="en-US" sz="1300" dirty="0">
                <a:solidFill>
                  <a:schemeClr val="tx1"/>
                </a:solidFill>
              </a:rPr>
              <a:t> due to the large size of the right lobe of the liver.</a:t>
            </a:r>
          </a:p>
          <a:p>
            <a:pPr marL="180000" indent="-1800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rgbClr val="FF33CC"/>
                </a:solidFill>
              </a:rPr>
              <a:t>The </a:t>
            </a:r>
            <a:r>
              <a:rPr lang="en-US" altLang="en-US" sz="1300" b="1" dirty="0">
                <a:solidFill>
                  <a:srgbClr val="FF33CC"/>
                </a:solidFill>
              </a:rPr>
              <a:t>upper border</a:t>
            </a:r>
            <a:r>
              <a:rPr lang="en-US" altLang="en-US" sz="1300" dirty="0">
                <a:solidFill>
                  <a:srgbClr val="FF33CC"/>
                </a:solidFill>
              </a:rPr>
              <a:t> of the </a:t>
            </a:r>
            <a:r>
              <a:rPr lang="en-US" altLang="en-US" sz="1300" b="1" dirty="0">
                <a:solidFill>
                  <a:srgbClr val="FF33CC"/>
                </a:solidFill>
              </a:rPr>
              <a:t>right</a:t>
            </a:r>
            <a:r>
              <a:rPr lang="en-US" altLang="en-US" sz="1300" dirty="0">
                <a:solidFill>
                  <a:srgbClr val="FF33CC"/>
                </a:solidFill>
              </a:rPr>
              <a:t> </a:t>
            </a:r>
            <a:r>
              <a:rPr lang="en-US" altLang="en-US" sz="1300" b="1" dirty="0">
                <a:solidFill>
                  <a:srgbClr val="FF33CC"/>
                </a:solidFill>
              </a:rPr>
              <a:t>kidney</a:t>
            </a:r>
            <a:r>
              <a:rPr lang="en-US" altLang="en-US" sz="1300" dirty="0">
                <a:solidFill>
                  <a:srgbClr val="FF33CC"/>
                </a:solidFill>
              </a:rPr>
              <a:t> is at the level of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b="1" dirty="0">
                <a:solidFill>
                  <a:srgbClr val="FF0000"/>
                </a:solidFill>
              </a:rPr>
              <a:t>11</a:t>
            </a:r>
            <a:r>
              <a:rPr lang="en-US" altLang="en-US" sz="1300" b="1" baseline="30000" dirty="0">
                <a:solidFill>
                  <a:srgbClr val="FF0000"/>
                </a:solidFill>
              </a:rPr>
              <a:t>th</a:t>
            </a:r>
            <a:r>
              <a:rPr lang="en-US" altLang="en-US" sz="1300" b="1" dirty="0">
                <a:solidFill>
                  <a:srgbClr val="FF0000"/>
                </a:solidFill>
              </a:rPr>
              <a:t> intercostal space.</a:t>
            </a:r>
          </a:p>
          <a:p>
            <a:pPr marL="180000" indent="-1800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rgbClr val="FF33CC"/>
                </a:solidFill>
              </a:rPr>
              <a:t>The </a:t>
            </a:r>
            <a:r>
              <a:rPr lang="en-US" altLang="en-US" sz="1300" b="1" dirty="0">
                <a:solidFill>
                  <a:srgbClr val="FF33CC"/>
                </a:solidFill>
              </a:rPr>
              <a:t>upper</a:t>
            </a:r>
            <a:r>
              <a:rPr lang="en-US" altLang="en-US" sz="1300" dirty="0">
                <a:solidFill>
                  <a:srgbClr val="FF33CC"/>
                </a:solidFill>
              </a:rPr>
              <a:t> </a:t>
            </a:r>
            <a:r>
              <a:rPr lang="en-US" altLang="en-US" sz="1300" b="1" dirty="0">
                <a:solidFill>
                  <a:srgbClr val="FF33CC"/>
                </a:solidFill>
              </a:rPr>
              <a:t>border</a:t>
            </a:r>
            <a:r>
              <a:rPr lang="en-US" altLang="en-US" sz="1300" dirty="0">
                <a:solidFill>
                  <a:srgbClr val="FF33CC"/>
                </a:solidFill>
              </a:rPr>
              <a:t> of the </a:t>
            </a:r>
            <a:r>
              <a:rPr lang="en-US" altLang="en-US" sz="1300" b="1" dirty="0">
                <a:solidFill>
                  <a:srgbClr val="FF33CC"/>
                </a:solidFill>
              </a:rPr>
              <a:t>left</a:t>
            </a:r>
            <a:r>
              <a:rPr lang="en-US" altLang="en-US" sz="1300" dirty="0">
                <a:solidFill>
                  <a:srgbClr val="FF33CC"/>
                </a:solidFill>
              </a:rPr>
              <a:t> </a:t>
            </a:r>
            <a:r>
              <a:rPr lang="en-US" altLang="en-US" sz="1300" b="1" dirty="0">
                <a:solidFill>
                  <a:srgbClr val="FF33CC"/>
                </a:solidFill>
              </a:rPr>
              <a:t>kidney</a:t>
            </a:r>
            <a:r>
              <a:rPr lang="en-US" altLang="en-US" sz="1300" dirty="0">
                <a:solidFill>
                  <a:srgbClr val="FF33CC"/>
                </a:solidFill>
              </a:rPr>
              <a:t> is at the level of </a:t>
            </a:r>
            <a:r>
              <a:rPr lang="en-US" altLang="en-US" sz="1300" b="1" dirty="0">
                <a:solidFill>
                  <a:srgbClr val="FF0000"/>
                </a:solidFill>
              </a:rPr>
              <a:t>11</a:t>
            </a:r>
            <a:r>
              <a:rPr lang="en-US" altLang="en-US" sz="1300" b="1" baseline="30000" dirty="0">
                <a:solidFill>
                  <a:srgbClr val="FF0000"/>
                </a:solidFill>
              </a:rPr>
              <a:t>th</a:t>
            </a:r>
            <a:r>
              <a:rPr lang="en-US" altLang="en-US" sz="1300" b="1" dirty="0">
                <a:solidFill>
                  <a:srgbClr val="FF0000"/>
                </a:solidFill>
              </a:rPr>
              <a:t> rib.</a:t>
            </a:r>
          </a:p>
          <a:p>
            <a:pPr marL="180000" indent="-1800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With contraction </a:t>
            </a:r>
            <a:r>
              <a:rPr lang="en-US" altLang="en-US" sz="1300" dirty="0">
                <a:solidFill>
                  <a:schemeClr val="bg1">
                    <a:lumMod val="50000"/>
                  </a:schemeClr>
                </a:solidFill>
              </a:rPr>
              <a:t>(inspiration) </a:t>
            </a:r>
            <a:r>
              <a:rPr lang="en-US" altLang="en-US" sz="1300" dirty="0">
                <a:solidFill>
                  <a:schemeClr val="tx1"/>
                </a:solidFill>
              </a:rPr>
              <a:t>of the diaphragm the kidney moves downward as much as 2.5 cm.</a:t>
            </a:r>
          </a:p>
          <a:p>
            <a:pPr marL="180000" indent="-1800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The </a:t>
            </a:r>
            <a:r>
              <a:rPr lang="en-US" altLang="en-US" sz="1300" b="1" dirty="0">
                <a:solidFill>
                  <a:schemeClr val="tx1"/>
                </a:solidFill>
              </a:rPr>
              <a:t>lateral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b="1" dirty="0">
                <a:solidFill>
                  <a:schemeClr val="tx1"/>
                </a:solidFill>
              </a:rPr>
              <a:t>border</a:t>
            </a:r>
            <a:r>
              <a:rPr lang="en-US" altLang="en-US" sz="1300" dirty="0">
                <a:solidFill>
                  <a:schemeClr val="tx1"/>
                </a:solidFill>
              </a:rPr>
              <a:t> is </a:t>
            </a:r>
            <a:r>
              <a:rPr lang="en-US" altLang="en-US" sz="1300" u="sng" dirty="0">
                <a:solidFill>
                  <a:schemeClr val="tx1"/>
                </a:solidFill>
              </a:rPr>
              <a:t>convex</a:t>
            </a:r>
            <a:r>
              <a:rPr lang="en-US" altLang="en-US" sz="1300" dirty="0">
                <a:solidFill>
                  <a:schemeClr val="tx1"/>
                </a:solidFill>
              </a:rPr>
              <a:t>, while the </a:t>
            </a:r>
            <a:r>
              <a:rPr lang="en-US" altLang="en-US" sz="1300" b="1" dirty="0">
                <a:solidFill>
                  <a:schemeClr val="tx1"/>
                </a:solidFill>
              </a:rPr>
              <a:t>medial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b="1" dirty="0">
                <a:solidFill>
                  <a:schemeClr val="tx1"/>
                </a:solidFill>
              </a:rPr>
              <a:t>border</a:t>
            </a:r>
            <a:r>
              <a:rPr lang="en-US" altLang="en-US" sz="1300" dirty="0">
                <a:solidFill>
                  <a:schemeClr val="tx1"/>
                </a:solidFill>
              </a:rPr>
              <a:t> is </a:t>
            </a:r>
            <a:r>
              <a:rPr lang="en-US" altLang="en-US" sz="1300" u="sng" dirty="0">
                <a:solidFill>
                  <a:schemeClr val="tx1"/>
                </a:solidFill>
              </a:rPr>
              <a:t>convex</a:t>
            </a:r>
            <a:r>
              <a:rPr lang="en-US" altLang="en-US" sz="1300" dirty="0">
                <a:solidFill>
                  <a:schemeClr val="tx1"/>
                </a:solidFill>
              </a:rPr>
              <a:t> at both ends but its </a:t>
            </a:r>
            <a:r>
              <a:rPr lang="en-US" altLang="en-US" sz="1300" b="1" dirty="0">
                <a:solidFill>
                  <a:schemeClr val="tx1"/>
                </a:solidFill>
              </a:rPr>
              <a:t>middle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b="1" dirty="0">
                <a:solidFill>
                  <a:schemeClr val="tx1"/>
                </a:solidFill>
              </a:rPr>
              <a:t>pat</a:t>
            </a:r>
            <a:r>
              <a:rPr lang="en-US" altLang="en-US" sz="1300" dirty="0">
                <a:solidFill>
                  <a:schemeClr val="tx1"/>
                </a:solidFill>
              </a:rPr>
              <a:t> shows a </a:t>
            </a:r>
            <a:r>
              <a:rPr lang="en-US" altLang="en-US" sz="1300" u="sng" dirty="0">
                <a:solidFill>
                  <a:schemeClr val="tx1"/>
                </a:solidFill>
              </a:rPr>
              <a:t>vertical slit </a:t>
            </a:r>
            <a:r>
              <a:rPr lang="en-US" altLang="en-US" sz="1300" dirty="0">
                <a:solidFill>
                  <a:schemeClr val="tx1"/>
                </a:solidFill>
              </a:rPr>
              <a:t>called the </a:t>
            </a:r>
            <a:r>
              <a:rPr lang="en-US" altLang="en-US" sz="1300" b="1" dirty="0">
                <a:solidFill>
                  <a:schemeClr val="tx1"/>
                </a:solidFill>
              </a:rPr>
              <a:t>hilum.</a:t>
            </a:r>
            <a:endParaRPr lang="en-US" altLang="en-US" sz="1300" dirty="0">
              <a:solidFill>
                <a:schemeClr val="tx1"/>
              </a:solidFill>
            </a:endParaRPr>
          </a:p>
          <a:p>
            <a:pPr marL="180000" indent="-1800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The hilum extends into a large cavity called the </a:t>
            </a:r>
            <a:r>
              <a:rPr lang="en-US" altLang="en-US" sz="1300" b="1" dirty="0">
                <a:solidFill>
                  <a:schemeClr val="tx1"/>
                </a:solidFill>
              </a:rPr>
              <a:t>renal sinus.</a:t>
            </a:r>
            <a:endParaRPr lang="en-US" altLang="en-US" sz="1300" dirty="0">
              <a:solidFill>
                <a:schemeClr val="tx1"/>
              </a:solidFill>
            </a:endParaRPr>
          </a:p>
          <a:p>
            <a:pPr marL="180000" indent="-1800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</a:rPr>
              <a:t>The hilum transmits the renal </a:t>
            </a:r>
            <a:r>
              <a:rPr lang="en-US" altLang="en-US" sz="1300" b="1" dirty="0">
                <a:solidFill>
                  <a:schemeClr val="tx1"/>
                </a:solidFill>
                <a:highlight>
                  <a:srgbClr val="003399"/>
                </a:highlight>
              </a:rPr>
              <a:t>V</a:t>
            </a:r>
            <a:r>
              <a:rPr lang="en-US" altLang="en-US" sz="1300" b="1" dirty="0">
                <a:solidFill>
                  <a:schemeClr val="tx1"/>
                </a:solidFill>
              </a:rPr>
              <a:t>ein</a:t>
            </a:r>
            <a:r>
              <a:rPr lang="en-US" altLang="en-US" sz="1300" dirty="0">
                <a:solidFill>
                  <a:srgbClr val="002060"/>
                </a:solidFill>
              </a:rPr>
              <a:t>,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u="sng" dirty="0">
                <a:solidFill>
                  <a:schemeClr val="tx1"/>
                </a:solidFill>
              </a:rPr>
              <a:t>two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u="sng" dirty="0">
                <a:solidFill>
                  <a:schemeClr val="tx1"/>
                </a:solidFill>
              </a:rPr>
              <a:t>branches</a:t>
            </a:r>
            <a:r>
              <a:rPr lang="en-US" altLang="en-US" sz="1300" dirty="0">
                <a:solidFill>
                  <a:schemeClr val="tx1"/>
                </a:solidFill>
              </a:rPr>
              <a:t> of renal </a:t>
            </a:r>
            <a:r>
              <a:rPr lang="en-US" altLang="en-US" sz="1300" b="1" dirty="0">
                <a:solidFill>
                  <a:schemeClr val="tx1"/>
                </a:solidFill>
                <a:highlight>
                  <a:srgbClr val="00FFFF"/>
                </a:highlight>
              </a:rPr>
              <a:t>A</a:t>
            </a:r>
            <a:r>
              <a:rPr lang="en-US" altLang="en-US" sz="1300" b="1" dirty="0">
                <a:solidFill>
                  <a:schemeClr val="tx1"/>
                </a:solidFill>
              </a:rPr>
              <a:t>rtery,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b="1" dirty="0">
                <a:solidFill>
                  <a:schemeClr val="tx1"/>
                </a:solidFill>
                <a:highlight>
                  <a:srgbClr val="FF6600"/>
                </a:highlight>
              </a:rPr>
              <a:t>U</a:t>
            </a:r>
            <a:r>
              <a:rPr lang="en-US" altLang="en-US" sz="1300" b="1" dirty="0">
                <a:solidFill>
                  <a:schemeClr val="tx1"/>
                </a:solidFill>
              </a:rPr>
              <a:t>reter</a:t>
            </a:r>
            <a:r>
              <a:rPr lang="en-US" altLang="en-US" sz="1300" dirty="0">
                <a:solidFill>
                  <a:schemeClr val="tx1"/>
                </a:solidFill>
              </a:rPr>
              <a:t>, and the </a:t>
            </a:r>
            <a:r>
              <a:rPr lang="en-US" altLang="en-US" sz="1300" u="sng" dirty="0">
                <a:solidFill>
                  <a:schemeClr val="tx1"/>
                </a:solidFill>
              </a:rPr>
              <a:t>third</a:t>
            </a:r>
            <a:r>
              <a:rPr lang="en-US" altLang="en-US" sz="1300" dirty="0">
                <a:solidFill>
                  <a:schemeClr val="tx1"/>
                </a:solidFill>
              </a:rPr>
              <a:t> </a:t>
            </a:r>
            <a:r>
              <a:rPr lang="en-US" altLang="en-US" sz="1300" u="sng" dirty="0">
                <a:solidFill>
                  <a:schemeClr val="tx1"/>
                </a:solidFill>
              </a:rPr>
              <a:t>branch</a:t>
            </a:r>
            <a:r>
              <a:rPr lang="en-US" altLang="en-US" sz="1300" dirty="0">
                <a:solidFill>
                  <a:schemeClr val="tx1"/>
                </a:solidFill>
              </a:rPr>
              <a:t> of renal </a:t>
            </a:r>
            <a:r>
              <a:rPr lang="en-US" altLang="en-US" sz="1300" b="1" dirty="0">
                <a:solidFill>
                  <a:schemeClr val="tx1"/>
                </a:solidFill>
                <a:highlight>
                  <a:srgbClr val="00FFFF"/>
                </a:highlight>
              </a:rPr>
              <a:t>A</a:t>
            </a:r>
            <a:r>
              <a:rPr lang="en-US" altLang="en-US" sz="1300" b="1" dirty="0">
                <a:solidFill>
                  <a:schemeClr val="tx1"/>
                </a:solidFill>
              </a:rPr>
              <a:t>rtery.</a:t>
            </a:r>
          </a:p>
          <a:p>
            <a:pPr marL="180000" indent="-1800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rgbClr val="FF0000"/>
                </a:solidFill>
              </a:rPr>
              <a:t>From the front backward </a:t>
            </a:r>
            <a:r>
              <a:rPr lang="en-US" altLang="en-US" sz="1300" b="1" u="sng" dirty="0">
                <a:solidFill>
                  <a:schemeClr val="tx1"/>
                </a:solidFill>
              </a:rPr>
              <a:t>(</a:t>
            </a:r>
            <a:r>
              <a:rPr lang="en-US" altLang="en-US" sz="1300" b="1" u="sng" dirty="0">
                <a:solidFill>
                  <a:schemeClr val="tx1"/>
                </a:solidFill>
                <a:highlight>
                  <a:srgbClr val="003399"/>
                </a:highlight>
              </a:rPr>
              <a:t>V.</a:t>
            </a:r>
            <a:r>
              <a:rPr lang="en-US" altLang="en-US" sz="13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A.</a:t>
            </a:r>
            <a:r>
              <a:rPr lang="en-US" altLang="en-US" sz="1300" b="1" u="sng" dirty="0">
                <a:solidFill>
                  <a:schemeClr val="tx1"/>
                </a:solidFill>
                <a:highlight>
                  <a:srgbClr val="FF6600"/>
                </a:highlight>
              </a:rPr>
              <a:t>U.</a:t>
            </a:r>
            <a:r>
              <a:rPr lang="en-US" altLang="en-US" sz="13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A.</a:t>
            </a:r>
            <a:r>
              <a:rPr lang="en-US" altLang="en-US" sz="1300" b="1" u="sng" dirty="0">
                <a:solidFill>
                  <a:schemeClr val="tx1"/>
                </a:solidFill>
              </a:rPr>
              <a:t>)</a:t>
            </a:r>
          </a:p>
          <a:p>
            <a:pPr marL="180000" indent="-1800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altLang="en-US" sz="1300" b="1" u="sng" dirty="0">
              <a:solidFill>
                <a:schemeClr val="tx1"/>
              </a:solidFill>
            </a:endParaRPr>
          </a:p>
          <a:p>
            <a:pPr marL="180000" indent="-180000" eaLnBrk="1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1300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D729E3-D890-4A3A-A825-A9AFC202BED6}"/>
              </a:ext>
            </a:extLst>
          </p:cNvPr>
          <p:cNvSpPr/>
          <p:nvPr/>
        </p:nvSpPr>
        <p:spPr>
          <a:xfrm>
            <a:off x="8686800" y="2317898"/>
            <a:ext cx="427333" cy="138223"/>
          </a:xfrm>
          <a:prstGeom prst="rect">
            <a:avLst/>
          </a:prstGeom>
          <a:noFill/>
          <a:ln w="19050">
            <a:solidFill>
              <a:srgbClr val="17F0F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D67766-C385-4BA3-9D9F-79186570232A}"/>
              </a:ext>
            </a:extLst>
          </p:cNvPr>
          <p:cNvCxnSpPr>
            <a:cxnSpLocks/>
          </p:cNvCxnSpPr>
          <p:nvPr/>
        </p:nvCxnSpPr>
        <p:spPr>
          <a:xfrm>
            <a:off x="4561856" y="4174803"/>
            <a:ext cx="882503" cy="0"/>
          </a:xfrm>
          <a:prstGeom prst="line">
            <a:avLst/>
          </a:prstGeom>
          <a:ln w="19050">
            <a:solidFill>
              <a:srgbClr val="17F0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07F07D-45BE-4986-8BC6-AEDE5A4F3DB3}"/>
              </a:ext>
            </a:extLst>
          </p:cNvPr>
          <p:cNvCxnSpPr>
            <a:cxnSpLocks/>
          </p:cNvCxnSpPr>
          <p:nvPr/>
        </p:nvCxnSpPr>
        <p:spPr>
          <a:xfrm>
            <a:off x="2839382" y="4174803"/>
            <a:ext cx="372139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F04A6B-16E3-4ECB-89AF-C268EB59F52C}"/>
              </a:ext>
            </a:extLst>
          </p:cNvPr>
          <p:cNvCxnSpPr>
            <a:cxnSpLocks/>
          </p:cNvCxnSpPr>
          <p:nvPr/>
        </p:nvCxnSpPr>
        <p:spPr>
          <a:xfrm>
            <a:off x="5528442" y="4174803"/>
            <a:ext cx="543359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5822307-B6A7-4A5C-8666-485080BE5ABC}"/>
              </a:ext>
            </a:extLst>
          </p:cNvPr>
          <p:cNvSpPr/>
          <p:nvPr/>
        </p:nvSpPr>
        <p:spPr>
          <a:xfrm>
            <a:off x="8291667" y="3922476"/>
            <a:ext cx="285842" cy="138223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5657E2D-0E71-4C1D-8F3C-31B0894D5001}"/>
              </a:ext>
            </a:extLst>
          </p:cNvPr>
          <p:cNvSpPr/>
          <p:nvPr/>
        </p:nvSpPr>
        <p:spPr>
          <a:xfrm>
            <a:off x="8824376" y="2672687"/>
            <a:ext cx="232439" cy="22685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399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CB13248-D352-49AF-9A09-94D763B9ED65}"/>
              </a:ext>
            </a:extLst>
          </p:cNvPr>
          <p:cNvCxnSpPr>
            <a:cxnSpLocks/>
          </p:cNvCxnSpPr>
          <p:nvPr/>
        </p:nvCxnSpPr>
        <p:spPr>
          <a:xfrm>
            <a:off x="2030451" y="4455038"/>
            <a:ext cx="922956" cy="0"/>
          </a:xfrm>
          <a:prstGeom prst="line">
            <a:avLst/>
          </a:prstGeom>
          <a:ln w="19050">
            <a:solidFill>
              <a:srgbClr val="17F0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770EA03-9653-408A-9F34-DB17B7814C57}"/>
              </a:ext>
            </a:extLst>
          </p:cNvPr>
          <p:cNvSpPr/>
          <p:nvPr/>
        </p:nvSpPr>
        <p:spPr>
          <a:xfrm>
            <a:off x="6939347" y="1643748"/>
            <a:ext cx="486654" cy="14915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D3FA232-CFD6-4C80-A427-D6146D6D65DB}"/>
              </a:ext>
            </a:extLst>
          </p:cNvPr>
          <p:cNvCxnSpPr>
            <a:cxnSpLocks/>
          </p:cNvCxnSpPr>
          <p:nvPr/>
        </p:nvCxnSpPr>
        <p:spPr>
          <a:xfrm>
            <a:off x="4246179" y="3678984"/>
            <a:ext cx="454145" cy="0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F273A6E-6ED1-4380-9D6D-C2B21FC1C0CF}"/>
              </a:ext>
            </a:extLst>
          </p:cNvPr>
          <p:cNvCxnSpPr>
            <a:cxnSpLocks/>
          </p:cNvCxnSpPr>
          <p:nvPr/>
        </p:nvCxnSpPr>
        <p:spPr>
          <a:xfrm>
            <a:off x="4152502" y="3880639"/>
            <a:ext cx="882503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4D46957-A2D9-4C19-866F-CB234F197838}"/>
              </a:ext>
            </a:extLst>
          </p:cNvPr>
          <p:cNvCxnSpPr>
            <a:stCxn id="45" idx="2"/>
          </p:cNvCxnSpPr>
          <p:nvPr/>
        </p:nvCxnSpPr>
        <p:spPr>
          <a:xfrm>
            <a:off x="7182674" y="1792901"/>
            <a:ext cx="589726" cy="663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BDE263-4BFF-49C0-B598-13BA078BAA53}"/>
              </a:ext>
            </a:extLst>
          </p:cNvPr>
          <p:cNvSpPr txBox="1"/>
          <p:nvPr/>
        </p:nvSpPr>
        <p:spPr>
          <a:xfrm>
            <a:off x="361283" y="4751895"/>
            <a:ext cx="8223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You should know how to differentiate between right and left kidney </a:t>
            </a:r>
          </a:p>
        </p:txBody>
      </p:sp>
    </p:spTree>
    <p:extLst>
      <p:ext uri="{BB962C8B-B14F-4D97-AF65-F5344CB8AC3E}">
        <p14:creationId xmlns:p14="http://schemas.microsoft.com/office/powerpoint/2010/main" val="54219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95">
            <a:extLst>
              <a:ext uri="{FF2B5EF4-FFF2-40B4-BE49-F238E27FC236}">
                <a16:creationId xmlns:a16="http://schemas.microsoft.com/office/drawing/2014/main" id="{301F47F1-162D-4F3C-A5D8-F34B9BA4C3D0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F787C9-B131-43A9-9145-BFC3D013E378}"/>
              </a:ext>
            </a:extLst>
          </p:cNvPr>
          <p:cNvGrpSpPr/>
          <p:nvPr/>
        </p:nvGrpSpPr>
        <p:grpSpPr>
          <a:xfrm>
            <a:off x="6753798" y="1569566"/>
            <a:ext cx="2303017" cy="2502704"/>
            <a:chOff x="2257425" y="0"/>
            <a:chExt cx="4629150" cy="50305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390C14-3674-4109-84B7-F75807381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100"/>
            <a:stretch/>
          </p:blipFill>
          <p:spPr>
            <a:xfrm>
              <a:off x="2257425" y="0"/>
              <a:ext cx="4629150" cy="49840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9E4DE2-E325-4E7E-AEE2-FAEB2A7DC9E6}"/>
                </a:ext>
              </a:extLst>
            </p:cNvPr>
            <p:cNvSpPr/>
            <p:nvPr/>
          </p:nvSpPr>
          <p:spPr>
            <a:xfrm>
              <a:off x="3040911" y="4937494"/>
              <a:ext cx="2493371" cy="93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3F50A7C-A3FC-492A-8D73-DDEA05A94DFC}"/>
              </a:ext>
            </a:extLst>
          </p:cNvPr>
          <p:cNvSpPr txBox="1">
            <a:spLocks/>
          </p:cNvSpPr>
          <p:nvPr/>
        </p:nvSpPr>
        <p:spPr>
          <a:xfrm>
            <a:off x="249737" y="894750"/>
            <a:ext cx="6309168" cy="408926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Each kidney has an outer </a:t>
            </a:r>
            <a:r>
              <a:rPr 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cortex</a:t>
            </a: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an inner </a:t>
            </a:r>
            <a:r>
              <a:rPr 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medulla.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Medulla is composed of about </a:t>
            </a:r>
            <a:r>
              <a:rPr 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12 renal pyramids.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</a:t>
            </a:r>
            <a:r>
              <a:rPr 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base</a:t>
            </a: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of each pyramid is directed </a:t>
            </a:r>
            <a:r>
              <a:rPr lang="en-US" sz="1300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toward</a:t>
            </a: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the </a:t>
            </a:r>
            <a:r>
              <a:rPr lang="en-US" sz="1300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cortex</a:t>
            </a: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&amp; its </a:t>
            </a:r>
            <a:r>
              <a:rPr lang="en-US" sz="1300" u="sng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apex</a:t>
            </a: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b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(the renal papilla) is projecting medially.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cortex extends into the medulla between adjacent pyramids as the </a:t>
            </a:r>
            <a:br>
              <a: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column.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Extending from the bases of the renal pyramids into the cortex are striations known as medullary rays.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The renal sinus within the hilum, contains the upper expanded end of the ureter, the renal pelvis.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pelvis divides into </a:t>
            </a:r>
            <a:r>
              <a:rPr lang="en-US" alt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two </a:t>
            </a: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or</a:t>
            </a:r>
            <a:r>
              <a:rPr lang="en-US" alt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three major calyces</a:t>
            </a: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, which divides into </a:t>
            </a:r>
            <a:r>
              <a:rPr lang="en-US" alt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two</a:t>
            </a: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or </a:t>
            </a:r>
            <a:r>
              <a:rPr lang="en-US" alt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three</a:t>
            </a: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altLang="en-US" sz="1300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minor calyces</a:t>
            </a:r>
            <a:r>
              <a:rPr lang="en-US" alt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.</a:t>
            </a: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180000" indent="-1800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1E84F-003A-4822-8E18-984EB0C98ED1}"/>
              </a:ext>
            </a:extLst>
          </p:cNvPr>
          <p:cNvCxnSpPr>
            <a:cxnSpLocks/>
          </p:cNvCxnSpPr>
          <p:nvPr/>
        </p:nvCxnSpPr>
        <p:spPr>
          <a:xfrm>
            <a:off x="2509772" y="1134136"/>
            <a:ext cx="499731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80388A-083A-45B1-972F-86D4B463220E}"/>
              </a:ext>
            </a:extLst>
          </p:cNvPr>
          <p:cNvCxnSpPr>
            <a:cxnSpLocks/>
          </p:cNvCxnSpPr>
          <p:nvPr/>
        </p:nvCxnSpPr>
        <p:spPr>
          <a:xfrm>
            <a:off x="4051493" y="1134136"/>
            <a:ext cx="680484" cy="0"/>
          </a:xfrm>
          <a:prstGeom prst="line">
            <a:avLst/>
          </a:prstGeom>
          <a:ln w="1905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2D9FF1-4976-456C-BBD1-B337EC37914F}"/>
              </a:ext>
            </a:extLst>
          </p:cNvPr>
          <p:cNvCxnSpPr>
            <a:cxnSpLocks/>
          </p:cNvCxnSpPr>
          <p:nvPr/>
        </p:nvCxnSpPr>
        <p:spPr>
          <a:xfrm>
            <a:off x="2906842" y="1403494"/>
            <a:ext cx="1442485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B9D83A-3996-4591-8132-2F0EA294AA10}"/>
              </a:ext>
            </a:extLst>
          </p:cNvPr>
          <p:cNvCxnSpPr>
            <a:cxnSpLocks/>
          </p:cNvCxnSpPr>
          <p:nvPr/>
        </p:nvCxnSpPr>
        <p:spPr>
          <a:xfrm>
            <a:off x="3389218" y="3586712"/>
            <a:ext cx="1098699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BFA0461-E49A-44A1-B47A-34175E63D890}"/>
              </a:ext>
            </a:extLst>
          </p:cNvPr>
          <p:cNvCxnSpPr>
            <a:cxnSpLocks/>
          </p:cNvCxnSpPr>
          <p:nvPr/>
        </p:nvCxnSpPr>
        <p:spPr>
          <a:xfrm>
            <a:off x="951062" y="3781642"/>
            <a:ext cx="1098699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3309F7A-A6A9-44F3-AC6A-6B99213BD507}"/>
              </a:ext>
            </a:extLst>
          </p:cNvPr>
          <p:cNvSpPr/>
          <p:nvPr/>
        </p:nvSpPr>
        <p:spPr>
          <a:xfrm>
            <a:off x="6900273" y="1993589"/>
            <a:ext cx="327578" cy="134690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95D963-E6E9-428F-B8B3-B4D262BED841}"/>
              </a:ext>
            </a:extLst>
          </p:cNvPr>
          <p:cNvSpPr/>
          <p:nvPr/>
        </p:nvSpPr>
        <p:spPr>
          <a:xfrm>
            <a:off x="7706640" y="1533655"/>
            <a:ext cx="327578" cy="134690"/>
          </a:xfrm>
          <a:prstGeom prst="rect">
            <a:avLst/>
          </a:prstGeom>
          <a:noFill/>
          <a:ln w="19050">
            <a:solidFill>
              <a:srgbClr val="CC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25F8E34-6A42-4439-88C7-95BA8DC71F51}"/>
              </a:ext>
            </a:extLst>
          </p:cNvPr>
          <p:cNvSpPr/>
          <p:nvPr/>
        </p:nvSpPr>
        <p:spPr>
          <a:xfrm>
            <a:off x="8458976" y="1677155"/>
            <a:ext cx="327578" cy="13469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A9F03B-5A58-4700-A199-6569BDA1175B}"/>
              </a:ext>
            </a:extLst>
          </p:cNvPr>
          <p:cNvSpPr/>
          <p:nvPr/>
        </p:nvSpPr>
        <p:spPr>
          <a:xfrm>
            <a:off x="6808642" y="3045773"/>
            <a:ext cx="255420" cy="23125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1D296C7-4D9A-4076-91F4-5D7ED715556B}"/>
              </a:ext>
            </a:extLst>
          </p:cNvPr>
          <p:cNvSpPr/>
          <p:nvPr/>
        </p:nvSpPr>
        <p:spPr>
          <a:xfrm>
            <a:off x="6900273" y="3345723"/>
            <a:ext cx="255420" cy="231257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980FA59-6B16-46B2-AF42-D986012F723C}"/>
              </a:ext>
            </a:extLst>
          </p:cNvPr>
          <p:cNvCxnSpPr>
            <a:cxnSpLocks/>
          </p:cNvCxnSpPr>
          <p:nvPr/>
        </p:nvCxnSpPr>
        <p:spPr>
          <a:xfrm>
            <a:off x="500707" y="2356879"/>
            <a:ext cx="1041991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A0136FE-6897-445F-BD37-AECE08BBDC2E}"/>
              </a:ext>
            </a:extLst>
          </p:cNvPr>
          <p:cNvSpPr txBox="1"/>
          <p:nvPr/>
        </p:nvSpPr>
        <p:spPr>
          <a:xfrm>
            <a:off x="6457835" y="2587728"/>
            <a:ext cx="523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/>
              <a:t>Renal</a:t>
            </a:r>
            <a:br>
              <a:rPr lang="en-US" sz="600" dirty="0"/>
            </a:br>
            <a:r>
              <a:rPr lang="en-US" sz="600" dirty="0"/>
              <a:t>column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D3B9375-0F50-4A33-BEAF-30EB03B61AE8}"/>
              </a:ext>
            </a:extLst>
          </p:cNvPr>
          <p:cNvSpPr/>
          <p:nvPr/>
        </p:nvSpPr>
        <p:spPr>
          <a:xfrm>
            <a:off x="6558905" y="2581934"/>
            <a:ext cx="321357" cy="27699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48ADAA-D8C0-4D6B-9D7F-772ED38F6C2E}"/>
              </a:ext>
            </a:extLst>
          </p:cNvPr>
          <p:cNvCxnSpPr>
            <a:cxnSpLocks/>
          </p:cNvCxnSpPr>
          <p:nvPr/>
        </p:nvCxnSpPr>
        <p:spPr>
          <a:xfrm>
            <a:off x="6887518" y="2710182"/>
            <a:ext cx="523495" cy="5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094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8FEB3BA-3E90-4134-83B4-A8F95EF26323}"/>
              </a:ext>
            </a:extLst>
          </p:cNvPr>
          <p:cNvGrpSpPr/>
          <p:nvPr/>
        </p:nvGrpSpPr>
        <p:grpSpPr>
          <a:xfrm>
            <a:off x="7135865" y="3598134"/>
            <a:ext cx="1962720" cy="1137683"/>
            <a:chOff x="2083981" y="1180214"/>
            <a:chExt cx="4805917" cy="27857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1A5B402-6423-4DB9-A63A-49D8704B0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07" t="3325" r="5307" b="3235"/>
            <a:stretch/>
          </p:blipFill>
          <p:spPr>
            <a:xfrm>
              <a:off x="2083981" y="1180214"/>
              <a:ext cx="4795284" cy="278573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964E26C-17D8-4FE4-AA38-6132E06BF700}"/>
                </a:ext>
              </a:extLst>
            </p:cNvPr>
            <p:cNvSpPr/>
            <p:nvPr/>
          </p:nvSpPr>
          <p:spPr>
            <a:xfrm>
              <a:off x="5114260" y="3615070"/>
              <a:ext cx="1775638" cy="350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862AEB8-D194-411B-9F3A-41A44FD29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6" t="1332" r="22076" b="2269"/>
          <a:stretch/>
        </p:blipFill>
        <p:spPr>
          <a:xfrm>
            <a:off x="6060324" y="1097611"/>
            <a:ext cx="2591065" cy="2342720"/>
          </a:xfrm>
          <a:prstGeom prst="rect">
            <a:avLst/>
          </a:prstGeom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A911A5A-7666-4D45-B919-62DE15E6CF91}"/>
              </a:ext>
            </a:extLst>
          </p:cNvPr>
          <p:cNvGrpSpPr/>
          <p:nvPr/>
        </p:nvGrpSpPr>
        <p:grpSpPr>
          <a:xfrm>
            <a:off x="5702581" y="3282527"/>
            <a:ext cx="1428942" cy="1552841"/>
            <a:chOff x="2257425" y="0"/>
            <a:chExt cx="4629150" cy="5030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FE558D-1F8E-473A-B8A4-B82965D3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100"/>
            <a:stretch/>
          </p:blipFill>
          <p:spPr>
            <a:xfrm>
              <a:off x="2257425" y="0"/>
              <a:ext cx="4629150" cy="498401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361C0A8-2835-46D9-9F68-D002EB08C9CD}"/>
                </a:ext>
              </a:extLst>
            </p:cNvPr>
            <p:cNvSpPr/>
            <p:nvPr/>
          </p:nvSpPr>
          <p:spPr>
            <a:xfrm>
              <a:off x="3040911" y="4937494"/>
              <a:ext cx="2493371" cy="93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AAE569F-86F7-453B-95CF-E7E5253282D4}"/>
              </a:ext>
            </a:extLst>
          </p:cNvPr>
          <p:cNvSpPr/>
          <p:nvPr/>
        </p:nvSpPr>
        <p:spPr>
          <a:xfrm>
            <a:off x="5944430" y="4640513"/>
            <a:ext cx="231788" cy="9530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hape 95">
            <a:extLst>
              <a:ext uri="{FF2B5EF4-FFF2-40B4-BE49-F238E27FC236}">
                <a16:creationId xmlns:a16="http://schemas.microsoft.com/office/drawing/2014/main" id="{AA7C00AC-68B5-414F-BC3E-B760D5C95B49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Coverings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4A47987-89A4-4103-9749-AEABF9D4879F}"/>
              </a:ext>
            </a:extLst>
          </p:cNvPr>
          <p:cNvSpPr txBox="1">
            <a:spLocks/>
          </p:cNvSpPr>
          <p:nvPr/>
        </p:nvSpPr>
        <p:spPr>
          <a:xfrm>
            <a:off x="249737" y="947911"/>
            <a:ext cx="5277262" cy="2909386"/>
          </a:xfrm>
          <a:prstGeom prst="rect">
            <a:avLst/>
          </a:prstGeom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altLang="en-US" b="1" u="sng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Fibrous capsule</a:t>
            </a:r>
            <a:r>
              <a:rPr lang="en-US" altLang="en-US" u="sng" dirty="0">
                <a:solidFill>
                  <a:srgbClr val="00B0F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br>
              <a:rPr lang="en-US" altLang="en-US" u="sng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It surrounds the kidney.</a:t>
            </a: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endParaRPr lang="en-US" altLang="en-US" b="1" u="sng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altLang="en-US" b="1" u="sng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</a:t>
            </a:r>
            <a:r>
              <a:rPr lang="en-US" altLang="en-US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</a:t>
            </a:r>
            <a:r>
              <a:rPr lang="en-US" altLang="en-US" b="1" u="sng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(per</a:t>
            </a:r>
            <a:r>
              <a:rPr lang="en-US" altLang="en-US" b="1" u="sng" dirty="0">
                <a:solidFill>
                  <a:schemeClr val="accent6">
                    <a:lumMod val="75000"/>
                  </a:schemeClr>
                </a:solidFill>
                <a:highlight>
                  <a:srgbClr val="FFFF00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</a:t>
            </a:r>
            <a:r>
              <a:rPr lang="en-US" altLang="en-US" b="1" u="sng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nephric) fat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</a:t>
            </a:r>
            <a:r>
              <a:rPr lang="en-US" altLang="en-US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=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nside”</a:t>
            </a:r>
            <a:br>
              <a:rPr lang="en-US" altLang="en-US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It covers the fibrous capsule.</a:t>
            </a: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endParaRPr lang="en-US" altLang="en-US" b="1" u="sng" dirty="0">
              <a:solidFill>
                <a:srgbClr val="00B05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r>
              <a:rPr lang="en-US" altLang="en-US" b="1" u="sng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Renal fascia</a:t>
            </a:r>
            <a:r>
              <a:rPr lang="en-US" altLang="en-US" u="sng" dirty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 </a:t>
            </a:r>
            <a:br>
              <a:rPr lang="en-US" altLang="en-US" u="sng" dirty="0">
                <a:solidFill>
                  <a:srgbClr val="00B05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It encloses the kidneys and suprarenal glands.</a:t>
            </a: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endParaRPr lang="en-US" altLang="en-US" b="1" u="sng" dirty="0">
              <a:solidFill>
                <a:srgbClr val="7030A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52000" indent="-252000">
              <a:lnSpc>
                <a:spcPct val="90000"/>
              </a:lnSpc>
              <a:buFont typeface="+mj-lt"/>
              <a:buAutoNum type="arabicParenR"/>
            </a:pPr>
            <a:r>
              <a:rPr lang="en-US" altLang="en-US" b="1" u="sng" dirty="0">
                <a:solidFill>
                  <a:srgbClr val="FF00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Pararenal (</a:t>
            </a:r>
            <a:r>
              <a:rPr lang="en-US" altLang="en-US" b="1" u="sng" dirty="0" err="1">
                <a:solidFill>
                  <a:srgbClr val="FF00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paranephric</a:t>
            </a:r>
            <a:r>
              <a:rPr lang="en-US" altLang="en-US" b="1" u="sng" dirty="0">
                <a:solidFill>
                  <a:srgbClr val="FF00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 fat</a:t>
            </a:r>
            <a:r>
              <a:rPr lang="en-US" altLang="en-US" dirty="0">
                <a:solidFill>
                  <a:srgbClr val="FF0066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:</a:t>
            </a:r>
            <a:br>
              <a:rPr lang="en-US" altLang="en-US" dirty="0">
                <a:solidFill>
                  <a:srgbClr val="FF3399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en-US" altLang="en-US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It lies external to the renal fascia, and forms part of the retroperitoneal fat.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 extreme diets this layer will shrink leading to </a:t>
            </a:r>
            <a:r>
              <a:rPr lang="en-US" altLang="en-US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“floating kidneys”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causing severe pain during trotting (</a:t>
            </a:r>
            <a:r>
              <a:rPr lang="ar-SA" alt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هرولة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) .</a:t>
            </a: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endParaRPr lang="en-US" altLang="en-US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52000" indent="-252000" eaLnBrk="1" hangingPunct="1">
              <a:lnSpc>
                <a:spcPct val="90000"/>
              </a:lnSpc>
              <a:buFont typeface="+mj-lt"/>
              <a:buAutoNum type="arabicParenR"/>
            </a:pPr>
            <a:endParaRPr lang="en-US" altLang="en-US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N.B. The last 3 structures support the kidney in position</a:t>
            </a:r>
            <a:r>
              <a:rPr lang="en-US" altLang="en-US" dirty="0"/>
              <a:t>.</a:t>
            </a:r>
          </a:p>
          <a:p>
            <a:pPr marL="252000" indent="-2520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52000" indent="-252000"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altLang="en-US" sz="1300" b="1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30166-D2AF-4231-8F49-8BF49CE6BF81}"/>
              </a:ext>
            </a:extLst>
          </p:cNvPr>
          <p:cNvSpPr/>
          <p:nvPr/>
        </p:nvSpPr>
        <p:spPr>
          <a:xfrm>
            <a:off x="6166689" y="2473869"/>
            <a:ext cx="500725" cy="143443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C366E3C-8DC1-444A-8402-AFBEE3F75431}"/>
              </a:ext>
            </a:extLst>
          </p:cNvPr>
          <p:cNvSpPr/>
          <p:nvPr/>
        </p:nvSpPr>
        <p:spPr>
          <a:xfrm>
            <a:off x="6087472" y="2064871"/>
            <a:ext cx="385631" cy="1434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029B3A-F506-4365-BA58-3E037F1136B7}"/>
              </a:ext>
            </a:extLst>
          </p:cNvPr>
          <p:cNvSpPr/>
          <p:nvPr/>
        </p:nvSpPr>
        <p:spPr>
          <a:xfrm>
            <a:off x="7136471" y="1505696"/>
            <a:ext cx="500725" cy="143443"/>
          </a:xfrm>
          <a:prstGeom prst="rect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16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dad\Student Gray\4. Abdomen\F66122-004-f121.jpg">
            <a:extLst>
              <a:ext uri="{FF2B5EF4-FFF2-40B4-BE49-F238E27FC236}">
                <a16:creationId xmlns:a16="http://schemas.microsoft.com/office/drawing/2014/main" id="{4FBD29A1-B0AE-4AE6-8913-3AE8EA45C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6" t="-3432" r="254" b="5005"/>
          <a:stretch/>
        </p:blipFill>
        <p:spPr>
          <a:xfrm>
            <a:off x="5697646" y="1553599"/>
            <a:ext cx="1972119" cy="18033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2" descr="E:\dad\Student Gray\4. Abdomen\F66122-004-f121.jpg">
            <a:extLst>
              <a:ext uri="{FF2B5EF4-FFF2-40B4-BE49-F238E27FC236}">
                <a16:creationId xmlns:a16="http://schemas.microsoft.com/office/drawing/2014/main" id="{90736D56-1E33-46C1-ABDB-5247E1AB4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32" r="50590" b="5005"/>
          <a:stretch/>
        </p:blipFill>
        <p:spPr>
          <a:xfrm>
            <a:off x="1505278" y="1543711"/>
            <a:ext cx="1948454" cy="180334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hape 95">
            <a:extLst>
              <a:ext uri="{FF2B5EF4-FFF2-40B4-BE49-F238E27FC236}">
                <a16:creationId xmlns:a16="http://schemas.microsoft.com/office/drawing/2014/main" id="{FAD9C3CA-4706-414C-BCA2-41C897E38BD4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Relations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2C1AD69-9A83-4FC3-B133-91D40D31D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084341"/>
              </p:ext>
            </p:extLst>
          </p:nvPr>
        </p:nvGraphicFramePr>
        <p:xfrm>
          <a:off x="370775" y="830671"/>
          <a:ext cx="8402450" cy="397843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201225">
                  <a:extLst>
                    <a:ext uri="{9D8B030D-6E8A-4147-A177-3AD203B41FA5}">
                      <a16:colId xmlns:a16="http://schemas.microsoft.com/office/drawing/2014/main" val="2796319143"/>
                    </a:ext>
                  </a:extLst>
                </a:gridCol>
                <a:gridCol w="4201225">
                  <a:extLst>
                    <a:ext uri="{9D8B030D-6E8A-4147-A177-3AD203B41FA5}">
                      <a16:colId xmlns:a16="http://schemas.microsoft.com/office/drawing/2014/main" val="1263801391"/>
                    </a:ext>
                  </a:extLst>
                </a:gridCol>
              </a:tblGrid>
              <a:tr h="35091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Anterior Relation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60922"/>
                  </a:ext>
                </a:extLst>
              </a:tr>
              <a:tr h="35091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Right Kidney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Left Kidney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96671"/>
                  </a:ext>
                </a:extLst>
              </a:tr>
              <a:tr h="1701716">
                <a:tc gridSpan="2"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1836531"/>
                  </a:ext>
                </a:extLst>
              </a:tr>
              <a:tr h="1231333">
                <a:tc>
                  <a:txBody>
                    <a:bodyPr/>
                    <a:lstStyle/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Right suprarenal gland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Liver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Second part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</a:t>
                      </a: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of the duodenum </a:t>
                      </a:r>
                      <a:r>
                        <a:rPr lang="en-US" sz="13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(descending part)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  <a:defRPr/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Right colic flexure*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  <a:defRPr/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Coils of small intestine</a:t>
                      </a:r>
                      <a:endParaRPr lang="en-US" sz="1300" b="0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*</a:t>
                      </a:r>
                      <a:r>
                        <a:rPr lang="en-US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Flexure: </a:t>
                      </a:r>
                      <a:r>
                        <a:rPr lang="en-US" sz="11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Junction between the descending column &amp; Transverse</a:t>
                      </a:r>
                      <a:r>
                        <a:rPr lang="en-US" sz="11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column</a:t>
                      </a:r>
                      <a:endParaRPr lang="en-US" sz="11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  <a:defRPr/>
                      </a:pPr>
                      <a:r>
                        <a:rPr lang="en-US" altLang="en-US" sz="1300" b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Left suprarenal gland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Stomach 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Spleen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en-US" altLang="en-US" sz="1300" b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Pancreas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en-US" altLang="en-US" sz="1300" b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Left colic flexure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en-US" altLang="en-US" sz="1300" b="0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Descending colon </a:t>
                      </a:r>
                    </a:p>
                    <a:p>
                      <a:pPr marL="252000" indent="-252000" eaLnBrk="1" hangingPunct="1">
                        <a:lnSpc>
                          <a:spcPct val="100000"/>
                        </a:lnSpc>
                        <a:buFont typeface="+mj-lt"/>
                        <a:buAutoNum type="arabicParenR"/>
                      </a:pPr>
                      <a:r>
                        <a:rPr lang="en-US" altLang="en-US" sz="1300" b="1" dirty="0"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Coils of jejunum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630007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083CE99-5F8E-4A93-9128-2F4C13AD700A}"/>
              </a:ext>
            </a:extLst>
          </p:cNvPr>
          <p:cNvSpPr/>
          <p:nvPr/>
        </p:nvSpPr>
        <p:spPr>
          <a:xfrm>
            <a:off x="3323532" y="2916173"/>
            <a:ext cx="26368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*The ones in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bold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are </a:t>
            </a:r>
            <a:r>
              <a:rPr lang="en-GB" sz="1100" b="1" u="sng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separated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from the kidney by the </a:t>
            </a:r>
            <a:r>
              <a:rPr lang="en-GB" sz="1100" b="1" dirty="0">
                <a:solidFill>
                  <a:schemeClr val="bg1">
                    <a:lumMod val="50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peritoneum.</a:t>
            </a:r>
            <a:endParaRPr lang="en-US" sz="11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894C2-C13B-45C6-A9A5-94D122435CB2}"/>
              </a:ext>
            </a:extLst>
          </p:cNvPr>
          <p:cNvSpPr txBox="1"/>
          <p:nvPr/>
        </p:nvSpPr>
        <p:spPr>
          <a:xfrm>
            <a:off x="3979235" y="2177666"/>
            <a:ext cx="1185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peritoneum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EFB401-BCAF-44D2-ABA2-433BEC8EA4E3}"/>
              </a:ext>
            </a:extLst>
          </p:cNvPr>
          <p:cNvCxnSpPr>
            <a:cxnSpLocks/>
          </p:cNvCxnSpPr>
          <p:nvPr/>
        </p:nvCxnSpPr>
        <p:spPr>
          <a:xfrm flipH="1" flipV="1">
            <a:off x="3094075" y="2177667"/>
            <a:ext cx="991645" cy="175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9043C1-2A13-4C4D-AC45-88E4C2C52095}"/>
              </a:ext>
            </a:extLst>
          </p:cNvPr>
          <p:cNvCxnSpPr>
            <a:cxnSpLocks/>
          </p:cNvCxnSpPr>
          <p:nvPr/>
        </p:nvCxnSpPr>
        <p:spPr>
          <a:xfrm flipH="1">
            <a:off x="3328469" y="2353503"/>
            <a:ext cx="757251" cy="634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D5126-BFD9-4095-8712-EE471FD69281}"/>
              </a:ext>
            </a:extLst>
          </p:cNvPr>
          <p:cNvCxnSpPr>
            <a:cxnSpLocks/>
          </p:cNvCxnSpPr>
          <p:nvPr/>
        </p:nvCxnSpPr>
        <p:spPr>
          <a:xfrm flipH="1">
            <a:off x="5065658" y="2177665"/>
            <a:ext cx="1150828" cy="175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13B08E-241D-456F-8E7D-B8480C8342EA}"/>
              </a:ext>
            </a:extLst>
          </p:cNvPr>
          <p:cNvCxnSpPr>
            <a:cxnSpLocks/>
          </p:cNvCxnSpPr>
          <p:nvPr/>
        </p:nvCxnSpPr>
        <p:spPr>
          <a:xfrm flipH="1" flipV="1">
            <a:off x="5072324" y="2353506"/>
            <a:ext cx="888082" cy="5030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519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EF8D55-1163-4465-9F9D-F624BF426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" t="1606" r="866" b="2338"/>
          <a:stretch/>
        </p:blipFill>
        <p:spPr>
          <a:xfrm>
            <a:off x="3200909" y="2820981"/>
            <a:ext cx="2742182" cy="21155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BA5B7-EAC7-4A96-ABC9-90697C2576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1" t="3455" r="1486" b="3706"/>
          <a:stretch/>
        </p:blipFill>
        <p:spPr>
          <a:xfrm>
            <a:off x="6054412" y="2820981"/>
            <a:ext cx="2691063" cy="2115502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324EB56-7B34-465A-8BA3-2826A4F2A822}"/>
              </a:ext>
            </a:extLst>
          </p:cNvPr>
          <p:cNvSpPr/>
          <p:nvPr/>
        </p:nvSpPr>
        <p:spPr>
          <a:xfrm>
            <a:off x="8163613" y="3267524"/>
            <a:ext cx="525655" cy="12978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7C84F0-817D-4321-98C8-D59B95672A46}"/>
              </a:ext>
            </a:extLst>
          </p:cNvPr>
          <p:cNvSpPr/>
          <p:nvPr/>
        </p:nvSpPr>
        <p:spPr>
          <a:xfrm>
            <a:off x="8163613" y="3463769"/>
            <a:ext cx="581862" cy="12978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398441-240C-4598-9E83-F377A816D80E}"/>
              </a:ext>
            </a:extLst>
          </p:cNvPr>
          <p:cNvSpPr/>
          <p:nvPr/>
        </p:nvSpPr>
        <p:spPr>
          <a:xfrm>
            <a:off x="8163613" y="3593552"/>
            <a:ext cx="581862" cy="129783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4FAAF9-1CD8-41D9-80DC-C5B869F22D3D}"/>
              </a:ext>
            </a:extLst>
          </p:cNvPr>
          <p:cNvSpPr/>
          <p:nvPr/>
        </p:nvSpPr>
        <p:spPr>
          <a:xfrm>
            <a:off x="5415200" y="3139865"/>
            <a:ext cx="294948" cy="155958"/>
          </a:xfrm>
          <a:prstGeom prst="rect">
            <a:avLst/>
          </a:prstGeom>
          <a:noFill/>
          <a:ln w="19050">
            <a:solidFill>
              <a:srgbClr val="FF3399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A826A7-995A-40BA-9435-528BE795A5C0}"/>
              </a:ext>
            </a:extLst>
          </p:cNvPr>
          <p:cNvSpPr/>
          <p:nvPr/>
        </p:nvSpPr>
        <p:spPr>
          <a:xfrm>
            <a:off x="5415200" y="3800752"/>
            <a:ext cx="527891" cy="155958"/>
          </a:xfrm>
          <a:prstGeom prst="rect">
            <a:avLst/>
          </a:prstGeom>
          <a:noFill/>
          <a:ln w="19050">
            <a:solidFill>
              <a:srgbClr val="99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3C112D-7005-446D-BBE5-4AE205ADCA1C}"/>
              </a:ext>
            </a:extLst>
          </p:cNvPr>
          <p:cNvGrpSpPr/>
          <p:nvPr/>
        </p:nvGrpSpPr>
        <p:grpSpPr>
          <a:xfrm>
            <a:off x="5312375" y="3397307"/>
            <a:ext cx="1431473" cy="492443"/>
            <a:chOff x="5520981" y="4181475"/>
            <a:chExt cx="1431473" cy="4924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14548B1-DF3B-43B3-A0BD-DB49DDFA707C}"/>
                </a:ext>
              </a:extLst>
            </p:cNvPr>
            <p:cNvSpPr txBox="1"/>
            <p:nvPr/>
          </p:nvSpPr>
          <p:spPr>
            <a:xfrm>
              <a:off x="5520981" y="4181475"/>
              <a:ext cx="143147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Quadratus</a:t>
              </a:r>
              <a:br>
                <a:rPr lang="en-US" sz="6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</a:br>
              <a:r>
                <a:rPr lang="en-US" sz="6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lumborum</a:t>
              </a:r>
            </a:p>
            <a:p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DB439A-7A42-4891-B305-DE099290625E}"/>
                </a:ext>
              </a:extLst>
            </p:cNvPr>
            <p:cNvSpPr/>
            <p:nvPr/>
          </p:nvSpPr>
          <p:spPr>
            <a:xfrm>
              <a:off x="5567642" y="4181475"/>
              <a:ext cx="527847" cy="266285"/>
            </a:xfrm>
            <a:prstGeom prst="rect">
              <a:avLst/>
            </a:prstGeom>
            <a:noFill/>
            <a:ln w="19050">
              <a:solidFill>
                <a:srgbClr val="FF66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2C1AD69-9A83-4FC3-B133-91D40D31D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347264"/>
              </p:ext>
            </p:extLst>
          </p:nvPr>
        </p:nvGraphicFramePr>
        <p:xfrm>
          <a:off x="370775" y="830671"/>
          <a:ext cx="8402450" cy="413931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800817">
                  <a:extLst>
                    <a:ext uri="{9D8B030D-6E8A-4147-A177-3AD203B41FA5}">
                      <a16:colId xmlns:a16="http://schemas.microsoft.com/office/drawing/2014/main" val="2796319143"/>
                    </a:ext>
                  </a:extLst>
                </a:gridCol>
                <a:gridCol w="2800816">
                  <a:extLst>
                    <a:ext uri="{9D8B030D-6E8A-4147-A177-3AD203B41FA5}">
                      <a16:colId xmlns:a16="http://schemas.microsoft.com/office/drawing/2014/main" val="2469047244"/>
                    </a:ext>
                  </a:extLst>
                </a:gridCol>
                <a:gridCol w="2800817">
                  <a:extLst>
                    <a:ext uri="{9D8B030D-6E8A-4147-A177-3AD203B41FA5}">
                      <a16:colId xmlns:a16="http://schemas.microsoft.com/office/drawing/2014/main" val="669366390"/>
                    </a:ext>
                  </a:extLst>
                </a:gridCol>
              </a:tblGrid>
              <a:tr h="32629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Posterior Relation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860922"/>
                  </a:ext>
                </a:extLst>
              </a:tr>
              <a:tr h="32629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Right Kidney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Muscles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Nerves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96671"/>
                  </a:ext>
                </a:extLst>
              </a:tr>
              <a:tr h="1118275">
                <a:tc>
                  <a:txBody>
                    <a:bodyPr/>
                    <a:lstStyle/>
                    <a:p>
                      <a:pPr marL="108000" marR="0" lvl="0" indent="-1080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5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Last intercostal space 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“between 11</a:t>
                      </a:r>
                      <a:r>
                        <a:rPr lang="en-US" sz="1200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th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 and 12</a:t>
                      </a:r>
                      <a:r>
                        <a:rPr lang="en-US" sz="1200" baseline="30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th</a:t>
                      </a:r>
                      <a:r>
                        <a:rPr lang="en-US" sz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 ribs”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Twelfth rib </a:t>
                      </a:r>
                      <a:r>
                        <a:rPr lang="en-US" altLang="en-US" sz="135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“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the left kidney reaches up to the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11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th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rib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”</a:t>
                      </a:r>
                      <a:endParaRPr lang="en-US" altLang="en-US" sz="135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r>
                        <a:rPr lang="en-US" altLang="en-US" sz="135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Costodiaphragmatic pleural recess</a:t>
                      </a: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Diaphragm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Psoas major 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“most medial”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Quadratus lumborum 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“in between”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Transversus abdominis </a:t>
                      </a:r>
                      <a:r>
                        <a:rPr lang="en-US" sz="12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Open Sans" panose="020B0604020202020204" charset="0"/>
                          <a:cs typeface="Open Sans" panose="020B0604020202020204" charset="0"/>
                        </a:rPr>
                        <a:t>“most lateral”</a:t>
                      </a:r>
                      <a:endParaRPr lang="en-US" sz="1351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Subcostal nerve (T12)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Iliohypogastric (L1) nerve</a:t>
                      </a: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51" b="1" dirty="0">
                          <a:solidFill>
                            <a:schemeClr val="tx1"/>
                          </a:solidFill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Ilioinguinal (L1) nerve</a:t>
                      </a: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21836531"/>
                  </a:ext>
                </a:extLst>
              </a:tr>
              <a:tr h="2092488"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108000" indent="-108000">
                        <a:buFont typeface="Arial" panose="020B0604020202020204" pitchFamily="34" charset="0"/>
                        <a:buChar char="•"/>
                      </a:pPr>
                      <a:endParaRPr lang="en-US" sz="135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351" b="1" dirty="0"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8000" indent="-108000">
                        <a:buFont typeface="Arial" panose="020B0604020202020204" pitchFamily="34" charset="0"/>
                        <a:buChar char="•"/>
                        <a:defRPr/>
                      </a:pPr>
                      <a:endParaRPr lang="en-US" sz="1351" b="1" dirty="0">
                        <a:solidFill>
                          <a:schemeClr val="tx1"/>
                        </a:solidFill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5049157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21EE1361-97BE-4703-A50E-4E8B28B52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33"/>
          <a:stretch/>
        </p:blipFill>
        <p:spPr>
          <a:xfrm>
            <a:off x="402518" y="2850439"/>
            <a:ext cx="2742183" cy="1794611"/>
          </a:xfrm>
          <a:prstGeom prst="rect">
            <a:avLst/>
          </a:prstGeom>
          <a:ln>
            <a:noFill/>
          </a:ln>
        </p:spPr>
      </p:pic>
      <p:sp>
        <p:nvSpPr>
          <p:cNvPr id="10" name="Shape 95">
            <a:extLst>
              <a:ext uri="{FF2B5EF4-FFF2-40B4-BE49-F238E27FC236}">
                <a16:creationId xmlns:a16="http://schemas.microsoft.com/office/drawing/2014/main" id="{FAD9C3CA-4706-414C-BCA2-41C897E38BD4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Relations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2D5FB3-ACD3-4966-960A-B2733AA2E22B}"/>
              </a:ext>
            </a:extLst>
          </p:cNvPr>
          <p:cNvSpPr/>
          <p:nvPr/>
        </p:nvSpPr>
        <p:spPr>
          <a:xfrm>
            <a:off x="453638" y="3990878"/>
            <a:ext cx="329298" cy="155958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99978C0-8F52-4DC6-9290-EC0F73B9D511}"/>
              </a:ext>
            </a:extLst>
          </p:cNvPr>
          <p:cNvSpPr/>
          <p:nvPr/>
        </p:nvSpPr>
        <p:spPr>
          <a:xfrm>
            <a:off x="453638" y="3036837"/>
            <a:ext cx="329298" cy="155958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BAED955-FF4F-4DA4-BE85-DD863A2D9144}"/>
              </a:ext>
            </a:extLst>
          </p:cNvPr>
          <p:cNvCxnSpPr>
            <a:cxnSpLocks/>
          </p:cNvCxnSpPr>
          <p:nvPr/>
        </p:nvCxnSpPr>
        <p:spPr>
          <a:xfrm>
            <a:off x="3342840" y="1753483"/>
            <a:ext cx="920603" cy="0"/>
          </a:xfrm>
          <a:prstGeom prst="line">
            <a:avLst/>
          </a:prstGeom>
          <a:ln w="190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A3A411-8C5E-4980-A3C0-BB29B8A6F1C1}"/>
              </a:ext>
            </a:extLst>
          </p:cNvPr>
          <p:cNvCxnSpPr>
            <a:cxnSpLocks/>
          </p:cNvCxnSpPr>
          <p:nvPr/>
        </p:nvCxnSpPr>
        <p:spPr>
          <a:xfrm>
            <a:off x="3342840" y="1943983"/>
            <a:ext cx="1000560" cy="0"/>
          </a:xfrm>
          <a:prstGeom prst="line">
            <a:avLst/>
          </a:prstGeom>
          <a:ln w="1905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DF174C-7B27-4EC5-A802-8B25B30768A4}"/>
              </a:ext>
            </a:extLst>
          </p:cNvPr>
          <p:cNvCxnSpPr>
            <a:cxnSpLocks/>
          </p:cNvCxnSpPr>
          <p:nvPr/>
        </p:nvCxnSpPr>
        <p:spPr>
          <a:xfrm>
            <a:off x="3342840" y="2149797"/>
            <a:ext cx="1785751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50DB75F-8D60-4335-A3C0-86940A1F0204}"/>
              </a:ext>
            </a:extLst>
          </p:cNvPr>
          <p:cNvCxnSpPr>
            <a:cxnSpLocks/>
          </p:cNvCxnSpPr>
          <p:nvPr/>
        </p:nvCxnSpPr>
        <p:spPr>
          <a:xfrm>
            <a:off x="6151697" y="1753483"/>
            <a:ext cx="172547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D759C60-7A12-4D74-8E5B-85283AF87026}"/>
              </a:ext>
            </a:extLst>
          </p:cNvPr>
          <p:cNvCxnSpPr>
            <a:cxnSpLocks/>
          </p:cNvCxnSpPr>
          <p:nvPr/>
        </p:nvCxnSpPr>
        <p:spPr>
          <a:xfrm>
            <a:off x="6151697" y="1943983"/>
            <a:ext cx="2042324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DCB0702-36B3-43D7-89BF-5405637EAA0D}"/>
              </a:ext>
            </a:extLst>
          </p:cNvPr>
          <p:cNvCxnSpPr>
            <a:cxnSpLocks/>
          </p:cNvCxnSpPr>
          <p:nvPr/>
        </p:nvCxnSpPr>
        <p:spPr>
          <a:xfrm>
            <a:off x="6151697" y="2149797"/>
            <a:ext cx="1725478" cy="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4CA0B03-F7FD-4B8F-9003-E4DF7B5D953C}"/>
              </a:ext>
            </a:extLst>
          </p:cNvPr>
          <p:cNvCxnSpPr>
            <a:cxnSpLocks/>
          </p:cNvCxnSpPr>
          <p:nvPr/>
        </p:nvCxnSpPr>
        <p:spPr>
          <a:xfrm>
            <a:off x="570047" y="2149797"/>
            <a:ext cx="830128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C316B63-EB52-45DF-8A20-A6C5C541968E}"/>
              </a:ext>
            </a:extLst>
          </p:cNvPr>
          <p:cNvCxnSpPr>
            <a:cxnSpLocks/>
          </p:cNvCxnSpPr>
          <p:nvPr/>
        </p:nvCxnSpPr>
        <p:spPr>
          <a:xfrm>
            <a:off x="2055947" y="2365191"/>
            <a:ext cx="639628" cy="0"/>
          </a:xfrm>
          <a:prstGeom prst="line">
            <a:avLst/>
          </a:prstGeom>
          <a:ln w="19050">
            <a:solidFill>
              <a:srgbClr val="17F0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72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31DF3F-8B5A-4F0C-B603-185769F2467A}"/>
              </a:ext>
            </a:extLst>
          </p:cNvPr>
          <p:cNvCxnSpPr>
            <a:cxnSpLocks/>
          </p:cNvCxnSpPr>
          <p:nvPr/>
        </p:nvCxnSpPr>
        <p:spPr>
          <a:xfrm>
            <a:off x="1655357" y="3266619"/>
            <a:ext cx="2640196" cy="0"/>
          </a:xfrm>
          <a:prstGeom prst="line">
            <a:avLst/>
          </a:prstGeom>
          <a:ln w="19050">
            <a:solidFill>
              <a:srgbClr val="99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568AE8-4CC5-4F55-9550-D974163182BA}"/>
              </a:ext>
            </a:extLst>
          </p:cNvPr>
          <p:cNvCxnSpPr>
            <a:cxnSpLocks/>
          </p:cNvCxnSpPr>
          <p:nvPr/>
        </p:nvCxnSpPr>
        <p:spPr>
          <a:xfrm>
            <a:off x="1655357" y="3482815"/>
            <a:ext cx="2640196" cy="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B3508A7-0999-4263-9A05-9F49AB350938}"/>
              </a:ext>
            </a:extLst>
          </p:cNvPr>
          <p:cNvCxnSpPr>
            <a:cxnSpLocks/>
          </p:cNvCxnSpPr>
          <p:nvPr/>
        </p:nvCxnSpPr>
        <p:spPr>
          <a:xfrm>
            <a:off x="1655357" y="3667822"/>
            <a:ext cx="2767787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hape 95">
            <a:extLst>
              <a:ext uri="{FF2B5EF4-FFF2-40B4-BE49-F238E27FC236}">
                <a16:creationId xmlns:a16="http://schemas.microsoft.com/office/drawing/2014/main" id="{D7D614DA-45A6-4846-A1F0-D1ACE312D182}"/>
              </a:ext>
            </a:extLst>
          </p:cNvPr>
          <p:cNvSpPr txBox="1">
            <a:spLocks/>
          </p:cNvSpPr>
          <p:nvPr/>
        </p:nvSpPr>
        <p:spPr>
          <a:xfrm>
            <a:off x="0" y="159488"/>
            <a:ext cx="9144000" cy="7352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>
                <a:latin typeface="Economica" panose="020B0604020202020204" charset="0"/>
              </a:rPr>
              <a:t>Kidney (Renal) Blood supply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848A1-4854-423A-A4F1-C9004826DE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" t="942" r="4003" b="5940"/>
          <a:stretch/>
        </p:blipFill>
        <p:spPr>
          <a:xfrm>
            <a:off x="6298607" y="1630012"/>
            <a:ext cx="2845393" cy="22551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159377F-0781-4C8A-BD2D-AC3520692491}"/>
              </a:ext>
            </a:extLst>
          </p:cNvPr>
          <p:cNvGrpSpPr/>
          <p:nvPr/>
        </p:nvGrpSpPr>
        <p:grpSpPr>
          <a:xfrm>
            <a:off x="262125" y="868545"/>
            <a:ext cx="955942" cy="1126024"/>
            <a:chOff x="50007" y="2935390"/>
            <a:chExt cx="955942" cy="1126024"/>
          </a:xfrm>
          <a:noFill/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FB2CB640-9188-487C-AD14-A2ACCA766A88}"/>
                </a:ext>
              </a:extLst>
            </p:cNvPr>
            <p:cNvSpPr/>
            <p:nvPr/>
          </p:nvSpPr>
          <p:spPr>
            <a:xfrm rot="5400000">
              <a:off x="-35034" y="3020431"/>
              <a:ext cx="1126024" cy="955941"/>
            </a:xfrm>
            <a:prstGeom prst="chevron">
              <a:avLst/>
            </a:prstGeom>
            <a:grpFill/>
            <a:ln>
              <a:solidFill>
                <a:srgbClr val="FF3399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Chevron 4">
              <a:extLst>
                <a:ext uri="{FF2B5EF4-FFF2-40B4-BE49-F238E27FC236}">
                  <a16:creationId xmlns:a16="http://schemas.microsoft.com/office/drawing/2014/main" id="{CA37970E-241E-43EA-A9F3-6C134F033836}"/>
                </a:ext>
              </a:extLst>
            </p:cNvPr>
            <p:cNvSpPr txBox="1"/>
            <p:nvPr/>
          </p:nvSpPr>
          <p:spPr>
            <a:xfrm>
              <a:off x="50008" y="3413361"/>
              <a:ext cx="955941" cy="17008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300" b="1" dirty="0">
                  <a:solidFill>
                    <a:srgbClr val="FF3399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Renal </a:t>
              </a:r>
              <a:br>
                <a:rPr lang="en-US" altLang="en-US" sz="1300" b="1" dirty="0">
                  <a:solidFill>
                    <a:srgbClr val="FF3399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</a:br>
              <a:r>
                <a:rPr lang="en-US" altLang="en-US" sz="1300" b="1" dirty="0">
                  <a:solidFill>
                    <a:srgbClr val="FF3399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artery</a:t>
              </a:r>
              <a:endParaRPr lang="en-US" sz="1300" b="1" kern="1200" dirty="0">
                <a:solidFill>
                  <a:srgbClr val="FF3399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389CAE-D3C1-4A62-8403-62D56A8BC947}"/>
              </a:ext>
            </a:extLst>
          </p:cNvPr>
          <p:cNvGrpSpPr/>
          <p:nvPr/>
        </p:nvGrpSpPr>
        <p:grpSpPr>
          <a:xfrm>
            <a:off x="1253797" y="868545"/>
            <a:ext cx="5044810" cy="731915"/>
            <a:chOff x="1108507" y="2935390"/>
            <a:chExt cx="5044810" cy="731915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DAF1B6AE-9460-4392-88C8-714EA7C6B24E}"/>
                </a:ext>
              </a:extLst>
            </p:cNvPr>
            <p:cNvSpPr/>
            <p:nvPr/>
          </p:nvSpPr>
          <p:spPr>
            <a:xfrm rot="5400000">
              <a:off x="3264954" y="778943"/>
              <a:ext cx="731915" cy="5044810"/>
            </a:xfrm>
            <a:prstGeom prst="round2Same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Top Corners Rounded 6">
              <a:extLst>
                <a:ext uri="{FF2B5EF4-FFF2-40B4-BE49-F238E27FC236}">
                  <a16:creationId xmlns:a16="http://schemas.microsoft.com/office/drawing/2014/main" id="{27ACF9FF-204A-4613-990B-B3DD2342ED23}"/>
                </a:ext>
              </a:extLst>
            </p:cNvPr>
            <p:cNvSpPr txBox="1"/>
            <p:nvPr/>
          </p:nvSpPr>
          <p:spPr>
            <a:xfrm>
              <a:off x="1108507" y="2971120"/>
              <a:ext cx="5009081" cy="660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8255" rIns="8255" bIns="8255" numCol="1" spcCol="1270" anchor="ctr" anchorCtr="0">
              <a:noAutofit/>
            </a:bodyPr>
            <a:lstStyle/>
            <a:p>
              <a:pPr marL="144000" marR="3810" indent="-144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arises from the aorta at the level of the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second lumbar </a:t>
              </a: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vertebra.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091E009-5686-42FC-8658-751E60BA2AB8}"/>
              </a:ext>
            </a:extLst>
          </p:cNvPr>
          <p:cNvGrpSpPr/>
          <p:nvPr/>
        </p:nvGrpSpPr>
        <p:grpSpPr>
          <a:xfrm>
            <a:off x="262125" y="2703625"/>
            <a:ext cx="955942" cy="1126024"/>
            <a:chOff x="50007" y="2935390"/>
            <a:chExt cx="955942" cy="1126024"/>
          </a:xfrm>
        </p:grpSpPr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8D01CD4D-52DA-4BFA-A34C-8DECDC65627F}"/>
                </a:ext>
              </a:extLst>
            </p:cNvPr>
            <p:cNvSpPr/>
            <p:nvPr/>
          </p:nvSpPr>
          <p:spPr>
            <a:xfrm rot="5400000">
              <a:off x="-35034" y="3020431"/>
              <a:ext cx="1126024" cy="955941"/>
            </a:xfrm>
            <a:prstGeom prst="chevron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5" name="Arrow: Chevron 4">
              <a:extLst>
                <a:ext uri="{FF2B5EF4-FFF2-40B4-BE49-F238E27FC236}">
                  <a16:creationId xmlns:a16="http://schemas.microsoft.com/office/drawing/2014/main" id="{FF3EACF4-C1B6-4E2B-A2FB-0B20203EF37E}"/>
                </a:ext>
              </a:extLst>
            </p:cNvPr>
            <p:cNvSpPr txBox="1"/>
            <p:nvPr/>
          </p:nvSpPr>
          <p:spPr>
            <a:xfrm>
              <a:off x="50008" y="3413361"/>
              <a:ext cx="955941" cy="1700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1300" b="1" kern="1200" dirty="0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Segmental</a:t>
              </a:r>
              <a:r>
                <a:rPr lang="ar-SA" altLang="en-US" sz="1300" b="1" kern="1200" dirty="0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b="1" kern="1200" dirty="0">
                  <a:solidFill>
                    <a:schemeClr val="tx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arteries</a:t>
              </a:r>
              <a:endParaRPr lang="en-US" sz="1300" kern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DE132F7-F269-441C-A18C-ACEA0008BCB2}"/>
              </a:ext>
            </a:extLst>
          </p:cNvPr>
          <p:cNvGrpSpPr/>
          <p:nvPr/>
        </p:nvGrpSpPr>
        <p:grpSpPr>
          <a:xfrm>
            <a:off x="1253797" y="1900881"/>
            <a:ext cx="5044810" cy="2479786"/>
            <a:chOff x="1108507" y="2935390"/>
            <a:chExt cx="5044810" cy="731915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942F8125-4314-448F-9902-D4AB379695BB}"/>
                </a:ext>
              </a:extLst>
            </p:cNvPr>
            <p:cNvSpPr/>
            <p:nvPr/>
          </p:nvSpPr>
          <p:spPr>
            <a:xfrm rot="5400000">
              <a:off x="3264954" y="778943"/>
              <a:ext cx="731915" cy="5044810"/>
            </a:xfrm>
            <a:prstGeom prst="round2Same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: Top Corners Rounded 6">
              <a:extLst>
                <a:ext uri="{FF2B5EF4-FFF2-40B4-BE49-F238E27FC236}">
                  <a16:creationId xmlns:a16="http://schemas.microsoft.com/office/drawing/2014/main" id="{78CFE509-DCC4-4243-92A9-0F6D62D64E42}"/>
                </a:ext>
              </a:extLst>
            </p:cNvPr>
            <p:cNvSpPr txBox="1"/>
            <p:nvPr/>
          </p:nvSpPr>
          <p:spPr>
            <a:xfrm>
              <a:off x="1108507" y="2971120"/>
              <a:ext cx="5009081" cy="6604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2456" tIns="8255" rIns="8255" bIns="8255" numCol="1" spcCol="1270" anchor="ctr" anchorCtr="0">
              <a:noAutofit/>
            </a:bodyPr>
            <a:lstStyle/>
            <a:p>
              <a:pPr marL="144000" marR="3810" indent="-144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Each renal artery divides into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five segmental 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arteries that enter the hilum of the kidney, </a:t>
              </a: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four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in </a:t>
              </a: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front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and </a:t>
              </a: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one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b="1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behind</a:t>
              </a: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the renal pelvis.</a:t>
              </a:r>
            </a:p>
            <a:p>
              <a:pPr marL="144000" marR="3810" indent="-1440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altLang="en-US" sz="1300" dirty="0"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They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are distributed to different segments of the kidney.</a:t>
              </a:r>
            </a:p>
            <a:p>
              <a:pPr marL="360000" indent="-144000">
                <a:buClrTx/>
                <a:buFont typeface="+mj-lt"/>
                <a:buAutoNum type="arabicPeriod"/>
              </a:pPr>
              <a:r>
                <a:rPr 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Apical (superior)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segmental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artery.</a:t>
              </a:r>
              <a:endPara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endParaRPr>
            </a:p>
            <a:p>
              <a:pPr marL="360000" indent="-144000">
                <a:buClrTx/>
                <a:buFont typeface="+mj-lt"/>
                <a:buAutoNum type="arabicPeriod"/>
              </a:pP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Caudal </a:t>
              </a:r>
              <a:r>
                <a:rPr 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(Inferior)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segmental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artery. </a:t>
              </a:r>
            </a:p>
            <a:p>
              <a:pPr marL="360000" indent="-144000">
                <a:buClrTx/>
                <a:buFont typeface="+mj-lt"/>
                <a:buAutoNum type="arabicPeriod"/>
              </a:pPr>
              <a:r>
                <a:rPr 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Anterior superior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segmental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artery.</a:t>
              </a:r>
            </a:p>
            <a:p>
              <a:pPr marL="360000" indent="-144000">
                <a:buClrTx/>
                <a:buFont typeface="+mj-lt"/>
                <a:buAutoNum type="arabicPeriod"/>
              </a:pPr>
              <a:r>
                <a:rPr 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Anterior inferior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segmental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artery. </a:t>
              </a:r>
              <a:endPara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endParaRPr>
            </a:p>
            <a:p>
              <a:pPr marL="360000" indent="-144000">
                <a:buClrTx/>
                <a:buFont typeface="+mj-lt"/>
                <a:buAutoNum type="arabicPeriod"/>
              </a:pPr>
              <a:r>
                <a:rPr 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Posterior </a:t>
              </a:r>
              <a:r>
                <a:rPr lang="en-US" altLang="en-US" sz="1300" b="1" dirty="0">
                  <a:solidFill>
                    <a:srgbClr val="FF0000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segmental</a:t>
              </a:r>
              <a:r>
                <a:rPr lang="en-US" altLang="en-US" sz="1300" b="1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 </a:t>
              </a:r>
              <a:r>
                <a:rPr lang="en-US" altLang="en-US" sz="1300" dirty="0">
                  <a:solidFill>
                    <a:schemeClr val="tx1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artery. </a:t>
              </a:r>
              <a:endParaRPr lang="en-US" sz="1300" dirty="0">
                <a:solidFill>
                  <a:schemeClr val="tx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8E96F5-81E1-4377-A0FF-B452A23FF9F4}"/>
              </a:ext>
            </a:extLst>
          </p:cNvPr>
          <p:cNvCxnSpPr>
            <a:cxnSpLocks/>
          </p:cNvCxnSpPr>
          <p:nvPr/>
        </p:nvCxnSpPr>
        <p:spPr>
          <a:xfrm>
            <a:off x="1655357" y="3874406"/>
            <a:ext cx="2640196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7D35FD3-DDDC-4FB5-9BA3-6C3EBABE00E5}"/>
              </a:ext>
            </a:extLst>
          </p:cNvPr>
          <p:cNvSpPr/>
          <p:nvPr/>
        </p:nvSpPr>
        <p:spPr>
          <a:xfrm>
            <a:off x="8787809" y="2522803"/>
            <a:ext cx="317350" cy="23477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297501-C4FE-4496-9A43-F53ABD686EA8}"/>
              </a:ext>
            </a:extLst>
          </p:cNvPr>
          <p:cNvSpPr/>
          <p:nvPr/>
        </p:nvSpPr>
        <p:spPr>
          <a:xfrm>
            <a:off x="8564525" y="1647801"/>
            <a:ext cx="451884" cy="346768"/>
          </a:xfrm>
          <a:prstGeom prst="rect">
            <a:avLst/>
          </a:prstGeom>
          <a:noFill/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8AE1EA-C99D-45B1-9EC8-C8B2456CD2B3}"/>
              </a:ext>
            </a:extLst>
          </p:cNvPr>
          <p:cNvSpPr/>
          <p:nvPr/>
        </p:nvSpPr>
        <p:spPr>
          <a:xfrm>
            <a:off x="6515985" y="1691404"/>
            <a:ext cx="451884" cy="435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A5022C-F872-4A10-8D20-2D8316DFF37C}"/>
              </a:ext>
            </a:extLst>
          </p:cNvPr>
          <p:cNvSpPr/>
          <p:nvPr/>
        </p:nvSpPr>
        <p:spPr>
          <a:xfrm>
            <a:off x="6298607" y="2156062"/>
            <a:ext cx="451884" cy="435107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618038-FA1D-47D2-BF39-A11E57E1F853}"/>
              </a:ext>
            </a:extLst>
          </p:cNvPr>
          <p:cNvSpPr/>
          <p:nvPr/>
        </p:nvSpPr>
        <p:spPr>
          <a:xfrm>
            <a:off x="8655932" y="2931378"/>
            <a:ext cx="451884" cy="4351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uble Bracket 40">
            <a:extLst>
              <a:ext uri="{FF2B5EF4-FFF2-40B4-BE49-F238E27FC236}">
                <a16:creationId xmlns:a16="http://schemas.microsoft.com/office/drawing/2014/main" id="{577A42D0-1704-4700-BF9B-3F1523B77B0F}"/>
              </a:ext>
            </a:extLst>
          </p:cNvPr>
          <p:cNvSpPr/>
          <p:nvPr/>
        </p:nvSpPr>
        <p:spPr>
          <a:xfrm>
            <a:off x="1339703" y="3062176"/>
            <a:ext cx="3232298" cy="1010093"/>
          </a:xfrm>
          <a:prstGeom prst="bracketPair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209">
            <a:extLst>
              <a:ext uri="{FF2B5EF4-FFF2-40B4-BE49-F238E27FC236}">
                <a16:creationId xmlns:a16="http://schemas.microsoft.com/office/drawing/2014/main" id="{FB1ABCE2-CAE0-4C20-8E88-16AADEB6A5E7}"/>
              </a:ext>
            </a:extLst>
          </p:cNvPr>
          <p:cNvSpPr/>
          <p:nvPr/>
        </p:nvSpPr>
        <p:spPr>
          <a:xfrm>
            <a:off x="4672508" y="3372670"/>
            <a:ext cx="1494375" cy="33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70C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0070C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C86955-713C-4553-9746-21AB7A50F5F0}"/>
              </a:ext>
            </a:extLst>
          </p:cNvPr>
          <p:cNvSpPr/>
          <p:nvPr/>
        </p:nvSpPr>
        <p:spPr>
          <a:xfrm>
            <a:off x="4644232" y="3428722"/>
            <a:ext cx="1649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1200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ONLY in boy’s slides </a:t>
            </a:r>
          </a:p>
        </p:txBody>
      </p:sp>
    </p:spTree>
    <p:extLst>
      <p:ext uri="{BB962C8B-B14F-4D97-AF65-F5344CB8AC3E}">
        <p14:creationId xmlns:p14="http://schemas.microsoft.com/office/powerpoint/2010/main" val="794798512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1271</Words>
  <Application>Microsoft Office PowerPoint</Application>
  <PresentationFormat>On-screen Show (16:9)</PresentationFormat>
  <Paragraphs>306</Paragraphs>
  <Slides>22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Arabic Typesetting</vt:lpstr>
      <vt:lpstr>Calibri</vt:lpstr>
      <vt:lpstr>Wingdings</vt:lpstr>
      <vt:lpstr>Times New Roman</vt:lpstr>
      <vt:lpstr>Trebuchet MS</vt:lpstr>
      <vt:lpstr>Economica</vt:lpstr>
      <vt:lpstr>Arial</vt:lpstr>
      <vt:lpstr>Courier New</vt:lpstr>
      <vt:lpstr>Open Sans</vt:lpstr>
      <vt:lpstr>Luxe</vt:lpstr>
      <vt:lpstr>Kidney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MCQs </vt:lpstr>
      <vt:lpstr>MCQs </vt:lpstr>
      <vt:lpstr>MCQs </vt:lpstr>
      <vt:lpstr>MCQs </vt:lpstr>
      <vt:lpstr>(1) A           (6) A (2) B           (7) A (3) C           (8) D (4) D           (9) B (5) B         (10) B </vt:lpstr>
      <vt:lpstr>(11) A           (16) D (12) B           (17) A (13) D           (18) C (14) C           (19) A (15) C           (20) B </vt:lpstr>
      <vt:lpstr>GOOD LUCK  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OSPE</dc:title>
  <dc:creator>Rawan</dc:creator>
  <cp:lastModifiedBy>rawan Alharbi.</cp:lastModifiedBy>
  <cp:revision>124</cp:revision>
  <dcterms:modified xsi:type="dcterms:W3CDTF">2018-04-08T08:44:43Z</dcterms:modified>
</cp:coreProperties>
</file>