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19"/>
    </p:embeddedFont>
    <p:embeddedFont>
      <p:font typeface="Calibri" panose="020F0502020204030204" pitchFamily="34" charset="0"/>
      <p:regular r:id="rId20"/>
      <p:bold r:id="rId21"/>
    </p:embeddedFont>
    <p:embeddedFont>
      <p:font typeface="Economica" panose="020B060402020202020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8BB89A-12A5-4564-8608-E2ACB4C4758D}">
  <a:tblStyle styleId="{D28BB89A-12A5-4564-8608-E2ACB4C4758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6" name="Shape 56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4" name="Shape 74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2t6p0cw_F32qSSKTEP-5k8y8RijPp6qzqAmdAbYrv0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736627" y="1750040"/>
            <a:ext cx="366417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Ureters, Urinary Bladder &amp; Urethra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85061" y="4669380"/>
            <a:ext cx="3562500" cy="4154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هذا العمل لا يغني عن المصدر الأساسي للمذاكرة</a:t>
            </a:r>
            <a:endParaRPr sz="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0" y="4309212"/>
            <a:ext cx="3562488" cy="38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check our </a:t>
            </a:r>
            <a:r>
              <a:rPr lang="en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Editing File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6">
            <a:alphaModFix/>
          </a:blip>
          <a:srcRect l="21438" t="28652" r="22526" b="30584"/>
          <a:stretch/>
        </p:blipFill>
        <p:spPr>
          <a:xfrm>
            <a:off x="6914213" y="3319700"/>
            <a:ext cx="1792875" cy="1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044700" y="3913927"/>
            <a:ext cx="3054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Lecture 2 </a:t>
            </a:r>
            <a:endParaRPr sz="2100" b="0" i="0" u="none" strike="noStrike" cap="none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" name="Shape 113">
            <a:extLst>
              <a:ext uri="{FF2B5EF4-FFF2-40B4-BE49-F238E27FC236}">
                <a16:creationId xmlns:a16="http://schemas.microsoft.com/office/drawing/2014/main" id="{0396E140-AFB6-4CD0-BBF2-B57BD37393A4}"/>
              </a:ext>
            </a:extLst>
          </p:cNvPr>
          <p:cNvSpPr txBox="1"/>
          <p:nvPr/>
        </p:nvSpPr>
        <p:spPr>
          <a:xfrm>
            <a:off x="6477300" y="4572000"/>
            <a:ext cx="2666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Shape 365"/>
          <p:cNvCxnSpPr/>
          <p:nvPr/>
        </p:nvCxnSpPr>
        <p:spPr>
          <a:xfrm>
            <a:off x="8213328" y="3117980"/>
            <a:ext cx="0" cy="332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66" name="Shape 366"/>
          <p:cNvGraphicFramePr/>
          <p:nvPr>
            <p:extLst>
              <p:ext uri="{D42A27DB-BD31-4B8C-83A1-F6EECF244321}">
                <p14:modId xmlns:p14="http://schemas.microsoft.com/office/powerpoint/2010/main" val="1542253564"/>
              </p:ext>
            </p:extLst>
          </p:nvPr>
        </p:nvGraphicFramePr>
        <p:xfrm>
          <a:off x="326263" y="905534"/>
          <a:ext cx="8390350" cy="3928130"/>
        </p:xfrm>
        <a:graphic>
          <a:graphicData uri="http://schemas.openxmlformats.org/drawingml/2006/table">
            <a:tbl>
              <a:tblPr firstRow="1" bandRow="1">
                <a:noFill/>
                <a:tableStyleId>{D28BB89A-12A5-4564-8608-E2ACB4C4758D}</a:tableStyleId>
              </a:tblPr>
              <a:tblGrid>
                <a:gridCol w="89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Urethra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Characters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Picture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84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Male urethra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84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(20 cm)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84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 b="1" u="none" strike="noStrike" cap="none" dirty="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Prostatic urethra</a:t>
                      </a:r>
                      <a:r>
                        <a:rPr lang="en" sz="1200" b="1" u="none" strike="noStrike" cap="none" dirty="0">
                          <a:solidFill>
                            <a:srgbClr val="3A4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(length=3 cm):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Widest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</a:t>
                      </a:r>
                      <a:r>
                        <a:rPr lang="en" sz="1200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dilatable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 </a:t>
                      </a:r>
                      <a:r>
                        <a:rPr lang="en" sz="1200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neck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bladder </a:t>
                      </a:r>
                      <a:r>
                        <a:rPr lang="en" sz="1200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inside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prostate gland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b="1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Structures openings into prostatic urethra: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1) Ejaculatory ducts: containing sperms &amp; secretion of seminal vesicles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2) Ducts of prostate gland</a:t>
                      </a:r>
                      <a:endParaRPr sz="1200" dirty="0"/>
                    </a:p>
                    <a:p>
                      <a:pPr marL="72000" marR="0" lvl="0" indent="-72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84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 b="1" u="none" strike="noStrike" cap="none" dirty="0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Membranous urethra</a:t>
                      </a:r>
                      <a:r>
                        <a:rPr lang="en" sz="1200" b="1" u="none" strike="noStrike" cap="none" dirty="0">
                          <a:solidFill>
                            <a:srgbClr val="3A4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(length=1 cm):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Surrounded by external urethral sphincter</a:t>
                      </a:r>
                      <a:endParaRPr sz="1200" dirty="0"/>
                    </a:p>
                    <a:p>
                      <a:pPr marL="72000" marR="0" lvl="0" indent="-72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84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 b="1" u="none" strike="noStrike" cap="none" dirty="0">
                          <a:solidFill>
                            <a:srgbClr val="A64D7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Penile (spongy) urethra</a:t>
                      </a:r>
                      <a:r>
                        <a:rPr lang="en" sz="1200" b="1" u="none" strike="noStrike" cap="none" dirty="0">
                          <a:solidFill>
                            <a:srgbClr val="3A4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(length=16 cm):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inside penis 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" sz="1200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opens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externally through </a:t>
                      </a:r>
                      <a:r>
                        <a:rPr lang="en" sz="1200" u="sng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external urethral orifice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 dirty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(narrowest part of whole urethra)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Female urethra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(4 cm)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1" indent="-108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 only urinary function.</a:t>
                      </a:r>
                      <a:endParaRPr sz="1200"/>
                    </a:p>
                    <a:p>
                      <a:pPr marL="108000" marR="0" lvl="1" indent="-108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 </a:t>
                      </a:r>
                      <a:r>
                        <a:rPr lang="en" sz="1200" u="sng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</a:t>
                      </a: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neck</a:t>
                      </a: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urinary bladder </a:t>
                      </a:r>
                      <a:r>
                        <a:rPr lang="en" sz="1200" u="sng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</a:t>
                      </a: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open externally through the </a:t>
                      </a:r>
                      <a:r>
                        <a:rPr lang="en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external urethral orifice </a:t>
                      </a:r>
                      <a:r>
                        <a:rPr lang="en" sz="1200" b="1" u="none" strike="noStrike" cap="non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(anterior to the vaginal opening)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67" name="Shape 367"/>
          <p:cNvGrpSpPr/>
          <p:nvPr/>
        </p:nvGrpSpPr>
        <p:grpSpPr>
          <a:xfrm>
            <a:off x="6555002" y="3719596"/>
            <a:ext cx="2145193" cy="844826"/>
            <a:chOff x="6571422" y="3723492"/>
            <a:chExt cx="2145193" cy="844826"/>
          </a:xfrm>
        </p:grpSpPr>
        <p:pic>
          <p:nvPicPr>
            <p:cNvPr id="368" name="Shape 368"/>
            <p:cNvPicPr preferRelativeResize="0"/>
            <p:nvPr/>
          </p:nvPicPr>
          <p:blipFill rotWithShape="1">
            <a:blip r:embed="rId3">
              <a:alphaModFix/>
            </a:blip>
            <a:srcRect t="50237" r="3573" b="1884"/>
            <a:stretch/>
          </p:blipFill>
          <p:spPr>
            <a:xfrm>
              <a:off x="6571422" y="3723492"/>
              <a:ext cx="2145193" cy="844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Shape 369"/>
            <p:cNvSpPr/>
            <p:nvPr/>
          </p:nvSpPr>
          <p:spPr>
            <a:xfrm>
              <a:off x="6580131" y="4472609"/>
              <a:ext cx="417017" cy="957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0" name="Shape 3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9576" y="1303284"/>
            <a:ext cx="2080609" cy="214709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8115300" y="1676400"/>
            <a:ext cx="324000" cy="1716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8115300" y="1876425"/>
            <a:ext cx="409500" cy="171600"/>
          </a:xfrm>
          <a:prstGeom prst="rect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8343750" y="2343150"/>
            <a:ext cx="324000" cy="219300"/>
          </a:xfrm>
          <a:prstGeom prst="rect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</a:t>
            </a: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rethra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Shape 379"/>
          <p:cNvGrpSpPr/>
          <p:nvPr/>
        </p:nvGrpSpPr>
        <p:grpSpPr>
          <a:xfrm>
            <a:off x="196405" y="86485"/>
            <a:ext cx="8751188" cy="4879509"/>
            <a:chOff x="936" y="-2968"/>
            <a:chExt cx="8751188" cy="4879509"/>
          </a:xfrm>
        </p:grpSpPr>
        <p:sp>
          <p:nvSpPr>
            <p:cNvPr id="380" name="Shape 380"/>
            <p:cNvSpPr/>
            <p:nvPr/>
          </p:nvSpPr>
          <p:spPr>
            <a:xfrm>
              <a:off x="4305135" y="674843"/>
              <a:ext cx="2968690" cy="290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79160"/>
                  </a:lnTo>
                  <a:lnTo>
                    <a:pt x="120000" y="7916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1" name="Shape 381"/>
            <p:cNvSpPr/>
            <p:nvPr/>
          </p:nvSpPr>
          <p:spPr>
            <a:xfrm>
              <a:off x="4259415" y="674843"/>
              <a:ext cx="91440" cy="290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79160"/>
                  </a:lnTo>
                  <a:lnTo>
                    <a:pt x="75870" y="79160"/>
                  </a:lnTo>
                  <a:lnTo>
                    <a:pt x="75870" y="120000"/>
                  </a:lnTo>
                </a:path>
              </a:pathLst>
            </a:custGeom>
            <a:noFill/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2" name="Shape 382"/>
            <p:cNvSpPr/>
            <p:nvPr/>
          </p:nvSpPr>
          <p:spPr>
            <a:xfrm>
              <a:off x="1360632" y="674843"/>
              <a:ext cx="2944502" cy="290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79160"/>
                  </a:lnTo>
                  <a:lnTo>
                    <a:pt x="0" y="7916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3" name="Shape 383"/>
            <p:cNvSpPr/>
            <p:nvPr/>
          </p:nvSpPr>
          <p:spPr>
            <a:xfrm>
              <a:off x="3393414" y="-2968"/>
              <a:ext cx="1823442" cy="677811"/>
            </a:xfrm>
            <a:prstGeom prst="roundRect">
              <a:avLst>
                <a:gd name="adj" fmla="val 10000"/>
              </a:avLst>
            </a:prstGeom>
            <a:solidFill>
              <a:schemeClr val="l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3512016" y="109703"/>
              <a:ext cx="1823442" cy="67781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3531868" y="129555"/>
              <a:ext cx="1783738" cy="638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0" i="0" u="none" strike="noStrike" cap="none">
                  <a:solidFill>
                    <a:srgbClr val="000000"/>
                  </a:solidFill>
                  <a:latin typeface="Economica"/>
                  <a:ea typeface="Economica"/>
                  <a:cs typeface="Economica"/>
                  <a:sym typeface="Economica"/>
                </a:rPr>
                <a:t>Summary</a:t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936" y="965398"/>
              <a:ext cx="2719392" cy="3798471"/>
            </a:xfrm>
            <a:prstGeom prst="roundRect">
              <a:avLst>
                <a:gd name="adj" fmla="val 1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19538" y="1078070"/>
              <a:ext cx="2719392" cy="37984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 txBox="1"/>
            <p:nvPr/>
          </p:nvSpPr>
          <p:spPr>
            <a:xfrm>
              <a:off x="199186" y="1157718"/>
              <a:ext cx="2560096" cy="3639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2957533" y="965398"/>
              <a:ext cx="2719392" cy="3798471"/>
            </a:xfrm>
            <a:prstGeom prst="roundRect">
              <a:avLst>
                <a:gd name="adj" fmla="val 1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3076135" y="1078070"/>
              <a:ext cx="2719392" cy="37984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3155783" y="1157718"/>
              <a:ext cx="2560096" cy="3639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5914130" y="965398"/>
              <a:ext cx="2719392" cy="3798471"/>
            </a:xfrm>
            <a:prstGeom prst="roundRect">
              <a:avLst>
                <a:gd name="adj" fmla="val 1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032732" y="1078070"/>
              <a:ext cx="2719392" cy="37984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6112380" y="1157718"/>
              <a:ext cx="2560096" cy="3639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6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Shape 395"/>
          <p:cNvSpPr/>
          <p:nvPr/>
        </p:nvSpPr>
        <p:spPr>
          <a:xfrm>
            <a:off x="289889" y="1167519"/>
            <a:ext cx="2726579" cy="200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Ureter:</a:t>
            </a:r>
            <a:endParaRPr sz="14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72000" marR="0" lvl="0" indent="-75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Beginning: as continuation of renal pelvis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Course: descends anterior to: psoas major &amp; ends at (bifurcation) of common iliac artery.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Termination: opens at upper lateral angle of base of urinary bladder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 of constriction: at uteropelvic junction, at pelvic inlet, at site of entrance of bladder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Arterial supply: renal, gonadal, common &amp; internal iliac arteries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3255919" y="1167519"/>
            <a:ext cx="2726579" cy="37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Urinary bladder: </a:t>
            </a:r>
            <a:endParaRPr sz="14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Apex: related to symphysis pubis, continuous with median umbilical ligament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Base: related to vas deferens &amp; seminal vesicle (in male) &amp; to vagina (in female)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Superior surface: related to coils of ileum &amp; sigmoid colon (in male) &amp; to uterus (in female)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Inferolateral surfaces: related to retropubic fat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Neck: continuous with urethra,  related to upper surface of prostate gland (in male)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Trigone: lies in the base of bladder, bounded by ureteric orifices &amp; internal urethral orifice, its mucous membrane is elastic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Uvula vesicae: dilatation behind internal urethral orifice, produced by the median lobe of the prostate gland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Supply: internal iliac (artery, vein, lymph nodes)</a:t>
            </a:r>
            <a:endParaRPr sz="1000"/>
          </a:p>
          <a:p>
            <a:pPr marL="72000" marR="0" lvl="0" indent="-751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Nerves: parasympathetic (S2,3,4), sympathetic (L1,2)</a:t>
            </a:r>
            <a:endParaRPr sz="1000"/>
          </a:p>
        </p:txBody>
      </p:sp>
      <p:sp>
        <p:nvSpPr>
          <p:cNvPr id="397" name="Shape 397"/>
          <p:cNvSpPr/>
          <p:nvPr/>
        </p:nvSpPr>
        <p:spPr>
          <a:xfrm>
            <a:off x="6221949" y="1167519"/>
            <a:ext cx="2726579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Male urethra: </a:t>
            </a:r>
            <a:endParaRPr sz="14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72000" marR="0" lvl="0" indent="-7577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Char char="•"/>
            </a:pPr>
            <a:r>
              <a:rPr lang="en" sz="1000" b="1" i="0" u="none" strike="noStrike" cap="none">
                <a:solidFill>
                  <a:srgbClr val="FF0000"/>
                </a:solidFill>
              </a:rPr>
              <a:t>Function: both urinary &amp; genital</a:t>
            </a:r>
            <a:endParaRPr sz="1000" b="1">
              <a:solidFill>
                <a:srgbClr val="FF0000"/>
              </a:solidFill>
            </a:endParaRPr>
          </a:p>
          <a:p>
            <a:pPr marL="72000" marR="0" lvl="0" indent="-7577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Char char="•"/>
            </a:pPr>
            <a:r>
              <a:rPr lang="en" sz="1000" b="1" i="0" u="none" strike="noStrike" cap="none">
                <a:solidFill>
                  <a:srgbClr val="FF0000"/>
                </a:solidFill>
              </a:rPr>
              <a:t>Length: 20 cm, divided into prostatic (3 cm), membranous (1 cm) &amp; penile ( 16 cm)</a:t>
            </a:r>
            <a:endParaRPr sz="1000" b="1">
              <a:solidFill>
                <a:srgbClr val="FF0000"/>
              </a:solidFill>
            </a:endParaRPr>
          </a:p>
          <a:p>
            <a:pPr marL="72000" marR="0" lvl="0" indent="-7577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Char char="•"/>
            </a:pPr>
            <a:r>
              <a:rPr lang="en" sz="1000" b="1" i="0" u="none" strike="noStrike" cap="none">
                <a:solidFill>
                  <a:srgbClr val="FF0000"/>
                </a:solidFill>
              </a:rPr>
              <a:t>Course: Extends from neck of bladder to open externally through external urethral orifice (</a:t>
            </a:r>
            <a:r>
              <a:rPr lang="en" sz="1000" b="1" i="0" u="sng" strike="noStrike" cap="none">
                <a:solidFill>
                  <a:srgbClr val="FF0000"/>
                </a:solidFill>
              </a:rPr>
              <a:t>narrowest part of whole urethra</a:t>
            </a:r>
            <a:r>
              <a:rPr lang="en" sz="1000" b="1" i="0" u="none" strike="noStrike" cap="none">
                <a:solidFill>
                  <a:srgbClr val="FF0000"/>
                </a:solidFill>
              </a:rPr>
              <a:t>)</a:t>
            </a:r>
            <a:endParaRPr sz="1000" b="1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br>
              <a:rPr lang="en" sz="600" b="1" i="0" u="none" strike="noStrike" cap="none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</a:br>
            <a:endParaRPr sz="600" b="1" i="0" u="none" strike="noStrike" cap="non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Female urethra: </a:t>
            </a:r>
            <a:endParaRPr sz="1400" b="0" i="0" u="none" strike="noStrike" cap="none">
              <a:solidFill>
                <a:srgbClr val="33434B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72000" marR="0" lvl="0" indent="-7577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 urinary only</a:t>
            </a:r>
            <a:endParaRPr sz="1000"/>
          </a:p>
          <a:p>
            <a:pPr marL="72000" marR="0" lvl="0" indent="-7577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Length: 4 cm</a:t>
            </a:r>
            <a:endParaRPr sz="1000"/>
          </a:p>
          <a:p>
            <a:pPr marL="72000" marR="0" lvl="0" indent="-7577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Course: Extends from neck of bladder to external urethral orifice (anterior to vaginal opening)</a:t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4294967295"/>
          </p:nvPr>
        </p:nvSpPr>
        <p:spPr>
          <a:xfrm>
            <a:off x="311700" y="928200"/>
            <a:ext cx="43092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(1) _________ it begins as a continuation of renal pelvis? 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Kidney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B)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Ureter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Urinary bladder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D)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Urethra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(2) runs obliquely for ________ in wall of bladder ________ opening ?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¾ inch, before        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B)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½ inch, before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¾ inch, after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D)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½ inch, after</a:t>
            </a:r>
            <a:b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(3) Sites of constrictions (obstruction-stone impaction in ureter?</a:t>
            </a:r>
            <a:b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en" sz="11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 ureteropelvic junction</a:t>
            </a:r>
            <a:b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B) </a:t>
            </a:r>
            <a:r>
              <a:rPr lang="en" sz="11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 pelvic inlet </a:t>
            </a:r>
            <a: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(site of crossing of common iliac artery)</a:t>
            </a:r>
            <a:r>
              <a:rPr lang="en" sz="11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</a:t>
            </a:r>
            <a:r>
              <a:rPr lang="en" sz="11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At site of entrance to bladder</a:t>
            </a:r>
            <a:b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D) </a:t>
            </a:r>
            <a:r>
              <a:rPr lang="en" sz="11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 of them</a:t>
            </a:r>
            <a:endParaRPr sz="11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4294967295"/>
          </p:nvPr>
        </p:nvSpPr>
        <p:spPr>
          <a:xfrm>
            <a:off x="4687850" y="1561508"/>
            <a:ext cx="4248000" cy="202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(4) Apex of urinary bladder is related to?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Lower border of symphysis pubis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B) Upper border of symphysis pubis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upper surface of prostate gland </a:t>
            </a:r>
            <a:b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D) to vas deferens &amp; seminal vesicle of both sides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(5) Urinary bladder has apex &amp; ________ surfaces: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2                                                          B) 3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4                                                          D) 5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311700" y="171775"/>
            <a:ext cx="85206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MCQs </a:t>
            </a:r>
            <a:endParaRPr sz="44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4294967295"/>
          </p:nvPr>
        </p:nvSpPr>
        <p:spPr>
          <a:xfrm>
            <a:off x="310206" y="813575"/>
            <a:ext cx="43092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(6) Which one of the following structures is related to the inferolateral surface?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Prostate gland                            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Sigmoid colon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Retropubic fat                             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Seminal vesicle</a:t>
            </a:r>
            <a:b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(7) If urinary bladder distended, the capacity?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Bulges into abdominal cavity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B)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Both A &amp; C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Accommodates urine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D)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Non of them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b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</a:t>
            </a:r>
            <a:b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(8) The neck of urinary bladder in male related to?</a:t>
            </a:r>
            <a:b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Lower border of symphysis pubis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B) Upper border of symphysis pubis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Upper surface of prostate gland </a:t>
            </a:r>
            <a:b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D) to vas deferens &amp; seminal vesicle of both sides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1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body" idx="4294967295"/>
          </p:nvPr>
        </p:nvSpPr>
        <p:spPr>
          <a:xfrm>
            <a:off x="4619406" y="1291380"/>
            <a:ext cx="4309200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(9) Which one of the following is the site of uvula vesicae?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the superior surface of urinary bladder.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B) Behind the internal urethral orifice.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C) Between the 2 ureteric orifices.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D) In relation to the apex of urinary bladder.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400" b="1" i="0" u="none" strike="noStrike" cap="none">
                <a:solidFill>
                  <a:srgbClr val="B07E42"/>
                </a:solidFill>
                <a:latin typeface="Open Sans"/>
                <a:ea typeface="Open Sans"/>
                <a:cs typeface="Open Sans"/>
                <a:sym typeface="Open Sans"/>
              </a:rPr>
              <a:t>(10) Which of them is sympathetic supply of urinary bladder?</a:t>
            </a:r>
            <a:endParaRPr sz="1400" b="1" i="0" u="none" strike="noStrike" cap="none">
              <a:solidFill>
                <a:srgbClr val="B07E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 Through pelvic splanchnic nerves from S2, S3, &amp; S4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B) Via general visceral afferent fibers from CNS to bladder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 Via general visceral afferent fibers from bladder to CNS</a:t>
            </a:r>
            <a:b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D) L1 &amp; L2 through hypogastric nerves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311700" y="171775"/>
            <a:ext cx="85206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MCQs </a:t>
            </a:r>
            <a:endParaRPr sz="44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ctrTitle"/>
          </p:nvPr>
        </p:nvSpPr>
        <p:spPr>
          <a:xfrm>
            <a:off x="2374794" y="832354"/>
            <a:ext cx="43944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(1) B           (6) C </a:t>
            </a:r>
            <a:b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(2) A            (7) A</a:t>
            </a:r>
            <a:b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(3) D           (8) C </a:t>
            </a:r>
            <a:b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(4) B           (9) B </a:t>
            </a:r>
            <a:b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4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(5) C          (10) D  </a:t>
            </a:r>
            <a:endParaRPr sz="41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title" idx="4294967295"/>
          </p:nvPr>
        </p:nvSpPr>
        <p:spPr>
          <a:xfrm>
            <a:off x="311700" y="337650"/>
            <a:ext cx="85206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Answers</a:t>
            </a:r>
            <a:endParaRPr sz="44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ctrTitle"/>
          </p:nvPr>
        </p:nvSpPr>
        <p:spPr>
          <a:xfrm>
            <a:off x="2606040" y="1940820"/>
            <a:ext cx="3657600" cy="104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lang="en" sz="6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GOOD LUCK  </a:t>
            </a:r>
            <a:r>
              <a:rPr lang="en" sz="4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“</a:t>
            </a:r>
            <a:endParaRPr sz="60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4480" y="2147700"/>
            <a:ext cx="629160" cy="62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2743200" y="3867168"/>
            <a:ext cx="3657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Rawan Alharbi</a:t>
            </a:r>
            <a:br>
              <a:rPr lang="en" sz="1600" b="0" i="0" u="none" strike="noStrike" cap="none" dirty="0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600" b="0" i="0" u="none" strike="noStrike" cap="none" dirty="0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Faisal Alsaif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lang="en"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Objectives</a:t>
            </a:r>
            <a:endParaRPr sz="42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138617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marR="0" lvl="0" indent="-252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Describe the course of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ureter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identify the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site of ureteric constrictions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360000" marR="0" lvl="0" indent="-252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Describe the important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relations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identify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certain areas 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(trigone, uvula vesicae) in the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urinary bladder.</a:t>
            </a:r>
            <a:endParaRPr/>
          </a:p>
          <a:p>
            <a:pPr marL="360000" marR="0" lvl="0" indent="-252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 the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blood supply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lymphatic drainage 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nerve supply 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urinary bladder</a:t>
            </a:r>
            <a:endParaRPr/>
          </a:p>
          <a:p>
            <a:pPr marL="360000" marR="0" lvl="0" indent="-252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Differentiate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between male &amp; female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urethra regarding length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structure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course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en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function</a:t>
            </a:r>
            <a:r>
              <a:rPr lang="en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086" y="3899725"/>
            <a:ext cx="3602200" cy="11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64000" y="860100"/>
            <a:ext cx="6307800" cy="4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67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E45"/>
              </a:buClr>
              <a:buSzPts val="1300"/>
              <a:buFont typeface="Courier New"/>
              <a:buChar char="o"/>
            </a:pPr>
            <a:r>
              <a:rPr lang="en" sz="1300" b="0" i="0" u="sng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Definition:</a:t>
            </a:r>
            <a:r>
              <a:rPr lang="en" sz="13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a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muscular tube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transporting urine from kidney to urinary bladder.</a:t>
            </a:r>
            <a:endParaRPr sz="1300" dirty="0"/>
          </a:p>
          <a:p>
            <a:pPr marL="179999" marR="0" lvl="0" indent="-167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E45"/>
              </a:buClr>
              <a:buSzPts val="1300"/>
              <a:buFont typeface="Courier New"/>
              <a:buChar char="o"/>
            </a:pPr>
            <a:r>
              <a:rPr lang="en" sz="1300" b="0" i="0" u="sng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Length:</a:t>
            </a:r>
            <a:r>
              <a:rPr lang="en" sz="13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 – 30 cm</a:t>
            </a:r>
            <a:endParaRPr sz="1300" dirty="0"/>
          </a:p>
          <a:p>
            <a:pPr marL="179999" marR="0" lvl="0" indent="-167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E45"/>
              </a:buClr>
              <a:buSzPts val="1300"/>
              <a:buFont typeface="Courier New"/>
              <a:buChar char="o"/>
            </a:pPr>
            <a:r>
              <a:rPr lang="en" sz="1300" b="0" i="0" u="sng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Beginning:</a:t>
            </a:r>
            <a:r>
              <a:rPr lang="en" sz="13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begins as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continuation of renal pelvis (</a:t>
            </a:r>
            <a:r>
              <a:rPr lang="en" sz="1300" b="0" i="0" u="sng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pelvis of ureter).</a:t>
            </a:r>
            <a:endParaRPr sz="1300" dirty="0"/>
          </a:p>
          <a:p>
            <a:pPr marL="179999" marR="0" lvl="0" indent="-167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Courier New"/>
              <a:buChar char="o"/>
            </a:pPr>
            <a:r>
              <a:rPr lang="en" sz="1300" b="0" i="0" u="sng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Course in abdomen: </a:t>
            </a:r>
            <a:endParaRPr sz="1300" b="0" i="0" u="sng" strike="noStrike" cap="none" dirty="0">
              <a:solidFill>
                <a:schemeClr val="accent3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descends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 to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psoas major muscle (opposite the tips of lumbar transverse processes ,</a:t>
            </a:r>
            <a:r>
              <a:rPr lang="en" sz="1300" dirty="0">
                <a:solidFill>
                  <a:srgbClr val="B7B7B7"/>
                </a:solidFill>
              </a:rPr>
              <a:t>on the x-ray it will appear in front of them because the muscles are radiolucent </a:t>
            </a:r>
            <a:r>
              <a:rPr lang="en" sz="1300" dirty="0"/>
              <a:t>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300" dirty="0"/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crosses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 to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3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end (bifurcation) of common iliac artery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" sz="13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enter pelvis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 dirty="0"/>
          </a:p>
          <a:p>
            <a:pPr marL="179999" marR="0" lvl="0" indent="-167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Courier New"/>
              <a:buChar char="o"/>
            </a:pPr>
            <a:r>
              <a:rPr lang="en" sz="1300" b="0" i="0" u="sng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Course in pelvis &amp; termination: </a:t>
            </a:r>
            <a:endParaRPr sz="1300" b="0" i="0" u="sng" strike="noStrike" cap="none" dirty="0">
              <a:solidFill>
                <a:schemeClr val="accent3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runs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downward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backward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the </a:t>
            </a:r>
            <a:r>
              <a:rPr lang="en" sz="13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level of ischial spine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It curves forward </a:t>
            </a:r>
            <a:b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" sz="1300" b="0" i="0" u="sng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 in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upper lateral angles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urinary bladder.</a:t>
            </a:r>
            <a:endParaRPr sz="1300" dirty="0"/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runs obliquely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" sz="13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¾ inch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wall of bladder </a:t>
            </a:r>
            <a:r>
              <a:rPr lang="en" sz="1300" b="1" i="0" u="sng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</a:t>
            </a:r>
            <a:r>
              <a:rPr lang="en" sz="13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opening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(valve-like part </a:t>
            </a:r>
            <a:r>
              <a:rPr lang="en" sz="1300" b="0" i="0" u="none" strike="noStrike" cap="none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prevents urine from going back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300" b="1" i="0" u="sng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9999" marR="0" lvl="0" indent="-656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3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Ureter</a:t>
            </a:r>
            <a:endParaRPr/>
          </a:p>
        </p:txBody>
      </p:sp>
      <p:pic>
        <p:nvPicPr>
          <p:cNvPr id="141" name="Shape 141" descr="C:\Documents and Settings\user1\Desktop\URETER, URINARY\F66122-004-f1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831" y="3226352"/>
            <a:ext cx="1702779" cy="140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8722" y="917984"/>
            <a:ext cx="2664183" cy="205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6557554" y="2026103"/>
            <a:ext cx="5490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psoas major</a:t>
            </a:r>
            <a:br>
              <a:rPr lang="en" sz="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muscle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Shape 144"/>
          <p:cNvCxnSpPr/>
          <p:nvPr/>
        </p:nvCxnSpPr>
        <p:spPr>
          <a:xfrm>
            <a:off x="1712126" y="1149918"/>
            <a:ext cx="1212600" cy="0"/>
          </a:xfrm>
          <a:prstGeom prst="straightConnector1">
            <a:avLst/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Shape 145"/>
          <p:cNvCxnSpPr/>
          <p:nvPr/>
        </p:nvCxnSpPr>
        <p:spPr>
          <a:xfrm>
            <a:off x="2451690" y="2133656"/>
            <a:ext cx="15723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Shape 146"/>
          <p:cNvCxnSpPr/>
          <p:nvPr/>
        </p:nvCxnSpPr>
        <p:spPr>
          <a:xfrm>
            <a:off x="619890" y="2340854"/>
            <a:ext cx="1619100" cy="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Shape 147"/>
          <p:cNvCxnSpPr/>
          <p:nvPr/>
        </p:nvCxnSpPr>
        <p:spPr>
          <a:xfrm>
            <a:off x="5628103" y="2124314"/>
            <a:ext cx="513900" cy="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Shape 148"/>
          <p:cNvSpPr/>
          <p:nvPr/>
        </p:nvSpPr>
        <p:spPr>
          <a:xfrm>
            <a:off x="6722917" y="1868527"/>
            <a:ext cx="204900" cy="97200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636809" y="2051906"/>
            <a:ext cx="417600" cy="2205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8204000" y="4219575"/>
            <a:ext cx="426600" cy="2205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Shape 151"/>
          <p:cNvCxnSpPr>
            <a:stCxn id="149" idx="3"/>
          </p:cNvCxnSpPr>
          <p:nvPr/>
        </p:nvCxnSpPr>
        <p:spPr>
          <a:xfrm rot="10800000" flipH="1">
            <a:off x="7054409" y="2133656"/>
            <a:ext cx="422700" cy="28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64000" y="710775"/>
            <a:ext cx="6307800" cy="4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marR="0" lvl="0" indent="-1672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E45"/>
              </a:buClr>
              <a:buSzPts val="1300"/>
              <a:buFont typeface="Courier New"/>
              <a:buChar char="o"/>
            </a:pPr>
            <a:r>
              <a:rPr lang="en" sz="1300" b="0" i="0" u="sng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Sites of constrictions (obstruction-stone impaction):</a:t>
            </a:r>
            <a:endParaRPr sz="1300" b="0" i="0" u="sng" strike="noStrike" cap="none" dirty="0">
              <a:solidFill>
                <a:schemeClr val="accent3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0" lvl="0" indent="-148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1" i="0" u="none" strike="noStrike" cap="none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300" b="1" i="0" u="none" strike="noStrike" cap="none" baseline="30000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" sz="1300" b="1" i="0" u="none" strike="noStrike" cap="none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 ureteropelvic (</a:t>
            </a:r>
            <a:r>
              <a:rPr lang="en" sz="1300" b="0" i="0" u="none" strike="noStrike" cap="none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between renal pelvis and ureter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" sz="1300" dirty="0"/>
              <a:t>                                     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junction</a:t>
            </a:r>
            <a:endParaRPr sz="1300" dirty="0"/>
          </a:p>
          <a:p>
            <a:pPr marL="360000" marR="0" lvl="0" indent="-148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1" i="0" u="none" strike="noStrike" cap="none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300" b="1" i="0" u="none" strike="noStrike" cap="none" baseline="30000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nd: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 pelvic inlet (site of crossing of common iliac artery)</a:t>
            </a:r>
            <a:endParaRPr sz="1300" dirty="0"/>
          </a:p>
          <a:p>
            <a:pPr marL="360000" marR="0" lvl="0" indent="-148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 sz="1300" b="1" i="0" u="none" strike="noStrike" cap="none" baseline="300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rd</a:t>
            </a:r>
            <a:r>
              <a:rPr lang="en" sz="13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 site of entrance to bladder</a:t>
            </a:r>
            <a:endParaRPr sz="1300" dirty="0"/>
          </a:p>
          <a:p>
            <a:pPr marL="179999" marR="0" lvl="0" indent="-167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E45"/>
              </a:buClr>
              <a:buSzPts val="1300"/>
              <a:buFont typeface="Courier New"/>
              <a:buChar char="o"/>
            </a:pPr>
            <a:r>
              <a:rPr lang="en" sz="1300" b="0" i="0" u="sng" strike="noStrike" cap="none" dirty="0">
                <a:solidFill>
                  <a:schemeClr val="accent3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Arterial supply:</a:t>
            </a:r>
            <a:endParaRPr sz="1300" b="0" i="0" u="sng" strike="noStrike" cap="none" dirty="0">
              <a:solidFill>
                <a:schemeClr val="accent3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Renal artery</a:t>
            </a:r>
            <a:endParaRPr sz="1300" dirty="0"/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Gonadal artery</a:t>
            </a:r>
            <a:endParaRPr sz="1300" dirty="0"/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Common iliac artery</a:t>
            </a:r>
            <a:endParaRPr sz="1300" dirty="0"/>
          </a:p>
          <a:p>
            <a:pPr marL="360000" marR="0" lvl="0" indent="-148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Internal iliac artery</a:t>
            </a:r>
            <a:endParaRPr sz="1300" b="1" i="0" u="sng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9999" marR="0" lvl="0" indent="-656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2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7" name="Shape 157"/>
          <p:cNvGrpSpPr/>
          <p:nvPr/>
        </p:nvGrpSpPr>
        <p:grpSpPr>
          <a:xfrm>
            <a:off x="5496763" y="1440404"/>
            <a:ext cx="2541257" cy="2724518"/>
            <a:chOff x="4281277" y="3005917"/>
            <a:chExt cx="1927093" cy="1988264"/>
          </a:xfrm>
        </p:grpSpPr>
        <p:pic>
          <p:nvPicPr>
            <p:cNvPr id="158" name="Shape 158" descr="F66122-004-f126.jpg"/>
            <p:cNvPicPr preferRelativeResize="0"/>
            <p:nvPr/>
          </p:nvPicPr>
          <p:blipFill rotWithShape="1">
            <a:blip r:embed="rId3">
              <a:alphaModFix/>
            </a:blip>
            <a:srcRect t="7407"/>
            <a:stretch/>
          </p:blipFill>
          <p:spPr>
            <a:xfrm>
              <a:off x="4311585" y="3005917"/>
              <a:ext cx="1896785" cy="1988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Shape 159"/>
            <p:cNvSpPr/>
            <p:nvPr/>
          </p:nvSpPr>
          <p:spPr>
            <a:xfrm>
              <a:off x="4281277" y="3477731"/>
              <a:ext cx="465000" cy="118800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4416259" y="4155388"/>
              <a:ext cx="465000" cy="118800"/>
            </a:xfrm>
            <a:prstGeom prst="rect">
              <a:avLst/>
            </a:prstGeom>
            <a:noFill/>
            <a:ln w="190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4416260" y="4558858"/>
              <a:ext cx="465000" cy="118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2" name="Shape 162"/>
            <p:cNvCxnSpPr/>
            <p:nvPr/>
          </p:nvCxnSpPr>
          <p:spPr>
            <a:xfrm rot="10800000">
              <a:off x="5199094" y="3471745"/>
              <a:ext cx="78300" cy="158400"/>
            </a:xfrm>
            <a:prstGeom prst="straightConnector1">
              <a:avLst/>
            </a:prstGeom>
            <a:noFill/>
            <a:ln w="28575" cap="flat" cmpd="sng">
              <a:solidFill>
                <a:srgbClr val="FF33C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 rot="10800000">
              <a:off x="5177928" y="3720760"/>
              <a:ext cx="78300" cy="158400"/>
            </a:xfrm>
            <a:prstGeom prst="straightConnector1">
              <a:avLst/>
            </a:prstGeom>
            <a:noFill/>
            <a:ln w="28575" cap="flat" cmpd="sng">
              <a:solidFill>
                <a:srgbClr val="A5A5A5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10800000">
              <a:off x="5139225" y="4016819"/>
              <a:ext cx="78300" cy="158400"/>
            </a:xfrm>
            <a:prstGeom prst="straightConnector1">
              <a:avLst/>
            </a:prstGeom>
            <a:noFill/>
            <a:ln w="28575" cap="flat" cmpd="sng">
              <a:solidFill>
                <a:srgbClr val="75542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 rot="10800000">
              <a:off x="5138740" y="4299538"/>
              <a:ext cx="78300" cy="158400"/>
            </a:xfrm>
            <a:prstGeom prst="straightConnector1">
              <a:avLst/>
            </a:prstGeom>
            <a:noFill/>
            <a:ln w="28575" cap="flat" cmpd="sng">
              <a:solidFill>
                <a:srgbClr val="92D05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166" name="Shape 166"/>
          <p:cNvCxnSpPr/>
          <p:nvPr/>
        </p:nvCxnSpPr>
        <p:spPr>
          <a:xfrm>
            <a:off x="600290" y="2513940"/>
            <a:ext cx="972900" cy="0"/>
          </a:xfrm>
          <a:prstGeom prst="straightConnector1">
            <a:avLst/>
          </a:prstGeom>
          <a:noFill/>
          <a:ln w="19050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Shape 167"/>
          <p:cNvCxnSpPr/>
          <p:nvPr/>
        </p:nvCxnSpPr>
        <p:spPr>
          <a:xfrm>
            <a:off x="609816" y="2720218"/>
            <a:ext cx="120540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Shape 168"/>
          <p:cNvCxnSpPr/>
          <p:nvPr/>
        </p:nvCxnSpPr>
        <p:spPr>
          <a:xfrm>
            <a:off x="600290" y="2921533"/>
            <a:ext cx="1548000" cy="0"/>
          </a:xfrm>
          <a:prstGeom prst="straightConnector1">
            <a:avLst/>
          </a:prstGeom>
          <a:noFill/>
          <a:ln w="19050" cap="flat" cmpd="sng">
            <a:solidFill>
              <a:srgbClr val="75542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Shape 169"/>
          <p:cNvCxnSpPr/>
          <p:nvPr/>
        </p:nvCxnSpPr>
        <p:spPr>
          <a:xfrm>
            <a:off x="609815" y="3130473"/>
            <a:ext cx="14376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Shape 170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Ureter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</a:t>
            </a:r>
            <a:r>
              <a:rPr lang="en" sz="4000" dirty="0">
                <a:latin typeface="Economica"/>
                <a:ea typeface="Economica"/>
                <a:cs typeface="Economica"/>
                <a:sym typeface="Economica"/>
              </a:rPr>
              <a:t>rinary bladder</a:t>
            </a:r>
            <a:endParaRPr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92587" y="602791"/>
            <a:ext cx="62433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</a:t>
            </a:r>
            <a:r>
              <a:rPr lang="en" sz="1300" b="0" i="0" u="sng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pelvic organ.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has the shape of three-sided pyramid placed on one of its angle</a:t>
            </a:r>
            <a:r>
              <a:rPr lang="en" sz="1300" b="1" i="0" u="none" strike="noStrike" cap="none" dirty="0">
                <a:solidFill>
                  <a:schemeClr val="dk1"/>
                </a:solidFill>
              </a:rPr>
              <a:t> (neck)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has </a:t>
            </a:r>
            <a:r>
              <a:rPr lang="en" sz="1300" b="1" i="0" u="none" strike="noStrike" cap="none" dirty="0">
                <a:solidFill>
                  <a:schemeClr val="dk1"/>
                </a:solidFill>
              </a:rPr>
              <a:t>apex</a:t>
            </a: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directed anteriorly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has 4 surfaces: </a:t>
            </a:r>
            <a:endParaRPr dirty="0"/>
          </a:p>
          <a:p>
            <a:pPr marL="360000" marR="0" lvl="0" indent="-17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Posterior surface (base): directed posteriorly</a:t>
            </a:r>
            <a:endParaRPr dirty="0"/>
          </a:p>
          <a:p>
            <a:pPr marL="360000" marR="0" lvl="0" indent="-17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Superior surface</a:t>
            </a:r>
            <a:endParaRPr dirty="0"/>
          </a:p>
          <a:p>
            <a:pPr marL="360000" marR="0" lvl="0" indent="-17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Two infero-lateral surface (right and left inferolateral)</a:t>
            </a:r>
            <a:br>
              <a:rPr lang="en" sz="13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3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3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0000" marR="0" lvl="0" indent="-65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1" i="0" u="sng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3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312591" y="3172199"/>
            <a:ext cx="933000" cy="692400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rgbClr val="859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Apex</a:t>
            </a: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7" name="Shape 177"/>
          <p:cNvGrpSpPr/>
          <p:nvPr/>
        </p:nvGrpSpPr>
        <p:grpSpPr>
          <a:xfrm>
            <a:off x="1320693" y="3099262"/>
            <a:ext cx="4637693" cy="838286"/>
            <a:chOff x="1108507" y="3146151"/>
            <a:chExt cx="5044809" cy="732000"/>
          </a:xfrm>
        </p:grpSpPr>
        <p:sp>
          <p:nvSpPr>
            <p:cNvPr id="178" name="Shape 178"/>
            <p:cNvSpPr/>
            <p:nvPr/>
          </p:nvSpPr>
          <p:spPr>
            <a:xfrm rot="5400000">
              <a:off x="3264916" y="989751"/>
              <a:ext cx="732000" cy="50448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1108507" y="3181847"/>
              <a:ext cx="5009100" cy="6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Open Sans"/>
                <a:buChar char="•"/>
              </a:pP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directed forward.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related to </a:t>
              </a:r>
              <a:r>
                <a:rPr lang="en" sz="120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(lies behind)</a:t>
              </a: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upper border </a:t>
              </a: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of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symphysis pubis</a:t>
              </a: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connected to umbilicus by the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median umbilical ligament </a:t>
              </a:r>
              <a:b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(remnant of urachus,</a:t>
              </a:r>
              <a:r>
                <a:rPr lang="en" sz="1200" i="0" u="none" strike="noStrike" cap="none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</a:t>
              </a:r>
              <a:r>
                <a:rPr lang="en" sz="12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explanation</a:t>
              </a:r>
              <a:r>
                <a:rPr lang="en" sz="1200" i="0" u="none" strike="noStrike" cap="none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 in </a:t>
              </a:r>
              <a:r>
                <a:rPr lang="en" sz="12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embryology</a:t>
              </a:r>
              <a:r>
                <a:rPr lang="en" sz="120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).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180" name="Shape 180"/>
          <p:cNvCxnSpPr/>
          <p:nvPr/>
        </p:nvCxnSpPr>
        <p:spPr>
          <a:xfrm>
            <a:off x="5572249" y="1068005"/>
            <a:ext cx="4836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Shape 181"/>
          <p:cNvCxnSpPr/>
          <p:nvPr/>
        </p:nvCxnSpPr>
        <p:spPr>
          <a:xfrm>
            <a:off x="1998810" y="1666731"/>
            <a:ext cx="483600" cy="0"/>
          </a:xfrm>
          <a:prstGeom prst="straightConnector1">
            <a:avLst/>
          </a:prstGeom>
          <a:noFill/>
          <a:ln w="19050" cap="flat" cmpd="sng">
            <a:solidFill>
              <a:srgbClr val="FF7B2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Shape 182"/>
          <p:cNvCxnSpPr>
            <a:cxnSpLocks/>
          </p:cNvCxnSpPr>
          <p:nvPr/>
        </p:nvCxnSpPr>
        <p:spPr>
          <a:xfrm>
            <a:off x="648586" y="1858411"/>
            <a:ext cx="1245005" cy="0"/>
          </a:xfrm>
          <a:prstGeom prst="straightConnector1">
            <a:avLst/>
          </a:prstGeom>
          <a:noFill/>
          <a:ln w="19050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Shape 183"/>
          <p:cNvCxnSpPr/>
          <p:nvPr/>
        </p:nvCxnSpPr>
        <p:spPr>
          <a:xfrm>
            <a:off x="1002589" y="2059437"/>
            <a:ext cx="1603800" cy="0"/>
          </a:xfrm>
          <a:prstGeom prst="straightConnector1">
            <a:avLst/>
          </a:prstGeom>
          <a:noFill/>
          <a:ln w="19050" cap="flat" cmpd="sng">
            <a:solidFill>
              <a:srgbClr val="C2CF1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" name="Shape 184"/>
          <p:cNvGrpSpPr/>
          <p:nvPr/>
        </p:nvGrpSpPr>
        <p:grpSpPr>
          <a:xfrm>
            <a:off x="7712822" y="892310"/>
            <a:ext cx="930159" cy="784296"/>
            <a:chOff x="7712822" y="892310"/>
            <a:chExt cx="930159" cy="784296"/>
          </a:xfrm>
        </p:grpSpPr>
        <p:grpSp>
          <p:nvGrpSpPr>
            <p:cNvPr id="185" name="Shape 185"/>
            <p:cNvGrpSpPr/>
            <p:nvPr/>
          </p:nvGrpSpPr>
          <p:grpSpPr>
            <a:xfrm>
              <a:off x="7849627" y="1082547"/>
              <a:ext cx="628522" cy="594059"/>
              <a:chOff x="7618053" y="2941006"/>
              <a:chExt cx="1191503" cy="1126170"/>
            </a:xfrm>
          </p:grpSpPr>
          <p:cxnSp>
            <p:nvCxnSpPr>
              <p:cNvPr id="186" name="Shape 186"/>
              <p:cNvCxnSpPr/>
              <p:nvPr/>
            </p:nvCxnSpPr>
            <p:spPr>
              <a:xfrm>
                <a:off x="8213328" y="3734776"/>
                <a:ext cx="0" cy="332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7" name="Shape 187"/>
              <p:cNvSpPr/>
              <p:nvPr/>
            </p:nvSpPr>
            <p:spPr>
              <a:xfrm rot="10800000">
                <a:off x="7618053" y="2941006"/>
                <a:ext cx="1191503" cy="1027158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7B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8" name="Shape 188"/>
              <p:cNvCxnSpPr/>
              <p:nvPr/>
            </p:nvCxnSpPr>
            <p:spPr>
              <a:xfrm>
                <a:off x="8240371" y="3924997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Shape 189"/>
              <p:cNvCxnSpPr/>
              <p:nvPr/>
            </p:nvCxnSpPr>
            <p:spPr>
              <a:xfrm>
                <a:off x="8186456" y="3924997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0" name="Shape 190"/>
            <p:cNvSpPr txBox="1"/>
            <p:nvPr/>
          </p:nvSpPr>
          <p:spPr>
            <a:xfrm>
              <a:off x="7712822" y="892310"/>
              <a:ext cx="930159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Posterior</a:t>
              </a:r>
              <a:endParaRPr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6882844" y="893251"/>
            <a:ext cx="930159" cy="783355"/>
            <a:chOff x="6882844" y="893251"/>
            <a:chExt cx="930159" cy="783355"/>
          </a:xfrm>
        </p:grpSpPr>
        <p:grpSp>
          <p:nvGrpSpPr>
            <p:cNvPr id="192" name="Shape 192"/>
            <p:cNvGrpSpPr/>
            <p:nvPr/>
          </p:nvGrpSpPr>
          <p:grpSpPr>
            <a:xfrm>
              <a:off x="7011052" y="1082547"/>
              <a:ext cx="628523" cy="594059"/>
              <a:chOff x="6814607" y="1418775"/>
              <a:chExt cx="1191504" cy="1126170"/>
            </a:xfrm>
          </p:grpSpPr>
          <p:cxnSp>
            <p:nvCxnSpPr>
              <p:cNvPr id="193" name="Shape 193"/>
              <p:cNvCxnSpPr/>
              <p:nvPr/>
            </p:nvCxnSpPr>
            <p:spPr>
              <a:xfrm>
                <a:off x="7410358" y="1947009"/>
                <a:ext cx="0" cy="59793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2CF1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4" name="Shape 194"/>
              <p:cNvSpPr/>
              <p:nvPr/>
            </p:nvSpPr>
            <p:spPr>
              <a:xfrm rot="10800000">
                <a:off x="6814608" y="1418775"/>
                <a:ext cx="1191503" cy="1027158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C2CF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 rot="10800000">
                <a:off x="6814607" y="1418775"/>
                <a:ext cx="1191503" cy="520775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33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6" name="Shape 196"/>
              <p:cNvCxnSpPr/>
              <p:nvPr/>
            </p:nvCxnSpPr>
            <p:spPr>
              <a:xfrm>
                <a:off x="7436926" y="2402766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>
                <a:off x="7383011" y="2402766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8" name="Shape 198"/>
            <p:cNvSpPr txBox="1"/>
            <p:nvPr/>
          </p:nvSpPr>
          <p:spPr>
            <a:xfrm>
              <a:off x="6882844" y="893251"/>
              <a:ext cx="930159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Anterior</a:t>
              </a:r>
              <a:endParaRPr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287812" y="1317272"/>
              <a:ext cx="75001" cy="75001"/>
            </a:xfrm>
            <a:prstGeom prst="ellipse">
              <a:avLst/>
            </a:prstGeom>
            <a:solidFill>
              <a:srgbClr val="859F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0" name="Shape 200"/>
          <p:cNvCxnSpPr/>
          <p:nvPr/>
        </p:nvCxnSpPr>
        <p:spPr>
          <a:xfrm>
            <a:off x="3849148" y="3693789"/>
            <a:ext cx="2037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1" name="Shape 201"/>
          <p:cNvGrpSpPr/>
          <p:nvPr/>
        </p:nvGrpSpPr>
        <p:grpSpPr>
          <a:xfrm>
            <a:off x="6535048" y="2092995"/>
            <a:ext cx="1937644" cy="1273407"/>
            <a:chOff x="7165360" y="2097207"/>
            <a:chExt cx="1937644" cy="1273407"/>
          </a:xfrm>
        </p:grpSpPr>
        <p:grpSp>
          <p:nvGrpSpPr>
            <p:cNvPr id="202" name="Shape 202"/>
            <p:cNvGrpSpPr/>
            <p:nvPr/>
          </p:nvGrpSpPr>
          <p:grpSpPr>
            <a:xfrm>
              <a:off x="7165360" y="2097207"/>
              <a:ext cx="1937644" cy="1273407"/>
              <a:chOff x="7165360" y="2097207"/>
              <a:chExt cx="1937644" cy="1273407"/>
            </a:xfrm>
          </p:grpSpPr>
          <p:pic>
            <p:nvPicPr>
              <p:cNvPr id="203" name="Shape 203" descr="C:\Documents and Settings\user1\My Documents\My Pictures\urinary1.jpg"/>
              <p:cNvPicPr preferRelativeResize="0"/>
              <p:nvPr/>
            </p:nvPicPr>
            <p:blipFill rotWithShape="1">
              <a:blip r:embed="rId3">
                <a:alphaModFix/>
              </a:blip>
              <a:srcRect l="2236" t="3328" r="2207" b="2385"/>
              <a:stretch/>
            </p:blipFill>
            <p:spPr>
              <a:xfrm>
                <a:off x="7229829" y="2195953"/>
                <a:ext cx="1873175" cy="11746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4" name="Shape 204"/>
              <p:cNvSpPr txBox="1"/>
              <p:nvPr/>
            </p:nvSpPr>
            <p:spPr>
              <a:xfrm>
                <a:off x="7165360" y="2097207"/>
                <a:ext cx="930300" cy="2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i="0" u="none" strike="noStrike" cap="non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Male</a:t>
                </a:r>
                <a:endParaRPr sz="14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205" name="Shape 205"/>
            <p:cNvCxnSpPr/>
            <p:nvPr/>
          </p:nvCxnSpPr>
          <p:spPr>
            <a:xfrm>
              <a:off x="7425643" y="2416136"/>
              <a:ext cx="117600" cy="103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06" name="Shape 206"/>
          <p:cNvGrpSpPr/>
          <p:nvPr/>
        </p:nvGrpSpPr>
        <p:grpSpPr>
          <a:xfrm>
            <a:off x="6499106" y="3500121"/>
            <a:ext cx="2009520" cy="1262141"/>
            <a:chOff x="7134481" y="3564834"/>
            <a:chExt cx="2009520" cy="1262141"/>
          </a:xfrm>
        </p:grpSpPr>
        <p:grpSp>
          <p:nvGrpSpPr>
            <p:cNvPr id="207" name="Shape 207"/>
            <p:cNvGrpSpPr/>
            <p:nvPr/>
          </p:nvGrpSpPr>
          <p:grpSpPr>
            <a:xfrm>
              <a:off x="7134481" y="3564834"/>
              <a:ext cx="2009520" cy="1262141"/>
              <a:chOff x="7134481" y="3667018"/>
              <a:chExt cx="2009520" cy="1262141"/>
            </a:xfrm>
          </p:grpSpPr>
          <p:pic>
            <p:nvPicPr>
              <p:cNvPr id="208" name="Shape 208" descr="C:\Documents and Settings\user1\My Documents\My Pictures\urinary3.jp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183777" y="3693736"/>
                <a:ext cx="1960224" cy="12354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" name="Shape 209"/>
              <p:cNvSpPr txBox="1"/>
              <p:nvPr/>
            </p:nvSpPr>
            <p:spPr>
              <a:xfrm>
                <a:off x="7134481" y="3667018"/>
                <a:ext cx="930300" cy="2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i="0" u="none" strike="noStrike" cap="non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Female</a:t>
                </a:r>
                <a:endParaRPr sz="14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210" name="Shape 210"/>
            <p:cNvCxnSpPr/>
            <p:nvPr/>
          </p:nvCxnSpPr>
          <p:spPr>
            <a:xfrm>
              <a:off x="7457936" y="3819145"/>
              <a:ext cx="117600" cy="103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368216" y="1174764"/>
            <a:ext cx="933000" cy="678600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rgbClr val="FF7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1377649" y="1093784"/>
            <a:ext cx="4968633" cy="838286"/>
            <a:chOff x="1108507" y="2935390"/>
            <a:chExt cx="5044809" cy="732000"/>
          </a:xfrm>
        </p:grpSpPr>
        <p:sp>
          <p:nvSpPr>
            <p:cNvPr id="218" name="Shape 218"/>
            <p:cNvSpPr/>
            <p:nvPr/>
          </p:nvSpPr>
          <p:spPr>
            <a:xfrm rot="5400000">
              <a:off x="3264916" y="778990"/>
              <a:ext cx="732000" cy="50448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1108507" y="2971120"/>
              <a:ext cx="5009100" cy="6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7999" marR="0" lvl="0" indent="-10799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directed backward</a:t>
              </a:r>
              <a:endParaRPr dirty="0"/>
            </a:p>
            <a:p>
              <a:pPr marL="107999" marR="0" lvl="0" indent="-10799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male: Is related to </a:t>
              </a:r>
              <a:r>
                <a:rPr lang="en" sz="1200" b="1" i="0" u="none" strike="noStrike" cap="none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vas deferens</a:t>
              </a:r>
              <a:r>
                <a:rPr lang="en" sz="1200" b="0" i="0" u="none" strike="noStrike" cap="none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&amp; </a:t>
              </a:r>
              <a:b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" sz="1200" b="1" i="0" u="none" strike="noStrike" cap="none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seminal vesicle</a:t>
              </a:r>
              <a:r>
                <a:rPr lang="en" sz="1200" b="0" i="0" u="none" strike="noStrike" cap="none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of both sides</a:t>
              </a:r>
              <a:endParaRPr dirty="0"/>
            </a:p>
            <a:p>
              <a:pPr marL="107999" marR="0" lvl="0" indent="-10799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female: Is related to </a:t>
              </a:r>
              <a:r>
                <a:rPr lang="en" sz="1200" b="1" i="0" u="none" strike="noStrike" cap="none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vagina</a:t>
              </a:r>
              <a:endParaRPr dirty="0"/>
            </a:p>
          </p:txBody>
        </p:sp>
      </p:grpSp>
      <p:sp>
        <p:nvSpPr>
          <p:cNvPr id="220" name="Shape 220"/>
          <p:cNvSpPr/>
          <p:nvPr/>
        </p:nvSpPr>
        <p:spPr>
          <a:xfrm>
            <a:off x="312594" y="1182069"/>
            <a:ext cx="901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Posterior surface (base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Shape 221"/>
          <p:cNvCxnSpPr/>
          <p:nvPr/>
        </p:nvCxnSpPr>
        <p:spPr>
          <a:xfrm>
            <a:off x="1559897" y="1676577"/>
            <a:ext cx="1164900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Shape 222"/>
          <p:cNvCxnSpPr>
            <a:cxnSpLocks/>
          </p:cNvCxnSpPr>
          <p:nvPr/>
        </p:nvCxnSpPr>
        <p:spPr>
          <a:xfrm>
            <a:off x="3076280" y="1498440"/>
            <a:ext cx="971290" cy="0"/>
          </a:xfrm>
          <a:prstGeom prst="straightConnector1">
            <a:avLst/>
          </a:prstGeom>
          <a:noFill/>
          <a:ln w="19050" cap="flat" cmpd="sng">
            <a:solidFill>
              <a:srgbClr val="FF7B2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3" name="Shape 223"/>
          <p:cNvGrpSpPr/>
          <p:nvPr/>
        </p:nvGrpSpPr>
        <p:grpSpPr>
          <a:xfrm>
            <a:off x="625563" y="2259717"/>
            <a:ext cx="2995128" cy="2273514"/>
            <a:chOff x="5003336" y="3280495"/>
            <a:chExt cx="2070603" cy="1703517"/>
          </a:xfrm>
        </p:grpSpPr>
        <p:grpSp>
          <p:nvGrpSpPr>
            <p:cNvPr id="224" name="Shape 224"/>
            <p:cNvGrpSpPr/>
            <p:nvPr/>
          </p:nvGrpSpPr>
          <p:grpSpPr>
            <a:xfrm>
              <a:off x="5003336" y="3280495"/>
              <a:ext cx="2070603" cy="1703517"/>
              <a:chOff x="5003336" y="3280495"/>
              <a:chExt cx="2070603" cy="1703517"/>
            </a:xfrm>
          </p:grpSpPr>
          <p:pic>
            <p:nvPicPr>
              <p:cNvPr id="225" name="Shape 225"/>
              <p:cNvPicPr preferRelativeResize="0"/>
              <p:nvPr/>
            </p:nvPicPr>
            <p:blipFill rotWithShape="1">
              <a:blip r:embed="rId3">
                <a:alphaModFix/>
              </a:blip>
              <a:srcRect l="2859" t="2885" r="6346" b="5219"/>
              <a:stretch/>
            </p:blipFill>
            <p:spPr>
              <a:xfrm>
                <a:off x="5163110" y="3280495"/>
                <a:ext cx="1910829" cy="17035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6" name="Shape 226"/>
              <p:cNvSpPr txBox="1"/>
              <p:nvPr/>
            </p:nvSpPr>
            <p:spPr>
              <a:xfrm>
                <a:off x="5003336" y="3288941"/>
                <a:ext cx="930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Lateral view</a:t>
                </a:r>
                <a:endParaRPr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7" name="Shape 227"/>
              <p:cNvSpPr txBox="1"/>
              <p:nvPr/>
            </p:nvSpPr>
            <p:spPr>
              <a:xfrm>
                <a:off x="5053272" y="3980461"/>
                <a:ext cx="930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Posterior view</a:t>
                </a:r>
                <a:endParaRPr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228" name="Shape 228"/>
            <p:cNvCxnSpPr/>
            <p:nvPr/>
          </p:nvCxnSpPr>
          <p:spPr>
            <a:xfrm flipH="1">
              <a:off x="6977366" y="4266488"/>
              <a:ext cx="83700" cy="90000"/>
            </a:xfrm>
            <a:prstGeom prst="straightConnector1">
              <a:avLst/>
            </a:prstGeom>
            <a:noFill/>
            <a:ln w="19050" cap="flat" cmpd="sng">
              <a:solidFill>
                <a:srgbClr val="FF7B2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9" name="Shape 229"/>
            <p:cNvCxnSpPr/>
            <p:nvPr/>
          </p:nvCxnSpPr>
          <p:spPr>
            <a:xfrm flipH="1">
              <a:off x="6977367" y="3306745"/>
              <a:ext cx="83700" cy="90000"/>
            </a:xfrm>
            <a:prstGeom prst="straightConnector1">
              <a:avLst/>
            </a:prstGeom>
            <a:noFill/>
            <a:ln w="19050" cap="flat" cmpd="sng">
              <a:solidFill>
                <a:srgbClr val="FF7B2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0" name="Shape 230"/>
            <p:cNvCxnSpPr/>
            <p:nvPr/>
          </p:nvCxnSpPr>
          <p:spPr>
            <a:xfrm>
              <a:off x="5222962" y="4299688"/>
              <a:ext cx="56700" cy="117600"/>
            </a:xfrm>
            <a:prstGeom prst="straightConnector1">
              <a:avLst/>
            </a:prstGeom>
            <a:noFill/>
            <a:ln w="19050" cap="flat" cmpd="sng">
              <a:solidFill>
                <a:srgbClr val="FF7B2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1" name="Shape 231"/>
            <p:cNvCxnSpPr/>
            <p:nvPr/>
          </p:nvCxnSpPr>
          <p:spPr>
            <a:xfrm>
              <a:off x="5376955" y="4501585"/>
              <a:ext cx="56700" cy="11760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2" name="Shape 232"/>
            <p:cNvCxnSpPr/>
            <p:nvPr/>
          </p:nvCxnSpPr>
          <p:spPr>
            <a:xfrm flipH="1">
              <a:off x="6765740" y="4601533"/>
              <a:ext cx="83700" cy="9000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3" name="Shape 233"/>
            <p:cNvCxnSpPr/>
            <p:nvPr/>
          </p:nvCxnSpPr>
          <p:spPr>
            <a:xfrm flipH="1">
              <a:off x="6907120" y="3529819"/>
              <a:ext cx="83700" cy="9000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34" name="Shape 234"/>
          <p:cNvGrpSpPr/>
          <p:nvPr/>
        </p:nvGrpSpPr>
        <p:grpSpPr>
          <a:xfrm>
            <a:off x="7712822" y="892310"/>
            <a:ext cx="930300" cy="784291"/>
            <a:chOff x="7712822" y="892310"/>
            <a:chExt cx="930300" cy="784291"/>
          </a:xfrm>
        </p:grpSpPr>
        <p:grpSp>
          <p:nvGrpSpPr>
            <p:cNvPr id="235" name="Shape 235"/>
            <p:cNvGrpSpPr/>
            <p:nvPr/>
          </p:nvGrpSpPr>
          <p:grpSpPr>
            <a:xfrm>
              <a:off x="7849549" y="1082514"/>
              <a:ext cx="628569" cy="594088"/>
              <a:chOff x="7617956" y="2940964"/>
              <a:chExt cx="1191600" cy="1126233"/>
            </a:xfrm>
          </p:grpSpPr>
          <p:cxnSp>
            <p:nvCxnSpPr>
              <p:cNvPr id="236" name="Shape 236"/>
              <p:cNvCxnSpPr/>
              <p:nvPr/>
            </p:nvCxnSpPr>
            <p:spPr>
              <a:xfrm>
                <a:off x="8213328" y="3734776"/>
                <a:ext cx="0" cy="332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37" name="Shape 237"/>
              <p:cNvSpPr/>
              <p:nvPr/>
            </p:nvSpPr>
            <p:spPr>
              <a:xfrm rot="10800000">
                <a:off x="7617956" y="2940964"/>
                <a:ext cx="1191600" cy="1027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7B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8" name="Shape 238"/>
              <p:cNvCxnSpPr/>
              <p:nvPr/>
            </p:nvCxnSpPr>
            <p:spPr>
              <a:xfrm>
                <a:off x="8240371" y="3924997"/>
                <a:ext cx="0" cy="142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" name="Shape 239"/>
              <p:cNvCxnSpPr/>
              <p:nvPr/>
            </p:nvCxnSpPr>
            <p:spPr>
              <a:xfrm>
                <a:off x="8186456" y="3924997"/>
                <a:ext cx="0" cy="142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40" name="Shape 240"/>
            <p:cNvSpPr txBox="1"/>
            <p:nvPr/>
          </p:nvSpPr>
          <p:spPr>
            <a:xfrm>
              <a:off x="7712822" y="892310"/>
              <a:ext cx="930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Posterior</a:t>
              </a:r>
              <a:endParaRPr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1" name="Shape 241"/>
          <p:cNvGrpSpPr/>
          <p:nvPr/>
        </p:nvGrpSpPr>
        <p:grpSpPr>
          <a:xfrm>
            <a:off x="6882844" y="893251"/>
            <a:ext cx="930300" cy="783356"/>
            <a:chOff x="6882844" y="893251"/>
            <a:chExt cx="930300" cy="783356"/>
          </a:xfrm>
        </p:grpSpPr>
        <p:grpSp>
          <p:nvGrpSpPr>
            <p:cNvPr id="242" name="Shape 242"/>
            <p:cNvGrpSpPr/>
            <p:nvPr/>
          </p:nvGrpSpPr>
          <p:grpSpPr>
            <a:xfrm>
              <a:off x="7010974" y="1082519"/>
              <a:ext cx="628569" cy="594088"/>
              <a:chOff x="6814510" y="1418733"/>
              <a:chExt cx="1191601" cy="1126233"/>
            </a:xfrm>
          </p:grpSpPr>
          <p:cxnSp>
            <p:nvCxnSpPr>
              <p:cNvPr id="243" name="Shape 243"/>
              <p:cNvCxnSpPr/>
              <p:nvPr/>
            </p:nvCxnSpPr>
            <p:spPr>
              <a:xfrm>
                <a:off x="7410358" y="1947009"/>
                <a:ext cx="0" cy="597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2CF1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4" name="Shape 244"/>
              <p:cNvSpPr/>
              <p:nvPr/>
            </p:nvSpPr>
            <p:spPr>
              <a:xfrm rot="10800000">
                <a:off x="6814511" y="1418733"/>
                <a:ext cx="1191600" cy="1027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C2CF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 rot="10800000">
                <a:off x="6814510" y="1418750"/>
                <a:ext cx="1191600" cy="5208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33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6" name="Shape 246"/>
              <p:cNvCxnSpPr/>
              <p:nvPr/>
            </p:nvCxnSpPr>
            <p:spPr>
              <a:xfrm>
                <a:off x="7436926" y="2402766"/>
                <a:ext cx="0" cy="142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" name="Shape 247"/>
              <p:cNvCxnSpPr/>
              <p:nvPr/>
            </p:nvCxnSpPr>
            <p:spPr>
              <a:xfrm>
                <a:off x="7383011" y="2402766"/>
                <a:ext cx="0" cy="142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48" name="Shape 248"/>
            <p:cNvSpPr txBox="1"/>
            <p:nvPr/>
          </p:nvSpPr>
          <p:spPr>
            <a:xfrm>
              <a:off x="6882844" y="893251"/>
              <a:ext cx="930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Anterior</a:t>
              </a:r>
              <a:endParaRPr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7287812" y="1317272"/>
              <a:ext cx="75000" cy="75000"/>
            </a:xfrm>
            <a:prstGeom prst="ellipse">
              <a:avLst/>
            </a:prstGeom>
            <a:solidFill>
              <a:srgbClr val="859F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5891606" y="3431349"/>
            <a:ext cx="2009536" cy="1262152"/>
            <a:chOff x="6591816" y="3453280"/>
            <a:chExt cx="2188799" cy="1374744"/>
          </a:xfrm>
        </p:grpSpPr>
        <p:pic>
          <p:nvPicPr>
            <p:cNvPr id="251" name="Shape 251" descr="C:\Documents and Settings\user1\My Documents\My Pictures\urinary3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45510" y="3482382"/>
              <a:ext cx="2135104" cy="1345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Shape 252"/>
            <p:cNvSpPr txBox="1"/>
            <p:nvPr/>
          </p:nvSpPr>
          <p:spPr>
            <a:xfrm>
              <a:off x="6591816" y="3453280"/>
              <a:ext cx="1013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Female</a:t>
              </a:r>
              <a:endPara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5891608" y="2099436"/>
            <a:ext cx="1937660" cy="1273418"/>
            <a:chOff x="6622695" y="1882465"/>
            <a:chExt cx="2110510" cy="1387014"/>
          </a:xfrm>
        </p:grpSpPr>
        <p:pic>
          <p:nvPicPr>
            <p:cNvPr id="254" name="Shape 254" descr="C:\Documents and Settings\user1\My Documents\My Pictures\urinary1.jpg"/>
            <p:cNvPicPr preferRelativeResize="0"/>
            <p:nvPr/>
          </p:nvPicPr>
          <p:blipFill rotWithShape="1">
            <a:blip r:embed="rId5">
              <a:alphaModFix/>
            </a:blip>
            <a:srcRect l="2236" t="3328" r="2207" b="2385"/>
            <a:stretch/>
          </p:blipFill>
          <p:spPr>
            <a:xfrm>
              <a:off x="6692916" y="1990021"/>
              <a:ext cx="2040290" cy="12794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Shape 255"/>
            <p:cNvSpPr txBox="1"/>
            <p:nvPr/>
          </p:nvSpPr>
          <p:spPr>
            <a:xfrm>
              <a:off x="6622695" y="1882465"/>
              <a:ext cx="1013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Male</a:t>
              </a:r>
              <a:endPara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56" name="Shape 256"/>
          <p:cNvCxnSpPr/>
          <p:nvPr/>
        </p:nvCxnSpPr>
        <p:spPr>
          <a:xfrm rot="10800000">
            <a:off x="6933503" y="4202414"/>
            <a:ext cx="103800" cy="51600"/>
          </a:xfrm>
          <a:prstGeom prst="straightConnector1">
            <a:avLst/>
          </a:prstGeom>
          <a:noFill/>
          <a:ln w="19050" cap="flat" cmpd="sng">
            <a:solidFill>
              <a:srgbClr val="FF7B2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7" name="Shape 257"/>
          <p:cNvSpPr txBox="1"/>
          <p:nvPr/>
        </p:nvSpPr>
        <p:spPr>
          <a:xfrm>
            <a:off x="625575" y="2859100"/>
            <a:ext cx="6747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Male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</a:t>
            </a: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rinary bladder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317094" y="1781357"/>
            <a:ext cx="932890" cy="692498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rgbClr val="C2C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93732" y="1790313"/>
            <a:ext cx="11037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nfero-</a:t>
            </a:r>
            <a:b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lateral surface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Shape 265"/>
          <p:cNvGrpSpPr/>
          <p:nvPr/>
        </p:nvGrpSpPr>
        <p:grpSpPr>
          <a:xfrm>
            <a:off x="1326491" y="1665781"/>
            <a:ext cx="5003947" cy="964200"/>
            <a:chOff x="1108506" y="2934018"/>
            <a:chExt cx="5044810" cy="733288"/>
          </a:xfrm>
        </p:grpSpPr>
        <p:sp>
          <p:nvSpPr>
            <p:cNvPr id="266" name="Shape 266"/>
            <p:cNvSpPr/>
            <p:nvPr/>
          </p:nvSpPr>
          <p:spPr>
            <a:xfrm rot="5400000">
              <a:off x="3264954" y="778943"/>
              <a:ext cx="731915" cy="504481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1125580" y="2934018"/>
              <a:ext cx="50091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Are related to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retropubic fat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separating them from pubic bones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Retropubic fat: </a:t>
              </a:r>
              <a:endPara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07999" marR="0" lvl="0" indent="-10799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accommodates distention of bladder</a:t>
              </a:r>
              <a:endParaRPr/>
            </a:p>
            <a:p>
              <a:pPr marL="107999" marR="0" lvl="0" indent="-10799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Continuous with anterior abdominal wall. </a:t>
              </a:r>
              <a:endParaRPr/>
            </a:p>
            <a:p>
              <a:pPr marL="107999" marR="0" lvl="0" indent="-10799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Rupture of bladder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escape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of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urine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to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anterior abdominal wall</a:t>
              </a:r>
              <a:endParaRPr/>
            </a:p>
          </p:txBody>
        </p:sp>
      </p:grpSp>
      <p:sp>
        <p:nvSpPr>
          <p:cNvPr id="268" name="Shape 268"/>
          <p:cNvSpPr/>
          <p:nvPr/>
        </p:nvSpPr>
        <p:spPr>
          <a:xfrm>
            <a:off x="326266" y="931957"/>
            <a:ext cx="932890" cy="692497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Shape 269"/>
          <p:cNvGrpSpPr/>
          <p:nvPr/>
        </p:nvGrpSpPr>
        <p:grpSpPr>
          <a:xfrm>
            <a:off x="1335684" y="935305"/>
            <a:ext cx="5004010" cy="661961"/>
            <a:chOff x="1108506" y="2935390"/>
            <a:chExt cx="5044810" cy="731915"/>
          </a:xfrm>
        </p:grpSpPr>
        <p:sp>
          <p:nvSpPr>
            <p:cNvPr id="270" name="Shape 270"/>
            <p:cNvSpPr/>
            <p:nvPr/>
          </p:nvSpPr>
          <p:spPr>
            <a:xfrm rot="5400000">
              <a:off x="3264954" y="778943"/>
              <a:ext cx="731915" cy="504481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1108507" y="2971120"/>
              <a:ext cx="5009081" cy="660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male: is related to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coils of ileum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&amp;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sigmoid colon</a:t>
              </a:r>
              <a:endParaRPr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female: is related to the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uterus</a:t>
              </a:r>
              <a:endParaRPr/>
            </a:p>
          </p:txBody>
        </p:sp>
      </p:grpSp>
      <p:sp>
        <p:nvSpPr>
          <p:cNvPr id="272" name="Shape 272"/>
          <p:cNvSpPr/>
          <p:nvPr/>
        </p:nvSpPr>
        <p:spPr>
          <a:xfrm>
            <a:off x="193743" y="1104735"/>
            <a:ext cx="1103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Superior surface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317094" y="4057262"/>
            <a:ext cx="932890" cy="692498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nterior</a:t>
            </a:r>
            <a:endParaRPr sz="1200"/>
          </a:p>
        </p:txBody>
      </p:sp>
      <p:sp>
        <p:nvSpPr>
          <p:cNvPr id="274" name="Shape 274"/>
          <p:cNvSpPr/>
          <p:nvPr/>
        </p:nvSpPr>
        <p:spPr>
          <a:xfrm>
            <a:off x="317094" y="2836931"/>
            <a:ext cx="932890" cy="692497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Neck</a:t>
            </a:r>
            <a:endParaRPr sz="1200"/>
          </a:p>
        </p:txBody>
      </p:sp>
      <p:grpSp>
        <p:nvGrpSpPr>
          <p:cNvPr id="275" name="Shape 275"/>
          <p:cNvGrpSpPr/>
          <p:nvPr/>
        </p:nvGrpSpPr>
        <p:grpSpPr>
          <a:xfrm>
            <a:off x="6688282" y="2205860"/>
            <a:ext cx="2009520" cy="1262141"/>
            <a:chOff x="6591816" y="3453280"/>
            <a:chExt cx="2188799" cy="1374743"/>
          </a:xfrm>
        </p:grpSpPr>
        <p:pic>
          <p:nvPicPr>
            <p:cNvPr id="276" name="Shape 276" descr="C:\Documents and Settings\user1\My Documents\My Pictures\urinary3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45510" y="3482382"/>
              <a:ext cx="2135104" cy="134564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7" name="Shape 277"/>
            <p:cNvCxnSpPr/>
            <p:nvPr/>
          </p:nvCxnSpPr>
          <p:spPr>
            <a:xfrm flipH="1">
              <a:off x="7387138" y="4022358"/>
              <a:ext cx="91025" cy="97940"/>
            </a:xfrm>
            <a:prstGeom prst="straightConnector1">
              <a:avLst/>
            </a:prstGeom>
            <a:noFill/>
            <a:ln w="19050" cap="flat" cmpd="sng">
              <a:solidFill>
                <a:srgbClr val="FF33C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78" name="Shape 278"/>
            <p:cNvSpPr txBox="1"/>
            <p:nvPr/>
          </p:nvSpPr>
          <p:spPr>
            <a:xfrm>
              <a:off x="6591816" y="3453280"/>
              <a:ext cx="10131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Female</a:t>
              </a:r>
              <a:endPara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79" name="Shape 279"/>
            <p:cNvCxnSpPr/>
            <p:nvPr/>
          </p:nvCxnSpPr>
          <p:spPr>
            <a:xfrm>
              <a:off x="7284636" y="4290917"/>
              <a:ext cx="106645" cy="106528"/>
            </a:xfrm>
            <a:prstGeom prst="straightConnector1">
              <a:avLst/>
            </a:prstGeom>
            <a:noFill/>
            <a:ln w="19050" cap="flat" cmpd="sng">
              <a:solidFill>
                <a:srgbClr val="C2CF1D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0" name="Shape 280"/>
            <p:cNvCxnSpPr/>
            <p:nvPr/>
          </p:nvCxnSpPr>
          <p:spPr>
            <a:xfrm flipH="1">
              <a:off x="7568020" y="4336091"/>
              <a:ext cx="163232" cy="54664"/>
            </a:xfrm>
            <a:prstGeom prst="straightConnector1">
              <a:avLst/>
            </a:pr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81" name="Shape 281"/>
          <p:cNvGrpSpPr/>
          <p:nvPr/>
        </p:nvGrpSpPr>
        <p:grpSpPr>
          <a:xfrm>
            <a:off x="6688282" y="873959"/>
            <a:ext cx="1937644" cy="1273407"/>
            <a:chOff x="6622695" y="1882465"/>
            <a:chExt cx="2110511" cy="1387014"/>
          </a:xfrm>
        </p:grpSpPr>
        <p:pic>
          <p:nvPicPr>
            <p:cNvPr id="282" name="Shape 282" descr="C:\Documents and Settings\user1\My Documents\My Pictures\urinary1.jpg"/>
            <p:cNvPicPr preferRelativeResize="0"/>
            <p:nvPr/>
          </p:nvPicPr>
          <p:blipFill rotWithShape="1">
            <a:blip r:embed="rId4">
              <a:alphaModFix/>
            </a:blip>
            <a:srcRect l="2232" t="3331" r="2208" b="2387"/>
            <a:stretch/>
          </p:blipFill>
          <p:spPr>
            <a:xfrm>
              <a:off x="6692916" y="1990021"/>
              <a:ext cx="2040291" cy="12794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Shape 283"/>
            <p:cNvSpPr txBox="1"/>
            <p:nvPr/>
          </p:nvSpPr>
          <p:spPr>
            <a:xfrm>
              <a:off x="6622695" y="1882465"/>
              <a:ext cx="10131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Male</a:t>
              </a:r>
              <a:endPara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84" name="Shape 284"/>
            <p:cNvCxnSpPr/>
            <p:nvPr/>
          </p:nvCxnSpPr>
          <p:spPr>
            <a:xfrm flipH="1">
              <a:off x="7513934" y="2127606"/>
              <a:ext cx="91025" cy="97940"/>
            </a:xfrm>
            <a:prstGeom prst="straightConnector1">
              <a:avLst/>
            </a:prstGeom>
            <a:noFill/>
            <a:ln w="19050" cap="flat" cmpd="sng">
              <a:solidFill>
                <a:srgbClr val="FF33C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5" name="Shape 285"/>
            <p:cNvCxnSpPr/>
            <p:nvPr/>
          </p:nvCxnSpPr>
          <p:spPr>
            <a:xfrm flipH="1">
              <a:off x="7186949" y="2127606"/>
              <a:ext cx="91025" cy="97940"/>
            </a:xfrm>
            <a:prstGeom prst="straightConnector1">
              <a:avLst/>
            </a:prstGeom>
            <a:noFill/>
            <a:ln w="19050" cap="flat" cmpd="sng">
              <a:solidFill>
                <a:srgbClr val="FF33C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6" name="Shape 286"/>
            <p:cNvCxnSpPr/>
            <p:nvPr/>
          </p:nvCxnSpPr>
          <p:spPr>
            <a:xfrm>
              <a:off x="7224651" y="2587720"/>
              <a:ext cx="106645" cy="106528"/>
            </a:xfrm>
            <a:prstGeom prst="straightConnector1">
              <a:avLst/>
            </a:prstGeom>
            <a:noFill/>
            <a:ln w="19050" cap="flat" cmpd="sng">
              <a:solidFill>
                <a:srgbClr val="C2CF1D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7" name="Shape 287"/>
            <p:cNvCxnSpPr/>
            <p:nvPr/>
          </p:nvCxnSpPr>
          <p:spPr>
            <a:xfrm flipH="1">
              <a:off x="7549829" y="2613652"/>
              <a:ext cx="163232" cy="54664"/>
            </a:xfrm>
            <a:prstGeom prst="straightConnector1">
              <a:avLst/>
            </a:pr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88" name="Shape 288"/>
          <p:cNvGrpSpPr/>
          <p:nvPr/>
        </p:nvGrpSpPr>
        <p:grpSpPr>
          <a:xfrm>
            <a:off x="6267707" y="3652921"/>
            <a:ext cx="1383344" cy="1323377"/>
            <a:chOff x="6391680" y="3823009"/>
            <a:chExt cx="1286746" cy="1153289"/>
          </a:xfrm>
        </p:grpSpPr>
        <p:pic>
          <p:nvPicPr>
            <p:cNvPr id="289" name="Shape 289" descr="C:\Documents and Settings\user1\My Documents\My Pictures\urinary5.jpg"/>
            <p:cNvPicPr preferRelativeResize="0"/>
            <p:nvPr/>
          </p:nvPicPr>
          <p:blipFill rotWithShape="1">
            <a:blip r:embed="rId5">
              <a:alphaModFix/>
            </a:blip>
            <a:srcRect l="3774" t="5496"/>
            <a:stretch/>
          </p:blipFill>
          <p:spPr>
            <a:xfrm>
              <a:off x="6391680" y="3823009"/>
              <a:ext cx="1286746" cy="1153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Shape 290"/>
            <p:cNvSpPr/>
            <p:nvPr/>
          </p:nvSpPr>
          <p:spPr>
            <a:xfrm>
              <a:off x="6611046" y="4775572"/>
              <a:ext cx="240280" cy="55730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6655263" y="4875935"/>
              <a:ext cx="301904" cy="51404"/>
            </a:xfrm>
            <a:prstGeom prst="rect">
              <a:avLst/>
            </a:prstGeom>
            <a:noFill/>
            <a:ln w="19050" cap="flat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7248103" y="4803437"/>
              <a:ext cx="221643" cy="55730"/>
            </a:xfrm>
            <a:prstGeom prst="rect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7678090" y="3651783"/>
            <a:ext cx="1400000" cy="1332229"/>
            <a:chOff x="7742370" y="3823009"/>
            <a:chExt cx="1302239" cy="1161003"/>
          </a:xfrm>
        </p:grpSpPr>
        <p:pic>
          <p:nvPicPr>
            <p:cNvPr id="294" name="Shape 294" descr="C:\Documents and Settings\user1\My Documents\My Pictures\urinary4.jpg"/>
            <p:cNvPicPr preferRelativeResize="0"/>
            <p:nvPr/>
          </p:nvPicPr>
          <p:blipFill rotWithShape="1">
            <a:blip r:embed="rId6">
              <a:alphaModFix/>
            </a:blip>
            <a:srcRect l="6360" t="4829" r="1969" b="4256"/>
            <a:stretch/>
          </p:blipFill>
          <p:spPr>
            <a:xfrm>
              <a:off x="7757864" y="3823009"/>
              <a:ext cx="1259694" cy="1153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Shape 295"/>
            <p:cNvSpPr/>
            <p:nvPr/>
          </p:nvSpPr>
          <p:spPr>
            <a:xfrm>
              <a:off x="8826906" y="4591021"/>
              <a:ext cx="150233" cy="74421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7742370" y="4638566"/>
              <a:ext cx="273441" cy="74421"/>
            </a:xfrm>
            <a:prstGeom prst="rect">
              <a:avLst/>
            </a:prstGeom>
            <a:noFill/>
            <a:ln w="19050" cap="flat" cmpd="sng">
              <a:solidFill>
                <a:srgbClr val="FF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8609311" y="4909591"/>
              <a:ext cx="269383" cy="74421"/>
            </a:xfrm>
            <a:prstGeom prst="rect">
              <a:avLst/>
            </a:prstGeom>
            <a:noFill/>
            <a:ln w="19050" cap="flat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8806180" y="4394200"/>
              <a:ext cx="238430" cy="129541"/>
            </a:xfrm>
            <a:prstGeom prst="rect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9" name="Shape 299"/>
          <p:cNvCxnSpPr/>
          <p:nvPr/>
        </p:nvCxnSpPr>
        <p:spPr>
          <a:xfrm>
            <a:off x="1516185" y="4206425"/>
            <a:ext cx="960315" cy="0"/>
          </a:xfrm>
          <a:prstGeom prst="straightConnector1">
            <a:avLst/>
          </a:prstGeom>
          <a:noFill/>
          <a:ln w="28575" cap="flat" cmpd="sng">
            <a:solidFill>
              <a:srgbClr val="FF99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Shape 300"/>
          <p:cNvCxnSpPr/>
          <p:nvPr/>
        </p:nvCxnSpPr>
        <p:spPr>
          <a:xfrm>
            <a:off x="3783135" y="4206425"/>
            <a:ext cx="1646115" cy="0"/>
          </a:xfrm>
          <a:prstGeom prst="straightConnector1">
            <a:avLst/>
          </a:prstGeom>
          <a:noFill/>
          <a:ln w="28575" cap="flat" cmpd="sng">
            <a:solidFill>
              <a:srgbClr val="CC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Shape 301"/>
          <p:cNvCxnSpPr/>
          <p:nvPr/>
        </p:nvCxnSpPr>
        <p:spPr>
          <a:xfrm>
            <a:off x="1516185" y="4591021"/>
            <a:ext cx="560265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Shape 302"/>
          <p:cNvCxnSpPr/>
          <p:nvPr/>
        </p:nvCxnSpPr>
        <p:spPr>
          <a:xfrm>
            <a:off x="1516185" y="4766018"/>
            <a:ext cx="1131765" cy="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3" name="Shape 303"/>
          <p:cNvCxnSpPr/>
          <p:nvPr/>
        </p:nvCxnSpPr>
        <p:spPr>
          <a:xfrm>
            <a:off x="2813295" y="4766018"/>
            <a:ext cx="1646115" cy="0"/>
          </a:xfrm>
          <a:prstGeom prst="straightConnector1">
            <a:avLst/>
          </a:prstGeom>
          <a:noFill/>
          <a:ln w="28575" cap="flat" cmpd="sng">
            <a:solidFill>
              <a:srgbClr val="CC00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4" name="Shape 304"/>
          <p:cNvGrpSpPr/>
          <p:nvPr/>
        </p:nvGrpSpPr>
        <p:grpSpPr>
          <a:xfrm>
            <a:off x="1326512" y="3823010"/>
            <a:ext cx="5004010" cy="1161004"/>
            <a:chOff x="1108506" y="2935390"/>
            <a:chExt cx="5044810" cy="731915"/>
          </a:xfrm>
        </p:grpSpPr>
        <p:sp>
          <p:nvSpPr>
            <p:cNvPr id="305" name="Shape 305"/>
            <p:cNvSpPr/>
            <p:nvPr/>
          </p:nvSpPr>
          <p:spPr>
            <a:xfrm rot="5400000">
              <a:off x="3264954" y="778943"/>
              <a:ext cx="731915" cy="504481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1108507" y="2971120"/>
              <a:ext cx="5009081" cy="660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Mucous membrane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folded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en" sz="1200" b="0" i="0" u="none" strike="noStrike" cap="non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“All urinary bladder except trigone”</a:t>
              </a:r>
              <a:endParaRPr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Uvula vesicae: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elevation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behind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internal urethral orifice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produced by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median lobe of prostate gland</a:t>
              </a:r>
              <a:endParaRPr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Trigone: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triangular area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base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of bladder bounded by the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 ureteric orifices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&amp;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internal urethral orifice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Its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mucous membrane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</a:t>
              </a:r>
              <a:r>
                <a:rPr lang="en" sz="1200" b="1" i="0" u="none" strike="noStrike" cap="non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elastic (not folded) </a:t>
              </a:r>
              <a:r>
                <a:rPr lang="en" sz="1200" b="0" i="0" u="none" strike="noStrike" cap="non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“only trigone”</a:t>
              </a:r>
              <a:endParaRPr/>
            </a:p>
          </p:txBody>
        </p:sp>
      </p:grpSp>
      <p:grpSp>
        <p:nvGrpSpPr>
          <p:cNvPr id="307" name="Shape 307"/>
          <p:cNvGrpSpPr/>
          <p:nvPr/>
        </p:nvGrpSpPr>
        <p:grpSpPr>
          <a:xfrm>
            <a:off x="1326512" y="2698549"/>
            <a:ext cx="5004009" cy="1045582"/>
            <a:chOff x="1108507" y="2962064"/>
            <a:chExt cx="5044809" cy="732000"/>
          </a:xfrm>
        </p:grpSpPr>
        <p:sp>
          <p:nvSpPr>
            <p:cNvPr id="308" name="Shape 308"/>
            <p:cNvSpPr/>
            <p:nvPr/>
          </p:nvSpPr>
          <p:spPr>
            <a:xfrm rot="5400000">
              <a:off x="3264916" y="805664"/>
              <a:ext cx="732000" cy="50448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1108507" y="2997793"/>
              <a:ext cx="5009100" cy="6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the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lowest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&amp;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most fixed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of urinary bladder.</a:t>
              </a:r>
              <a:endParaRPr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continuous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with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urethra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related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(lies behind) lower border of symphysis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pubis</a:t>
              </a:r>
              <a:endParaRPr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male: Is related to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upper surface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of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prostate gland </a:t>
              </a:r>
              <a:b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inferiorly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it </a:t>
              </a:r>
              <a:r>
                <a:rPr lang="en" sz="1200" b="0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rests on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the 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base of prostate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). </a:t>
              </a:r>
              <a:endParaRPr/>
            </a:p>
          </p:txBody>
        </p:sp>
      </p:grpSp>
      <p:grpSp>
        <p:nvGrpSpPr>
          <p:cNvPr id="310" name="Shape 310"/>
          <p:cNvGrpSpPr/>
          <p:nvPr/>
        </p:nvGrpSpPr>
        <p:grpSpPr>
          <a:xfrm>
            <a:off x="2346163" y="107194"/>
            <a:ext cx="930159" cy="784296"/>
            <a:chOff x="7712822" y="892310"/>
            <a:chExt cx="930159" cy="784296"/>
          </a:xfrm>
        </p:grpSpPr>
        <p:grpSp>
          <p:nvGrpSpPr>
            <p:cNvPr id="311" name="Shape 311"/>
            <p:cNvGrpSpPr/>
            <p:nvPr/>
          </p:nvGrpSpPr>
          <p:grpSpPr>
            <a:xfrm>
              <a:off x="7849627" y="1082547"/>
              <a:ext cx="628522" cy="594059"/>
              <a:chOff x="7618053" y="2941006"/>
              <a:chExt cx="1191503" cy="1126170"/>
            </a:xfrm>
          </p:grpSpPr>
          <p:cxnSp>
            <p:nvCxnSpPr>
              <p:cNvPr id="312" name="Shape 312"/>
              <p:cNvCxnSpPr/>
              <p:nvPr/>
            </p:nvCxnSpPr>
            <p:spPr>
              <a:xfrm>
                <a:off x="8213328" y="3734776"/>
                <a:ext cx="0" cy="332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13" name="Shape 313"/>
              <p:cNvSpPr/>
              <p:nvPr/>
            </p:nvSpPr>
            <p:spPr>
              <a:xfrm rot="10800000">
                <a:off x="7618053" y="2941006"/>
                <a:ext cx="1191503" cy="1027158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7B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4" name="Shape 314"/>
              <p:cNvCxnSpPr/>
              <p:nvPr/>
            </p:nvCxnSpPr>
            <p:spPr>
              <a:xfrm>
                <a:off x="8240371" y="3924997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5" name="Shape 315"/>
              <p:cNvCxnSpPr/>
              <p:nvPr/>
            </p:nvCxnSpPr>
            <p:spPr>
              <a:xfrm>
                <a:off x="8186456" y="3924997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16" name="Shape 316"/>
            <p:cNvSpPr txBox="1"/>
            <p:nvPr/>
          </p:nvSpPr>
          <p:spPr>
            <a:xfrm>
              <a:off x="7712822" y="892310"/>
              <a:ext cx="930159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Posterior</a:t>
              </a:r>
              <a:endParaRPr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7" name="Shape 317"/>
          <p:cNvGrpSpPr/>
          <p:nvPr/>
        </p:nvGrpSpPr>
        <p:grpSpPr>
          <a:xfrm>
            <a:off x="1516185" y="108135"/>
            <a:ext cx="930159" cy="783355"/>
            <a:chOff x="6882844" y="893251"/>
            <a:chExt cx="930159" cy="783355"/>
          </a:xfrm>
        </p:grpSpPr>
        <p:grpSp>
          <p:nvGrpSpPr>
            <p:cNvPr id="318" name="Shape 318"/>
            <p:cNvGrpSpPr/>
            <p:nvPr/>
          </p:nvGrpSpPr>
          <p:grpSpPr>
            <a:xfrm>
              <a:off x="7011052" y="1082547"/>
              <a:ext cx="628523" cy="594059"/>
              <a:chOff x="6814607" y="1418775"/>
              <a:chExt cx="1191504" cy="1126170"/>
            </a:xfrm>
          </p:grpSpPr>
          <p:cxnSp>
            <p:nvCxnSpPr>
              <p:cNvPr id="319" name="Shape 319"/>
              <p:cNvCxnSpPr/>
              <p:nvPr/>
            </p:nvCxnSpPr>
            <p:spPr>
              <a:xfrm>
                <a:off x="7410358" y="1947009"/>
                <a:ext cx="0" cy="59793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2CF1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20" name="Shape 320"/>
              <p:cNvSpPr/>
              <p:nvPr/>
            </p:nvSpPr>
            <p:spPr>
              <a:xfrm rot="10800000">
                <a:off x="6814608" y="1418775"/>
                <a:ext cx="1191503" cy="1027158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C2CF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Shape 321"/>
              <p:cNvSpPr/>
              <p:nvPr/>
            </p:nvSpPr>
            <p:spPr>
              <a:xfrm rot="10800000">
                <a:off x="6814607" y="1418775"/>
                <a:ext cx="1191503" cy="520775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33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2" name="Shape 322"/>
              <p:cNvCxnSpPr/>
              <p:nvPr/>
            </p:nvCxnSpPr>
            <p:spPr>
              <a:xfrm>
                <a:off x="7436926" y="2402766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Shape 323"/>
              <p:cNvCxnSpPr/>
              <p:nvPr/>
            </p:nvCxnSpPr>
            <p:spPr>
              <a:xfrm>
                <a:off x="7383011" y="2402766"/>
                <a:ext cx="0" cy="14217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24" name="Shape 324"/>
            <p:cNvSpPr txBox="1"/>
            <p:nvPr/>
          </p:nvSpPr>
          <p:spPr>
            <a:xfrm>
              <a:off x="6882844" y="893251"/>
              <a:ext cx="930159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Anterior</a:t>
              </a:r>
              <a:endParaRPr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7287812" y="1317272"/>
              <a:ext cx="75001" cy="75001"/>
            </a:xfrm>
            <a:prstGeom prst="ellipse">
              <a:avLst/>
            </a:prstGeom>
            <a:solidFill>
              <a:srgbClr val="859F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26" name="Shape 326"/>
          <p:cNvCxnSpPr/>
          <p:nvPr/>
        </p:nvCxnSpPr>
        <p:spPr>
          <a:xfrm>
            <a:off x="2990850" y="2505075"/>
            <a:ext cx="257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Shape 327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</a:t>
            </a: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rinary bladder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Shape 332"/>
          <p:cNvGraphicFramePr/>
          <p:nvPr/>
        </p:nvGraphicFramePr>
        <p:xfrm>
          <a:off x="326264" y="2240881"/>
          <a:ext cx="6588875" cy="2118430"/>
        </p:xfrm>
        <a:graphic>
          <a:graphicData uri="http://schemas.openxmlformats.org/drawingml/2006/table">
            <a:tbl>
              <a:tblPr firstRow="1" bandRow="1">
                <a:noFill/>
                <a:tableStyleId>{D28BB89A-12A5-4564-8608-E2ACB4C4758D}</a:tableStyleId>
              </a:tblPr>
              <a:tblGrid>
                <a:gridCol w="80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Supply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Arteries</a:t>
                      </a: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internal iliac artery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Veins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internal iliac vein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internal iliac lymph nodes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highlight>
                            <a:srgbClr val="0000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Parasympathetic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highlight>
                          <a:srgbClr val="0000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through pelvic splanchnic nerves from S2, S3, &amp; S4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Sympathetic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L1 &amp; L2 through hypogastric nerves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highlight>
                            <a:srgbClr val="8FCE4A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Sensory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highlight>
                          <a:srgbClr val="8FCE4A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transmitting pain due to overdistention of bladder (via general visceral afferent fibers from bladder to CNS).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33" name="Shape 333"/>
          <p:cNvCxnSpPr/>
          <p:nvPr/>
        </p:nvCxnSpPr>
        <p:spPr>
          <a:xfrm>
            <a:off x="8213328" y="3117980"/>
            <a:ext cx="0" cy="332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34" name="Shape 334"/>
          <p:cNvGraphicFramePr/>
          <p:nvPr/>
        </p:nvGraphicFramePr>
        <p:xfrm>
          <a:off x="326264" y="905531"/>
          <a:ext cx="6588875" cy="1219230"/>
        </p:xfrm>
        <a:graphic>
          <a:graphicData uri="http://schemas.openxmlformats.org/drawingml/2006/table">
            <a:tbl>
              <a:tblPr firstRow="1" bandRow="1">
                <a:noFill/>
                <a:tableStyleId>{D28BB89A-12A5-4564-8608-E2ACB4C4758D}</a:tableStyleId>
              </a:tblPr>
              <a:tblGrid>
                <a:gridCol w="253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1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Capacity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Empty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Distended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Empty bladder is a pelvic organ.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Accommodates from 300 – 500</a:t>
                      </a:r>
                      <a:r>
                        <a:rPr lang="en" sz="9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ml</a:t>
                      </a: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urine.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circular in shape.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Bulges into abdominal cavity</a:t>
                      </a:r>
                      <a:r>
                        <a:rPr lang="en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5" name="Shape 335" descr="C:\Documents and Settings\user1\My Documents\My Pictures\urinary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2268" y="1554025"/>
            <a:ext cx="602300" cy="53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 descr="C:\Documents and Settings\user1\My Documents\My Pictures\urinary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7186" y="1564440"/>
            <a:ext cx="602299" cy="52120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326251" y="4465891"/>
            <a:ext cx="658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*Urination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involves coordination between the </a:t>
            </a:r>
            <a:r>
              <a:rPr lang="en" sz="12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central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autonomic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lang="en" sz="12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somatic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nervous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systems</a:t>
            </a: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3799" y="2894431"/>
            <a:ext cx="2065040" cy="12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Shape 339"/>
          <p:cNvCxnSpPr/>
          <p:nvPr/>
        </p:nvCxnSpPr>
        <p:spPr>
          <a:xfrm rot="10800000">
            <a:off x="6632601" y="1774985"/>
            <a:ext cx="135368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0" name="Shape 340"/>
          <p:cNvCxnSpPr/>
          <p:nvPr/>
        </p:nvCxnSpPr>
        <p:spPr>
          <a:xfrm rot="10800000">
            <a:off x="3194145" y="1798346"/>
            <a:ext cx="135368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1" name="Shape 341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</a:t>
            </a: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rinary bladder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1323397" y="931958"/>
            <a:ext cx="5004010" cy="1161004"/>
            <a:chOff x="1108506" y="2935390"/>
            <a:chExt cx="5044810" cy="731915"/>
          </a:xfrm>
        </p:grpSpPr>
        <p:sp>
          <p:nvSpPr>
            <p:cNvPr id="347" name="Shape 347"/>
            <p:cNvSpPr/>
            <p:nvPr/>
          </p:nvSpPr>
          <p:spPr>
            <a:xfrm rot="5400000">
              <a:off x="3264954" y="778943"/>
              <a:ext cx="731915" cy="504481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1108507" y="2971120"/>
              <a:ext cx="5009081" cy="660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found in abdomen until age of 6 years</a:t>
              </a:r>
              <a:endParaRPr dirty="0"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Begins to enter the enlarging pelvis from age of 6 years onward</a:t>
              </a:r>
              <a:endParaRPr dirty="0"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Is found entirely in pelvis at puberty</a:t>
              </a:r>
              <a:endParaRPr dirty="0"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1" dirty="0">
                  <a:solidFill>
                    <a:srgbClr val="00B0F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picture</a:t>
              </a:r>
              <a:r>
                <a:rPr lang="en" sz="1200" dirty="0">
                  <a:solidFill>
                    <a:srgbClr val="00B0F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shows a</a:t>
              </a:r>
              <a:r>
                <a:rPr lang="en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median sagittal section of a newborn female child.</a:t>
              </a:r>
              <a:endParaRPr dirty="0"/>
            </a:p>
          </p:txBody>
        </p:sp>
      </p:grpSp>
      <p:sp>
        <p:nvSpPr>
          <p:cNvPr id="349" name="Shape 349"/>
          <p:cNvSpPr/>
          <p:nvPr/>
        </p:nvSpPr>
        <p:spPr>
          <a:xfrm>
            <a:off x="317094" y="2443195"/>
            <a:ext cx="932890" cy="692498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IVU </a:t>
            </a:r>
            <a:r>
              <a:rPr lang="en" sz="1300" b="1" i="0" u="none" strike="noStrike" cap="none">
                <a:solidFill>
                  <a:srgbClr val="FF33CC"/>
                </a:solidFill>
                <a:latin typeface="Open Sans"/>
                <a:ea typeface="Open Sans"/>
                <a:cs typeface="Open Sans"/>
                <a:sym typeface="Open Sans"/>
              </a:rPr>
              <a:t>(IVP)</a:t>
            </a:r>
            <a:endParaRPr/>
          </a:p>
        </p:txBody>
      </p:sp>
      <p:grpSp>
        <p:nvGrpSpPr>
          <p:cNvPr id="350" name="Shape 350"/>
          <p:cNvGrpSpPr/>
          <p:nvPr/>
        </p:nvGrpSpPr>
        <p:grpSpPr>
          <a:xfrm>
            <a:off x="1326512" y="2208943"/>
            <a:ext cx="5004010" cy="1161004"/>
            <a:chOff x="1108506" y="2935390"/>
            <a:chExt cx="5044810" cy="731915"/>
          </a:xfrm>
        </p:grpSpPr>
        <p:sp>
          <p:nvSpPr>
            <p:cNvPr id="351" name="Shape 351"/>
            <p:cNvSpPr/>
            <p:nvPr/>
          </p:nvSpPr>
          <p:spPr>
            <a:xfrm rot="5400000">
              <a:off x="3264954" y="778943"/>
              <a:ext cx="731915" cy="504481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EAD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1108507" y="2971120"/>
              <a:ext cx="5009081" cy="660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8250" rIns="8250" bIns="8250" anchor="ctr" anchorCtr="0">
              <a:noAutofit/>
            </a:bodyPr>
            <a:lstStyle/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IVU: Intravenous Urogram | </a:t>
              </a:r>
              <a:r>
                <a:rPr lang="en" sz="1200" b="0" i="0" u="none" strike="noStrike" cap="none">
                  <a:solidFill>
                    <a:srgbClr val="FF33CC"/>
                  </a:solidFill>
                  <a:latin typeface="Open Sans"/>
                  <a:ea typeface="Open Sans"/>
                  <a:cs typeface="Open Sans"/>
                  <a:sym typeface="Open Sans"/>
                </a:rPr>
                <a:t>IVP: Intravenous Pyelogram </a:t>
              </a:r>
              <a:endParaRPr/>
            </a:p>
            <a:p>
              <a:pPr marL="108000" marR="0" lvl="0" indent="-1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" sz="1200" b="1" i="0" u="none" strike="noStrike" cap="none">
                  <a:solidFill>
                    <a:srgbClr val="F1C232"/>
                  </a:solidFill>
                  <a:latin typeface="Open Sans"/>
                  <a:ea typeface="Open Sans"/>
                  <a:cs typeface="Open Sans"/>
                  <a:sym typeface="Open Sans"/>
                </a:rPr>
                <a:t>IVU</a:t>
              </a:r>
              <a:r>
                <a:rPr lang="e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(Post micturition) </a:t>
              </a:r>
              <a:r>
                <a:rPr lang="en" sz="1200" b="0" i="0" u="none" strike="noStrike" cap="non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also called IVP ,is an x-ray exam that uses an injection of contrast material to evaluate your kidneys, ureters and bladder and help </a:t>
              </a: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diagnose (demonstrates) a bladder stone </a:t>
              </a:r>
              <a:r>
                <a:rPr lang="en" sz="1200" b="0" i="0" u="none" strike="noStrike" cap="none">
                  <a:solidFill>
                    <a:srgbClr val="FF33CC"/>
                  </a:solidFill>
                  <a:latin typeface="Open Sans"/>
                  <a:ea typeface="Open Sans"/>
                  <a:cs typeface="Open Sans"/>
                  <a:sym typeface="Open Sans"/>
                </a:rPr>
                <a:t>or any obstruction in the urinary system. </a:t>
              </a:r>
              <a:endParaRPr/>
            </a:p>
          </p:txBody>
        </p:sp>
      </p:grpSp>
      <p:sp>
        <p:nvSpPr>
          <p:cNvPr id="353" name="Shape 353"/>
          <p:cNvSpPr/>
          <p:nvPr/>
        </p:nvSpPr>
        <p:spPr>
          <a:xfrm>
            <a:off x="313979" y="1330822"/>
            <a:ext cx="933000" cy="692400"/>
          </a:xfrm>
          <a:prstGeom prst="homePlate">
            <a:avLst>
              <a:gd name="adj" fmla="val 29988"/>
            </a:avLst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Position</a:t>
            </a:r>
            <a:endParaRPr sz="1200"/>
          </a:p>
        </p:txBody>
      </p:sp>
      <p:sp>
        <p:nvSpPr>
          <p:cNvPr id="354" name="Shape 354"/>
          <p:cNvSpPr/>
          <p:nvPr/>
        </p:nvSpPr>
        <p:spPr>
          <a:xfrm>
            <a:off x="50427" y="932100"/>
            <a:ext cx="1272900" cy="33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70C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-30663" y="992390"/>
            <a:ext cx="1628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ONLY in boy’s slides </a:t>
            </a:r>
            <a:endParaRPr sz="1000"/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4247" y="3392793"/>
            <a:ext cx="2046872" cy="163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 l="4514" t="2918" r="4632" b="4748"/>
          <a:stretch/>
        </p:blipFill>
        <p:spPr>
          <a:xfrm>
            <a:off x="6930907" y="590103"/>
            <a:ext cx="1513803" cy="1618841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8" name="Shape 3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0907" y="2571750"/>
            <a:ext cx="1513803" cy="1753228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9" name="Shape 359"/>
          <p:cNvSpPr txBox="1"/>
          <p:nvPr/>
        </p:nvSpPr>
        <p:spPr>
          <a:xfrm>
            <a:off x="6756246" y="4275553"/>
            <a:ext cx="221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Here the right side is obstructed</a:t>
            </a:r>
            <a:endParaRPr sz="900" dirty="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0" y="170627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</a:t>
            </a: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rinary bladder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1374</Words>
  <Application>Microsoft Office PowerPoint</Application>
  <PresentationFormat>On-screen Show (16:9)</PresentationFormat>
  <Paragraphs>210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Courier New</vt:lpstr>
      <vt:lpstr>Arabic Typesetting</vt:lpstr>
      <vt:lpstr>Calibri</vt:lpstr>
      <vt:lpstr>Economica</vt:lpstr>
      <vt:lpstr>Trebuchet MS</vt:lpstr>
      <vt:lpstr>Open Sans</vt:lpstr>
      <vt:lpstr>Noto Sans Symbols</vt:lpstr>
      <vt:lpstr>Simple Light</vt:lpstr>
      <vt:lpstr>Luxe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MCQs </vt:lpstr>
      <vt:lpstr>MCQs </vt:lpstr>
      <vt:lpstr>(1) B           (6) C  (2) A            (7) A (3) D           (8) C  (4) B           (9) B  (5) C          (10) D  </vt:lpstr>
      <vt:lpstr>GOOD LUCK  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rawan Alharbi.</cp:lastModifiedBy>
  <cp:revision>2</cp:revision>
  <dcterms:modified xsi:type="dcterms:W3CDTF">2018-04-08T21:51:41Z</dcterms:modified>
</cp:coreProperties>
</file>