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81" r:id="rId4"/>
    <p:sldId id="273" r:id="rId5"/>
    <p:sldId id="282" r:id="rId6"/>
    <p:sldId id="278" r:id="rId7"/>
    <p:sldId id="283" r:id="rId8"/>
    <p:sldId id="277" r:id="rId9"/>
    <p:sldId id="284" r:id="rId10"/>
    <p:sldId id="279" r:id="rId11"/>
    <p:sldId id="280" r:id="rId12"/>
    <p:sldId id="285" r:id="rId13"/>
    <p:sldId id="286" r:id="rId14"/>
    <p:sldId id="272" r:id="rId15"/>
  </p:sldIdLst>
  <p:sldSz cx="12192000" cy="6858000"/>
  <p:notesSz cx="6858000" cy="9144000"/>
  <p:defaultTextStyle>
    <a:defPPr>
      <a:defRPr lang="ar-SA">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rgbClr val="00000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rgbClr val="000000"/>
        </a:fontRef>
        <a:schemeClr val="bg1"/>
      </a:tcTxStyle>
      <a:tcStyle>
        <a:tcBdr/>
        <a:fillRef idx="1">
          <a:schemeClr val="accent5"/>
        </a:fillRef>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uFillTx/>
              </a:defRPr>
            </a:lvl1pPr>
          </a:lstStyle>
          <a:p>
            <a:endParaRPr lang="ar-SA">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uFillTx/>
              </a:defRPr>
            </a:lvl1pPr>
          </a:lstStyle>
          <a:p>
            <a:fld id="{CBD01A7A-718A-48AC-AAF7-B7D6CB159858}" type="datetimeFigureOut">
              <a:rPr lang="ar-SA" smtClean="0">
                <a:uFillTx/>
              </a:rPr>
              <a:t>14/08/39</a:t>
            </a:fld>
            <a:endParaRPr lang="ar-SA">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ar-SA">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uFillTx/>
              </a:defRPr>
            </a:lvl1pPr>
          </a:lstStyle>
          <a:p>
            <a:endParaRPr lang="ar-SA">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uFillTx/>
              </a:defRPr>
            </a:lvl1pPr>
          </a:lstStyle>
          <a:p>
            <a:fld id="{251AD055-560F-4CB7-AF7F-C4C6F00D396F}" type="slidenum">
              <a:rPr lang="ar-SA" smtClean="0">
                <a:uFillTx/>
              </a:rPr>
              <a:t>‹#›</a:t>
            </a:fld>
            <a:endParaRPr lang="ar-SA">
              <a:uFillTx/>
            </a:endParaRPr>
          </a:p>
        </p:txBody>
      </p:sp>
    </p:spTree>
    <p:extLst>
      <p:ext uri="{BB962C8B-B14F-4D97-AF65-F5344CB8AC3E}">
        <p14:creationId xmlns:p14="http://schemas.microsoft.com/office/powerpoint/2010/main" val="208590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9174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0511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endParaRPr lang="ar-SA">
              <a:uFillTx/>
            </a:endParaRP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endParaRPr lang="ar-SA">
              <a:uFillTx/>
            </a:endParaRPr>
          </a:p>
        </p:txBody>
      </p:sp>
      <p:sp>
        <p:nvSpPr>
          <p:cNvPr id="4" name="Date Placeholder 3"/>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5" name="Footer Placeholder 4"/>
          <p:cNvSpPr>
            <a:spLocks noGrp="1"/>
          </p:cNvSpPr>
          <p:nvPr>
            <p:ph type="ftr" sz="quarter" idx="11"/>
          </p:nvPr>
        </p:nvSpPr>
        <p:spPr/>
        <p:txBody>
          <a:bodyPr/>
          <a:lstStyle/>
          <a:p>
            <a:endParaRPr lang="ar-SA">
              <a:uFillTx/>
            </a:endParaRPr>
          </a:p>
        </p:txBody>
      </p:sp>
      <p:sp>
        <p:nvSpPr>
          <p:cNvPr id="6" name="Slide Number Placeholder 5"/>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ar-SA">
              <a:uFillTx/>
            </a:endParaRPr>
          </a:p>
        </p:txBody>
      </p:sp>
      <p:sp>
        <p:nvSpPr>
          <p:cNvPr id="3" name="Vertical Text Placeholder 2"/>
          <p:cNvSpPr>
            <a:spLocks noGrp="1"/>
          </p:cNvSpPr>
          <p:nvPr>
            <p:ph type="body" orient="vert" idx="1"/>
          </p:nvPr>
        </p:nvSpPr>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4" name="Date Placeholder 3"/>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5" name="Footer Placeholder 4"/>
          <p:cNvSpPr>
            <a:spLocks noGrp="1"/>
          </p:cNvSpPr>
          <p:nvPr>
            <p:ph type="ftr" sz="quarter" idx="11"/>
          </p:nvPr>
        </p:nvSpPr>
        <p:spPr/>
        <p:txBody>
          <a:bodyPr/>
          <a:lstStyle/>
          <a:p>
            <a:endParaRPr lang="ar-SA">
              <a:uFillTx/>
            </a:endParaRPr>
          </a:p>
        </p:txBody>
      </p:sp>
      <p:sp>
        <p:nvSpPr>
          <p:cNvPr id="6" name="Slide Number Placeholder 5"/>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endParaRPr lang="ar-SA">
              <a:uFillTx/>
            </a:endParaRP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4" name="Date Placeholder 3"/>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5" name="Footer Placeholder 4"/>
          <p:cNvSpPr>
            <a:spLocks noGrp="1"/>
          </p:cNvSpPr>
          <p:nvPr>
            <p:ph type="ftr" sz="quarter" idx="11"/>
          </p:nvPr>
        </p:nvSpPr>
        <p:spPr/>
        <p:txBody>
          <a:bodyPr/>
          <a:lstStyle/>
          <a:p>
            <a:endParaRPr lang="ar-SA">
              <a:uFillTx/>
            </a:endParaRPr>
          </a:p>
        </p:txBody>
      </p:sp>
      <p:sp>
        <p:nvSpPr>
          <p:cNvPr id="6" name="Slide Number Placeholder 5"/>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Shape 2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2" name="Shape 22"/>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415600" y="1633633"/>
            <a:ext cx="11360800" cy="44720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46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ar-SA">
              <a:uFillTx/>
            </a:endParaRPr>
          </a:p>
        </p:txBody>
      </p:sp>
      <p:sp>
        <p:nvSpPr>
          <p:cNvPr id="3" name="Content Placeholder 2"/>
          <p:cNvSpPr>
            <a:spLocks noGrp="1"/>
          </p:cNvSpPr>
          <p:nvPr>
            <p:ph idx="1"/>
          </p:nvPr>
        </p:nvSpPr>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4" name="Date Placeholder 3"/>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5" name="Footer Placeholder 4"/>
          <p:cNvSpPr>
            <a:spLocks noGrp="1"/>
          </p:cNvSpPr>
          <p:nvPr>
            <p:ph type="ftr" sz="quarter" idx="11"/>
          </p:nvPr>
        </p:nvSpPr>
        <p:spPr/>
        <p:txBody>
          <a:bodyPr/>
          <a:lstStyle/>
          <a:p>
            <a:endParaRPr lang="ar-SA">
              <a:uFillTx/>
            </a:endParaRPr>
          </a:p>
        </p:txBody>
      </p:sp>
      <p:sp>
        <p:nvSpPr>
          <p:cNvPr id="6" name="Slide Number Placeholder 5"/>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endParaRPr lang="ar-SA">
              <a:uFillTx/>
            </a:endParaRP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Edit Master text styles</a:t>
            </a:r>
          </a:p>
        </p:txBody>
      </p:sp>
      <p:sp>
        <p:nvSpPr>
          <p:cNvPr id="4" name="Date Placeholder 3"/>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5" name="Footer Placeholder 4"/>
          <p:cNvSpPr>
            <a:spLocks noGrp="1"/>
          </p:cNvSpPr>
          <p:nvPr>
            <p:ph type="ftr" sz="quarter" idx="11"/>
          </p:nvPr>
        </p:nvSpPr>
        <p:spPr/>
        <p:txBody>
          <a:bodyPr/>
          <a:lstStyle/>
          <a:p>
            <a:endParaRPr lang="ar-SA">
              <a:uFillTx/>
            </a:endParaRPr>
          </a:p>
        </p:txBody>
      </p:sp>
      <p:sp>
        <p:nvSpPr>
          <p:cNvPr id="6" name="Slide Number Placeholder 5"/>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ar-SA">
              <a:uFillTx/>
            </a:endParaRPr>
          </a:p>
        </p:txBody>
      </p:sp>
      <p:sp>
        <p:nvSpPr>
          <p:cNvPr id="3" name="Content Placeholder 2"/>
          <p:cNvSpPr>
            <a:spLocks noGrp="1"/>
          </p:cNvSpPr>
          <p:nvPr>
            <p:ph sz="half" idx="1"/>
          </p:nvPr>
        </p:nvSpPr>
        <p:spPr>
          <a:xfrm>
            <a:off x="838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5" name="Date Placeholder 4"/>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6" name="Footer Placeholder 5"/>
          <p:cNvSpPr>
            <a:spLocks noGrp="1"/>
          </p:cNvSpPr>
          <p:nvPr>
            <p:ph type="ftr" sz="quarter" idx="11"/>
          </p:nvPr>
        </p:nvSpPr>
        <p:spPr/>
        <p:txBody>
          <a:bodyPr/>
          <a:lstStyle/>
          <a:p>
            <a:endParaRPr lang="ar-SA">
              <a:uFillTx/>
            </a:endParaRPr>
          </a:p>
        </p:txBody>
      </p:sp>
      <p:sp>
        <p:nvSpPr>
          <p:cNvPr id="7" name="Slide Number Placeholder 6"/>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endParaRPr lang="ar-SA">
              <a:uFillTx/>
            </a:endParaRP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7" name="Date Placeholder 6"/>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8" name="Footer Placeholder 7"/>
          <p:cNvSpPr>
            <a:spLocks noGrp="1"/>
          </p:cNvSpPr>
          <p:nvPr>
            <p:ph type="ftr" sz="quarter" idx="11"/>
          </p:nvPr>
        </p:nvSpPr>
        <p:spPr/>
        <p:txBody>
          <a:bodyPr/>
          <a:lstStyle/>
          <a:p>
            <a:endParaRPr lang="ar-SA">
              <a:uFillTx/>
            </a:endParaRPr>
          </a:p>
        </p:txBody>
      </p:sp>
      <p:sp>
        <p:nvSpPr>
          <p:cNvPr id="9" name="Slide Number Placeholder 8"/>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ar-SA">
              <a:uFillTx/>
            </a:endParaRPr>
          </a:p>
        </p:txBody>
      </p:sp>
      <p:sp>
        <p:nvSpPr>
          <p:cNvPr id="3" name="Date Placeholder 2"/>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4" name="Footer Placeholder 3"/>
          <p:cNvSpPr>
            <a:spLocks noGrp="1"/>
          </p:cNvSpPr>
          <p:nvPr>
            <p:ph type="ftr" sz="quarter" idx="11"/>
          </p:nvPr>
        </p:nvSpPr>
        <p:spPr/>
        <p:txBody>
          <a:bodyPr/>
          <a:lstStyle/>
          <a:p>
            <a:endParaRPr lang="ar-SA">
              <a:uFillTx/>
            </a:endParaRPr>
          </a:p>
        </p:txBody>
      </p:sp>
      <p:sp>
        <p:nvSpPr>
          <p:cNvPr id="5" name="Slide Number Placeholder 4"/>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3" name="Footer Placeholder 2"/>
          <p:cNvSpPr>
            <a:spLocks noGrp="1"/>
          </p:cNvSpPr>
          <p:nvPr>
            <p:ph type="ftr" sz="quarter" idx="11"/>
          </p:nvPr>
        </p:nvSpPr>
        <p:spPr/>
        <p:txBody>
          <a:bodyPr/>
          <a:lstStyle/>
          <a:p>
            <a:endParaRPr lang="ar-SA">
              <a:uFillTx/>
            </a:endParaRPr>
          </a:p>
        </p:txBody>
      </p:sp>
      <p:sp>
        <p:nvSpPr>
          <p:cNvPr id="4" name="Slide Number Placeholder 3"/>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endParaRPr lang="ar-SA">
              <a:uFillTx/>
            </a:endParaRP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6" name="Footer Placeholder 5"/>
          <p:cNvSpPr>
            <a:spLocks noGrp="1"/>
          </p:cNvSpPr>
          <p:nvPr>
            <p:ph type="ftr" sz="quarter" idx="11"/>
          </p:nvPr>
        </p:nvSpPr>
        <p:spPr/>
        <p:txBody>
          <a:bodyPr/>
          <a:lstStyle/>
          <a:p>
            <a:endParaRPr lang="ar-SA">
              <a:uFillTx/>
            </a:endParaRPr>
          </a:p>
        </p:txBody>
      </p:sp>
      <p:sp>
        <p:nvSpPr>
          <p:cNvPr id="7" name="Slide Number Placeholder 6"/>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endParaRPr lang="ar-SA">
              <a:uFillTx/>
            </a:endParaRP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ar-SA">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BB972760-74CC-4079-99B5-737F11B56BB4}" type="datetimeFigureOut">
              <a:rPr lang="ar-SA" smtClean="0">
                <a:uFillTx/>
              </a:rPr>
              <a:t>14/08/39</a:t>
            </a:fld>
            <a:endParaRPr lang="ar-SA">
              <a:uFillTx/>
            </a:endParaRPr>
          </a:p>
        </p:txBody>
      </p:sp>
      <p:sp>
        <p:nvSpPr>
          <p:cNvPr id="6" name="Footer Placeholder 5"/>
          <p:cNvSpPr>
            <a:spLocks noGrp="1"/>
          </p:cNvSpPr>
          <p:nvPr>
            <p:ph type="ftr" sz="quarter" idx="11"/>
          </p:nvPr>
        </p:nvSpPr>
        <p:spPr/>
        <p:txBody>
          <a:bodyPr/>
          <a:lstStyle/>
          <a:p>
            <a:endParaRPr lang="ar-SA">
              <a:uFillTx/>
            </a:endParaRPr>
          </a:p>
        </p:txBody>
      </p:sp>
      <p:sp>
        <p:nvSpPr>
          <p:cNvPr id="7" name="Slide Number Placeholder 6"/>
          <p:cNvSpPr>
            <a:spLocks noGrp="1"/>
          </p:cNvSpPr>
          <p:nvPr>
            <p:ph type="sldNum" sz="quarter" idx="12"/>
          </p:nvPr>
        </p:nvSpPr>
        <p:spPr/>
        <p:txBody>
          <a:bodyPr/>
          <a:lstStyle/>
          <a:p>
            <a:fld id="{0ABCFD03-F13A-4491-9FE7-44F1AE3967ED}" type="slidenum">
              <a:rPr lang="ar-SA" smtClean="0">
                <a:uFillTx/>
              </a:rPr>
              <a:t>‹#›</a:t>
            </a:fld>
            <a:endParaRPr lang="ar-SA">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4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endParaRPr lang="ar-SA">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ar-SA">
              <a:uFillTx/>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BB972760-74CC-4079-99B5-737F11B56BB4}" type="datetimeFigureOut">
              <a:rPr lang="ar-SA" smtClean="0">
                <a:uFillTx/>
              </a:rPr>
              <a:t>14/08/39</a:t>
            </a:fld>
            <a:endParaRPr lang="ar-SA">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ar-SA">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0ABCFD03-F13A-4491-9FE7-44F1AE3967ED}" type="slidenum">
              <a:rPr lang="ar-SA" smtClean="0">
                <a:uFillTx/>
              </a:rPr>
              <a:t>‹#›</a:t>
            </a:fld>
            <a:endParaRPr lang="ar-SA">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ar-SA">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صورة 8">
            <a:extLst>
              <a:ext uri="{FF2B5EF4-FFF2-40B4-BE49-F238E27FC236}">
                <a16:creationId xmlns:a16="http://schemas.microsoft.com/office/drawing/2014/main" xmlns="" id="{E729A4F3-B9CD-2545-BB33-E8EEFD895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22488"/>
          </a:xfrm>
          <a:prstGeom prst="rect">
            <a:avLst/>
          </a:prstGeom>
        </p:spPr>
      </p:pic>
      <p:sp>
        <p:nvSpPr>
          <p:cNvPr id="10" name="مربع نص 9">
            <a:extLst>
              <a:ext uri="{FF2B5EF4-FFF2-40B4-BE49-F238E27FC236}">
                <a16:creationId xmlns:a16="http://schemas.microsoft.com/office/drawing/2014/main" xmlns="" id="{C2FB6FD0-92C4-7A4B-BE41-C8F33B2F0B84}"/>
              </a:ext>
            </a:extLst>
          </p:cNvPr>
          <p:cNvSpPr txBox="1"/>
          <p:nvPr/>
        </p:nvSpPr>
        <p:spPr>
          <a:xfrm>
            <a:off x="2395246" y="4916676"/>
            <a:ext cx="7401507" cy="692497"/>
          </a:xfrm>
          <a:prstGeom prst="rect">
            <a:avLst/>
          </a:prstGeom>
          <a:noFill/>
        </p:spPr>
        <p:txBody>
          <a:bodyPr wrap="square" rtlCol="1">
            <a:spAutoFit/>
          </a:bodyPr>
          <a:lstStyle/>
          <a:p>
            <a:pPr algn="r"/>
            <a:r>
              <a:rPr lang="en-US" sz="3900" b="1" dirty="0" smtClean="0">
                <a:solidFill>
                  <a:schemeClr val="tx2"/>
                </a:solidFill>
              </a:rPr>
              <a:t>Bladder and Urethra Development </a:t>
            </a:r>
            <a:endParaRPr lang="ar-SA" sz="3900" b="1"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179" y="3349478"/>
            <a:ext cx="1567198" cy="15671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0207" y="1056"/>
            <a:ext cx="2305878"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en-US" sz="4000"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Urethra</a:t>
            </a:r>
            <a:r>
              <a:rPr lang="en-GB" altLang="en-US" sz="1400" dirty="0">
                <a:solidFill>
                  <a:srgbClr val="FF0000"/>
                </a:solidFill>
                <a:latin typeface="Times New Roman" pitchFamily="18" charset="0"/>
                <a:cs typeface="Times New Roman" pitchFamily="18" charset="0"/>
              </a:rPr>
              <a:t> </a:t>
            </a:r>
            <a:endParaRPr lang="en-US" sz="1400" dirty="0"/>
          </a:p>
        </p:txBody>
      </p:sp>
      <p:sp>
        <p:nvSpPr>
          <p:cNvPr id="3" name="Rectangle 2"/>
          <p:cNvSpPr/>
          <p:nvPr/>
        </p:nvSpPr>
        <p:spPr>
          <a:xfrm>
            <a:off x="590394" y="603249"/>
            <a:ext cx="11011212" cy="188031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90000"/>
              </a:lnSpc>
            </a:pPr>
            <a:r>
              <a:rPr lang="en-GB"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Indifferent stage ;</a:t>
            </a: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 </a:t>
            </a:r>
            <a:r>
              <a:rPr lang="en-US" altLang="en-US" sz="1600" dirty="0">
                <a:ln w="0"/>
                <a:solidFill>
                  <a:schemeClr val="bg2">
                    <a:lumMod val="75000"/>
                  </a:schemeClr>
                </a:solidFill>
                <a:effectLst>
                  <a:outerShdw blurRad="38100" dist="19050" dir="2700000" algn="tl" rotWithShape="0">
                    <a:schemeClr val="dk1">
                      <a:alpha val="40000"/>
                    </a:schemeClr>
                  </a:outerShdw>
                </a:effectLst>
                <a:latin typeface="+mj-lt"/>
                <a:cs typeface="Times New Roman" pitchFamily="18" charset="0"/>
              </a:rPr>
              <a:t>or undifferentiated stage which is a stage that we can’t predict the baby’s gender.</a:t>
            </a:r>
          </a:p>
          <a:p>
            <a:pPr>
              <a:lnSpc>
                <a:spcPct val="90000"/>
              </a:lnSpc>
            </a:pPr>
            <a:endParaRPr lang="en-GB"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endParaRPr>
          </a:p>
          <a:p>
            <a:pPr marL="285750" indent="-285750">
              <a:lnSpc>
                <a:spcPct val="90000"/>
              </a:lnSpc>
              <a:buFont typeface="Arial" pitchFamily="34" charset="0"/>
              <a:buChar char="•"/>
            </a:pP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The genital tubercle (</a:t>
            </a:r>
            <a:r>
              <a:rPr lang="en-US" altLang="en-US" sz="1600" dirty="0" err="1">
                <a:ln w="0"/>
                <a:solidFill>
                  <a:schemeClr val="tx1"/>
                </a:solidFill>
                <a:effectLst>
                  <a:outerShdw blurRad="38100" dist="19050" dir="2700000" algn="tl" rotWithShape="0">
                    <a:schemeClr val="dk1">
                      <a:alpha val="40000"/>
                    </a:schemeClr>
                  </a:outerShdw>
                </a:effectLst>
                <a:latin typeface="+mj-lt"/>
                <a:cs typeface="Times New Roman" pitchFamily="18" charset="0"/>
              </a:rPr>
              <a:t>mesenchymal</a:t>
            </a: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 elevation) develops at </a:t>
            </a:r>
            <a:r>
              <a:rPr lang="en-US" altLang="en-US" sz="1600" b="1" u="sng" dirty="0">
                <a:ln w="0"/>
                <a:solidFill>
                  <a:srgbClr val="FF0000"/>
                </a:solidFill>
                <a:effectLst>
                  <a:outerShdw blurRad="38100" dist="19050" dir="2700000" algn="tl" rotWithShape="0">
                    <a:schemeClr val="dk1">
                      <a:alpha val="40000"/>
                    </a:schemeClr>
                  </a:outerShdw>
                </a:effectLst>
                <a:latin typeface="+mj-lt"/>
                <a:cs typeface="Times New Roman" pitchFamily="18" charset="0"/>
              </a:rPr>
              <a:t>the cranial end of the </a:t>
            </a:r>
            <a:r>
              <a:rPr lang="en-US" altLang="en-US" sz="1600" b="1" u="sng" dirty="0" err="1">
                <a:ln w="0"/>
                <a:solidFill>
                  <a:srgbClr val="FF0000"/>
                </a:solidFill>
                <a:effectLst>
                  <a:outerShdw blurRad="38100" dist="19050" dir="2700000" algn="tl" rotWithShape="0">
                    <a:schemeClr val="dk1">
                      <a:alpha val="40000"/>
                    </a:schemeClr>
                  </a:outerShdw>
                </a:effectLst>
                <a:latin typeface="+mj-lt"/>
                <a:cs typeface="Times New Roman" pitchFamily="18" charset="0"/>
              </a:rPr>
              <a:t>cloacal</a:t>
            </a:r>
            <a:r>
              <a:rPr lang="en-US" altLang="en-US" sz="1600" b="1" u="sng" dirty="0">
                <a:ln w="0"/>
                <a:solidFill>
                  <a:srgbClr val="FF0000"/>
                </a:solidFill>
                <a:effectLst>
                  <a:outerShdw blurRad="38100" dist="19050" dir="2700000" algn="tl" rotWithShape="0">
                    <a:schemeClr val="dk1">
                      <a:alpha val="40000"/>
                    </a:schemeClr>
                  </a:outerShdw>
                </a:effectLst>
                <a:latin typeface="+mj-lt"/>
                <a:cs typeface="Times New Roman" pitchFamily="18" charset="0"/>
              </a:rPr>
              <a:t> membrane.</a:t>
            </a:r>
            <a:r>
              <a:rPr lang="en-US" altLang="en-US" sz="1600" u="sng" dirty="0">
                <a:ln w="0"/>
                <a:solidFill>
                  <a:srgbClr val="FF0000"/>
                </a:solidFill>
                <a:effectLst>
                  <a:outerShdw blurRad="38100" dist="19050" dir="2700000" algn="tl" rotWithShape="0">
                    <a:schemeClr val="dk1">
                      <a:alpha val="40000"/>
                    </a:schemeClr>
                  </a:outerShdw>
                </a:effectLst>
                <a:latin typeface="+mj-lt"/>
                <a:cs typeface="Times New Roman" pitchFamily="18" charset="0"/>
              </a:rPr>
              <a:t> </a:t>
            </a:r>
          </a:p>
          <a:p>
            <a:pPr>
              <a:lnSpc>
                <a:spcPct val="90000"/>
              </a:lnSpc>
            </a:pPr>
            <a:r>
              <a:rPr lang="en-US" altLang="en-US" sz="1600" u="sng" dirty="0">
                <a:ln w="0"/>
                <a:solidFill>
                  <a:schemeClr val="tx1"/>
                </a:solidFill>
                <a:effectLst>
                  <a:outerShdw blurRad="38100" dist="19050" dir="2700000" algn="tl" rotWithShape="0">
                    <a:schemeClr val="dk1">
                      <a:alpha val="40000"/>
                    </a:schemeClr>
                  </a:outerShdw>
                </a:effectLst>
                <a:latin typeface="+mj-lt"/>
                <a:cs typeface="Times New Roman" pitchFamily="18" charset="0"/>
              </a:rPr>
              <a:t> </a:t>
            </a:r>
          </a:p>
          <a:p>
            <a:pPr marL="285750" indent="-285750">
              <a:lnSpc>
                <a:spcPct val="90000"/>
              </a:lnSpc>
              <a:buFont typeface="Arial" pitchFamily="34" charset="0"/>
              <a:buChar char="•"/>
            </a:pP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Two </a:t>
            </a:r>
            <a:r>
              <a:rPr lang="en-US" altLang="en-US" sz="1600" b="1" u="sng" dirty="0">
                <a:ln w="0"/>
                <a:solidFill>
                  <a:schemeClr val="accent6">
                    <a:lumMod val="75000"/>
                  </a:schemeClr>
                </a:solidFill>
                <a:effectLst>
                  <a:outerShdw blurRad="38100" dist="19050" dir="2700000" algn="tl" rotWithShape="0">
                    <a:schemeClr val="dk1">
                      <a:alpha val="40000"/>
                    </a:schemeClr>
                  </a:outerShdw>
                </a:effectLst>
                <a:latin typeface="+mj-lt"/>
                <a:cs typeface="Times New Roman" pitchFamily="18" charset="0"/>
              </a:rPr>
              <a:t>urethral folds</a:t>
            </a: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 develop on either side of the </a:t>
            </a:r>
            <a:r>
              <a:rPr lang="en-US" altLang="en-US" sz="1600" b="1" u="sng" dirty="0">
                <a:ln w="0"/>
                <a:solidFill>
                  <a:srgbClr val="FF0000"/>
                </a:solidFill>
                <a:effectLst>
                  <a:outerShdw blurRad="38100" dist="19050" dir="2700000" algn="tl" rotWithShape="0">
                    <a:schemeClr val="dk1">
                      <a:alpha val="40000"/>
                    </a:schemeClr>
                  </a:outerShdw>
                </a:effectLst>
                <a:latin typeface="+mj-lt"/>
                <a:cs typeface="Times New Roman" pitchFamily="18" charset="0"/>
              </a:rPr>
              <a:t>urogenital membrane.</a:t>
            </a:r>
          </a:p>
          <a:p>
            <a:pPr>
              <a:lnSpc>
                <a:spcPct val="90000"/>
              </a:lnSpc>
            </a:pPr>
            <a:endParaRPr lang="en-US" altLang="en-US" sz="1600" u="sng" dirty="0">
              <a:ln w="0"/>
              <a:solidFill>
                <a:schemeClr val="tx1"/>
              </a:solidFill>
              <a:effectLst>
                <a:outerShdw blurRad="38100" dist="19050" dir="2700000" algn="tl" rotWithShape="0">
                  <a:schemeClr val="dk1">
                    <a:alpha val="40000"/>
                  </a:schemeClr>
                </a:outerShdw>
              </a:effectLst>
              <a:latin typeface="+mj-lt"/>
              <a:cs typeface="Times New Roman" pitchFamily="18" charset="0"/>
            </a:endParaRPr>
          </a:p>
          <a:p>
            <a:pPr marL="285750" indent="-285750">
              <a:lnSpc>
                <a:spcPct val="90000"/>
              </a:lnSpc>
              <a:buFont typeface="Arial" pitchFamily="34" charset="0"/>
              <a:buChar char="•"/>
            </a:pP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Laterally two </a:t>
            </a:r>
            <a:r>
              <a:rPr lang="en-US" altLang="en-US" sz="1600" b="1" u="sng" dirty="0" err="1">
                <a:ln w="0"/>
                <a:solidFill>
                  <a:srgbClr val="0070C0"/>
                </a:solidFill>
                <a:effectLst>
                  <a:outerShdw blurRad="38100" dist="19050" dir="2700000" algn="tl" rotWithShape="0">
                    <a:schemeClr val="dk1">
                      <a:alpha val="40000"/>
                    </a:schemeClr>
                  </a:outerShdw>
                </a:effectLst>
                <a:latin typeface="+mj-lt"/>
                <a:cs typeface="Times New Roman" pitchFamily="18" charset="0"/>
              </a:rPr>
              <a:t>labioscrotal</a:t>
            </a:r>
            <a:r>
              <a:rPr lang="en-US" altLang="en-US" sz="1600" b="1" u="sng" dirty="0">
                <a:ln w="0"/>
                <a:solidFill>
                  <a:srgbClr val="0070C0"/>
                </a:solidFill>
                <a:effectLst>
                  <a:outerShdw blurRad="38100" dist="19050" dir="2700000" algn="tl" rotWithShape="0">
                    <a:schemeClr val="dk1">
                      <a:alpha val="40000"/>
                    </a:schemeClr>
                  </a:outerShdw>
                </a:effectLst>
                <a:latin typeface="+mj-lt"/>
                <a:cs typeface="Times New Roman" pitchFamily="18" charset="0"/>
              </a:rPr>
              <a:t> folds </a:t>
            </a:r>
            <a:r>
              <a:rPr lang="en-US" altLang="en-US" sz="1600" dirty="0">
                <a:ln w="0"/>
                <a:solidFill>
                  <a:schemeClr val="tx1"/>
                </a:solidFill>
                <a:effectLst>
                  <a:outerShdw blurRad="38100" dist="19050" dir="2700000" algn="tl" rotWithShape="0">
                    <a:schemeClr val="dk1">
                      <a:alpha val="40000"/>
                    </a:schemeClr>
                  </a:outerShdw>
                </a:effectLst>
                <a:latin typeface="+mj-lt"/>
                <a:cs typeface="Times New Roman" pitchFamily="18" charset="0"/>
              </a:rPr>
              <a:t>develop on either side of the</a:t>
            </a:r>
            <a:r>
              <a:rPr lang="en-US" altLang="en-US" sz="1600" b="1" u="sng" dirty="0">
                <a:ln w="0"/>
                <a:solidFill>
                  <a:schemeClr val="tx1"/>
                </a:solidFill>
                <a:effectLst>
                  <a:outerShdw blurRad="38100" dist="19050" dir="2700000" algn="tl" rotWithShape="0">
                    <a:schemeClr val="dk1">
                      <a:alpha val="40000"/>
                    </a:schemeClr>
                  </a:outerShdw>
                </a:effectLst>
                <a:latin typeface="+mj-lt"/>
                <a:cs typeface="Times New Roman" pitchFamily="18" charset="0"/>
              </a:rPr>
              <a:t> </a:t>
            </a:r>
            <a:r>
              <a:rPr lang="en-US" altLang="en-US" sz="1600" b="1" u="sng" dirty="0">
                <a:ln w="0"/>
                <a:solidFill>
                  <a:srgbClr val="FF0000"/>
                </a:solidFill>
                <a:effectLst>
                  <a:outerShdw blurRad="38100" dist="19050" dir="2700000" algn="tl" rotWithShape="0">
                    <a:schemeClr val="dk1">
                      <a:alpha val="40000"/>
                    </a:schemeClr>
                  </a:outerShdw>
                </a:effectLst>
                <a:latin typeface="+mj-lt"/>
                <a:cs typeface="Times New Roman" pitchFamily="18" charset="0"/>
              </a:rPr>
              <a:t>urethral folds.</a:t>
            </a:r>
          </a:p>
        </p:txBody>
      </p:sp>
      <p:sp>
        <p:nvSpPr>
          <p:cNvPr id="9" name="Rectangle 8"/>
          <p:cNvSpPr/>
          <p:nvPr/>
        </p:nvSpPr>
        <p:spPr>
          <a:xfrm>
            <a:off x="8291149" y="3229308"/>
            <a:ext cx="3145649" cy="5355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en-GB" altLang="en-US" sz="1600" b="1" dirty="0">
                <a:latin typeface="+mj-lt"/>
                <a:cs typeface="Times New Roman" pitchFamily="18" charset="0"/>
              </a:rPr>
              <a:t>2 urethral folds in female </a:t>
            </a:r>
            <a:r>
              <a:rPr lang="en-GB" altLang="en-US" sz="1600" b="1" u="sng" dirty="0">
                <a:latin typeface="+mj-lt"/>
                <a:cs typeface="Times New Roman" pitchFamily="18" charset="0"/>
              </a:rPr>
              <a:t>remain</a:t>
            </a:r>
            <a:r>
              <a:rPr lang="en-GB" altLang="en-US" sz="1600" b="1" dirty="0">
                <a:latin typeface="+mj-lt"/>
                <a:cs typeface="Times New Roman" pitchFamily="18" charset="0"/>
              </a:rPr>
              <a:t> separate to form </a:t>
            </a:r>
            <a:r>
              <a:rPr lang="en-GB" altLang="en-US" sz="1600" b="1" u="sng" dirty="0">
                <a:latin typeface="+mj-lt"/>
                <a:cs typeface="Times New Roman" pitchFamily="18" charset="0"/>
              </a:rPr>
              <a:t>labia minora.</a:t>
            </a:r>
          </a:p>
        </p:txBody>
      </p:sp>
      <p:sp>
        <p:nvSpPr>
          <p:cNvPr id="10" name="Rectangle 9"/>
          <p:cNvSpPr/>
          <p:nvPr/>
        </p:nvSpPr>
        <p:spPr>
          <a:xfrm>
            <a:off x="222905" y="2986870"/>
            <a:ext cx="443368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en-US" sz="1600" b="1" dirty="0">
                <a:latin typeface="+mj-lt"/>
                <a:cs typeface="Times New Roman" pitchFamily="18" charset="0"/>
              </a:rPr>
              <a:t>2 urethral folds in male </a:t>
            </a:r>
            <a:r>
              <a:rPr lang="en-GB" altLang="en-US" sz="1600" b="1" u="sng" dirty="0">
                <a:latin typeface="+mj-lt"/>
                <a:cs typeface="Times New Roman" pitchFamily="18" charset="0"/>
              </a:rPr>
              <a:t>fuse</a:t>
            </a:r>
            <a:r>
              <a:rPr lang="en-GB" altLang="en-US" sz="1600" b="1" dirty="0">
                <a:latin typeface="+mj-lt"/>
                <a:cs typeface="Times New Roman" pitchFamily="18" charset="0"/>
              </a:rPr>
              <a:t> with each other to close the </a:t>
            </a:r>
            <a:r>
              <a:rPr lang="en-GB" altLang="en-US" sz="1600" b="1" u="sng" dirty="0">
                <a:latin typeface="+mj-lt"/>
                <a:cs typeface="Times New Roman" pitchFamily="18" charset="0"/>
              </a:rPr>
              <a:t>penile urethra</a:t>
            </a:r>
            <a:endParaRPr lang="en-US" sz="1600" b="1" dirty="0">
              <a:latin typeface="+mj-lt"/>
            </a:endParaRPr>
          </a:p>
        </p:txBody>
      </p:sp>
      <p:sp>
        <p:nvSpPr>
          <p:cNvPr id="11" name="Rectangle 10"/>
          <p:cNvSpPr/>
          <p:nvPr/>
        </p:nvSpPr>
        <p:spPr>
          <a:xfrm>
            <a:off x="8145878" y="3828755"/>
            <a:ext cx="3845729" cy="2000548"/>
          </a:xfrm>
          <a:prstGeom prst="rect">
            <a:avLst/>
          </a:prstGeom>
          <a:ln>
            <a:noFill/>
          </a:ln>
        </p:spPr>
        <p:txBody>
          <a:bodyPr wrap="square">
            <a:spAutoFit/>
          </a:bodyPr>
          <a:lstStyle/>
          <a:p>
            <a:pPr marL="285750" indent="-285750">
              <a:buFont typeface="Arial" pitchFamily="34" charset="0"/>
              <a:buChar char="•"/>
            </a:pPr>
            <a:r>
              <a:rPr lang="en-US" altLang="en-US" sz="1600" b="1" dirty="0">
                <a:latin typeface="+mj-lt"/>
                <a:cs typeface="Times New Roman" pitchFamily="18" charset="0"/>
              </a:rPr>
              <a:t>The entire female urethra is </a:t>
            </a:r>
            <a:r>
              <a:rPr lang="en-US" altLang="en-US" sz="1600" b="1" u="sng" dirty="0">
                <a:latin typeface="+mj-lt"/>
                <a:cs typeface="Times New Roman" pitchFamily="18" charset="0"/>
              </a:rPr>
              <a:t>derived from </a:t>
            </a:r>
            <a:r>
              <a:rPr lang="en-US" altLang="en-US" sz="1600" b="1" dirty="0">
                <a:latin typeface="+mj-lt"/>
                <a:cs typeface="Times New Roman" pitchFamily="18" charset="0"/>
              </a:rPr>
              <a:t>endoderm of the </a:t>
            </a:r>
            <a:r>
              <a:rPr lang="en-US" altLang="en-US" sz="1600" b="1" u="sng" dirty="0">
                <a:latin typeface="+mj-lt"/>
                <a:cs typeface="Times New Roman" pitchFamily="18" charset="0"/>
              </a:rPr>
              <a:t>pelvic</a:t>
            </a:r>
            <a:r>
              <a:rPr lang="en-US" altLang="en-US" sz="1600" b="1" dirty="0">
                <a:latin typeface="+mj-lt"/>
                <a:cs typeface="Times New Roman" pitchFamily="18" charset="0"/>
              </a:rPr>
              <a:t> (middle) part of the urogenital sinus.</a:t>
            </a:r>
          </a:p>
          <a:p>
            <a:pPr marL="285750" indent="-285750">
              <a:buFont typeface="Arial" pitchFamily="34" charset="0"/>
              <a:buChar char="•"/>
            </a:pPr>
            <a:endParaRPr lang="en-US" altLang="en-US" sz="1600" b="1" dirty="0">
              <a:latin typeface="+mj-lt"/>
              <a:cs typeface="Times New Roman" pitchFamily="18" charset="0"/>
            </a:endParaRPr>
          </a:p>
          <a:p>
            <a:pPr marL="285750" indent="-285750">
              <a:buFont typeface="Arial" pitchFamily="34" charset="0"/>
              <a:buChar char="•"/>
            </a:pPr>
            <a:r>
              <a:rPr lang="en-US" altLang="en-US" sz="1600" b="1" dirty="0">
                <a:latin typeface="+mj-lt"/>
                <a:cs typeface="Times New Roman" pitchFamily="18" charset="0"/>
              </a:rPr>
              <a:t>The external urethral orifice opens </a:t>
            </a:r>
            <a:r>
              <a:rPr lang="en-US" altLang="en-US" sz="1600" b="1" u="sng" dirty="0">
                <a:latin typeface="+mj-lt"/>
                <a:cs typeface="Times New Roman" pitchFamily="18" charset="0"/>
              </a:rPr>
              <a:t>dorsal </a:t>
            </a:r>
            <a:r>
              <a:rPr lang="en-US" altLang="en-US" sz="1600" b="1" dirty="0">
                <a:latin typeface="+mj-lt"/>
                <a:cs typeface="Times New Roman" pitchFamily="18" charset="0"/>
              </a:rPr>
              <a:t>to the glans clitoris .</a:t>
            </a:r>
          </a:p>
          <a:p>
            <a:pPr marL="285750" indent="-285750">
              <a:buFont typeface="Wingdings" pitchFamily="2" charset="2"/>
              <a:buChar char="v"/>
            </a:pPr>
            <a:r>
              <a:rPr lang="en-US" altLang="en-US" sz="1200" b="1" dirty="0">
                <a:solidFill>
                  <a:srgbClr val="618E87"/>
                </a:solidFill>
                <a:latin typeface="+mj-lt"/>
                <a:cs typeface="Calibri" panose="020F0502020204030204" pitchFamily="34" charset="0"/>
              </a:rPr>
              <a:t>Genital tubercle was under effect of estrogen and gave glans clitoris </a:t>
            </a:r>
          </a:p>
        </p:txBody>
      </p:sp>
      <p:sp>
        <p:nvSpPr>
          <p:cNvPr id="12" name="Rectangle 11"/>
          <p:cNvSpPr/>
          <p:nvPr/>
        </p:nvSpPr>
        <p:spPr>
          <a:xfrm>
            <a:off x="0" y="3524249"/>
            <a:ext cx="4340916" cy="3293209"/>
          </a:xfrm>
          <a:prstGeom prst="rect">
            <a:avLst/>
          </a:prstGeom>
          <a:ln>
            <a:noFill/>
          </a:ln>
        </p:spPr>
        <p:txBody>
          <a:bodyPr wrap="square">
            <a:spAutoFit/>
          </a:bodyPr>
          <a:lstStyle/>
          <a:p>
            <a:pPr marL="285750" indent="-285750">
              <a:buFont typeface="Arial" pitchFamily="34" charset="0"/>
              <a:buChar char="•"/>
            </a:pPr>
            <a:r>
              <a:rPr lang="en-US" altLang="en-US" sz="1600" b="1" dirty="0">
                <a:latin typeface="+mj-lt"/>
                <a:cs typeface="Times New Roman" pitchFamily="18" charset="0"/>
              </a:rPr>
              <a:t>The genital tubercle (</a:t>
            </a:r>
            <a:r>
              <a:rPr lang="en-US" altLang="en-US" sz="1200" b="1" dirty="0">
                <a:solidFill>
                  <a:srgbClr val="618E87"/>
                </a:solidFill>
                <a:latin typeface="+mj-lt"/>
                <a:cs typeface="Calibri" panose="020F0502020204030204" pitchFamily="34" charset="0"/>
              </a:rPr>
              <a:t>differentiate from female  to give glans penis in male</a:t>
            </a:r>
            <a:r>
              <a:rPr lang="en-US" altLang="en-US" sz="1600" b="1" dirty="0">
                <a:latin typeface="+mj-lt"/>
                <a:cs typeface="Times New Roman" pitchFamily="18" charset="0"/>
              </a:rPr>
              <a:t>  ) elongates forming the</a:t>
            </a:r>
            <a:r>
              <a:rPr lang="en-US" altLang="en-US" sz="1600" b="1" u="sng" dirty="0">
                <a:latin typeface="+mj-lt"/>
                <a:cs typeface="Times New Roman" pitchFamily="18" charset="0"/>
              </a:rPr>
              <a:t> phallus, </a:t>
            </a:r>
            <a:r>
              <a:rPr lang="en-US" altLang="en-US" sz="1600" b="1" dirty="0">
                <a:latin typeface="+mj-lt"/>
                <a:cs typeface="Times New Roman" pitchFamily="18" charset="0"/>
              </a:rPr>
              <a:t>which is the </a:t>
            </a:r>
            <a:r>
              <a:rPr lang="en-US" altLang="en-US" sz="1600" b="1" u="sng" dirty="0">
                <a:latin typeface="+mj-lt"/>
                <a:cs typeface="Times New Roman" pitchFamily="18" charset="0"/>
              </a:rPr>
              <a:t>precursor</a:t>
            </a:r>
            <a:r>
              <a:rPr lang="en-US" altLang="en-US" sz="1600" b="1" dirty="0">
                <a:latin typeface="+mj-lt"/>
                <a:cs typeface="Times New Roman" pitchFamily="18" charset="0"/>
              </a:rPr>
              <a:t> of the</a:t>
            </a:r>
            <a:r>
              <a:rPr lang="en-US" altLang="en-US" sz="1600" b="1" u="sng" dirty="0">
                <a:latin typeface="+mj-lt"/>
                <a:cs typeface="Times New Roman" pitchFamily="18" charset="0"/>
              </a:rPr>
              <a:t> penis.</a:t>
            </a:r>
          </a:p>
          <a:p>
            <a:pPr marL="285750" indent="-285750">
              <a:buFont typeface="Arial" pitchFamily="34" charset="0"/>
              <a:buChar char="•"/>
            </a:pPr>
            <a:endParaRPr lang="en-US" altLang="en-US" sz="1600" b="1" u="sng" dirty="0">
              <a:latin typeface="+mj-lt"/>
              <a:cs typeface="Times New Roman" pitchFamily="18" charset="0"/>
            </a:endParaRPr>
          </a:p>
          <a:p>
            <a:pPr marL="285750" indent="-285750">
              <a:buFont typeface="Arial" pitchFamily="34" charset="0"/>
              <a:buChar char="•"/>
            </a:pPr>
            <a:r>
              <a:rPr lang="en-US" altLang="en-US" sz="1600" b="1" u="sng" dirty="0">
                <a:latin typeface="+mj-lt"/>
                <a:cs typeface="Times New Roman" pitchFamily="18" charset="0"/>
              </a:rPr>
              <a:t>Most of </a:t>
            </a:r>
            <a:r>
              <a:rPr lang="en-US" altLang="en-US" sz="1600" b="1" dirty="0">
                <a:latin typeface="+mj-lt"/>
                <a:cs typeface="Times New Roman" pitchFamily="18" charset="0"/>
              </a:rPr>
              <a:t>the male urethra : (prostatic, membranous and spongy parts) is derived from endoderm of the </a:t>
            </a:r>
            <a:r>
              <a:rPr lang="en-US" altLang="en-US" sz="1600" b="1" u="sng" dirty="0">
                <a:latin typeface="+mj-lt"/>
                <a:cs typeface="Times New Roman" pitchFamily="18" charset="0"/>
              </a:rPr>
              <a:t>pelvic middle part</a:t>
            </a:r>
            <a:r>
              <a:rPr lang="en-US" altLang="en-US" sz="1600" b="1" dirty="0">
                <a:latin typeface="+mj-lt"/>
                <a:cs typeface="Times New Roman" pitchFamily="18" charset="0"/>
              </a:rPr>
              <a:t> of  urogenital sinus. </a:t>
            </a:r>
          </a:p>
          <a:p>
            <a:endParaRPr lang="en-US" altLang="en-US" sz="1600" b="1" dirty="0">
              <a:latin typeface="+mj-lt"/>
              <a:cs typeface="Times New Roman" pitchFamily="18" charset="0"/>
            </a:endParaRPr>
          </a:p>
          <a:p>
            <a:pPr marL="285750" indent="-285750">
              <a:buFont typeface="Arial" pitchFamily="34" charset="0"/>
              <a:buChar char="•"/>
            </a:pPr>
            <a:r>
              <a:rPr lang="en-US" altLang="en-US" sz="1600" b="1" dirty="0">
                <a:latin typeface="+mj-lt"/>
                <a:cs typeface="Times New Roman" pitchFamily="18" charset="0"/>
              </a:rPr>
              <a:t>The distal part of male penile urethra in glans penis starts as ectodermal </a:t>
            </a:r>
            <a:r>
              <a:rPr lang="en-US" altLang="en-US" sz="1600" b="1" u="sng" dirty="0">
                <a:latin typeface="+mj-lt"/>
                <a:cs typeface="Times New Roman" pitchFamily="18" charset="0"/>
              </a:rPr>
              <a:t>solid cord </a:t>
            </a:r>
            <a:r>
              <a:rPr lang="en-US" altLang="en-US" sz="1600" b="1" dirty="0">
                <a:latin typeface="+mj-lt"/>
                <a:cs typeface="Times New Roman" pitchFamily="18" charset="0"/>
              </a:rPr>
              <a:t>that grows towards the root of penis to meet the spongy urethra , later it </a:t>
            </a:r>
            <a:r>
              <a:rPr lang="en-US" altLang="en-US" sz="1600" b="1" u="sng" dirty="0">
                <a:latin typeface="+mj-lt"/>
                <a:cs typeface="Times New Roman" pitchFamily="18" charset="0"/>
              </a:rPr>
              <a:t>canalizes.   </a:t>
            </a:r>
          </a:p>
        </p:txBody>
      </p:sp>
      <p:sp>
        <p:nvSpPr>
          <p:cNvPr id="13" name="Oval 12"/>
          <p:cNvSpPr/>
          <p:nvPr/>
        </p:nvSpPr>
        <p:spPr>
          <a:xfrm>
            <a:off x="9229282" y="2621097"/>
            <a:ext cx="1298647" cy="51991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Female </a:t>
            </a:r>
          </a:p>
        </p:txBody>
      </p:sp>
      <p:sp>
        <p:nvSpPr>
          <p:cNvPr id="14" name="Oval 13"/>
          <p:cNvSpPr/>
          <p:nvPr/>
        </p:nvSpPr>
        <p:spPr>
          <a:xfrm rot="10800000" flipV="1">
            <a:off x="1499517" y="2458196"/>
            <a:ext cx="1177325" cy="48609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male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451" y="2546713"/>
            <a:ext cx="3170254" cy="335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A6DEF929-BF21-714B-AF50-42E2AC06C442}"/>
              </a:ext>
            </a:extLst>
          </p:cNvPr>
          <p:cNvSpPr/>
          <p:nvPr/>
        </p:nvSpPr>
        <p:spPr>
          <a:xfrm>
            <a:off x="4340916" y="5919049"/>
            <a:ext cx="7851084"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bg2">
                    <a:lumMod val="75000"/>
                  </a:schemeClr>
                </a:solidFill>
                <a:latin typeface="+mj-lt"/>
                <a:cs typeface="Times New Roman" pitchFamily="18" charset="0"/>
              </a:rPr>
              <a:t>Note that the whole urethra of female and male develop from the middle part or the pelvic part except the testes. Also, the female urethra develops from the endodermal pelvic, however, the male urethra develops from the ectodermal pelvic. </a:t>
            </a:r>
            <a:endParaRPr lang="en-US" sz="1600" dirty="0">
              <a:solidFill>
                <a:schemeClr val="bg2">
                  <a:lumMod val="75000"/>
                </a:schemeClr>
              </a:solidFill>
              <a:latin typeface="+mj-lt"/>
            </a:endParaRPr>
          </a:p>
        </p:txBody>
      </p:sp>
      <p:sp>
        <p:nvSpPr>
          <p:cNvPr id="5" name="TextBox 4"/>
          <p:cNvSpPr txBox="1"/>
          <p:nvPr/>
        </p:nvSpPr>
        <p:spPr>
          <a:xfrm>
            <a:off x="8854371" y="2106743"/>
            <a:ext cx="2582427" cy="461665"/>
          </a:xfrm>
          <a:prstGeom prst="rect">
            <a:avLst/>
          </a:prstGeom>
          <a:ln w="12700">
            <a:solidFill>
              <a:schemeClr val="tx1"/>
            </a:solidFill>
            <a:prstDash val="sysDot"/>
          </a:ln>
        </p:spPr>
        <p:txBody>
          <a:bodyPr wrap="square" rtlCol="0">
            <a:spAutoFit/>
          </a:bodyPr>
          <a:lstStyle/>
          <a:p>
            <a:r>
              <a:rPr lang="en-US" sz="1200" b="1" dirty="0">
                <a:solidFill>
                  <a:srgbClr val="618E87"/>
                </a:solidFill>
                <a:latin typeface="Century Gothic" panose="020B0502020202020204" pitchFamily="34" charset="0"/>
                <a:cs typeface="Calibri" panose="020F0502020204030204" pitchFamily="34" charset="0"/>
              </a:rPr>
              <a:t>Whether it gives scrotum in male  or labia </a:t>
            </a:r>
            <a:r>
              <a:rPr lang="en-US" sz="1200" b="1" dirty="0" err="1">
                <a:solidFill>
                  <a:srgbClr val="618E87"/>
                </a:solidFill>
                <a:latin typeface="Century Gothic" panose="020B0502020202020204" pitchFamily="34" charset="0"/>
                <a:cs typeface="Calibri" panose="020F0502020204030204" pitchFamily="34" charset="0"/>
              </a:rPr>
              <a:t>majora</a:t>
            </a:r>
            <a:r>
              <a:rPr lang="en-US" sz="1200" b="1" dirty="0">
                <a:solidFill>
                  <a:srgbClr val="618E87"/>
                </a:solidFill>
                <a:latin typeface="Century Gothic" panose="020B0502020202020204" pitchFamily="34" charset="0"/>
                <a:cs typeface="Calibri" panose="020F0502020204030204" pitchFamily="34" charset="0"/>
              </a:rPr>
              <a:t> in female  </a:t>
            </a:r>
          </a:p>
        </p:txBody>
      </p:sp>
      <p:sp>
        <p:nvSpPr>
          <p:cNvPr id="15" name="Rectangle 14"/>
          <p:cNvSpPr/>
          <p:nvPr/>
        </p:nvSpPr>
        <p:spPr>
          <a:xfrm>
            <a:off x="6997147" y="2791788"/>
            <a:ext cx="619503" cy="249577"/>
          </a:xfrm>
          <a:prstGeom prst="rect">
            <a:avLst/>
          </a:prstGeom>
          <a:noFill/>
          <a:ln w="28575"/>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023032" y="3223047"/>
            <a:ext cx="567731"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502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0" y="208722"/>
            <a:ext cx="3048000" cy="609600"/>
          </a:xfrm>
          <a:prstGeom prst="rect">
            <a:avLst/>
          </a:prstGeom>
          <a:solidFill>
            <a:schemeClr val="bg1"/>
          </a:solidFill>
          <a:ln>
            <a:noFill/>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a:ln w="0">
                  <a:noFill/>
                </a:ln>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Anomalies</a:t>
            </a:r>
          </a:p>
        </p:txBody>
      </p:sp>
      <p:graphicFrame>
        <p:nvGraphicFramePr>
          <p:cNvPr id="3" name="Table 2"/>
          <p:cNvGraphicFramePr>
            <a:graphicFrameLocks noGrp="1"/>
          </p:cNvGraphicFramePr>
          <p:nvPr>
            <p:extLst>
              <p:ext uri="{D42A27DB-BD31-4B8C-83A1-F6EECF244321}">
                <p14:modId xmlns:p14="http://schemas.microsoft.com/office/powerpoint/2010/main" val="752530733"/>
              </p:ext>
            </p:extLst>
          </p:nvPr>
        </p:nvGraphicFramePr>
        <p:xfrm>
          <a:off x="874643" y="1029378"/>
          <a:ext cx="10906539" cy="5973032"/>
        </p:xfrm>
        <a:graphic>
          <a:graphicData uri="http://schemas.openxmlformats.org/drawingml/2006/table">
            <a:tbl>
              <a:tblPr firstRow="1" bandRow="1">
                <a:tableStyleId>{C083E6E3-FA7D-4D7B-A595-EF9225AFEA82}</a:tableStyleId>
              </a:tblPr>
              <a:tblGrid>
                <a:gridCol w="2948636">
                  <a:extLst>
                    <a:ext uri="{9D8B030D-6E8A-4147-A177-3AD203B41FA5}">
                      <a16:colId xmlns:a16="http://schemas.microsoft.com/office/drawing/2014/main" xmlns="" val="20000"/>
                    </a:ext>
                  </a:extLst>
                </a:gridCol>
                <a:gridCol w="4798314">
                  <a:extLst>
                    <a:ext uri="{9D8B030D-6E8A-4147-A177-3AD203B41FA5}">
                      <a16:colId xmlns:a16="http://schemas.microsoft.com/office/drawing/2014/main" xmlns="" val="20001"/>
                    </a:ext>
                  </a:extLst>
                </a:gridCol>
                <a:gridCol w="3159589">
                  <a:extLst>
                    <a:ext uri="{9D8B030D-6E8A-4147-A177-3AD203B41FA5}">
                      <a16:colId xmlns:a16="http://schemas.microsoft.com/office/drawing/2014/main" xmlns="" val="20002"/>
                    </a:ext>
                  </a:extLst>
                </a:gridCol>
              </a:tblGrid>
              <a:tr h="920696">
                <a:tc>
                  <a:txBody>
                    <a:bodyPr/>
                    <a:lstStyle/>
                    <a:p>
                      <a:r>
                        <a:rPr lang="en-US" sz="2000" b="0" dirty="0"/>
                        <a:t>1- </a:t>
                      </a:r>
                      <a:r>
                        <a:rPr lang="en-US" sz="2000" b="0" dirty="0" err="1"/>
                        <a:t>Extrophy</a:t>
                      </a:r>
                      <a:r>
                        <a:rPr lang="en-US" sz="2000" b="0" dirty="0"/>
                        <a:t> of the bladder (</a:t>
                      </a:r>
                      <a:r>
                        <a:rPr lang="en-US" sz="2000" b="0" dirty="0" err="1"/>
                        <a:t>Ectopia</a:t>
                      </a:r>
                      <a:r>
                        <a:rPr lang="en-US" sz="2000" b="0" dirty="0"/>
                        <a:t> </a:t>
                      </a:r>
                      <a:r>
                        <a:rPr lang="en-US" sz="2000" b="0" dirty="0" err="1"/>
                        <a:t>vesicae</a:t>
                      </a:r>
                      <a:r>
                        <a:rPr lang="en-US" sz="20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exposure of the posterior wall of the bladder due to </a:t>
                      </a:r>
                      <a:r>
                        <a:rPr lang="en-US" sz="1600" b="0" u="sng" dirty="0"/>
                        <a:t>a defect </a:t>
                      </a:r>
                      <a:r>
                        <a:rPr lang="en-US" sz="1600" b="0" dirty="0"/>
                        <a:t>in the </a:t>
                      </a:r>
                      <a:r>
                        <a:rPr lang="en-US" sz="1600" b="0" u="sng" dirty="0"/>
                        <a:t>anterior abdominal wall </a:t>
                      </a:r>
                      <a:r>
                        <a:rPr lang="en-US" sz="1600" b="0" dirty="0"/>
                        <a:t>and </a:t>
                      </a:r>
                      <a:r>
                        <a:rPr lang="en-US" sz="1600" b="0" u="sng" dirty="0"/>
                        <a:t>anterior wall  of the bladder.</a:t>
                      </a:r>
                    </a:p>
                    <a:p>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94063">
                <a:tc rowSpan="3">
                  <a:txBody>
                    <a:bodyPr/>
                    <a:lstStyle/>
                    <a:p>
                      <a:endParaRPr lang="en-US" sz="1100" b="0" dirty="0"/>
                    </a:p>
                    <a:p>
                      <a:r>
                        <a:rPr lang="en-US" altLang="en-US" sz="2000" b="0" dirty="0"/>
                        <a:t>2- Urachal </a:t>
                      </a:r>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dirty="0"/>
                        <a:t>A, </a:t>
                      </a:r>
                      <a:r>
                        <a:rPr lang="en-US" altLang="en-US" sz="1600" b="0" dirty="0" err="1"/>
                        <a:t>Urachal</a:t>
                      </a:r>
                      <a:r>
                        <a:rPr lang="en-US" altLang="en-US" sz="1600" b="0" dirty="0"/>
                        <a:t> cyst persistence or remnant of epithelial lining of </a:t>
                      </a:r>
                      <a:r>
                        <a:rPr lang="en-US" altLang="en-US" sz="1600" b="0" dirty="0" err="1"/>
                        <a:t>urachus</a:t>
                      </a:r>
                      <a:r>
                        <a:rPr lang="en-US" altLang="en-US" sz="1600" b="0" dirty="0"/>
                        <a:t>.</a:t>
                      </a:r>
                    </a:p>
                    <a:p>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0822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dirty="0"/>
                        <a:t>B, </a:t>
                      </a:r>
                      <a:r>
                        <a:rPr lang="en-US" altLang="en-US" sz="1600" b="0" dirty="0" err="1"/>
                        <a:t>Urachal</a:t>
                      </a:r>
                      <a:r>
                        <a:rPr lang="en-US" altLang="en-US" sz="1600" b="0" dirty="0"/>
                        <a:t> sinus, discharge serous fluid from the </a:t>
                      </a:r>
                      <a:r>
                        <a:rPr lang="en-US" altLang="en-US" sz="1600" b="0" dirty="0" err="1"/>
                        <a:t>umblicus</a:t>
                      </a:r>
                      <a:r>
                        <a:rPr lang="en-US" altLang="en-US" sz="1600" b="0" dirty="0"/>
                        <a:t>.</a:t>
                      </a:r>
                    </a:p>
                    <a:p>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2"/>
                  </a:ext>
                </a:extLst>
              </a:tr>
              <a:tr h="70822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dirty="0"/>
                        <a:t>C, </a:t>
                      </a:r>
                      <a:r>
                        <a:rPr lang="en-US" altLang="en-US" sz="1600" b="0" dirty="0" err="1"/>
                        <a:t>Urachal</a:t>
                      </a:r>
                      <a:r>
                        <a:rPr lang="en-US" altLang="en-US" sz="1600" b="0" dirty="0"/>
                        <a:t> fistula,</a:t>
                      </a:r>
                      <a:r>
                        <a:rPr lang="en-US" altLang="en-US" sz="1600" b="0" u="sng" dirty="0"/>
                        <a:t> </a:t>
                      </a:r>
                      <a:r>
                        <a:rPr lang="en-US" altLang="en-US" sz="1600" b="0" dirty="0"/>
                        <a:t>the </a:t>
                      </a:r>
                      <a:r>
                        <a:rPr lang="en-US" altLang="en-US" sz="1600" b="0" u="sng" dirty="0"/>
                        <a:t>entire </a:t>
                      </a:r>
                      <a:r>
                        <a:rPr lang="en-US" altLang="en-US" sz="1600" b="0" u="sng" dirty="0" err="1"/>
                        <a:t>urachus</a:t>
                      </a:r>
                      <a:r>
                        <a:rPr lang="en-US" altLang="en-US" sz="1600" b="0" dirty="0"/>
                        <a:t> remains </a:t>
                      </a:r>
                      <a:r>
                        <a:rPr lang="en-US" altLang="en-US" sz="1600" b="0" u="sng" dirty="0"/>
                        <a:t>patent </a:t>
                      </a:r>
                      <a:r>
                        <a:rPr lang="en-US" altLang="en-US" sz="1600" b="0" dirty="0"/>
                        <a:t>and allows urine to escape from the umbilicus</a:t>
                      </a:r>
                      <a:r>
                        <a:rPr lang="en-US" altLang="en-US" sz="1600" b="0" baseline="0" dirty="0"/>
                        <a:t> and </a:t>
                      </a:r>
                      <a:r>
                        <a:rPr lang="en-US" altLang="en-US" sz="1600" b="0" baseline="0" dirty="0">
                          <a:solidFill>
                            <a:schemeClr val="accent6">
                              <a:lumMod val="75000"/>
                            </a:schemeClr>
                          </a:solidFill>
                          <a:effectLst>
                            <a:outerShdw blurRad="38100" dist="38100" dir="2700000" algn="tl">
                              <a:srgbClr val="000000">
                                <a:alpha val="43137"/>
                              </a:srgbClr>
                            </a:outerShdw>
                          </a:effectLst>
                        </a:rPr>
                        <a:t>this due to a failure in fibrosis of </a:t>
                      </a:r>
                      <a:r>
                        <a:rPr lang="en-US" altLang="en-US" sz="1600" b="0" baseline="0" dirty="0" err="1">
                          <a:solidFill>
                            <a:schemeClr val="accent6">
                              <a:lumMod val="75000"/>
                            </a:schemeClr>
                          </a:solidFill>
                          <a:effectLst>
                            <a:outerShdw blurRad="38100" dist="38100" dir="2700000" algn="tl">
                              <a:srgbClr val="000000">
                                <a:alpha val="43137"/>
                              </a:srgbClr>
                            </a:outerShdw>
                          </a:effectLst>
                        </a:rPr>
                        <a:t>urachus</a:t>
                      </a:r>
                      <a:endParaRPr lang="en-US" altLang="en-US" sz="1600" b="0" dirty="0">
                        <a:solidFill>
                          <a:schemeClr val="accent6">
                            <a:lumMod val="75000"/>
                          </a:schemeClr>
                        </a:solidFill>
                        <a:effectLst>
                          <a:outerShdw blurRad="38100" dist="38100" dir="2700000" algn="tl">
                            <a:srgbClr val="000000">
                              <a:alpha val="43137"/>
                            </a:srgbClr>
                          </a:outerShdw>
                        </a:effectLst>
                      </a:endParaRPr>
                    </a:p>
                    <a:p>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1161494">
                <a:tc rowSpan="2">
                  <a:txBody>
                    <a:bodyPr/>
                    <a:lstStyle/>
                    <a:p>
                      <a:r>
                        <a:rPr lang="en-US" sz="2000" b="0" dirty="0"/>
                        <a:t>3- </a:t>
                      </a:r>
                      <a:r>
                        <a:rPr lang="en-GB" sz="2000" b="0" dirty="0">
                          <a:effectLst>
                            <a:outerShdw blurRad="38100" dist="38100" dir="2700000" algn="tl">
                              <a:srgbClr val="C0C0C0"/>
                            </a:outerShdw>
                          </a:effectLst>
                        </a:rPr>
                        <a:t>Urethral</a:t>
                      </a:r>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dirty="0"/>
                        <a:t>1-Hypospadius : is the most common anomaly, with incomplete fusion of the urethral folds, and abnormal openings of the urethra occur along the ventral (inferior) aspect of the penis.</a:t>
                      </a:r>
                      <a:endParaRPr lang="en-US" altLang="en-US" sz="1600" b="0" dirty="0"/>
                    </a:p>
                    <a:p>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218152">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dirty="0"/>
                        <a:t>2-Epispadius : is a rare abnormality, in which the urethral meatus is found on the dorsum of penis, </a:t>
                      </a:r>
                      <a:r>
                        <a:rPr lang="en-GB" altLang="en-US" sz="1600" b="0" u="sng" dirty="0"/>
                        <a:t>it is most often associated </a:t>
                      </a:r>
                      <a:r>
                        <a:rPr lang="en-GB" altLang="en-US" sz="1600" b="0" dirty="0"/>
                        <a:t>with </a:t>
                      </a:r>
                      <a:r>
                        <a:rPr lang="en-GB" altLang="en-US" sz="1600" b="0" dirty="0" err="1"/>
                        <a:t>extrophy</a:t>
                      </a:r>
                      <a:r>
                        <a:rPr lang="en-GB" altLang="en-US" sz="1600" b="0" dirty="0"/>
                        <a:t> of the bladder.</a:t>
                      </a:r>
                      <a:endParaRPr lang="en-US" altLang="en-US" sz="1600" b="0" dirty="0"/>
                    </a:p>
                    <a:p>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4" name="Picture 11" descr="bladder exstroph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071" y="1121407"/>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27B4F603"/>
          <p:cNvPicPr>
            <a:picLocks noChangeAspect="1" noChangeArrowheads="1"/>
          </p:cNvPicPr>
          <p:nvPr/>
        </p:nvPicPr>
        <p:blipFill>
          <a:blip r:embed="rId3">
            <a:extLst>
              <a:ext uri="{28A0092B-C50C-407E-A947-70E740481C1C}">
                <a14:useLocalDpi xmlns:a14="http://schemas.microsoft.com/office/drawing/2010/main" val="0"/>
              </a:ext>
            </a:extLst>
          </a:blip>
          <a:srcRect l="43170" t="11647" r="27629" b="22223"/>
          <a:stretch>
            <a:fillRect/>
          </a:stretch>
        </p:blipFill>
        <p:spPr>
          <a:xfrm>
            <a:off x="10058400" y="1314807"/>
            <a:ext cx="2133600" cy="3110909"/>
          </a:xfrm>
          <a:prstGeom prst="rect">
            <a:avLst/>
          </a:prstGeom>
          <a:noFill/>
          <a:ln>
            <a:solidFill>
              <a:schemeClr val="tx1"/>
            </a:solidFill>
            <a:miter lim="800000"/>
            <a:headEnd/>
            <a:tailEnd/>
          </a:ln>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50" t="3703" r="22812" b="13334"/>
          <a:stretch/>
        </p:blipFill>
        <p:spPr bwMode="auto">
          <a:xfrm>
            <a:off x="8857421" y="4598504"/>
            <a:ext cx="2057400" cy="19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8724071" y="2603562"/>
            <a:ext cx="10287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163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FD4E715-7C39-4C0D-8D1A-840C0E3D97C0}"/>
              </a:ext>
            </a:extLst>
          </p:cNvPr>
          <p:cNvSpPr/>
          <p:nvPr/>
        </p:nvSpPr>
        <p:spPr>
          <a:xfrm>
            <a:off x="5015943" y="298976"/>
            <a:ext cx="1318591" cy="457198"/>
          </a:xfrm>
          <a:prstGeom prst="roundRect">
            <a:avLst/>
          </a:prstGeom>
          <a:solidFill>
            <a:srgbClr val="B7DBFF"/>
          </a:solidFill>
        </p:spPr>
        <p:style>
          <a:lnRef idx="1">
            <a:schemeClr val="accent1"/>
          </a:lnRef>
          <a:fillRef idx="1">
            <a:schemeClr val="accent1"/>
          </a:fillRef>
          <a:effectRef idx="1">
            <a:schemeClr val="accent1"/>
          </a:effectRef>
          <a:fontRef idx="minor">
            <a:schemeClr val="lt1"/>
          </a:fontRef>
        </p:style>
        <p:txBody>
          <a:bodyPr rtlCol="1" anchor="ctr"/>
          <a:lstStyle/>
          <a:p>
            <a:pPr algn="ctr"/>
            <a:r>
              <a:rPr lang="en-US" dirty="0" err="1">
                <a:noFill/>
              </a:rPr>
              <a:t>g</a:t>
            </a:r>
            <a:r>
              <a:rPr lang="en-US" sz="2800" dirty="0" err="1">
                <a:solidFill>
                  <a:schemeClr val="accent1">
                    <a:lumMod val="50000"/>
                  </a:schemeClr>
                </a:solidFill>
              </a:rPr>
              <a:t>Cloaca</a:t>
            </a:r>
            <a:r>
              <a:rPr lang="en-US" dirty="0">
                <a:solidFill>
                  <a:schemeClr val="tx1"/>
                </a:solidFill>
              </a:rPr>
              <a:t> </a:t>
            </a:r>
            <a:endParaRPr lang="ar-SA" dirty="0">
              <a:noFill/>
            </a:endParaRPr>
          </a:p>
        </p:txBody>
      </p:sp>
      <p:sp>
        <p:nvSpPr>
          <p:cNvPr id="3" name="Rectangle: Rounded Corners 2">
            <a:extLst>
              <a:ext uri="{FF2B5EF4-FFF2-40B4-BE49-F238E27FC236}">
                <a16:creationId xmlns:a16="http://schemas.microsoft.com/office/drawing/2014/main" xmlns="" id="{E8C6B426-53D1-41B2-884E-887B245754FA}"/>
              </a:ext>
            </a:extLst>
          </p:cNvPr>
          <p:cNvSpPr/>
          <p:nvPr/>
        </p:nvSpPr>
        <p:spPr>
          <a:xfrm>
            <a:off x="795119" y="955778"/>
            <a:ext cx="3313044" cy="821634"/>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r"/>
            <a:r>
              <a:rPr lang="en-US" dirty="0">
                <a:solidFill>
                  <a:srgbClr val="FF0000"/>
                </a:solidFill>
              </a:rPr>
              <a:t>The dilated terminal part of the hindgut f the </a:t>
            </a:r>
            <a:r>
              <a:rPr lang="en-US" dirty="0"/>
              <a:t>hind gut.</a:t>
            </a:r>
            <a:endParaRPr lang="ar-SA" dirty="0"/>
          </a:p>
        </p:txBody>
      </p:sp>
      <p:sp>
        <p:nvSpPr>
          <p:cNvPr id="4" name="Rectangle: Rounded Corners 3">
            <a:extLst>
              <a:ext uri="{FF2B5EF4-FFF2-40B4-BE49-F238E27FC236}">
                <a16:creationId xmlns:a16="http://schemas.microsoft.com/office/drawing/2014/main" xmlns="" id="{B431A7C0-3DD7-4863-8D7D-13BD9C9EF221}"/>
              </a:ext>
            </a:extLst>
          </p:cNvPr>
          <p:cNvSpPr/>
          <p:nvPr/>
        </p:nvSpPr>
        <p:spPr>
          <a:xfrm>
            <a:off x="7341695" y="912310"/>
            <a:ext cx="1484242" cy="821634"/>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US" b="1" dirty="0">
                <a:solidFill>
                  <a:schemeClr val="tx1"/>
                </a:solidFill>
              </a:rPr>
              <a:t>1- The allantois</a:t>
            </a:r>
            <a:endParaRPr lang="ar-SA" dirty="0">
              <a:solidFill>
                <a:schemeClr val="tx1"/>
              </a:solidFill>
            </a:endParaRPr>
          </a:p>
        </p:txBody>
      </p:sp>
      <p:sp>
        <p:nvSpPr>
          <p:cNvPr id="5" name="Rectangle: Rounded Corners 4">
            <a:extLst>
              <a:ext uri="{FF2B5EF4-FFF2-40B4-BE49-F238E27FC236}">
                <a16:creationId xmlns:a16="http://schemas.microsoft.com/office/drawing/2014/main" xmlns="" id="{2443165E-175E-4280-8F72-C1407BF5F90C}"/>
              </a:ext>
            </a:extLst>
          </p:cNvPr>
          <p:cNvSpPr/>
          <p:nvPr/>
        </p:nvSpPr>
        <p:spPr>
          <a:xfrm>
            <a:off x="9124113" y="912310"/>
            <a:ext cx="1590261" cy="821634"/>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US" b="1" dirty="0">
                <a:solidFill>
                  <a:schemeClr val="tx1"/>
                </a:solidFill>
              </a:rPr>
              <a:t>2- The mesonephric ducts</a:t>
            </a:r>
            <a:endParaRPr lang="ar-SA" dirty="0">
              <a:solidFill>
                <a:schemeClr val="tx1"/>
              </a:solidFill>
            </a:endParaRPr>
          </a:p>
        </p:txBody>
      </p:sp>
      <p:sp>
        <p:nvSpPr>
          <p:cNvPr id="6" name="Rectangle: Rounded Corners 5">
            <a:extLst>
              <a:ext uri="{FF2B5EF4-FFF2-40B4-BE49-F238E27FC236}">
                <a16:creationId xmlns:a16="http://schemas.microsoft.com/office/drawing/2014/main" xmlns="" id="{E062C8E5-5B9C-4A65-8E61-95862C79783D}"/>
              </a:ext>
            </a:extLst>
          </p:cNvPr>
          <p:cNvSpPr/>
          <p:nvPr/>
        </p:nvSpPr>
        <p:spPr>
          <a:xfrm>
            <a:off x="4167804" y="1890082"/>
            <a:ext cx="3014870" cy="808383"/>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US" dirty="0">
                <a:solidFill>
                  <a:schemeClr val="tx1"/>
                </a:solidFill>
              </a:rPr>
              <a:t>Divided by the </a:t>
            </a:r>
            <a:r>
              <a:rPr lang="en-US" b="1" dirty="0" err="1">
                <a:solidFill>
                  <a:srgbClr val="FF9900"/>
                </a:solidFill>
              </a:rPr>
              <a:t>mesodermalurorectal</a:t>
            </a:r>
            <a:r>
              <a:rPr lang="en-US" b="1" dirty="0">
                <a:solidFill>
                  <a:srgbClr val="000000"/>
                </a:solidFill>
              </a:rPr>
              <a:t> </a:t>
            </a:r>
            <a:r>
              <a:rPr lang="en-US" dirty="0">
                <a:solidFill>
                  <a:srgbClr val="000000"/>
                </a:solidFill>
              </a:rPr>
              <a:t>septum into two parts:</a:t>
            </a:r>
            <a:endParaRPr lang="ar-SA" dirty="0">
              <a:solidFill>
                <a:schemeClr val="tx1"/>
              </a:solidFill>
            </a:endParaRPr>
          </a:p>
        </p:txBody>
      </p:sp>
      <p:sp>
        <p:nvSpPr>
          <p:cNvPr id="7" name="Rectangle: Rounded Corners 6">
            <a:extLst>
              <a:ext uri="{FF2B5EF4-FFF2-40B4-BE49-F238E27FC236}">
                <a16:creationId xmlns:a16="http://schemas.microsoft.com/office/drawing/2014/main" xmlns="" id="{D351197E-D485-4690-9A57-4DAF39B62272}"/>
              </a:ext>
            </a:extLst>
          </p:cNvPr>
          <p:cNvSpPr/>
          <p:nvPr/>
        </p:nvSpPr>
        <p:spPr>
          <a:xfrm>
            <a:off x="6033047" y="3097274"/>
            <a:ext cx="2299253" cy="808384"/>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US" dirty="0">
                <a:solidFill>
                  <a:schemeClr val="tx1"/>
                </a:solidFill>
              </a:rPr>
              <a:t>Dorsal part: </a:t>
            </a:r>
          </a:p>
          <a:p>
            <a:pPr algn="ctr"/>
            <a:r>
              <a:rPr lang="en-US" b="1" dirty="0">
                <a:solidFill>
                  <a:srgbClr val="76A5AF"/>
                </a:solidFill>
              </a:rPr>
              <a:t>the anorectal canal</a:t>
            </a:r>
            <a:endParaRPr lang="ar-SA" dirty="0"/>
          </a:p>
        </p:txBody>
      </p:sp>
      <p:sp>
        <p:nvSpPr>
          <p:cNvPr id="8" name="Rectangle: Rounded Corners 7">
            <a:extLst>
              <a:ext uri="{FF2B5EF4-FFF2-40B4-BE49-F238E27FC236}">
                <a16:creationId xmlns:a16="http://schemas.microsoft.com/office/drawing/2014/main" xmlns="" id="{FC0654C4-8862-4FEC-A0E3-87AA7E1120E6}"/>
              </a:ext>
            </a:extLst>
          </p:cNvPr>
          <p:cNvSpPr/>
          <p:nvPr/>
        </p:nvSpPr>
        <p:spPr>
          <a:xfrm>
            <a:off x="4621690" y="4038595"/>
            <a:ext cx="1577007" cy="659299"/>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 b="1">
                <a:solidFill>
                  <a:srgbClr val="0000FF"/>
                </a:solidFill>
              </a:rPr>
              <a:t>middle (pelvic) part</a:t>
            </a:r>
            <a:endParaRPr lang="ar-SA"/>
          </a:p>
        </p:txBody>
      </p:sp>
      <p:sp>
        <p:nvSpPr>
          <p:cNvPr id="9" name="Rectangle: Rounded Corners 8">
            <a:extLst>
              <a:ext uri="{FF2B5EF4-FFF2-40B4-BE49-F238E27FC236}">
                <a16:creationId xmlns:a16="http://schemas.microsoft.com/office/drawing/2014/main" xmlns="" id="{48094FE0-1A60-4FA4-8AF5-7E153D32806A}"/>
              </a:ext>
            </a:extLst>
          </p:cNvPr>
          <p:cNvSpPr/>
          <p:nvPr/>
        </p:nvSpPr>
        <p:spPr>
          <a:xfrm>
            <a:off x="2580854" y="2964338"/>
            <a:ext cx="2299253" cy="808383"/>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US" dirty="0">
                <a:solidFill>
                  <a:schemeClr val="tx1"/>
                </a:solidFill>
              </a:rPr>
              <a:t>Ventral part:</a:t>
            </a:r>
            <a:endParaRPr lang="en-US" b="1" dirty="0">
              <a:solidFill>
                <a:schemeClr val="tx1"/>
              </a:solidFill>
            </a:endParaRPr>
          </a:p>
          <a:p>
            <a:pPr algn="ctr"/>
            <a:r>
              <a:rPr lang="en-US" b="1" dirty="0">
                <a:solidFill>
                  <a:srgbClr val="274E13"/>
                </a:solidFill>
              </a:rPr>
              <a:t>the primitive urogenital sinus</a:t>
            </a:r>
            <a:endParaRPr lang="ar-SA" dirty="0"/>
          </a:p>
        </p:txBody>
      </p:sp>
      <p:sp>
        <p:nvSpPr>
          <p:cNvPr id="10" name="Rectangle: Rounded Corners 9">
            <a:extLst>
              <a:ext uri="{FF2B5EF4-FFF2-40B4-BE49-F238E27FC236}">
                <a16:creationId xmlns:a16="http://schemas.microsoft.com/office/drawing/2014/main" xmlns="" id="{B2301383-1421-4FE1-BAA8-28B940523689}"/>
              </a:ext>
            </a:extLst>
          </p:cNvPr>
          <p:cNvSpPr/>
          <p:nvPr/>
        </p:nvSpPr>
        <p:spPr>
          <a:xfrm>
            <a:off x="795119" y="4020381"/>
            <a:ext cx="1577007" cy="659299"/>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 b="1">
                <a:solidFill>
                  <a:srgbClr val="6AA84F"/>
                </a:solidFill>
              </a:rPr>
              <a:t>cranial (vesical) part</a:t>
            </a:r>
            <a:endParaRPr lang="ar-SA"/>
          </a:p>
        </p:txBody>
      </p:sp>
      <p:sp>
        <p:nvSpPr>
          <p:cNvPr id="11" name="Rectangle: Rounded Corners 10">
            <a:extLst>
              <a:ext uri="{FF2B5EF4-FFF2-40B4-BE49-F238E27FC236}">
                <a16:creationId xmlns:a16="http://schemas.microsoft.com/office/drawing/2014/main" xmlns="" id="{A45CC721-B789-4C9D-8A4B-F12023A158A8}"/>
              </a:ext>
            </a:extLst>
          </p:cNvPr>
          <p:cNvSpPr/>
          <p:nvPr/>
        </p:nvSpPr>
        <p:spPr>
          <a:xfrm>
            <a:off x="2708404" y="4038595"/>
            <a:ext cx="1577007" cy="659299"/>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 b="1">
                <a:solidFill>
                  <a:srgbClr val="FF9900"/>
                </a:solidFill>
              </a:rPr>
              <a:t>caudal (phallic) part</a:t>
            </a:r>
            <a:endParaRPr lang="ar-SA"/>
          </a:p>
        </p:txBody>
      </p:sp>
      <p:sp>
        <p:nvSpPr>
          <p:cNvPr id="12" name="Rectangle: Rounded Corners 11">
            <a:extLst>
              <a:ext uri="{FF2B5EF4-FFF2-40B4-BE49-F238E27FC236}">
                <a16:creationId xmlns:a16="http://schemas.microsoft.com/office/drawing/2014/main" xmlns="" id="{97A4394E-1189-4999-B7B3-56FD772C196E}"/>
              </a:ext>
            </a:extLst>
          </p:cNvPr>
          <p:cNvSpPr/>
          <p:nvPr/>
        </p:nvSpPr>
        <p:spPr>
          <a:xfrm>
            <a:off x="2580854" y="4923195"/>
            <a:ext cx="1985333" cy="1093310"/>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 dirty="0">
                <a:solidFill>
                  <a:schemeClr val="tx1"/>
                </a:solidFill>
              </a:rPr>
              <a:t> - main part of male urethra </a:t>
            </a:r>
          </a:p>
          <a:p>
            <a:pPr algn="ctr"/>
            <a:r>
              <a:rPr lang="en" dirty="0">
                <a:solidFill>
                  <a:schemeClr val="tx1"/>
                </a:solidFill>
              </a:rPr>
              <a:t>- entire female urethra</a:t>
            </a:r>
            <a:endParaRPr lang="ar-SA" dirty="0">
              <a:solidFill>
                <a:schemeClr val="tx1"/>
              </a:solidFill>
            </a:endParaRPr>
          </a:p>
        </p:txBody>
      </p:sp>
      <p:sp>
        <p:nvSpPr>
          <p:cNvPr id="13" name="Rectangle: Rounded Corners 12">
            <a:extLst>
              <a:ext uri="{FF2B5EF4-FFF2-40B4-BE49-F238E27FC236}">
                <a16:creationId xmlns:a16="http://schemas.microsoft.com/office/drawing/2014/main" xmlns="" id="{EA6C3C2B-E7D9-48D0-A22B-43C3A5989AFC}"/>
              </a:ext>
            </a:extLst>
          </p:cNvPr>
          <p:cNvSpPr/>
          <p:nvPr/>
        </p:nvSpPr>
        <p:spPr>
          <a:xfrm>
            <a:off x="308109" y="4923195"/>
            <a:ext cx="2143532" cy="662609"/>
          </a:xfrm>
          <a:prstGeom prst="roundRect">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r>
              <a:rPr lang="en" b="1" u="sng" dirty="0">
                <a:solidFill>
                  <a:schemeClr val="tx1"/>
                </a:solidFill>
              </a:rPr>
              <a:t>most of the bladder</a:t>
            </a:r>
            <a:endParaRPr lang="ar-SA" dirty="0">
              <a:solidFill>
                <a:schemeClr val="tx1"/>
              </a:solidFill>
            </a:endParaRPr>
          </a:p>
        </p:txBody>
      </p:sp>
      <p:sp>
        <p:nvSpPr>
          <p:cNvPr id="14" name="Rectangle: Rounded Corners 13">
            <a:extLst>
              <a:ext uri="{FF2B5EF4-FFF2-40B4-BE49-F238E27FC236}">
                <a16:creationId xmlns:a16="http://schemas.microsoft.com/office/drawing/2014/main" xmlns="" id="{9AF393E1-9C8D-40E1-B9DC-129B1A6FF599}"/>
              </a:ext>
            </a:extLst>
          </p:cNvPr>
          <p:cNvSpPr/>
          <p:nvPr/>
        </p:nvSpPr>
        <p:spPr>
          <a:xfrm>
            <a:off x="4695400" y="4923195"/>
            <a:ext cx="2299253" cy="536717"/>
          </a:xfrm>
          <a:prstGeom prst="roundRect">
            <a:avLst>
              <a:gd name="adj" fmla="val 23333"/>
            </a:avLst>
          </a:prstGeom>
          <a:noFill/>
        </p:spPr>
        <p:style>
          <a:lnRef idx="1">
            <a:schemeClr val="accent1"/>
          </a:lnRef>
          <a:fillRef idx="1">
            <a:schemeClr val="accent1"/>
          </a:fillRef>
          <a:effectRef idx="1">
            <a:schemeClr val="accent1"/>
          </a:effectRef>
          <a:fontRef idx="minor">
            <a:schemeClr val="lt1"/>
          </a:fontRef>
        </p:style>
        <p:txBody>
          <a:bodyPr rtlCol="1" anchor="ctr"/>
          <a:lstStyle/>
          <a:p>
            <a:pPr algn="ctr"/>
            <a:endParaRPr lang="en" dirty="0">
              <a:solidFill>
                <a:schemeClr val="tx1"/>
              </a:solidFill>
            </a:endParaRPr>
          </a:p>
          <a:p>
            <a:pPr algn="ctr"/>
            <a:r>
              <a:rPr lang="en" dirty="0">
                <a:solidFill>
                  <a:schemeClr val="tx1"/>
                </a:solidFill>
              </a:rPr>
              <a:t>grows towards genital </a:t>
            </a:r>
            <a:r>
              <a:rPr lang="en" dirty="0"/>
              <a:t>tubercle</a:t>
            </a:r>
            <a:endParaRPr lang="ar-SA" dirty="0"/>
          </a:p>
        </p:txBody>
      </p:sp>
      <p:cxnSp>
        <p:nvCxnSpPr>
          <p:cNvPr id="16" name="Straight Arrow Connector 15">
            <a:extLst>
              <a:ext uri="{FF2B5EF4-FFF2-40B4-BE49-F238E27FC236}">
                <a16:creationId xmlns:a16="http://schemas.microsoft.com/office/drawing/2014/main" xmlns="" id="{0B03E750-8422-4A63-B942-DC58DAD48AB7}"/>
              </a:ext>
            </a:extLst>
          </p:cNvPr>
          <p:cNvCxnSpPr>
            <a:cxnSpLocks/>
          </p:cNvCxnSpPr>
          <p:nvPr/>
        </p:nvCxnSpPr>
        <p:spPr>
          <a:xfrm flipH="1">
            <a:off x="4175243" y="723758"/>
            <a:ext cx="848140" cy="39405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xmlns="" id="{B2292B11-777E-4CB9-B69B-BC8C744B1724}"/>
              </a:ext>
            </a:extLst>
          </p:cNvPr>
          <p:cNvCxnSpPr>
            <a:cxnSpLocks/>
          </p:cNvCxnSpPr>
          <p:nvPr/>
        </p:nvCxnSpPr>
        <p:spPr>
          <a:xfrm>
            <a:off x="5691798" y="770651"/>
            <a:ext cx="1" cy="110495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xmlns="" id="{C2D4C5CD-7D62-4DDF-9136-DFA934EB075A}"/>
              </a:ext>
            </a:extLst>
          </p:cNvPr>
          <p:cNvCxnSpPr>
            <a:cxnSpLocks/>
          </p:cNvCxnSpPr>
          <p:nvPr/>
        </p:nvCxnSpPr>
        <p:spPr>
          <a:xfrm>
            <a:off x="6334534" y="713511"/>
            <a:ext cx="920216" cy="40430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xmlns="" id="{38E35A9E-BBEF-40DD-98A7-32FA24B1722E}"/>
              </a:ext>
            </a:extLst>
          </p:cNvPr>
          <p:cNvSpPr txBox="1"/>
          <p:nvPr/>
        </p:nvSpPr>
        <p:spPr>
          <a:xfrm rot="1484944">
            <a:off x="6313376" y="880666"/>
            <a:ext cx="2120348" cy="369332"/>
          </a:xfrm>
          <a:prstGeom prst="rect">
            <a:avLst/>
          </a:prstGeom>
        </p:spPr>
        <p:txBody>
          <a:bodyPr wrap="square" rtlCol="1">
            <a:spAutoFit/>
          </a:bodyPr>
          <a:lstStyle/>
          <a:p>
            <a:r>
              <a:rPr lang="en-US" dirty="0">
                <a:solidFill>
                  <a:schemeClr val="accent1">
                    <a:lumMod val="50000"/>
                  </a:schemeClr>
                </a:solidFill>
              </a:rPr>
              <a:t>receives</a:t>
            </a:r>
            <a:endParaRPr lang="ar-SA" dirty="0">
              <a:solidFill>
                <a:schemeClr val="accent1">
                  <a:lumMod val="50000"/>
                </a:schemeClr>
              </a:solidFill>
            </a:endParaRPr>
          </a:p>
        </p:txBody>
      </p:sp>
      <p:cxnSp>
        <p:nvCxnSpPr>
          <p:cNvPr id="25" name="Straight Arrow Connector 24">
            <a:extLst>
              <a:ext uri="{FF2B5EF4-FFF2-40B4-BE49-F238E27FC236}">
                <a16:creationId xmlns:a16="http://schemas.microsoft.com/office/drawing/2014/main" xmlns="" id="{1FA90C34-0B99-45A3-B3DF-8E29988CAC10}"/>
              </a:ext>
            </a:extLst>
          </p:cNvPr>
          <p:cNvCxnSpPr>
            <a:cxnSpLocks/>
          </p:cNvCxnSpPr>
          <p:nvPr/>
        </p:nvCxnSpPr>
        <p:spPr>
          <a:xfrm flipH="1">
            <a:off x="4910121" y="2707767"/>
            <a:ext cx="546455" cy="34443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xmlns="" id="{0F034012-4C8C-4F48-8977-C63E75A01E55}"/>
              </a:ext>
            </a:extLst>
          </p:cNvPr>
          <p:cNvCxnSpPr>
            <a:cxnSpLocks/>
          </p:cNvCxnSpPr>
          <p:nvPr/>
        </p:nvCxnSpPr>
        <p:spPr>
          <a:xfrm>
            <a:off x="5675238" y="2712943"/>
            <a:ext cx="512094" cy="34278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xmlns="" id="{62E54B91-F594-4ED5-B38A-4D56C80F2A48}"/>
              </a:ext>
            </a:extLst>
          </p:cNvPr>
          <p:cNvCxnSpPr>
            <a:cxnSpLocks/>
          </p:cNvCxnSpPr>
          <p:nvPr/>
        </p:nvCxnSpPr>
        <p:spPr>
          <a:xfrm>
            <a:off x="4854399" y="3722269"/>
            <a:ext cx="335870" cy="27575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xmlns="" id="{910D1582-7130-40DA-9EC6-2976228E1DF7}"/>
              </a:ext>
            </a:extLst>
          </p:cNvPr>
          <p:cNvCxnSpPr>
            <a:cxnSpLocks/>
          </p:cNvCxnSpPr>
          <p:nvPr/>
        </p:nvCxnSpPr>
        <p:spPr>
          <a:xfrm flipH="1">
            <a:off x="3613262" y="3797120"/>
            <a:ext cx="1" cy="24147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xmlns="" id="{144C75E5-5E4D-4143-B6D5-E24CD27ED8F8}"/>
              </a:ext>
            </a:extLst>
          </p:cNvPr>
          <p:cNvCxnSpPr>
            <a:cxnSpLocks/>
          </p:cNvCxnSpPr>
          <p:nvPr/>
        </p:nvCxnSpPr>
        <p:spPr>
          <a:xfrm flipH="1">
            <a:off x="2372125" y="3748921"/>
            <a:ext cx="270597" cy="24910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xmlns="" id="{CD1D5874-2BCC-4BC6-872F-1B9E35ABB914}"/>
              </a:ext>
            </a:extLst>
          </p:cNvPr>
          <p:cNvCxnSpPr>
            <a:cxnSpLocks/>
          </p:cNvCxnSpPr>
          <p:nvPr/>
        </p:nvCxnSpPr>
        <p:spPr>
          <a:xfrm flipH="1">
            <a:off x="5558854" y="4704532"/>
            <a:ext cx="2" cy="21866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xmlns="" id="{C5E750B8-ABC2-450B-AEB6-2A11E74BA4CA}"/>
              </a:ext>
            </a:extLst>
          </p:cNvPr>
          <p:cNvCxnSpPr>
            <a:cxnSpLocks/>
            <a:endCxn id="12" idx="0"/>
          </p:cNvCxnSpPr>
          <p:nvPr/>
        </p:nvCxnSpPr>
        <p:spPr>
          <a:xfrm flipH="1">
            <a:off x="3573521" y="4679680"/>
            <a:ext cx="2" cy="2435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xmlns="" id="{D7AE3C3F-21E8-497D-A2E3-AF12CACA5B3D}"/>
              </a:ext>
            </a:extLst>
          </p:cNvPr>
          <p:cNvCxnSpPr>
            <a:cxnSpLocks/>
          </p:cNvCxnSpPr>
          <p:nvPr/>
        </p:nvCxnSpPr>
        <p:spPr>
          <a:xfrm flipH="1">
            <a:off x="1532688" y="4679680"/>
            <a:ext cx="1" cy="2435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3" name="TextBox 52">
            <a:extLst>
              <a:ext uri="{FF2B5EF4-FFF2-40B4-BE49-F238E27FC236}">
                <a16:creationId xmlns:a16="http://schemas.microsoft.com/office/drawing/2014/main" xmlns="" id="{EBB0ED9E-82B3-43EE-8FE9-2583EE5EBAD2}"/>
              </a:ext>
            </a:extLst>
          </p:cNvPr>
          <p:cNvSpPr txBox="1"/>
          <p:nvPr/>
        </p:nvSpPr>
        <p:spPr>
          <a:xfrm>
            <a:off x="1379875" y="118931"/>
            <a:ext cx="2162158" cy="523220"/>
          </a:xfrm>
          <a:prstGeom prst="rect">
            <a:avLst/>
          </a:prstGeom>
        </p:spPr>
        <p:txBody>
          <a:bodyPr wrap="square" rtlCol="1">
            <a:spAutoFit/>
          </a:bodyPr>
          <a:lstStyle/>
          <a:p>
            <a:r>
              <a:rPr lang="en-US" sz="2800" b="1" dirty="0"/>
              <a:t>Summary</a:t>
            </a:r>
            <a:endParaRPr lang="ar-SA" sz="2800" b="1" dirty="0"/>
          </a:p>
        </p:txBody>
      </p:sp>
    </p:spTree>
    <p:extLst>
      <p:ext uri="{BB962C8B-B14F-4D97-AF65-F5344CB8AC3E}">
        <p14:creationId xmlns:p14="http://schemas.microsoft.com/office/powerpoint/2010/main" val="363581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1A3428-9189-4082-A21F-359715E791E7}"/>
              </a:ext>
            </a:extLst>
          </p:cNvPr>
          <p:cNvSpPr txBox="1"/>
          <p:nvPr/>
        </p:nvSpPr>
        <p:spPr>
          <a:xfrm>
            <a:off x="1126435" y="403351"/>
            <a:ext cx="3750365" cy="584775"/>
          </a:xfrm>
          <a:prstGeom prst="rect">
            <a:avLst/>
          </a:prstGeom>
          <a:ln>
            <a:noFill/>
          </a:ln>
        </p:spPr>
        <p:txBody>
          <a:bodyPr wrap="square" rtlCol="1">
            <a:spAutoFit/>
          </a:bodyPr>
          <a:lstStyle/>
          <a:p>
            <a:r>
              <a:rPr lang="en-US" sz="3200" b="1" dirty="0">
                <a:solidFill>
                  <a:srgbClr val="002060"/>
                </a:solidFill>
              </a:rPr>
              <a:t>Summary</a:t>
            </a:r>
            <a:endParaRPr lang="ar-SA" sz="3200" b="1" dirty="0">
              <a:solidFill>
                <a:srgbClr val="002060"/>
              </a:solidFill>
            </a:endParaRPr>
          </a:p>
        </p:txBody>
      </p:sp>
      <p:pic>
        <p:nvPicPr>
          <p:cNvPr id="4" name="Picture 3">
            <a:extLst>
              <a:ext uri="{FF2B5EF4-FFF2-40B4-BE49-F238E27FC236}">
                <a16:creationId xmlns:a16="http://schemas.microsoft.com/office/drawing/2014/main" xmlns="" id="{21D955C2-CDA4-49AF-9DAD-C8A107803445}"/>
              </a:ext>
            </a:extLst>
          </p:cNvPr>
          <p:cNvPicPr>
            <a:picLocks noChangeAspect="1"/>
          </p:cNvPicPr>
          <p:nvPr/>
        </p:nvPicPr>
        <p:blipFill>
          <a:blip r:embed="rId2"/>
          <a:stretch>
            <a:fillRect/>
          </a:stretch>
        </p:blipFill>
        <p:spPr>
          <a:xfrm>
            <a:off x="1126435" y="1073427"/>
            <a:ext cx="9939130" cy="5088834"/>
          </a:xfrm>
          <a:prstGeom prst="rect">
            <a:avLst/>
          </a:prstGeom>
        </p:spPr>
      </p:pic>
    </p:spTree>
    <p:extLst>
      <p:ext uri="{BB962C8B-B14F-4D97-AF65-F5344CB8AC3E}">
        <p14:creationId xmlns:p14="http://schemas.microsoft.com/office/powerpoint/2010/main" val="13356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srcRect l="2731" t="3210"/>
          <a:stretch/>
        </p:blipFill>
        <p:spPr bwMode="auto">
          <a:xfrm>
            <a:off x="1671074" y="1897462"/>
            <a:ext cx="3708793" cy="3063075"/>
          </a:xfrm>
          <a:prstGeom prst="rect">
            <a:avLst/>
          </a:prstGeom>
          <a:noFill/>
          <a:ln>
            <a:noFill/>
          </a:ln>
          <a:effectLst/>
        </p:spPr>
      </p:pic>
      <p:sp>
        <p:nvSpPr>
          <p:cNvPr id="3" name="TextBox 2"/>
          <p:cNvSpPr txBox="1">
            <a:spLocks/>
          </p:cNvSpPr>
          <p:nvPr/>
        </p:nvSpPr>
        <p:spPr>
          <a:xfrm>
            <a:off x="5655020" y="286627"/>
            <a:ext cx="5153149" cy="4524315"/>
          </a:xfrm>
          <a:prstGeom prst="rect">
            <a:avLst/>
          </a:prstGeom>
          <a:noFill/>
        </p:spPr>
        <p:txBody>
          <a:bodyPr wrap="square" rtlCol="1">
            <a:spAutoFit/>
          </a:bodyPr>
          <a:lstStyle/>
          <a:p>
            <a:pPr algn="ctr" rtl="1"/>
            <a:r>
              <a:rPr lang="en-US" sz="3600" dirty="0">
                <a:uFillTx/>
                <a:latin typeface="Century Gothic" panose="020B0502020202020204" pitchFamily="34" charset="0"/>
                <a:cs typeface="DecoType Naskh Extensions" pitchFamily="2" charset="-78"/>
              </a:rPr>
              <a:t>Team leaders:</a:t>
            </a:r>
            <a:endParaRPr lang="ar-SA" sz="3600" dirty="0">
              <a:uFillTx/>
              <a:latin typeface="Century Gothic" panose="020B0502020202020204" pitchFamily="34" charset="0"/>
              <a:cs typeface="DecoType Naskh Extensions" pitchFamily="2" charset="-78"/>
            </a:endParaRPr>
          </a:p>
          <a:p>
            <a:pPr algn="r" rtl="1"/>
            <a:endParaRPr lang="ar-SA" sz="2400" dirty="0">
              <a:uFillTx/>
            </a:endParaRPr>
          </a:p>
          <a:p>
            <a:pPr algn="ctr" rtl="1"/>
            <a:r>
              <a:rPr lang="ar-SA" sz="2400" dirty="0">
                <a:uFillTx/>
                <a:cs typeface="DecoType Naskh Extensions" pitchFamily="2" charset="-78"/>
              </a:rPr>
              <a:t>محمد</a:t>
            </a:r>
            <a:r>
              <a:rPr lang="ar-SA" sz="2800" dirty="0">
                <a:uFillTx/>
                <a:cs typeface="DecoType Naskh Extensions" pitchFamily="2" charset="-78"/>
              </a:rPr>
              <a:t> ثامر الزهراني   –   آلاء </a:t>
            </a:r>
            <a:r>
              <a:rPr lang="ar-SA" sz="2800" dirty="0" err="1">
                <a:uFillTx/>
                <a:cs typeface="DecoType Naskh Extensions" pitchFamily="2" charset="-78"/>
              </a:rPr>
              <a:t>الصويغ</a:t>
            </a:r>
            <a:r>
              <a:rPr lang="ar-SA" sz="2800" dirty="0">
                <a:uFillTx/>
                <a:cs typeface="DecoType Naskh Extensions" pitchFamily="2" charset="-78"/>
              </a:rPr>
              <a:t> </a:t>
            </a:r>
          </a:p>
          <a:p>
            <a:pPr algn="ctr" rtl="1"/>
            <a:endParaRPr lang="ar-SA" sz="2400" dirty="0">
              <a:uFillTx/>
              <a:cs typeface="DecoType Naskh Extensions" pitchFamily="2" charset="-78"/>
            </a:endParaRPr>
          </a:p>
          <a:p>
            <a:pPr algn="ctr" rtl="1"/>
            <a:r>
              <a:rPr lang="en-US" sz="3200" dirty="0">
                <a:uFillTx/>
                <a:latin typeface="Century Gothic" panose="020B0502020202020204" pitchFamily="34" charset="0"/>
                <a:cs typeface="DecoType Naskh Extensions" pitchFamily="2" charset="-78"/>
              </a:rPr>
              <a:t>Team Members:</a:t>
            </a:r>
            <a:endParaRPr lang="ar-SA" sz="3200" dirty="0">
              <a:uFillTx/>
              <a:latin typeface="Century Gothic" panose="020B0502020202020204" pitchFamily="34" charset="0"/>
              <a:cs typeface="DecoType Naskh Extensions" pitchFamily="2" charset="-78"/>
            </a:endParaRPr>
          </a:p>
          <a:p>
            <a:pPr algn="r" rtl="1"/>
            <a:r>
              <a:rPr lang="ar-SA" sz="2400" dirty="0">
                <a:uFillTx/>
                <a:cs typeface="DecoType Naskh Extensions" pitchFamily="2" charset="-78"/>
              </a:rPr>
              <a:t>-  مها النهدي                                                      - رشيد البلاع </a:t>
            </a:r>
          </a:p>
          <a:p>
            <a:pPr algn="r" rtl="1"/>
            <a:r>
              <a:rPr lang="ar-SA" sz="2400" dirty="0">
                <a:uFillTx/>
                <a:cs typeface="DecoType Naskh Extensions" pitchFamily="2" charset="-78"/>
              </a:rPr>
              <a:t>-  سارة </a:t>
            </a:r>
            <a:r>
              <a:rPr lang="ar-SA" sz="2400" dirty="0" err="1">
                <a:uFillTx/>
                <a:cs typeface="DecoType Naskh Extensions" pitchFamily="2" charset="-78"/>
              </a:rPr>
              <a:t>البليهد</a:t>
            </a:r>
            <a:r>
              <a:rPr lang="ar-SA" sz="2400" dirty="0">
                <a:uFillTx/>
                <a:cs typeface="DecoType Naskh Extensions" pitchFamily="2" charset="-78"/>
              </a:rPr>
              <a:t>                                                           -   عمر سعد  اليابس </a:t>
            </a:r>
          </a:p>
          <a:p>
            <a:pPr algn="r" rtl="1"/>
            <a:r>
              <a:rPr lang="ar-SA" sz="2400" dirty="0">
                <a:uFillTx/>
                <a:cs typeface="DecoType Naskh Extensions" pitchFamily="2" charset="-78"/>
              </a:rPr>
              <a:t>-  ميعاد النفيعي                                               -  علي شحادة</a:t>
            </a:r>
          </a:p>
          <a:p>
            <a:pPr marL="342900" indent="-342900" algn="r" rtl="1">
              <a:buFontTx/>
              <a:buChar char="-"/>
            </a:pPr>
            <a:r>
              <a:rPr lang="ar-SA" sz="2400" dirty="0">
                <a:uFillTx/>
                <a:cs typeface="DecoType Naskh Extensions" pitchFamily="2" charset="-78"/>
              </a:rPr>
              <a:t>عهد القرين                                               -   فهد النهابي</a:t>
            </a:r>
          </a:p>
          <a:p>
            <a:pPr marL="342900" indent="-342900" algn="r" rtl="1">
              <a:buFontTx/>
              <a:buChar char="-"/>
            </a:pPr>
            <a:r>
              <a:rPr lang="ar-SA" sz="2400" dirty="0">
                <a:uFillTx/>
                <a:cs typeface="DecoType Naskh Extensions" pitchFamily="2" charset="-78"/>
              </a:rPr>
              <a:t>غادة القرني </a:t>
            </a:r>
          </a:p>
          <a:p>
            <a:pPr rtl="1"/>
            <a:endParaRPr lang="en-US" sz="2400" dirty="0">
              <a:uFillTx/>
              <a:cs typeface="DecoType Naskh Extensions" pitchFamily="2" charset="-78"/>
            </a:endParaRPr>
          </a:p>
        </p:txBody>
      </p:sp>
      <p:sp>
        <p:nvSpPr>
          <p:cNvPr id="4" name="TextBox 3"/>
          <p:cNvSpPr txBox="1">
            <a:spLocks/>
          </p:cNvSpPr>
          <p:nvPr/>
        </p:nvSpPr>
        <p:spPr>
          <a:xfrm>
            <a:off x="124286" y="6081204"/>
            <a:ext cx="5255581" cy="923330"/>
          </a:xfrm>
          <a:prstGeom prst="rect">
            <a:avLst/>
          </a:prstGeom>
          <a:noFill/>
        </p:spPr>
        <p:txBody>
          <a:bodyPr wrap="square" rtlCol="1">
            <a:spAutoFit/>
          </a:bodyPr>
          <a:lstStyle/>
          <a:p>
            <a:r>
              <a:rPr lang="en-US" dirty="0">
                <a:uFillTx/>
                <a:latin typeface="Century Gothic" panose="020B0502020202020204" pitchFamily="34" charset="0"/>
              </a:rPr>
              <a:t>contact us on: embryology437@gmail.com</a:t>
            </a:r>
          </a:p>
          <a:p>
            <a:r>
              <a:rPr lang="en-US" dirty="0">
                <a:uFillTx/>
                <a:latin typeface="Century Gothic" panose="020B0502020202020204" pitchFamily="34" charset="0"/>
              </a:rPr>
              <a:t>Wish all the best :)</a:t>
            </a:r>
          </a:p>
          <a:p>
            <a:endParaRPr lang="ar-SA" dirty="0">
              <a:uFillTx/>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1"/>
          <p:cNvSpPr txBox="1">
            <a:spLocks/>
          </p:cNvSpPr>
          <p:nvPr/>
        </p:nvSpPr>
        <p:spPr>
          <a:xfrm>
            <a:off x="4274087" y="1233728"/>
            <a:ext cx="3461658" cy="906417"/>
          </a:xfrm>
          <a:prstGeom prst="rect">
            <a:avLst/>
          </a:prstGeom>
          <a:noFill/>
          <a:ln>
            <a:noFill/>
          </a:ln>
        </p:spPr>
        <p:txBody>
          <a:bodyPr lIns="91425" tIns="45700" rIns="91425" bIns="45700" anchor="t" anchorCtr="0">
            <a:noAutofit/>
          </a:bodyPr>
          <a:lstStyle/>
          <a:p>
            <a:pPr algn="ctr">
              <a:buSzPct val="25000"/>
            </a:pPr>
            <a:r>
              <a:rPr lang="en-GB" sz="4000" u="sng" dirty="0">
                <a:solidFill>
                  <a:srgbClr val="002060"/>
                </a:solidFill>
                <a:uFillTx/>
                <a:latin typeface="Century Gothic" panose="020B0502020202020204" pitchFamily="34" charset="0"/>
                <a:ea typeface="Calibri"/>
                <a:cs typeface="Calibri"/>
                <a:sym typeface="Calibri"/>
              </a:rPr>
              <a:t>Objectives</a:t>
            </a:r>
          </a:p>
          <a:p>
            <a:pPr marL="0" marR="0" lvl="0" indent="0" algn="ctr" rtl="0">
              <a:spcBef>
                <a:spcPts val="0"/>
              </a:spcBef>
              <a:buSzPct val="25000"/>
              <a:buNone/>
            </a:pPr>
            <a:endParaRPr lang="en-GB" sz="4000" u="sng" dirty="0">
              <a:solidFill>
                <a:srgbClr val="00203F"/>
              </a:solidFill>
              <a:uFillTx/>
              <a:latin typeface="Century Schoolbook" panose="02040604050505020304" pitchFamily="18" charset="0"/>
              <a:ea typeface="Century Gothic"/>
              <a:cs typeface="Times New Roman" pitchFamily="18" charset="0"/>
              <a:sym typeface="Century Gothic"/>
            </a:endParaRPr>
          </a:p>
        </p:txBody>
      </p:sp>
      <p:sp>
        <p:nvSpPr>
          <p:cNvPr id="5" name="Shape 132"/>
          <p:cNvSpPr txBox="1">
            <a:spLocks/>
          </p:cNvSpPr>
          <p:nvPr/>
        </p:nvSpPr>
        <p:spPr>
          <a:xfrm>
            <a:off x="215499" y="2332923"/>
            <a:ext cx="11780456" cy="3670312"/>
          </a:xfrm>
          <a:prstGeom prst="rect">
            <a:avLst/>
          </a:prstGeom>
          <a:noFill/>
          <a:ln>
            <a:noFill/>
          </a:ln>
        </p:spPr>
        <p:txBody>
          <a:bodyPr lIns="91425" tIns="45700" rIns="91425" bIns="45700" anchor="t" anchorCtr="0">
            <a:noAutofit/>
          </a:bodyPr>
          <a:lstStyle/>
          <a:p>
            <a:pPr marL="342900" lvl="0" indent="-342900">
              <a:buClr>
                <a:srgbClr val="3A3838"/>
              </a:buClr>
              <a:buSzPct val="100000"/>
              <a:buFont typeface="Wingdings" panose="05000000000000000000" pitchFamily="2" charset="2"/>
              <a:buChar char="ü"/>
            </a:pPr>
            <a:r>
              <a:rPr lang="en-US" sz="2400" dirty="0">
                <a:latin typeface="Century Gothic" panose="020B0502020202020204" pitchFamily="34" charset="0"/>
              </a:rPr>
              <a:t>At the end of the lecture the student is able to:</a:t>
            </a:r>
          </a:p>
          <a:p>
            <a:pPr marL="342900" lvl="0" indent="-342900">
              <a:buClr>
                <a:srgbClr val="3A3838"/>
              </a:buClr>
              <a:buSzPct val="100000"/>
              <a:buFont typeface="Wingdings" panose="05000000000000000000" pitchFamily="2" charset="2"/>
              <a:buChar char="ü"/>
            </a:pPr>
            <a:r>
              <a:rPr lang="en-US" sz="2400" dirty="0">
                <a:latin typeface="Century Gothic" panose="020B0502020202020204" pitchFamily="34" charset="0"/>
              </a:rPr>
              <a:t>Describe the cloaca and the formation of the urogenital sinus. </a:t>
            </a:r>
          </a:p>
          <a:p>
            <a:pPr marL="342900" lvl="0" indent="-342900">
              <a:buClr>
                <a:srgbClr val="3A3838"/>
              </a:buClr>
              <a:buSzPct val="100000"/>
              <a:buFont typeface="Wingdings" panose="05000000000000000000" pitchFamily="2" charset="2"/>
              <a:buChar char="ü"/>
            </a:pPr>
            <a:r>
              <a:rPr lang="en-US" sz="2400" dirty="0">
                <a:latin typeface="Century Gothic" panose="020B0502020202020204" pitchFamily="34" charset="0"/>
              </a:rPr>
              <a:t>Discuss the division of the urogenital sinus into various parts and name the adult organs that are derived from each part. </a:t>
            </a:r>
          </a:p>
          <a:p>
            <a:pPr marL="342900" lvl="0" indent="-342900">
              <a:buClr>
                <a:srgbClr val="3A3838"/>
              </a:buClr>
              <a:buSzPct val="100000"/>
              <a:buFont typeface="Wingdings" panose="05000000000000000000" pitchFamily="2" charset="2"/>
              <a:buChar char="ü"/>
            </a:pPr>
            <a:r>
              <a:rPr lang="en-US" sz="2400" dirty="0">
                <a:latin typeface="Century Gothic" panose="020B0502020202020204" pitchFamily="34" charset="0"/>
              </a:rPr>
              <a:t>Describe how the caudal parts of the mesonephric ducts are absorbed into the urogenital sinus and the significance of this embryonic event.</a:t>
            </a:r>
          </a:p>
          <a:p>
            <a:pPr marL="342900" lvl="0" indent="-342900">
              <a:buClr>
                <a:srgbClr val="3A3838"/>
              </a:buClr>
              <a:buSzPct val="100000"/>
              <a:buFont typeface="Wingdings" panose="05000000000000000000" pitchFamily="2" charset="2"/>
              <a:buChar char="ü"/>
            </a:pPr>
            <a:r>
              <a:rPr lang="en-US" sz="2400" dirty="0">
                <a:latin typeface="Century Gothic" panose="020B0502020202020204" pitchFamily="34" charset="0"/>
              </a:rPr>
              <a:t>Discuss the position of the </a:t>
            </a:r>
            <a:r>
              <a:rPr lang="en-US" sz="2400" dirty="0" err="1">
                <a:latin typeface="Century Gothic" panose="020B0502020202020204" pitchFamily="34" charset="0"/>
              </a:rPr>
              <a:t>urachus</a:t>
            </a:r>
            <a:r>
              <a:rPr lang="en-US" sz="2400" dirty="0">
                <a:latin typeface="Century Gothic" panose="020B0502020202020204" pitchFamily="34" charset="0"/>
              </a:rPr>
              <a:t> and its significance and fate.</a:t>
            </a:r>
          </a:p>
          <a:p>
            <a:pPr marL="342900" lvl="0" indent="-342900">
              <a:buClr>
                <a:srgbClr val="3A3838"/>
              </a:buClr>
              <a:buSzPct val="100000"/>
              <a:buFont typeface="Wingdings" panose="05000000000000000000" pitchFamily="2" charset="2"/>
              <a:buChar char="ü"/>
            </a:pPr>
            <a:r>
              <a:rPr lang="en-US" sz="2400" dirty="0">
                <a:latin typeface="Century Gothic" panose="020B0502020202020204" pitchFamily="34" charset="0"/>
              </a:rPr>
              <a:t>Describe the various anomalies concerned with the urinary bladder and urethra.</a:t>
            </a:r>
            <a:endParaRPr lang="en-US" sz="2400" dirty="0">
              <a:latin typeface="Century Gothic" panose="020B0502020202020204" pitchFamily="34" charset="0"/>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2"/>
          <p:cNvSpPr txBox="1">
            <a:spLocks/>
          </p:cNvSpPr>
          <p:nvPr/>
        </p:nvSpPr>
        <p:spPr>
          <a:xfrm>
            <a:off x="830378" y="1052830"/>
            <a:ext cx="11018456" cy="1828800"/>
          </a:xfrm>
          <a:prstGeom prst="rect">
            <a:avLst/>
          </a:prstGeom>
          <a:noFill/>
          <a:ln>
            <a:noFill/>
          </a:ln>
        </p:spPr>
        <p:txBody>
          <a:bodyPr lIns="91425" tIns="45700" rIns="91425" bIns="45700" anchor="t" anchorCtr="0">
            <a:noAutofit/>
          </a:bodyPr>
          <a:lstStyle/>
          <a:p>
            <a:pPr lvl="0">
              <a:buClr>
                <a:srgbClr val="3A3838"/>
              </a:buClr>
              <a:buSzPct val="100000"/>
            </a:pPr>
            <a:r>
              <a:rPr lang="en-US" sz="2400" dirty="0">
                <a:solidFill>
                  <a:schemeClr val="bg1">
                    <a:lumMod val="50000"/>
                  </a:schemeClr>
                </a:solidFill>
                <a:latin typeface="Century Gothic" panose="020B0502020202020204" pitchFamily="34" charset="0"/>
                <a:ea typeface="Times New Roman"/>
                <a:cs typeface="Times New Roman"/>
                <a:sym typeface="Times New Roman"/>
              </a:rPr>
              <a:t>It’s important to know what is cloaca in order to know what are the derivative of urinary bladder and the development of urethra. The urinary bladder and the urethra come from the primitive urogenital sinus which is the anterior part of mesodermal </a:t>
            </a:r>
            <a:r>
              <a:rPr lang="en-US" sz="2400" dirty="0" err="1">
                <a:solidFill>
                  <a:schemeClr val="bg1">
                    <a:lumMod val="50000"/>
                  </a:schemeClr>
                </a:solidFill>
                <a:latin typeface="Century Gothic" panose="020B0502020202020204" pitchFamily="34" charset="0"/>
                <a:ea typeface="Times New Roman"/>
                <a:cs typeface="Times New Roman"/>
                <a:sym typeface="Times New Roman"/>
              </a:rPr>
              <a:t>urorectal</a:t>
            </a:r>
            <a:r>
              <a:rPr lang="en-US" sz="2400" dirty="0">
                <a:solidFill>
                  <a:schemeClr val="bg1">
                    <a:lumMod val="50000"/>
                  </a:schemeClr>
                </a:solidFill>
                <a:latin typeface="Century Gothic" panose="020B0502020202020204" pitchFamily="34" charset="0"/>
                <a:ea typeface="Times New Roman"/>
                <a:cs typeface="Times New Roman"/>
                <a:sym typeface="Times New Roman"/>
              </a:rPr>
              <a:t> septum.</a:t>
            </a:r>
          </a:p>
        </p:txBody>
      </p:sp>
      <p:sp>
        <p:nvSpPr>
          <p:cNvPr id="2" name="Oval 1">
            <a:extLst>
              <a:ext uri="{FF2B5EF4-FFF2-40B4-BE49-F238E27FC236}">
                <a16:creationId xmlns:a16="http://schemas.microsoft.com/office/drawing/2014/main" xmlns="" id="{D2AA6774-79CC-AA46-B2ED-AD0A91AD56F0}"/>
              </a:ext>
            </a:extLst>
          </p:cNvPr>
          <p:cNvSpPr/>
          <p:nvPr/>
        </p:nvSpPr>
        <p:spPr>
          <a:xfrm>
            <a:off x="191655" y="3597162"/>
            <a:ext cx="1828800" cy="1828800"/>
          </a:xfrm>
          <a:prstGeom prst="ellipse">
            <a:avLst/>
          </a:prstGeom>
          <a:ln>
            <a:solidFill>
              <a:schemeClr val="bg1">
                <a:lumMod val="1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Cloaca </a:t>
            </a:r>
          </a:p>
        </p:txBody>
      </p:sp>
      <p:sp>
        <p:nvSpPr>
          <p:cNvPr id="3" name="Oval 2">
            <a:extLst>
              <a:ext uri="{FF2B5EF4-FFF2-40B4-BE49-F238E27FC236}">
                <a16:creationId xmlns:a16="http://schemas.microsoft.com/office/drawing/2014/main" xmlns="" id="{3722591F-9966-D54A-86E8-02368ACC918F}"/>
              </a:ext>
            </a:extLst>
          </p:cNvPr>
          <p:cNvSpPr/>
          <p:nvPr/>
        </p:nvSpPr>
        <p:spPr>
          <a:xfrm>
            <a:off x="2240972" y="3661416"/>
            <a:ext cx="1828800" cy="1828800"/>
          </a:xfrm>
          <a:prstGeom prst="ellipse">
            <a:avLst/>
          </a:prstGeom>
          <a:ln>
            <a:solidFill>
              <a:schemeClr val="bg1">
                <a:lumMod val="1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Mesodermal </a:t>
            </a:r>
            <a:r>
              <a:rPr lang="en-US" dirty="0" err="1"/>
              <a:t>urorectal</a:t>
            </a:r>
            <a:r>
              <a:rPr lang="en-US" dirty="0"/>
              <a:t> </a:t>
            </a:r>
          </a:p>
        </p:txBody>
      </p:sp>
      <p:sp>
        <p:nvSpPr>
          <p:cNvPr id="8" name="Oval 7">
            <a:extLst>
              <a:ext uri="{FF2B5EF4-FFF2-40B4-BE49-F238E27FC236}">
                <a16:creationId xmlns:a16="http://schemas.microsoft.com/office/drawing/2014/main" xmlns="" id="{6E78EDFE-0057-B14D-8352-92FFFEB41CB7}"/>
              </a:ext>
            </a:extLst>
          </p:cNvPr>
          <p:cNvSpPr/>
          <p:nvPr/>
        </p:nvSpPr>
        <p:spPr>
          <a:xfrm>
            <a:off x="4290289" y="2683565"/>
            <a:ext cx="1828800" cy="1828800"/>
          </a:xfrm>
          <a:prstGeom prst="ellipse">
            <a:avLst/>
          </a:prstGeom>
          <a:ln>
            <a:solidFill>
              <a:schemeClr val="bg1">
                <a:lumMod val="1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Ventral part </a:t>
            </a:r>
          </a:p>
        </p:txBody>
      </p:sp>
      <p:sp>
        <p:nvSpPr>
          <p:cNvPr id="10" name="Oval 9">
            <a:extLst>
              <a:ext uri="{FF2B5EF4-FFF2-40B4-BE49-F238E27FC236}">
                <a16:creationId xmlns:a16="http://schemas.microsoft.com/office/drawing/2014/main" xmlns="" id="{5FFFC17F-557E-C342-8E34-BC9865C2E30E}"/>
              </a:ext>
            </a:extLst>
          </p:cNvPr>
          <p:cNvSpPr/>
          <p:nvPr/>
        </p:nvSpPr>
        <p:spPr>
          <a:xfrm>
            <a:off x="4267200" y="4820980"/>
            <a:ext cx="1828800" cy="1828800"/>
          </a:xfrm>
          <a:prstGeom prst="ellipse">
            <a:avLst/>
          </a:prstGeom>
          <a:ln>
            <a:solidFill>
              <a:schemeClr val="bg1">
                <a:lumMod val="1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Dorsal part </a:t>
            </a:r>
          </a:p>
        </p:txBody>
      </p:sp>
      <p:sp>
        <p:nvSpPr>
          <p:cNvPr id="11" name="Rectangle 10">
            <a:extLst>
              <a:ext uri="{FF2B5EF4-FFF2-40B4-BE49-F238E27FC236}">
                <a16:creationId xmlns:a16="http://schemas.microsoft.com/office/drawing/2014/main" xmlns="" id="{0463E87F-F80C-954D-8421-6B0FF64A0E13}"/>
              </a:ext>
            </a:extLst>
          </p:cNvPr>
          <p:cNvSpPr/>
          <p:nvPr/>
        </p:nvSpPr>
        <p:spPr>
          <a:xfrm>
            <a:off x="6339606" y="2792189"/>
            <a:ext cx="2770910" cy="1382247"/>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The primitive urogenital sinus</a:t>
            </a:r>
          </a:p>
        </p:txBody>
      </p:sp>
      <p:sp>
        <p:nvSpPr>
          <p:cNvPr id="13" name="Rectangle 12">
            <a:extLst>
              <a:ext uri="{FF2B5EF4-FFF2-40B4-BE49-F238E27FC236}">
                <a16:creationId xmlns:a16="http://schemas.microsoft.com/office/drawing/2014/main" xmlns="" id="{7FD3B070-DDC7-CC47-9833-D6935517F7D4}"/>
              </a:ext>
            </a:extLst>
          </p:cNvPr>
          <p:cNvSpPr/>
          <p:nvPr/>
        </p:nvSpPr>
        <p:spPr>
          <a:xfrm>
            <a:off x="6349738" y="5044256"/>
            <a:ext cx="2770910" cy="1382247"/>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The anorectal canal</a:t>
            </a:r>
          </a:p>
        </p:txBody>
      </p:sp>
      <p:sp>
        <p:nvSpPr>
          <p:cNvPr id="15" name="Oval 14">
            <a:extLst>
              <a:ext uri="{FF2B5EF4-FFF2-40B4-BE49-F238E27FC236}">
                <a16:creationId xmlns:a16="http://schemas.microsoft.com/office/drawing/2014/main" xmlns="" id="{70F2AD82-7650-3C4E-98EF-E5092B6859FF}"/>
              </a:ext>
            </a:extLst>
          </p:cNvPr>
          <p:cNvSpPr/>
          <p:nvPr/>
        </p:nvSpPr>
        <p:spPr>
          <a:xfrm>
            <a:off x="9568868" y="2712379"/>
            <a:ext cx="1828800" cy="1828800"/>
          </a:xfrm>
          <a:prstGeom prst="ellipse">
            <a:avLst/>
          </a:prstGeom>
          <a:ln>
            <a:solidFill>
              <a:schemeClr val="bg1">
                <a:lumMod val="1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Urinary bladder </a:t>
            </a:r>
          </a:p>
          <a:p>
            <a:pPr algn="ctr"/>
            <a:r>
              <a:rPr lang="en-US" dirty="0"/>
              <a:t>+ </a:t>
            </a:r>
          </a:p>
          <a:p>
            <a:pPr algn="ctr"/>
            <a:r>
              <a:rPr lang="en-US" dirty="0"/>
              <a:t>Urethra </a:t>
            </a:r>
          </a:p>
        </p:txBody>
      </p:sp>
      <p:sp>
        <p:nvSpPr>
          <p:cNvPr id="17" name="Oval 16">
            <a:extLst>
              <a:ext uri="{FF2B5EF4-FFF2-40B4-BE49-F238E27FC236}">
                <a16:creationId xmlns:a16="http://schemas.microsoft.com/office/drawing/2014/main" xmlns="" id="{E1740946-6AC0-7D4F-889D-02C9A16370BF}"/>
              </a:ext>
            </a:extLst>
          </p:cNvPr>
          <p:cNvSpPr/>
          <p:nvPr/>
        </p:nvSpPr>
        <p:spPr>
          <a:xfrm>
            <a:off x="9568868" y="4817565"/>
            <a:ext cx="1828800" cy="1828800"/>
          </a:xfrm>
          <a:prstGeom prst="ellipse">
            <a:avLst/>
          </a:prstGeom>
          <a:ln>
            <a:solidFill>
              <a:schemeClr val="bg1">
                <a:lumMod val="1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Rectum </a:t>
            </a:r>
          </a:p>
        </p:txBody>
      </p:sp>
      <p:sp>
        <p:nvSpPr>
          <p:cNvPr id="4" name="مربع نص 3">
            <a:extLst>
              <a:ext uri="{FF2B5EF4-FFF2-40B4-BE49-F238E27FC236}">
                <a16:creationId xmlns:a16="http://schemas.microsoft.com/office/drawing/2014/main" xmlns="" id="{3B870C6E-D1A0-074A-BC7F-ECE75C0E84F8}"/>
              </a:ext>
            </a:extLst>
          </p:cNvPr>
          <p:cNvSpPr txBox="1"/>
          <p:nvPr/>
        </p:nvSpPr>
        <p:spPr>
          <a:xfrm>
            <a:off x="1488420" y="95591"/>
            <a:ext cx="9909248" cy="830997"/>
          </a:xfrm>
          <a:prstGeom prst="rect">
            <a:avLst/>
          </a:prstGeom>
          <a:noFill/>
          <a:ln>
            <a:solidFill>
              <a:schemeClr val="accent3"/>
            </a:solidFill>
          </a:ln>
        </p:spPr>
        <p:txBody>
          <a:bodyPr wrap="square" rtlCol="1">
            <a:spAutoFit/>
          </a:bodyPr>
          <a:lstStyle/>
          <a:p>
            <a:r>
              <a:rPr lang="en-US" sz="4800" dirty="0"/>
              <a:t>Extra</a:t>
            </a:r>
            <a:endParaRPr lang="ar-SA" sz="4800" dirty="0"/>
          </a:p>
        </p:txBody>
      </p:sp>
    </p:spTree>
    <p:extLst>
      <p:ext uri="{BB962C8B-B14F-4D97-AF65-F5344CB8AC3E}">
        <p14:creationId xmlns:p14="http://schemas.microsoft.com/office/powerpoint/2010/main" val="400265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9DD3EF5-B178-4190-A95B-B5F0B9554044}"/>
              </a:ext>
            </a:extLst>
          </p:cNvPr>
          <p:cNvSpPr>
            <a:spLocks noGrp="1"/>
          </p:cNvSpPr>
          <p:nvPr>
            <p:ph type="title"/>
          </p:nvPr>
        </p:nvSpPr>
        <p:spPr>
          <a:xfrm>
            <a:off x="1143002" y="512261"/>
            <a:ext cx="10515600" cy="1325563"/>
          </a:xfrm>
        </p:spPr>
        <p:txBody>
          <a:bodyPr/>
          <a:lstStyle/>
          <a:p>
            <a:r>
              <a:rPr lang="en" sz="4000" kern="0" dirty="0">
                <a:ln w="0"/>
                <a:solidFill>
                  <a:schemeClr val="accent1"/>
                </a:solidFill>
                <a:effectLst>
                  <a:outerShdw blurRad="38100" dist="25400" dir="5400000" algn="ctr" rotWithShape="0">
                    <a:srgbClr val="6E747A">
                      <a:alpha val="43000"/>
                    </a:srgbClr>
                  </a:outerShdw>
                </a:effectLst>
                <a:latin typeface="Economica"/>
                <a:sym typeface="Economica"/>
              </a:rPr>
              <a:t>Cloaca</a:t>
            </a:r>
            <a:r>
              <a:rPr lang="en" sz="4200" kern="0" dirty="0">
                <a:solidFill>
                  <a:srgbClr val="000000"/>
                </a:solidFill>
                <a:latin typeface="Economica"/>
                <a:sym typeface="Economica"/>
              </a:rPr>
              <a:t> </a:t>
            </a:r>
            <a:endParaRPr lang="ar-SA" dirty="0"/>
          </a:p>
        </p:txBody>
      </p:sp>
      <p:sp>
        <p:nvSpPr>
          <p:cNvPr id="3" name="عنصر نائب للمحتوى 2">
            <a:extLst>
              <a:ext uri="{FF2B5EF4-FFF2-40B4-BE49-F238E27FC236}">
                <a16:creationId xmlns:a16="http://schemas.microsoft.com/office/drawing/2014/main" xmlns="" id="{E77E83BB-F1C6-4E4A-89EA-E81FA459F11F}"/>
              </a:ext>
            </a:extLst>
          </p:cNvPr>
          <p:cNvSpPr>
            <a:spLocks noGrp="1"/>
          </p:cNvSpPr>
          <p:nvPr>
            <p:ph idx="1"/>
          </p:nvPr>
        </p:nvSpPr>
        <p:spPr>
          <a:xfrm>
            <a:off x="533398" y="1613263"/>
            <a:ext cx="7709453" cy="4732476"/>
          </a:xfrm>
          <a:ln>
            <a:noFill/>
          </a:ln>
        </p:spPr>
        <p:txBody>
          <a:bodyPr>
            <a:normAutofit fontScale="77500" lnSpcReduction="20000"/>
          </a:bodyPr>
          <a:lstStyle/>
          <a:p>
            <a:pPr marL="457200" lvl="0" indent="-323850">
              <a:spcBef>
                <a:spcPts val="0"/>
              </a:spcBef>
              <a:buSzPts val="1500"/>
              <a:buChar char="●"/>
            </a:pPr>
            <a:r>
              <a:rPr lang="en-US" dirty="0"/>
              <a:t>It is the </a:t>
            </a:r>
            <a:r>
              <a:rPr lang="en-US" b="1" dirty="0"/>
              <a:t>dilated</a:t>
            </a:r>
            <a:r>
              <a:rPr lang="en-US" dirty="0"/>
              <a:t> terminal part of the </a:t>
            </a:r>
            <a:r>
              <a:rPr lang="en-US" u="sng" dirty="0"/>
              <a:t>hind gut</a:t>
            </a:r>
            <a:r>
              <a:rPr lang="en-US" dirty="0"/>
              <a:t>.	</a:t>
            </a:r>
          </a:p>
          <a:p>
            <a:pPr marL="457200" lvl="0" indent="-323850">
              <a:spcBef>
                <a:spcPts val="0"/>
              </a:spcBef>
              <a:buSzPts val="1500"/>
              <a:buChar char="●"/>
            </a:pPr>
            <a:r>
              <a:rPr lang="en-US" dirty="0"/>
              <a:t>It receives </a:t>
            </a:r>
            <a:r>
              <a:rPr lang="en-US" b="1" dirty="0">
                <a:solidFill>
                  <a:srgbClr val="3C78D8"/>
                </a:solidFill>
              </a:rPr>
              <a:t>the allantois</a:t>
            </a:r>
            <a:r>
              <a:rPr lang="en-US" b="1" dirty="0"/>
              <a:t> </a:t>
            </a:r>
            <a:r>
              <a:rPr lang="en-US" dirty="0"/>
              <a:t>and  </a:t>
            </a:r>
            <a:r>
              <a:rPr lang="en-US" b="1" dirty="0">
                <a:solidFill>
                  <a:srgbClr val="6AA84F"/>
                </a:solidFill>
              </a:rPr>
              <a:t>the mesonephric ducts</a:t>
            </a:r>
            <a:r>
              <a:rPr lang="en-US" b="1" dirty="0"/>
              <a:t>.</a:t>
            </a:r>
            <a:r>
              <a:rPr lang="en-US" dirty="0"/>
              <a:t>	</a:t>
            </a:r>
          </a:p>
          <a:p>
            <a:pPr marL="457200" lvl="0" indent="-323850">
              <a:spcBef>
                <a:spcPts val="0"/>
              </a:spcBef>
              <a:buSzPts val="1500"/>
              <a:buChar char="●"/>
            </a:pPr>
            <a:r>
              <a:rPr lang="en-US" dirty="0"/>
              <a:t>Its floor is closed  by the </a:t>
            </a:r>
            <a:r>
              <a:rPr lang="en-US" b="1" dirty="0">
                <a:solidFill>
                  <a:srgbClr val="8E7CC3"/>
                </a:solidFill>
              </a:rPr>
              <a:t>cloacal membrane.</a:t>
            </a:r>
          </a:p>
          <a:p>
            <a:pPr marL="0" lvl="0" indent="0">
              <a:spcBef>
                <a:spcPts val="1600"/>
              </a:spcBef>
              <a:buNone/>
            </a:pPr>
            <a:endParaRPr lang="en-US" b="1" dirty="0">
              <a:solidFill>
                <a:srgbClr val="8E7CC3"/>
              </a:solidFill>
            </a:endParaRPr>
          </a:p>
          <a:p>
            <a:pPr marL="457200" lvl="0" indent="-323850">
              <a:spcBef>
                <a:spcPts val="1600"/>
              </a:spcBef>
              <a:buClr>
                <a:srgbClr val="000000"/>
              </a:buClr>
              <a:buSzPts val="1500"/>
              <a:buChar char="●"/>
            </a:pPr>
            <a:r>
              <a:rPr lang="en-US" dirty="0">
                <a:solidFill>
                  <a:srgbClr val="000000"/>
                </a:solidFill>
              </a:rPr>
              <a:t>A </a:t>
            </a:r>
            <a:r>
              <a:rPr lang="en-US" b="1" dirty="0" err="1">
                <a:solidFill>
                  <a:srgbClr val="FF9900"/>
                </a:solidFill>
              </a:rPr>
              <a:t>mesodermalurorectal</a:t>
            </a:r>
            <a:r>
              <a:rPr lang="en-US" b="1" dirty="0">
                <a:solidFill>
                  <a:srgbClr val="000000"/>
                </a:solidFill>
              </a:rPr>
              <a:t> </a:t>
            </a:r>
            <a:r>
              <a:rPr lang="en-US" dirty="0">
                <a:solidFill>
                  <a:srgbClr val="000000"/>
                </a:solidFill>
              </a:rPr>
              <a:t>septum divides the cloaca and cloacal membrane into:</a:t>
            </a:r>
          </a:p>
          <a:p>
            <a:pPr marL="133350" lvl="0" indent="0">
              <a:spcBef>
                <a:spcPts val="1600"/>
              </a:spcBef>
              <a:buClr>
                <a:srgbClr val="000000"/>
              </a:buClr>
              <a:buSzPts val="1500"/>
              <a:buNone/>
            </a:pPr>
            <a:endParaRPr lang="en-US" dirty="0">
              <a:solidFill>
                <a:srgbClr val="000000"/>
              </a:solidFill>
            </a:endParaRPr>
          </a:p>
          <a:p>
            <a:pPr marL="133350" lvl="0" indent="0">
              <a:spcBef>
                <a:spcPts val="0"/>
              </a:spcBef>
              <a:buSzPts val="1500"/>
              <a:buNone/>
            </a:pPr>
            <a:r>
              <a:rPr lang="en-US" dirty="0"/>
              <a:t>Ventral part:</a:t>
            </a:r>
            <a:r>
              <a:rPr lang="en-US" b="1" dirty="0"/>
              <a:t> </a:t>
            </a:r>
            <a:r>
              <a:rPr lang="en-US" b="1" dirty="0">
                <a:solidFill>
                  <a:srgbClr val="274E13"/>
                </a:solidFill>
              </a:rPr>
              <a:t>the primitive urogenital sinus</a:t>
            </a:r>
            <a:r>
              <a:rPr lang="en-US" dirty="0"/>
              <a:t> that communicates with the allantois and the mesonephric ducts.                                                                   - Its floor  is </a:t>
            </a:r>
            <a:r>
              <a:rPr lang="en-US" dirty="0">
                <a:solidFill>
                  <a:schemeClr val="bg2">
                    <a:lumMod val="75000"/>
                  </a:schemeClr>
                </a:solidFill>
              </a:rPr>
              <a:t>closed by</a:t>
            </a:r>
            <a:r>
              <a:rPr lang="en-US" dirty="0"/>
              <a:t> the </a:t>
            </a:r>
            <a:r>
              <a:rPr lang="en-US" u="sng" dirty="0"/>
              <a:t>urogenital membrane. </a:t>
            </a:r>
          </a:p>
          <a:p>
            <a:pPr marL="133350" lvl="0" indent="0">
              <a:spcBef>
                <a:spcPts val="0"/>
              </a:spcBef>
              <a:buSzPts val="1500"/>
              <a:buNone/>
            </a:pPr>
            <a:endParaRPr lang="en-US" u="sng" dirty="0"/>
          </a:p>
          <a:p>
            <a:pPr marL="133350" lvl="0" indent="0">
              <a:spcBef>
                <a:spcPts val="0"/>
              </a:spcBef>
              <a:buSzPts val="1500"/>
              <a:buNone/>
            </a:pPr>
            <a:r>
              <a:rPr lang="en-US" dirty="0"/>
              <a:t>Dorsal part: </a:t>
            </a:r>
            <a:r>
              <a:rPr lang="en-US" b="1" dirty="0">
                <a:solidFill>
                  <a:srgbClr val="76A5AF"/>
                </a:solidFill>
              </a:rPr>
              <a:t>the anorectal canal, </a:t>
            </a:r>
            <a:r>
              <a:rPr lang="en-US" b="1" dirty="0">
                <a:solidFill>
                  <a:schemeClr val="bg2">
                    <a:lumMod val="75000"/>
                  </a:schemeClr>
                </a:solidFill>
              </a:rPr>
              <a:t>it’s the place which develop the rectum, </a:t>
            </a:r>
            <a:r>
              <a:rPr lang="en-US" dirty="0"/>
              <a:t>that forms the </a:t>
            </a:r>
            <a:r>
              <a:rPr lang="en-US" u="sng" dirty="0"/>
              <a:t>rectum</a:t>
            </a:r>
            <a:r>
              <a:rPr lang="en-US" dirty="0"/>
              <a:t> and </a:t>
            </a:r>
            <a:r>
              <a:rPr lang="en-US" b="1" u="sng" dirty="0"/>
              <a:t>upper part</a:t>
            </a:r>
            <a:r>
              <a:rPr lang="en-US" u="sng" dirty="0"/>
              <a:t> of anal canal.</a:t>
            </a:r>
          </a:p>
          <a:p>
            <a:pPr marL="133350" lvl="0" indent="0">
              <a:spcBef>
                <a:spcPts val="0"/>
              </a:spcBef>
              <a:buSzPts val="1500"/>
              <a:buNone/>
            </a:pPr>
            <a:r>
              <a:rPr lang="en-US" dirty="0"/>
              <a:t>    -Its floor is </a:t>
            </a:r>
            <a:r>
              <a:rPr lang="en-US" dirty="0">
                <a:solidFill>
                  <a:schemeClr val="bg2">
                    <a:lumMod val="75000"/>
                  </a:schemeClr>
                </a:solidFill>
              </a:rPr>
              <a:t>closed by</a:t>
            </a:r>
            <a:r>
              <a:rPr lang="en-US" dirty="0"/>
              <a:t> the </a:t>
            </a:r>
            <a:r>
              <a:rPr lang="en-US" u="sng" dirty="0"/>
              <a:t>anal membrane.</a:t>
            </a:r>
            <a:br>
              <a:rPr lang="en-US" u="sng" dirty="0"/>
            </a:br>
            <a:endParaRPr lang="en-US" u="sng" dirty="0"/>
          </a:p>
          <a:p>
            <a:pPr marL="133350" lvl="0" indent="0">
              <a:spcBef>
                <a:spcPts val="1600"/>
              </a:spcBef>
              <a:buClr>
                <a:srgbClr val="000000"/>
              </a:buClr>
              <a:buSzPts val="1500"/>
              <a:buNone/>
            </a:pPr>
            <a:endParaRPr lang="en-US" dirty="0">
              <a:solidFill>
                <a:srgbClr val="000000"/>
              </a:solidFill>
            </a:endParaRPr>
          </a:p>
          <a:p>
            <a:pPr marL="0" indent="0">
              <a:buNone/>
            </a:pPr>
            <a:endParaRPr lang="ar-SA" dirty="0"/>
          </a:p>
        </p:txBody>
      </p:sp>
      <p:pic>
        <p:nvPicPr>
          <p:cNvPr id="6" name="Shape 64">
            <a:extLst>
              <a:ext uri="{FF2B5EF4-FFF2-40B4-BE49-F238E27FC236}">
                <a16:creationId xmlns:a16="http://schemas.microsoft.com/office/drawing/2014/main" xmlns="" id="{6AD3A6E2-081F-4927-B17D-B148FF727A1D}"/>
              </a:ext>
            </a:extLst>
          </p:cNvPr>
          <p:cNvPicPr preferRelativeResize="0"/>
          <p:nvPr/>
        </p:nvPicPr>
        <p:blipFill>
          <a:blip r:embed="rId2">
            <a:alphaModFix/>
          </a:blip>
          <a:stretch>
            <a:fillRect/>
          </a:stretch>
        </p:blipFill>
        <p:spPr>
          <a:xfrm>
            <a:off x="8162845" y="796025"/>
            <a:ext cx="3880562" cy="2341426"/>
          </a:xfrm>
          <a:prstGeom prst="rect">
            <a:avLst/>
          </a:prstGeom>
          <a:noFill/>
          <a:ln>
            <a:noFill/>
          </a:ln>
        </p:spPr>
      </p:pic>
      <p:pic>
        <p:nvPicPr>
          <p:cNvPr id="7" name="Shape 66">
            <a:extLst>
              <a:ext uri="{FF2B5EF4-FFF2-40B4-BE49-F238E27FC236}">
                <a16:creationId xmlns:a16="http://schemas.microsoft.com/office/drawing/2014/main" xmlns="" id="{09B0ED1C-F30D-4CA3-A9DA-DF6C0F41ACE9}"/>
              </a:ext>
            </a:extLst>
          </p:cNvPr>
          <p:cNvPicPr preferRelativeResize="0"/>
          <p:nvPr/>
        </p:nvPicPr>
        <p:blipFill>
          <a:blip r:embed="rId3">
            <a:alphaModFix/>
          </a:blip>
          <a:stretch>
            <a:fillRect/>
          </a:stretch>
        </p:blipFill>
        <p:spPr>
          <a:xfrm>
            <a:off x="7938053" y="3606956"/>
            <a:ext cx="4025348" cy="2070652"/>
          </a:xfrm>
          <a:prstGeom prst="rect">
            <a:avLst/>
          </a:prstGeom>
          <a:noFill/>
          <a:ln>
            <a:noFill/>
          </a:ln>
        </p:spPr>
      </p:pic>
    </p:spTree>
    <p:extLst>
      <p:ext uri="{BB962C8B-B14F-4D97-AF65-F5344CB8AC3E}">
        <p14:creationId xmlns:p14="http://schemas.microsoft.com/office/powerpoint/2010/main" val="134901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xmlns="" id="{82554E5A-A5FA-7C46-9F46-6617E69F9C21}"/>
              </a:ext>
            </a:extLst>
          </p:cNvPr>
          <p:cNvSpPr txBox="1"/>
          <p:nvPr/>
        </p:nvSpPr>
        <p:spPr>
          <a:xfrm>
            <a:off x="1423629" y="428435"/>
            <a:ext cx="9149504" cy="538609"/>
          </a:xfrm>
          <a:prstGeom prst="rect">
            <a:avLst/>
          </a:prstGeom>
          <a:noFill/>
        </p:spPr>
        <p:txBody>
          <a:bodyPr wrap="square">
            <a:spAutoFit/>
          </a:bodyPr>
          <a:lstStyle/>
          <a:p>
            <a:r>
              <a:rPr lang="en-US" sz="2900">
                <a:solidFill>
                  <a:srgbClr val="4EA2AB"/>
                </a:solidFill>
              </a:rPr>
              <a:t>still didn't get it? (Extra, You can skip it if it was clear to you)</a:t>
            </a:r>
            <a:endParaRPr lang="ar-SA" sz="2900">
              <a:solidFill>
                <a:srgbClr val="4EA2AB"/>
              </a:solidFill>
            </a:endParaRPr>
          </a:p>
        </p:txBody>
      </p:sp>
      <p:pic>
        <p:nvPicPr>
          <p:cNvPr id="21" name="صورة 21">
            <a:extLst>
              <a:ext uri="{FF2B5EF4-FFF2-40B4-BE49-F238E27FC236}">
                <a16:creationId xmlns:a16="http://schemas.microsoft.com/office/drawing/2014/main" xmlns="" id="{842E3855-5C9F-8642-A9A2-D7A0AEFF7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10" y="1516349"/>
            <a:ext cx="10814580" cy="3825301"/>
          </a:xfrm>
          <a:prstGeom prst="rect">
            <a:avLst/>
          </a:prstGeom>
        </p:spPr>
      </p:pic>
    </p:spTree>
    <p:extLst>
      <p:ext uri="{BB962C8B-B14F-4D97-AF65-F5344CB8AC3E}">
        <p14:creationId xmlns:p14="http://schemas.microsoft.com/office/powerpoint/2010/main" val="222867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155452" y="219450"/>
            <a:ext cx="11360800" cy="692800"/>
          </a:xfrm>
          <a:prstGeom prst="rect">
            <a:avLst/>
          </a:prstGeom>
        </p:spPr>
        <p:txBody>
          <a:bodyPr spcFirstLastPara="1" vert="horz" wrap="square" lIns="121900" tIns="121900" rIns="121900" bIns="121900" rtlCol="0" anchor="b" anchorCtr="0">
            <a:noAutofit/>
          </a:bodyPr>
          <a:lstStyle/>
          <a:p>
            <a:r>
              <a:rPr lang="en" sz="4000" dirty="0">
                <a:ln w="0"/>
                <a:solidFill>
                  <a:schemeClr val="accent1"/>
                </a:solidFill>
                <a:effectLst>
                  <a:outerShdw blurRad="38100" dist="25400" dir="5400000" algn="ctr" rotWithShape="0">
                    <a:srgbClr val="6E747A">
                      <a:alpha val="43000"/>
                    </a:srgbClr>
                  </a:outerShdw>
                </a:effectLst>
              </a:rPr>
              <a:t>Primitive</a:t>
            </a:r>
            <a:r>
              <a:rPr lang="en" sz="4533" dirty="0">
                <a:ln w="0"/>
                <a:solidFill>
                  <a:schemeClr val="accent1"/>
                </a:solidFill>
                <a:effectLst>
                  <a:outerShdw blurRad="38100" dist="25400" dir="5400000" algn="ctr" rotWithShape="0">
                    <a:srgbClr val="6E747A">
                      <a:alpha val="43000"/>
                    </a:srgbClr>
                  </a:outerShdw>
                </a:effectLst>
              </a:rPr>
              <a:t> Urogenital Sinus</a:t>
            </a:r>
            <a:endParaRPr sz="4533" dirty="0">
              <a:ln w="0"/>
              <a:solidFill>
                <a:schemeClr val="accent1"/>
              </a:solidFill>
              <a:effectLst>
                <a:outerShdw blurRad="38100" dist="25400" dir="5400000" algn="ctr" rotWithShape="0">
                  <a:srgbClr val="6E747A">
                    <a:alpha val="43000"/>
                  </a:srgbClr>
                </a:outerShdw>
              </a:effectLst>
            </a:endParaRPr>
          </a:p>
        </p:txBody>
      </p:sp>
      <p:sp>
        <p:nvSpPr>
          <p:cNvPr id="72" name="Shape 72"/>
          <p:cNvSpPr txBox="1">
            <a:spLocks noGrp="1"/>
          </p:cNvSpPr>
          <p:nvPr>
            <p:ph type="body" idx="1"/>
          </p:nvPr>
        </p:nvSpPr>
        <p:spPr>
          <a:xfrm>
            <a:off x="1066873" y="585907"/>
            <a:ext cx="11054000" cy="692800"/>
          </a:xfrm>
          <a:prstGeom prst="rect">
            <a:avLst/>
          </a:prstGeom>
        </p:spPr>
        <p:txBody>
          <a:bodyPr spcFirstLastPara="1" vert="horz" wrap="square" lIns="121900" tIns="121900" rIns="121900" bIns="121900" rtlCol="0" anchor="t" anchorCtr="0">
            <a:noAutofit/>
          </a:bodyPr>
          <a:lstStyle/>
          <a:p>
            <a:pPr marL="0" indent="0">
              <a:buNone/>
            </a:pPr>
            <a:r>
              <a:rPr lang="en" sz="2000" dirty="0"/>
              <a:t>Its divided into </a:t>
            </a:r>
            <a:r>
              <a:rPr lang="en" sz="2000" b="1" u="sng" dirty="0"/>
              <a:t>three</a:t>
            </a:r>
            <a:r>
              <a:rPr lang="en" sz="2000" dirty="0"/>
              <a:t> parts: </a:t>
            </a:r>
            <a:endParaRPr sz="2000" dirty="0"/>
          </a:p>
          <a:p>
            <a:pPr marL="0" indent="0">
              <a:spcBef>
                <a:spcPts val="2133"/>
              </a:spcBef>
              <a:spcAft>
                <a:spcPts val="2133"/>
              </a:spcAft>
              <a:buNone/>
            </a:pPr>
            <a:endParaRPr dirty="0"/>
          </a:p>
        </p:txBody>
      </p:sp>
      <p:sp>
        <p:nvSpPr>
          <p:cNvPr id="73" name="Shape 73"/>
          <p:cNvSpPr txBox="1"/>
          <p:nvPr/>
        </p:nvSpPr>
        <p:spPr>
          <a:xfrm>
            <a:off x="116064" y="994728"/>
            <a:ext cx="7700297" cy="2289290"/>
          </a:xfrm>
          <a:prstGeom prst="rect">
            <a:avLst/>
          </a:prstGeom>
          <a:noFill/>
          <a:ln>
            <a:noFill/>
          </a:ln>
        </p:spPr>
        <p:txBody>
          <a:bodyPr spcFirstLastPara="1" wrap="square" lIns="121900" tIns="121900" rIns="121900" bIns="121900" anchor="t" anchorCtr="0">
            <a:noAutofit/>
          </a:bodyPr>
          <a:lstStyle/>
          <a:p>
            <a:pPr marL="609585" indent="-423323">
              <a:buSzPts val="1400"/>
              <a:buAutoNum type="arabicParenR"/>
            </a:pPr>
            <a:r>
              <a:rPr lang="en" sz="2000" b="1" dirty="0">
                <a:solidFill>
                  <a:srgbClr val="6AA84F"/>
                </a:solidFill>
              </a:rPr>
              <a:t>A cranial (vesical) part</a:t>
            </a:r>
            <a:r>
              <a:rPr lang="en" sz="2000" dirty="0"/>
              <a:t> : forms </a:t>
            </a:r>
            <a:r>
              <a:rPr lang="en" sz="2000" b="1" u="sng" dirty="0"/>
              <a:t>most of the </a:t>
            </a:r>
            <a:r>
              <a:rPr lang="en-US" sz="2000" b="1" u="sng" dirty="0">
                <a:solidFill>
                  <a:schemeClr val="bg2">
                    <a:lumMod val="75000"/>
                  </a:schemeClr>
                </a:solidFill>
              </a:rPr>
              <a:t>urinary </a:t>
            </a:r>
            <a:r>
              <a:rPr lang="en" sz="2000" b="1" u="sng" dirty="0"/>
              <a:t>bladder </a:t>
            </a:r>
            <a:r>
              <a:rPr lang="en" sz="2000" dirty="0"/>
              <a:t>and continuous with the allantois.</a:t>
            </a:r>
            <a:r>
              <a:rPr lang="en-US" sz="2000" dirty="0">
                <a:solidFill>
                  <a:schemeClr val="bg2">
                    <a:lumMod val="75000"/>
                  </a:schemeClr>
                </a:solidFill>
              </a:rPr>
              <a:t> Except the trigone  because it’ll come from the </a:t>
            </a:r>
            <a:r>
              <a:rPr lang="en-US" sz="2000" dirty="0" err="1">
                <a:solidFill>
                  <a:schemeClr val="bg2">
                    <a:lumMod val="75000"/>
                  </a:schemeClr>
                </a:solidFill>
              </a:rPr>
              <a:t>mesonephric</a:t>
            </a:r>
            <a:r>
              <a:rPr lang="en-US" sz="2000" dirty="0">
                <a:solidFill>
                  <a:schemeClr val="bg2">
                    <a:lumMod val="75000"/>
                  </a:schemeClr>
                </a:solidFill>
              </a:rPr>
              <a:t> ducts. </a:t>
            </a:r>
            <a:endParaRPr sz="2000" dirty="0"/>
          </a:p>
          <a:p>
            <a:pPr marL="609585" indent="-423323">
              <a:buSzPts val="1400"/>
              <a:buAutoNum type="arabicParenR"/>
            </a:pPr>
            <a:r>
              <a:rPr lang="en" sz="2000" b="1" dirty="0">
                <a:solidFill>
                  <a:srgbClr val="0000FF"/>
                </a:solidFill>
              </a:rPr>
              <a:t>A middle (pelvic) part </a:t>
            </a:r>
            <a:r>
              <a:rPr lang="en" sz="2000" dirty="0"/>
              <a:t>: forms main  part of male urethra </a:t>
            </a:r>
            <a:r>
              <a:rPr lang="en-US" sz="2000" dirty="0">
                <a:solidFill>
                  <a:schemeClr val="bg2">
                    <a:lumMod val="75000"/>
                  </a:schemeClr>
                </a:solidFill>
              </a:rPr>
              <a:t>except the distal part of penile urethra </a:t>
            </a:r>
            <a:r>
              <a:rPr lang="en" sz="2000" dirty="0"/>
              <a:t>and entire female urethra.</a:t>
            </a:r>
            <a:endParaRPr sz="2000" dirty="0"/>
          </a:p>
          <a:p>
            <a:pPr marL="609585" indent="-423323">
              <a:buSzPts val="1400"/>
              <a:buAutoNum type="arabicParenR"/>
            </a:pPr>
            <a:r>
              <a:rPr lang="en" sz="2000" b="1" dirty="0">
                <a:solidFill>
                  <a:srgbClr val="FF9900"/>
                </a:solidFill>
              </a:rPr>
              <a:t>A caudal (phallic) part</a:t>
            </a:r>
            <a:r>
              <a:rPr lang="en-US" sz="2000" b="1" dirty="0">
                <a:solidFill>
                  <a:srgbClr val="FF9900"/>
                </a:solidFill>
              </a:rPr>
              <a:t>, </a:t>
            </a:r>
            <a:r>
              <a:rPr lang="en-US" sz="2000" dirty="0">
                <a:solidFill>
                  <a:schemeClr val="bg2">
                    <a:lumMod val="75000"/>
                  </a:schemeClr>
                </a:solidFill>
              </a:rPr>
              <a:t>it’s a swelling above the cloaca</a:t>
            </a:r>
            <a:r>
              <a:rPr lang="en" sz="2000" dirty="0"/>
              <a:t>: grows towards genital tubercle.</a:t>
            </a:r>
            <a:r>
              <a:rPr lang="en-US" sz="2000" dirty="0"/>
              <a:t> </a:t>
            </a:r>
            <a:endParaRPr sz="2000" dirty="0"/>
          </a:p>
        </p:txBody>
      </p:sp>
      <p:pic>
        <p:nvPicPr>
          <p:cNvPr id="74" name="Shape 74"/>
          <p:cNvPicPr preferRelativeResize="0"/>
          <p:nvPr/>
        </p:nvPicPr>
        <p:blipFill>
          <a:blip r:embed="rId3">
            <a:alphaModFix/>
          </a:blip>
          <a:stretch>
            <a:fillRect/>
          </a:stretch>
        </p:blipFill>
        <p:spPr>
          <a:xfrm>
            <a:off x="7732603" y="633352"/>
            <a:ext cx="4343333" cy="2594499"/>
          </a:xfrm>
          <a:prstGeom prst="rect">
            <a:avLst/>
          </a:prstGeom>
          <a:noFill/>
          <a:ln>
            <a:noFill/>
          </a:ln>
        </p:spPr>
      </p:pic>
      <p:cxnSp>
        <p:nvCxnSpPr>
          <p:cNvPr id="75" name="Shape 75"/>
          <p:cNvCxnSpPr>
            <a:cxnSpLocks/>
          </p:cNvCxnSpPr>
          <p:nvPr/>
        </p:nvCxnSpPr>
        <p:spPr>
          <a:xfrm rot="10800000" flipH="1">
            <a:off x="387100" y="3315411"/>
            <a:ext cx="11054000" cy="8400"/>
          </a:xfrm>
          <a:prstGeom prst="straightConnector1">
            <a:avLst/>
          </a:prstGeom>
          <a:noFill/>
          <a:ln w="28575" cap="flat" cmpd="sng">
            <a:solidFill>
              <a:srgbClr val="999999"/>
            </a:solidFill>
            <a:prstDash val="dashDot"/>
            <a:round/>
            <a:headEnd type="none" w="med" len="med"/>
            <a:tailEnd type="none" w="med" len="med"/>
          </a:ln>
        </p:spPr>
      </p:cxnSp>
      <p:sp>
        <p:nvSpPr>
          <p:cNvPr id="76" name="Shape 76"/>
          <p:cNvSpPr txBox="1">
            <a:spLocks noGrp="1"/>
          </p:cNvSpPr>
          <p:nvPr>
            <p:ph type="title"/>
          </p:nvPr>
        </p:nvSpPr>
        <p:spPr>
          <a:xfrm>
            <a:off x="233700" y="3582650"/>
            <a:ext cx="11360800" cy="692800"/>
          </a:xfrm>
          <a:prstGeom prst="rect">
            <a:avLst/>
          </a:prstGeom>
        </p:spPr>
        <p:txBody>
          <a:bodyPr spcFirstLastPara="1" vert="horz" wrap="square" lIns="121900" tIns="121900" rIns="121900" bIns="121900" rtlCol="0" anchor="b" anchorCtr="0">
            <a:noAutofit/>
          </a:bodyPr>
          <a:lstStyle/>
          <a:p>
            <a:r>
              <a:rPr lang="en" sz="4000" b="1" dirty="0">
                <a:ln w="0"/>
                <a:solidFill>
                  <a:schemeClr val="accent1"/>
                </a:solidFill>
                <a:effectLst>
                  <a:outerShdw blurRad="38100" dist="25400" dir="5400000" algn="ctr" rotWithShape="0">
                    <a:srgbClr val="6E747A">
                      <a:alpha val="43000"/>
                    </a:srgbClr>
                  </a:outerShdw>
                </a:effectLst>
              </a:rPr>
              <a:t>Urinary Bladder</a:t>
            </a:r>
            <a:endParaRPr sz="4000" b="1" dirty="0">
              <a:ln w="0"/>
              <a:solidFill>
                <a:schemeClr val="accent1"/>
              </a:solidFill>
              <a:effectLst>
                <a:outerShdw blurRad="38100" dist="25400" dir="5400000" algn="ctr" rotWithShape="0">
                  <a:srgbClr val="6E747A">
                    <a:alpha val="43000"/>
                  </a:srgbClr>
                </a:outerShdw>
              </a:effectLst>
            </a:endParaRPr>
          </a:p>
        </p:txBody>
      </p:sp>
      <p:pic>
        <p:nvPicPr>
          <p:cNvPr id="78" name="Shape 78"/>
          <p:cNvPicPr preferRelativeResize="0"/>
          <p:nvPr/>
        </p:nvPicPr>
        <p:blipFill rotWithShape="1">
          <a:blip r:embed="rId4">
            <a:alphaModFix/>
          </a:blip>
          <a:srcRect/>
          <a:stretch/>
        </p:blipFill>
        <p:spPr>
          <a:xfrm>
            <a:off x="9271273" y="3514724"/>
            <a:ext cx="2849600" cy="2096400"/>
          </a:xfrm>
          <a:prstGeom prst="snipRoundRect">
            <a:avLst>
              <a:gd name="adj1" fmla="val 16667"/>
              <a:gd name="adj2" fmla="val 16667"/>
            </a:avLst>
          </a:prstGeom>
          <a:noFill/>
          <a:ln>
            <a:noFill/>
          </a:ln>
        </p:spPr>
      </p:pic>
      <p:pic>
        <p:nvPicPr>
          <p:cNvPr id="79" name="Shape 79"/>
          <p:cNvPicPr preferRelativeResize="0"/>
          <p:nvPr/>
        </p:nvPicPr>
        <p:blipFill rotWithShape="1">
          <a:blip r:embed="rId5">
            <a:alphaModFix/>
          </a:blip>
          <a:srcRect t="6118" r="5651" b="6346"/>
          <a:stretch/>
        </p:blipFill>
        <p:spPr>
          <a:xfrm>
            <a:off x="7732603" y="4879928"/>
            <a:ext cx="2296800" cy="1798400"/>
          </a:xfrm>
          <a:prstGeom prst="snip1Rect">
            <a:avLst>
              <a:gd name="adj" fmla="val 20513"/>
            </a:avLst>
          </a:prstGeom>
          <a:noFill/>
          <a:ln>
            <a:noFill/>
          </a:ln>
        </p:spPr>
      </p:pic>
      <p:sp>
        <p:nvSpPr>
          <p:cNvPr id="77" name="Shape 77"/>
          <p:cNvSpPr txBox="1"/>
          <p:nvPr/>
        </p:nvSpPr>
        <p:spPr>
          <a:xfrm>
            <a:off x="0" y="4345072"/>
            <a:ext cx="8160800" cy="2096400"/>
          </a:xfrm>
          <a:prstGeom prst="rect">
            <a:avLst/>
          </a:prstGeom>
          <a:noFill/>
          <a:ln>
            <a:noFill/>
          </a:ln>
        </p:spPr>
        <p:txBody>
          <a:bodyPr spcFirstLastPara="1" wrap="square" lIns="121900" tIns="121900" rIns="121900" bIns="121900" anchor="t" anchorCtr="0">
            <a:noAutofit/>
          </a:bodyPr>
          <a:lstStyle/>
          <a:p>
            <a:pPr marL="609585" indent="-431789">
              <a:buSzPts val="1500"/>
              <a:buChar char="●"/>
            </a:pPr>
            <a:r>
              <a:rPr lang="en" sz="2000" dirty="0"/>
              <a:t>It develops mainly from the </a:t>
            </a:r>
            <a:r>
              <a:rPr lang="en" sz="2000" dirty="0">
                <a:solidFill>
                  <a:srgbClr val="6AA84F"/>
                </a:solidFill>
              </a:rPr>
              <a:t>vesical part</a:t>
            </a:r>
            <a:r>
              <a:rPr lang="en" sz="2000" dirty="0"/>
              <a:t> of the urogenital sinus.	</a:t>
            </a:r>
            <a:endParaRPr sz="2000" dirty="0"/>
          </a:p>
          <a:p>
            <a:pPr marL="609585" indent="-431789">
              <a:buSzPts val="1500"/>
              <a:buChar char="●"/>
            </a:pPr>
            <a:r>
              <a:rPr lang="en-US" sz="2000" dirty="0">
                <a:solidFill>
                  <a:schemeClr val="bg2">
                    <a:lumMod val="75000"/>
                  </a:schemeClr>
                </a:solidFill>
              </a:rPr>
              <a:t> Except: </a:t>
            </a:r>
            <a:r>
              <a:rPr lang="en" sz="2000" dirty="0"/>
              <a:t>The </a:t>
            </a:r>
            <a:r>
              <a:rPr lang="en" sz="2000" b="1" dirty="0">
                <a:solidFill>
                  <a:srgbClr val="8E7CC3"/>
                </a:solidFill>
              </a:rPr>
              <a:t>trigone</a:t>
            </a:r>
            <a:r>
              <a:rPr lang="en-US" sz="2000" b="1" dirty="0">
                <a:solidFill>
                  <a:schemeClr val="bg2">
                    <a:lumMod val="75000"/>
                  </a:schemeClr>
                </a:solidFill>
              </a:rPr>
              <a:t>, which is in the posterior surface of the bladder, </a:t>
            </a:r>
            <a:r>
              <a:rPr lang="en" sz="2000" dirty="0"/>
              <a:t>is derived from </a:t>
            </a:r>
            <a:r>
              <a:rPr lang="en" sz="2000" b="1" dirty="0"/>
              <a:t>the absorbed caudal ends </a:t>
            </a:r>
            <a:r>
              <a:rPr lang="en" sz="2000" dirty="0"/>
              <a:t>of the </a:t>
            </a:r>
            <a:r>
              <a:rPr lang="en" sz="2000" u="sng" dirty="0"/>
              <a:t>mesonephric ducts.</a:t>
            </a:r>
            <a:endParaRPr sz="2000" dirty="0"/>
          </a:p>
          <a:p>
            <a:pPr marL="609585" indent="-431789">
              <a:buSzPts val="1500"/>
              <a:buChar char="●"/>
            </a:pPr>
            <a:r>
              <a:rPr lang="en" sz="2000" b="1" dirty="0"/>
              <a:t>The epithelium </a:t>
            </a:r>
            <a:r>
              <a:rPr lang="en" sz="2000" dirty="0"/>
              <a:t>of bladder is </a:t>
            </a:r>
            <a:r>
              <a:rPr lang="en" sz="2000" u="sng" dirty="0">
                <a:solidFill>
                  <a:srgbClr val="FF0000"/>
                </a:solidFill>
              </a:rPr>
              <a:t>endodermal</a:t>
            </a:r>
            <a:r>
              <a:rPr lang="en" sz="2000" u="sng" dirty="0"/>
              <a:t> in origin</a:t>
            </a:r>
            <a:r>
              <a:rPr lang="en" sz="2000" dirty="0"/>
              <a:t>.</a:t>
            </a:r>
            <a:endParaRPr sz="2000" dirty="0"/>
          </a:p>
          <a:p>
            <a:pPr marL="609585" indent="-431789">
              <a:buSzPts val="1500"/>
              <a:buChar char="●"/>
            </a:pPr>
            <a:r>
              <a:rPr lang="en" sz="2000" b="1" dirty="0"/>
              <a:t>The other</a:t>
            </a:r>
            <a:r>
              <a:rPr lang="en-US" sz="2000" b="1" dirty="0"/>
              <a:t> </a:t>
            </a:r>
            <a:r>
              <a:rPr lang="en" sz="2000" b="1" dirty="0"/>
              <a:t>layers</a:t>
            </a:r>
            <a:r>
              <a:rPr lang="en" sz="2000" dirty="0"/>
              <a:t> of bladder </a:t>
            </a:r>
            <a:r>
              <a:rPr lang="en-US" sz="2000" dirty="0">
                <a:solidFill>
                  <a:schemeClr val="bg2">
                    <a:lumMod val="75000"/>
                  </a:schemeClr>
                </a:solidFill>
              </a:rPr>
              <a:t>smooth muscle </a:t>
            </a:r>
            <a:r>
              <a:rPr lang="en" sz="2000" dirty="0"/>
              <a:t>are derived from the</a:t>
            </a:r>
            <a:r>
              <a:rPr lang="en-US" sz="2000" dirty="0"/>
              <a:t> </a:t>
            </a:r>
            <a:r>
              <a:rPr lang="en" sz="2000" u="sng" dirty="0" err="1"/>
              <a:t>splanchinic</a:t>
            </a:r>
            <a:r>
              <a:rPr lang="en" sz="2000" u="sng" dirty="0"/>
              <a:t> </a:t>
            </a:r>
            <a:r>
              <a:rPr lang="en-US" sz="2000" u="sng" dirty="0"/>
              <a:t>  </a:t>
            </a:r>
            <a:r>
              <a:rPr lang="en" sz="2000" u="sng" dirty="0"/>
              <a:t>mesoderm. </a:t>
            </a:r>
            <a:r>
              <a:rPr lang="en" sz="2000" dirty="0"/>
              <a:t>	</a:t>
            </a:r>
            <a:endParaRPr sz="2000" dirty="0"/>
          </a:p>
        </p:txBody>
      </p:sp>
    </p:spTree>
    <p:extLst>
      <p:ext uri="{BB962C8B-B14F-4D97-AF65-F5344CB8AC3E}">
        <p14:creationId xmlns:p14="http://schemas.microsoft.com/office/powerpoint/2010/main" val="290970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xmlns="" id="{82554E5A-A5FA-7C46-9F46-6617E69F9C21}"/>
              </a:ext>
            </a:extLst>
          </p:cNvPr>
          <p:cNvSpPr txBox="1"/>
          <p:nvPr/>
        </p:nvSpPr>
        <p:spPr>
          <a:xfrm>
            <a:off x="1423629" y="428435"/>
            <a:ext cx="9149504" cy="538609"/>
          </a:xfrm>
          <a:prstGeom prst="rect">
            <a:avLst/>
          </a:prstGeom>
          <a:noFill/>
        </p:spPr>
        <p:txBody>
          <a:bodyPr wrap="square">
            <a:spAutoFit/>
          </a:bodyPr>
          <a:lstStyle/>
          <a:p>
            <a:r>
              <a:rPr lang="en-US" sz="2900">
                <a:solidFill>
                  <a:srgbClr val="4EA2AB"/>
                </a:solidFill>
              </a:rPr>
              <a:t>still didn't get it? (Extra, You can skip it if it was clear to you)</a:t>
            </a:r>
            <a:endParaRPr lang="ar-SA" sz="2900">
              <a:solidFill>
                <a:srgbClr val="4EA2AB"/>
              </a:solidFill>
            </a:endParaRPr>
          </a:p>
        </p:txBody>
      </p:sp>
      <p:pic>
        <p:nvPicPr>
          <p:cNvPr id="2" name="صورة 2">
            <a:extLst>
              <a:ext uri="{FF2B5EF4-FFF2-40B4-BE49-F238E27FC236}">
                <a16:creationId xmlns:a16="http://schemas.microsoft.com/office/drawing/2014/main" xmlns="" id="{DD208FA9-0760-B441-8996-52A30F870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15" y="1655597"/>
            <a:ext cx="10921570" cy="4174161"/>
          </a:xfrm>
          <a:prstGeom prst="rect">
            <a:avLst/>
          </a:prstGeom>
        </p:spPr>
      </p:pic>
    </p:spTree>
    <p:extLst>
      <p:ext uri="{BB962C8B-B14F-4D97-AF65-F5344CB8AC3E}">
        <p14:creationId xmlns:p14="http://schemas.microsoft.com/office/powerpoint/2010/main" val="390151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2269633" y="3339500"/>
            <a:ext cx="6661600" cy="1538800"/>
          </a:xfrm>
          <a:prstGeom prst="rect">
            <a:avLst/>
          </a:prstGeom>
          <a:noFill/>
          <a:ln w="19050" cap="flat" cmpd="sng">
            <a:solidFill>
              <a:schemeClr val="dk2"/>
            </a:solidFill>
            <a:prstDash val="dashDot"/>
            <a:round/>
            <a:headEnd type="none" w="sm" len="sm"/>
            <a:tailEnd type="none" w="sm" len="sm"/>
          </a:ln>
        </p:spPr>
        <p:txBody>
          <a:bodyPr spcFirstLastPara="1" wrap="square" lIns="121900" tIns="121900" rIns="121900" bIns="121900" anchor="ctr" anchorCtr="0">
            <a:noAutofit/>
          </a:bodyPr>
          <a:lstStyle/>
          <a:p>
            <a:endParaRPr sz="2400"/>
          </a:p>
        </p:txBody>
      </p:sp>
      <p:sp>
        <p:nvSpPr>
          <p:cNvPr id="85" name="Shape 85"/>
          <p:cNvSpPr txBox="1">
            <a:spLocks noGrp="1"/>
          </p:cNvSpPr>
          <p:nvPr>
            <p:ph type="title"/>
          </p:nvPr>
        </p:nvSpPr>
        <p:spPr>
          <a:xfrm>
            <a:off x="1019200" y="364536"/>
            <a:ext cx="10153600" cy="900800"/>
          </a:xfrm>
          <a:prstGeom prst="rect">
            <a:avLst/>
          </a:prstGeom>
        </p:spPr>
        <p:txBody>
          <a:bodyPr spcFirstLastPara="1" vert="horz" wrap="square" lIns="121900" tIns="121900" rIns="121900" bIns="121900" rtlCol="0" anchor="b" anchorCtr="0">
            <a:noAutofit/>
          </a:bodyPr>
          <a:lstStyle/>
          <a:p>
            <a:r>
              <a:rPr lang="en" sz="4000" b="1" dirty="0">
                <a:ln w="0"/>
                <a:solidFill>
                  <a:schemeClr val="accent1"/>
                </a:solidFill>
                <a:effectLst>
                  <a:outerShdw blurRad="38100" dist="25400" dir="5400000" algn="ctr" rotWithShape="0">
                    <a:srgbClr val="6E747A">
                      <a:alpha val="43000"/>
                    </a:srgbClr>
                  </a:outerShdw>
                </a:effectLst>
              </a:rPr>
              <a:t>Cont..Urinary Bladder</a:t>
            </a:r>
            <a:endParaRPr sz="4000" b="1" dirty="0">
              <a:ln w="0"/>
              <a:solidFill>
                <a:schemeClr val="accent1"/>
              </a:solidFill>
              <a:effectLst>
                <a:outerShdw blurRad="38100" dist="25400" dir="5400000" algn="ctr" rotWithShape="0">
                  <a:srgbClr val="6E747A">
                    <a:alpha val="43000"/>
                  </a:srgbClr>
                </a:outerShdw>
              </a:effectLst>
            </a:endParaRPr>
          </a:p>
        </p:txBody>
      </p:sp>
      <p:sp>
        <p:nvSpPr>
          <p:cNvPr id="86" name="Shape 86"/>
          <p:cNvSpPr txBox="1">
            <a:spLocks noGrp="1"/>
          </p:cNvSpPr>
          <p:nvPr>
            <p:ph type="body" idx="1"/>
          </p:nvPr>
        </p:nvSpPr>
        <p:spPr>
          <a:xfrm>
            <a:off x="379666" y="1131716"/>
            <a:ext cx="11396745" cy="5247819"/>
          </a:xfrm>
          <a:prstGeom prst="rect">
            <a:avLst/>
          </a:prstGeom>
        </p:spPr>
        <p:txBody>
          <a:bodyPr spcFirstLastPara="1" vert="horz" wrap="square" lIns="121900" tIns="121900" rIns="121900" bIns="121900" rtlCol="0" anchor="t" anchorCtr="0">
            <a:noAutofit/>
          </a:bodyPr>
          <a:lstStyle/>
          <a:p>
            <a:pPr indent="-431789">
              <a:buSzPts val="1500"/>
              <a:buChar char="❖"/>
            </a:pPr>
            <a:r>
              <a:rPr lang="en" sz="2000" dirty="0"/>
              <a:t>The allantois  is at first </a:t>
            </a:r>
            <a:r>
              <a:rPr lang="en" sz="2000" b="1" dirty="0"/>
              <a:t>continues with the bladder</a:t>
            </a:r>
            <a:r>
              <a:rPr lang="en" sz="2000" dirty="0"/>
              <a:t>, then it becomes a </a:t>
            </a:r>
            <a:r>
              <a:rPr lang="en" sz="2000" b="1" dirty="0"/>
              <a:t>thick fibrous cord</a:t>
            </a:r>
            <a:r>
              <a:rPr lang="en" sz="2000" dirty="0"/>
              <a:t> </a:t>
            </a:r>
            <a:r>
              <a:rPr lang="en" sz="2000" b="1" dirty="0"/>
              <a:t>urachus</a:t>
            </a:r>
            <a:r>
              <a:rPr lang="en" sz="2000" dirty="0"/>
              <a:t>  which extends from the </a:t>
            </a:r>
            <a:r>
              <a:rPr lang="en" sz="2000" u="sng" dirty="0"/>
              <a:t>apex</a:t>
            </a:r>
            <a:r>
              <a:rPr lang="en" sz="2000" dirty="0"/>
              <a:t> of  the bladder to the </a:t>
            </a:r>
            <a:r>
              <a:rPr lang="en" sz="2000" dirty="0">
                <a:solidFill>
                  <a:srgbClr val="FF0000"/>
                </a:solidFill>
              </a:rPr>
              <a:t>umbilicus.</a:t>
            </a:r>
            <a:endParaRPr sz="2000" dirty="0">
              <a:solidFill>
                <a:srgbClr val="FF0000"/>
              </a:solidFill>
            </a:endParaRPr>
          </a:p>
          <a:p>
            <a:pPr marL="0" indent="0">
              <a:spcBef>
                <a:spcPts val="2133"/>
              </a:spcBef>
              <a:buNone/>
            </a:pPr>
            <a:endParaRPr sz="2000" dirty="0">
              <a:solidFill>
                <a:srgbClr val="FF0000"/>
              </a:solidFill>
            </a:endParaRPr>
          </a:p>
          <a:p>
            <a:pPr marL="0" indent="0">
              <a:spcBef>
                <a:spcPts val="2133"/>
              </a:spcBef>
              <a:buNone/>
            </a:pPr>
            <a:endParaRPr sz="2000" dirty="0">
              <a:solidFill>
                <a:srgbClr val="FF0000"/>
              </a:solidFill>
            </a:endParaRPr>
          </a:p>
          <a:p>
            <a:pPr marL="0" indent="0">
              <a:spcBef>
                <a:spcPts val="2133"/>
              </a:spcBef>
              <a:buNone/>
            </a:pPr>
            <a:endParaRPr sz="2000" dirty="0">
              <a:solidFill>
                <a:srgbClr val="FF0000"/>
              </a:solidFill>
            </a:endParaRPr>
          </a:p>
          <a:p>
            <a:pPr marL="0" indent="0">
              <a:spcBef>
                <a:spcPts val="2133"/>
              </a:spcBef>
              <a:buNone/>
            </a:pPr>
            <a:endParaRPr sz="2000" dirty="0">
              <a:solidFill>
                <a:srgbClr val="FF0000"/>
              </a:solidFill>
            </a:endParaRPr>
          </a:p>
          <a:p>
            <a:pPr marL="0" indent="0">
              <a:spcBef>
                <a:spcPts val="2133"/>
              </a:spcBef>
              <a:buNone/>
            </a:pPr>
            <a:endParaRPr lang="en-US" sz="2000" dirty="0">
              <a:solidFill>
                <a:srgbClr val="FF0000"/>
              </a:solidFill>
            </a:endParaRPr>
          </a:p>
          <a:p>
            <a:pPr marL="0" indent="0">
              <a:spcBef>
                <a:spcPts val="2133"/>
              </a:spcBef>
              <a:buNone/>
            </a:pPr>
            <a:endParaRPr sz="2000" dirty="0">
              <a:solidFill>
                <a:srgbClr val="FF0000"/>
              </a:solidFill>
            </a:endParaRPr>
          </a:p>
          <a:p>
            <a:pPr indent="-431789">
              <a:spcBef>
                <a:spcPts val="2133"/>
              </a:spcBef>
              <a:buClr>
                <a:srgbClr val="000000"/>
              </a:buClr>
              <a:buSzPts val="1500"/>
            </a:pPr>
            <a:r>
              <a:rPr lang="en" sz="2000" b="1" dirty="0">
                <a:solidFill>
                  <a:srgbClr val="000000"/>
                </a:solidFill>
              </a:rPr>
              <a:t>In infants and children</a:t>
            </a:r>
            <a:r>
              <a:rPr lang="en-US" sz="2000" b="1" dirty="0">
                <a:solidFill>
                  <a:srgbClr val="000000"/>
                </a:solidFill>
              </a:rPr>
              <a:t> </a:t>
            </a:r>
            <a:r>
              <a:rPr lang="en-US" sz="2000" dirty="0">
                <a:solidFill>
                  <a:schemeClr val="bg2">
                    <a:lumMod val="75000"/>
                  </a:schemeClr>
                </a:solidFill>
              </a:rPr>
              <a:t>at 6 years</a:t>
            </a:r>
            <a:r>
              <a:rPr lang="en" sz="2000" b="1" dirty="0">
                <a:solidFill>
                  <a:srgbClr val="000000"/>
                </a:solidFill>
              </a:rPr>
              <a:t>,</a:t>
            </a:r>
            <a:r>
              <a:rPr lang="en" sz="2000" dirty="0">
                <a:solidFill>
                  <a:srgbClr val="000000"/>
                </a:solidFill>
              </a:rPr>
              <a:t> the bladder is an </a:t>
            </a:r>
            <a:r>
              <a:rPr lang="en" sz="2000" u="sng" dirty="0">
                <a:solidFill>
                  <a:srgbClr val="000000"/>
                </a:solidFill>
              </a:rPr>
              <a:t>abdominal organ</a:t>
            </a:r>
            <a:r>
              <a:rPr lang="en" sz="2000" dirty="0">
                <a:solidFill>
                  <a:srgbClr val="000000"/>
                </a:solidFill>
              </a:rPr>
              <a:t>.</a:t>
            </a:r>
            <a:endParaRPr sz="2000" dirty="0">
              <a:solidFill>
                <a:srgbClr val="000000"/>
              </a:solidFill>
            </a:endParaRPr>
          </a:p>
          <a:p>
            <a:pPr indent="-431789">
              <a:buClr>
                <a:srgbClr val="000000"/>
              </a:buClr>
              <a:buSzPts val="1500"/>
            </a:pPr>
            <a:r>
              <a:rPr lang="en" sz="2000" dirty="0">
                <a:solidFill>
                  <a:srgbClr val="000000"/>
                </a:solidFill>
              </a:rPr>
              <a:t>it starts to </a:t>
            </a:r>
            <a:r>
              <a:rPr lang="en" sz="2000" b="1" dirty="0">
                <a:solidFill>
                  <a:srgbClr val="000000"/>
                </a:solidFill>
              </a:rPr>
              <a:t>enter the greater pelvis</a:t>
            </a:r>
            <a:r>
              <a:rPr lang="en" sz="1600" dirty="0">
                <a:solidFill>
                  <a:srgbClr val="999999"/>
                </a:solidFill>
              </a:rPr>
              <a:t> (false pelvis)</a:t>
            </a:r>
            <a:r>
              <a:rPr lang="en" sz="2000" dirty="0">
                <a:solidFill>
                  <a:srgbClr val="000000"/>
                </a:solidFill>
              </a:rPr>
              <a:t> at </a:t>
            </a:r>
            <a:r>
              <a:rPr lang="en" sz="2000" u="sng" dirty="0">
                <a:solidFill>
                  <a:srgbClr val="000000"/>
                </a:solidFill>
              </a:rPr>
              <a:t>about 6 years</a:t>
            </a:r>
            <a:endParaRPr sz="2000" dirty="0">
              <a:solidFill>
                <a:srgbClr val="000000"/>
              </a:solidFill>
            </a:endParaRPr>
          </a:p>
          <a:p>
            <a:pPr indent="-431789">
              <a:buClr>
                <a:srgbClr val="000000"/>
              </a:buClr>
              <a:buSzPts val="1500"/>
            </a:pPr>
            <a:r>
              <a:rPr lang="en-US" sz="2000" dirty="0">
                <a:solidFill>
                  <a:srgbClr val="000000"/>
                </a:solidFill>
              </a:rPr>
              <a:t>B</a:t>
            </a:r>
            <a:r>
              <a:rPr lang="en" sz="2000" dirty="0">
                <a:solidFill>
                  <a:srgbClr val="000000"/>
                </a:solidFill>
              </a:rPr>
              <a:t>ecomes </a:t>
            </a:r>
            <a:r>
              <a:rPr lang="en" sz="2000" u="sng" dirty="0">
                <a:solidFill>
                  <a:srgbClr val="000000"/>
                </a:solidFill>
              </a:rPr>
              <a:t>a pelvic</a:t>
            </a:r>
            <a:r>
              <a:rPr lang="en" sz="1600" u="sng" dirty="0">
                <a:solidFill>
                  <a:srgbClr val="999999"/>
                </a:solidFill>
              </a:rPr>
              <a:t> </a:t>
            </a:r>
            <a:r>
              <a:rPr lang="en" sz="1600" dirty="0">
                <a:solidFill>
                  <a:srgbClr val="999999"/>
                </a:solidFill>
              </a:rPr>
              <a:t>(true pelvis)</a:t>
            </a:r>
            <a:r>
              <a:rPr lang="en" sz="2000" dirty="0">
                <a:solidFill>
                  <a:srgbClr val="000000"/>
                </a:solidFill>
              </a:rPr>
              <a:t> </a:t>
            </a:r>
            <a:r>
              <a:rPr lang="en" sz="2000" u="sng" dirty="0">
                <a:solidFill>
                  <a:srgbClr val="000000"/>
                </a:solidFill>
              </a:rPr>
              <a:t>organ</a:t>
            </a:r>
            <a:r>
              <a:rPr lang="en" sz="2000" dirty="0">
                <a:solidFill>
                  <a:srgbClr val="000000"/>
                </a:solidFill>
              </a:rPr>
              <a:t> until </a:t>
            </a:r>
            <a:r>
              <a:rPr lang="en" sz="2000" b="1" dirty="0">
                <a:solidFill>
                  <a:srgbClr val="FF0000"/>
                </a:solidFill>
              </a:rPr>
              <a:t>after puberty</a:t>
            </a:r>
            <a:r>
              <a:rPr lang="en" sz="2000" dirty="0">
                <a:solidFill>
                  <a:srgbClr val="000000"/>
                </a:solidFill>
              </a:rPr>
              <a:t>.</a:t>
            </a:r>
            <a:br>
              <a:rPr lang="en" sz="2000" dirty="0">
                <a:solidFill>
                  <a:srgbClr val="000000"/>
                </a:solidFill>
              </a:rPr>
            </a:br>
            <a:endParaRPr sz="2000" dirty="0">
              <a:solidFill>
                <a:srgbClr val="000000"/>
              </a:solidFill>
            </a:endParaRPr>
          </a:p>
        </p:txBody>
      </p:sp>
      <p:pic>
        <p:nvPicPr>
          <p:cNvPr id="87" name="Shape 87"/>
          <p:cNvPicPr preferRelativeResize="0"/>
          <p:nvPr/>
        </p:nvPicPr>
        <p:blipFill>
          <a:blip r:embed="rId3">
            <a:alphaModFix/>
          </a:blip>
          <a:stretch>
            <a:fillRect/>
          </a:stretch>
        </p:blipFill>
        <p:spPr>
          <a:xfrm>
            <a:off x="9056091" y="5203087"/>
            <a:ext cx="2720300" cy="1364000"/>
          </a:xfrm>
          <a:prstGeom prst="rect">
            <a:avLst/>
          </a:prstGeom>
          <a:noFill/>
          <a:ln>
            <a:noFill/>
          </a:ln>
        </p:spPr>
      </p:pic>
      <p:sp>
        <p:nvSpPr>
          <p:cNvPr id="88" name="Shape 88"/>
          <p:cNvSpPr txBox="1"/>
          <p:nvPr/>
        </p:nvSpPr>
        <p:spPr>
          <a:xfrm>
            <a:off x="308520" y="1975500"/>
            <a:ext cx="8357200" cy="1364000"/>
          </a:xfrm>
          <a:prstGeom prst="rect">
            <a:avLst/>
          </a:prstGeom>
          <a:noFill/>
          <a:ln>
            <a:noFill/>
          </a:ln>
        </p:spPr>
        <p:txBody>
          <a:bodyPr spcFirstLastPara="1" wrap="square" lIns="121900" tIns="121900" rIns="121900" bIns="121900" anchor="t" anchorCtr="0">
            <a:noAutofit/>
          </a:bodyPr>
          <a:lstStyle/>
          <a:p>
            <a:pPr marL="609585" indent="-431789">
              <a:buSzPts val="1500"/>
              <a:buChar char="➢"/>
            </a:pPr>
            <a:r>
              <a:rPr lang="en" sz="2000" b="1" dirty="0"/>
              <a:t>At birth,</a:t>
            </a:r>
            <a:r>
              <a:rPr lang="en" sz="2000" dirty="0"/>
              <a:t> it is represented by the </a:t>
            </a:r>
            <a:r>
              <a:rPr lang="en" sz="2000" dirty="0">
                <a:solidFill>
                  <a:srgbClr val="FF0000"/>
                </a:solidFill>
              </a:rPr>
              <a:t>median umbilical ligament.</a:t>
            </a:r>
            <a:endParaRPr sz="2000" dirty="0"/>
          </a:p>
          <a:p>
            <a:pPr marL="609585" indent="-431789">
              <a:buSzPts val="1500"/>
              <a:buChar char="➢"/>
            </a:pPr>
            <a:r>
              <a:rPr lang="en" sz="2000" b="1" dirty="0"/>
              <a:t>After absorption</a:t>
            </a:r>
            <a:r>
              <a:rPr lang="en" sz="2000" dirty="0"/>
              <a:t> of the </a:t>
            </a:r>
            <a:r>
              <a:rPr lang="en" sz="2000" u="sng" dirty="0"/>
              <a:t>mesonephric ducts </a:t>
            </a:r>
            <a:r>
              <a:rPr lang="en" sz="2000" dirty="0"/>
              <a:t>to form the </a:t>
            </a:r>
            <a:r>
              <a:rPr lang="en" sz="2000" b="1" dirty="0"/>
              <a:t>trigone</a:t>
            </a:r>
            <a:r>
              <a:rPr lang="en" sz="2000" dirty="0"/>
              <a:t>, </a:t>
            </a:r>
            <a:r>
              <a:rPr lang="en" sz="2000" dirty="0">
                <a:solidFill>
                  <a:srgbClr val="FF0000"/>
                </a:solidFill>
              </a:rPr>
              <a:t>the ureters open separately in the bladder.</a:t>
            </a:r>
            <a:endParaRPr lang="en-US" sz="2000" dirty="0">
              <a:solidFill>
                <a:srgbClr val="FF0000"/>
              </a:solidFill>
            </a:endParaRPr>
          </a:p>
        </p:txBody>
      </p:sp>
      <p:pic>
        <p:nvPicPr>
          <p:cNvPr id="89" name="Shape 89"/>
          <p:cNvPicPr preferRelativeResize="0"/>
          <p:nvPr/>
        </p:nvPicPr>
        <p:blipFill>
          <a:blip r:embed="rId4">
            <a:alphaModFix/>
          </a:blip>
          <a:stretch>
            <a:fillRect/>
          </a:stretch>
        </p:blipFill>
        <p:spPr>
          <a:xfrm>
            <a:off x="2407234" y="3426900"/>
            <a:ext cx="1593959" cy="1364000"/>
          </a:xfrm>
          <a:prstGeom prst="rect">
            <a:avLst/>
          </a:prstGeom>
          <a:noFill/>
          <a:ln>
            <a:noFill/>
          </a:ln>
        </p:spPr>
      </p:pic>
      <p:pic>
        <p:nvPicPr>
          <p:cNvPr id="90" name="Shape 90"/>
          <p:cNvPicPr preferRelativeResize="0"/>
          <p:nvPr/>
        </p:nvPicPr>
        <p:blipFill>
          <a:blip r:embed="rId5">
            <a:alphaModFix/>
          </a:blip>
          <a:stretch>
            <a:fillRect/>
          </a:stretch>
        </p:blipFill>
        <p:spPr>
          <a:xfrm>
            <a:off x="4008701" y="3479367"/>
            <a:ext cx="1490500" cy="1259067"/>
          </a:xfrm>
          <a:prstGeom prst="rect">
            <a:avLst/>
          </a:prstGeom>
          <a:noFill/>
          <a:ln>
            <a:noFill/>
          </a:ln>
        </p:spPr>
      </p:pic>
      <p:pic>
        <p:nvPicPr>
          <p:cNvPr id="91" name="Shape 91"/>
          <p:cNvPicPr preferRelativeResize="0"/>
          <p:nvPr/>
        </p:nvPicPr>
        <p:blipFill>
          <a:blip r:embed="rId6">
            <a:alphaModFix/>
          </a:blip>
          <a:stretch>
            <a:fillRect/>
          </a:stretch>
        </p:blipFill>
        <p:spPr>
          <a:xfrm>
            <a:off x="5608301" y="3479367"/>
            <a:ext cx="1212700" cy="1259067"/>
          </a:xfrm>
          <a:prstGeom prst="rect">
            <a:avLst/>
          </a:prstGeom>
          <a:noFill/>
          <a:ln>
            <a:noFill/>
          </a:ln>
        </p:spPr>
      </p:pic>
      <p:pic>
        <p:nvPicPr>
          <p:cNvPr id="92" name="Shape 92"/>
          <p:cNvPicPr preferRelativeResize="0"/>
          <p:nvPr/>
        </p:nvPicPr>
        <p:blipFill>
          <a:blip r:embed="rId7">
            <a:alphaModFix/>
          </a:blip>
          <a:stretch>
            <a:fillRect/>
          </a:stretch>
        </p:blipFill>
        <p:spPr>
          <a:xfrm>
            <a:off x="6932132" y="3417592"/>
            <a:ext cx="1866400" cy="1422441"/>
          </a:xfrm>
          <a:prstGeom prst="rect">
            <a:avLst/>
          </a:prstGeom>
          <a:noFill/>
          <a:ln>
            <a:noFill/>
          </a:ln>
        </p:spPr>
      </p:pic>
      <p:sp>
        <p:nvSpPr>
          <p:cNvPr id="93" name="Shape 93"/>
          <p:cNvSpPr txBox="1"/>
          <p:nvPr/>
        </p:nvSpPr>
        <p:spPr>
          <a:xfrm rot="-5400000">
            <a:off x="2134467" y="3175700"/>
            <a:ext cx="1212800" cy="1866400"/>
          </a:xfrm>
          <a:prstGeom prst="rect">
            <a:avLst/>
          </a:prstGeom>
          <a:noFill/>
          <a:ln>
            <a:noFill/>
          </a:ln>
        </p:spPr>
        <p:txBody>
          <a:bodyPr spcFirstLastPara="1" wrap="square" lIns="121900" tIns="121900" rIns="121900" bIns="121900" anchor="t" anchorCtr="0">
            <a:noAutofit/>
          </a:bodyPr>
          <a:lstStyle/>
          <a:p>
            <a:r>
              <a:rPr lang="en" sz="2400">
                <a:solidFill>
                  <a:srgbClr val="999999"/>
                </a:solidFill>
              </a:rPr>
              <a:t>Extra pic</a:t>
            </a:r>
            <a:endParaRPr sz="2400" dirty="0">
              <a:solidFill>
                <a:srgbClr val="999999"/>
              </a:solidFill>
            </a:endParaRPr>
          </a:p>
        </p:txBody>
      </p:sp>
      <p:pic>
        <p:nvPicPr>
          <p:cNvPr id="94" name="Shape 94"/>
          <p:cNvPicPr preferRelativeResize="0"/>
          <p:nvPr/>
        </p:nvPicPr>
        <p:blipFill>
          <a:blip r:embed="rId8">
            <a:alphaModFix/>
          </a:blip>
          <a:stretch>
            <a:fillRect/>
          </a:stretch>
        </p:blipFill>
        <p:spPr>
          <a:xfrm>
            <a:off x="9444468" y="2197649"/>
            <a:ext cx="2367867" cy="2680636"/>
          </a:xfrm>
          <a:prstGeom prst="rect">
            <a:avLst/>
          </a:prstGeom>
          <a:noFill/>
          <a:ln>
            <a:noFill/>
          </a:ln>
        </p:spPr>
      </p:pic>
      <p:sp>
        <p:nvSpPr>
          <p:cNvPr id="3" name="TextBox 2"/>
          <p:cNvSpPr txBox="1"/>
          <p:nvPr/>
        </p:nvSpPr>
        <p:spPr>
          <a:xfrm>
            <a:off x="7048919" y="2137897"/>
            <a:ext cx="2301072" cy="307777"/>
          </a:xfrm>
          <a:prstGeom prst="rect">
            <a:avLst/>
          </a:prstGeom>
        </p:spPr>
        <p:txBody>
          <a:bodyPr wrap="square" rtlCol="0">
            <a:spAutoFit/>
          </a:bodyPr>
          <a:lstStyle/>
          <a:p>
            <a:pPr algn="r" rtl="1"/>
            <a:r>
              <a:rPr lang="ar-SA" sz="1400" b="1" dirty="0">
                <a:solidFill>
                  <a:srgbClr val="618E87"/>
                </a:solidFill>
                <a:latin typeface="Century Gothic" panose="020B0502020202020204" pitchFamily="34" charset="0"/>
                <a:cs typeface="Calibri" panose="020F0502020204030204" pitchFamily="34" charset="0"/>
              </a:rPr>
              <a:t>بعد ما يصير له</a:t>
            </a:r>
            <a:r>
              <a:rPr lang="en-GB" sz="1400" b="1" dirty="0">
                <a:solidFill>
                  <a:srgbClr val="618E87"/>
                </a:solidFill>
                <a:latin typeface="Century Gothic" panose="020B0502020202020204" pitchFamily="34" charset="0"/>
                <a:cs typeface="Calibri" panose="020F0502020204030204" pitchFamily="34" charset="0"/>
              </a:rPr>
              <a:t> </a:t>
            </a:r>
            <a:r>
              <a:rPr lang="en-GB" sz="1400" b="1" dirty="0" err="1">
                <a:solidFill>
                  <a:srgbClr val="618E87"/>
                </a:solidFill>
                <a:latin typeface="Century Gothic" panose="020B0502020202020204" pitchFamily="34" charset="0"/>
                <a:cs typeface="Calibri" panose="020F0502020204030204" pitchFamily="34" charset="0"/>
              </a:rPr>
              <a:t>تليف</a:t>
            </a:r>
            <a:r>
              <a:rPr lang="en-GB" sz="1400" b="1" dirty="0">
                <a:solidFill>
                  <a:srgbClr val="618E87"/>
                </a:solidFill>
                <a:latin typeface="Century Gothic" panose="020B0502020202020204" pitchFamily="34" charset="0"/>
                <a:cs typeface="Calibri" panose="020F0502020204030204" pitchFamily="34" charset="0"/>
              </a:rPr>
              <a:t> </a:t>
            </a:r>
            <a:r>
              <a:rPr lang="ar-SA" sz="1400" b="1" dirty="0">
                <a:solidFill>
                  <a:srgbClr val="618E87"/>
                </a:solidFill>
                <a:latin typeface="Century Gothic" panose="020B0502020202020204" pitchFamily="34" charset="0"/>
                <a:cs typeface="Calibri" panose="020F0502020204030204" pitchFamily="34" charset="0"/>
              </a:rPr>
              <a:t>(</a:t>
            </a:r>
            <a:r>
              <a:rPr lang="en-US" sz="1400" b="1" dirty="0">
                <a:solidFill>
                  <a:srgbClr val="618E87"/>
                </a:solidFill>
                <a:latin typeface="Century Gothic" panose="020B0502020202020204" pitchFamily="34" charset="0"/>
                <a:cs typeface="Calibri" panose="020F0502020204030204" pitchFamily="34" charset="0"/>
              </a:rPr>
              <a:t>fibrosis </a:t>
            </a:r>
            <a:r>
              <a:rPr lang="ar-SA" sz="1400" b="1" dirty="0">
                <a:solidFill>
                  <a:srgbClr val="618E87"/>
                </a:solidFill>
                <a:latin typeface="Century Gothic" panose="020B0502020202020204" pitchFamily="34" charset="0"/>
                <a:cs typeface="Calibri" panose="020F0502020204030204" pitchFamily="34" charset="0"/>
              </a:rPr>
              <a:t>)</a:t>
            </a:r>
            <a:endParaRPr lang="en-US" sz="1400" b="1" dirty="0">
              <a:solidFill>
                <a:srgbClr val="618E87"/>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45091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xmlns="" id="{82554E5A-A5FA-7C46-9F46-6617E69F9C21}"/>
              </a:ext>
            </a:extLst>
          </p:cNvPr>
          <p:cNvSpPr txBox="1"/>
          <p:nvPr/>
        </p:nvSpPr>
        <p:spPr>
          <a:xfrm>
            <a:off x="1423629" y="428435"/>
            <a:ext cx="9149504" cy="538609"/>
          </a:xfrm>
          <a:prstGeom prst="rect">
            <a:avLst/>
          </a:prstGeom>
          <a:noFill/>
        </p:spPr>
        <p:txBody>
          <a:bodyPr wrap="square">
            <a:spAutoFit/>
          </a:bodyPr>
          <a:lstStyle/>
          <a:p>
            <a:r>
              <a:rPr lang="en-US" sz="2900">
                <a:solidFill>
                  <a:srgbClr val="4EA2AB"/>
                </a:solidFill>
              </a:rPr>
              <a:t>still didn't get it? (Extra, You can skip it if it was clear to you)</a:t>
            </a:r>
            <a:endParaRPr lang="ar-SA" sz="2900">
              <a:solidFill>
                <a:srgbClr val="4EA2AB"/>
              </a:solidFill>
            </a:endParaRPr>
          </a:p>
        </p:txBody>
      </p:sp>
      <p:pic>
        <p:nvPicPr>
          <p:cNvPr id="3" name="صورة 3">
            <a:extLst>
              <a:ext uri="{FF2B5EF4-FFF2-40B4-BE49-F238E27FC236}">
                <a16:creationId xmlns:a16="http://schemas.microsoft.com/office/drawing/2014/main" xmlns="" id="{5A729646-AD05-D041-92A9-4C1AB6F05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63" y="1925484"/>
            <a:ext cx="10919104" cy="2499031"/>
          </a:xfrm>
          <a:prstGeom prst="rect">
            <a:avLst/>
          </a:prstGeom>
        </p:spPr>
      </p:pic>
    </p:spTree>
    <p:extLst>
      <p:ext uri="{BB962C8B-B14F-4D97-AF65-F5344CB8AC3E}">
        <p14:creationId xmlns:p14="http://schemas.microsoft.com/office/powerpoint/2010/main" val="379331466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1347</TotalTime>
  <Words>1004</Words>
  <Application>Microsoft Office PowerPoint</Application>
  <PresentationFormat>Widescreen</PresentationFormat>
  <Paragraphs>125</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Century Gothic</vt:lpstr>
      <vt:lpstr>Century Schoolbook</vt:lpstr>
      <vt:lpstr>DecoType Naskh Extensions</vt:lpstr>
      <vt:lpstr>Economica</vt:lpstr>
      <vt:lpstr>Times New Roman</vt:lpstr>
      <vt:lpstr>Wingdings</vt:lpstr>
      <vt:lpstr>Office Theme</vt:lpstr>
      <vt:lpstr>PowerPoint Presentation</vt:lpstr>
      <vt:lpstr>PowerPoint Presentation</vt:lpstr>
      <vt:lpstr>PowerPoint Presentation</vt:lpstr>
      <vt:lpstr>Cloaca </vt:lpstr>
      <vt:lpstr>PowerPoint Presentation</vt:lpstr>
      <vt:lpstr>Primitive Urogenital Sinus</vt:lpstr>
      <vt:lpstr>PowerPoint Presentation</vt:lpstr>
      <vt:lpstr>Cont..Urinary Bladder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After Party</dc:creator>
  <cp:lastModifiedBy>GHAIDA</cp:lastModifiedBy>
  <cp:revision>83</cp:revision>
  <dcterms:created xsi:type="dcterms:W3CDTF">2018-04-07T15:30:12Z</dcterms:created>
  <dcterms:modified xsi:type="dcterms:W3CDTF">2018-04-29T20:47:11Z</dcterms:modified>
</cp:coreProperties>
</file>