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8" r:id="rId3"/>
    <p:sldId id="281" r:id="rId4"/>
    <p:sldId id="282" r:id="rId5"/>
    <p:sldId id="287" r:id="rId6"/>
    <p:sldId id="283" r:id="rId7"/>
    <p:sldId id="286" r:id="rId8"/>
    <p:sldId id="280" r:id="rId9"/>
    <p:sldId id="290" r:id="rId10"/>
    <p:sldId id="291" r:id="rId11"/>
    <p:sldId id="292" r:id="rId12"/>
    <p:sldId id="278" r:id="rId13"/>
    <p:sldId id="289" r:id="rId14"/>
    <p:sldId id="288" r:id="rId15"/>
    <p:sldId id="293" r:id="rId16"/>
    <p:sldId id="294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نمط فاتح 2 - تميي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09" autoAdjust="0"/>
    <p:restoredTop sz="94660"/>
  </p:normalViewPr>
  <p:slideViewPr>
    <p:cSldViewPr>
      <p:cViewPr varScale="1">
        <p:scale>
          <a:sx n="72" d="100"/>
          <a:sy n="72" d="100"/>
        </p:scale>
        <p:origin x="62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970" y="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EA1EC-F10F-4CE7-B464-14672B2A3994}" type="datetimeFigureOut">
              <a:rPr lang="en-US" smtClean="0"/>
              <a:t>4/11/18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4E275C-84C9-46E7-8B39-A15A4E1FE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011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D53D4A1-007E-4566-A776-FBEBDEEC4432}" type="datetimeFigureOut">
              <a:rPr lang="ar-SA" smtClean="0"/>
              <a:t>25 رجب، 1439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EC4056D-DFD6-4471-B398-F63D993781C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65059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docs.google.com/presentation/d/1MMbdZ20nEV4h3scOXrPpAY4C7jmTOgrix2HQXo3Bzyk/edit?usp=sharing" TargetMode="External"/><Relationship Id="rId5" Type="http://schemas.openxmlformats.org/officeDocument/2006/relationships/hyperlink" Target="https://docs.google.com/presentation/d/1GerUV8DKQaMK4mHenq3P52F_JlB6_HJpc0goV6J52q4/edit?usp=sharing" TargetMode="Externa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>
            <a:extLst>
              <a:ext uri="{FF2B5EF4-FFF2-40B4-BE49-F238E27FC236}">
                <a16:creationId xmlns:a16="http://schemas.microsoft.com/office/drawing/2014/main" id="{74E783C6-2D87-4D5C-8C12-AF54708D2BF9}"/>
              </a:ext>
            </a:extLst>
          </p:cNvPr>
          <p:cNvSpPr/>
          <p:nvPr/>
        </p:nvSpPr>
        <p:spPr>
          <a:xfrm>
            <a:off x="2848738" y="2364667"/>
            <a:ext cx="7418121" cy="2639856"/>
          </a:xfrm>
          <a:prstGeom prst="rect">
            <a:avLst/>
          </a:prstGeom>
          <a:ln>
            <a:prstDash val="lgDashDot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l"/>
            <a:r>
              <a:rPr lang="en-US" sz="1800" b="0" dirty="0">
                <a:solidFill>
                  <a:srgbClr val="FF0000"/>
                </a:solidFill>
                <a:effectLst/>
              </a:rPr>
              <a:t>Red: important. </a:t>
            </a:r>
          </a:p>
          <a:p>
            <a:pPr algn="l"/>
            <a:r>
              <a:rPr lang="en-US" sz="1800" b="0" dirty="0">
                <a:effectLst/>
              </a:rPr>
              <a:t>Black: in male|female slides. </a:t>
            </a:r>
          </a:p>
          <a:p>
            <a:pPr algn="l"/>
            <a:r>
              <a:rPr lang="en-US" sz="1800" b="0" dirty="0">
                <a:solidFill>
                  <a:schemeClr val="bg1">
                    <a:lumMod val="50000"/>
                  </a:schemeClr>
                </a:solidFill>
                <a:effectLst/>
              </a:rPr>
              <a:t>Gray: notes|extra. </a:t>
            </a:r>
            <a:endParaRPr lang="ar-SA" sz="1800" b="0" dirty="0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  <p:sp>
        <p:nvSpPr>
          <p:cNvPr id="29" name="Isosceles Triangle 28"/>
          <p:cNvSpPr/>
          <p:nvPr/>
        </p:nvSpPr>
        <p:spPr>
          <a:xfrm>
            <a:off x="11346228" y="0"/>
            <a:ext cx="842596" cy="6849533"/>
          </a:xfrm>
          <a:prstGeom prst="triangle">
            <a:avLst>
              <a:gd name="adj" fmla="val 100000"/>
            </a:avLst>
          </a:prstGeom>
          <a:solidFill>
            <a:schemeClr val="accent1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ar-SA" dirty="0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5CDE06E8-5654-482D-A316-3D1E362BA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1852" y="2605942"/>
            <a:ext cx="1172961" cy="1220946"/>
          </a:xfrm>
          <a:prstGeom prst="rect">
            <a:avLst/>
          </a:prstGeom>
          <a:ln>
            <a:noFill/>
          </a:ln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61D46BEB-4A9B-45D5-8486-7D960F08E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2236" y="2672600"/>
            <a:ext cx="1041097" cy="1083688"/>
          </a:xfrm>
          <a:prstGeom prst="rect">
            <a:avLst/>
          </a:prstGeom>
          <a:ln>
            <a:noFill/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406FDBA-00A5-415E-AEA3-095BBE9C50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453" y="90361"/>
            <a:ext cx="1635938" cy="628473"/>
          </a:xfrm>
          <a:prstGeom prst="rect">
            <a:avLst/>
          </a:prstGeom>
        </p:spPr>
      </p:pic>
      <p:cxnSp>
        <p:nvCxnSpPr>
          <p:cNvPr id="28" name="رابط مستقيم 27">
            <a:extLst>
              <a:ext uri="{FF2B5EF4-FFF2-40B4-BE49-F238E27FC236}">
                <a16:creationId xmlns:a16="http://schemas.microsoft.com/office/drawing/2014/main" id="{87A74456-156E-44C2-A70A-98E41A17CD2D}"/>
              </a:ext>
            </a:extLst>
          </p:cNvPr>
          <p:cNvCxnSpPr>
            <a:cxnSpLocks/>
          </p:cNvCxnSpPr>
          <p:nvPr/>
        </p:nvCxnSpPr>
        <p:spPr>
          <a:xfrm flipV="1">
            <a:off x="2891039" y="3989049"/>
            <a:ext cx="7367607" cy="1"/>
          </a:xfrm>
          <a:prstGeom prst="line">
            <a:avLst/>
          </a:prstGeom>
          <a:ln w="19050">
            <a:prstDash val="lgDashDot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7727B212-41C5-4D67-8D37-B6093FF6BF4C}"/>
              </a:ext>
            </a:extLst>
          </p:cNvPr>
          <p:cNvGrpSpPr/>
          <p:nvPr/>
        </p:nvGrpSpPr>
        <p:grpSpPr>
          <a:xfrm rot="10800000">
            <a:off x="0" y="793820"/>
            <a:ext cx="2833955" cy="6081114"/>
            <a:chOff x="8925982" y="-8467"/>
            <a:chExt cx="3262842" cy="6874934"/>
          </a:xfrm>
        </p:grpSpPr>
        <p:sp>
          <p:nvSpPr>
            <p:cNvPr id="39" name="Rectangle 28">
              <a:extLst>
                <a:ext uri="{FF2B5EF4-FFF2-40B4-BE49-F238E27FC236}">
                  <a16:creationId xmlns:a16="http://schemas.microsoft.com/office/drawing/2014/main" id="{47722B6A-7B90-4F7A-BBDB-669271EAF10F}"/>
                </a:ext>
              </a:extLst>
            </p:cNvPr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grpSp>
          <p:nvGrpSpPr>
            <p:cNvPr id="40" name="مجموعة 39">
              <a:extLst>
                <a:ext uri="{FF2B5EF4-FFF2-40B4-BE49-F238E27FC236}">
                  <a16:creationId xmlns:a16="http://schemas.microsoft.com/office/drawing/2014/main" id="{3882C273-042D-4ECD-AF0C-185D32BEDF6C}"/>
                </a:ext>
              </a:extLst>
            </p:cNvPr>
            <p:cNvGrpSpPr/>
            <p:nvPr/>
          </p:nvGrpSpPr>
          <p:grpSpPr>
            <a:xfrm>
              <a:off x="8925982" y="0"/>
              <a:ext cx="3262842" cy="6866467"/>
              <a:chOff x="7389607" y="-8467"/>
              <a:chExt cx="3262842" cy="6866467"/>
            </a:xfrm>
          </p:grpSpPr>
          <p:cxnSp>
            <p:nvCxnSpPr>
              <p:cNvPr id="41" name="Straight Connector 18">
                <a:extLst>
                  <a:ext uri="{FF2B5EF4-FFF2-40B4-BE49-F238E27FC236}">
                    <a16:creationId xmlns:a16="http://schemas.microsoft.com/office/drawing/2014/main" id="{67234249-5B75-400E-B4A2-AC1B17825E71}"/>
                  </a:ext>
                </a:extLst>
              </p:cNvPr>
              <p:cNvCxnSpPr/>
              <p:nvPr/>
            </p:nvCxnSpPr>
            <p:spPr>
              <a:xfrm>
                <a:off x="7828286" y="0"/>
                <a:ext cx="1219200" cy="6858000"/>
              </a:xfrm>
              <a:prstGeom prst="line">
                <a:avLst/>
              </a:prstGeom>
              <a:ln w="9525">
                <a:solidFill>
                  <a:schemeClr val="accent1">
                    <a:alpha val="7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Rectangle 23">
                <a:extLst>
                  <a:ext uri="{FF2B5EF4-FFF2-40B4-BE49-F238E27FC236}">
                    <a16:creationId xmlns:a16="http://schemas.microsoft.com/office/drawing/2014/main" id="{E4906119-7433-4F37-8253-FA5B9846FAB8}"/>
                  </a:ext>
                </a:extLst>
              </p:cNvPr>
              <p:cNvSpPr/>
              <p:nvPr/>
            </p:nvSpPr>
            <p:spPr>
              <a:xfrm>
                <a:off x="7638750" y="-8467"/>
                <a:ext cx="3007349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3007349" h="6866467">
                    <a:moveTo>
                      <a:pt x="2045532" y="0"/>
                    </a:moveTo>
                    <a:lnTo>
                      <a:pt x="3007349" y="0"/>
                    </a:lnTo>
                    <a:lnTo>
                      <a:pt x="3007349" y="6866467"/>
                    </a:lnTo>
                    <a:lnTo>
                      <a:pt x="0" y="6866467"/>
                    </a:lnTo>
                    <a:lnTo>
                      <a:pt x="2045532" y="0"/>
                    </a:lnTo>
                    <a:close/>
                  </a:path>
                </a:pathLst>
              </a:custGeom>
              <a:solidFill>
                <a:schemeClr val="accent1">
                  <a:alpha val="3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4" name="Rectangle 25">
                <a:extLst>
                  <a:ext uri="{FF2B5EF4-FFF2-40B4-BE49-F238E27FC236}">
                    <a16:creationId xmlns:a16="http://schemas.microsoft.com/office/drawing/2014/main" id="{6778BC05-D9D6-4062-BBDE-47B10558B799}"/>
                  </a:ext>
                </a:extLst>
              </p:cNvPr>
              <p:cNvSpPr/>
              <p:nvPr/>
            </p:nvSpPr>
            <p:spPr>
              <a:xfrm>
                <a:off x="8063891" y="-8467"/>
                <a:ext cx="2588558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573311" h="6866467">
                    <a:moveTo>
                      <a:pt x="0" y="0"/>
                    </a:moveTo>
                    <a:lnTo>
                      <a:pt x="2573311" y="0"/>
                    </a:lnTo>
                    <a:lnTo>
                      <a:pt x="2573311" y="6866467"/>
                    </a:lnTo>
                    <a:lnTo>
                      <a:pt x="1202336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5" name="Isosceles Triangle 22">
                <a:extLst>
                  <a:ext uri="{FF2B5EF4-FFF2-40B4-BE49-F238E27FC236}">
                    <a16:creationId xmlns:a16="http://schemas.microsoft.com/office/drawing/2014/main" id="{DAF4F05E-2258-4428-B635-42C78F84DD21}"/>
                  </a:ext>
                </a:extLst>
              </p:cNvPr>
              <p:cNvSpPr/>
              <p:nvPr/>
            </p:nvSpPr>
            <p:spPr>
              <a:xfrm>
                <a:off x="7389607" y="3048000"/>
                <a:ext cx="3259667" cy="3810000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alpha val="7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6" name="Rectangle 27">
                <a:extLst>
                  <a:ext uri="{FF2B5EF4-FFF2-40B4-BE49-F238E27FC236}">
                    <a16:creationId xmlns:a16="http://schemas.microsoft.com/office/drawing/2014/main" id="{81560C5D-92D9-4107-A521-D607DEA22B25}"/>
                  </a:ext>
                </a:extLst>
              </p:cNvPr>
              <p:cNvSpPr/>
              <p:nvPr/>
            </p:nvSpPr>
            <p:spPr>
              <a:xfrm>
                <a:off x="7791774" y="-8467"/>
                <a:ext cx="2854326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858013" h="6866467">
                    <a:moveTo>
                      <a:pt x="0" y="0"/>
                    </a:moveTo>
                    <a:lnTo>
                      <a:pt x="2858013" y="0"/>
                    </a:lnTo>
                    <a:lnTo>
                      <a:pt x="2858013" y="6866467"/>
                    </a:lnTo>
                    <a:lnTo>
                      <a:pt x="2473942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  <a:alpha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7" name="Rectangle 29">
                <a:extLst>
                  <a:ext uri="{FF2B5EF4-FFF2-40B4-BE49-F238E27FC236}">
                    <a16:creationId xmlns:a16="http://schemas.microsoft.com/office/drawing/2014/main" id="{478DC094-1A95-4DFD-AD21-E393EAE04427}"/>
                  </a:ext>
                </a:extLst>
              </p:cNvPr>
              <p:cNvSpPr/>
              <p:nvPr/>
            </p:nvSpPr>
            <p:spPr>
              <a:xfrm>
                <a:off x="9396273" y="-8467"/>
                <a:ext cx="1249825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1249825" h="6858000">
                    <a:moveTo>
                      <a:pt x="0" y="0"/>
                    </a:moveTo>
                    <a:lnTo>
                      <a:pt x="1249825" y="0"/>
                    </a:lnTo>
                    <a:lnTo>
                      <a:pt x="1249825" y="6858000"/>
                    </a:lnTo>
                    <a:lnTo>
                      <a:pt x="1109382" y="6858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  <a:alpha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8" name="Isosceles Triangle 26">
                <a:extLst>
                  <a:ext uri="{FF2B5EF4-FFF2-40B4-BE49-F238E27FC236}">
                    <a16:creationId xmlns:a16="http://schemas.microsoft.com/office/drawing/2014/main" id="{9A2FD889-4288-420B-9B65-E321673B00BC}"/>
                  </a:ext>
                </a:extLst>
              </p:cNvPr>
              <p:cNvSpPr/>
              <p:nvPr/>
            </p:nvSpPr>
            <p:spPr>
              <a:xfrm>
                <a:off x="8832115" y="3589867"/>
                <a:ext cx="1817159" cy="3268133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lumMod val="50000"/>
                  <a:alpha val="6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</p:grpSp>
      </p:grpSp>
      <p:sp>
        <p:nvSpPr>
          <p:cNvPr id="21" name="مربع نص 1">
            <a:extLst>
              <a:ext uri="{FF2B5EF4-FFF2-40B4-BE49-F238E27FC236}">
                <a16:creationId xmlns:a16="http://schemas.microsoft.com/office/drawing/2014/main" id="{50229BFF-7635-4A81-A17B-10786BD2148F}"/>
              </a:ext>
            </a:extLst>
          </p:cNvPr>
          <p:cNvSpPr txBox="1"/>
          <p:nvPr userDrawn="1"/>
        </p:nvSpPr>
        <p:spPr>
          <a:xfrm>
            <a:off x="2856130" y="2655183"/>
            <a:ext cx="7418120" cy="169277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Kidney, </a:t>
            </a:r>
            <a:r>
              <a:rPr lang="en-US" sz="3200" b="1" kern="120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+mn-ea"/>
                <a:cs typeface="+mn-cs"/>
              </a:rPr>
              <a:t>Ureter, Urinary </a:t>
            </a:r>
            <a:br>
              <a:rPr lang="en-US" sz="3200" b="1" kern="120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+mn-ea"/>
                <a:cs typeface="+mn-cs"/>
              </a:rPr>
            </a:br>
            <a:r>
              <a:rPr lang="en-US" sz="3200" b="1" kern="120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+mn-ea"/>
                <a:cs typeface="+mn-cs"/>
              </a:rPr>
              <a:t>bladder &amp; Urethra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b="1" dirty="0">
              <a:solidFill>
                <a:schemeClr val="accent1">
                  <a:lumMod val="50000"/>
                </a:schemeClr>
              </a:solidFill>
              <a:effectLst/>
              <a:latin typeface="+mj-lt"/>
            </a:endParaRPr>
          </a:p>
        </p:txBody>
      </p:sp>
      <p:sp>
        <p:nvSpPr>
          <p:cNvPr id="22" name="TextBox 21">
            <a:hlinkClick r:id="rId5"/>
            <a:extLst>
              <a:ext uri="{FF2B5EF4-FFF2-40B4-BE49-F238E27FC236}">
                <a16:creationId xmlns:a16="http://schemas.microsoft.com/office/drawing/2014/main" id="{660AE086-4C7F-4A6D-A3C4-39C474242425}"/>
              </a:ext>
            </a:extLst>
          </p:cNvPr>
          <p:cNvSpPr txBox="1"/>
          <p:nvPr userDrawn="1"/>
        </p:nvSpPr>
        <p:spPr>
          <a:xfrm>
            <a:off x="2848738" y="5031452"/>
            <a:ext cx="7432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3399"/>
                </a:solidFill>
                <a:hlinkClick r:id="rId6"/>
              </a:rPr>
              <a:t>Editing file</a:t>
            </a:r>
            <a:endParaRPr lang="en-US" b="1" dirty="0">
              <a:solidFill>
                <a:srgbClr val="FF3399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Arrow Connector 6"/>
          <p:cNvCxnSpPr/>
          <p:nvPr userDrawn="1"/>
        </p:nvCxnSpPr>
        <p:spPr>
          <a:xfrm>
            <a:off x="8319975" y="2182311"/>
            <a:ext cx="66796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09DF71DF-CAF5-4348-A2DC-E56185232E73}"/>
              </a:ext>
            </a:extLst>
          </p:cNvPr>
          <p:cNvGrpSpPr/>
          <p:nvPr/>
        </p:nvGrpSpPr>
        <p:grpSpPr>
          <a:xfrm rot="10800000">
            <a:off x="0" y="-8467"/>
            <a:ext cx="4769908" cy="6874934"/>
            <a:chOff x="7418916" y="-8467"/>
            <a:chExt cx="4769908" cy="6874934"/>
          </a:xfrm>
        </p:grpSpPr>
        <p:sp>
          <p:nvSpPr>
            <p:cNvPr id="49" name="Rectangle 28">
              <a:extLst>
                <a:ext uri="{FF2B5EF4-FFF2-40B4-BE49-F238E27FC236}">
                  <a16:creationId xmlns:a16="http://schemas.microsoft.com/office/drawing/2014/main" id="{C6EE8B30-E096-4137-B6A3-5893D486E750}"/>
                </a:ext>
              </a:extLst>
            </p:cNvPr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grpSp>
          <p:nvGrpSpPr>
            <p:cNvPr id="11" name="مجموعة 10">
              <a:extLst>
                <a:ext uri="{FF2B5EF4-FFF2-40B4-BE49-F238E27FC236}">
                  <a16:creationId xmlns:a16="http://schemas.microsoft.com/office/drawing/2014/main" id="{741A683B-5EE1-4C60-BCEA-CA349832C335}"/>
                </a:ext>
              </a:extLst>
            </p:cNvPr>
            <p:cNvGrpSpPr/>
            <p:nvPr/>
          </p:nvGrpSpPr>
          <p:grpSpPr>
            <a:xfrm>
              <a:off x="7418916" y="0"/>
              <a:ext cx="4769908" cy="6866467"/>
              <a:chOff x="5882541" y="-8467"/>
              <a:chExt cx="4769908" cy="6866467"/>
            </a:xfrm>
          </p:grpSpPr>
          <p:cxnSp>
            <p:nvCxnSpPr>
              <p:cNvPr id="41" name="Straight Connector 18">
                <a:extLst>
                  <a:ext uri="{FF2B5EF4-FFF2-40B4-BE49-F238E27FC236}">
                    <a16:creationId xmlns:a16="http://schemas.microsoft.com/office/drawing/2014/main" id="{7601AD72-F834-4541-A9D0-A761CC1A8E8B}"/>
                  </a:ext>
                </a:extLst>
              </p:cNvPr>
              <p:cNvCxnSpPr/>
              <p:nvPr/>
            </p:nvCxnSpPr>
            <p:spPr>
              <a:xfrm>
                <a:off x="7828286" y="0"/>
                <a:ext cx="1219200" cy="6858000"/>
              </a:xfrm>
              <a:prstGeom prst="line">
                <a:avLst/>
              </a:prstGeom>
              <a:ln w="9525">
                <a:solidFill>
                  <a:schemeClr val="accent1">
                    <a:alpha val="7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19">
                <a:extLst>
                  <a:ext uri="{FF2B5EF4-FFF2-40B4-BE49-F238E27FC236}">
                    <a16:creationId xmlns:a16="http://schemas.microsoft.com/office/drawing/2014/main" id="{A759281C-255E-4628-9FEA-49DFBAB6A3D1}"/>
                  </a:ext>
                </a:extLst>
              </p:cNvPr>
              <p:cNvCxnSpPr/>
              <p:nvPr/>
            </p:nvCxnSpPr>
            <p:spPr>
              <a:xfrm flipH="1">
                <a:off x="5882541" y="3681413"/>
                <a:ext cx="4763558" cy="3176587"/>
              </a:xfrm>
              <a:prstGeom prst="line">
                <a:avLst/>
              </a:prstGeom>
              <a:ln w="9525">
                <a:solidFill>
                  <a:schemeClr val="accent1">
                    <a:alpha val="7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Rectangle 23">
                <a:extLst>
                  <a:ext uri="{FF2B5EF4-FFF2-40B4-BE49-F238E27FC236}">
                    <a16:creationId xmlns:a16="http://schemas.microsoft.com/office/drawing/2014/main" id="{62C09518-D0EF-43F5-A72E-0AEB9FD89971}"/>
                  </a:ext>
                </a:extLst>
              </p:cNvPr>
              <p:cNvSpPr/>
              <p:nvPr/>
            </p:nvSpPr>
            <p:spPr>
              <a:xfrm>
                <a:off x="7638750" y="-8467"/>
                <a:ext cx="3007349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3007349" h="6866467">
                    <a:moveTo>
                      <a:pt x="2045532" y="0"/>
                    </a:moveTo>
                    <a:lnTo>
                      <a:pt x="3007349" y="0"/>
                    </a:lnTo>
                    <a:lnTo>
                      <a:pt x="3007349" y="6866467"/>
                    </a:lnTo>
                    <a:lnTo>
                      <a:pt x="0" y="6866467"/>
                    </a:lnTo>
                    <a:lnTo>
                      <a:pt x="2045532" y="0"/>
                    </a:lnTo>
                    <a:close/>
                  </a:path>
                </a:pathLst>
              </a:custGeom>
              <a:solidFill>
                <a:schemeClr val="accent1">
                  <a:alpha val="3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4" name="Rectangle 25">
                <a:extLst>
                  <a:ext uri="{FF2B5EF4-FFF2-40B4-BE49-F238E27FC236}">
                    <a16:creationId xmlns:a16="http://schemas.microsoft.com/office/drawing/2014/main" id="{478169DC-DC4F-406B-9FD2-B6B64A935F0B}"/>
                  </a:ext>
                </a:extLst>
              </p:cNvPr>
              <p:cNvSpPr/>
              <p:nvPr/>
            </p:nvSpPr>
            <p:spPr>
              <a:xfrm>
                <a:off x="8063891" y="-8467"/>
                <a:ext cx="2588558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573311" h="6866467">
                    <a:moveTo>
                      <a:pt x="0" y="0"/>
                    </a:moveTo>
                    <a:lnTo>
                      <a:pt x="2573311" y="0"/>
                    </a:lnTo>
                    <a:lnTo>
                      <a:pt x="2573311" y="6866467"/>
                    </a:lnTo>
                    <a:lnTo>
                      <a:pt x="1202336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5" name="Isosceles Triangle 22">
                <a:extLst>
                  <a:ext uri="{FF2B5EF4-FFF2-40B4-BE49-F238E27FC236}">
                    <a16:creationId xmlns:a16="http://schemas.microsoft.com/office/drawing/2014/main" id="{2C51BBB3-FE32-46B0-A044-DD6D1EFBB349}"/>
                  </a:ext>
                </a:extLst>
              </p:cNvPr>
              <p:cNvSpPr/>
              <p:nvPr/>
            </p:nvSpPr>
            <p:spPr>
              <a:xfrm>
                <a:off x="7389607" y="3048000"/>
                <a:ext cx="3259667" cy="3810000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alpha val="7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6" name="Rectangle 27">
                <a:extLst>
                  <a:ext uri="{FF2B5EF4-FFF2-40B4-BE49-F238E27FC236}">
                    <a16:creationId xmlns:a16="http://schemas.microsoft.com/office/drawing/2014/main" id="{88AEF2FE-84C0-4BA7-8364-9906EAE27D81}"/>
                  </a:ext>
                </a:extLst>
              </p:cNvPr>
              <p:cNvSpPr/>
              <p:nvPr/>
            </p:nvSpPr>
            <p:spPr>
              <a:xfrm>
                <a:off x="7791774" y="-8467"/>
                <a:ext cx="2854326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858013" h="6866467">
                    <a:moveTo>
                      <a:pt x="0" y="0"/>
                    </a:moveTo>
                    <a:lnTo>
                      <a:pt x="2858013" y="0"/>
                    </a:lnTo>
                    <a:lnTo>
                      <a:pt x="2858013" y="6866467"/>
                    </a:lnTo>
                    <a:lnTo>
                      <a:pt x="2473942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  <a:alpha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7" name="Rectangle 29">
                <a:extLst>
                  <a:ext uri="{FF2B5EF4-FFF2-40B4-BE49-F238E27FC236}">
                    <a16:creationId xmlns:a16="http://schemas.microsoft.com/office/drawing/2014/main" id="{00F53C1E-67B6-4167-ADDC-9C51BA8CDE56}"/>
                  </a:ext>
                </a:extLst>
              </p:cNvPr>
              <p:cNvSpPr/>
              <p:nvPr/>
            </p:nvSpPr>
            <p:spPr>
              <a:xfrm>
                <a:off x="9396273" y="-8467"/>
                <a:ext cx="1249825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1249825" h="6858000">
                    <a:moveTo>
                      <a:pt x="0" y="0"/>
                    </a:moveTo>
                    <a:lnTo>
                      <a:pt x="1249825" y="0"/>
                    </a:lnTo>
                    <a:lnTo>
                      <a:pt x="1249825" y="6858000"/>
                    </a:lnTo>
                    <a:lnTo>
                      <a:pt x="1109382" y="6858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  <a:alpha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8" name="Isosceles Triangle 26">
                <a:extLst>
                  <a:ext uri="{FF2B5EF4-FFF2-40B4-BE49-F238E27FC236}">
                    <a16:creationId xmlns:a16="http://schemas.microsoft.com/office/drawing/2014/main" id="{ED686E3E-40C5-4CF3-9E8C-4A35C09DC1EC}"/>
                  </a:ext>
                </a:extLst>
              </p:cNvPr>
              <p:cNvSpPr/>
              <p:nvPr/>
            </p:nvSpPr>
            <p:spPr>
              <a:xfrm>
                <a:off x="8832115" y="3589867"/>
                <a:ext cx="1817159" cy="3268133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lumMod val="50000"/>
                  <a:alpha val="6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</p:grpSp>
      </p:grpSp>
      <p:sp>
        <p:nvSpPr>
          <p:cNvPr id="15" name="مربع نص 1">
            <a:extLst>
              <a:ext uri="{FF2B5EF4-FFF2-40B4-BE49-F238E27FC236}">
                <a16:creationId xmlns:a16="http://schemas.microsoft.com/office/drawing/2014/main" id="{EE788BBF-9285-4963-869C-B726D3788FF4}"/>
              </a:ext>
            </a:extLst>
          </p:cNvPr>
          <p:cNvSpPr txBox="1"/>
          <p:nvPr userDrawn="1"/>
        </p:nvSpPr>
        <p:spPr>
          <a:xfrm>
            <a:off x="2624987" y="1306073"/>
            <a:ext cx="8802808" cy="430887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effectLst/>
              </a:rPr>
              <a:t>QUESTIONS:</a:t>
            </a:r>
          </a:p>
          <a:p>
            <a:pPr marL="0" lvl="0" indent="0">
              <a:buFont typeface="Wingdings" panose="05000000000000000000" pitchFamily="2" charset="2"/>
              <a:buNone/>
            </a:pPr>
            <a:endParaRPr lang="en-US" sz="2000" b="1" dirty="0"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Q1:</a:t>
            </a:r>
            <a:r>
              <a:rPr lang="en-US" sz="16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Which of them structure dark brown and granular</a:t>
            </a:r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pPr marL="0" indent="0" algn="l" rtl="0">
              <a:buFont typeface="Wingdings 3" charset="2"/>
              <a:buNone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A) Cortex                 B) Medulla                 C) Major calyces                 D) Minor calyces</a:t>
            </a:r>
          </a:p>
          <a:p>
            <a:endParaRPr lang="en-US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Q2: </a:t>
            </a:r>
            <a:r>
              <a:rPr lang="en-US" sz="1600" dirty="0">
                <a:solidFill>
                  <a:schemeClr val="tx1"/>
                </a:solidFill>
              </a:rPr>
              <a:t>The base of pyramid is</a:t>
            </a:r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pPr marL="0" indent="0" algn="l" rtl="0">
              <a:buFont typeface="Wingdings 3" charset="2"/>
              <a:buNone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A) Away from the cortex                 B) Toward the cortex                 C) Helium                 D) minor calyx</a:t>
            </a:r>
          </a:p>
          <a:p>
            <a:endParaRPr lang="en-US" sz="14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Q3: </a:t>
            </a:r>
            <a:r>
              <a:rPr lang="en-US" sz="1600" dirty="0">
                <a:solidFill>
                  <a:schemeClr val="tx1"/>
                </a:solidFill>
              </a:rPr>
              <a:t>Pyramids are separated by</a:t>
            </a:r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pPr marL="0" indent="0" algn="l" rtl="0">
              <a:buFont typeface="Wingdings 3" charset="2"/>
              <a:buNone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A) Renal papilla         B) Renal vein         C) Thin stroma &amp; basal lamina         D) Cortical column of Bertin</a:t>
            </a:r>
          </a:p>
          <a:p>
            <a:endParaRPr lang="en-US" sz="18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Q4: </a:t>
            </a:r>
            <a:r>
              <a:rPr lang="en-US" sz="1600" dirty="0">
                <a:solidFill>
                  <a:schemeClr val="tx1"/>
                </a:solidFill>
              </a:rPr>
              <a:t>The uriniferous tubules are separated by</a:t>
            </a:r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pPr marL="0" indent="0" algn="l" rtl="0">
              <a:buFont typeface="Wingdings 3" charset="2"/>
              <a:buNone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A) Renal papilla         B) Renal vein         C) Thin stroma &amp; basal lamina         D) Cortical column of Bertin</a:t>
            </a:r>
          </a:p>
          <a:p>
            <a:endParaRPr lang="en-US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Q5: </a:t>
            </a:r>
            <a:r>
              <a:rPr lang="en-US" sz="1600" dirty="0">
                <a:solidFill>
                  <a:schemeClr val="tx1"/>
                </a:solidFill>
              </a:rPr>
              <a:t>What is the function of “medullipin II”?</a:t>
            </a:r>
            <a:endParaRPr lang="en-US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 algn="l" rtl="0">
              <a:buFont typeface="Wingdings 3" charset="2"/>
              <a:buNone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A) Decrease blood pressure                                                           B) Increase temperature </a:t>
            </a:r>
          </a:p>
          <a:p>
            <a:pPr marL="0" indent="0" algn="l" rtl="0">
              <a:buFont typeface="Wingdings 3" charset="2"/>
              <a:buNone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C) Increase blood pressure                                                            D) Decrease temperature</a:t>
            </a:r>
            <a:endParaRPr lang="en-US" sz="14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17" name="صورة 7">
            <a:extLst>
              <a:ext uri="{FF2B5EF4-FFF2-40B4-BE49-F238E27FC236}">
                <a16:creationId xmlns:a16="http://schemas.microsoft.com/office/drawing/2014/main" id="{9ECBF174-D2AD-48A8-B4B8-648B77B34C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72800" y="5750315"/>
            <a:ext cx="909991" cy="947218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 rot="10800000">
            <a:off x="11125200" y="3052705"/>
            <a:ext cx="762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1- A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2- B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3- D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4- C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5- A</a:t>
            </a:r>
          </a:p>
        </p:txBody>
      </p:sp>
      <p:sp>
        <p:nvSpPr>
          <p:cNvPr id="18" name="مربع نص 13">
            <a:extLst>
              <a:ext uri="{FF2B5EF4-FFF2-40B4-BE49-F238E27FC236}">
                <a16:creationId xmlns:a16="http://schemas.microsoft.com/office/drawing/2014/main" id="{3DB22E3A-BFF9-4999-BCBA-FDA74616F6F2}"/>
              </a:ext>
            </a:extLst>
          </p:cNvPr>
          <p:cNvSpPr txBox="1"/>
          <p:nvPr userDrawn="1"/>
        </p:nvSpPr>
        <p:spPr>
          <a:xfrm>
            <a:off x="-19901" y="6393482"/>
            <a:ext cx="12211901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Histology team 437 | Renal</a:t>
            </a:r>
            <a:r>
              <a:rPr lang="en-US" sz="1000" baseline="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block | All lectures</a:t>
            </a:r>
            <a:endParaRPr lang="ar-SA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368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09DF71DF-CAF5-4348-A2DC-E56185232E73}"/>
              </a:ext>
            </a:extLst>
          </p:cNvPr>
          <p:cNvGrpSpPr/>
          <p:nvPr/>
        </p:nvGrpSpPr>
        <p:grpSpPr>
          <a:xfrm rot="10800000">
            <a:off x="0" y="-8467"/>
            <a:ext cx="4769908" cy="6874934"/>
            <a:chOff x="7418916" y="-8467"/>
            <a:chExt cx="4769908" cy="6874934"/>
          </a:xfrm>
        </p:grpSpPr>
        <p:sp>
          <p:nvSpPr>
            <p:cNvPr id="49" name="Rectangle 28">
              <a:extLst>
                <a:ext uri="{FF2B5EF4-FFF2-40B4-BE49-F238E27FC236}">
                  <a16:creationId xmlns:a16="http://schemas.microsoft.com/office/drawing/2014/main" id="{C6EE8B30-E096-4137-B6A3-5893D486E750}"/>
                </a:ext>
              </a:extLst>
            </p:cNvPr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grpSp>
          <p:nvGrpSpPr>
            <p:cNvPr id="11" name="مجموعة 10">
              <a:extLst>
                <a:ext uri="{FF2B5EF4-FFF2-40B4-BE49-F238E27FC236}">
                  <a16:creationId xmlns:a16="http://schemas.microsoft.com/office/drawing/2014/main" id="{741A683B-5EE1-4C60-BCEA-CA349832C335}"/>
                </a:ext>
              </a:extLst>
            </p:cNvPr>
            <p:cNvGrpSpPr/>
            <p:nvPr/>
          </p:nvGrpSpPr>
          <p:grpSpPr>
            <a:xfrm>
              <a:off x="7418916" y="0"/>
              <a:ext cx="4769908" cy="6866467"/>
              <a:chOff x="5882541" y="-8467"/>
              <a:chExt cx="4769908" cy="6866467"/>
            </a:xfrm>
          </p:grpSpPr>
          <p:cxnSp>
            <p:nvCxnSpPr>
              <p:cNvPr id="41" name="Straight Connector 18">
                <a:extLst>
                  <a:ext uri="{FF2B5EF4-FFF2-40B4-BE49-F238E27FC236}">
                    <a16:creationId xmlns:a16="http://schemas.microsoft.com/office/drawing/2014/main" id="{7601AD72-F834-4541-A9D0-A761CC1A8E8B}"/>
                  </a:ext>
                </a:extLst>
              </p:cNvPr>
              <p:cNvCxnSpPr/>
              <p:nvPr/>
            </p:nvCxnSpPr>
            <p:spPr>
              <a:xfrm>
                <a:off x="7828286" y="0"/>
                <a:ext cx="1219200" cy="6858000"/>
              </a:xfrm>
              <a:prstGeom prst="line">
                <a:avLst/>
              </a:prstGeom>
              <a:ln w="9525">
                <a:solidFill>
                  <a:schemeClr val="accent1">
                    <a:alpha val="7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19">
                <a:extLst>
                  <a:ext uri="{FF2B5EF4-FFF2-40B4-BE49-F238E27FC236}">
                    <a16:creationId xmlns:a16="http://schemas.microsoft.com/office/drawing/2014/main" id="{A759281C-255E-4628-9FEA-49DFBAB6A3D1}"/>
                  </a:ext>
                </a:extLst>
              </p:cNvPr>
              <p:cNvCxnSpPr/>
              <p:nvPr/>
            </p:nvCxnSpPr>
            <p:spPr>
              <a:xfrm flipH="1">
                <a:off x="5882541" y="3681413"/>
                <a:ext cx="4763558" cy="3176587"/>
              </a:xfrm>
              <a:prstGeom prst="line">
                <a:avLst/>
              </a:prstGeom>
              <a:ln w="9525">
                <a:solidFill>
                  <a:schemeClr val="accent1">
                    <a:alpha val="7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Rectangle 23">
                <a:extLst>
                  <a:ext uri="{FF2B5EF4-FFF2-40B4-BE49-F238E27FC236}">
                    <a16:creationId xmlns:a16="http://schemas.microsoft.com/office/drawing/2014/main" id="{62C09518-D0EF-43F5-A72E-0AEB9FD89971}"/>
                  </a:ext>
                </a:extLst>
              </p:cNvPr>
              <p:cNvSpPr/>
              <p:nvPr/>
            </p:nvSpPr>
            <p:spPr>
              <a:xfrm>
                <a:off x="7638750" y="-8467"/>
                <a:ext cx="3007349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3007349" h="6866467">
                    <a:moveTo>
                      <a:pt x="2045532" y="0"/>
                    </a:moveTo>
                    <a:lnTo>
                      <a:pt x="3007349" y="0"/>
                    </a:lnTo>
                    <a:lnTo>
                      <a:pt x="3007349" y="6866467"/>
                    </a:lnTo>
                    <a:lnTo>
                      <a:pt x="0" y="6866467"/>
                    </a:lnTo>
                    <a:lnTo>
                      <a:pt x="2045532" y="0"/>
                    </a:lnTo>
                    <a:close/>
                  </a:path>
                </a:pathLst>
              </a:custGeom>
              <a:solidFill>
                <a:schemeClr val="accent1">
                  <a:alpha val="3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4" name="Rectangle 25">
                <a:extLst>
                  <a:ext uri="{FF2B5EF4-FFF2-40B4-BE49-F238E27FC236}">
                    <a16:creationId xmlns:a16="http://schemas.microsoft.com/office/drawing/2014/main" id="{478169DC-DC4F-406B-9FD2-B6B64A935F0B}"/>
                  </a:ext>
                </a:extLst>
              </p:cNvPr>
              <p:cNvSpPr/>
              <p:nvPr/>
            </p:nvSpPr>
            <p:spPr>
              <a:xfrm>
                <a:off x="8063891" y="-8467"/>
                <a:ext cx="2588558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573311" h="6866467">
                    <a:moveTo>
                      <a:pt x="0" y="0"/>
                    </a:moveTo>
                    <a:lnTo>
                      <a:pt x="2573311" y="0"/>
                    </a:lnTo>
                    <a:lnTo>
                      <a:pt x="2573311" y="6866467"/>
                    </a:lnTo>
                    <a:lnTo>
                      <a:pt x="1202336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5" name="Isosceles Triangle 22">
                <a:extLst>
                  <a:ext uri="{FF2B5EF4-FFF2-40B4-BE49-F238E27FC236}">
                    <a16:creationId xmlns:a16="http://schemas.microsoft.com/office/drawing/2014/main" id="{2C51BBB3-FE32-46B0-A044-DD6D1EFBB349}"/>
                  </a:ext>
                </a:extLst>
              </p:cNvPr>
              <p:cNvSpPr/>
              <p:nvPr/>
            </p:nvSpPr>
            <p:spPr>
              <a:xfrm>
                <a:off x="7389607" y="3048000"/>
                <a:ext cx="3259667" cy="3810000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alpha val="7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6" name="Rectangle 27">
                <a:extLst>
                  <a:ext uri="{FF2B5EF4-FFF2-40B4-BE49-F238E27FC236}">
                    <a16:creationId xmlns:a16="http://schemas.microsoft.com/office/drawing/2014/main" id="{88AEF2FE-84C0-4BA7-8364-9906EAE27D81}"/>
                  </a:ext>
                </a:extLst>
              </p:cNvPr>
              <p:cNvSpPr/>
              <p:nvPr/>
            </p:nvSpPr>
            <p:spPr>
              <a:xfrm>
                <a:off x="7791774" y="-8467"/>
                <a:ext cx="2854326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858013" h="6866467">
                    <a:moveTo>
                      <a:pt x="0" y="0"/>
                    </a:moveTo>
                    <a:lnTo>
                      <a:pt x="2858013" y="0"/>
                    </a:lnTo>
                    <a:lnTo>
                      <a:pt x="2858013" y="6866467"/>
                    </a:lnTo>
                    <a:lnTo>
                      <a:pt x="2473942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  <a:alpha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7" name="Rectangle 29">
                <a:extLst>
                  <a:ext uri="{FF2B5EF4-FFF2-40B4-BE49-F238E27FC236}">
                    <a16:creationId xmlns:a16="http://schemas.microsoft.com/office/drawing/2014/main" id="{00F53C1E-67B6-4167-ADDC-9C51BA8CDE56}"/>
                  </a:ext>
                </a:extLst>
              </p:cNvPr>
              <p:cNvSpPr/>
              <p:nvPr/>
            </p:nvSpPr>
            <p:spPr>
              <a:xfrm>
                <a:off x="9396273" y="-8467"/>
                <a:ext cx="1249825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1249825" h="6858000">
                    <a:moveTo>
                      <a:pt x="0" y="0"/>
                    </a:moveTo>
                    <a:lnTo>
                      <a:pt x="1249825" y="0"/>
                    </a:lnTo>
                    <a:lnTo>
                      <a:pt x="1249825" y="6858000"/>
                    </a:lnTo>
                    <a:lnTo>
                      <a:pt x="1109382" y="6858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  <a:alpha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8" name="Isosceles Triangle 26">
                <a:extLst>
                  <a:ext uri="{FF2B5EF4-FFF2-40B4-BE49-F238E27FC236}">
                    <a16:creationId xmlns:a16="http://schemas.microsoft.com/office/drawing/2014/main" id="{ED686E3E-40C5-4CF3-9E8C-4A35C09DC1EC}"/>
                  </a:ext>
                </a:extLst>
              </p:cNvPr>
              <p:cNvSpPr/>
              <p:nvPr/>
            </p:nvSpPr>
            <p:spPr>
              <a:xfrm>
                <a:off x="8832115" y="3589867"/>
                <a:ext cx="1817159" cy="3268133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lumMod val="50000"/>
                  <a:alpha val="6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</p:grpSp>
      </p:grpSp>
      <p:sp>
        <p:nvSpPr>
          <p:cNvPr id="15" name="مربع نص 1">
            <a:extLst>
              <a:ext uri="{FF2B5EF4-FFF2-40B4-BE49-F238E27FC236}">
                <a16:creationId xmlns:a16="http://schemas.microsoft.com/office/drawing/2014/main" id="{EE788BBF-9285-4963-869C-B726D3788FF4}"/>
              </a:ext>
            </a:extLst>
          </p:cNvPr>
          <p:cNvSpPr txBox="1"/>
          <p:nvPr userDrawn="1"/>
        </p:nvSpPr>
        <p:spPr>
          <a:xfrm>
            <a:off x="2627509" y="1469367"/>
            <a:ext cx="8652613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GB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Q6: </a:t>
            </a:r>
            <a:r>
              <a:rPr lang="en-US" sz="1600" dirty="0">
                <a:solidFill>
                  <a:schemeClr val="tx1"/>
                </a:solidFill>
              </a:rPr>
              <a:t>The cytoplasm of Proximal convoluted tubule is?</a:t>
            </a:r>
            <a:endParaRPr lang="en-US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 algn="l" rtl="0">
              <a:buFont typeface="Wingdings 3" charset="2"/>
              <a:buNone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A) Basophilic                     B) Acidophilic                     C) Both A&amp;B                     D) Non of them</a:t>
            </a:r>
          </a:p>
          <a:p>
            <a:endParaRPr lang="en-US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Q7: </a:t>
            </a:r>
            <a:r>
              <a:rPr lang="en-US" sz="1600" dirty="0">
                <a:solidFill>
                  <a:schemeClr val="tx1"/>
                </a:solidFill>
              </a:rPr>
              <a:t>Describe the position </a:t>
            </a:r>
            <a:r>
              <a:rPr lang="en-US" sz="1600" b="0" i="0" dirty="0">
                <a:solidFill>
                  <a:schemeClr val="tx1"/>
                </a:solidFill>
                <a:effectLst/>
                <a:latin typeface="+mj-lt"/>
              </a:rPr>
              <a:t>of </a:t>
            </a:r>
            <a:r>
              <a:rPr lang="en-US" sz="1600" b="0" i="0" dirty="0"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filtration slits?</a:t>
            </a:r>
            <a:endParaRPr lang="en-US" sz="1600" b="0" i="0" kern="1200" dirty="0">
              <a:solidFill>
                <a:schemeClr val="tx1"/>
              </a:solidFill>
              <a:effectLst/>
              <a:latin typeface="+mj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charset="2"/>
              <a:buNone/>
              <a:tabLst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A) Between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j-lt"/>
                <a:cs typeface="Times New Roman" pitchFamily="18" charset="0"/>
              </a:rPr>
              <a:t>pedicles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                 B) Podocytes                  C) Both A&amp;B                  D) Non of them</a:t>
            </a:r>
          </a:p>
          <a:p>
            <a:pPr marL="0" indent="0" algn="l" rtl="0">
              <a:buFont typeface="Wingdings 3" charset="2"/>
              <a:buNone/>
            </a:pPr>
            <a:endParaRPr lang="en-GB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</a:t>
            </a:r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r>
              <a:rPr lang="en-GB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n-US" sz="1600" dirty="0">
                <a:solidFill>
                  <a:schemeClr val="tx1"/>
                </a:solidFill>
              </a:rPr>
              <a:t> Describe the </a:t>
            </a:r>
            <a:r>
              <a:rPr lang="en-US" sz="1600" b="0" i="0" dirty="0"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Glomerulus</a:t>
            </a:r>
            <a:r>
              <a:rPr lang="en-US" sz="1600" dirty="0">
                <a:solidFill>
                  <a:schemeClr val="tx1"/>
                </a:solidFill>
              </a:rPr>
              <a:t>?</a:t>
            </a:r>
            <a:endParaRPr lang="en-US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 algn="l" rtl="0">
              <a:buFont typeface="Wingdings 3" charset="2"/>
              <a:buNone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A)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j-lt"/>
                <a:cs typeface="Times New Roman" pitchFamily="18" charset="0"/>
              </a:rPr>
              <a:t>Tuft of fenestrated capillaries  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B)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j-lt"/>
                <a:cs typeface="Times New Roman" pitchFamily="18" charset="0"/>
              </a:rPr>
              <a:t>Intra-glomerular cells    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C)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j-lt"/>
                <a:cs typeface="Times New Roman" pitchFamily="18" charset="0"/>
              </a:rPr>
              <a:t>Parietal layer    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D)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j-lt"/>
                <a:cs typeface="Times New Roman" pitchFamily="18" charset="0"/>
              </a:rPr>
              <a:t>Visceral layer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br>
              <a:rPr lang="en-US" sz="1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Q9: </a:t>
            </a:r>
            <a:r>
              <a:rPr lang="en-US" sz="1600" dirty="0">
                <a:solidFill>
                  <a:schemeClr val="tx1"/>
                </a:solidFill>
              </a:rPr>
              <a:t>Proximal convoluted tubule is composed of?</a:t>
            </a:r>
            <a:endParaRPr lang="en-US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 algn="l" rtl="0">
              <a:buFont typeface="Wingdings 3" charset="2"/>
              <a:buNone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A) Simple squamous epithelium                                                       B) Simple cuboidal epithelium </a:t>
            </a:r>
          </a:p>
          <a:p>
            <a:pPr marL="0" indent="0" algn="l" rtl="0">
              <a:buFont typeface="Wingdings 3" charset="2"/>
              <a:buNone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C) Simple columnar epithelium                                                        D) Low cuboidal epithelium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Q10: </a:t>
            </a:r>
            <a:r>
              <a:rPr lang="en-US" sz="1600" dirty="0">
                <a:solidFill>
                  <a:schemeClr val="tx1"/>
                </a:solidFill>
              </a:rPr>
              <a:t>Thin limb of Henle's loop is composed of?</a:t>
            </a:r>
            <a:endParaRPr lang="en-US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 algn="l" rtl="0">
              <a:buFont typeface="Wingdings 3" charset="2"/>
              <a:buNone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A) Simple squamous epithelium                                                       B) Simple cuboidal epithelium </a:t>
            </a:r>
          </a:p>
          <a:p>
            <a:pPr marL="0" indent="0" algn="l" rtl="0">
              <a:buFont typeface="Wingdings 3" charset="2"/>
              <a:buNone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C) Simple columnar epithelium                                                        D) Low cuboidal epithelium </a:t>
            </a:r>
          </a:p>
        </p:txBody>
      </p:sp>
      <p:pic>
        <p:nvPicPr>
          <p:cNvPr id="17" name="صورة 7">
            <a:extLst>
              <a:ext uri="{FF2B5EF4-FFF2-40B4-BE49-F238E27FC236}">
                <a16:creationId xmlns:a16="http://schemas.microsoft.com/office/drawing/2014/main" id="{9ECBF174-D2AD-48A8-B4B8-648B77B34C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72800" y="5750315"/>
            <a:ext cx="909991" cy="947218"/>
          </a:xfrm>
          <a:prstGeom prst="rect">
            <a:avLst/>
          </a:prstGeom>
        </p:spPr>
      </p:pic>
      <p:sp>
        <p:nvSpPr>
          <p:cNvPr id="18" name="مربع نص 13">
            <a:extLst>
              <a:ext uri="{FF2B5EF4-FFF2-40B4-BE49-F238E27FC236}">
                <a16:creationId xmlns:a16="http://schemas.microsoft.com/office/drawing/2014/main" id="{7C054486-67AA-4A00-83E0-7D002226472A}"/>
              </a:ext>
            </a:extLst>
          </p:cNvPr>
          <p:cNvSpPr txBox="1"/>
          <p:nvPr userDrawn="1"/>
        </p:nvSpPr>
        <p:spPr>
          <a:xfrm>
            <a:off x="-19901" y="6393482"/>
            <a:ext cx="12211901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Histology team 437 | Renal</a:t>
            </a:r>
            <a:r>
              <a:rPr lang="en-US" sz="1000" baseline="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block | All lectures</a:t>
            </a:r>
            <a:endParaRPr lang="ar-SA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D0996ED-9BE0-4BC1-9449-2DCAFB4BA84B}"/>
              </a:ext>
            </a:extLst>
          </p:cNvPr>
          <p:cNvSpPr txBox="1"/>
          <p:nvPr userDrawn="1"/>
        </p:nvSpPr>
        <p:spPr>
          <a:xfrm rot="10800000">
            <a:off x="11125200" y="3052705"/>
            <a:ext cx="762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6- B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7- A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8- A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9- B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10- A</a:t>
            </a:r>
          </a:p>
        </p:txBody>
      </p:sp>
    </p:spTree>
    <p:extLst>
      <p:ext uri="{BB962C8B-B14F-4D97-AF65-F5344CB8AC3E}">
        <p14:creationId xmlns:p14="http://schemas.microsoft.com/office/powerpoint/2010/main" val="269312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09DF71DF-CAF5-4348-A2DC-E56185232E73}"/>
              </a:ext>
            </a:extLst>
          </p:cNvPr>
          <p:cNvGrpSpPr/>
          <p:nvPr/>
        </p:nvGrpSpPr>
        <p:grpSpPr>
          <a:xfrm rot="10800000">
            <a:off x="0" y="-8467"/>
            <a:ext cx="4769908" cy="6874934"/>
            <a:chOff x="7418916" y="-8467"/>
            <a:chExt cx="4769908" cy="6874934"/>
          </a:xfrm>
        </p:grpSpPr>
        <p:sp>
          <p:nvSpPr>
            <p:cNvPr id="49" name="Rectangle 28">
              <a:extLst>
                <a:ext uri="{FF2B5EF4-FFF2-40B4-BE49-F238E27FC236}">
                  <a16:creationId xmlns:a16="http://schemas.microsoft.com/office/drawing/2014/main" id="{C6EE8B30-E096-4137-B6A3-5893D486E750}"/>
                </a:ext>
              </a:extLst>
            </p:cNvPr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grpSp>
          <p:nvGrpSpPr>
            <p:cNvPr id="11" name="مجموعة 10">
              <a:extLst>
                <a:ext uri="{FF2B5EF4-FFF2-40B4-BE49-F238E27FC236}">
                  <a16:creationId xmlns:a16="http://schemas.microsoft.com/office/drawing/2014/main" id="{741A683B-5EE1-4C60-BCEA-CA349832C335}"/>
                </a:ext>
              </a:extLst>
            </p:cNvPr>
            <p:cNvGrpSpPr/>
            <p:nvPr/>
          </p:nvGrpSpPr>
          <p:grpSpPr>
            <a:xfrm>
              <a:off x="7418916" y="0"/>
              <a:ext cx="4769908" cy="6866467"/>
              <a:chOff x="5882541" y="-8467"/>
              <a:chExt cx="4769908" cy="6866467"/>
            </a:xfrm>
          </p:grpSpPr>
          <p:cxnSp>
            <p:nvCxnSpPr>
              <p:cNvPr id="41" name="Straight Connector 18">
                <a:extLst>
                  <a:ext uri="{FF2B5EF4-FFF2-40B4-BE49-F238E27FC236}">
                    <a16:creationId xmlns:a16="http://schemas.microsoft.com/office/drawing/2014/main" id="{7601AD72-F834-4541-A9D0-A761CC1A8E8B}"/>
                  </a:ext>
                </a:extLst>
              </p:cNvPr>
              <p:cNvCxnSpPr/>
              <p:nvPr/>
            </p:nvCxnSpPr>
            <p:spPr>
              <a:xfrm>
                <a:off x="7828286" y="0"/>
                <a:ext cx="1219200" cy="6858000"/>
              </a:xfrm>
              <a:prstGeom prst="line">
                <a:avLst/>
              </a:prstGeom>
              <a:ln w="9525">
                <a:solidFill>
                  <a:schemeClr val="accent1">
                    <a:alpha val="7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19">
                <a:extLst>
                  <a:ext uri="{FF2B5EF4-FFF2-40B4-BE49-F238E27FC236}">
                    <a16:creationId xmlns:a16="http://schemas.microsoft.com/office/drawing/2014/main" id="{A759281C-255E-4628-9FEA-49DFBAB6A3D1}"/>
                  </a:ext>
                </a:extLst>
              </p:cNvPr>
              <p:cNvCxnSpPr/>
              <p:nvPr/>
            </p:nvCxnSpPr>
            <p:spPr>
              <a:xfrm flipH="1">
                <a:off x="5882541" y="3681413"/>
                <a:ext cx="4763558" cy="3176587"/>
              </a:xfrm>
              <a:prstGeom prst="line">
                <a:avLst/>
              </a:prstGeom>
              <a:ln w="9525">
                <a:solidFill>
                  <a:schemeClr val="accent1">
                    <a:alpha val="7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Rectangle 23">
                <a:extLst>
                  <a:ext uri="{FF2B5EF4-FFF2-40B4-BE49-F238E27FC236}">
                    <a16:creationId xmlns:a16="http://schemas.microsoft.com/office/drawing/2014/main" id="{62C09518-D0EF-43F5-A72E-0AEB9FD89971}"/>
                  </a:ext>
                </a:extLst>
              </p:cNvPr>
              <p:cNvSpPr/>
              <p:nvPr/>
            </p:nvSpPr>
            <p:spPr>
              <a:xfrm>
                <a:off x="7638750" y="-8467"/>
                <a:ext cx="3007349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3007349" h="6866467">
                    <a:moveTo>
                      <a:pt x="2045532" y="0"/>
                    </a:moveTo>
                    <a:lnTo>
                      <a:pt x="3007349" y="0"/>
                    </a:lnTo>
                    <a:lnTo>
                      <a:pt x="3007349" y="6866467"/>
                    </a:lnTo>
                    <a:lnTo>
                      <a:pt x="0" y="6866467"/>
                    </a:lnTo>
                    <a:lnTo>
                      <a:pt x="2045532" y="0"/>
                    </a:lnTo>
                    <a:close/>
                  </a:path>
                </a:pathLst>
              </a:custGeom>
              <a:solidFill>
                <a:schemeClr val="accent1">
                  <a:alpha val="3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4" name="Rectangle 25">
                <a:extLst>
                  <a:ext uri="{FF2B5EF4-FFF2-40B4-BE49-F238E27FC236}">
                    <a16:creationId xmlns:a16="http://schemas.microsoft.com/office/drawing/2014/main" id="{478169DC-DC4F-406B-9FD2-B6B64A935F0B}"/>
                  </a:ext>
                </a:extLst>
              </p:cNvPr>
              <p:cNvSpPr/>
              <p:nvPr/>
            </p:nvSpPr>
            <p:spPr>
              <a:xfrm>
                <a:off x="8063891" y="-8467"/>
                <a:ext cx="2588558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573311" h="6866467">
                    <a:moveTo>
                      <a:pt x="0" y="0"/>
                    </a:moveTo>
                    <a:lnTo>
                      <a:pt x="2573311" y="0"/>
                    </a:lnTo>
                    <a:lnTo>
                      <a:pt x="2573311" y="6866467"/>
                    </a:lnTo>
                    <a:lnTo>
                      <a:pt x="1202336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5" name="Isosceles Triangle 22">
                <a:extLst>
                  <a:ext uri="{FF2B5EF4-FFF2-40B4-BE49-F238E27FC236}">
                    <a16:creationId xmlns:a16="http://schemas.microsoft.com/office/drawing/2014/main" id="{2C51BBB3-FE32-46B0-A044-DD6D1EFBB349}"/>
                  </a:ext>
                </a:extLst>
              </p:cNvPr>
              <p:cNvSpPr/>
              <p:nvPr/>
            </p:nvSpPr>
            <p:spPr>
              <a:xfrm>
                <a:off x="7389607" y="3048000"/>
                <a:ext cx="3259667" cy="3810000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alpha val="7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6" name="Rectangle 27">
                <a:extLst>
                  <a:ext uri="{FF2B5EF4-FFF2-40B4-BE49-F238E27FC236}">
                    <a16:creationId xmlns:a16="http://schemas.microsoft.com/office/drawing/2014/main" id="{88AEF2FE-84C0-4BA7-8364-9906EAE27D81}"/>
                  </a:ext>
                </a:extLst>
              </p:cNvPr>
              <p:cNvSpPr/>
              <p:nvPr/>
            </p:nvSpPr>
            <p:spPr>
              <a:xfrm>
                <a:off x="7791774" y="-8467"/>
                <a:ext cx="2854326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858013" h="6866467">
                    <a:moveTo>
                      <a:pt x="0" y="0"/>
                    </a:moveTo>
                    <a:lnTo>
                      <a:pt x="2858013" y="0"/>
                    </a:lnTo>
                    <a:lnTo>
                      <a:pt x="2858013" y="6866467"/>
                    </a:lnTo>
                    <a:lnTo>
                      <a:pt x="2473942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  <a:alpha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7" name="Rectangle 29">
                <a:extLst>
                  <a:ext uri="{FF2B5EF4-FFF2-40B4-BE49-F238E27FC236}">
                    <a16:creationId xmlns:a16="http://schemas.microsoft.com/office/drawing/2014/main" id="{00F53C1E-67B6-4167-ADDC-9C51BA8CDE56}"/>
                  </a:ext>
                </a:extLst>
              </p:cNvPr>
              <p:cNvSpPr/>
              <p:nvPr/>
            </p:nvSpPr>
            <p:spPr>
              <a:xfrm>
                <a:off x="9396273" y="-8467"/>
                <a:ext cx="1249825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1249825" h="6858000">
                    <a:moveTo>
                      <a:pt x="0" y="0"/>
                    </a:moveTo>
                    <a:lnTo>
                      <a:pt x="1249825" y="0"/>
                    </a:lnTo>
                    <a:lnTo>
                      <a:pt x="1249825" y="6858000"/>
                    </a:lnTo>
                    <a:lnTo>
                      <a:pt x="1109382" y="6858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  <a:alpha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8" name="Isosceles Triangle 26">
                <a:extLst>
                  <a:ext uri="{FF2B5EF4-FFF2-40B4-BE49-F238E27FC236}">
                    <a16:creationId xmlns:a16="http://schemas.microsoft.com/office/drawing/2014/main" id="{ED686E3E-40C5-4CF3-9E8C-4A35C09DC1EC}"/>
                  </a:ext>
                </a:extLst>
              </p:cNvPr>
              <p:cNvSpPr/>
              <p:nvPr/>
            </p:nvSpPr>
            <p:spPr>
              <a:xfrm>
                <a:off x="8832115" y="3589867"/>
                <a:ext cx="1817159" cy="3268133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lumMod val="50000"/>
                  <a:alpha val="6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</p:grpSp>
      </p:grpSp>
      <p:sp>
        <p:nvSpPr>
          <p:cNvPr id="2" name="مربع نص 1">
            <a:extLst>
              <a:ext uri="{FF2B5EF4-FFF2-40B4-BE49-F238E27FC236}">
                <a16:creationId xmlns:a16="http://schemas.microsoft.com/office/drawing/2014/main" id="{EE788BBF-9285-4963-869C-B726D3788FF4}"/>
              </a:ext>
            </a:extLst>
          </p:cNvPr>
          <p:cNvSpPr txBox="1"/>
          <p:nvPr userDrawn="1"/>
        </p:nvSpPr>
        <p:spPr>
          <a:xfrm>
            <a:off x="2824163" y="1828800"/>
            <a:ext cx="7005637" cy="34778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effectLst/>
              </a:rPr>
              <a:t>OBJECTIVES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  <a:p>
            <a:pPr marL="285750" indent="-285750" algn="l" rtl="0">
              <a:buFont typeface="Arial" panose="020B0604020202020204" pitchFamily="34" charset="0"/>
              <a:buChar char="•"/>
              <a:defRPr/>
            </a:pPr>
            <a:r>
              <a:rPr lang="en-US" b="0" dirty="0"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The </a:t>
            </a:r>
            <a:r>
              <a:rPr lang="en-US" b="0" u="sng" dirty="0"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microscopic structure</a:t>
            </a:r>
            <a:r>
              <a:rPr lang="en-US" b="0" dirty="0"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 of the </a:t>
            </a:r>
            <a:r>
              <a:rPr lang="en-US" b="1" dirty="0"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renal cortex</a:t>
            </a:r>
            <a:r>
              <a:rPr lang="en-US" b="0" dirty="0"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 and </a:t>
            </a:r>
            <a:r>
              <a:rPr lang="en-US" b="1" dirty="0"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medulla</a:t>
            </a:r>
            <a:r>
              <a:rPr lang="en-US" b="0" dirty="0"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.</a:t>
            </a:r>
          </a:p>
          <a:p>
            <a:pPr marL="285750" indent="-285750" algn="l" rtl="0">
              <a:buFont typeface="Arial" panose="020B0604020202020204" pitchFamily="34" charset="0"/>
              <a:buChar char="•"/>
              <a:defRPr/>
            </a:pPr>
            <a:r>
              <a:rPr lang="en-US" b="0" dirty="0"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The </a:t>
            </a:r>
            <a:r>
              <a:rPr lang="en-US" b="0" u="sng" dirty="0"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histology</a:t>
            </a:r>
            <a:r>
              <a:rPr lang="en-US" b="0" dirty="0"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 of </a:t>
            </a:r>
            <a:r>
              <a:rPr lang="en-US" b="1" dirty="0"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renal corpuscle</a:t>
            </a:r>
            <a:r>
              <a:rPr lang="en-US" b="0" dirty="0"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, </a:t>
            </a:r>
            <a:r>
              <a:rPr lang="en-US" b="1" dirty="0"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proximal</a:t>
            </a:r>
            <a:r>
              <a:rPr lang="en-US" b="0" dirty="0"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 and </a:t>
            </a:r>
            <a:r>
              <a:rPr lang="en-US" b="1" dirty="0"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distal tubules</a:t>
            </a:r>
            <a:r>
              <a:rPr lang="en-US" b="0" dirty="0"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, </a:t>
            </a:r>
            <a:r>
              <a:rPr lang="en-US" b="1" dirty="0"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loop of Henle</a:t>
            </a:r>
            <a:r>
              <a:rPr lang="en-US" b="0" dirty="0"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, and </a:t>
            </a:r>
            <a:r>
              <a:rPr lang="en-US" b="1" dirty="0"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collecting tubules </a:t>
            </a:r>
            <a:r>
              <a:rPr lang="en-US" b="0" dirty="0"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&amp; </a:t>
            </a:r>
            <a:r>
              <a:rPr lang="en-US" b="1" dirty="0"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ducts</a:t>
            </a:r>
            <a:r>
              <a:rPr lang="en-US" b="0" dirty="0"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.</a:t>
            </a:r>
          </a:p>
          <a:p>
            <a:pPr marL="285750" indent="-285750" algn="l" rtl="0">
              <a:buFont typeface="Arial" panose="020B0604020202020204" pitchFamily="34" charset="0"/>
              <a:buChar char="•"/>
              <a:defRPr/>
            </a:pPr>
            <a:r>
              <a:rPr lang="en-US" b="0" dirty="0"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The </a:t>
            </a:r>
            <a:r>
              <a:rPr lang="en-US" b="0" u="sng" dirty="0"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histological structure</a:t>
            </a:r>
            <a:r>
              <a:rPr lang="en-US" b="0" dirty="0"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 of </a:t>
            </a:r>
            <a:r>
              <a:rPr lang="en-US" b="1" dirty="0"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juxtaglomerular apparatus</a:t>
            </a:r>
            <a:r>
              <a:rPr lang="en-US" b="0" dirty="0"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.</a:t>
            </a:r>
          </a:p>
          <a:p>
            <a:pPr marL="285750" indent="-285750" algn="l" rtl="0">
              <a:buFont typeface="Arial" panose="020B0604020202020204" pitchFamily="34" charset="0"/>
              <a:buChar char="•"/>
              <a:defRPr/>
            </a:pPr>
            <a:r>
              <a:rPr lang="en-US" b="0" dirty="0"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The </a:t>
            </a:r>
            <a:r>
              <a:rPr lang="en-US" b="0" u="sng" dirty="0"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functional structures</a:t>
            </a:r>
            <a:r>
              <a:rPr lang="en-US" b="0" dirty="0"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 of the different parts of the kidney.</a:t>
            </a:r>
          </a:p>
          <a:p>
            <a:pPr marL="285750" indent="-285750" algn="l" rtl="0">
              <a:buFont typeface="Arial" panose="020B0604020202020204" pitchFamily="34" charset="0"/>
              <a:buChar char="•"/>
              <a:defRPr/>
            </a:pPr>
            <a:r>
              <a:rPr lang="en-US" sz="18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Times New Roman" pitchFamily="18" charset="0"/>
              </a:rPr>
              <a:t>The microscopic structure of the </a:t>
            </a:r>
            <a:r>
              <a:rPr lang="en-US" sz="1800" b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Times New Roman" pitchFamily="18" charset="0"/>
              </a:rPr>
              <a:t>Renal pelvis </a:t>
            </a:r>
            <a:r>
              <a:rPr lang="en-US" sz="18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Times New Roman" pitchFamily="18" charset="0"/>
              </a:rPr>
              <a:t>and </a:t>
            </a:r>
            <a:r>
              <a:rPr lang="en-US" sz="1800" b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Times New Roman" pitchFamily="18" charset="0"/>
              </a:rPr>
              <a:t>ureter</a:t>
            </a:r>
            <a:r>
              <a:rPr lang="en-US" sz="18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Times New Roman" pitchFamily="18" charset="0"/>
              </a:rPr>
              <a:t>.</a:t>
            </a:r>
          </a:p>
          <a:p>
            <a:pPr marL="285750" indent="-285750" algn="l" rtl="0">
              <a:buFont typeface="Arial" panose="020B0604020202020204" pitchFamily="34" charset="0"/>
              <a:buChar char="•"/>
              <a:defRPr/>
            </a:pPr>
            <a:r>
              <a:rPr lang="en-US" sz="18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Times New Roman" pitchFamily="18" charset="0"/>
              </a:rPr>
              <a:t>The microscopic structure of the </a:t>
            </a:r>
            <a:r>
              <a:rPr lang="en-US" sz="1800" b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Times New Roman" pitchFamily="18" charset="0"/>
              </a:rPr>
              <a:t>urinary bladder </a:t>
            </a:r>
            <a:r>
              <a:rPr lang="en-US" sz="18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Times New Roman" pitchFamily="18" charset="0"/>
              </a:rPr>
              <a:t>and </a:t>
            </a:r>
            <a:r>
              <a:rPr lang="en-US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Times New Roman" pitchFamily="18" charset="0"/>
              </a:rPr>
              <a:t>male</a:t>
            </a:r>
            <a:r>
              <a:rPr lang="en-US" sz="18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Times New Roman" pitchFamily="18" charset="0"/>
              </a:rPr>
              <a:t> and </a:t>
            </a:r>
            <a:r>
              <a:rPr lang="en-US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Times New Roman" pitchFamily="18" charset="0"/>
              </a:rPr>
              <a:t>female</a:t>
            </a:r>
            <a:r>
              <a:rPr lang="en-US" sz="18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Times New Roman" pitchFamily="18" charset="0"/>
              </a:rPr>
              <a:t> </a:t>
            </a:r>
            <a:r>
              <a:rPr lang="en-US" sz="1800" b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Times New Roman" pitchFamily="18" charset="0"/>
              </a:rPr>
              <a:t>urethra</a:t>
            </a:r>
          </a:p>
          <a:p>
            <a:pPr marL="0" indent="0" algn="l" rtl="0">
              <a:buFont typeface="Arial" panose="020B0604020202020204" pitchFamily="34" charset="0"/>
              <a:buNone/>
              <a:defRPr/>
            </a:pPr>
            <a:endParaRPr lang="ar-SA" b="0" dirty="0"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  <a:p>
            <a:pPr algn="l" rtl="0">
              <a:buFontTx/>
              <a:buNone/>
              <a:defRPr/>
            </a:pPr>
            <a:endParaRPr lang="en-US" sz="1800" b="1" dirty="0">
              <a:solidFill>
                <a:schemeClr val="tx1"/>
              </a:solidFill>
            </a:endParaRPr>
          </a:p>
        </p:txBody>
      </p:sp>
      <p:pic>
        <p:nvPicPr>
          <p:cNvPr id="16" name="صورة 7">
            <a:extLst>
              <a:ext uri="{FF2B5EF4-FFF2-40B4-BE49-F238E27FC236}">
                <a16:creationId xmlns:a16="http://schemas.microsoft.com/office/drawing/2014/main" id="{9ECBF174-D2AD-48A8-B4B8-648B77B34C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72800" y="5750315"/>
            <a:ext cx="909991" cy="947218"/>
          </a:xfrm>
          <a:prstGeom prst="rect">
            <a:avLst/>
          </a:prstGeom>
        </p:spPr>
      </p:pic>
      <p:sp>
        <p:nvSpPr>
          <p:cNvPr id="17" name="مربع نص 13">
            <a:extLst>
              <a:ext uri="{FF2B5EF4-FFF2-40B4-BE49-F238E27FC236}">
                <a16:creationId xmlns:a16="http://schemas.microsoft.com/office/drawing/2014/main" id="{7760F7A8-7C47-48A6-A50F-C9A50460FBC3}"/>
              </a:ext>
            </a:extLst>
          </p:cNvPr>
          <p:cNvSpPr txBox="1"/>
          <p:nvPr userDrawn="1"/>
        </p:nvSpPr>
        <p:spPr>
          <a:xfrm>
            <a:off x="-19901" y="6393482"/>
            <a:ext cx="12211901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Histology team 437 | Renal</a:t>
            </a:r>
            <a:r>
              <a:rPr lang="en-US" sz="1000" baseline="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block | All lectures</a:t>
            </a:r>
            <a:endParaRPr lang="ar-SA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4928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09DF71DF-CAF5-4348-A2DC-E56185232E73}"/>
              </a:ext>
            </a:extLst>
          </p:cNvPr>
          <p:cNvGrpSpPr/>
          <p:nvPr/>
        </p:nvGrpSpPr>
        <p:grpSpPr>
          <a:xfrm rot="10800000">
            <a:off x="0" y="-8467"/>
            <a:ext cx="4769908" cy="6874934"/>
            <a:chOff x="7418916" y="-8467"/>
            <a:chExt cx="4769908" cy="6874934"/>
          </a:xfrm>
        </p:grpSpPr>
        <p:sp>
          <p:nvSpPr>
            <p:cNvPr id="49" name="Rectangle 28">
              <a:extLst>
                <a:ext uri="{FF2B5EF4-FFF2-40B4-BE49-F238E27FC236}">
                  <a16:creationId xmlns:a16="http://schemas.microsoft.com/office/drawing/2014/main" id="{C6EE8B30-E096-4137-B6A3-5893D486E750}"/>
                </a:ext>
              </a:extLst>
            </p:cNvPr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grpSp>
          <p:nvGrpSpPr>
            <p:cNvPr id="11" name="مجموعة 10">
              <a:extLst>
                <a:ext uri="{FF2B5EF4-FFF2-40B4-BE49-F238E27FC236}">
                  <a16:creationId xmlns:a16="http://schemas.microsoft.com/office/drawing/2014/main" id="{741A683B-5EE1-4C60-BCEA-CA349832C335}"/>
                </a:ext>
              </a:extLst>
            </p:cNvPr>
            <p:cNvGrpSpPr/>
            <p:nvPr/>
          </p:nvGrpSpPr>
          <p:grpSpPr>
            <a:xfrm>
              <a:off x="7418916" y="0"/>
              <a:ext cx="4769908" cy="6866467"/>
              <a:chOff x="5882541" y="-8467"/>
              <a:chExt cx="4769908" cy="6866467"/>
            </a:xfrm>
          </p:grpSpPr>
          <p:cxnSp>
            <p:nvCxnSpPr>
              <p:cNvPr id="41" name="Straight Connector 18">
                <a:extLst>
                  <a:ext uri="{FF2B5EF4-FFF2-40B4-BE49-F238E27FC236}">
                    <a16:creationId xmlns:a16="http://schemas.microsoft.com/office/drawing/2014/main" id="{7601AD72-F834-4541-A9D0-A761CC1A8E8B}"/>
                  </a:ext>
                </a:extLst>
              </p:cNvPr>
              <p:cNvCxnSpPr/>
              <p:nvPr/>
            </p:nvCxnSpPr>
            <p:spPr>
              <a:xfrm>
                <a:off x="7828286" y="0"/>
                <a:ext cx="1219200" cy="6858000"/>
              </a:xfrm>
              <a:prstGeom prst="line">
                <a:avLst/>
              </a:prstGeom>
              <a:ln w="9525">
                <a:solidFill>
                  <a:schemeClr val="accent1">
                    <a:alpha val="7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19">
                <a:extLst>
                  <a:ext uri="{FF2B5EF4-FFF2-40B4-BE49-F238E27FC236}">
                    <a16:creationId xmlns:a16="http://schemas.microsoft.com/office/drawing/2014/main" id="{A759281C-255E-4628-9FEA-49DFBAB6A3D1}"/>
                  </a:ext>
                </a:extLst>
              </p:cNvPr>
              <p:cNvCxnSpPr/>
              <p:nvPr/>
            </p:nvCxnSpPr>
            <p:spPr>
              <a:xfrm flipH="1">
                <a:off x="5882541" y="3681413"/>
                <a:ext cx="4763558" cy="3176587"/>
              </a:xfrm>
              <a:prstGeom prst="line">
                <a:avLst/>
              </a:prstGeom>
              <a:ln w="9525">
                <a:solidFill>
                  <a:schemeClr val="accent1">
                    <a:alpha val="7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Rectangle 23">
                <a:extLst>
                  <a:ext uri="{FF2B5EF4-FFF2-40B4-BE49-F238E27FC236}">
                    <a16:creationId xmlns:a16="http://schemas.microsoft.com/office/drawing/2014/main" id="{62C09518-D0EF-43F5-A72E-0AEB9FD89971}"/>
                  </a:ext>
                </a:extLst>
              </p:cNvPr>
              <p:cNvSpPr/>
              <p:nvPr/>
            </p:nvSpPr>
            <p:spPr>
              <a:xfrm>
                <a:off x="7638750" y="-8467"/>
                <a:ext cx="3007349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3007349" h="6866467">
                    <a:moveTo>
                      <a:pt x="2045532" y="0"/>
                    </a:moveTo>
                    <a:lnTo>
                      <a:pt x="3007349" y="0"/>
                    </a:lnTo>
                    <a:lnTo>
                      <a:pt x="3007349" y="6866467"/>
                    </a:lnTo>
                    <a:lnTo>
                      <a:pt x="0" y="6866467"/>
                    </a:lnTo>
                    <a:lnTo>
                      <a:pt x="2045532" y="0"/>
                    </a:lnTo>
                    <a:close/>
                  </a:path>
                </a:pathLst>
              </a:custGeom>
              <a:solidFill>
                <a:schemeClr val="accent1">
                  <a:alpha val="3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4" name="Rectangle 25">
                <a:extLst>
                  <a:ext uri="{FF2B5EF4-FFF2-40B4-BE49-F238E27FC236}">
                    <a16:creationId xmlns:a16="http://schemas.microsoft.com/office/drawing/2014/main" id="{478169DC-DC4F-406B-9FD2-B6B64A935F0B}"/>
                  </a:ext>
                </a:extLst>
              </p:cNvPr>
              <p:cNvSpPr/>
              <p:nvPr/>
            </p:nvSpPr>
            <p:spPr>
              <a:xfrm>
                <a:off x="8063891" y="-8467"/>
                <a:ext cx="2588558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573311" h="6866467">
                    <a:moveTo>
                      <a:pt x="0" y="0"/>
                    </a:moveTo>
                    <a:lnTo>
                      <a:pt x="2573311" y="0"/>
                    </a:lnTo>
                    <a:lnTo>
                      <a:pt x="2573311" y="6866467"/>
                    </a:lnTo>
                    <a:lnTo>
                      <a:pt x="1202336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5" name="Isosceles Triangle 22">
                <a:extLst>
                  <a:ext uri="{FF2B5EF4-FFF2-40B4-BE49-F238E27FC236}">
                    <a16:creationId xmlns:a16="http://schemas.microsoft.com/office/drawing/2014/main" id="{2C51BBB3-FE32-46B0-A044-DD6D1EFBB349}"/>
                  </a:ext>
                </a:extLst>
              </p:cNvPr>
              <p:cNvSpPr/>
              <p:nvPr/>
            </p:nvSpPr>
            <p:spPr>
              <a:xfrm>
                <a:off x="7389607" y="3048000"/>
                <a:ext cx="3259667" cy="3810000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alpha val="7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6" name="Rectangle 27">
                <a:extLst>
                  <a:ext uri="{FF2B5EF4-FFF2-40B4-BE49-F238E27FC236}">
                    <a16:creationId xmlns:a16="http://schemas.microsoft.com/office/drawing/2014/main" id="{88AEF2FE-84C0-4BA7-8364-9906EAE27D81}"/>
                  </a:ext>
                </a:extLst>
              </p:cNvPr>
              <p:cNvSpPr/>
              <p:nvPr/>
            </p:nvSpPr>
            <p:spPr>
              <a:xfrm>
                <a:off x="7791774" y="-8467"/>
                <a:ext cx="2854326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858013" h="6866467">
                    <a:moveTo>
                      <a:pt x="0" y="0"/>
                    </a:moveTo>
                    <a:lnTo>
                      <a:pt x="2858013" y="0"/>
                    </a:lnTo>
                    <a:lnTo>
                      <a:pt x="2858013" y="6866467"/>
                    </a:lnTo>
                    <a:lnTo>
                      <a:pt x="2473942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  <a:alpha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7" name="Rectangle 29">
                <a:extLst>
                  <a:ext uri="{FF2B5EF4-FFF2-40B4-BE49-F238E27FC236}">
                    <a16:creationId xmlns:a16="http://schemas.microsoft.com/office/drawing/2014/main" id="{00F53C1E-67B6-4167-ADDC-9C51BA8CDE56}"/>
                  </a:ext>
                </a:extLst>
              </p:cNvPr>
              <p:cNvSpPr/>
              <p:nvPr/>
            </p:nvSpPr>
            <p:spPr>
              <a:xfrm>
                <a:off x="9396273" y="-8467"/>
                <a:ext cx="1249825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1249825" h="6858000">
                    <a:moveTo>
                      <a:pt x="0" y="0"/>
                    </a:moveTo>
                    <a:lnTo>
                      <a:pt x="1249825" y="0"/>
                    </a:lnTo>
                    <a:lnTo>
                      <a:pt x="1249825" y="6858000"/>
                    </a:lnTo>
                    <a:lnTo>
                      <a:pt x="1109382" y="6858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  <a:alpha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8" name="Isosceles Triangle 26">
                <a:extLst>
                  <a:ext uri="{FF2B5EF4-FFF2-40B4-BE49-F238E27FC236}">
                    <a16:creationId xmlns:a16="http://schemas.microsoft.com/office/drawing/2014/main" id="{ED686E3E-40C5-4CF3-9E8C-4A35C09DC1EC}"/>
                  </a:ext>
                </a:extLst>
              </p:cNvPr>
              <p:cNvSpPr/>
              <p:nvPr/>
            </p:nvSpPr>
            <p:spPr>
              <a:xfrm>
                <a:off x="8832115" y="3589867"/>
                <a:ext cx="1817159" cy="3268133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lumMod val="50000"/>
                  <a:alpha val="6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</p:grpSp>
      </p:grpSp>
      <p:sp>
        <p:nvSpPr>
          <p:cNvPr id="15" name="مربع نص 1">
            <a:extLst>
              <a:ext uri="{FF2B5EF4-FFF2-40B4-BE49-F238E27FC236}">
                <a16:creationId xmlns:a16="http://schemas.microsoft.com/office/drawing/2014/main" id="{EE788BBF-9285-4963-869C-B726D3788FF4}"/>
              </a:ext>
            </a:extLst>
          </p:cNvPr>
          <p:cNvSpPr txBox="1"/>
          <p:nvPr userDrawn="1"/>
        </p:nvSpPr>
        <p:spPr>
          <a:xfrm>
            <a:off x="2627509" y="1469367"/>
            <a:ext cx="8652613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Q11: </a:t>
            </a:r>
            <a:r>
              <a:rPr lang="en-US" sz="1600" dirty="0">
                <a:solidFill>
                  <a:schemeClr val="tx1"/>
                </a:solidFill>
              </a:rPr>
              <a:t>Distal convoluted tubule is composed of?</a:t>
            </a:r>
            <a:endParaRPr lang="en-US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 algn="l" rtl="0">
              <a:buFont typeface="Wingdings 3" charset="2"/>
              <a:buNone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A) Simple squamous epithelium                                                        B) Simple cuboidal epithelium </a:t>
            </a:r>
          </a:p>
          <a:p>
            <a:pPr marL="0" indent="0" algn="l" rtl="0">
              <a:buFont typeface="Wingdings 3" charset="2"/>
              <a:buNone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C) Simple columnar epithelium                                                         D) Low cuboidal epithelium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Q12: </a:t>
            </a:r>
            <a:r>
              <a:rPr lang="en-US" sz="1600" b="0" kern="1200" dirty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Papillary ducts of c</a:t>
            </a:r>
            <a:r>
              <a:rPr lang="en-US" sz="1600" b="0" dirty="0">
                <a:solidFill>
                  <a:schemeClr val="tx1"/>
                </a:solidFill>
              </a:rPr>
              <a:t>ollecting </a:t>
            </a:r>
            <a:r>
              <a:rPr lang="en-US" sz="1600" dirty="0">
                <a:solidFill>
                  <a:schemeClr val="tx1"/>
                </a:solidFill>
              </a:rPr>
              <a:t>tubule is composed of? </a:t>
            </a:r>
            <a:endParaRPr lang="en-US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 algn="l" rtl="0">
              <a:buFont typeface="Wingdings 3" charset="2"/>
              <a:buNone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A) Simple squamous epithelium                                                        B) Simple cuboidal epithelium </a:t>
            </a:r>
          </a:p>
          <a:p>
            <a:pPr marL="0" indent="0" algn="l" rtl="0">
              <a:buFont typeface="Wingdings 3" charset="2"/>
              <a:buNone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C) Simple columnar epithelium                                                         D) Low cuboidal epithelium </a:t>
            </a:r>
          </a:p>
          <a:p>
            <a:endParaRPr lang="en-US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Q13: </a:t>
            </a:r>
            <a:r>
              <a:rPr lang="en-US" sz="1600" dirty="0">
                <a:solidFill>
                  <a:schemeClr val="tx1"/>
                </a:solidFill>
              </a:rPr>
              <a:t>Which of them cells secrete “medullipin I”?</a:t>
            </a:r>
            <a:endParaRPr lang="en-US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 algn="l" rtl="0">
              <a:buFont typeface="Wingdings 3" charset="2"/>
              <a:buNone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A) Fibroblasts                  B) Fibroclasts                  C) Macrophages                  D) Interstitial cells</a:t>
            </a:r>
          </a:p>
          <a:p>
            <a:endParaRPr lang="en-US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 algn="l" rtl="0">
              <a:buFont typeface="Wingdings 3" charset="2"/>
              <a:buNone/>
            </a:pPr>
            <a:r>
              <a:rPr lang="en-GB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Q14: </a:t>
            </a:r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of them is type of nephron</a:t>
            </a:r>
            <a:r>
              <a:rPr lang="en-US" sz="1600" dirty="0">
                <a:solidFill>
                  <a:schemeClr val="tx1"/>
                </a:solidFill>
              </a:rPr>
              <a:t>?</a:t>
            </a:r>
            <a:endParaRPr lang="en-US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 algn="l" rtl="0">
              <a:buFont typeface="Wingdings 3" charset="2"/>
              <a:buNone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A) Cortical                     B) Juxtamedullary                     C) Both A&amp;B                     D) Non of them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Q15: </a:t>
            </a:r>
            <a:r>
              <a:rPr lang="en-US" sz="1600" dirty="0">
                <a:solidFill>
                  <a:schemeClr val="tx1"/>
                </a:solidFill>
              </a:rPr>
              <a:t>Which of them tubules isn't part of nephron? </a:t>
            </a:r>
          </a:p>
          <a:p>
            <a:pPr marL="0" indent="0" algn="l" rtl="0">
              <a:buFont typeface="Wingdings 3" charset="2"/>
              <a:buNone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A) Collecting tubules         B) Proximal tubules         C) Thin limb of Henle's loop         D) All of them</a:t>
            </a:r>
          </a:p>
        </p:txBody>
      </p:sp>
      <p:pic>
        <p:nvPicPr>
          <p:cNvPr id="17" name="صورة 7">
            <a:extLst>
              <a:ext uri="{FF2B5EF4-FFF2-40B4-BE49-F238E27FC236}">
                <a16:creationId xmlns:a16="http://schemas.microsoft.com/office/drawing/2014/main" id="{9ECBF174-D2AD-48A8-B4B8-648B77B34C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72800" y="5750315"/>
            <a:ext cx="909991" cy="947218"/>
          </a:xfrm>
          <a:prstGeom prst="rect">
            <a:avLst/>
          </a:prstGeom>
        </p:spPr>
      </p:pic>
      <p:sp>
        <p:nvSpPr>
          <p:cNvPr id="18" name="مربع نص 13">
            <a:extLst>
              <a:ext uri="{FF2B5EF4-FFF2-40B4-BE49-F238E27FC236}">
                <a16:creationId xmlns:a16="http://schemas.microsoft.com/office/drawing/2014/main" id="{7C054486-67AA-4A00-83E0-7D002226472A}"/>
              </a:ext>
            </a:extLst>
          </p:cNvPr>
          <p:cNvSpPr txBox="1"/>
          <p:nvPr userDrawn="1"/>
        </p:nvSpPr>
        <p:spPr>
          <a:xfrm>
            <a:off x="-19901" y="6393482"/>
            <a:ext cx="12211901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Histology team 437 | Renal</a:t>
            </a:r>
            <a:r>
              <a:rPr lang="en-US" sz="1000" baseline="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block | All lectures</a:t>
            </a:r>
            <a:endParaRPr lang="ar-SA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AD85629-9763-476F-9F99-32B6ECE0D5EB}"/>
              </a:ext>
            </a:extLst>
          </p:cNvPr>
          <p:cNvSpPr txBox="1"/>
          <p:nvPr userDrawn="1"/>
        </p:nvSpPr>
        <p:spPr>
          <a:xfrm rot="10800000">
            <a:off x="11125200" y="3052705"/>
            <a:ext cx="762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11- D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12- C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13- D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14- C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15- A</a:t>
            </a:r>
          </a:p>
        </p:txBody>
      </p:sp>
    </p:spTree>
    <p:extLst>
      <p:ext uri="{BB962C8B-B14F-4D97-AF65-F5344CB8AC3E}">
        <p14:creationId xmlns:p14="http://schemas.microsoft.com/office/powerpoint/2010/main" val="1007170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09DF71DF-CAF5-4348-A2DC-E56185232E73}"/>
              </a:ext>
            </a:extLst>
          </p:cNvPr>
          <p:cNvGrpSpPr/>
          <p:nvPr/>
        </p:nvGrpSpPr>
        <p:grpSpPr>
          <a:xfrm rot="10800000">
            <a:off x="0" y="-8467"/>
            <a:ext cx="4769908" cy="6874934"/>
            <a:chOff x="7418916" y="-8467"/>
            <a:chExt cx="4769908" cy="6874934"/>
          </a:xfrm>
        </p:grpSpPr>
        <p:sp>
          <p:nvSpPr>
            <p:cNvPr id="49" name="Rectangle 28">
              <a:extLst>
                <a:ext uri="{FF2B5EF4-FFF2-40B4-BE49-F238E27FC236}">
                  <a16:creationId xmlns:a16="http://schemas.microsoft.com/office/drawing/2014/main" id="{C6EE8B30-E096-4137-B6A3-5893D486E750}"/>
                </a:ext>
              </a:extLst>
            </p:cNvPr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grpSp>
          <p:nvGrpSpPr>
            <p:cNvPr id="11" name="مجموعة 10">
              <a:extLst>
                <a:ext uri="{FF2B5EF4-FFF2-40B4-BE49-F238E27FC236}">
                  <a16:creationId xmlns:a16="http://schemas.microsoft.com/office/drawing/2014/main" id="{741A683B-5EE1-4C60-BCEA-CA349832C335}"/>
                </a:ext>
              </a:extLst>
            </p:cNvPr>
            <p:cNvGrpSpPr/>
            <p:nvPr/>
          </p:nvGrpSpPr>
          <p:grpSpPr>
            <a:xfrm>
              <a:off x="7418916" y="0"/>
              <a:ext cx="4769908" cy="6866467"/>
              <a:chOff x="5882541" y="-8467"/>
              <a:chExt cx="4769908" cy="6866467"/>
            </a:xfrm>
          </p:grpSpPr>
          <p:cxnSp>
            <p:nvCxnSpPr>
              <p:cNvPr id="41" name="Straight Connector 18">
                <a:extLst>
                  <a:ext uri="{FF2B5EF4-FFF2-40B4-BE49-F238E27FC236}">
                    <a16:creationId xmlns:a16="http://schemas.microsoft.com/office/drawing/2014/main" id="{7601AD72-F834-4541-A9D0-A761CC1A8E8B}"/>
                  </a:ext>
                </a:extLst>
              </p:cNvPr>
              <p:cNvCxnSpPr/>
              <p:nvPr/>
            </p:nvCxnSpPr>
            <p:spPr>
              <a:xfrm>
                <a:off x="7828286" y="0"/>
                <a:ext cx="1219200" cy="6858000"/>
              </a:xfrm>
              <a:prstGeom prst="line">
                <a:avLst/>
              </a:prstGeom>
              <a:ln w="9525">
                <a:solidFill>
                  <a:schemeClr val="accent1">
                    <a:alpha val="7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19">
                <a:extLst>
                  <a:ext uri="{FF2B5EF4-FFF2-40B4-BE49-F238E27FC236}">
                    <a16:creationId xmlns:a16="http://schemas.microsoft.com/office/drawing/2014/main" id="{A759281C-255E-4628-9FEA-49DFBAB6A3D1}"/>
                  </a:ext>
                </a:extLst>
              </p:cNvPr>
              <p:cNvCxnSpPr/>
              <p:nvPr/>
            </p:nvCxnSpPr>
            <p:spPr>
              <a:xfrm flipH="1">
                <a:off x="5882541" y="3681413"/>
                <a:ext cx="4763558" cy="3176587"/>
              </a:xfrm>
              <a:prstGeom prst="line">
                <a:avLst/>
              </a:prstGeom>
              <a:ln w="9525">
                <a:solidFill>
                  <a:schemeClr val="accent1">
                    <a:alpha val="7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Rectangle 23">
                <a:extLst>
                  <a:ext uri="{FF2B5EF4-FFF2-40B4-BE49-F238E27FC236}">
                    <a16:creationId xmlns:a16="http://schemas.microsoft.com/office/drawing/2014/main" id="{62C09518-D0EF-43F5-A72E-0AEB9FD89971}"/>
                  </a:ext>
                </a:extLst>
              </p:cNvPr>
              <p:cNvSpPr/>
              <p:nvPr/>
            </p:nvSpPr>
            <p:spPr>
              <a:xfrm>
                <a:off x="7638750" y="-8467"/>
                <a:ext cx="3007349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3007349" h="6866467">
                    <a:moveTo>
                      <a:pt x="2045532" y="0"/>
                    </a:moveTo>
                    <a:lnTo>
                      <a:pt x="3007349" y="0"/>
                    </a:lnTo>
                    <a:lnTo>
                      <a:pt x="3007349" y="6866467"/>
                    </a:lnTo>
                    <a:lnTo>
                      <a:pt x="0" y="6866467"/>
                    </a:lnTo>
                    <a:lnTo>
                      <a:pt x="2045532" y="0"/>
                    </a:lnTo>
                    <a:close/>
                  </a:path>
                </a:pathLst>
              </a:custGeom>
              <a:solidFill>
                <a:schemeClr val="accent1">
                  <a:alpha val="3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4" name="Rectangle 25">
                <a:extLst>
                  <a:ext uri="{FF2B5EF4-FFF2-40B4-BE49-F238E27FC236}">
                    <a16:creationId xmlns:a16="http://schemas.microsoft.com/office/drawing/2014/main" id="{478169DC-DC4F-406B-9FD2-B6B64A935F0B}"/>
                  </a:ext>
                </a:extLst>
              </p:cNvPr>
              <p:cNvSpPr/>
              <p:nvPr/>
            </p:nvSpPr>
            <p:spPr>
              <a:xfrm>
                <a:off x="8063891" y="-8467"/>
                <a:ext cx="2588558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573311" h="6866467">
                    <a:moveTo>
                      <a:pt x="0" y="0"/>
                    </a:moveTo>
                    <a:lnTo>
                      <a:pt x="2573311" y="0"/>
                    </a:lnTo>
                    <a:lnTo>
                      <a:pt x="2573311" y="6866467"/>
                    </a:lnTo>
                    <a:lnTo>
                      <a:pt x="1202336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5" name="Isosceles Triangle 22">
                <a:extLst>
                  <a:ext uri="{FF2B5EF4-FFF2-40B4-BE49-F238E27FC236}">
                    <a16:creationId xmlns:a16="http://schemas.microsoft.com/office/drawing/2014/main" id="{2C51BBB3-FE32-46B0-A044-DD6D1EFBB349}"/>
                  </a:ext>
                </a:extLst>
              </p:cNvPr>
              <p:cNvSpPr/>
              <p:nvPr/>
            </p:nvSpPr>
            <p:spPr>
              <a:xfrm>
                <a:off x="7389607" y="3048000"/>
                <a:ext cx="3259667" cy="3810000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alpha val="7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6" name="Rectangle 27">
                <a:extLst>
                  <a:ext uri="{FF2B5EF4-FFF2-40B4-BE49-F238E27FC236}">
                    <a16:creationId xmlns:a16="http://schemas.microsoft.com/office/drawing/2014/main" id="{88AEF2FE-84C0-4BA7-8364-9906EAE27D81}"/>
                  </a:ext>
                </a:extLst>
              </p:cNvPr>
              <p:cNvSpPr/>
              <p:nvPr/>
            </p:nvSpPr>
            <p:spPr>
              <a:xfrm>
                <a:off x="7791774" y="-8467"/>
                <a:ext cx="2854326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858013" h="6866467">
                    <a:moveTo>
                      <a:pt x="0" y="0"/>
                    </a:moveTo>
                    <a:lnTo>
                      <a:pt x="2858013" y="0"/>
                    </a:lnTo>
                    <a:lnTo>
                      <a:pt x="2858013" y="6866467"/>
                    </a:lnTo>
                    <a:lnTo>
                      <a:pt x="2473942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  <a:alpha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7" name="Rectangle 29">
                <a:extLst>
                  <a:ext uri="{FF2B5EF4-FFF2-40B4-BE49-F238E27FC236}">
                    <a16:creationId xmlns:a16="http://schemas.microsoft.com/office/drawing/2014/main" id="{00F53C1E-67B6-4167-ADDC-9C51BA8CDE56}"/>
                  </a:ext>
                </a:extLst>
              </p:cNvPr>
              <p:cNvSpPr/>
              <p:nvPr/>
            </p:nvSpPr>
            <p:spPr>
              <a:xfrm>
                <a:off x="9396273" y="-8467"/>
                <a:ext cx="1249825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1249825" h="6858000">
                    <a:moveTo>
                      <a:pt x="0" y="0"/>
                    </a:moveTo>
                    <a:lnTo>
                      <a:pt x="1249825" y="0"/>
                    </a:lnTo>
                    <a:lnTo>
                      <a:pt x="1249825" y="6858000"/>
                    </a:lnTo>
                    <a:lnTo>
                      <a:pt x="1109382" y="6858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  <a:alpha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8" name="Isosceles Triangle 26">
                <a:extLst>
                  <a:ext uri="{FF2B5EF4-FFF2-40B4-BE49-F238E27FC236}">
                    <a16:creationId xmlns:a16="http://schemas.microsoft.com/office/drawing/2014/main" id="{ED686E3E-40C5-4CF3-9E8C-4A35C09DC1EC}"/>
                  </a:ext>
                </a:extLst>
              </p:cNvPr>
              <p:cNvSpPr/>
              <p:nvPr/>
            </p:nvSpPr>
            <p:spPr>
              <a:xfrm>
                <a:off x="8832115" y="3589867"/>
                <a:ext cx="1817159" cy="3268133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lumMod val="50000"/>
                  <a:alpha val="6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</p:grpSp>
      </p:grpSp>
      <p:sp>
        <p:nvSpPr>
          <p:cNvPr id="15" name="مربع نص 1">
            <a:extLst>
              <a:ext uri="{FF2B5EF4-FFF2-40B4-BE49-F238E27FC236}">
                <a16:creationId xmlns:a16="http://schemas.microsoft.com/office/drawing/2014/main" id="{EE788BBF-9285-4963-869C-B726D3788FF4}"/>
              </a:ext>
            </a:extLst>
          </p:cNvPr>
          <p:cNvSpPr txBox="1"/>
          <p:nvPr userDrawn="1"/>
        </p:nvSpPr>
        <p:spPr>
          <a:xfrm>
            <a:off x="2627509" y="1469367"/>
            <a:ext cx="8652613" cy="38164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>
              <a:defRPr/>
            </a:pPr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Q16:</a:t>
            </a:r>
            <a:r>
              <a:rPr lang="en-US" sz="16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Which of them structure secrete renin</a:t>
            </a:r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A) mesangial cells           B) Juxtaglomerular cells           C) Membranous urethra           D) serosa muscle</a:t>
            </a:r>
          </a:p>
          <a:p>
            <a:endParaRPr lang="en-US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Q17: </a:t>
            </a:r>
            <a:r>
              <a:rPr lang="en-US" sz="1600" dirty="0"/>
              <a:t>How many layers does the upper 2/3 of ureter have</a:t>
            </a:r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pPr marL="0" indent="0" algn="l" rtl="0">
              <a:buFont typeface="Wingdings 3" charset="2"/>
              <a:buNone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A) 5 layers                               B) 4 layers                               C) 3 layers                              D) 2 layers</a:t>
            </a:r>
          </a:p>
          <a:p>
            <a:endParaRPr lang="en-US" sz="14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Q18: </a:t>
            </a:r>
            <a:r>
              <a:rPr lang="en-US" sz="1600" dirty="0"/>
              <a:t>How many layers does the urinary bladder have</a:t>
            </a:r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A) 5 layers                               B) 4 layers                               C) 3 layers                              D) 2 layers</a:t>
            </a:r>
          </a:p>
          <a:p>
            <a:endParaRPr lang="en-US" sz="18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Q19: </a:t>
            </a:r>
            <a:r>
              <a:rPr lang="en-US" sz="1600" dirty="0"/>
              <a:t>Epithelium of female urethra is</a:t>
            </a:r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A) Pseudostratified columnar epithelium                                                         B) Transitional epithelium              </a:t>
            </a:r>
            <a:br>
              <a:rPr lang="en-US" sz="1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C) Stratified squamous non-keratinized epithelium                                          D) All of them</a:t>
            </a:r>
          </a:p>
          <a:p>
            <a:endParaRPr lang="en-US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Q20: </a:t>
            </a:r>
            <a:r>
              <a:rPr lang="en-US" sz="1600" dirty="0">
                <a:solidFill>
                  <a:schemeClr val="tx1"/>
                </a:solidFill>
              </a:rPr>
              <a:t>Describe the </a:t>
            </a:r>
            <a:r>
              <a:rPr lang="en-US" sz="1600" dirty="0"/>
              <a:t>nuclei &amp; cytoplasm of Juxtaglomerular cells?  </a:t>
            </a:r>
            <a:endParaRPr lang="en-US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A) Round with granular cytoplasm                                                      B) Round with basophilic cytoplasm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C) Oval with granular cytoplasm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7" name="صورة 7">
            <a:extLst>
              <a:ext uri="{FF2B5EF4-FFF2-40B4-BE49-F238E27FC236}">
                <a16:creationId xmlns:a16="http://schemas.microsoft.com/office/drawing/2014/main" id="{9ECBF174-D2AD-48A8-B4B8-648B77B34C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72800" y="5750315"/>
            <a:ext cx="909991" cy="947218"/>
          </a:xfrm>
          <a:prstGeom prst="rect">
            <a:avLst/>
          </a:prstGeom>
        </p:spPr>
      </p:pic>
      <p:sp>
        <p:nvSpPr>
          <p:cNvPr id="18" name="مربع نص 13">
            <a:extLst>
              <a:ext uri="{FF2B5EF4-FFF2-40B4-BE49-F238E27FC236}">
                <a16:creationId xmlns:a16="http://schemas.microsoft.com/office/drawing/2014/main" id="{7C054486-67AA-4A00-83E0-7D002226472A}"/>
              </a:ext>
            </a:extLst>
          </p:cNvPr>
          <p:cNvSpPr txBox="1"/>
          <p:nvPr userDrawn="1"/>
        </p:nvSpPr>
        <p:spPr>
          <a:xfrm>
            <a:off x="-19901" y="6393482"/>
            <a:ext cx="12211901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Histology team 437 | Renal</a:t>
            </a:r>
            <a:r>
              <a:rPr lang="en-US" sz="1000" baseline="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block | All lectures</a:t>
            </a:r>
            <a:endParaRPr lang="ar-SA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AD85629-9763-476F-9F99-32B6ECE0D5EB}"/>
              </a:ext>
            </a:extLst>
          </p:cNvPr>
          <p:cNvSpPr txBox="1"/>
          <p:nvPr userDrawn="1"/>
        </p:nvSpPr>
        <p:spPr>
          <a:xfrm rot="10800000">
            <a:off x="11125200" y="3052705"/>
            <a:ext cx="762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16- B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17- D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18- C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19- D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20- A</a:t>
            </a:r>
          </a:p>
        </p:txBody>
      </p:sp>
    </p:spTree>
    <p:extLst>
      <p:ext uri="{BB962C8B-B14F-4D97-AF65-F5344CB8AC3E}">
        <p14:creationId xmlns:p14="http://schemas.microsoft.com/office/powerpoint/2010/main" val="33533038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09DF71DF-CAF5-4348-A2DC-E56185232E73}"/>
              </a:ext>
            </a:extLst>
          </p:cNvPr>
          <p:cNvGrpSpPr/>
          <p:nvPr/>
        </p:nvGrpSpPr>
        <p:grpSpPr>
          <a:xfrm rot="10800000">
            <a:off x="0" y="-8467"/>
            <a:ext cx="4769908" cy="6874934"/>
            <a:chOff x="7418916" y="-8467"/>
            <a:chExt cx="4769908" cy="6874934"/>
          </a:xfrm>
        </p:grpSpPr>
        <p:sp>
          <p:nvSpPr>
            <p:cNvPr id="49" name="Rectangle 28">
              <a:extLst>
                <a:ext uri="{FF2B5EF4-FFF2-40B4-BE49-F238E27FC236}">
                  <a16:creationId xmlns:a16="http://schemas.microsoft.com/office/drawing/2014/main" id="{C6EE8B30-E096-4137-B6A3-5893D486E750}"/>
                </a:ext>
              </a:extLst>
            </p:cNvPr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grpSp>
          <p:nvGrpSpPr>
            <p:cNvPr id="11" name="مجموعة 10">
              <a:extLst>
                <a:ext uri="{FF2B5EF4-FFF2-40B4-BE49-F238E27FC236}">
                  <a16:creationId xmlns:a16="http://schemas.microsoft.com/office/drawing/2014/main" id="{741A683B-5EE1-4C60-BCEA-CA349832C335}"/>
                </a:ext>
              </a:extLst>
            </p:cNvPr>
            <p:cNvGrpSpPr/>
            <p:nvPr/>
          </p:nvGrpSpPr>
          <p:grpSpPr>
            <a:xfrm>
              <a:off x="7418916" y="0"/>
              <a:ext cx="4769908" cy="6866467"/>
              <a:chOff x="5882541" y="-8467"/>
              <a:chExt cx="4769908" cy="6866467"/>
            </a:xfrm>
          </p:grpSpPr>
          <p:cxnSp>
            <p:nvCxnSpPr>
              <p:cNvPr id="41" name="Straight Connector 18">
                <a:extLst>
                  <a:ext uri="{FF2B5EF4-FFF2-40B4-BE49-F238E27FC236}">
                    <a16:creationId xmlns:a16="http://schemas.microsoft.com/office/drawing/2014/main" id="{7601AD72-F834-4541-A9D0-A761CC1A8E8B}"/>
                  </a:ext>
                </a:extLst>
              </p:cNvPr>
              <p:cNvCxnSpPr/>
              <p:nvPr/>
            </p:nvCxnSpPr>
            <p:spPr>
              <a:xfrm>
                <a:off x="7828286" y="0"/>
                <a:ext cx="1219200" cy="6858000"/>
              </a:xfrm>
              <a:prstGeom prst="line">
                <a:avLst/>
              </a:prstGeom>
              <a:ln w="9525">
                <a:solidFill>
                  <a:schemeClr val="accent1">
                    <a:alpha val="7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19">
                <a:extLst>
                  <a:ext uri="{FF2B5EF4-FFF2-40B4-BE49-F238E27FC236}">
                    <a16:creationId xmlns:a16="http://schemas.microsoft.com/office/drawing/2014/main" id="{A759281C-255E-4628-9FEA-49DFBAB6A3D1}"/>
                  </a:ext>
                </a:extLst>
              </p:cNvPr>
              <p:cNvCxnSpPr/>
              <p:nvPr/>
            </p:nvCxnSpPr>
            <p:spPr>
              <a:xfrm flipH="1">
                <a:off x="5882541" y="3681413"/>
                <a:ext cx="4763558" cy="3176587"/>
              </a:xfrm>
              <a:prstGeom prst="line">
                <a:avLst/>
              </a:prstGeom>
              <a:ln w="9525">
                <a:solidFill>
                  <a:schemeClr val="accent1">
                    <a:alpha val="7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Rectangle 23">
                <a:extLst>
                  <a:ext uri="{FF2B5EF4-FFF2-40B4-BE49-F238E27FC236}">
                    <a16:creationId xmlns:a16="http://schemas.microsoft.com/office/drawing/2014/main" id="{62C09518-D0EF-43F5-A72E-0AEB9FD89971}"/>
                  </a:ext>
                </a:extLst>
              </p:cNvPr>
              <p:cNvSpPr/>
              <p:nvPr/>
            </p:nvSpPr>
            <p:spPr>
              <a:xfrm>
                <a:off x="7638750" y="-8467"/>
                <a:ext cx="3007349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3007349" h="6866467">
                    <a:moveTo>
                      <a:pt x="2045532" y="0"/>
                    </a:moveTo>
                    <a:lnTo>
                      <a:pt x="3007349" y="0"/>
                    </a:lnTo>
                    <a:lnTo>
                      <a:pt x="3007349" y="6866467"/>
                    </a:lnTo>
                    <a:lnTo>
                      <a:pt x="0" y="6866467"/>
                    </a:lnTo>
                    <a:lnTo>
                      <a:pt x="2045532" y="0"/>
                    </a:lnTo>
                    <a:close/>
                  </a:path>
                </a:pathLst>
              </a:custGeom>
              <a:solidFill>
                <a:schemeClr val="accent1">
                  <a:alpha val="3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4" name="Rectangle 25">
                <a:extLst>
                  <a:ext uri="{FF2B5EF4-FFF2-40B4-BE49-F238E27FC236}">
                    <a16:creationId xmlns:a16="http://schemas.microsoft.com/office/drawing/2014/main" id="{478169DC-DC4F-406B-9FD2-B6B64A935F0B}"/>
                  </a:ext>
                </a:extLst>
              </p:cNvPr>
              <p:cNvSpPr/>
              <p:nvPr/>
            </p:nvSpPr>
            <p:spPr>
              <a:xfrm>
                <a:off x="8063891" y="-8467"/>
                <a:ext cx="2588558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573311" h="6866467">
                    <a:moveTo>
                      <a:pt x="0" y="0"/>
                    </a:moveTo>
                    <a:lnTo>
                      <a:pt x="2573311" y="0"/>
                    </a:lnTo>
                    <a:lnTo>
                      <a:pt x="2573311" y="6866467"/>
                    </a:lnTo>
                    <a:lnTo>
                      <a:pt x="1202336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5" name="Isosceles Triangle 22">
                <a:extLst>
                  <a:ext uri="{FF2B5EF4-FFF2-40B4-BE49-F238E27FC236}">
                    <a16:creationId xmlns:a16="http://schemas.microsoft.com/office/drawing/2014/main" id="{2C51BBB3-FE32-46B0-A044-DD6D1EFBB349}"/>
                  </a:ext>
                </a:extLst>
              </p:cNvPr>
              <p:cNvSpPr/>
              <p:nvPr/>
            </p:nvSpPr>
            <p:spPr>
              <a:xfrm>
                <a:off x="7389607" y="3048000"/>
                <a:ext cx="3259667" cy="3810000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alpha val="7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6" name="Rectangle 27">
                <a:extLst>
                  <a:ext uri="{FF2B5EF4-FFF2-40B4-BE49-F238E27FC236}">
                    <a16:creationId xmlns:a16="http://schemas.microsoft.com/office/drawing/2014/main" id="{88AEF2FE-84C0-4BA7-8364-9906EAE27D81}"/>
                  </a:ext>
                </a:extLst>
              </p:cNvPr>
              <p:cNvSpPr/>
              <p:nvPr/>
            </p:nvSpPr>
            <p:spPr>
              <a:xfrm>
                <a:off x="7791774" y="-8467"/>
                <a:ext cx="2854326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858013" h="6866467">
                    <a:moveTo>
                      <a:pt x="0" y="0"/>
                    </a:moveTo>
                    <a:lnTo>
                      <a:pt x="2858013" y="0"/>
                    </a:lnTo>
                    <a:lnTo>
                      <a:pt x="2858013" y="6866467"/>
                    </a:lnTo>
                    <a:lnTo>
                      <a:pt x="2473942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  <a:alpha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7" name="Rectangle 29">
                <a:extLst>
                  <a:ext uri="{FF2B5EF4-FFF2-40B4-BE49-F238E27FC236}">
                    <a16:creationId xmlns:a16="http://schemas.microsoft.com/office/drawing/2014/main" id="{00F53C1E-67B6-4167-ADDC-9C51BA8CDE56}"/>
                  </a:ext>
                </a:extLst>
              </p:cNvPr>
              <p:cNvSpPr/>
              <p:nvPr/>
            </p:nvSpPr>
            <p:spPr>
              <a:xfrm>
                <a:off x="9396273" y="-8467"/>
                <a:ext cx="1249825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1249825" h="6858000">
                    <a:moveTo>
                      <a:pt x="0" y="0"/>
                    </a:moveTo>
                    <a:lnTo>
                      <a:pt x="1249825" y="0"/>
                    </a:lnTo>
                    <a:lnTo>
                      <a:pt x="1249825" y="6858000"/>
                    </a:lnTo>
                    <a:lnTo>
                      <a:pt x="1109382" y="6858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  <a:alpha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8" name="Isosceles Triangle 26">
                <a:extLst>
                  <a:ext uri="{FF2B5EF4-FFF2-40B4-BE49-F238E27FC236}">
                    <a16:creationId xmlns:a16="http://schemas.microsoft.com/office/drawing/2014/main" id="{ED686E3E-40C5-4CF3-9E8C-4A35C09DC1EC}"/>
                  </a:ext>
                </a:extLst>
              </p:cNvPr>
              <p:cNvSpPr/>
              <p:nvPr/>
            </p:nvSpPr>
            <p:spPr>
              <a:xfrm>
                <a:off x="8832115" y="3589867"/>
                <a:ext cx="1817159" cy="3268133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lumMod val="50000"/>
                  <a:alpha val="6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</p:grpSp>
      </p:grpSp>
      <p:sp>
        <p:nvSpPr>
          <p:cNvPr id="15" name="مربع نص 1">
            <a:extLst>
              <a:ext uri="{FF2B5EF4-FFF2-40B4-BE49-F238E27FC236}">
                <a16:creationId xmlns:a16="http://schemas.microsoft.com/office/drawing/2014/main" id="{EE788BBF-9285-4963-869C-B726D3788FF4}"/>
              </a:ext>
            </a:extLst>
          </p:cNvPr>
          <p:cNvSpPr txBox="1"/>
          <p:nvPr userDrawn="1"/>
        </p:nvSpPr>
        <p:spPr>
          <a:xfrm>
            <a:off x="2627509" y="1469367"/>
            <a:ext cx="8652613" cy="38164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>
              <a:defRPr/>
            </a:pPr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Q21:</a:t>
            </a:r>
            <a:r>
              <a:rPr lang="en-US" sz="16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Mucosa of ureter is formed of</a:t>
            </a:r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A) Transitional epithelium               B) Lamina propria              C) smooth muscle               D) A &amp; B</a:t>
            </a:r>
          </a:p>
          <a:p>
            <a:endParaRPr lang="en-US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Q22: </a:t>
            </a:r>
            <a:r>
              <a:rPr lang="en-US" sz="1600" dirty="0"/>
              <a:t>Prostatic urethra is lined with</a:t>
            </a:r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A) Transitional epithelium            B) Simple squamous epithelium           C) A &amp; B           D) Non of them</a:t>
            </a:r>
            <a:endParaRPr lang="en-US" sz="14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Q23: </a:t>
            </a:r>
            <a:r>
              <a:rPr lang="en-US" sz="1600" dirty="0"/>
              <a:t>Urinary bladder has the same structure as the</a:t>
            </a:r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A) Kidney                         B) Upper ureter                        C) Lower ureter                           D) Urethra</a:t>
            </a:r>
          </a:p>
          <a:p>
            <a:endParaRPr lang="en-US" sz="18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dirty="0"/>
              <a:t>Q24: Renal Calyces are lines with?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A) Transitional epithelium              B) Lamina propria             C) smooth muscle              D) All of them</a:t>
            </a:r>
          </a:p>
          <a:p>
            <a:endParaRPr lang="en-US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Q25: </a:t>
            </a:r>
            <a:r>
              <a:rPr lang="en-US" sz="1600" dirty="0"/>
              <a:t>Penile (spongy) urethra is lined with?  </a:t>
            </a:r>
            <a:endParaRPr lang="en-US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A) Simple columnar epithelium with patches of pseudostratified columnar epithelium                                                      B) Stratified columnar epithelium with patches of pseudostratified columnar epithelium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C) Transitional epithelium with patches of pseudostratified columnar epithelium</a:t>
            </a:r>
            <a:br>
              <a:rPr lang="en-US" sz="1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D) Stratified squamous non-keratinized epithelium with patches of pseudostratified columnar epithelium </a:t>
            </a:r>
            <a:endParaRPr lang="en-US" sz="14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17" name="صورة 7">
            <a:extLst>
              <a:ext uri="{FF2B5EF4-FFF2-40B4-BE49-F238E27FC236}">
                <a16:creationId xmlns:a16="http://schemas.microsoft.com/office/drawing/2014/main" id="{9ECBF174-D2AD-48A8-B4B8-648B77B34C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72800" y="5750315"/>
            <a:ext cx="909991" cy="947218"/>
          </a:xfrm>
          <a:prstGeom prst="rect">
            <a:avLst/>
          </a:prstGeom>
        </p:spPr>
      </p:pic>
      <p:sp>
        <p:nvSpPr>
          <p:cNvPr id="18" name="مربع نص 13">
            <a:extLst>
              <a:ext uri="{FF2B5EF4-FFF2-40B4-BE49-F238E27FC236}">
                <a16:creationId xmlns:a16="http://schemas.microsoft.com/office/drawing/2014/main" id="{7C054486-67AA-4A00-83E0-7D002226472A}"/>
              </a:ext>
            </a:extLst>
          </p:cNvPr>
          <p:cNvSpPr txBox="1"/>
          <p:nvPr userDrawn="1"/>
        </p:nvSpPr>
        <p:spPr>
          <a:xfrm>
            <a:off x="-19901" y="6393482"/>
            <a:ext cx="12211901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Histology team 437 | Renal</a:t>
            </a:r>
            <a:r>
              <a:rPr lang="en-US" sz="1000" baseline="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block | All lectures</a:t>
            </a:r>
            <a:endParaRPr lang="ar-SA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AD85629-9763-476F-9F99-32B6ECE0D5EB}"/>
              </a:ext>
            </a:extLst>
          </p:cNvPr>
          <p:cNvSpPr txBox="1"/>
          <p:nvPr userDrawn="1"/>
        </p:nvSpPr>
        <p:spPr>
          <a:xfrm rot="10800000">
            <a:off x="11125200" y="3052705"/>
            <a:ext cx="762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21- D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22- A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23- C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24- D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25- B</a:t>
            </a:r>
          </a:p>
        </p:txBody>
      </p:sp>
    </p:spTree>
    <p:extLst>
      <p:ext uri="{BB962C8B-B14F-4D97-AF65-F5344CB8AC3E}">
        <p14:creationId xmlns:p14="http://schemas.microsoft.com/office/powerpoint/2010/main" val="18559112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19">
            <a:extLst>
              <a:ext uri="{FF2B5EF4-FFF2-40B4-BE49-F238E27FC236}">
                <a16:creationId xmlns:a16="http://schemas.microsoft.com/office/drawing/2014/main" id="{B48713C3-7C22-42DE-BF30-E82E5E7D043C}"/>
              </a:ext>
            </a:extLst>
          </p:cNvPr>
          <p:cNvSpPr/>
          <p:nvPr userDrawn="1"/>
        </p:nvSpPr>
        <p:spPr>
          <a:xfrm>
            <a:off x="2848738" y="2413801"/>
            <a:ext cx="7418121" cy="3209157"/>
          </a:xfrm>
          <a:prstGeom prst="rect">
            <a:avLst/>
          </a:prstGeom>
          <a:noFill/>
          <a:ln>
            <a:prstDash val="lgDashDot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en-GB" sz="1600" b="0" i="0" dirty="0">
              <a:solidFill>
                <a:schemeClr val="accent2">
                  <a:lumMod val="75000"/>
                </a:schemeClr>
              </a:solidFill>
              <a:effectLst/>
              <a:latin typeface="+mn-lt"/>
            </a:endParaRPr>
          </a:p>
          <a:p>
            <a:pPr algn="ctr"/>
            <a:endParaRPr lang="en-GB" sz="1600" b="0" i="0" dirty="0">
              <a:solidFill>
                <a:schemeClr val="accent2">
                  <a:lumMod val="75000"/>
                </a:schemeClr>
              </a:solidFill>
              <a:effectLst/>
              <a:latin typeface="+mn-lt"/>
            </a:endParaRPr>
          </a:p>
          <a:p>
            <a:pPr algn="ctr"/>
            <a:endParaRPr lang="en-GB" sz="1600" b="0" i="0" dirty="0">
              <a:solidFill>
                <a:schemeClr val="accent2">
                  <a:lumMod val="75000"/>
                </a:schemeClr>
              </a:solidFill>
              <a:effectLst/>
              <a:latin typeface="+mn-lt"/>
            </a:endParaRPr>
          </a:p>
          <a:p>
            <a:pPr algn="ctr"/>
            <a:endParaRPr lang="en-GB" sz="1050" b="0" i="0" dirty="0">
              <a:solidFill>
                <a:schemeClr val="accent2">
                  <a:lumMod val="75000"/>
                </a:schemeClr>
              </a:solidFill>
              <a:effectLst/>
              <a:latin typeface="+mn-lt"/>
            </a:endParaRPr>
          </a:p>
          <a:p>
            <a:pPr algn="ctr"/>
            <a:endParaRPr lang="en-GB" sz="1800" b="0" i="0" dirty="0">
              <a:solidFill>
                <a:schemeClr val="accent2">
                  <a:lumMod val="75000"/>
                </a:schemeClr>
              </a:solidFill>
              <a:effectLst/>
              <a:latin typeface="+mn-lt"/>
            </a:endParaRPr>
          </a:p>
          <a:p>
            <a:pPr algn="ctr"/>
            <a:r>
              <a:rPr lang="en-GB" sz="1800" b="1" i="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</a:rPr>
              <a:t>Team leaders : </a:t>
            </a:r>
          </a:p>
          <a:p>
            <a:pPr algn="ctr"/>
            <a:r>
              <a:rPr lang="en-GB" sz="1600" b="0" i="0" dirty="0">
                <a:effectLst/>
                <a:latin typeface="+mn-lt"/>
              </a:rPr>
              <a:t>Khalid Fayez Alshehri</a:t>
            </a:r>
          </a:p>
          <a:p>
            <a:pPr algn="ctr"/>
            <a:r>
              <a:rPr lang="en-GB" sz="1600" b="0" i="0" dirty="0">
                <a:effectLst/>
                <a:latin typeface="+mn-lt"/>
              </a:rPr>
              <a:t>Rawan Mohammad Alharbi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GB" sz="1600" b="1" i="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</a:rPr>
            </a:br>
            <a:r>
              <a:rPr lang="en-GB" sz="1600" b="1" i="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</a:rPr>
              <a:t>Special thank for: </a:t>
            </a:r>
            <a:endParaRPr lang="en-GB" sz="1600" b="0" i="0" dirty="0">
              <a:effectLst/>
              <a:latin typeface="+mn-lt"/>
            </a:endParaRPr>
          </a:p>
          <a:p>
            <a:pPr algn="ctr"/>
            <a:r>
              <a:rPr lang="en-GB" sz="1600" b="0" i="0" dirty="0">
                <a:effectLst/>
                <a:latin typeface="+mn-lt"/>
              </a:rPr>
              <a:t>Marwah Jassim Alkhalil</a:t>
            </a:r>
          </a:p>
          <a:p>
            <a:pPr algn="ctr"/>
            <a:endParaRPr lang="en-GB" sz="1100" b="0" i="0" dirty="0">
              <a:effectLst/>
              <a:latin typeface="+mn-lt"/>
            </a:endParaRPr>
          </a:p>
          <a:p>
            <a:pPr algn="ctr"/>
            <a:endParaRPr lang="en-GB" sz="1100" b="0" i="0" dirty="0">
              <a:effectLst/>
              <a:latin typeface="+mn-lt"/>
            </a:endParaRPr>
          </a:p>
          <a:p>
            <a:pPr algn="ctr"/>
            <a:endParaRPr lang="en-GB" sz="1100" b="0" i="0" dirty="0">
              <a:effectLst/>
              <a:latin typeface="+mn-lt"/>
            </a:endParaRPr>
          </a:p>
          <a:p>
            <a:pPr algn="l">
              <a:lnSpc>
                <a:spcPct val="150000"/>
              </a:lnSpc>
            </a:pPr>
            <a:r>
              <a:rPr lang="en-GB" sz="1600" b="0" i="0" dirty="0">
                <a:effectLst/>
                <a:latin typeface="+mn-lt"/>
              </a:rPr>
              <a:t>         </a:t>
            </a:r>
            <a:r>
              <a:rPr lang="en-GB" sz="16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Twitter.com</a:t>
            </a:r>
            <a:r>
              <a:rPr lang="ar-SA" sz="16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/</a:t>
            </a:r>
            <a:r>
              <a:rPr lang="en-US" sz="16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Histology437</a:t>
            </a:r>
            <a:endParaRPr lang="en-US" sz="1400" b="0" i="0" dirty="0">
              <a:solidFill>
                <a:schemeClr val="bg1">
                  <a:lumMod val="50000"/>
                </a:schemeClr>
              </a:solidFill>
              <a:effectLst/>
              <a:latin typeface="+mn-lt"/>
            </a:endParaRPr>
          </a:p>
          <a:p>
            <a:pPr algn="l">
              <a:lnSpc>
                <a:spcPct val="150000"/>
              </a:lnSpc>
            </a:pPr>
            <a:r>
              <a:rPr lang="en-GB" sz="16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         </a:t>
            </a:r>
            <a:r>
              <a:rPr lang="en-US" sz="16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HistologyTeam437@gmail.com</a:t>
            </a:r>
            <a:endParaRPr lang="en-GB" sz="1600" b="0" i="0" dirty="0">
              <a:solidFill>
                <a:schemeClr val="bg1">
                  <a:lumMod val="50000"/>
                </a:schemeClr>
              </a:solidFill>
              <a:effectLst/>
              <a:latin typeface="+mn-lt"/>
            </a:endParaRPr>
          </a:p>
          <a:p>
            <a:pPr algn="ctr">
              <a:lnSpc>
                <a:spcPct val="150000"/>
              </a:lnSpc>
            </a:pPr>
            <a:endParaRPr lang="en-GB" sz="1600" b="0" i="0" dirty="0">
              <a:effectLst/>
              <a:latin typeface="+mn-lt"/>
            </a:endParaRPr>
          </a:p>
          <a:p>
            <a:pPr algn="ctr"/>
            <a:endParaRPr lang="en-GB" sz="1600" b="0" i="0" dirty="0">
              <a:effectLst/>
              <a:latin typeface="+mn-lt"/>
            </a:endParaRPr>
          </a:p>
          <a:p>
            <a:pPr algn="ctr"/>
            <a:endParaRPr lang="en-GB" sz="1600" b="0" i="0" dirty="0">
              <a:effectLst/>
              <a:latin typeface="+mn-lt"/>
            </a:endParaRPr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09DF71DF-CAF5-4348-A2DC-E56185232E73}"/>
              </a:ext>
            </a:extLst>
          </p:cNvPr>
          <p:cNvGrpSpPr/>
          <p:nvPr/>
        </p:nvGrpSpPr>
        <p:grpSpPr>
          <a:xfrm rot="10800000">
            <a:off x="0" y="-8467"/>
            <a:ext cx="4769908" cy="6874934"/>
            <a:chOff x="7418916" y="-8467"/>
            <a:chExt cx="4769908" cy="6874934"/>
          </a:xfrm>
        </p:grpSpPr>
        <p:sp>
          <p:nvSpPr>
            <p:cNvPr id="49" name="Rectangle 28">
              <a:extLst>
                <a:ext uri="{FF2B5EF4-FFF2-40B4-BE49-F238E27FC236}">
                  <a16:creationId xmlns:a16="http://schemas.microsoft.com/office/drawing/2014/main" id="{C6EE8B30-E096-4137-B6A3-5893D486E750}"/>
                </a:ext>
              </a:extLst>
            </p:cNvPr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grpSp>
          <p:nvGrpSpPr>
            <p:cNvPr id="11" name="مجموعة 10">
              <a:extLst>
                <a:ext uri="{FF2B5EF4-FFF2-40B4-BE49-F238E27FC236}">
                  <a16:creationId xmlns:a16="http://schemas.microsoft.com/office/drawing/2014/main" id="{741A683B-5EE1-4C60-BCEA-CA349832C335}"/>
                </a:ext>
              </a:extLst>
            </p:cNvPr>
            <p:cNvGrpSpPr/>
            <p:nvPr/>
          </p:nvGrpSpPr>
          <p:grpSpPr>
            <a:xfrm>
              <a:off x="7418916" y="0"/>
              <a:ext cx="4769908" cy="6866467"/>
              <a:chOff x="5882541" y="-8467"/>
              <a:chExt cx="4769908" cy="6866467"/>
            </a:xfrm>
          </p:grpSpPr>
          <p:cxnSp>
            <p:nvCxnSpPr>
              <p:cNvPr id="41" name="Straight Connector 18">
                <a:extLst>
                  <a:ext uri="{FF2B5EF4-FFF2-40B4-BE49-F238E27FC236}">
                    <a16:creationId xmlns:a16="http://schemas.microsoft.com/office/drawing/2014/main" id="{7601AD72-F834-4541-A9D0-A761CC1A8E8B}"/>
                  </a:ext>
                </a:extLst>
              </p:cNvPr>
              <p:cNvCxnSpPr/>
              <p:nvPr/>
            </p:nvCxnSpPr>
            <p:spPr>
              <a:xfrm>
                <a:off x="7828286" y="0"/>
                <a:ext cx="1219200" cy="6858000"/>
              </a:xfrm>
              <a:prstGeom prst="line">
                <a:avLst/>
              </a:prstGeom>
              <a:ln w="9525">
                <a:solidFill>
                  <a:schemeClr val="accent1">
                    <a:alpha val="7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19">
                <a:extLst>
                  <a:ext uri="{FF2B5EF4-FFF2-40B4-BE49-F238E27FC236}">
                    <a16:creationId xmlns:a16="http://schemas.microsoft.com/office/drawing/2014/main" id="{A759281C-255E-4628-9FEA-49DFBAB6A3D1}"/>
                  </a:ext>
                </a:extLst>
              </p:cNvPr>
              <p:cNvCxnSpPr/>
              <p:nvPr/>
            </p:nvCxnSpPr>
            <p:spPr>
              <a:xfrm flipH="1">
                <a:off x="5882541" y="3681413"/>
                <a:ext cx="4763558" cy="3176587"/>
              </a:xfrm>
              <a:prstGeom prst="line">
                <a:avLst/>
              </a:prstGeom>
              <a:ln w="9525">
                <a:solidFill>
                  <a:schemeClr val="accent1">
                    <a:alpha val="7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Rectangle 23">
                <a:extLst>
                  <a:ext uri="{FF2B5EF4-FFF2-40B4-BE49-F238E27FC236}">
                    <a16:creationId xmlns:a16="http://schemas.microsoft.com/office/drawing/2014/main" id="{62C09518-D0EF-43F5-A72E-0AEB9FD89971}"/>
                  </a:ext>
                </a:extLst>
              </p:cNvPr>
              <p:cNvSpPr/>
              <p:nvPr/>
            </p:nvSpPr>
            <p:spPr>
              <a:xfrm>
                <a:off x="7638750" y="-8467"/>
                <a:ext cx="3007349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3007349" h="6866467">
                    <a:moveTo>
                      <a:pt x="2045532" y="0"/>
                    </a:moveTo>
                    <a:lnTo>
                      <a:pt x="3007349" y="0"/>
                    </a:lnTo>
                    <a:lnTo>
                      <a:pt x="3007349" y="6866467"/>
                    </a:lnTo>
                    <a:lnTo>
                      <a:pt x="0" y="6866467"/>
                    </a:lnTo>
                    <a:lnTo>
                      <a:pt x="2045532" y="0"/>
                    </a:lnTo>
                    <a:close/>
                  </a:path>
                </a:pathLst>
              </a:custGeom>
              <a:solidFill>
                <a:schemeClr val="accent1">
                  <a:alpha val="3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4" name="Rectangle 25">
                <a:extLst>
                  <a:ext uri="{FF2B5EF4-FFF2-40B4-BE49-F238E27FC236}">
                    <a16:creationId xmlns:a16="http://schemas.microsoft.com/office/drawing/2014/main" id="{478169DC-DC4F-406B-9FD2-B6B64A935F0B}"/>
                  </a:ext>
                </a:extLst>
              </p:cNvPr>
              <p:cNvSpPr/>
              <p:nvPr/>
            </p:nvSpPr>
            <p:spPr>
              <a:xfrm>
                <a:off x="8063891" y="-8467"/>
                <a:ext cx="2588558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573311" h="6866467">
                    <a:moveTo>
                      <a:pt x="0" y="0"/>
                    </a:moveTo>
                    <a:lnTo>
                      <a:pt x="2573311" y="0"/>
                    </a:lnTo>
                    <a:lnTo>
                      <a:pt x="2573311" y="6866467"/>
                    </a:lnTo>
                    <a:lnTo>
                      <a:pt x="1202336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5" name="Isosceles Triangle 22">
                <a:extLst>
                  <a:ext uri="{FF2B5EF4-FFF2-40B4-BE49-F238E27FC236}">
                    <a16:creationId xmlns:a16="http://schemas.microsoft.com/office/drawing/2014/main" id="{2C51BBB3-FE32-46B0-A044-DD6D1EFBB349}"/>
                  </a:ext>
                </a:extLst>
              </p:cNvPr>
              <p:cNvSpPr/>
              <p:nvPr/>
            </p:nvSpPr>
            <p:spPr>
              <a:xfrm>
                <a:off x="7389607" y="3048000"/>
                <a:ext cx="3259667" cy="3810000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alpha val="7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6" name="Rectangle 27">
                <a:extLst>
                  <a:ext uri="{FF2B5EF4-FFF2-40B4-BE49-F238E27FC236}">
                    <a16:creationId xmlns:a16="http://schemas.microsoft.com/office/drawing/2014/main" id="{88AEF2FE-84C0-4BA7-8364-9906EAE27D81}"/>
                  </a:ext>
                </a:extLst>
              </p:cNvPr>
              <p:cNvSpPr/>
              <p:nvPr/>
            </p:nvSpPr>
            <p:spPr>
              <a:xfrm>
                <a:off x="7791774" y="-8467"/>
                <a:ext cx="2854326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858013" h="6866467">
                    <a:moveTo>
                      <a:pt x="0" y="0"/>
                    </a:moveTo>
                    <a:lnTo>
                      <a:pt x="2858013" y="0"/>
                    </a:lnTo>
                    <a:lnTo>
                      <a:pt x="2858013" y="6866467"/>
                    </a:lnTo>
                    <a:lnTo>
                      <a:pt x="2473942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  <a:alpha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7" name="Rectangle 29">
                <a:extLst>
                  <a:ext uri="{FF2B5EF4-FFF2-40B4-BE49-F238E27FC236}">
                    <a16:creationId xmlns:a16="http://schemas.microsoft.com/office/drawing/2014/main" id="{00F53C1E-67B6-4167-ADDC-9C51BA8CDE56}"/>
                  </a:ext>
                </a:extLst>
              </p:cNvPr>
              <p:cNvSpPr/>
              <p:nvPr/>
            </p:nvSpPr>
            <p:spPr>
              <a:xfrm>
                <a:off x="9396273" y="-8467"/>
                <a:ext cx="1249825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1249825" h="6858000">
                    <a:moveTo>
                      <a:pt x="0" y="0"/>
                    </a:moveTo>
                    <a:lnTo>
                      <a:pt x="1249825" y="0"/>
                    </a:lnTo>
                    <a:lnTo>
                      <a:pt x="1249825" y="6858000"/>
                    </a:lnTo>
                    <a:lnTo>
                      <a:pt x="1109382" y="6858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  <a:alpha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8" name="Isosceles Triangle 26">
                <a:extLst>
                  <a:ext uri="{FF2B5EF4-FFF2-40B4-BE49-F238E27FC236}">
                    <a16:creationId xmlns:a16="http://schemas.microsoft.com/office/drawing/2014/main" id="{ED686E3E-40C5-4CF3-9E8C-4A35C09DC1EC}"/>
                  </a:ext>
                </a:extLst>
              </p:cNvPr>
              <p:cNvSpPr/>
              <p:nvPr/>
            </p:nvSpPr>
            <p:spPr>
              <a:xfrm>
                <a:off x="8832115" y="3589867"/>
                <a:ext cx="1817159" cy="3268133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lumMod val="50000"/>
                  <a:alpha val="6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</p:grpSp>
      </p:grpSp>
      <p:pic>
        <p:nvPicPr>
          <p:cNvPr id="50" name="صورة 49">
            <a:extLst>
              <a:ext uri="{FF2B5EF4-FFF2-40B4-BE49-F238E27FC236}">
                <a16:creationId xmlns:a16="http://schemas.microsoft.com/office/drawing/2014/main" id="{79A8F2E9-0BAF-4D45-A543-517AF3B88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6400" y="4732868"/>
            <a:ext cx="833791" cy="867901"/>
          </a:xfrm>
          <a:prstGeom prst="rect">
            <a:avLst/>
          </a:prstGeom>
        </p:spPr>
      </p:pic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D029126C-CA5C-4F22-91FA-7D12E5E4B91A}"/>
              </a:ext>
            </a:extLst>
          </p:cNvPr>
          <p:cNvGrpSpPr/>
          <p:nvPr userDrawn="1"/>
        </p:nvGrpSpPr>
        <p:grpSpPr>
          <a:xfrm>
            <a:off x="3038275" y="4882574"/>
            <a:ext cx="404082" cy="676646"/>
            <a:chOff x="3955103" y="5434210"/>
            <a:chExt cx="404082" cy="676646"/>
          </a:xfrm>
        </p:grpSpPr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FAC2F646-9B5B-4528-8747-7F37BF5676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955103" y="5766818"/>
              <a:ext cx="344038" cy="344038"/>
            </a:xfrm>
            <a:prstGeom prst="rect">
              <a:avLst/>
            </a:prstGeom>
          </p:spPr>
        </p:pic>
        <p:pic>
          <p:nvPicPr>
            <p:cNvPr id="7" name="صورة 6">
              <a:extLst>
                <a:ext uri="{FF2B5EF4-FFF2-40B4-BE49-F238E27FC236}">
                  <a16:creationId xmlns:a16="http://schemas.microsoft.com/office/drawing/2014/main" id="{D48FB618-CEC2-4A62-93F6-226D5910F9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3955103" y="5434210"/>
              <a:ext cx="404082" cy="328654"/>
            </a:xfrm>
            <a:prstGeom prst="rect">
              <a:avLst/>
            </a:prstGeom>
          </p:spPr>
        </p:pic>
      </p:grpSp>
      <p:cxnSp>
        <p:nvCxnSpPr>
          <p:cNvPr id="27" name="رابط مستقيم 26">
            <a:extLst>
              <a:ext uri="{FF2B5EF4-FFF2-40B4-BE49-F238E27FC236}">
                <a16:creationId xmlns:a16="http://schemas.microsoft.com/office/drawing/2014/main" id="{28C2AB07-EF2B-4462-93DB-02FAE2F59763}"/>
              </a:ext>
            </a:extLst>
          </p:cNvPr>
          <p:cNvCxnSpPr>
            <a:cxnSpLocks/>
          </p:cNvCxnSpPr>
          <p:nvPr userDrawn="1"/>
        </p:nvCxnSpPr>
        <p:spPr>
          <a:xfrm flipV="1">
            <a:off x="2891039" y="4724400"/>
            <a:ext cx="7367607" cy="1"/>
          </a:xfrm>
          <a:prstGeom prst="line">
            <a:avLst/>
          </a:prstGeom>
          <a:ln w="19050">
            <a:prstDash val="lgDashDot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مربع نص 13">
            <a:extLst>
              <a:ext uri="{FF2B5EF4-FFF2-40B4-BE49-F238E27FC236}">
                <a16:creationId xmlns:a16="http://schemas.microsoft.com/office/drawing/2014/main" id="{76A8A0FA-0526-49E7-902E-3914B107B1E0}"/>
              </a:ext>
            </a:extLst>
          </p:cNvPr>
          <p:cNvSpPr txBox="1"/>
          <p:nvPr userDrawn="1"/>
        </p:nvSpPr>
        <p:spPr>
          <a:xfrm>
            <a:off x="-19901" y="6393482"/>
            <a:ext cx="12211901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Histology team 437 | Renal</a:t>
            </a:r>
            <a:r>
              <a:rPr lang="en-US" sz="1000" baseline="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block | All lectures</a:t>
            </a:r>
            <a:endParaRPr lang="ar-SA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59DC30-AAAD-46B9-9033-F11CE65747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29213" t="23166" r="31107" b="32274"/>
          <a:stretch/>
        </p:blipFill>
        <p:spPr>
          <a:xfrm>
            <a:off x="5672358" y="497397"/>
            <a:ext cx="1770880" cy="151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597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 dirty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dirty="0"/>
              <a:t>تحرير أنماط النص الرئيسي</a:t>
            </a:r>
          </a:p>
          <a:p>
            <a:pPr lvl="1"/>
            <a:r>
              <a:rPr lang="ar-SA" dirty="0"/>
              <a:t>المستوى الثاني</a:t>
            </a:r>
          </a:p>
          <a:p>
            <a:pPr lvl="2"/>
            <a:r>
              <a:rPr lang="ar-SA" dirty="0"/>
              <a:t>المستوى الثالث</a:t>
            </a:r>
          </a:p>
          <a:p>
            <a:pPr lvl="3"/>
            <a:r>
              <a:rPr lang="ar-SA" dirty="0"/>
              <a:t>المستوى الرابع</a:t>
            </a:r>
          </a:p>
          <a:p>
            <a:pPr lvl="4"/>
            <a:r>
              <a:rPr lang="ar-SA" dirty="0"/>
              <a:t>المستوى الخامس</a:t>
            </a:r>
            <a:endParaRPr lang="en-US" dirty="0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9ECBF174-D2AD-48A8-B4B8-648B77B34CE9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61840" y="5750315"/>
            <a:ext cx="909991" cy="947218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142FA776-5188-4810-B1D9-5C7C501684C4}"/>
              </a:ext>
            </a:extLst>
          </p:cNvPr>
          <p:cNvSpPr txBox="1"/>
          <p:nvPr userDrawn="1"/>
        </p:nvSpPr>
        <p:spPr>
          <a:xfrm>
            <a:off x="-19901" y="6393482"/>
            <a:ext cx="12211901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Histology team 437 | Renal</a:t>
            </a:r>
            <a:r>
              <a:rPr lang="en-US" sz="1000" baseline="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block | All lectures</a:t>
            </a:r>
            <a:endParaRPr lang="ar-SA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5350780-818B-454D-93F1-F8DA8DC7193C}"/>
              </a:ext>
            </a:extLst>
          </p:cNvPr>
          <p:cNvGrpSpPr/>
          <p:nvPr userDrawn="1"/>
        </p:nvGrpSpPr>
        <p:grpSpPr>
          <a:xfrm>
            <a:off x="10368492" y="-8467"/>
            <a:ext cx="1823508" cy="6866467"/>
            <a:chOff x="10368492" y="-8467"/>
            <a:chExt cx="1823508" cy="6866467"/>
          </a:xfrm>
        </p:grpSpPr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E065888F-DC6A-41F2-BA33-7EF2D683D06C}"/>
                </a:ext>
              </a:extLst>
            </p:cNvPr>
            <p:cNvSpPr/>
            <p:nvPr/>
          </p:nvSpPr>
          <p:spPr>
            <a:xfrm>
              <a:off x="10371666" y="-8467"/>
              <a:ext cx="1820334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DFF30546-528E-4F30-86CE-0EB568E85965}"/>
                </a:ext>
              </a:extLst>
            </p:cNvPr>
            <p:cNvSpPr/>
            <p:nvPr/>
          </p:nvSpPr>
          <p:spPr>
            <a:xfrm>
              <a:off x="10371666" y="-8467"/>
              <a:ext cx="1817160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A4FAA5E2-E954-412C-B698-D91CE5D11FF3}"/>
                </a:ext>
              </a:extLst>
            </p:cNvPr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A1416847-63C6-4709-9CE0-7485187F9982}"/>
                </a:ext>
              </a:extLst>
            </p:cNvPr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C8B627E7-86E4-48B9-A0F0-DEF4D78A23E0}"/>
                </a:ext>
              </a:extLst>
            </p:cNvPr>
            <p:cNvSpPr/>
            <p:nvPr/>
          </p:nvSpPr>
          <p:spPr>
            <a:xfrm>
              <a:off x="10368492" y="3589867"/>
              <a:ext cx="1820333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SA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65" r:id="rId3"/>
    <p:sldLayoutId id="2147483651" r:id="rId4"/>
    <p:sldLayoutId id="2147483666" r:id="rId5"/>
    <p:sldLayoutId id="2147483653" r:id="rId6"/>
    <p:sldLayoutId id="2147483654" r:id="rId7"/>
    <p:sldLayoutId id="2147483655" r:id="rId8"/>
    <p:sldLayoutId id="2147483667" r:id="rId9"/>
    <p:sldLayoutId id="2147483657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8" r:id="rId16"/>
    <p:sldLayoutId id="2147483659" r:id="rId17"/>
    <p:sldLayoutId id="2147483671" r:id="rId18"/>
    <p:sldLayoutId id="2147483673" r:id="rId19"/>
    <p:sldLayoutId id="2147483672" r:id="rId20"/>
    <p:sldLayoutId id="2147483674" r:id="rId21"/>
    <p:sldLayoutId id="2147483675" r:id="rId22"/>
    <p:sldLayoutId id="2147483669" r:id="rId23"/>
  </p:sldLayoutIdLst>
  <p:hf sldNum="0" hdr="0" dt="0"/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4ED8941-DB00-C74A-A1FC-846E3F4D8E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9118" y="4903511"/>
            <a:ext cx="2117725" cy="211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354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1AEF257-799D-49C4-83BF-95929B8A1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5071532"/>
            <a:ext cx="3087604" cy="1492342"/>
          </a:xfrm>
          <a:prstGeom prst="rect">
            <a:avLst/>
          </a:prstGeom>
        </p:spPr>
      </p:pic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3BD12B39-0737-4385-A244-E8D5003126E6}"/>
              </a:ext>
            </a:extLst>
          </p:cNvPr>
          <p:cNvSpPr txBox="1">
            <a:spLocks/>
          </p:cNvSpPr>
          <p:nvPr/>
        </p:nvSpPr>
        <p:spPr>
          <a:xfrm>
            <a:off x="677335" y="990601"/>
            <a:ext cx="8466665" cy="2667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Mucosa: </a:t>
            </a:r>
            <a:r>
              <a:rPr lang="en-US" sz="16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Is formed of </a:t>
            </a:r>
            <a:r>
              <a:rPr lang="en-US" sz="1600" b="1" dirty="0">
                <a:solidFill>
                  <a:schemeClr val="tx1"/>
                </a:solidFill>
                <a:highlight>
                  <a:srgbClr val="FFFF00"/>
                </a:highlight>
                <a:latin typeface="+mj-lt"/>
                <a:cs typeface="Times New Roman" pitchFamily="18" charset="0"/>
              </a:rPr>
              <a:t>transitional epithelium</a:t>
            </a:r>
            <a:r>
              <a:rPr lang="en-US" sz="16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and </a:t>
            </a:r>
            <a:r>
              <a:rPr lang="en-US" sz="16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lamina propria</a:t>
            </a:r>
            <a:r>
              <a:rPr lang="en-US" sz="16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.</a:t>
            </a:r>
          </a:p>
          <a:p>
            <a:pPr algn="l" rtl="0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Muscularis (muscular coat): </a:t>
            </a:r>
            <a:br>
              <a:rPr lang="en-US" sz="16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</a:br>
            <a:r>
              <a:rPr lang="en-US" sz="16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Is formed of </a:t>
            </a:r>
            <a:r>
              <a:rPr lang="en-US" sz="16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2 layers </a:t>
            </a:r>
            <a:r>
              <a:rPr lang="en-US" sz="16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of </a:t>
            </a:r>
            <a:r>
              <a:rPr lang="en-US" sz="1600" u="sng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smooth muscle</a:t>
            </a:r>
            <a:r>
              <a:rPr lang="en-US" sz="16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in the </a:t>
            </a:r>
            <a:r>
              <a:rPr lang="en-US" sz="16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upper 2/3</a:t>
            </a:r>
            <a:r>
              <a:rPr lang="en-US" sz="16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:</a:t>
            </a:r>
            <a:br>
              <a:rPr lang="en-US" sz="1600" dirty="0">
                <a:solidFill>
                  <a:schemeClr val="tx1"/>
                </a:solidFill>
                <a:latin typeface="+mj-lt"/>
                <a:cs typeface="Times New Roman" pitchFamily="18" charset="0"/>
              </a:rPr>
            </a:br>
            <a:r>
              <a:rPr lang="en-US" sz="16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1) Inner longitudinal.</a:t>
            </a:r>
            <a:br>
              <a:rPr lang="en-US" sz="1600" dirty="0">
                <a:solidFill>
                  <a:schemeClr val="tx1"/>
                </a:solidFill>
                <a:latin typeface="+mj-lt"/>
                <a:cs typeface="Times New Roman" pitchFamily="18" charset="0"/>
              </a:rPr>
            </a:br>
            <a:r>
              <a:rPr lang="en-US" sz="16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2) Outer circular.</a:t>
            </a:r>
            <a:br>
              <a:rPr lang="en-US" sz="1600" dirty="0">
                <a:solidFill>
                  <a:schemeClr val="tx1"/>
                </a:solidFill>
                <a:latin typeface="+mj-lt"/>
                <a:cs typeface="Times New Roman" pitchFamily="18" charset="0"/>
              </a:rPr>
            </a:br>
            <a:r>
              <a:rPr lang="en-US" sz="16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Is formed of </a:t>
            </a:r>
            <a:r>
              <a:rPr lang="en-US" sz="16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3 layers</a:t>
            </a:r>
            <a:r>
              <a:rPr lang="en-US" sz="16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of </a:t>
            </a:r>
            <a:r>
              <a:rPr lang="en-US" sz="1600" u="sng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smooth muscle</a:t>
            </a:r>
            <a:r>
              <a:rPr lang="en-US" sz="16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in the </a:t>
            </a:r>
            <a:r>
              <a:rPr lang="en-US" sz="16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lower 1/3:</a:t>
            </a:r>
            <a:br>
              <a:rPr lang="en-US" sz="16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</a:br>
            <a:r>
              <a:rPr lang="en-US" sz="16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1) Inner longitudinal.</a:t>
            </a:r>
            <a:br>
              <a:rPr lang="en-US" sz="1600" dirty="0">
                <a:solidFill>
                  <a:schemeClr val="tx1"/>
                </a:solidFill>
                <a:latin typeface="+mj-lt"/>
                <a:cs typeface="Times New Roman" pitchFamily="18" charset="0"/>
              </a:rPr>
            </a:br>
            <a:r>
              <a:rPr lang="en-US" sz="16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2) Middle circular.</a:t>
            </a:r>
            <a:br>
              <a:rPr lang="en-US" sz="1600" dirty="0">
                <a:solidFill>
                  <a:schemeClr val="tx1"/>
                </a:solidFill>
                <a:latin typeface="+mj-lt"/>
                <a:cs typeface="Times New Roman" pitchFamily="18" charset="0"/>
              </a:rPr>
            </a:br>
            <a:r>
              <a:rPr lang="en-US" sz="16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3) Outer longitudinal.</a:t>
            </a:r>
          </a:p>
          <a:p>
            <a:pPr algn="l" rtl="0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Adventitia: </a:t>
            </a:r>
            <a:r>
              <a:rPr lang="en-US" sz="16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fibrous C.T. covering </a:t>
            </a:r>
            <a:r>
              <a:rPr lang="en-US" sz="1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(Without serosa).</a:t>
            </a:r>
            <a:br>
              <a:rPr lang="en-US" sz="1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</a:b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Serosa -&gt; adventitia + visceral layer of peritoneum (mesothelium)</a:t>
            </a:r>
            <a:endParaRPr lang="en-US" sz="1600" b="1" dirty="0">
              <a:solidFill>
                <a:schemeClr val="bg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" name="عنوان 1">
            <a:extLst>
              <a:ext uri="{FF2B5EF4-FFF2-40B4-BE49-F238E27FC236}">
                <a16:creationId xmlns:a16="http://schemas.microsoft.com/office/drawing/2014/main" id="{BA396610-EB49-48EB-B0E1-69A5768A1BA2}"/>
              </a:ext>
            </a:extLst>
          </p:cNvPr>
          <p:cNvSpPr txBox="1">
            <a:spLocks/>
          </p:cNvSpPr>
          <p:nvPr/>
        </p:nvSpPr>
        <p:spPr>
          <a:xfrm>
            <a:off x="677335" y="609601"/>
            <a:ext cx="4732865" cy="381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rtl="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Ureter</a:t>
            </a:r>
            <a:endParaRPr lang="ar-SA" sz="2000" b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ADF7143-736A-4679-B4D8-2C8542BF537B}"/>
              </a:ext>
            </a:extLst>
          </p:cNvPr>
          <p:cNvSpPr txBox="1">
            <a:spLocks/>
          </p:cNvSpPr>
          <p:nvPr/>
        </p:nvSpPr>
        <p:spPr>
          <a:xfrm>
            <a:off x="677335" y="4227442"/>
            <a:ext cx="8619065" cy="2362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1600" dirty="0">
                <a:solidFill>
                  <a:schemeClr val="tx1"/>
                </a:solidFill>
                <a:cs typeface="Times New Roman" pitchFamily="18" charset="0"/>
              </a:rPr>
              <a:t>It has the </a:t>
            </a:r>
            <a:r>
              <a:rPr lang="en-US" sz="1600" u="sng" dirty="0">
                <a:solidFill>
                  <a:schemeClr val="tx1"/>
                </a:solidFill>
                <a:cs typeface="Times New Roman" pitchFamily="18" charset="0"/>
              </a:rPr>
              <a:t>same</a:t>
            </a:r>
            <a:r>
              <a:rPr lang="en-US" sz="1600" dirty="0">
                <a:solidFill>
                  <a:schemeClr val="tx1"/>
                </a:solidFill>
                <a:cs typeface="Times New Roman" pitchFamily="18" charset="0"/>
              </a:rPr>
              <a:t> structure </a:t>
            </a:r>
            <a:r>
              <a:rPr lang="en-US" sz="1600" u="sng" dirty="0">
                <a:solidFill>
                  <a:schemeClr val="tx1"/>
                </a:solidFill>
                <a:cs typeface="Times New Roman" pitchFamily="18" charset="0"/>
              </a:rPr>
              <a:t>as</a:t>
            </a:r>
            <a:r>
              <a:rPr lang="en-US" sz="1600" dirty="0">
                <a:solidFill>
                  <a:schemeClr val="tx1"/>
                </a:solidFill>
                <a:cs typeface="Times New Roman" pitchFamily="18" charset="0"/>
              </a:rPr>
              <a:t> the </a:t>
            </a:r>
            <a:r>
              <a:rPr lang="en-US" sz="1600" b="1" dirty="0">
                <a:solidFill>
                  <a:schemeClr val="tx1"/>
                </a:solidFill>
                <a:cs typeface="Times New Roman" pitchFamily="18" charset="0"/>
              </a:rPr>
              <a:t>lower third of ureter</a:t>
            </a:r>
            <a:r>
              <a:rPr lang="en-US" sz="1600" dirty="0">
                <a:solidFill>
                  <a:schemeClr val="tx1"/>
                </a:solidFill>
                <a:cs typeface="Times New Roman" pitchFamily="18" charset="0"/>
              </a:rPr>
              <a:t>.</a:t>
            </a:r>
            <a:r>
              <a:rPr lang="ar-SA" sz="16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(All same lower third of ureter except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urinary bladder with serosa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while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ureter without serosa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)</a:t>
            </a:r>
          </a:p>
          <a:p>
            <a:pPr algn="l" rtl="0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1600" dirty="0">
                <a:solidFill>
                  <a:schemeClr val="tx1"/>
                </a:solidFill>
                <a:cs typeface="Times New Roman" pitchFamily="18" charset="0"/>
              </a:rPr>
              <a:t>Superficial layer of </a:t>
            </a:r>
            <a:r>
              <a:rPr lang="en-US" sz="1600" b="1" dirty="0">
                <a:solidFill>
                  <a:schemeClr val="tx1"/>
                </a:solidFill>
                <a:highlight>
                  <a:srgbClr val="FFFF00"/>
                </a:highlight>
                <a:cs typeface="Times New Roman" pitchFamily="18" charset="0"/>
              </a:rPr>
              <a:t>transitional epithelium</a:t>
            </a:r>
            <a:r>
              <a:rPr lang="en-US" sz="16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cs typeface="Times New Roman" pitchFamily="18" charset="0"/>
              </a:rPr>
              <a:t>has dome-shaped cells (in empty bladder).</a:t>
            </a:r>
          </a:p>
          <a:p>
            <a:pPr algn="l" rtl="0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1600" dirty="0">
                <a:solidFill>
                  <a:schemeClr val="tx1"/>
                </a:solidFill>
                <a:cs typeface="Times New Roman" pitchFamily="18" charset="0"/>
              </a:rPr>
              <a:t>It has </a:t>
            </a:r>
            <a:r>
              <a:rPr lang="en-US" sz="1600" b="1" dirty="0">
                <a:solidFill>
                  <a:schemeClr val="tx1"/>
                </a:solidFill>
                <a:cs typeface="Times New Roman" pitchFamily="18" charset="0"/>
              </a:rPr>
              <a:t>3 layers </a:t>
            </a:r>
            <a:r>
              <a:rPr lang="en-US" sz="1600" dirty="0">
                <a:solidFill>
                  <a:schemeClr val="tx1"/>
                </a:solidFill>
                <a:cs typeface="Times New Roman" pitchFamily="18" charset="0"/>
              </a:rPr>
              <a:t>of </a:t>
            </a:r>
            <a:r>
              <a:rPr lang="en-US" sz="1600" u="sng" dirty="0">
                <a:solidFill>
                  <a:schemeClr val="tx1"/>
                </a:solidFill>
                <a:cs typeface="Times New Roman" pitchFamily="18" charset="0"/>
              </a:rPr>
              <a:t>smooth muscle</a:t>
            </a:r>
            <a:r>
              <a:rPr lang="en-US" sz="1600" dirty="0">
                <a:solidFill>
                  <a:schemeClr val="tx1"/>
                </a:solidFill>
                <a:cs typeface="Times New Roman" pitchFamily="18" charset="0"/>
              </a:rPr>
              <a:t>:</a:t>
            </a:r>
            <a:br>
              <a:rPr lang="en-US" sz="1600" dirty="0">
                <a:solidFill>
                  <a:schemeClr val="tx1"/>
                </a:solidFill>
                <a:cs typeface="Times New Roman" pitchFamily="18" charset="0"/>
              </a:rPr>
            </a:br>
            <a:r>
              <a:rPr lang="en-US" sz="1600" dirty="0">
                <a:solidFill>
                  <a:schemeClr val="tx1"/>
                </a:solidFill>
                <a:cs typeface="Times New Roman" pitchFamily="18" charset="0"/>
              </a:rPr>
              <a:t>1) Inner longitudinal.</a:t>
            </a:r>
            <a:br>
              <a:rPr lang="en-US" sz="1600" dirty="0">
                <a:solidFill>
                  <a:schemeClr val="tx1"/>
                </a:solidFill>
                <a:cs typeface="Times New Roman" pitchFamily="18" charset="0"/>
              </a:rPr>
            </a:br>
            <a:r>
              <a:rPr lang="en-US" sz="1600" dirty="0">
                <a:solidFill>
                  <a:schemeClr val="tx1"/>
                </a:solidFill>
                <a:cs typeface="Times New Roman" pitchFamily="18" charset="0"/>
              </a:rPr>
              <a:t>2) Middle circular.</a:t>
            </a:r>
            <a:br>
              <a:rPr lang="en-US" sz="1600" dirty="0">
                <a:solidFill>
                  <a:schemeClr val="tx1"/>
                </a:solidFill>
                <a:cs typeface="Times New Roman" pitchFamily="18" charset="0"/>
              </a:rPr>
            </a:br>
            <a:r>
              <a:rPr lang="en-US" sz="1600" dirty="0">
                <a:solidFill>
                  <a:schemeClr val="tx1"/>
                </a:solidFill>
                <a:cs typeface="Times New Roman" pitchFamily="18" charset="0"/>
              </a:rPr>
              <a:t>3) Outer longitudinal.</a:t>
            </a:r>
          </a:p>
          <a:p>
            <a:pPr algn="l" rtl="0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1600" dirty="0">
                <a:solidFill>
                  <a:schemeClr val="tx1"/>
                </a:solidFill>
                <a:cs typeface="Times New Roman" pitchFamily="18" charset="0"/>
              </a:rPr>
              <a:t>Its outer covering is </a:t>
            </a:r>
            <a:r>
              <a:rPr lang="en-US" sz="1600" b="1" dirty="0">
                <a:solidFill>
                  <a:schemeClr val="tx1"/>
                </a:solidFill>
                <a:cs typeface="Times New Roman" pitchFamily="18" charset="0"/>
              </a:rPr>
              <a:t>adventitia or serosa</a:t>
            </a:r>
            <a:r>
              <a:rPr lang="en-US" sz="1600" dirty="0">
                <a:solidFill>
                  <a:schemeClr val="tx1"/>
                </a:solidFill>
                <a:cs typeface="Times New Roman" pitchFamily="18" charset="0"/>
              </a:rPr>
              <a:t>.</a:t>
            </a:r>
          </a:p>
          <a:p>
            <a:pPr algn="l" rtl="0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Part of urinary bladder cover with Adventitia and other part cover with Serosa</a:t>
            </a:r>
            <a:endParaRPr lang="en-US" sz="1200" dirty="0">
              <a:solidFill>
                <a:schemeClr val="bg1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2" name="عنوان 1">
            <a:extLst>
              <a:ext uri="{FF2B5EF4-FFF2-40B4-BE49-F238E27FC236}">
                <a16:creationId xmlns:a16="http://schemas.microsoft.com/office/drawing/2014/main" id="{42527276-61D5-40F0-A720-C274A35CB294}"/>
              </a:ext>
            </a:extLst>
          </p:cNvPr>
          <p:cNvSpPr txBox="1">
            <a:spLocks/>
          </p:cNvSpPr>
          <p:nvPr/>
        </p:nvSpPr>
        <p:spPr>
          <a:xfrm>
            <a:off x="677335" y="3846442"/>
            <a:ext cx="4732865" cy="381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rtl="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accent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Urinary bladder</a:t>
            </a:r>
            <a:endParaRPr lang="ar-SA" sz="2000" b="1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82CB03-C546-4C91-A974-F94B4EE4A7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3239" y="762000"/>
            <a:ext cx="2877561" cy="2334970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28C7461A-38C2-4540-80BD-B18FCAA599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046163" y="3776043"/>
            <a:ext cx="1836370" cy="1249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5265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D7AE8D9-EDF1-4848-900E-45DF0AB9415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04800" y="990600"/>
          <a:ext cx="10058400" cy="5106893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2194040993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4110882445"/>
                    </a:ext>
                  </a:extLst>
                </a:gridCol>
                <a:gridCol w="1286540">
                  <a:extLst>
                    <a:ext uri="{9D8B030D-6E8A-4147-A177-3AD203B41FA5}">
                      <a16:colId xmlns:a16="http://schemas.microsoft.com/office/drawing/2014/main" val="3401937162"/>
                    </a:ext>
                  </a:extLst>
                </a:gridCol>
                <a:gridCol w="3742660">
                  <a:extLst>
                    <a:ext uri="{9D8B030D-6E8A-4147-A177-3AD203B41FA5}">
                      <a16:colId xmlns:a16="http://schemas.microsoft.com/office/drawing/2014/main" val="2002305541"/>
                    </a:ext>
                  </a:extLst>
                </a:gridCol>
              </a:tblGrid>
              <a:tr h="389183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Male urethra </a:t>
                      </a:r>
                      <a:r>
                        <a:rPr lang="en-US" sz="1200" dirty="0"/>
                        <a:t>(divided into 3 regions)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Female urethra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4931144"/>
                  </a:ext>
                </a:extLst>
              </a:tr>
              <a:tr h="92817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2"/>
                          </a:solidFill>
                        </a:rPr>
                        <a:t>Prostatic urethra </a:t>
                      </a:r>
                      <a:br>
                        <a:rPr lang="en-US" sz="1400" b="1" dirty="0">
                          <a:solidFill>
                            <a:schemeClr val="accent2"/>
                          </a:solidFill>
                        </a:rPr>
                      </a:br>
                      <a:r>
                        <a:rPr lang="en-US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(3 cm)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+mj-lt"/>
                        </a:rPr>
                        <a:t>is lined with </a:t>
                      </a:r>
                      <a:r>
                        <a:rPr lang="en-US" sz="1400" b="1" dirty="0">
                          <a:highlight>
                            <a:srgbClr val="FFFF00"/>
                          </a:highlight>
                          <a:latin typeface="+mj-lt"/>
                        </a:rPr>
                        <a:t>transitional 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j-lt"/>
                          <a:ea typeface="+mn-ea"/>
                          <a:cs typeface="Times New Roman" pitchFamily="18" charset="0"/>
                        </a:rPr>
                        <a:t>epithelium</a:t>
                      </a:r>
                      <a:endParaRPr lang="en-US" sz="1400" b="1" dirty="0">
                        <a:highlight>
                          <a:srgbClr val="FFFF00"/>
                        </a:highlight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2"/>
                          </a:solidFill>
                        </a:rPr>
                        <a:t>Epithelium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eaLnBrk="1" hangingPunct="1">
                        <a:defRPr/>
                      </a:pPr>
                      <a:r>
                        <a:rPr lang="en-US" sz="1400" dirty="0">
                          <a:latin typeface="+mj-lt"/>
                        </a:rPr>
                        <a:t>1-</a:t>
                      </a:r>
                      <a:r>
                        <a:rPr lang="en-US" sz="1400" b="1" dirty="0">
                          <a:highlight>
                            <a:srgbClr val="FFFF00"/>
                          </a:highlight>
                          <a:latin typeface="+mj-lt"/>
                        </a:rPr>
                        <a:t>Transitional 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j-lt"/>
                          <a:ea typeface="+mn-ea"/>
                          <a:cs typeface="Times New Roman" pitchFamily="18" charset="0"/>
                        </a:rPr>
                        <a:t>epithelium </a:t>
                      </a:r>
                      <a:r>
                        <a:rPr lang="en-US" sz="1400" dirty="0">
                          <a:latin typeface="+mj-lt"/>
                        </a:rPr>
                        <a:t>near the bladder</a:t>
                      </a:r>
                    </a:p>
                    <a:p>
                      <a:pPr algn="l" rtl="0" eaLnBrk="1" hangingPunct="1">
                        <a:defRPr/>
                      </a:pPr>
                      <a:r>
                        <a:rPr lang="en-US" sz="1400" dirty="0">
                          <a:latin typeface="+mj-lt"/>
                        </a:rPr>
                        <a:t>2-</a:t>
                      </a:r>
                      <a:r>
                        <a:rPr lang="en-US" sz="1400" b="1" dirty="0">
                          <a:highlight>
                            <a:srgbClr val="FFFF00"/>
                          </a:highlight>
                          <a:latin typeface="+mj-lt"/>
                        </a:rPr>
                        <a:t>Pseudostratified columnar 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j-lt"/>
                          <a:ea typeface="+mn-ea"/>
                          <a:cs typeface="Times New Roman" pitchFamily="18" charset="0"/>
                        </a:rPr>
                        <a:t>epithelium</a:t>
                      </a:r>
                      <a:br>
                        <a:rPr lang="en-US" sz="1400" b="1" kern="12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j-lt"/>
                          <a:ea typeface="+mn-ea"/>
                          <a:cs typeface="Times New Roman" pitchFamily="18" charset="0"/>
                        </a:rPr>
                      </a:br>
                      <a:r>
                        <a:rPr lang="en-US" sz="1400" dirty="0">
                          <a:latin typeface="+mj-lt"/>
                        </a:rPr>
                        <a:t>3 </a:t>
                      </a:r>
                      <a:r>
                        <a:rPr lang="en-US" sz="1400" b="1" dirty="0">
                          <a:highlight>
                            <a:srgbClr val="FFFF00"/>
                          </a:highlight>
                          <a:latin typeface="+mj-lt"/>
                        </a:rPr>
                        <a:t>Stratified squamous non-keratinized 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j-lt"/>
                          <a:ea typeface="+mn-ea"/>
                          <a:cs typeface="Times New Roman" pitchFamily="18" charset="0"/>
                        </a:rPr>
                        <a:t>epithelium</a:t>
                      </a:r>
                      <a:endParaRPr lang="en-US" sz="1400" b="1" dirty="0">
                        <a:highlight>
                          <a:srgbClr val="FFFF00"/>
                        </a:highlight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27096047"/>
                  </a:ext>
                </a:extLst>
              </a:tr>
              <a:tr h="79577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2"/>
                          </a:solidFill>
                        </a:rPr>
                        <a:t>Membranou</a:t>
                      </a:r>
                      <a:r>
                        <a:rPr lang="en-US" sz="1200" b="1" dirty="0">
                          <a:solidFill>
                            <a:schemeClr val="accent2"/>
                          </a:solidFill>
                        </a:rPr>
                        <a:t>s</a:t>
                      </a:r>
                      <a:r>
                        <a:rPr lang="en-US" sz="1400" b="1" dirty="0">
                          <a:solidFill>
                            <a:schemeClr val="accent2"/>
                          </a:solidFill>
                        </a:rPr>
                        <a:t> urethra</a:t>
                      </a:r>
                      <a:br>
                        <a:rPr lang="en-US" sz="1400" b="1" dirty="0">
                          <a:solidFill>
                            <a:schemeClr val="accent2"/>
                          </a:solidFill>
                        </a:rPr>
                      </a:br>
                      <a:r>
                        <a:rPr lang="en-US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(1 cm)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l" rtl="0">
                        <a:buFont typeface="Wingdings" panose="05000000000000000000" pitchFamily="2" charset="2"/>
                        <a:buNone/>
                        <a:defRPr/>
                      </a:pP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  <a:p>
                      <a:pPr algn="l" rtl="0"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</a:rPr>
                        <a:t>Its longest part</a:t>
                      </a:r>
                      <a:br>
                        <a:rPr lang="en-US" sz="1400" dirty="0">
                          <a:latin typeface="+mj-lt"/>
                        </a:rPr>
                      </a:br>
                      <a:r>
                        <a:rPr lang="en-US" sz="1400" dirty="0">
                          <a:latin typeface="+mj-lt"/>
                        </a:rPr>
                        <a:t>is lined with </a:t>
                      </a:r>
                      <a:r>
                        <a:rPr lang="en-US" sz="1400" b="1" dirty="0">
                          <a:highlight>
                            <a:srgbClr val="FFFF00"/>
                          </a:highlight>
                          <a:latin typeface="+mj-lt"/>
                        </a:rPr>
                        <a:t>Stratified columnar 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j-lt"/>
                          <a:ea typeface="+mn-ea"/>
                          <a:cs typeface="Times New Roman" pitchFamily="18" charset="0"/>
                        </a:rPr>
                        <a:t>epithelium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>
                          <a:latin typeface="+mj-lt"/>
                        </a:rPr>
                        <a:t>with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+mj-lt"/>
                        </a:rPr>
                        <a:t>patches</a:t>
                      </a:r>
                      <a:r>
                        <a:rPr lang="en-US" sz="1400" dirty="0">
                          <a:latin typeface="+mj-lt"/>
                        </a:rPr>
                        <a:t> of </a:t>
                      </a:r>
                      <a:r>
                        <a:rPr lang="en-US" sz="1400" b="1" dirty="0">
                          <a:highlight>
                            <a:srgbClr val="FFFF00"/>
                          </a:highlight>
                          <a:latin typeface="+mj-lt"/>
                        </a:rPr>
                        <a:t>pseudostratified columnar epithelium</a:t>
                      </a:r>
                      <a:endParaRPr lang="en-US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2"/>
                          </a:solidFill>
                        </a:rPr>
                        <a:t>Sub-epithelial fibroelastic C.T.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l" rtl="0" eaLnBrk="1" hangingPunct="1">
                        <a:defRPr/>
                      </a:pPr>
                      <a:r>
                        <a:rPr lang="en-US" sz="1400" dirty="0">
                          <a:latin typeface="+mj-lt"/>
                        </a:rPr>
                        <a:t>that </a:t>
                      </a:r>
                      <a:r>
                        <a:rPr lang="en-US" sz="1400" b="1" dirty="0">
                          <a:latin typeface="+mj-lt"/>
                        </a:rPr>
                        <a:t>contains glands </a:t>
                      </a:r>
                      <a:r>
                        <a:rPr lang="en-US" sz="1400" dirty="0">
                          <a:latin typeface="+mj-lt"/>
                        </a:rPr>
                        <a:t>of Littre </a:t>
                      </a:r>
                      <a:r>
                        <a:rPr lang="en-US" sz="1400" i="0" dirty="0">
                          <a:latin typeface="+mj-lt"/>
                        </a:rPr>
                        <a:t>(mucus-secreting glands)</a:t>
                      </a:r>
                    </a:p>
                    <a:p>
                      <a:pPr algn="l" rtl="0"/>
                      <a:endParaRPr lang="en-US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44977662"/>
                  </a:ext>
                </a:extLst>
              </a:tr>
              <a:tr h="132392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2"/>
                          </a:solidFill>
                        </a:rPr>
                        <a:t>Penile (spongy) urethra</a:t>
                      </a:r>
                      <a:br>
                        <a:rPr lang="en-US" sz="1400" b="1" dirty="0">
                          <a:solidFill>
                            <a:schemeClr val="accent2"/>
                          </a:solidFill>
                        </a:rPr>
                      </a:br>
                      <a:r>
                        <a:rPr lang="en-US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(16 cm)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l" rtl="0"/>
                      <a:endParaRPr lang="en-US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7225839"/>
                  </a:ext>
                </a:extLst>
              </a:tr>
              <a:tr h="851844">
                <a:tc vMerge="1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2"/>
                          </a:solidFill>
                        </a:rPr>
                        <a:t>Penile (spongy) urethra</a:t>
                      </a:r>
                      <a:br>
                        <a:rPr lang="en-US" sz="1400" b="1" dirty="0">
                          <a:solidFill>
                            <a:schemeClr val="accent2"/>
                          </a:solidFill>
                        </a:rPr>
                      </a:br>
                      <a:r>
                        <a:rPr lang="en-US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(16 cm)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accent2"/>
                          </a:solidFill>
                        </a:rPr>
                        <a:t>Smooth muscle</a:t>
                      </a:r>
                      <a:endParaRPr lang="en-US" sz="1400" b="1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+mj-lt"/>
                        </a:rPr>
                        <a:t>inner longitudinal </a:t>
                      </a:r>
                      <a:r>
                        <a:rPr lang="en-US" sz="1400" dirty="0">
                          <a:latin typeface="+mj-lt"/>
                        </a:rPr>
                        <a:t>and </a:t>
                      </a:r>
                      <a:r>
                        <a:rPr lang="en-US" sz="1400" b="1" dirty="0">
                          <a:latin typeface="+mj-lt"/>
                        </a:rPr>
                        <a:t>outer circular layers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20499123"/>
                  </a:ext>
                </a:extLst>
              </a:tr>
              <a:tr h="1976106">
                <a:tc gridSpan="2">
                  <a:txBody>
                    <a:bodyPr/>
                    <a:lstStyle/>
                    <a:p>
                      <a:pPr algn="l" rtl="0">
                        <a:buFont typeface="Wingdings" panose="05000000000000000000" pitchFamily="2" charset="2"/>
                        <a:buNone/>
                        <a:defRPr/>
                      </a:pPr>
                      <a:endParaRPr lang="en-US" sz="1400" dirty="0">
                        <a:latin typeface="+mj-lt"/>
                      </a:endParaRPr>
                    </a:p>
                    <a:p>
                      <a:pPr algn="l" rtl="0">
                        <a:buFont typeface="Wingdings" panose="05000000000000000000" pitchFamily="2" charset="2"/>
                        <a:buNone/>
                        <a:defRPr/>
                      </a:pPr>
                      <a:endParaRPr lang="en-US" sz="1400" dirty="0">
                        <a:latin typeface="+mj-lt"/>
                      </a:endParaRPr>
                    </a:p>
                    <a:p>
                      <a:pPr algn="l" rtl="0">
                        <a:buFont typeface="Wingdings" panose="05000000000000000000" pitchFamily="2" charset="2"/>
                        <a:buNone/>
                        <a:defRPr/>
                      </a:pPr>
                      <a:endParaRPr lang="en-US" sz="1400" dirty="0">
                        <a:latin typeface="+mj-lt"/>
                      </a:endParaRPr>
                    </a:p>
                    <a:p>
                      <a:pPr algn="l" rtl="0">
                        <a:buFont typeface="Wingdings" panose="05000000000000000000" pitchFamily="2" charset="2"/>
                        <a:buNone/>
                        <a:defRPr/>
                      </a:pPr>
                      <a:endParaRPr lang="en-US" sz="1400" dirty="0">
                        <a:latin typeface="+mj-lt"/>
                      </a:endParaRPr>
                    </a:p>
                    <a:p>
                      <a:pPr algn="l" rtl="0">
                        <a:buFont typeface="Wingdings" panose="05000000000000000000" pitchFamily="2" charset="2"/>
                        <a:buNone/>
                        <a:defRPr/>
                      </a:pPr>
                      <a:endParaRPr lang="en-US" sz="14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rtl="0">
                        <a:buFont typeface="Wingdings" panose="05000000000000000000" pitchFamily="2" charset="2"/>
                        <a:buNone/>
                        <a:defRPr/>
                      </a:pPr>
                      <a:endParaRPr lang="en-US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rtl="0"/>
                      <a:endParaRPr lang="en-US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55562507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992E9138-5FE4-44D7-9108-1F9B483A8B75}"/>
              </a:ext>
            </a:extLst>
          </p:cNvPr>
          <p:cNvSpPr txBox="1"/>
          <p:nvPr/>
        </p:nvSpPr>
        <p:spPr>
          <a:xfrm>
            <a:off x="457201" y="4267200"/>
            <a:ext cx="3124200" cy="18774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Clr>
                <a:srgbClr val="FF3399"/>
              </a:buClr>
              <a:buFont typeface="Courier New" panose="02070309020205020404" pitchFamily="49" charset="0"/>
              <a:buChar char="o"/>
            </a:pPr>
            <a:r>
              <a:rPr lang="en-US" sz="1400" b="1" dirty="0"/>
              <a:t>N.B. In </a:t>
            </a:r>
            <a:r>
              <a:rPr lang="en-US" sz="1400" b="1" dirty="0">
                <a:solidFill>
                  <a:srgbClr val="FF0000"/>
                </a:solidFill>
              </a:rPr>
              <a:t>navicular fossa</a:t>
            </a:r>
            <a:r>
              <a:rPr lang="en-US" sz="1400" b="1" dirty="0"/>
              <a:t> (enlarged terminal portion): </a:t>
            </a:r>
            <a:r>
              <a:rPr lang="en-US" sz="1400" b="1" dirty="0">
                <a:highlight>
                  <a:srgbClr val="FFFF00"/>
                </a:highlight>
              </a:rPr>
              <a:t>Stratified squamous non-keratinized epithelium. </a:t>
            </a:r>
          </a:p>
          <a:p>
            <a:pPr marL="285750" indent="-285750">
              <a:buClr>
                <a:srgbClr val="FF3399"/>
              </a:buClr>
              <a:buFont typeface="Courier New" panose="02070309020205020404" pitchFamily="49" charset="0"/>
              <a:buChar char="o"/>
            </a:pPr>
            <a:r>
              <a:rPr lang="en-US" sz="1400" b="1" dirty="0"/>
              <a:t>N.B. The lamina propria contains mucus secreting glands of Littre.</a:t>
            </a:r>
          </a:p>
          <a:p>
            <a:endParaRPr lang="ar-S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AB2176-4855-4E59-B7A0-1472E0598F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158" r="50000" b="9298"/>
          <a:stretch/>
        </p:blipFill>
        <p:spPr>
          <a:xfrm>
            <a:off x="3250096" y="4267200"/>
            <a:ext cx="2057400" cy="17041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4A596D1-85D8-4D61-B841-196B38E83A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33158" b="9298"/>
          <a:stretch/>
        </p:blipFill>
        <p:spPr>
          <a:xfrm>
            <a:off x="6629400" y="4359966"/>
            <a:ext cx="2057400" cy="1704110"/>
          </a:xfrm>
          <a:prstGeom prst="rect">
            <a:avLst/>
          </a:prstGeom>
        </p:spPr>
      </p:pic>
      <p:sp>
        <p:nvSpPr>
          <p:cNvPr id="4" name="عنوان 1">
            <a:extLst>
              <a:ext uri="{FF2B5EF4-FFF2-40B4-BE49-F238E27FC236}">
                <a16:creationId xmlns:a16="http://schemas.microsoft.com/office/drawing/2014/main" id="{BA396610-EB49-48EB-B0E1-69A5768A1BA2}"/>
              </a:ext>
            </a:extLst>
          </p:cNvPr>
          <p:cNvSpPr txBox="1">
            <a:spLocks/>
          </p:cNvSpPr>
          <p:nvPr/>
        </p:nvSpPr>
        <p:spPr>
          <a:xfrm>
            <a:off x="677335" y="609601"/>
            <a:ext cx="4732865" cy="381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rtl="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Urethra</a:t>
            </a:r>
            <a:endParaRPr lang="ar-SA" sz="2000" b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pic>
        <p:nvPicPr>
          <p:cNvPr id="10" name="صورة 7">
            <a:extLst>
              <a:ext uri="{FF2B5EF4-FFF2-40B4-BE49-F238E27FC236}">
                <a16:creationId xmlns:a16="http://schemas.microsoft.com/office/drawing/2014/main" id="{42AAD229-52E1-4CA2-939D-01ABDED4B5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840" y="5750315"/>
            <a:ext cx="909991" cy="947218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763ACF48-32A2-4826-83A2-807A928506D7}"/>
              </a:ext>
            </a:extLst>
          </p:cNvPr>
          <p:cNvSpPr txBox="1"/>
          <p:nvPr/>
        </p:nvSpPr>
        <p:spPr>
          <a:xfrm>
            <a:off x="2590800" y="6107668"/>
            <a:ext cx="62484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/>
              <a:t>N.B. The female urethra is shorter than the male urethra </a:t>
            </a:r>
            <a:endParaRPr lang="ar-SA" sz="1600" dirty="0"/>
          </a:p>
        </p:txBody>
      </p:sp>
    </p:spTree>
    <p:extLst>
      <p:ext uri="{BB962C8B-B14F-4D97-AF65-F5344CB8AC3E}">
        <p14:creationId xmlns:p14="http://schemas.microsoft.com/office/powerpoint/2010/main" val="1782244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5915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5287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9476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00342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42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7753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7328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3BD12B39-0737-4385-A244-E8D5003126E6}"/>
              </a:ext>
            </a:extLst>
          </p:cNvPr>
          <p:cNvSpPr txBox="1">
            <a:spLocks/>
          </p:cNvSpPr>
          <p:nvPr/>
        </p:nvSpPr>
        <p:spPr>
          <a:xfrm>
            <a:off x="677335" y="1066800"/>
            <a:ext cx="8293821" cy="2362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1600" b="1" u="sng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Cortex:</a:t>
            </a:r>
            <a:r>
              <a:rPr lang="en-US" sz="16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 </a:t>
            </a:r>
            <a:r>
              <a:rPr lang="en-US" sz="16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Dark brown and granular.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Content of cortex (renal corpuscle, PCT, loop of Henle, DCT, part of collecting tubule)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  <a:p>
            <a:pPr algn="l" rtl="0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1600" b="1" u="sng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Medulla:</a:t>
            </a:r>
            <a:r>
              <a:rPr lang="en-US" sz="16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6-12</a:t>
            </a:r>
            <a:r>
              <a:rPr lang="en-US" sz="16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pyramid-shape regions (renal pyramids)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content of medulla ( collecting duct, loop of Henle, collecting tubule) 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  <a:p>
            <a:pPr algn="l" rtl="0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16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The base of pyramid is toward the cortex (cortico-medullary border)</a:t>
            </a:r>
          </a:p>
          <a:p>
            <a:pPr algn="l" rtl="0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16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The apex (renal papilla) toward the hilum, it is perforated by 12 openings of the </a:t>
            </a:r>
            <a:r>
              <a:rPr lang="en-US" sz="1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ducts of Bellini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  <a:cs typeface="Times New Roman" pitchFamily="18" charset="0"/>
              </a:rPr>
              <a:t>(Papillary “collecting” ducts) </a:t>
            </a:r>
            <a:r>
              <a:rPr lang="en-US" sz="16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in region called area cribrosa. </a:t>
            </a:r>
          </a:p>
          <a:p>
            <a:pPr algn="l" rtl="0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16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The apex is surrounded by a </a:t>
            </a:r>
            <a:r>
              <a:rPr lang="en-US" sz="16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minor calyx</a:t>
            </a:r>
            <a:r>
              <a:rPr lang="en-US" sz="16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.</a:t>
            </a:r>
          </a:p>
          <a:p>
            <a:pPr algn="l" rtl="0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16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3 or 4 minor calyces</a:t>
            </a:r>
            <a:r>
              <a:rPr lang="en-US" sz="16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join to form </a:t>
            </a:r>
            <a:r>
              <a:rPr lang="en-US" sz="16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3 or 4 major calyces </a:t>
            </a:r>
            <a:r>
              <a:rPr lang="en-US" sz="16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that form renal pelvis.</a:t>
            </a:r>
          </a:p>
          <a:p>
            <a:pPr algn="l" rtl="0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16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Pyramids are separated by cortical columns of </a:t>
            </a:r>
            <a:r>
              <a:rPr lang="en-US" sz="1600" b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Bertin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 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(renal column)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" name="عنوان 1">
            <a:extLst>
              <a:ext uri="{FF2B5EF4-FFF2-40B4-BE49-F238E27FC236}">
                <a16:creationId xmlns:a16="http://schemas.microsoft.com/office/drawing/2014/main" id="{BA396610-EB49-48EB-B0E1-69A5768A1BA2}"/>
              </a:ext>
            </a:extLst>
          </p:cNvPr>
          <p:cNvSpPr txBox="1">
            <a:spLocks/>
          </p:cNvSpPr>
          <p:nvPr/>
        </p:nvSpPr>
        <p:spPr>
          <a:xfrm>
            <a:off x="677335" y="609601"/>
            <a:ext cx="4732865" cy="381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rtl="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KIDNEY</a:t>
            </a:r>
            <a:endParaRPr lang="ar-SA" sz="2000" b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ADF7143-736A-4679-B4D8-2C8542BF537B}"/>
              </a:ext>
            </a:extLst>
          </p:cNvPr>
          <p:cNvSpPr txBox="1">
            <a:spLocks/>
          </p:cNvSpPr>
          <p:nvPr/>
        </p:nvSpPr>
        <p:spPr>
          <a:xfrm>
            <a:off x="677335" y="4114799"/>
            <a:ext cx="8293821" cy="2362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16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It is the functional unit of the kidney.</a:t>
            </a:r>
          </a:p>
          <a:p>
            <a:pPr algn="l" rtl="0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16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Is formed of:</a:t>
            </a:r>
            <a:br>
              <a:rPr lang="en-US" sz="1600" dirty="0">
                <a:solidFill>
                  <a:schemeClr val="tx1"/>
                </a:solidFill>
                <a:latin typeface="+mj-lt"/>
                <a:cs typeface="Times New Roman" pitchFamily="18" charset="0"/>
              </a:rPr>
            </a:br>
            <a:r>
              <a:rPr lang="en-US" sz="16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1- Nephron.</a:t>
            </a:r>
            <a:br>
              <a:rPr lang="en-US" sz="16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</a:br>
            <a:r>
              <a:rPr lang="en-US" sz="16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2-Collecting tubule.</a:t>
            </a:r>
          </a:p>
          <a:p>
            <a:pPr algn="l" rtl="0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16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The tubules are densely packed.</a:t>
            </a:r>
          </a:p>
          <a:p>
            <a:pPr algn="l" rtl="0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16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The tubules are separated by </a:t>
            </a:r>
            <a:r>
              <a:rPr lang="en-US" sz="1600" u="sng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thin stroma</a:t>
            </a:r>
            <a:r>
              <a:rPr lang="en-US" sz="16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and </a:t>
            </a:r>
            <a:r>
              <a:rPr lang="en-US" sz="1600" u="sng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basal lamina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عنوان 1">
            <a:extLst>
              <a:ext uri="{FF2B5EF4-FFF2-40B4-BE49-F238E27FC236}">
                <a16:creationId xmlns:a16="http://schemas.microsoft.com/office/drawing/2014/main" id="{42527276-61D5-40F0-A720-C274A35CB294}"/>
              </a:ext>
            </a:extLst>
          </p:cNvPr>
          <p:cNvSpPr txBox="1">
            <a:spLocks/>
          </p:cNvSpPr>
          <p:nvPr/>
        </p:nvSpPr>
        <p:spPr>
          <a:xfrm>
            <a:off x="677335" y="3657600"/>
            <a:ext cx="4732865" cy="381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rtl="0">
              <a:buFont typeface="Wingdings" panose="05000000000000000000" pitchFamily="2" charset="2"/>
              <a:buChar char="Ø"/>
            </a:pPr>
            <a:r>
              <a:rPr lang="en-US" altLang="en-US" sz="2000" b="1" dirty="0">
                <a:solidFill>
                  <a:schemeClr val="accent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URINIFEROUS TUBULE </a:t>
            </a:r>
            <a:endParaRPr lang="ar-SA" sz="2000" b="1" dirty="0">
              <a:solidFill>
                <a:schemeClr val="accent2"/>
              </a:solidFill>
              <a:latin typeface="+mn-lt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80F4373-BCB3-4F6D-B015-570090AD3525}"/>
              </a:ext>
            </a:extLst>
          </p:cNvPr>
          <p:cNvGrpSpPr/>
          <p:nvPr/>
        </p:nvGrpSpPr>
        <p:grpSpPr>
          <a:xfrm>
            <a:off x="8470592" y="2412219"/>
            <a:ext cx="2209799" cy="2262162"/>
            <a:chOff x="2257425" y="0"/>
            <a:chExt cx="4629150" cy="503052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5C8FD80-82F5-4451-ABC8-76154B8627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3100"/>
            <a:stretch/>
          </p:blipFill>
          <p:spPr>
            <a:xfrm>
              <a:off x="2257425" y="0"/>
              <a:ext cx="4629150" cy="4984012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3A6F028-738E-4FDC-98BB-2BF01753EFC7}"/>
                </a:ext>
              </a:extLst>
            </p:cNvPr>
            <p:cNvSpPr/>
            <p:nvPr/>
          </p:nvSpPr>
          <p:spPr>
            <a:xfrm>
              <a:off x="3040911" y="4937494"/>
              <a:ext cx="2493371" cy="930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CB00563D-744A-492A-B3ED-3AE896BFE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2627" y="3848100"/>
            <a:ext cx="3077388" cy="151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827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3BD12B39-0737-4385-A244-E8D5003126E6}"/>
              </a:ext>
            </a:extLst>
          </p:cNvPr>
          <p:cNvSpPr txBox="1">
            <a:spLocks/>
          </p:cNvSpPr>
          <p:nvPr/>
        </p:nvSpPr>
        <p:spPr>
          <a:xfrm>
            <a:off x="677335" y="1066800"/>
            <a:ext cx="8293821" cy="2362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lnSpc>
                <a:spcPct val="9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altLang="en-US" sz="16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There are 2 types of nephrons:</a:t>
            </a:r>
            <a:br>
              <a:rPr lang="en-US" altLang="en-US" sz="16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</a:br>
            <a:r>
              <a:rPr lang="en-US" altLang="en-US" sz="16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a- Cortical nephrons.</a:t>
            </a:r>
            <a:br>
              <a:rPr lang="en-US" altLang="en-US" sz="16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</a:br>
            <a:r>
              <a:rPr lang="en-US" altLang="en-US" sz="16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b- Juxtamedullary nephrons.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(Juxta = near)</a:t>
            </a:r>
            <a:endParaRPr lang="en-US" altLang="en-US" sz="160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algn="l" rtl="0">
              <a:lnSpc>
                <a:spcPct val="9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altLang="en-US" sz="16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It is formed of :</a:t>
            </a:r>
            <a:br>
              <a:rPr lang="en-US" altLang="en-US" sz="16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</a:br>
            <a:r>
              <a:rPr lang="en-US" altLang="en-US" sz="16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1- Renal corpuscle.</a:t>
            </a:r>
            <a:br>
              <a:rPr lang="en-US" altLang="en-US" sz="16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</a:br>
            <a:r>
              <a:rPr lang="en-US" altLang="en-US" sz="16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2- Proximal tubule.</a:t>
            </a:r>
            <a:br>
              <a:rPr lang="en-US" altLang="en-US" sz="16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</a:br>
            <a:r>
              <a:rPr lang="en-US" altLang="en-US" sz="16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3- Thin limbs of Henle’s loop.</a:t>
            </a:r>
            <a:br>
              <a:rPr lang="en-US" altLang="en-US" sz="16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</a:br>
            <a:r>
              <a:rPr lang="en-US" altLang="en-US" sz="16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4- Distal tubule</a:t>
            </a:r>
          </a:p>
        </p:txBody>
      </p:sp>
      <p:sp>
        <p:nvSpPr>
          <p:cNvPr id="4" name="عنوان 1">
            <a:extLst>
              <a:ext uri="{FF2B5EF4-FFF2-40B4-BE49-F238E27FC236}">
                <a16:creationId xmlns:a16="http://schemas.microsoft.com/office/drawing/2014/main" id="{BA396610-EB49-48EB-B0E1-69A5768A1BA2}"/>
              </a:ext>
            </a:extLst>
          </p:cNvPr>
          <p:cNvSpPr txBox="1">
            <a:spLocks/>
          </p:cNvSpPr>
          <p:nvPr/>
        </p:nvSpPr>
        <p:spPr>
          <a:xfrm>
            <a:off x="677335" y="609601"/>
            <a:ext cx="4732865" cy="381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rtl="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NEPHRON</a:t>
            </a:r>
            <a:endParaRPr lang="ar-SA" sz="2000" b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BE6C3FA-3FA9-4A95-8A3B-FB47D798D15C}"/>
              </a:ext>
            </a:extLst>
          </p:cNvPr>
          <p:cNvSpPr txBox="1">
            <a:spLocks/>
          </p:cNvSpPr>
          <p:nvPr/>
        </p:nvSpPr>
        <p:spPr>
          <a:xfrm>
            <a:off x="677335" y="3599485"/>
            <a:ext cx="8293821" cy="2362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lnSpc>
                <a:spcPct val="9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Glomerulus;</a:t>
            </a:r>
            <a:r>
              <a:rPr lang="en-US" sz="16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(tuft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j-lt"/>
                <a:cs typeface="Times New Roman" pitchFamily="18" charset="0"/>
              </a:rPr>
              <a:t>“</a:t>
            </a:r>
            <a:r>
              <a:rPr lang="ar-SA" sz="1600" dirty="0">
                <a:solidFill>
                  <a:schemeClr val="bg1">
                    <a:lumMod val="50000"/>
                  </a:schemeClr>
                </a:solidFill>
                <a:latin typeface="+mj-lt"/>
                <a:cs typeface="Times New Roman" pitchFamily="18" charset="0"/>
              </a:rPr>
              <a:t>حزمة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j-lt"/>
                <a:cs typeface="Times New Roman" pitchFamily="18" charset="0"/>
              </a:rPr>
              <a:t>” </a:t>
            </a:r>
            <a:r>
              <a:rPr lang="en-US" sz="16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of fenestrated capillaries "without diaphragm”)</a:t>
            </a:r>
          </a:p>
          <a:p>
            <a:pPr algn="l" rtl="0">
              <a:lnSpc>
                <a:spcPct val="9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Bowman’s capsule; </a:t>
            </a:r>
            <a:r>
              <a:rPr lang="en-US" sz="16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(Parietal layer, urinary space and visceral layer or podocytes)</a:t>
            </a:r>
            <a:br>
              <a:rPr lang="en-US" sz="1600" dirty="0">
                <a:solidFill>
                  <a:schemeClr val="tx1"/>
                </a:solidFill>
                <a:latin typeface="+mj-lt"/>
                <a:cs typeface="Times New Roman" pitchFamily="18" charset="0"/>
              </a:rPr>
            </a:b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In front of bowman’s capsule known as vascular pole ,Back of bowman’s capsule known as Urinary pole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  <a:cs typeface="Times New Roman" pitchFamily="18" charset="0"/>
              </a:rPr>
              <a:t>.</a:t>
            </a:r>
          </a:p>
          <a:p>
            <a:pPr algn="l" rtl="0">
              <a:lnSpc>
                <a:spcPct val="9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Mesangial cells; </a:t>
            </a:r>
            <a:r>
              <a:rPr lang="en-US" sz="16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(intra-glomerular cells).</a:t>
            </a:r>
          </a:p>
        </p:txBody>
      </p:sp>
      <p:sp>
        <p:nvSpPr>
          <p:cNvPr id="7" name="عنوان 1">
            <a:extLst>
              <a:ext uri="{FF2B5EF4-FFF2-40B4-BE49-F238E27FC236}">
                <a16:creationId xmlns:a16="http://schemas.microsoft.com/office/drawing/2014/main" id="{29D708AB-0B10-425A-A153-D35A641B12BE}"/>
              </a:ext>
            </a:extLst>
          </p:cNvPr>
          <p:cNvSpPr txBox="1">
            <a:spLocks/>
          </p:cNvSpPr>
          <p:nvPr/>
        </p:nvSpPr>
        <p:spPr>
          <a:xfrm>
            <a:off x="677335" y="3142286"/>
            <a:ext cx="4732865" cy="381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342000" indent="-342000" rtl="0">
              <a:buFont typeface="+mj-lt"/>
              <a:buAutoNum type="arabicPeriod"/>
            </a:pPr>
            <a:r>
              <a:rPr lang="en-US" altLang="en-US" sz="2000" b="1" dirty="0">
                <a:cs typeface="Times New Roman" panose="02020603050405020304" pitchFamily="18" charset="0"/>
              </a:rPr>
              <a:t>Renal Corpuscle</a:t>
            </a:r>
            <a:endParaRPr lang="ar-SA" sz="2000" b="1" dirty="0">
              <a:latin typeface="+mn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EDC6105-DC51-4F6F-81E6-01A5677F5B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4113" y="913946"/>
            <a:ext cx="5110463" cy="253268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82F7E131-C477-4E0F-A967-1234A33C7738}"/>
              </a:ext>
            </a:extLst>
          </p:cNvPr>
          <p:cNvGrpSpPr/>
          <p:nvPr/>
        </p:nvGrpSpPr>
        <p:grpSpPr>
          <a:xfrm>
            <a:off x="4974113" y="4343400"/>
            <a:ext cx="2543872" cy="2027829"/>
            <a:chOff x="5181600" y="4355340"/>
            <a:chExt cx="2543872" cy="202782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E599098-40B5-4F43-BD80-68BAF84D39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81600" y="4355340"/>
              <a:ext cx="2543872" cy="2027829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261347F-BCFC-442B-BFF5-4EE7BF83AC2B}"/>
                </a:ext>
              </a:extLst>
            </p:cNvPr>
            <p:cNvSpPr/>
            <p:nvPr/>
          </p:nvSpPr>
          <p:spPr>
            <a:xfrm>
              <a:off x="5181600" y="4612943"/>
              <a:ext cx="609600" cy="355411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C344382-1A24-4153-914A-EC0C168997D7}"/>
                </a:ext>
              </a:extLst>
            </p:cNvPr>
            <p:cNvSpPr/>
            <p:nvPr/>
          </p:nvSpPr>
          <p:spPr>
            <a:xfrm>
              <a:off x="6781800" y="4537597"/>
              <a:ext cx="943672" cy="228600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D2AD980-13AA-4E41-8B61-4608343CD2A1}"/>
                </a:ext>
              </a:extLst>
            </p:cNvPr>
            <p:cNvSpPr/>
            <p:nvPr/>
          </p:nvSpPr>
          <p:spPr>
            <a:xfrm>
              <a:off x="7094263" y="4968354"/>
              <a:ext cx="609600" cy="355411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2" descr="C:\Documents and Settings\Aly\My Documents\My Pictures\kidney0221he.jpg">
            <a:extLst>
              <a:ext uri="{FF2B5EF4-FFF2-40B4-BE49-F238E27FC236}">
                <a16:creationId xmlns:a16="http://schemas.microsoft.com/office/drawing/2014/main" id="{B4BA0F2C-837A-4AC5-8454-F16C64D36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9783" y="4343400"/>
            <a:ext cx="2543871" cy="2027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05480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3BD12B39-0737-4385-A244-E8D5003126E6}"/>
              </a:ext>
            </a:extLst>
          </p:cNvPr>
          <p:cNvSpPr txBox="1">
            <a:spLocks/>
          </p:cNvSpPr>
          <p:nvPr/>
        </p:nvSpPr>
        <p:spPr>
          <a:xfrm>
            <a:off x="677335" y="1066800"/>
            <a:ext cx="8771465" cy="2362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lnSpc>
                <a:spcPct val="9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Called glomerular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</a:rPr>
              <a:t>endo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thelium.</a:t>
            </a:r>
          </a:p>
          <a:p>
            <a:pPr algn="l" rtl="0">
              <a:lnSpc>
                <a:spcPct val="9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b="1" dirty="0">
                <a:solidFill>
                  <a:srgbClr val="FF0000"/>
                </a:solidFill>
                <a:cs typeface="Times New Roman" pitchFamily="18" charset="0"/>
              </a:rPr>
              <a:t>Endothelial</a:t>
            </a:r>
            <a:r>
              <a:rPr lang="en-US" sz="1600" dirty="0">
                <a:solidFill>
                  <a:schemeClr val="tx1"/>
                </a:solidFill>
                <a:cs typeface="Times New Roman" pitchFamily="18" charset="0"/>
              </a:rPr>
              <a:t> wall of the glomerular capillaries.</a:t>
            </a:r>
          </a:p>
          <a:p>
            <a:pPr algn="l" rtl="0">
              <a:lnSpc>
                <a:spcPct val="9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b="1" dirty="0">
                <a:solidFill>
                  <a:srgbClr val="FF0000"/>
                </a:solidFill>
                <a:cs typeface="Times New Roman" pitchFamily="18" charset="0"/>
              </a:rPr>
              <a:t>The</a:t>
            </a:r>
            <a:r>
              <a:rPr lang="en-US" sz="16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cs typeface="Times New Roman" pitchFamily="18" charset="0"/>
              </a:rPr>
              <a:t>glomerular basal lamina </a:t>
            </a:r>
            <a:r>
              <a:rPr lang="en-US" sz="1600" dirty="0">
                <a:solidFill>
                  <a:schemeClr val="tx1"/>
                </a:solidFill>
                <a:cs typeface="Times New Roman" pitchFamily="18" charset="0"/>
              </a:rPr>
              <a:t>(inner and outer laminae </a:t>
            </a:r>
            <a:r>
              <a:rPr lang="en-US" sz="1600" dirty="0" err="1">
                <a:solidFill>
                  <a:schemeClr val="tx1"/>
                </a:solidFill>
                <a:cs typeface="Times New Roman" pitchFamily="18" charset="0"/>
              </a:rPr>
              <a:t>rarae</a:t>
            </a:r>
            <a:r>
              <a:rPr lang="en-US" sz="1600" dirty="0">
                <a:solidFill>
                  <a:schemeClr val="tx1"/>
                </a:solidFill>
                <a:cs typeface="Times New Roman" pitchFamily="18" charset="0"/>
              </a:rPr>
              <a:t> and middle lamina </a:t>
            </a:r>
            <a:r>
              <a:rPr lang="en-US" sz="1600" dirty="0" err="1">
                <a:solidFill>
                  <a:schemeClr val="tx1"/>
                </a:solidFill>
                <a:cs typeface="Times New Roman" pitchFamily="18" charset="0"/>
              </a:rPr>
              <a:t>densa</a:t>
            </a:r>
            <a:r>
              <a:rPr lang="en-US" sz="1600" dirty="0">
                <a:solidFill>
                  <a:schemeClr val="tx1"/>
                </a:solidFill>
                <a:cs typeface="Times New Roman" pitchFamily="18" charset="0"/>
              </a:rPr>
              <a:t>).</a:t>
            </a:r>
          </a:p>
          <a:p>
            <a:pPr algn="l" rtl="0">
              <a:lnSpc>
                <a:spcPct val="9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1"/>
                </a:solidFill>
                <a:cs typeface="Times New Roman" pitchFamily="18" charset="0"/>
              </a:rPr>
              <a:t>Visceral layer of Bowman’s capsule </a:t>
            </a:r>
            <a:r>
              <a:rPr lang="en-US" sz="1600" dirty="0">
                <a:solidFill>
                  <a:srgbClr val="FF0000"/>
                </a:solidFill>
                <a:cs typeface="Times New Roman" pitchFamily="18" charset="0"/>
              </a:rPr>
              <a:t>(</a:t>
            </a:r>
            <a:r>
              <a:rPr lang="en-US" sz="1600" b="1" dirty="0">
                <a:solidFill>
                  <a:srgbClr val="FF0000"/>
                </a:solidFill>
                <a:cs typeface="Times New Roman" pitchFamily="18" charset="0"/>
              </a:rPr>
              <a:t>podocytes</a:t>
            </a:r>
            <a:r>
              <a:rPr lang="en-US" sz="1600" dirty="0">
                <a:solidFill>
                  <a:srgbClr val="FF0000"/>
                </a:solidFill>
                <a:cs typeface="Times New Roman" pitchFamily="18" charset="0"/>
              </a:rPr>
              <a:t>)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Cell come contact with glomerulus known as podocyte (podocyte = viscera layer)</a:t>
            </a:r>
            <a:endParaRPr lang="en-US" sz="1600" dirty="0">
              <a:solidFill>
                <a:schemeClr val="bg1">
                  <a:lumMod val="50000"/>
                </a:schemeClr>
              </a:solidFill>
              <a:cs typeface="Times New Roman" pitchFamily="18" charset="0"/>
            </a:endParaRPr>
          </a:p>
          <a:p>
            <a:pPr algn="l" rtl="0">
              <a:lnSpc>
                <a:spcPct val="9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1"/>
                </a:solidFill>
                <a:cs typeface="Times New Roman" pitchFamily="18" charset="0"/>
              </a:rPr>
              <a:t>Podocytes have primary (major) processes and secondary (minor) processes “pedicles”.</a:t>
            </a:r>
          </a:p>
          <a:p>
            <a:pPr algn="l" rtl="0">
              <a:lnSpc>
                <a:spcPct val="9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1"/>
                </a:solidFill>
                <a:cs typeface="Times New Roman" pitchFamily="18" charset="0"/>
              </a:rPr>
              <a:t>Between pedicles (on the surface of capillaries) there are </a:t>
            </a:r>
            <a:r>
              <a:rPr lang="en-US" sz="1600" b="1" dirty="0">
                <a:solidFill>
                  <a:srgbClr val="FF0000"/>
                </a:solidFill>
                <a:cs typeface="Times New Roman" pitchFamily="18" charset="0"/>
              </a:rPr>
              <a:t>filtration</a:t>
            </a:r>
            <a:r>
              <a:rPr lang="en-US" sz="16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cs typeface="Times New Roman" pitchFamily="18" charset="0"/>
              </a:rPr>
              <a:t>slits</a:t>
            </a:r>
            <a:r>
              <a:rPr lang="en-US" sz="16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cs typeface="Times New Roman" pitchFamily="18" charset="0"/>
              </a:rPr>
              <a:t>that have </a:t>
            </a:r>
            <a:r>
              <a:rPr lang="en-US" sz="1600" b="1" dirty="0">
                <a:solidFill>
                  <a:srgbClr val="FF0000"/>
                </a:solidFill>
                <a:cs typeface="Times New Roman" pitchFamily="18" charset="0"/>
              </a:rPr>
              <a:t>filtration slit diaphragms</a:t>
            </a:r>
            <a:endParaRPr lang="en-US" sz="1600" dirty="0">
              <a:solidFill>
                <a:srgbClr val="FF0000"/>
              </a:solidFill>
            </a:endParaRPr>
          </a:p>
          <a:p>
            <a:pPr algn="l" rtl="0">
              <a:lnSpc>
                <a:spcPct val="9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altLang="en-US" sz="160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عنوان 1">
            <a:extLst>
              <a:ext uri="{FF2B5EF4-FFF2-40B4-BE49-F238E27FC236}">
                <a16:creationId xmlns:a16="http://schemas.microsoft.com/office/drawing/2014/main" id="{BA396610-EB49-48EB-B0E1-69A5768A1BA2}"/>
              </a:ext>
            </a:extLst>
          </p:cNvPr>
          <p:cNvSpPr txBox="1">
            <a:spLocks/>
          </p:cNvSpPr>
          <p:nvPr/>
        </p:nvSpPr>
        <p:spPr>
          <a:xfrm>
            <a:off x="677335" y="609601"/>
            <a:ext cx="4732865" cy="381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rtl="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accent2"/>
                </a:solidFill>
              </a:rPr>
              <a:t>GLOMERULAR FILTRATION BARRIER</a:t>
            </a:r>
            <a:endParaRPr lang="ar-SA" sz="2000" b="1" dirty="0">
              <a:solidFill>
                <a:schemeClr val="accent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BCE9E8-1D89-4419-BA8F-311DFF6B48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8" t="28022" b="13370"/>
          <a:stretch/>
        </p:blipFill>
        <p:spPr>
          <a:xfrm>
            <a:off x="2000250" y="2895600"/>
            <a:ext cx="6819900" cy="304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303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1">
            <a:extLst>
              <a:ext uri="{FF2B5EF4-FFF2-40B4-BE49-F238E27FC236}">
                <a16:creationId xmlns:a16="http://schemas.microsoft.com/office/drawing/2014/main" id="{29D708AB-0B10-425A-A153-D35A641B12BE}"/>
              </a:ext>
            </a:extLst>
          </p:cNvPr>
          <p:cNvSpPr txBox="1">
            <a:spLocks/>
          </p:cNvSpPr>
          <p:nvPr/>
        </p:nvSpPr>
        <p:spPr>
          <a:xfrm>
            <a:off x="677335" y="457201"/>
            <a:ext cx="4732865" cy="381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360000" indent="-360000" rtl="0">
              <a:buFont typeface="+mj-lt"/>
              <a:buAutoNum type="arabicPeriod" startAt="2"/>
            </a:pPr>
            <a:r>
              <a:rPr lang="en-US" altLang="en-US" sz="2000" b="1" dirty="0">
                <a:cs typeface="Times New Roman" panose="02020603050405020304" pitchFamily="18" charset="0"/>
              </a:rPr>
              <a:t>Proximal tubule:</a:t>
            </a:r>
            <a:endParaRPr lang="ar-SA" sz="2000" b="1" dirty="0">
              <a:latin typeface="+mn-lt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BE6C3FA-3FA9-4A95-8A3B-FB47D798D15C}"/>
              </a:ext>
            </a:extLst>
          </p:cNvPr>
          <p:cNvSpPr txBox="1">
            <a:spLocks/>
          </p:cNvSpPr>
          <p:nvPr/>
        </p:nvSpPr>
        <p:spPr>
          <a:xfrm>
            <a:off x="677335" y="721971"/>
            <a:ext cx="8293821" cy="121524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0" indent="-288000" algn="l" rtl="0">
              <a:lnSpc>
                <a:spcPct val="90000"/>
              </a:lnSpc>
              <a:spcBef>
                <a:spcPts val="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en-US" altLang="en-US" sz="16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It is composed of </a:t>
            </a:r>
            <a:r>
              <a:rPr lang="en-US" altLang="en-US" sz="1600" b="1" u="sng" dirty="0">
                <a:solidFill>
                  <a:schemeClr val="tx1"/>
                </a:solidFill>
                <a:highlight>
                  <a:srgbClr val="FFFF00"/>
                </a:highlight>
                <a:latin typeface="+mj-lt"/>
                <a:cs typeface="Times New Roman" panose="02020603050405020304" pitchFamily="18" charset="0"/>
              </a:rPr>
              <a:t>simple cuboidal epithelium</a:t>
            </a:r>
            <a:r>
              <a:rPr lang="en-US" altLang="en-US" sz="16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with </a:t>
            </a:r>
            <a:r>
              <a:rPr lang="en-US" altLang="en-US" sz="16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acidophilic cytoplasm</a:t>
            </a:r>
            <a:r>
              <a:rPr lang="en-US" altLang="en-US" sz="16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. </a:t>
            </a:r>
          </a:p>
          <a:p>
            <a:pPr marL="288000" indent="-288000" algn="l" rtl="0">
              <a:lnSpc>
                <a:spcPct val="90000"/>
              </a:lnSpc>
              <a:spcBef>
                <a:spcPts val="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en-US" altLang="en-US" sz="16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The cells have </a:t>
            </a:r>
            <a:r>
              <a:rPr lang="en-US" altLang="en-US" sz="16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striated</a:t>
            </a:r>
            <a:r>
              <a:rPr lang="en-US" altLang="en-US" sz="16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or </a:t>
            </a:r>
            <a:r>
              <a:rPr lang="en-US" altLang="en-US" sz="16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brush</a:t>
            </a:r>
            <a:r>
              <a:rPr lang="en-US" altLang="en-US" sz="16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16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border</a:t>
            </a:r>
            <a:r>
              <a:rPr lang="en-US" altLang="en-US" sz="16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and </a:t>
            </a:r>
            <a:r>
              <a:rPr lang="en-US" altLang="en-US" sz="16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lateral inter-digitations</a:t>
            </a:r>
            <a:r>
              <a:rPr lang="en-US" altLang="en-US" sz="16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288000" indent="-288000" algn="l" rtl="0">
              <a:lnSpc>
                <a:spcPct val="90000"/>
              </a:lnSpc>
              <a:spcBef>
                <a:spcPts val="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en-US" altLang="en-US" sz="16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They have </a:t>
            </a:r>
            <a:r>
              <a:rPr lang="en-US" altLang="en-US" sz="16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well-defined basal lamina</a:t>
            </a:r>
            <a:r>
              <a:rPr lang="en-US" altLang="en-US" sz="16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288000" indent="-288000" algn="l" rtl="0">
              <a:lnSpc>
                <a:spcPct val="90000"/>
              </a:lnSpc>
              <a:spcBef>
                <a:spcPts val="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en-US" altLang="x-none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x-none" sz="1200" dirty="0">
                <a:solidFill>
                  <a:schemeClr val="bg1">
                    <a:lumMod val="50000"/>
                  </a:schemeClr>
                </a:solidFill>
              </a:rPr>
              <a:t>It's is more than tubule distal in the cortex.</a:t>
            </a:r>
            <a:br>
              <a:rPr lang="en-US" altLang="x-none" sz="12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x-none" sz="1200" dirty="0">
                <a:solidFill>
                  <a:schemeClr val="bg1">
                    <a:lumMod val="50000"/>
                  </a:schemeClr>
                </a:solidFill>
              </a:rPr>
              <a:t> Most of tubular sections in cortex related to PCT</a:t>
            </a:r>
            <a:br>
              <a:rPr lang="en-US" altLang="x-none" sz="12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x-none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PCT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cells have brush border (microvilli) to help in reabsorptions</a:t>
            </a:r>
            <a:r>
              <a:rPr lang="en-US" altLang="x-none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8" name="عنوان 1">
            <a:extLst>
              <a:ext uri="{FF2B5EF4-FFF2-40B4-BE49-F238E27FC236}">
                <a16:creationId xmlns:a16="http://schemas.microsoft.com/office/drawing/2014/main" id="{CCA07BBB-4DE9-46BA-8268-5FACD22CDC16}"/>
              </a:ext>
            </a:extLst>
          </p:cNvPr>
          <p:cNvSpPr txBox="1">
            <a:spLocks/>
          </p:cNvSpPr>
          <p:nvPr/>
        </p:nvSpPr>
        <p:spPr>
          <a:xfrm>
            <a:off x="677335" y="2085221"/>
            <a:ext cx="4732865" cy="381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360000" indent="-360000" rtl="0">
              <a:buFont typeface="+mj-lt"/>
              <a:buAutoNum type="arabicPeriod" startAt="3"/>
            </a:pPr>
            <a:r>
              <a:rPr lang="en-US" altLang="en-US" sz="2000" b="1" dirty="0">
                <a:cs typeface="Times New Roman" panose="02020603050405020304" pitchFamily="18" charset="0"/>
              </a:rPr>
              <a:t>Thin limbs of Henle’s loop:</a:t>
            </a:r>
            <a:endParaRPr lang="ar-SA" sz="2000" b="1" dirty="0">
              <a:latin typeface="+mn-lt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176E259-75C5-421F-B777-9C18C33E26FE}"/>
              </a:ext>
            </a:extLst>
          </p:cNvPr>
          <p:cNvSpPr txBox="1">
            <a:spLocks/>
          </p:cNvSpPr>
          <p:nvPr/>
        </p:nvSpPr>
        <p:spPr>
          <a:xfrm>
            <a:off x="677335" y="2349992"/>
            <a:ext cx="8293821" cy="18089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0" indent="-288000" algn="l" rtl="0">
              <a:lnSpc>
                <a:spcPct val="90000"/>
              </a:lnSpc>
              <a:spcBef>
                <a:spcPts val="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en-US" altLang="en-US" sz="16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It has 3 regions:</a:t>
            </a:r>
            <a:br>
              <a:rPr lang="en-US" altLang="en-US" sz="16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</a:br>
            <a:r>
              <a:rPr lang="en-US" altLang="en-US" sz="16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1-Descending thin limb.</a:t>
            </a:r>
            <a:br>
              <a:rPr lang="en-US" altLang="en-US" sz="16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</a:br>
            <a:r>
              <a:rPr lang="en-US" altLang="en-US" sz="16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2-Crest of Henle’s loop.</a:t>
            </a:r>
            <a:br>
              <a:rPr lang="en-US" altLang="en-US" sz="16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</a:br>
            <a:r>
              <a:rPr lang="en-US" altLang="en-US" sz="16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3-Ascending thin limb.</a:t>
            </a:r>
          </a:p>
          <a:p>
            <a:pPr marL="288000" indent="-288000" algn="l" rtl="0">
              <a:spcBef>
                <a:spcPts val="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en-US" altLang="en-US" sz="16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It is </a:t>
            </a:r>
            <a:r>
              <a:rPr lang="en-US" altLang="en-US" sz="1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longer</a:t>
            </a:r>
            <a:r>
              <a:rPr lang="en-US" altLang="en-US" sz="16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in </a:t>
            </a:r>
            <a:r>
              <a:rPr lang="en-US" altLang="en-US" sz="1600" u="sng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juxta-medullary nephron </a:t>
            </a:r>
            <a:r>
              <a:rPr lang="en-US" altLang="en-US" sz="16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than in </a:t>
            </a:r>
            <a:r>
              <a:rPr lang="en-US" altLang="en-US" sz="1600" u="sng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cortical nephron</a:t>
            </a:r>
            <a:r>
              <a:rPr lang="en-US" altLang="en-US" sz="16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288000" indent="-288000" algn="l" rtl="0">
              <a:spcBef>
                <a:spcPts val="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en-US" altLang="en-US" sz="16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It is composed of </a:t>
            </a:r>
            <a:r>
              <a:rPr lang="en-US" altLang="en-US" sz="1600" b="1" u="sng" dirty="0">
                <a:solidFill>
                  <a:schemeClr val="tx1"/>
                </a:solidFill>
                <a:highlight>
                  <a:srgbClr val="FFFF00"/>
                </a:highlight>
                <a:latin typeface="+mj-lt"/>
                <a:cs typeface="Times New Roman" panose="02020603050405020304" pitchFamily="18" charset="0"/>
              </a:rPr>
              <a:t>simple squamous epithelium</a:t>
            </a:r>
            <a:r>
              <a:rPr lang="en-US" altLang="en-US" sz="16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288000" indent="-288000" algn="l" rtl="0">
              <a:spcBef>
                <a:spcPts val="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en-US" altLang="x-none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x-none" sz="1200" dirty="0">
                <a:solidFill>
                  <a:schemeClr val="bg1">
                    <a:lumMod val="50000"/>
                  </a:schemeClr>
                </a:solidFill>
              </a:rPr>
              <a:t>Loop of </a:t>
            </a:r>
            <a:r>
              <a:rPr lang="en-US" altLang="en-US" sz="12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Henle’s</a:t>
            </a:r>
            <a:r>
              <a:rPr lang="en-US" altLang="x-none" sz="1200" dirty="0">
                <a:solidFill>
                  <a:schemeClr val="bg1">
                    <a:lumMod val="50000"/>
                  </a:schemeClr>
                </a:solidFill>
              </a:rPr>
              <a:t> and tubules extend to medulla</a:t>
            </a:r>
            <a:endParaRPr lang="en-US" altLang="x-none" sz="1400" dirty="0">
              <a:solidFill>
                <a:schemeClr val="bg1">
                  <a:lumMod val="50000"/>
                </a:schemeClr>
              </a:solidFill>
            </a:endParaRPr>
          </a:p>
          <a:p>
            <a:pPr marL="288000" indent="-288000" algn="l" rtl="0">
              <a:spcBef>
                <a:spcPts val="0"/>
              </a:spcBef>
              <a:buSzPct val="100000"/>
              <a:buFont typeface="Courier New" panose="02070309020205020404" pitchFamily="49" charset="0"/>
              <a:buChar char="o"/>
            </a:pPr>
            <a:endParaRPr lang="en-US" sz="160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0" name="عنوان 1">
            <a:extLst>
              <a:ext uri="{FF2B5EF4-FFF2-40B4-BE49-F238E27FC236}">
                <a16:creationId xmlns:a16="http://schemas.microsoft.com/office/drawing/2014/main" id="{024803B1-29CE-43D9-AC3D-72003EF247CD}"/>
              </a:ext>
            </a:extLst>
          </p:cNvPr>
          <p:cNvSpPr txBox="1">
            <a:spLocks/>
          </p:cNvSpPr>
          <p:nvPr/>
        </p:nvSpPr>
        <p:spPr>
          <a:xfrm>
            <a:off x="677335" y="4219115"/>
            <a:ext cx="4732865" cy="381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360000" indent="-360000" rtl="0">
              <a:buFont typeface="+mj-lt"/>
              <a:buAutoNum type="arabicPeriod" startAt="4"/>
            </a:pPr>
            <a:r>
              <a:rPr lang="en-US" altLang="en-US" sz="2000" b="1" dirty="0">
                <a:cs typeface="Times New Roman" panose="02020603050405020304" pitchFamily="18" charset="0"/>
              </a:rPr>
              <a:t>Distal tubule:</a:t>
            </a:r>
            <a:endParaRPr lang="ar-SA" sz="2000" b="1" dirty="0">
              <a:latin typeface="+mn-lt"/>
            </a:endParaRP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40C0DE89-7F81-43F3-ADC4-D3B2609D4434}"/>
              </a:ext>
            </a:extLst>
          </p:cNvPr>
          <p:cNvSpPr txBox="1">
            <a:spLocks/>
          </p:cNvSpPr>
          <p:nvPr/>
        </p:nvSpPr>
        <p:spPr>
          <a:xfrm>
            <a:off x="677335" y="4483886"/>
            <a:ext cx="7323665" cy="200107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0" indent="-288000" algn="l" rtl="0">
              <a:lnSpc>
                <a:spcPct val="90000"/>
              </a:lnSpc>
              <a:spcBef>
                <a:spcPts val="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1"/>
                </a:solidFill>
                <a:cs typeface="Times New Roman" pitchFamily="18" charset="0"/>
              </a:rPr>
              <a:t>It starts at the macula </a:t>
            </a:r>
            <a:r>
              <a:rPr lang="en-US" sz="1600" dirty="0" err="1">
                <a:solidFill>
                  <a:schemeClr val="tx1"/>
                </a:solidFill>
                <a:cs typeface="Times New Roman" pitchFamily="18" charset="0"/>
              </a:rPr>
              <a:t>densa</a:t>
            </a:r>
            <a:r>
              <a:rPr lang="en-US" sz="1600" dirty="0">
                <a:solidFill>
                  <a:schemeClr val="tx1"/>
                </a:solidFill>
                <a:cs typeface="Times New Roman" pitchFamily="18" charset="0"/>
              </a:rPr>
              <a:t>.</a:t>
            </a:r>
          </a:p>
          <a:p>
            <a:pPr marL="288000" indent="-288000" algn="l" rtl="0">
              <a:lnSpc>
                <a:spcPct val="90000"/>
              </a:lnSpc>
              <a:spcBef>
                <a:spcPts val="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en-US" sz="1600" b="1" dirty="0">
                <a:solidFill>
                  <a:srgbClr val="FF0000"/>
                </a:solidFill>
                <a:cs typeface="Times New Roman" pitchFamily="18" charset="0"/>
              </a:rPr>
              <a:t>macula </a:t>
            </a:r>
            <a:r>
              <a:rPr lang="en-US" sz="1600" b="1" dirty="0" err="1">
                <a:solidFill>
                  <a:srgbClr val="FF0000"/>
                </a:solidFill>
                <a:cs typeface="Times New Roman" pitchFamily="18" charset="0"/>
              </a:rPr>
              <a:t>densa</a:t>
            </a:r>
            <a:r>
              <a:rPr lang="en-US" sz="16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cs typeface="Times New Roman" pitchFamily="18" charset="0"/>
              </a:rPr>
              <a:t>(tall columnar &amp; narrow cells)</a:t>
            </a:r>
          </a:p>
          <a:p>
            <a:pPr marL="288000" indent="-288000" algn="l" rtl="0">
              <a:lnSpc>
                <a:spcPct val="90000"/>
              </a:lnSpc>
              <a:spcBef>
                <a:spcPts val="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1"/>
                </a:solidFill>
                <a:cs typeface="Times New Roman" pitchFamily="18" charset="0"/>
              </a:rPr>
              <a:t>The Distal convoluted tubule is formed of </a:t>
            </a:r>
            <a:r>
              <a:rPr lang="en-US" sz="1600" b="1" u="sng" dirty="0">
                <a:solidFill>
                  <a:schemeClr val="tx1"/>
                </a:solidFill>
                <a:highlight>
                  <a:srgbClr val="FFFF00"/>
                </a:highlight>
                <a:cs typeface="Times New Roman" pitchFamily="18" charset="0"/>
              </a:rPr>
              <a:t>low cuboidal epithelium</a:t>
            </a:r>
            <a:r>
              <a:rPr lang="en-US" sz="1600" dirty="0">
                <a:solidFill>
                  <a:schemeClr val="tx1"/>
                </a:solidFill>
                <a:cs typeface="Times New Roman" pitchFamily="18" charset="0"/>
              </a:rPr>
              <a:t>.</a:t>
            </a:r>
          </a:p>
          <a:p>
            <a:pPr marL="288000" indent="-288000" algn="l" rtl="0">
              <a:lnSpc>
                <a:spcPct val="90000"/>
              </a:lnSpc>
              <a:spcBef>
                <a:spcPts val="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1"/>
                </a:solidFill>
                <a:cs typeface="Times New Roman" pitchFamily="18" charset="0"/>
              </a:rPr>
              <a:t>Because </a:t>
            </a:r>
            <a:r>
              <a:rPr lang="en-US" sz="1600" dirty="0">
                <a:solidFill>
                  <a:srgbClr val="FF0000"/>
                </a:solidFill>
                <a:cs typeface="Times New Roman" pitchFamily="18" charset="0"/>
              </a:rPr>
              <a:t>distal convoluted tubules are </a:t>
            </a:r>
            <a:r>
              <a:rPr lang="en-US" sz="1600" u="sng" dirty="0">
                <a:solidFill>
                  <a:srgbClr val="FF0000"/>
                </a:solidFill>
                <a:cs typeface="Times New Roman" pitchFamily="18" charset="0"/>
              </a:rPr>
              <a:t>much shorter than</a:t>
            </a:r>
            <a:r>
              <a:rPr lang="en-US" sz="1600" dirty="0">
                <a:solidFill>
                  <a:srgbClr val="FF0000"/>
                </a:solidFill>
                <a:cs typeface="Times New Roman" pitchFamily="18" charset="0"/>
              </a:rPr>
              <a:t> proximal convoluted tubules, </a:t>
            </a:r>
            <a:r>
              <a:rPr lang="en-US" sz="1600" dirty="0">
                <a:solidFill>
                  <a:schemeClr val="tx1"/>
                </a:solidFill>
                <a:cs typeface="Times New Roman" pitchFamily="18" charset="0"/>
              </a:rPr>
              <a:t>any section of </a:t>
            </a:r>
            <a:r>
              <a:rPr lang="en-US" sz="1600" dirty="0">
                <a:solidFill>
                  <a:srgbClr val="FF0000"/>
                </a:solidFill>
                <a:cs typeface="Times New Roman" pitchFamily="18" charset="0"/>
              </a:rPr>
              <a:t>renal cortex presents many more sections of proximal convoluted tubules</a:t>
            </a:r>
            <a:r>
              <a:rPr lang="en-US" sz="1600" dirty="0">
                <a:solidFill>
                  <a:schemeClr val="tx1"/>
                </a:solidFill>
                <a:cs typeface="Times New Roman" pitchFamily="18" charset="0"/>
              </a:rPr>
              <a:t>.</a:t>
            </a:r>
          </a:p>
          <a:p>
            <a:pPr marL="288000" indent="-288000" algn="l" rtl="0">
              <a:lnSpc>
                <a:spcPct val="90000"/>
              </a:lnSpc>
              <a:spcBef>
                <a:spcPts val="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1"/>
                </a:solidFill>
                <a:cs typeface="Times New Roman" pitchFamily="18" charset="0"/>
              </a:rPr>
              <a:t>Distal tubules </a:t>
            </a:r>
            <a:r>
              <a:rPr lang="en-US" sz="1600" u="sng" dirty="0">
                <a:solidFill>
                  <a:schemeClr val="tx1"/>
                </a:solidFill>
                <a:cs typeface="Times New Roman" pitchFamily="18" charset="0"/>
              </a:rPr>
              <a:t>drain into</a:t>
            </a:r>
            <a:r>
              <a:rPr lang="en-US" sz="1600" dirty="0">
                <a:solidFill>
                  <a:schemeClr val="tx1"/>
                </a:solidFill>
                <a:cs typeface="Times New Roman" pitchFamily="18" charset="0"/>
              </a:rPr>
              <a:t> collecting tubules</a:t>
            </a:r>
            <a:r>
              <a:rPr lang="en-US" sz="1600" dirty="0">
                <a:cs typeface="Times New Roman" pitchFamily="18" charset="0"/>
              </a:rPr>
              <a:t>.</a:t>
            </a:r>
          </a:p>
          <a:p>
            <a:pPr marL="288000" indent="-288000" algn="l" rtl="0">
              <a:lnSpc>
                <a:spcPct val="90000"/>
              </a:lnSpc>
              <a:spcBef>
                <a:spcPts val="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N.B.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Cells in distal tubule come in contact with afferent &amp; efferent arterioles is macula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densa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pPr marL="288000" indent="-288000" algn="l" rtl="0">
              <a:lnSpc>
                <a:spcPct val="90000"/>
              </a:lnSpc>
              <a:spcBef>
                <a:spcPts val="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N.B. More reabsorption occurs in the proximal tubules. </a:t>
            </a:r>
          </a:p>
          <a:p>
            <a:pPr marL="288000" indent="-288000" algn="l" rtl="0">
              <a:lnSpc>
                <a:spcPct val="90000"/>
              </a:lnSpc>
              <a:spcBef>
                <a:spcPts val="0"/>
              </a:spcBef>
              <a:buSzPct val="100000"/>
              <a:buFont typeface="Courier New" panose="02070309020205020404" pitchFamily="49" charset="0"/>
              <a:buChar char="o"/>
            </a:pPr>
            <a:endParaRPr lang="en-US" sz="160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1EAE882-BE2B-4248-A94D-D46A8AAE04E0}"/>
              </a:ext>
            </a:extLst>
          </p:cNvPr>
          <p:cNvGrpSpPr/>
          <p:nvPr/>
        </p:nvGrpSpPr>
        <p:grpSpPr>
          <a:xfrm>
            <a:off x="7874177" y="1481994"/>
            <a:ext cx="2389065" cy="3394806"/>
            <a:chOff x="7669335" y="1447800"/>
            <a:chExt cx="2603641" cy="3699714"/>
          </a:xfrm>
        </p:grpSpPr>
        <p:pic>
          <p:nvPicPr>
            <p:cNvPr id="14" name="Picture 4" descr="CB56749F">
              <a:extLst>
                <a:ext uri="{FF2B5EF4-FFF2-40B4-BE49-F238E27FC236}">
                  <a16:creationId xmlns:a16="http://schemas.microsoft.com/office/drawing/2014/main" id="{7624AF0E-0CAC-4631-9C78-B877BB4BB0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24" t="9804" r="36343" b="10785"/>
            <a:stretch>
              <a:fillRect/>
            </a:stretch>
          </p:blipFill>
          <p:spPr bwMode="auto">
            <a:xfrm>
              <a:off x="7669335" y="1447800"/>
              <a:ext cx="2603641" cy="3699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E0842D9-8120-401B-8A7D-A6FD9DEAEAF4}"/>
                </a:ext>
              </a:extLst>
            </p:cNvPr>
            <p:cNvSpPr/>
            <p:nvPr/>
          </p:nvSpPr>
          <p:spPr>
            <a:xfrm>
              <a:off x="7669335" y="1447800"/>
              <a:ext cx="788865" cy="788865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8D2D720-0891-445A-ABE2-1B0F9A323BA5}"/>
                </a:ext>
              </a:extLst>
            </p:cNvPr>
            <p:cNvSpPr/>
            <p:nvPr/>
          </p:nvSpPr>
          <p:spPr>
            <a:xfrm>
              <a:off x="9372601" y="2362201"/>
              <a:ext cx="887124" cy="788865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92D044AB-BD8F-4BB8-BF37-C2F86978DA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8097" y="5029200"/>
            <a:ext cx="2382986" cy="113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130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3BD12B39-0737-4385-A244-E8D5003126E6}"/>
              </a:ext>
            </a:extLst>
          </p:cNvPr>
          <p:cNvSpPr txBox="1">
            <a:spLocks/>
          </p:cNvSpPr>
          <p:nvPr/>
        </p:nvSpPr>
        <p:spPr>
          <a:xfrm>
            <a:off x="677335" y="1066800"/>
            <a:ext cx="7171265" cy="2209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lnSpc>
                <a:spcPct val="9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b="1" dirty="0">
                <a:solidFill>
                  <a:srgbClr val="FF0000"/>
                </a:solidFill>
                <a:cs typeface="Times New Roman" pitchFamily="18" charset="0"/>
              </a:rPr>
              <a:t>Endothelial</a:t>
            </a:r>
            <a:r>
              <a:rPr lang="en-US" sz="1600" dirty="0">
                <a:solidFill>
                  <a:schemeClr val="tx1"/>
                </a:solidFill>
                <a:cs typeface="Times New Roman" pitchFamily="18" charset="0"/>
              </a:rPr>
              <a:t> wall of the glomerular capillaries.</a:t>
            </a:r>
          </a:p>
          <a:p>
            <a:pPr algn="l" rtl="0">
              <a:lnSpc>
                <a:spcPct val="9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Are composed of </a:t>
            </a:r>
            <a:r>
              <a:rPr lang="en-US" sz="1600" b="1" u="sng" dirty="0">
                <a:solidFill>
                  <a:schemeClr val="tx1"/>
                </a:solidFill>
                <a:highlight>
                  <a:srgbClr val="FFFF00"/>
                </a:highlight>
                <a:latin typeface="+mj-lt"/>
                <a:cs typeface="Times New Roman" pitchFamily="18" charset="0"/>
              </a:rPr>
              <a:t>simple cuboidal epithelium</a:t>
            </a:r>
            <a:r>
              <a:rPr lang="en-US" sz="16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.</a:t>
            </a:r>
          </a:p>
          <a:p>
            <a:pPr algn="l" rtl="0">
              <a:lnSpc>
                <a:spcPct val="9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They aren’t part of nephron</a:t>
            </a:r>
            <a:r>
              <a:rPr lang="en-US" sz="16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.</a:t>
            </a:r>
          </a:p>
          <a:p>
            <a:pPr algn="l" rtl="0">
              <a:lnSpc>
                <a:spcPct val="9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They have 3 regions:</a:t>
            </a:r>
          </a:p>
          <a:p>
            <a:pPr algn="l" rtl="0">
              <a:lnSpc>
                <a:spcPct val="9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1-Cortical: </a:t>
            </a:r>
            <a:r>
              <a:rPr lang="en-US" sz="1600" b="1" u="sng" dirty="0">
                <a:solidFill>
                  <a:schemeClr val="tx1"/>
                </a:solidFill>
                <a:highlight>
                  <a:srgbClr val="FFFF00"/>
                </a:highlight>
                <a:latin typeface="+mj-lt"/>
                <a:cs typeface="Times New Roman" pitchFamily="18" charset="0"/>
              </a:rPr>
              <a:t>Simple Cuboidal Epithelium</a:t>
            </a:r>
            <a:r>
              <a:rPr lang="en-US" sz="16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.</a:t>
            </a:r>
          </a:p>
          <a:p>
            <a:pPr algn="l" rtl="0">
              <a:lnSpc>
                <a:spcPct val="9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2-Medullary: </a:t>
            </a:r>
            <a:r>
              <a:rPr lang="en-US" sz="1600" b="1" u="sng" dirty="0">
                <a:solidFill>
                  <a:schemeClr val="tx1"/>
                </a:solidFill>
                <a:highlight>
                  <a:srgbClr val="FFFF00"/>
                </a:highlight>
                <a:cs typeface="Times New Roman" pitchFamily="18" charset="0"/>
              </a:rPr>
              <a:t>Simple</a:t>
            </a:r>
            <a:r>
              <a:rPr lang="en-US" sz="1600" b="1" u="sng" dirty="0">
                <a:solidFill>
                  <a:schemeClr val="tx1"/>
                </a:solidFill>
                <a:highlight>
                  <a:srgbClr val="FFFF00"/>
                </a:highlight>
                <a:latin typeface="+mj-lt"/>
                <a:cs typeface="Times New Roman" pitchFamily="18" charset="0"/>
              </a:rPr>
              <a:t> Cuboidal </a:t>
            </a:r>
            <a:r>
              <a:rPr lang="en-US" sz="1600" b="1" u="sng" dirty="0">
                <a:solidFill>
                  <a:schemeClr val="tx1"/>
                </a:solidFill>
                <a:highlight>
                  <a:srgbClr val="FFFF00"/>
                </a:highlight>
                <a:cs typeface="Times New Roman" pitchFamily="18" charset="0"/>
              </a:rPr>
              <a:t>Epithelium</a:t>
            </a:r>
            <a:r>
              <a:rPr lang="en-US" sz="16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.</a:t>
            </a:r>
          </a:p>
          <a:p>
            <a:pPr algn="l" rtl="0">
              <a:lnSpc>
                <a:spcPct val="9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3-Papillary</a:t>
            </a:r>
            <a:r>
              <a:rPr lang="en-US" sz="16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6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ducts (ducts of Bellini): </a:t>
            </a:r>
            <a:r>
              <a:rPr lang="en-US" sz="1600" b="1" u="sng" dirty="0">
                <a:solidFill>
                  <a:schemeClr val="tx1"/>
                </a:solidFill>
                <a:highlight>
                  <a:srgbClr val="FFFF00"/>
                </a:highlight>
                <a:cs typeface="Times New Roman" pitchFamily="18" charset="0"/>
              </a:rPr>
              <a:t>Simple</a:t>
            </a:r>
            <a:r>
              <a:rPr lang="en-US" sz="1600" b="1" u="sng" dirty="0">
                <a:solidFill>
                  <a:schemeClr val="tx1"/>
                </a:solidFill>
                <a:highlight>
                  <a:srgbClr val="FFFF00"/>
                </a:highlight>
                <a:latin typeface="+mj-lt"/>
                <a:cs typeface="Times New Roman" pitchFamily="18" charset="0"/>
              </a:rPr>
              <a:t> Columnar </a:t>
            </a:r>
            <a:r>
              <a:rPr lang="en-US" sz="1600" b="1" u="sng" dirty="0">
                <a:solidFill>
                  <a:schemeClr val="tx1"/>
                </a:solidFill>
                <a:highlight>
                  <a:srgbClr val="FFFF00"/>
                </a:highlight>
                <a:cs typeface="Times New Roman" pitchFamily="18" charset="0"/>
              </a:rPr>
              <a:t>Epithelium</a:t>
            </a:r>
            <a:r>
              <a:rPr lang="en-US" sz="16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.</a:t>
            </a:r>
          </a:p>
          <a:p>
            <a:pPr algn="l" rtl="0">
              <a:lnSpc>
                <a:spcPct val="9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They open in area cribrosa.</a:t>
            </a:r>
          </a:p>
          <a:p>
            <a:pPr algn="l" rtl="0">
              <a:lnSpc>
                <a:spcPct val="9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They are impermeable to water </a:t>
            </a:r>
            <a:r>
              <a:rPr lang="en-US" sz="1600" u="sng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except</a:t>
            </a:r>
            <a:r>
              <a:rPr lang="en-US" sz="16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in </a:t>
            </a:r>
            <a:r>
              <a:rPr lang="en-US" sz="16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presence of ADH</a:t>
            </a:r>
            <a:r>
              <a:rPr lang="en-US" sz="16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.</a:t>
            </a:r>
          </a:p>
          <a:p>
            <a:pPr algn="l" rtl="0">
              <a:lnSpc>
                <a:spcPct val="90000"/>
              </a:lnSpc>
              <a:spcBef>
                <a:spcPts val="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Collecting tubule lined with cuboidal E.P once it change to columnar E.P called collecting duct</a:t>
            </a:r>
          </a:p>
          <a:p>
            <a:pPr algn="l" rtl="0">
              <a:lnSpc>
                <a:spcPct val="9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altLang="en-US" sz="160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عنوان 1">
            <a:extLst>
              <a:ext uri="{FF2B5EF4-FFF2-40B4-BE49-F238E27FC236}">
                <a16:creationId xmlns:a16="http://schemas.microsoft.com/office/drawing/2014/main" id="{BA396610-EB49-48EB-B0E1-69A5768A1BA2}"/>
              </a:ext>
            </a:extLst>
          </p:cNvPr>
          <p:cNvSpPr txBox="1">
            <a:spLocks/>
          </p:cNvSpPr>
          <p:nvPr/>
        </p:nvSpPr>
        <p:spPr>
          <a:xfrm>
            <a:off x="677335" y="609601"/>
            <a:ext cx="4732865" cy="381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rtl="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COLLECTING TUBULES</a:t>
            </a:r>
            <a:endParaRPr lang="ar-SA" sz="2000" b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7C5D7E5-8172-4C56-8A4A-634A19F96DD3}"/>
              </a:ext>
            </a:extLst>
          </p:cNvPr>
          <p:cNvSpPr txBox="1">
            <a:spLocks/>
          </p:cNvSpPr>
          <p:nvPr/>
        </p:nvSpPr>
        <p:spPr>
          <a:xfrm>
            <a:off x="677335" y="4190999"/>
            <a:ext cx="7399865" cy="2209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lnSpc>
                <a:spcPct val="9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altLang="en-US" sz="16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It is a very flimsy, scant amount of loose connective tissue that contains:</a:t>
            </a:r>
            <a:br>
              <a:rPr lang="en-US" altLang="en-US" sz="16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</a:br>
            <a:r>
              <a:rPr lang="en-US" altLang="en-US" sz="16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1-Fibroblasts.</a:t>
            </a:r>
            <a:br>
              <a:rPr lang="en-US" altLang="en-US" sz="16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</a:br>
            <a:r>
              <a:rPr lang="en-US" altLang="en-US" sz="16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2-Macrophages.</a:t>
            </a:r>
            <a:br>
              <a:rPr lang="en-US" altLang="en-US" sz="16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</a:br>
            <a:r>
              <a:rPr lang="en-US" altLang="en-US" sz="16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3-Interstitial cells: </a:t>
            </a:r>
            <a:r>
              <a:rPr lang="en-US" altLang="en-US" sz="16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They </a:t>
            </a:r>
            <a:r>
              <a:rPr lang="en-US" altLang="en-US" sz="1600" u="sng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secrete medullipin I</a:t>
            </a:r>
            <a:r>
              <a:rPr lang="en-US" altLang="en-US" sz="16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, which is converted </a:t>
            </a:r>
            <a:r>
              <a:rPr lang="en-US" altLang="en-US" sz="1600" u="sng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in the liver</a:t>
            </a:r>
            <a:r>
              <a:rPr lang="en-US" altLang="en-US" sz="16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into medullipin II, </a:t>
            </a:r>
            <a:r>
              <a:rPr lang="en-US" altLang="en-US" sz="16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that lowers blood pressure</a:t>
            </a:r>
            <a:r>
              <a:rPr lang="en-US" altLang="en-US" sz="16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pPr algn="l" rtl="0">
              <a:lnSpc>
                <a:spcPct val="9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altLang="en-US" sz="160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عنوان 1">
            <a:extLst>
              <a:ext uri="{FF2B5EF4-FFF2-40B4-BE49-F238E27FC236}">
                <a16:creationId xmlns:a16="http://schemas.microsoft.com/office/drawing/2014/main" id="{C8E74497-AAA9-436B-B1D9-5082EB2D977A}"/>
              </a:ext>
            </a:extLst>
          </p:cNvPr>
          <p:cNvSpPr txBox="1">
            <a:spLocks/>
          </p:cNvSpPr>
          <p:nvPr/>
        </p:nvSpPr>
        <p:spPr>
          <a:xfrm>
            <a:off x="677335" y="3733800"/>
            <a:ext cx="4732865" cy="381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rtl="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accent2"/>
                </a:solidFill>
                <a:cs typeface="Times New Roman" pitchFamily="18" charset="0"/>
              </a:rPr>
              <a:t>RENAL INTERSTITIUM</a:t>
            </a:r>
            <a:endParaRPr lang="ar-S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062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Right 9">
            <a:extLst>
              <a:ext uri="{FF2B5EF4-FFF2-40B4-BE49-F238E27FC236}">
                <a16:creationId xmlns:a16="http://schemas.microsoft.com/office/drawing/2014/main" id="{94322F19-FE6F-4ECB-8622-6CCFF08B3890}"/>
              </a:ext>
            </a:extLst>
          </p:cNvPr>
          <p:cNvSpPr/>
          <p:nvPr/>
        </p:nvSpPr>
        <p:spPr>
          <a:xfrm>
            <a:off x="304800" y="93786"/>
            <a:ext cx="3276600" cy="1277814"/>
          </a:xfrm>
          <a:prstGeom prst="rightArrow">
            <a:avLst/>
          </a:prstGeom>
          <a:solidFill>
            <a:srgbClr val="FFFF00"/>
          </a:solidFill>
          <a:ln>
            <a:solidFill>
              <a:srgbClr val="EFEA2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9A83C0-064C-4F52-AF26-FB849EA11FD9}"/>
              </a:ext>
            </a:extLst>
          </p:cNvPr>
          <p:cNvSpPr txBox="1"/>
          <p:nvPr/>
        </p:nvSpPr>
        <p:spPr>
          <a:xfrm>
            <a:off x="304800" y="438864"/>
            <a:ext cx="3131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From 436 team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Explanation from </a:t>
            </a:r>
            <a:r>
              <a:rPr lang="en-US" dirty="0" err="1">
                <a:solidFill>
                  <a:srgbClr val="FF0000"/>
                </a:solidFill>
              </a:rPr>
              <a:t>Dr.Raeesa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46ED03-9051-4112-B4ED-873EC7D569D5}"/>
              </a:ext>
            </a:extLst>
          </p:cNvPr>
          <p:cNvSpPr/>
          <p:nvPr/>
        </p:nvSpPr>
        <p:spPr>
          <a:xfrm>
            <a:off x="533400" y="1694907"/>
            <a:ext cx="10287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The renal corpuscle has two poles 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1- vascular pole 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2- urinary pole for the passage of what will give me urine later.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The vascular pole is for the blood entry and excitation of arterioles: 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1400" u="sng" dirty="0">
                <a:solidFill>
                  <a:schemeClr val="bg1">
                    <a:lumMod val="50000"/>
                  </a:schemeClr>
                </a:solidFill>
              </a:rPr>
              <a:t>Afferent + Efferent)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The blood enters the</a:t>
            </a:r>
            <a:r>
              <a:rPr lang="en-US" sz="1400" u="sng" dirty="0">
                <a:solidFill>
                  <a:schemeClr val="bg1">
                    <a:lumMod val="50000"/>
                  </a:schemeClr>
                </a:solidFill>
              </a:rPr>
              <a:t> afferent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arteriole and goes out when its filtered through </a:t>
            </a:r>
            <a:r>
              <a:rPr lang="en-US" sz="1400" u="sng" dirty="0">
                <a:solidFill>
                  <a:schemeClr val="bg1">
                    <a:lumMod val="50000"/>
                  </a:schemeClr>
                </a:solidFill>
              </a:rPr>
              <a:t>efferent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arteriole.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In the space between the two arterioles there is </a:t>
            </a:r>
            <a:r>
              <a:rPr lang="en-US" sz="1400" u="sng" dirty="0">
                <a:solidFill>
                  <a:schemeClr val="bg1">
                    <a:lumMod val="50000"/>
                  </a:schemeClr>
                </a:solidFill>
              </a:rPr>
              <a:t>distal tubule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part of it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 is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adherent to the arterioles.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So the triangle of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Juxtaglomerular apparatus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is formed of 3 things: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part of afferent, part of efferent, part of distal tubule and in between there is extra mesangial cells.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There are changes only in the </a:t>
            </a:r>
            <a:r>
              <a:rPr lang="en-US" sz="1400" u="sng" dirty="0">
                <a:solidFill>
                  <a:schemeClr val="bg1">
                    <a:lumMod val="50000"/>
                  </a:schemeClr>
                </a:solidFill>
              </a:rPr>
              <a:t>cells of distal tubule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adherent to the </a:t>
            </a:r>
            <a:r>
              <a:rPr lang="en-US" sz="1400" u="sng" dirty="0">
                <a:solidFill>
                  <a:schemeClr val="bg1">
                    <a:lumMod val="50000"/>
                  </a:schemeClr>
                </a:solidFill>
              </a:rPr>
              <a:t>afferent arterioles: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The changes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: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pPr lvl="0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1- Columnar epithelium with oval nuclei</a:t>
            </a:r>
          </a:p>
          <a:p>
            <a:pPr lvl="0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2- The number of cells increase</a:t>
            </a:r>
          </a:p>
          <a:p>
            <a:pPr lvl="0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3- There is macula dense 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There are changes in the </a:t>
            </a:r>
            <a:r>
              <a:rPr lang="en-US" sz="1400" u="sng" dirty="0">
                <a:solidFill>
                  <a:schemeClr val="bg1">
                    <a:lumMod val="50000"/>
                  </a:schemeClr>
                </a:solidFill>
              </a:rPr>
              <a:t>arterioles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in the part adherent to the </a:t>
            </a:r>
            <a:r>
              <a:rPr lang="en-US" sz="1400" u="sng" dirty="0">
                <a:solidFill>
                  <a:schemeClr val="bg1">
                    <a:lumMod val="50000"/>
                  </a:schemeClr>
                </a:solidFill>
              </a:rPr>
              <a:t>distal tubule.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the changes:</a:t>
            </a:r>
          </a:p>
          <a:p>
            <a:pPr lvl="0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1- Modification in the tunica media (smooth muscle), so instead of spindle shaped cell it will be cuboidal cell. </a:t>
            </a:r>
            <a:br>
              <a:rPr lang="en-US" sz="1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After modification it called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Juxtaglomerular cells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which is responsible for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renin secretion.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CD58E0-4550-4266-832E-7734CFC200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1" t="11693" r="2351" b="16597"/>
          <a:stretch/>
        </p:blipFill>
        <p:spPr>
          <a:xfrm>
            <a:off x="6248400" y="426953"/>
            <a:ext cx="4191000" cy="236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678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7ADE004-EECE-4C45-BF12-7A0D9563A10B}"/>
              </a:ext>
            </a:extLst>
          </p:cNvPr>
          <p:cNvGrpSpPr/>
          <p:nvPr/>
        </p:nvGrpSpPr>
        <p:grpSpPr>
          <a:xfrm>
            <a:off x="7543800" y="2418706"/>
            <a:ext cx="3200400" cy="2229494"/>
            <a:chOff x="6477000" y="1676400"/>
            <a:chExt cx="4038600" cy="286910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EFB3E23-8300-400A-9BEE-9E7AC68F7A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77000" y="1676400"/>
              <a:ext cx="4038600" cy="2869100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B9916EB-36CD-43D1-8E83-72691234645C}"/>
                </a:ext>
              </a:extLst>
            </p:cNvPr>
            <p:cNvSpPr/>
            <p:nvPr/>
          </p:nvSpPr>
          <p:spPr>
            <a:xfrm>
              <a:off x="9753600" y="2895600"/>
              <a:ext cx="762000" cy="281607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B00071A-A329-476F-ABBD-AF8D01922741}"/>
                </a:ext>
              </a:extLst>
            </p:cNvPr>
            <p:cNvSpPr/>
            <p:nvPr/>
          </p:nvSpPr>
          <p:spPr>
            <a:xfrm>
              <a:off x="8839200" y="4114799"/>
              <a:ext cx="762000" cy="205408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3A9DE72-8EB5-48DA-BB5F-DB4730369F11}"/>
                </a:ext>
              </a:extLst>
            </p:cNvPr>
            <p:cNvSpPr/>
            <p:nvPr/>
          </p:nvSpPr>
          <p:spPr>
            <a:xfrm>
              <a:off x="9829800" y="3375993"/>
              <a:ext cx="685800" cy="281607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3BD12B39-0737-4385-A244-E8D5003126E6}"/>
              </a:ext>
            </a:extLst>
          </p:cNvPr>
          <p:cNvSpPr txBox="1">
            <a:spLocks/>
          </p:cNvSpPr>
          <p:nvPr/>
        </p:nvSpPr>
        <p:spPr>
          <a:xfrm>
            <a:off x="677335" y="990601"/>
            <a:ext cx="8466665" cy="2362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  <a:cs typeface="Times New Roman" pitchFamily="18" charset="0"/>
              </a:rPr>
              <a:t>When DCT come in contact with afferent &amp; efferent arterioles some modification happened to some cell:</a:t>
            </a:r>
            <a:b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  <a:cs typeface="Times New Roman" pitchFamily="18" charset="0"/>
              </a:rPr>
            </a:b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  <a:cs typeface="Times New Roman" pitchFamily="18" charset="0"/>
              </a:rPr>
              <a:t>1) Cells in distal tubule come in contact with afferent &amp; efferent arterioles change from cuboidal to columnar cells called macula dense </a:t>
            </a:r>
            <a:b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  <a:cs typeface="Times New Roman" pitchFamily="18" charset="0"/>
              </a:rPr>
            </a:b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  <a:cs typeface="Times New Roman" pitchFamily="18" charset="0"/>
              </a:rPr>
              <a:t>2) smooth muscle cell in wall of afferent &amp; efferent arterioles come in contact with DCT change to cuboidal cells called juxtaglomerular cell</a:t>
            </a:r>
          </a:p>
          <a:p>
            <a:pPr algn="l" rtl="0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16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It has 3 components:</a:t>
            </a:r>
          </a:p>
          <a:p>
            <a:pPr marL="355600" indent="0" algn="l" rtl="0">
              <a:spcBef>
                <a:spcPts val="0"/>
              </a:spcBef>
              <a:buNone/>
              <a:defRPr/>
            </a:pPr>
            <a:r>
              <a:rPr lang="en-US" sz="16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A-The macula </a:t>
            </a:r>
            <a:r>
              <a:rPr lang="en-US" sz="16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densa</a:t>
            </a:r>
            <a:r>
              <a:rPr lang="en-US" sz="16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of distal tubule: </a:t>
            </a:r>
            <a:r>
              <a:rPr lang="en-US" sz="16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Tall cells with centrally-placed nuclei</a:t>
            </a:r>
          </a:p>
          <a:p>
            <a:pPr marL="355600" indent="0" algn="l" rtl="0">
              <a:spcBef>
                <a:spcPts val="0"/>
              </a:spcBef>
              <a:buNone/>
              <a:defRPr/>
            </a:pPr>
            <a:r>
              <a:rPr lang="en-US" sz="16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B-Juxtaglomerular cells: </a:t>
            </a:r>
            <a:r>
              <a:rPr lang="en-US" sz="16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of afferent glomerular arteriole </a:t>
            </a:r>
            <a:br>
              <a:rPr lang="en-US" sz="1600" dirty="0">
                <a:solidFill>
                  <a:schemeClr val="tx1"/>
                </a:solidFill>
                <a:latin typeface="+mj-lt"/>
                <a:cs typeface="Times New Roman" pitchFamily="18" charset="0"/>
              </a:rPr>
            </a:br>
            <a:r>
              <a:rPr lang="en-US" sz="16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(modified smooth muscle of tunica media),</a:t>
            </a:r>
            <a:br>
              <a:rPr lang="ar-SA" sz="1600" dirty="0">
                <a:solidFill>
                  <a:schemeClr val="tx1"/>
                </a:solidFill>
                <a:latin typeface="+mj-lt"/>
                <a:cs typeface="Times New Roman" pitchFamily="18" charset="0"/>
              </a:rPr>
            </a:br>
            <a:r>
              <a:rPr lang="en-US" sz="16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Nuclei are </a:t>
            </a:r>
            <a:r>
              <a:rPr lang="en-US" sz="1600" u="sng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round</a:t>
            </a:r>
            <a:r>
              <a:rPr lang="en-US" sz="16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with </a:t>
            </a:r>
            <a:r>
              <a:rPr lang="en-US" sz="1600" u="sng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granular</a:t>
            </a:r>
            <a:r>
              <a:rPr lang="en-US" sz="16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600" u="sng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cytoplasm</a:t>
            </a:r>
            <a:r>
              <a:rPr lang="en-US" sz="16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.</a:t>
            </a:r>
            <a:r>
              <a:rPr lang="ar-SA" sz="16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br>
              <a:rPr lang="en-US" sz="1600" dirty="0">
                <a:solidFill>
                  <a:schemeClr val="tx1"/>
                </a:solidFill>
                <a:latin typeface="+mj-lt"/>
                <a:cs typeface="Times New Roman" pitchFamily="18" charset="0"/>
              </a:rPr>
            </a:br>
            <a:r>
              <a:rPr lang="en-US" sz="16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They secrete renin.</a:t>
            </a:r>
          </a:p>
          <a:p>
            <a:pPr marL="355600" indent="0" algn="l" rtl="0">
              <a:spcBef>
                <a:spcPts val="0"/>
              </a:spcBef>
              <a:buNone/>
              <a:defRPr/>
            </a:pPr>
            <a:r>
              <a:rPr lang="en-US" sz="16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C-The extraglomerular mesangial cells.</a:t>
            </a:r>
          </a:p>
        </p:txBody>
      </p:sp>
      <p:sp>
        <p:nvSpPr>
          <p:cNvPr id="4" name="عنوان 1">
            <a:extLst>
              <a:ext uri="{FF2B5EF4-FFF2-40B4-BE49-F238E27FC236}">
                <a16:creationId xmlns:a16="http://schemas.microsoft.com/office/drawing/2014/main" id="{BA396610-EB49-48EB-B0E1-69A5768A1BA2}"/>
              </a:ext>
            </a:extLst>
          </p:cNvPr>
          <p:cNvSpPr txBox="1">
            <a:spLocks/>
          </p:cNvSpPr>
          <p:nvPr/>
        </p:nvSpPr>
        <p:spPr>
          <a:xfrm>
            <a:off x="677335" y="609601"/>
            <a:ext cx="4732865" cy="381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rtl="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Juxtaglomerular Apparatus</a:t>
            </a:r>
            <a:endParaRPr lang="ar-SA" sz="2000" b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ADF7143-736A-4679-B4D8-2C8542BF537B}"/>
              </a:ext>
            </a:extLst>
          </p:cNvPr>
          <p:cNvSpPr txBox="1">
            <a:spLocks/>
          </p:cNvSpPr>
          <p:nvPr/>
        </p:nvSpPr>
        <p:spPr>
          <a:xfrm>
            <a:off x="677335" y="4151244"/>
            <a:ext cx="8619065" cy="2362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16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Each calyx </a:t>
            </a:r>
            <a:r>
              <a:rPr lang="en-US" sz="1600" u="sng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accepts</a:t>
            </a:r>
            <a:r>
              <a:rPr lang="en-US" sz="16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urine </a:t>
            </a:r>
            <a:r>
              <a:rPr lang="en-US" sz="1600" u="sng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from</a:t>
            </a:r>
            <a:r>
              <a:rPr lang="en-US" sz="16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the renal papilla of a renal pyramid.</a:t>
            </a:r>
          </a:p>
          <a:p>
            <a:pPr algn="l" rtl="0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16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They are lined with </a:t>
            </a:r>
            <a:r>
              <a:rPr lang="en-US" sz="1600" b="1" dirty="0">
                <a:solidFill>
                  <a:schemeClr val="tx1"/>
                </a:solidFill>
                <a:highlight>
                  <a:srgbClr val="FFFF00"/>
                </a:highlight>
                <a:latin typeface="+mj-lt"/>
                <a:cs typeface="Times New Roman" pitchFamily="18" charset="0"/>
              </a:rPr>
              <a:t>transitional epithelium</a:t>
            </a:r>
            <a:r>
              <a:rPr lang="en-US" sz="16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16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lamina propria</a:t>
            </a:r>
            <a:r>
              <a:rPr lang="en-US" sz="16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&amp; </a:t>
            </a:r>
            <a:r>
              <a:rPr lang="en-US" sz="16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smooth muscle.</a:t>
            </a:r>
          </a:p>
          <a:p>
            <a:pPr algn="l" rtl="0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16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Minor calyces </a:t>
            </a:r>
            <a:r>
              <a:rPr lang="en-US" sz="1600" u="sng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merge to</a:t>
            </a:r>
            <a:r>
              <a:rPr lang="en-US" sz="16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form major calyces (with same lining tissue as minor calyces).</a:t>
            </a:r>
          </a:p>
          <a:p>
            <a:pPr algn="l" rtl="0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16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Major calyces </a:t>
            </a:r>
            <a:r>
              <a:rPr lang="en-US" sz="1600" u="sng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open into</a:t>
            </a:r>
            <a:r>
              <a:rPr lang="en-US" sz="16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renal pelvis.</a:t>
            </a:r>
          </a:p>
          <a:p>
            <a:pPr algn="l" rtl="0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Urinary track epithelium start from minor calyces until part of urethra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2" name="عنوان 1">
            <a:extLst>
              <a:ext uri="{FF2B5EF4-FFF2-40B4-BE49-F238E27FC236}">
                <a16:creationId xmlns:a16="http://schemas.microsoft.com/office/drawing/2014/main" id="{42527276-61D5-40F0-A720-C274A35CB294}"/>
              </a:ext>
            </a:extLst>
          </p:cNvPr>
          <p:cNvSpPr txBox="1">
            <a:spLocks/>
          </p:cNvSpPr>
          <p:nvPr/>
        </p:nvSpPr>
        <p:spPr>
          <a:xfrm>
            <a:off x="677335" y="3770244"/>
            <a:ext cx="4732865" cy="381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rtl="0">
              <a:buFont typeface="Wingdings" panose="05000000000000000000" pitchFamily="2" charset="2"/>
              <a:buChar char="Ø"/>
            </a:pPr>
            <a:r>
              <a:rPr lang="en-US" altLang="en-US" sz="2000" b="1" dirty="0">
                <a:solidFill>
                  <a:schemeClr val="accent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Renal Calyces</a:t>
            </a:r>
            <a:endParaRPr lang="ar-SA" sz="2000" b="1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B447489-5C67-46C8-8A5D-B49A508885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4756" y="5005579"/>
            <a:ext cx="2133600" cy="141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010321"/>
      </p:ext>
    </p:extLst>
  </p:cSld>
  <p:clrMapOvr>
    <a:masterClrMapping/>
  </p:clrMapOvr>
</p:sld>
</file>

<file path=ppt/theme/theme1.xml><?xml version="1.0" encoding="utf-8"?>
<a:theme xmlns:a="http://schemas.openxmlformats.org/drawingml/2006/main" name="HistologyTeam437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istologyTeam437" id="{A5062FC2-FE6D-4CC3-B4D2-479EDD0BAD45}" vid="{5A4C0EF4-E32F-4525-9B60-DC301E187EAF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HistologyTeam437</Template>
  <TotalTime>9043</TotalTime>
  <Words>965</Words>
  <Application>Microsoft Office PowerPoint</Application>
  <PresentationFormat>Widescreen</PresentationFormat>
  <Paragraphs>120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HistologyTeam437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King Saud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rawan Alharbi.</cp:lastModifiedBy>
  <cp:revision>238</cp:revision>
  <dcterms:created xsi:type="dcterms:W3CDTF">2017-09-26T07:35:01Z</dcterms:created>
  <dcterms:modified xsi:type="dcterms:W3CDTF">2018-04-11T04:26:17Z</dcterms:modified>
</cp:coreProperties>
</file>