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11699" y="1017447"/>
            <a:ext cx="4000500" cy="277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9986" y="1105929"/>
            <a:ext cx="3804920" cy="270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8751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4569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0" y="0"/>
                </a:moveTo>
                <a:lnTo>
                  <a:pt x="9143981" y="0"/>
                </a:lnTo>
                <a:lnTo>
                  <a:pt x="9143981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37369" y="207346"/>
            <a:ext cx="4154170" cy="423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4724" y="1114916"/>
            <a:ext cx="8374551" cy="296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VoR6TaDvwTMTC8MZhv-n10fu_ikEYovsARMlcTd8qU8/edit?usp=sharin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icrobiology.med437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8548"/>
            <a:ext cx="9143981" cy="4976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16720" y="591123"/>
            <a:ext cx="4655185" cy="3804285"/>
          </a:xfrm>
          <a:custGeom>
            <a:avLst/>
            <a:gdLst/>
            <a:ahLst/>
            <a:cxnLst/>
            <a:rect l="l" t="t" r="r" b="b"/>
            <a:pathLst>
              <a:path w="4655184" h="3804285">
                <a:moveTo>
                  <a:pt x="0" y="0"/>
                </a:moveTo>
                <a:lnTo>
                  <a:pt x="4655090" y="0"/>
                </a:lnTo>
                <a:lnTo>
                  <a:pt x="4655090" y="3803692"/>
                </a:lnTo>
                <a:lnTo>
                  <a:pt x="0" y="3803692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12294" y="794323"/>
            <a:ext cx="4101465" cy="3325495"/>
          </a:xfrm>
          <a:prstGeom prst="rect">
            <a:avLst/>
          </a:prstGeom>
          <a:solidFill>
            <a:srgbClr val="FFD866"/>
          </a:solidFill>
          <a:ln w="28574">
            <a:solidFill>
              <a:srgbClr val="FFFFFF"/>
            </a:solidFill>
          </a:ln>
        </p:spPr>
        <p:txBody>
          <a:bodyPr vert="horz" wrap="square" lIns="0" tIns="253365" rIns="0" bIns="0" rtlCol="0">
            <a:spAutoFit/>
          </a:bodyPr>
          <a:lstStyle/>
          <a:p>
            <a:pPr marL="681990" marR="699770" algn="ctr">
              <a:lnSpc>
                <a:spcPct val="100699"/>
              </a:lnSpc>
              <a:spcBef>
                <a:spcPts val="1995"/>
              </a:spcBef>
            </a:pPr>
            <a:r>
              <a:rPr sz="3600" b="1" spc="-60" dirty="0">
                <a:solidFill>
                  <a:srgbClr val="FFFFFF"/>
                </a:solidFill>
                <a:latin typeface="Arial"/>
                <a:cs typeface="Arial"/>
              </a:rPr>
              <a:t>Management  </a:t>
            </a:r>
            <a:r>
              <a:rPr sz="3600" b="1" spc="-3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endParaRPr sz="3600">
              <a:latin typeface="Arial"/>
              <a:cs typeface="Arial"/>
            </a:endParaRPr>
          </a:p>
          <a:p>
            <a:pPr marL="596900" marR="615950" algn="ctr">
              <a:lnSpc>
                <a:spcPct val="100699"/>
              </a:lnSpc>
            </a:pPr>
            <a:r>
              <a:rPr sz="3600" b="1" spc="-25" dirty="0">
                <a:solidFill>
                  <a:srgbClr val="FFFFFF"/>
                </a:solidFill>
                <a:latin typeface="Arial"/>
                <a:cs typeface="Arial"/>
              </a:rPr>
              <a:t>Treatment</a:t>
            </a:r>
            <a:r>
              <a:rPr sz="3600" b="1" spc="-3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3600" b="1" spc="-35" dirty="0">
                <a:solidFill>
                  <a:srgbClr val="FFFFFF"/>
                </a:solidFill>
                <a:latin typeface="Arial"/>
                <a:cs typeface="Arial"/>
              </a:rPr>
              <a:t>Urinary </a:t>
            </a:r>
            <a:r>
              <a:rPr sz="3600" b="1" spc="-40" dirty="0">
                <a:solidFill>
                  <a:srgbClr val="FFFFFF"/>
                </a:solidFill>
                <a:latin typeface="Arial"/>
                <a:cs typeface="Arial"/>
              </a:rPr>
              <a:t>Tract  </a:t>
            </a:r>
            <a:r>
              <a:rPr sz="3600" b="1" spc="-55" dirty="0">
                <a:solidFill>
                  <a:srgbClr val="FFFFFF"/>
                </a:solidFill>
                <a:latin typeface="Arial"/>
                <a:cs typeface="Arial"/>
              </a:rPr>
              <a:t>Infection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2108" y="2485778"/>
            <a:ext cx="1950720" cy="9321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910590">
              <a:lnSpc>
                <a:spcPts val="1420"/>
              </a:lnSpc>
              <a:spcBef>
                <a:spcPts val="160"/>
              </a:spcBef>
            </a:pPr>
            <a:r>
              <a:rPr sz="1200" b="1" spc="-5" dirty="0">
                <a:solidFill>
                  <a:srgbClr val="FF0000"/>
                </a:solidFill>
                <a:latin typeface="Arial"/>
                <a:cs typeface="Arial"/>
              </a:rPr>
              <a:t>Important!  </a:t>
            </a:r>
            <a:r>
              <a:rPr sz="1200" b="1" spc="-40" dirty="0">
                <a:solidFill>
                  <a:srgbClr val="38751C"/>
                </a:solidFill>
                <a:latin typeface="Arial"/>
                <a:cs typeface="Arial"/>
              </a:rPr>
              <a:t>Doctor’s</a:t>
            </a:r>
            <a:r>
              <a:rPr sz="1200" b="1" spc="-180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38751C"/>
                </a:solid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420"/>
              </a:lnSpc>
              <a:spcBef>
                <a:spcPts val="10"/>
              </a:spcBef>
            </a:pPr>
            <a:r>
              <a:rPr sz="1200" b="1" spc="-20" dirty="0">
                <a:solidFill>
                  <a:srgbClr val="E99999"/>
                </a:solidFill>
                <a:latin typeface="Arial"/>
                <a:cs typeface="Arial"/>
              </a:rPr>
              <a:t>Only</a:t>
            </a:r>
            <a:r>
              <a:rPr sz="1200" b="1" spc="-114" dirty="0">
                <a:solidFill>
                  <a:srgbClr val="E99999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E99999"/>
                </a:solidFill>
                <a:latin typeface="Arial"/>
                <a:cs typeface="Arial"/>
              </a:rPr>
              <a:t>found</a:t>
            </a:r>
            <a:r>
              <a:rPr sz="1200" b="1" spc="-114" dirty="0">
                <a:solidFill>
                  <a:srgbClr val="E99999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E99999"/>
                </a:solidFill>
                <a:latin typeface="Arial"/>
                <a:cs typeface="Arial"/>
              </a:rPr>
              <a:t>in</a:t>
            </a:r>
            <a:r>
              <a:rPr sz="1200" b="1" spc="-110" dirty="0">
                <a:solidFill>
                  <a:srgbClr val="E99999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E99999"/>
                </a:solidFill>
                <a:latin typeface="Arial"/>
                <a:cs typeface="Arial"/>
              </a:rPr>
              <a:t>females’</a:t>
            </a:r>
            <a:r>
              <a:rPr sz="1200" b="1" spc="-114" dirty="0">
                <a:solidFill>
                  <a:srgbClr val="E99999"/>
                </a:solidFill>
                <a:latin typeface="Arial"/>
                <a:cs typeface="Arial"/>
              </a:rPr>
              <a:t> </a:t>
            </a:r>
            <a:r>
              <a:rPr sz="1200" b="1" spc="-65" dirty="0">
                <a:solidFill>
                  <a:srgbClr val="E99999"/>
                </a:solidFill>
                <a:latin typeface="Arial"/>
                <a:cs typeface="Arial"/>
              </a:rPr>
              <a:t>slides  </a:t>
            </a:r>
            <a:r>
              <a:rPr sz="1200" b="1" spc="-20" dirty="0">
                <a:solidFill>
                  <a:srgbClr val="3B77D8"/>
                </a:solidFill>
                <a:latin typeface="Arial"/>
                <a:cs typeface="Arial"/>
              </a:rPr>
              <a:t>Only </a:t>
            </a:r>
            <a:r>
              <a:rPr sz="1200" b="1" spc="-45" dirty="0">
                <a:solidFill>
                  <a:srgbClr val="3B77D8"/>
                </a:solidFill>
                <a:latin typeface="Arial"/>
                <a:cs typeface="Arial"/>
              </a:rPr>
              <a:t>found </a:t>
            </a:r>
            <a:r>
              <a:rPr sz="1200" b="1" spc="-30" dirty="0">
                <a:solidFill>
                  <a:srgbClr val="3B77D8"/>
                </a:solidFill>
                <a:latin typeface="Arial"/>
                <a:cs typeface="Arial"/>
              </a:rPr>
              <a:t>in </a:t>
            </a:r>
            <a:r>
              <a:rPr sz="1200" b="1" spc="-60" dirty="0">
                <a:solidFill>
                  <a:srgbClr val="3B77D8"/>
                </a:solidFill>
                <a:latin typeface="Arial"/>
                <a:cs typeface="Arial"/>
              </a:rPr>
              <a:t>males’ </a:t>
            </a:r>
            <a:r>
              <a:rPr sz="1200" b="1" spc="-65" dirty="0">
                <a:solidFill>
                  <a:srgbClr val="3B77D8"/>
                </a:solidFill>
                <a:latin typeface="Arial"/>
                <a:cs typeface="Arial"/>
              </a:rPr>
              <a:t>slides  </a:t>
            </a:r>
            <a:r>
              <a:rPr sz="1200" b="1" spc="-25" dirty="0">
                <a:solidFill>
                  <a:srgbClr val="B6B6B6"/>
                </a:solidFill>
                <a:latin typeface="Arial"/>
                <a:cs typeface="Arial"/>
              </a:rPr>
              <a:t>Extra</a:t>
            </a:r>
            <a:r>
              <a:rPr sz="1200" b="1" spc="-110" dirty="0">
                <a:solidFill>
                  <a:srgbClr val="B6B6B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B6B6B6"/>
                </a:solid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6650" y="193772"/>
            <a:ext cx="52927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65" dirty="0">
                <a:latin typeface="Arial"/>
                <a:cs typeface="Arial"/>
              </a:rPr>
              <a:t>Please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75" dirty="0">
                <a:latin typeface="Arial"/>
                <a:cs typeface="Arial"/>
              </a:rPr>
              <a:t>check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the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u="heavy" spc="-45" dirty="0">
                <a:solidFill>
                  <a:srgbClr val="AE4244"/>
                </a:solidFill>
                <a:uFill>
                  <a:solidFill>
                    <a:srgbClr val="AE4244"/>
                  </a:solidFill>
                </a:uFill>
                <a:latin typeface="Arial"/>
                <a:cs typeface="Arial"/>
                <a:hlinkClick r:id="rId3"/>
              </a:rPr>
              <a:t>editing</a:t>
            </a:r>
            <a:r>
              <a:rPr sz="1600" b="1" u="heavy" spc="-140" dirty="0">
                <a:solidFill>
                  <a:srgbClr val="AE4244"/>
                </a:solidFill>
                <a:uFill>
                  <a:solidFill>
                    <a:srgbClr val="AE4244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600" b="1" u="heavy" spc="-15" dirty="0">
                <a:solidFill>
                  <a:srgbClr val="AE4244"/>
                </a:solidFill>
                <a:uFill>
                  <a:solidFill>
                    <a:srgbClr val="AE4244"/>
                  </a:solidFill>
                </a:uFill>
                <a:latin typeface="Arial"/>
                <a:cs typeface="Arial"/>
                <a:hlinkClick r:id="rId3"/>
              </a:rPr>
              <a:t>file</a:t>
            </a:r>
            <a:r>
              <a:rPr sz="1600" b="1" spc="-120" dirty="0">
                <a:solidFill>
                  <a:srgbClr val="AE4244"/>
                </a:solidFill>
                <a:latin typeface="Arial"/>
                <a:cs typeface="Arial"/>
                <a:hlinkClick r:id="rId3"/>
              </a:rPr>
              <a:t> </a:t>
            </a:r>
            <a:r>
              <a:rPr sz="1600" b="1" spc="5" dirty="0">
                <a:latin typeface="Arial"/>
                <a:cs typeface="Arial"/>
              </a:rPr>
              <a:t>to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90" dirty="0">
                <a:latin typeface="Arial"/>
                <a:cs typeface="Arial"/>
              </a:rPr>
              <a:t>see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5" dirty="0">
                <a:latin typeface="Arial"/>
                <a:cs typeface="Arial"/>
              </a:rPr>
              <a:t>if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there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are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60" dirty="0">
                <a:latin typeface="Arial"/>
                <a:cs typeface="Arial"/>
              </a:rPr>
              <a:t>any</a:t>
            </a:r>
            <a:r>
              <a:rPr sz="1600" b="1" spc="-135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changes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2203" y="4489012"/>
            <a:ext cx="609600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i="1" spc="-335" dirty="0">
                <a:latin typeface="Georgia"/>
                <a:cs typeface="Georgia"/>
              </a:rPr>
              <a:t>“</a:t>
            </a:r>
            <a:r>
              <a:rPr sz="1900" b="1" i="1" spc="-190" dirty="0">
                <a:latin typeface="Georgia"/>
                <a:cs typeface="Georgia"/>
              </a:rPr>
              <a:t> </a:t>
            </a:r>
            <a:r>
              <a:rPr sz="1900" b="1" i="1" spc="-470" dirty="0">
                <a:latin typeface="Georgia"/>
                <a:cs typeface="Georgia"/>
              </a:rPr>
              <a:t>I’m </a:t>
            </a:r>
            <a:r>
              <a:rPr sz="1900" b="1" i="1" spc="-465" dirty="0">
                <a:latin typeface="Georgia"/>
                <a:cs typeface="Georgia"/>
              </a:rPr>
              <a:t>not </a:t>
            </a:r>
            <a:r>
              <a:rPr sz="1900" b="1" i="1" spc="-385" dirty="0">
                <a:latin typeface="Georgia"/>
                <a:cs typeface="Georgia"/>
              </a:rPr>
              <a:t>telling </a:t>
            </a:r>
            <a:r>
              <a:rPr sz="1900" b="1" i="1" spc="-580" dirty="0">
                <a:latin typeface="Georgia"/>
                <a:cs typeface="Georgia"/>
              </a:rPr>
              <a:t>you</a:t>
            </a:r>
            <a:r>
              <a:rPr sz="1900" b="1" i="1" spc="-120" dirty="0">
                <a:latin typeface="Georgia"/>
                <a:cs typeface="Georgia"/>
              </a:rPr>
              <a:t> </a:t>
            </a:r>
            <a:r>
              <a:rPr sz="1900" b="1" i="1" spc="-315" dirty="0">
                <a:latin typeface="Georgia"/>
                <a:cs typeface="Georgia"/>
              </a:rPr>
              <a:t>it’s </a:t>
            </a:r>
            <a:r>
              <a:rPr sz="1900" b="1" i="1" spc="-480" dirty="0">
                <a:latin typeface="Georgia"/>
                <a:cs typeface="Georgia"/>
              </a:rPr>
              <a:t>going </a:t>
            </a:r>
            <a:r>
              <a:rPr sz="1900" b="1" i="1" spc="-409" dirty="0">
                <a:latin typeface="Georgia"/>
                <a:cs typeface="Georgia"/>
              </a:rPr>
              <a:t>to </a:t>
            </a:r>
            <a:r>
              <a:rPr sz="1900" b="1" i="1" spc="-459" dirty="0">
                <a:latin typeface="Georgia"/>
                <a:cs typeface="Georgia"/>
              </a:rPr>
              <a:t>be easy. </a:t>
            </a:r>
            <a:r>
              <a:rPr sz="1900" b="1" i="1" spc="-470" dirty="0">
                <a:latin typeface="Georgia"/>
                <a:cs typeface="Georgia"/>
              </a:rPr>
              <a:t>I’m </a:t>
            </a:r>
            <a:r>
              <a:rPr sz="1900" b="1" i="1" spc="-385" dirty="0">
                <a:latin typeface="Georgia"/>
                <a:cs typeface="Georgia"/>
              </a:rPr>
              <a:t>telling </a:t>
            </a:r>
            <a:r>
              <a:rPr sz="1900" b="1" i="1" spc="-580" dirty="0">
                <a:latin typeface="Georgia"/>
                <a:cs typeface="Georgia"/>
              </a:rPr>
              <a:t>you</a:t>
            </a:r>
            <a:r>
              <a:rPr sz="1900" b="1" i="1" spc="-125" dirty="0">
                <a:latin typeface="Georgia"/>
                <a:cs typeface="Georgia"/>
              </a:rPr>
              <a:t> </a:t>
            </a:r>
            <a:r>
              <a:rPr sz="1900" b="1" i="1" spc="-315" dirty="0">
                <a:latin typeface="Georgia"/>
                <a:cs typeface="Georgia"/>
              </a:rPr>
              <a:t>it’s </a:t>
            </a:r>
            <a:r>
              <a:rPr sz="1900" b="1" i="1" spc="-480" dirty="0">
                <a:latin typeface="Georgia"/>
                <a:cs typeface="Georgia"/>
              </a:rPr>
              <a:t>going  </a:t>
            </a:r>
            <a:r>
              <a:rPr sz="1900" b="1" i="1" spc="-409" dirty="0">
                <a:latin typeface="Georgia"/>
                <a:cs typeface="Georgia"/>
              </a:rPr>
              <a:t>to </a:t>
            </a:r>
            <a:r>
              <a:rPr sz="1900" b="1" i="1" spc="-459" dirty="0">
                <a:latin typeface="Georgia"/>
                <a:cs typeface="Georgia"/>
              </a:rPr>
              <a:t>be  </a:t>
            </a:r>
            <a:r>
              <a:rPr sz="1900" b="1" i="1" spc="-520" dirty="0">
                <a:latin typeface="Georgia"/>
                <a:cs typeface="Georgia"/>
              </a:rPr>
              <a:t>worth</a:t>
            </a:r>
            <a:r>
              <a:rPr sz="1900" b="1" i="1" spc="-125" dirty="0">
                <a:latin typeface="Georgia"/>
                <a:cs typeface="Georgia"/>
              </a:rPr>
              <a:t> </a:t>
            </a:r>
            <a:r>
              <a:rPr sz="1900" b="1" i="1" spc="-320" dirty="0">
                <a:latin typeface="Georgia"/>
                <a:cs typeface="Georgia"/>
              </a:rPr>
              <a:t>it.”</a:t>
            </a:r>
            <a:endParaRPr sz="1900" dirty="0">
              <a:latin typeface="Georgia"/>
              <a:cs typeface="Georgi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08" y="1893190"/>
            <a:ext cx="1200150" cy="12001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699" y="391349"/>
            <a:ext cx="879411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125" dirty="0">
                <a:solidFill>
                  <a:srgbClr val="FFD866"/>
                </a:solidFill>
                <a:latin typeface="Times New Roman"/>
                <a:cs typeface="Times New Roman"/>
              </a:rPr>
              <a:t>Management </a:t>
            </a:r>
            <a:r>
              <a:rPr sz="3200" b="1" spc="130" dirty="0">
                <a:solidFill>
                  <a:srgbClr val="FFD866"/>
                </a:solidFill>
                <a:latin typeface="Times New Roman"/>
                <a:cs typeface="Times New Roman"/>
              </a:rPr>
              <a:t>of </a:t>
            </a:r>
            <a:r>
              <a:rPr sz="3200" b="1" spc="155" dirty="0">
                <a:solidFill>
                  <a:srgbClr val="FFD866"/>
                </a:solidFill>
                <a:latin typeface="Times New Roman"/>
                <a:cs typeface="Times New Roman"/>
              </a:rPr>
              <a:t>catheter-induced</a:t>
            </a:r>
            <a:r>
              <a:rPr sz="3200" b="1" spc="-42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>
                <a:solidFill>
                  <a:srgbClr val="FFD866"/>
                </a:solidFill>
                <a:latin typeface="Times New Roman"/>
                <a:cs typeface="Times New Roman"/>
              </a:rPr>
              <a:t>UTI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699" y="1152472"/>
            <a:ext cx="4022725" cy="2466975"/>
          </a:xfrm>
          <a:prstGeom prst="rect">
            <a:avLst/>
          </a:prstGeom>
          <a:ln w="9524">
            <a:solidFill>
              <a:srgbClr val="FFD866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542290" marR="94615" indent="-428625">
              <a:lnSpc>
                <a:spcPct val="113300"/>
              </a:lnSpc>
              <a:spcBef>
                <a:spcPts val="355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95" dirty="0">
                <a:latin typeface="Verdana"/>
                <a:cs typeface="Verdana"/>
              </a:rPr>
              <a:t>The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catheter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is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a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foreign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body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so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it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45" dirty="0">
                <a:latin typeface="Verdana"/>
                <a:cs typeface="Verdana"/>
              </a:rPr>
              <a:t>will  </a:t>
            </a:r>
            <a:r>
              <a:rPr sz="1600" spc="-125" dirty="0">
                <a:latin typeface="Verdana"/>
                <a:cs typeface="Verdana"/>
              </a:rPr>
              <a:t>cause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infection</a:t>
            </a:r>
            <a:endParaRPr sz="1600">
              <a:latin typeface="Verdana"/>
              <a:cs typeface="Verdana"/>
            </a:endParaRPr>
          </a:p>
          <a:p>
            <a:pPr marL="113664">
              <a:lnSpc>
                <a:spcPct val="100000"/>
              </a:lnSpc>
              <a:spcBef>
                <a:spcPts val="1230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75" dirty="0">
                <a:latin typeface="Verdana"/>
                <a:cs typeface="Verdana"/>
              </a:rPr>
              <a:t>Very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45" dirty="0">
                <a:latin typeface="Verdana"/>
                <a:cs typeface="Verdana"/>
              </a:rPr>
              <a:t>common</a:t>
            </a:r>
            <a:endParaRPr sz="1600">
              <a:latin typeface="Verdana"/>
              <a:cs typeface="Verdana"/>
            </a:endParaRPr>
          </a:p>
          <a:p>
            <a:pPr marL="113664">
              <a:lnSpc>
                <a:spcPct val="100000"/>
              </a:lnSpc>
              <a:spcBef>
                <a:spcPts val="1230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85" dirty="0">
                <a:latin typeface="Verdana"/>
                <a:cs typeface="Verdana"/>
              </a:rPr>
              <a:t>Preventive </a:t>
            </a:r>
            <a:r>
              <a:rPr sz="1600" spc="-135" dirty="0">
                <a:latin typeface="Verdana"/>
                <a:cs typeface="Verdana"/>
              </a:rPr>
              <a:t>measures</a:t>
            </a:r>
            <a:r>
              <a:rPr sz="1600" spc="-430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important.</a:t>
            </a:r>
            <a:endParaRPr sz="1600">
              <a:latin typeface="Verdana"/>
              <a:cs typeface="Verdana"/>
            </a:endParaRPr>
          </a:p>
          <a:p>
            <a:pPr marL="542290" marR="186055" indent="-428625">
              <a:lnSpc>
                <a:spcPct val="113300"/>
              </a:lnSpc>
              <a:spcBef>
                <a:spcPts val="975"/>
              </a:spcBef>
              <a:tabLst>
                <a:tab pos="542290" algn="l"/>
              </a:tabLst>
            </a:pPr>
            <a:r>
              <a:rPr sz="1600" spc="254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600" spc="-80" dirty="0">
                <a:solidFill>
                  <a:srgbClr val="FF0000"/>
                </a:solidFill>
                <a:latin typeface="Verdana"/>
                <a:cs typeface="Verdana"/>
              </a:rPr>
              <a:t>Catheter </a:t>
            </a:r>
            <a:r>
              <a:rPr sz="1600" spc="-100" dirty="0">
                <a:solidFill>
                  <a:srgbClr val="FF0000"/>
                </a:solidFill>
                <a:latin typeface="Verdana"/>
                <a:cs typeface="Verdana"/>
              </a:rPr>
              <a:t>should </a:t>
            </a:r>
            <a:r>
              <a:rPr sz="1600" spc="-80" dirty="0">
                <a:solidFill>
                  <a:srgbClr val="FF0000"/>
                </a:solidFill>
                <a:latin typeface="Verdana"/>
                <a:cs typeface="Verdana"/>
              </a:rPr>
              <a:t>not </a:t>
            </a:r>
            <a:r>
              <a:rPr sz="1600" spc="-110" dirty="0">
                <a:solidFill>
                  <a:srgbClr val="FF0000"/>
                </a:solidFill>
                <a:latin typeface="Verdana"/>
                <a:cs typeface="Verdana"/>
              </a:rPr>
              <a:t>be 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used </a:t>
            </a:r>
            <a:r>
              <a:rPr sz="1600" spc="-114" dirty="0">
                <a:solidFill>
                  <a:srgbClr val="FF0000"/>
                </a:solidFill>
                <a:latin typeface="Verdana"/>
                <a:cs typeface="Verdana"/>
              </a:rPr>
              <a:t>unless  </a:t>
            </a:r>
            <a:r>
              <a:rPr sz="1600" spc="-95" dirty="0">
                <a:solidFill>
                  <a:srgbClr val="FF0000"/>
                </a:solidFill>
                <a:latin typeface="Verdana"/>
                <a:cs typeface="Verdana"/>
              </a:rPr>
              <a:t>absolutely</a:t>
            </a:r>
            <a:r>
              <a:rPr sz="1600" spc="-2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14" dirty="0">
                <a:solidFill>
                  <a:srgbClr val="FF0000"/>
                </a:solidFill>
                <a:latin typeface="Verdana"/>
                <a:cs typeface="Verdana"/>
              </a:rPr>
              <a:t>necessary</a:t>
            </a:r>
            <a:r>
              <a:rPr sz="1600" spc="-2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2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sz="1600" spc="-2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FF0000"/>
                </a:solidFill>
                <a:latin typeface="Verdana"/>
                <a:cs typeface="Verdana"/>
              </a:rPr>
              <a:t>they</a:t>
            </a:r>
            <a:r>
              <a:rPr sz="1600" spc="-27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solidFill>
                  <a:srgbClr val="FF0000"/>
                </a:solidFill>
                <a:latin typeface="Verdana"/>
                <a:cs typeface="Verdana"/>
              </a:rPr>
              <a:t>should  </a:t>
            </a:r>
            <a:r>
              <a:rPr sz="1600" spc="-110" dirty="0">
                <a:solidFill>
                  <a:srgbClr val="FF0000"/>
                </a:solidFill>
                <a:latin typeface="Verdana"/>
                <a:cs typeface="Verdana"/>
              </a:rPr>
              <a:t>be</a:t>
            </a:r>
            <a:r>
              <a:rPr sz="1600" spc="-2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removed</a:t>
            </a:r>
            <a:r>
              <a:rPr sz="16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45" dirty="0">
                <a:solidFill>
                  <a:srgbClr val="FF0000"/>
                </a:solidFill>
                <a:latin typeface="Verdana"/>
                <a:cs typeface="Verdana"/>
              </a:rPr>
              <a:t>as</a:t>
            </a:r>
            <a:r>
              <a:rPr sz="16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10" dirty="0">
                <a:solidFill>
                  <a:srgbClr val="FF0000"/>
                </a:solidFill>
                <a:latin typeface="Verdana"/>
                <a:cs typeface="Verdana"/>
              </a:rPr>
              <a:t>soon</a:t>
            </a:r>
            <a:r>
              <a:rPr sz="1600" spc="-2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45" dirty="0">
                <a:solidFill>
                  <a:srgbClr val="FF0000"/>
                </a:solidFill>
                <a:latin typeface="Verdana"/>
                <a:cs typeface="Verdana"/>
              </a:rPr>
              <a:t>as</a:t>
            </a:r>
            <a:r>
              <a:rPr sz="16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14" dirty="0">
                <a:solidFill>
                  <a:srgbClr val="FF0000"/>
                </a:solidFill>
                <a:latin typeface="Verdana"/>
                <a:cs typeface="Verdana"/>
              </a:rPr>
              <a:t>possible</a:t>
            </a:r>
            <a:r>
              <a:rPr sz="1600" spc="-114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8266" y="1152472"/>
            <a:ext cx="4643755" cy="3792220"/>
          </a:xfrm>
          <a:custGeom>
            <a:avLst/>
            <a:gdLst/>
            <a:ahLst/>
            <a:cxnLst/>
            <a:rect l="l" t="t" r="r" b="b"/>
            <a:pathLst>
              <a:path w="4643755" h="3792220">
                <a:moveTo>
                  <a:pt x="0" y="0"/>
                </a:moveTo>
                <a:lnTo>
                  <a:pt x="4643390" y="0"/>
                </a:lnTo>
                <a:lnTo>
                  <a:pt x="4643390" y="3791692"/>
                </a:lnTo>
                <a:lnTo>
                  <a:pt x="0" y="379169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6CD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51293" y="1215339"/>
            <a:ext cx="4454525" cy="3066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F6CD4B"/>
                </a:solidFill>
                <a:latin typeface="Arial"/>
                <a:cs typeface="Arial"/>
              </a:rPr>
              <a:t>Intermittent </a:t>
            </a:r>
            <a:r>
              <a:rPr sz="2000" b="1" spc="-130" dirty="0">
                <a:solidFill>
                  <a:srgbClr val="F6CD4B"/>
                </a:solidFill>
                <a:latin typeface="Arial"/>
                <a:cs typeface="Arial"/>
              </a:rPr>
              <a:t>use </a:t>
            </a:r>
            <a:r>
              <a:rPr sz="2000" b="1" spc="-30" dirty="0">
                <a:solidFill>
                  <a:srgbClr val="F6CD4B"/>
                </a:solidFill>
                <a:latin typeface="Arial"/>
                <a:cs typeface="Arial"/>
              </a:rPr>
              <a:t>of</a:t>
            </a:r>
            <a:r>
              <a:rPr sz="2000" b="1" spc="-400" dirty="0">
                <a:solidFill>
                  <a:srgbClr val="F6CD4B"/>
                </a:solidFill>
                <a:latin typeface="Arial"/>
                <a:cs typeface="Arial"/>
              </a:rPr>
              <a:t> </a:t>
            </a:r>
            <a:r>
              <a:rPr sz="2000" b="1" spc="-55" dirty="0">
                <a:solidFill>
                  <a:srgbClr val="F6CD4B"/>
                </a:solidFill>
                <a:latin typeface="Arial"/>
                <a:cs typeface="Arial"/>
              </a:rPr>
              <a:t>catheters:</a:t>
            </a:r>
            <a:endParaRPr sz="2000">
              <a:latin typeface="Arial"/>
              <a:cs typeface="Arial"/>
            </a:endParaRPr>
          </a:p>
          <a:p>
            <a:pPr marL="469265" marR="78740" indent="-428625">
              <a:lnSpc>
                <a:spcPct val="101800"/>
              </a:lnSpc>
              <a:spcBef>
                <a:spcPts val="1780"/>
              </a:spcBef>
              <a:tabLst>
                <a:tab pos="469265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500" spc="-100" dirty="0">
                <a:latin typeface="Verdana"/>
                <a:cs typeface="Verdana"/>
              </a:rPr>
              <a:t>If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85" dirty="0">
                <a:latin typeface="Verdana"/>
                <a:cs typeface="Verdana"/>
              </a:rPr>
              <a:t>catheter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80" dirty="0">
                <a:latin typeface="Verdana"/>
                <a:cs typeface="Verdana"/>
              </a:rPr>
              <a:t>is</a:t>
            </a:r>
            <a:r>
              <a:rPr sz="1500" spc="-235" dirty="0">
                <a:latin typeface="Verdana"/>
                <a:cs typeface="Verdana"/>
              </a:rPr>
              <a:t> </a:t>
            </a:r>
            <a:r>
              <a:rPr sz="1500" spc="-80" dirty="0">
                <a:latin typeface="Verdana"/>
                <a:cs typeface="Verdana"/>
              </a:rPr>
              <a:t>required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45" dirty="0">
                <a:latin typeface="Verdana"/>
                <a:cs typeface="Verdana"/>
              </a:rPr>
              <a:t>for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100" dirty="0">
                <a:solidFill>
                  <a:srgbClr val="FF0000"/>
                </a:solidFill>
                <a:latin typeface="Verdana"/>
                <a:cs typeface="Verdana"/>
              </a:rPr>
              <a:t>long</a:t>
            </a:r>
            <a:r>
              <a:rPr sz="1500" spc="-2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85" dirty="0">
                <a:solidFill>
                  <a:srgbClr val="FF0000"/>
                </a:solidFill>
                <a:latin typeface="Verdana"/>
                <a:cs typeface="Verdana"/>
              </a:rPr>
              <a:t>periods</a:t>
            </a:r>
            <a:r>
              <a:rPr sz="1500" spc="-2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100" dirty="0">
                <a:latin typeface="Verdana"/>
                <a:cs typeface="Verdana"/>
              </a:rPr>
              <a:t>,it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80" dirty="0">
                <a:latin typeface="Verdana"/>
                <a:cs typeface="Verdana"/>
              </a:rPr>
              <a:t>is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95" dirty="0">
                <a:latin typeface="Verdana"/>
                <a:cs typeface="Verdana"/>
              </a:rPr>
              <a:t>best  </a:t>
            </a:r>
            <a:r>
              <a:rPr sz="1500" spc="-55" dirty="0">
                <a:latin typeface="Verdana"/>
                <a:cs typeface="Verdana"/>
              </a:rPr>
              <a:t>to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105" dirty="0">
                <a:latin typeface="Verdana"/>
                <a:cs typeface="Verdana"/>
              </a:rPr>
              <a:t>be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114" dirty="0">
                <a:latin typeface="Verdana"/>
                <a:cs typeface="Verdana"/>
              </a:rPr>
              <a:t>used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85" dirty="0">
                <a:latin typeface="Verdana"/>
                <a:cs typeface="Verdana"/>
              </a:rPr>
              <a:t>intermittently.</a:t>
            </a:r>
            <a:r>
              <a:rPr sz="1500" spc="-300" dirty="0"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38751C"/>
                </a:solidFill>
                <a:latin typeface="Verdana"/>
                <a:cs typeface="Verdana"/>
              </a:rPr>
              <a:t>(</a:t>
            </a:r>
            <a:r>
              <a:rPr sz="1000" spc="-35" dirty="0">
                <a:solidFill>
                  <a:srgbClr val="38751C"/>
                </a:solidFill>
                <a:latin typeface="Arial"/>
                <a:cs typeface="Arial"/>
              </a:rPr>
              <a:t>فﻗوﻧ</a:t>
            </a:r>
            <a:r>
              <a:rPr sz="1000" spc="-85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نﯾدﻌﺑ</a:t>
            </a:r>
            <a:r>
              <a:rPr sz="1000" spc="-90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هرﺗﻔﻟ</a:t>
            </a:r>
            <a:r>
              <a:rPr sz="1000" spc="-85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38751C"/>
                </a:solidFill>
                <a:latin typeface="Arial"/>
                <a:cs typeface="Arial"/>
              </a:rPr>
              <a:t>ﮫﻣدﺧﺗﺳﻧ</a:t>
            </a:r>
            <a:r>
              <a:rPr sz="1000" spc="-90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38751C"/>
                </a:solidFill>
                <a:latin typeface="Arial"/>
                <a:cs typeface="Arial"/>
              </a:rPr>
              <a:t>ﻲﻧﻌﯾ</a:t>
            </a:r>
            <a:r>
              <a:rPr sz="1000" spc="-35" dirty="0">
                <a:solidFill>
                  <a:srgbClr val="38751C"/>
                </a:solidFill>
                <a:latin typeface="Verdana"/>
                <a:cs typeface="Verdana"/>
              </a:rPr>
              <a:t>)</a:t>
            </a:r>
            <a:endParaRPr sz="1000">
              <a:latin typeface="Verdana"/>
              <a:cs typeface="Verdana"/>
            </a:endParaRPr>
          </a:p>
          <a:p>
            <a:pPr marL="469265" marR="5080" indent="-419100" algn="just">
              <a:lnSpc>
                <a:spcPct val="100000"/>
              </a:lnSpc>
              <a:spcBef>
                <a:spcPts val="975"/>
              </a:spcBef>
            </a:pPr>
            <a:r>
              <a:rPr sz="1500" spc="240" dirty="0">
                <a:latin typeface="DejaVu Sans"/>
                <a:cs typeface="DejaVu Sans"/>
              </a:rPr>
              <a:t>➔</a:t>
            </a:r>
            <a:r>
              <a:rPr sz="1500" spc="605" dirty="0">
                <a:latin typeface="DejaVu Sans"/>
                <a:cs typeface="DejaVu Sans"/>
              </a:rPr>
              <a:t> </a:t>
            </a:r>
            <a:r>
              <a:rPr sz="1500" spc="-50" dirty="0">
                <a:latin typeface="Verdana"/>
                <a:cs typeface="Verdana"/>
              </a:rPr>
              <a:t>May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105" dirty="0">
                <a:latin typeface="Verdana"/>
                <a:cs typeface="Verdana"/>
              </a:rPr>
              <a:t>be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90" dirty="0">
                <a:latin typeface="Verdana"/>
                <a:cs typeface="Verdana"/>
              </a:rPr>
              <a:t>replaced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100" dirty="0">
                <a:latin typeface="Verdana"/>
                <a:cs typeface="Verdana"/>
              </a:rPr>
              <a:t>every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85" dirty="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r>
              <a:rPr sz="1500" spc="-2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110" dirty="0">
                <a:solidFill>
                  <a:srgbClr val="FF0000"/>
                </a:solidFill>
                <a:latin typeface="Verdana"/>
                <a:cs typeface="Verdana"/>
              </a:rPr>
              <a:t>weeks</a:t>
            </a:r>
            <a:r>
              <a:rPr sz="1500" spc="-2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55" dirty="0">
                <a:latin typeface="Verdana"/>
                <a:cs typeface="Verdana"/>
              </a:rPr>
              <a:t>to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95" dirty="0">
                <a:latin typeface="Verdana"/>
                <a:cs typeface="Verdana"/>
              </a:rPr>
              <a:t>reduce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75" dirty="0">
                <a:latin typeface="Verdana"/>
                <a:cs typeface="Verdana"/>
              </a:rPr>
              <a:t>risk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of  </a:t>
            </a:r>
            <a:r>
              <a:rPr sz="1500" spc="-70" dirty="0">
                <a:latin typeface="Verdana"/>
                <a:cs typeface="Verdana"/>
              </a:rPr>
              <a:t>infection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120" dirty="0">
                <a:latin typeface="Verdana"/>
                <a:cs typeface="Verdana"/>
              </a:rPr>
              <a:t>and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80" dirty="0">
                <a:solidFill>
                  <a:srgbClr val="FF0000"/>
                </a:solidFill>
                <a:latin typeface="Verdana"/>
                <a:cs typeface="Verdana"/>
              </a:rPr>
              <a:t>irrigating</a:t>
            </a:r>
            <a:r>
              <a:rPr sz="1500" spc="-23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120" dirty="0">
                <a:solidFill>
                  <a:srgbClr val="FF0000"/>
                </a:solidFill>
                <a:latin typeface="Verdana"/>
                <a:cs typeface="Verdana"/>
              </a:rPr>
              <a:t>bladder*</a:t>
            </a:r>
            <a:r>
              <a:rPr sz="1500" spc="-24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500" spc="-65" dirty="0">
                <a:latin typeface="Verdana"/>
                <a:cs typeface="Verdana"/>
              </a:rPr>
              <a:t>with</a:t>
            </a:r>
            <a:r>
              <a:rPr sz="1500" spc="-240" dirty="0">
                <a:latin typeface="Verdana"/>
                <a:cs typeface="Verdana"/>
              </a:rPr>
              <a:t> </a:t>
            </a:r>
            <a:r>
              <a:rPr sz="1500" spc="-75" dirty="0">
                <a:latin typeface="Verdana"/>
                <a:cs typeface="Verdana"/>
              </a:rPr>
              <a:t>antibiotics  </a:t>
            </a:r>
            <a:r>
              <a:rPr sz="1500" spc="-95" dirty="0">
                <a:latin typeface="Verdana"/>
                <a:cs typeface="Verdana"/>
              </a:rPr>
              <a:t>between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114" dirty="0">
                <a:latin typeface="Verdana"/>
                <a:cs typeface="Verdana"/>
              </a:rPr>
              <a:t>replacements.</a:t>
            </a:r>
            <a:endParaRPr sz="1500">
              <a:latin typeface="Verdana"/>
              <a:cs typeface="Verdana"/>
            </a:endParaRPr>
          </a:p>
          <a:p>
            <a:pPr marL="927100" marR="78105" indent="-371475">
              <a:lnSpc>
                <a:spcPct val="102299"/>
              </a:lnSpc>
              <a:spcBef>
                <a:spcPts val="960"/>
              </a:spcBef>
              <a:buFont typeface="DejaVu Sans"/>
              <a:buChar char="◆"/>
              <a:tabLst>
                <a:tab pos="953769" algn="l"/>
                <a:tab pos="954405" algn="l"/>
              </a:tabLst>
            </a:pP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irrigating </a:t>
            </a:r>
            <a:r>
              <a:rPr sz="1100" spc="-40" dirty="0">
                <a:solidFill>
                  <a:srgbClr val="38751C"/>
                </a:solidFill>
                <a:latin typeface="Verdana"/>
                <a:cs typeface="Verdana"/>
              </a:rPr>
              <a:t>of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the bladder </a:t>
            </a:r>
            <a:r>
              <a:rPr sz="1100" spc="-110" dirty="0">
                <a:solidFill>
                  <a:srgbClr val="38751C"/>
                </a:solidFill>
                <a:latin typeface="Verdana"/>
                <a:cs typeface="Verdana"/>
              </a:rPr>
              <a:t>means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that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they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enter </a:t>
            </a:r>
            <a:r>
              <a:rPr sz="1100" spc="-50" dirty="0">
                <a:solidFill>
                  <a:srgbClr val="38751C"/>
                </a:solidFill>
                <a:latin typeface="Verdana"/>
                <a:cs typeface="Verdana"/>
              </a:rPr>
              <a:t>sterile 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water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38751C"/>
                </a:solidFill>
                <a:latin typeface="Verdana"/>
                <a:cs typeface="Verdana"/>
              </a:rPr>
              <a:t>and</a:t>
            </a:r>
            <a:r>
              <a:rPr sz="1100" spc="-17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38751C"/>
                </a:solidFill>
                <a:latin typeface="Verdana"/>
                <a:cs typeface="Verdana"/>
              </a:rPr>
              <a:t>sterile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38751C"/>
                </a:solidFill>
                <a:latin typeface="Verdana"/>
                <a:cs typeface="Verdana"/>
              </a:rPr>
              <a:t>antibiotic</a:t>
            </a:r>
            <a:r>
              <a:rPr sz="1100" spc="-17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38751C"/>
                </a:solidFill>
                <a:latin typeface="Verdana"/>
                <a:cs typeface="Verdana"/>
              </a:rPr>
              <a:t>to</a:t>
            </a:r>
            <a:r>
              <a:rPr sz="1100" spc="-17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38751C"/>
                </a:solidFill>
                <a:latin typeface="Verdana"/>
                <a:cs typeface="Verdana"/>
              </a:rPr>
              <a:t>wash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38751C"/>
                </a:solidFill>
                <a:latin typeface="Verdana"/>
                <a:cs typeface="Verdana"/>
              </a:rPr>
              <a:t>and</a:t>
            </a:r>
            <a:r>
              <a:rPr sz="1100" spc="-17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flush</a:t>
            </a:r>
            <a:r>
              <a:rPr sz="1100" spc="-17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the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bladder 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then</a:t>
            </a:r>
            <a:r>
              <a:rPr sz="1100" spc="-18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introduce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40" dirty="0">
                <a:solidFill>
                  <a:srgbClr val="38751C"/>
                </a:solidFill>
                <a:latin typeface="Verdana"/>
                <a:cs typeface="Verdana"/>
              </a:rPr>
              <a:t>to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the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38751C"/>
                </a:solidFill>
                <a:latin typeface="Verdana"/>
                <a:cs typeface="Verdana"/>
              </a:rPr>
              <a:t>new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38751C"/>
                </a:solidFill>
                <a:latin typeface="Verdana"/>
                <a:cs typeface="Verdana"/>
              </a:rPr>
              <a:t>catheter.</a:t>
            </a:r>
            <a:endParaRPr sz="1100">
              <a:latin typeface="Verdana"/>
              <a:cs typeface="Verdana"/>
            </a:endParaRPr>
          </a:p>
          <a:p>
            <a:pPr marL="469265" marR="561975" indent="-419100">
              <a:lnSpc>
                <a:spcPct val="100000"/>
              </a:lnSpc>
              <a:spcBef>
                <a:spcPts val="990"/>
              </a:spcBef>
              <a:tabLst>
                <a:tab pos="469265" algn="l"/>
              </a:tabLst>
            </a:pPr>
            <a:r>
              <a:rPr sz="1500" spc="240" dirty="0">
                <a:latin typeface="DejaVu Sans"/>
                <a:cs typeface="DejaVu Sans"/>
              </a:rPr>
              <a:t>➔	</a:t>
            </a:r>
            <a:r>
              <a:rPr sz="1500" spc="-70" dirty="0">
                <a:latin typeface="Verdana"/>
                <a:cs typeface="Verdana"/>
              </a:rPr>
              <a:t>Daily</a:t>
            </a:r>
            <a:r>
              <a:rPr sz="1500" spc="-250" dirty="0">
                <a:latin typeface="Verdana"/>
                <a:cs typeface="Verdana"/>
              </a:rPr>
              <a:t> </a:t>
            </a:r>
            <a:r>
              <a:rPr sz="1500" spc="-110" dirty="0">
                <a:latin typeface="Verdana"/>
                <a:cs typeface="Verdana"/>
              </a:rPr>
              <a:t>hygiene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120" dirty="0">
                <a:latin typeface="Verdana"/>
                <a:cs typeface="Verdana"/>
              </a:rPr>
              <a:t>and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120" dirty="0">
                <a:latin typeface="Verdana"/>
                <a:cs typeface="Verdana"/>
              </a:rPr>
              <a:t>use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50" dirty="0">
                <a:latin typeface="Verdana"/>
                <a:cs typeface="Verdana"/>
              </a:rPr>
              <a:t>of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u="heavy" spc="-9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closed</a:t>
            </a:r>
            <a:r>
              <a:rPr sz="1500" u="heavy" spc="-2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500" u="heavy" spc="-12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system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55" dirty="0">
                <a:latin typeface="Verdana"/>
                <a:cs typeface="Verdana"/>
              </a:rPr>
              <a:t>to  </a:t>
            </a:r>
            <a:r>
              <a:rPr sz="1500" spc="-90" dirty="0">
                <a:latin typeface="Verdana"/>
                <a:cs typeface="Verdana"/>
              </a:rPr>
              <a:t>prevent</a:t>
            </a:r>
            <a:r>
              <a:rPr sz="1500" spc="-245" dirty="0">
                <a:latin typeface="Verdana"/>
                <a:cs typeface="Verdana"/>
              </a:rPr>
              <a:t> </a:t>
            </a:r>
            <a:r>
              <a:rPr sz="1500" spc="-85" dirty="0">
                <a:latin typeface="Verdana"/>
                <a:cs typeface="Verdana"/>
              </a:rPr>
              <a:t>infection.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5965" y="3775267"/>
            <a:ext cx="2281484" cy="1168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391349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90" dirty="0">
                <a:solidFill>
                  <a:srgbClr val="FFD866"/>
                </a:solidFill>
                <a:latin typeface="Times New Roman"/>
                <a:cs typeface="Times New Roman"/>
              </a:rPr>
              <a:t>Catheter </a:t>
            </a:r>
            <a:r>
              <a:rPr sz="3200" b="1" spc="155" dirty="0">
                <a:solidFill>
                  <a:srgbClr val="FFD866"/>
                </a:solidFill>
                <a:latin typeface="Times New Roman"/>
                <a:cs typeface="Times New Roman"/>
              </a:rPr>
              <a:t>induced</a:t>
            </a:r>
            <a:r>
              <a:rPr sz="3200" b="1" spc="-204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200" b="1" spc="150" dirty="0">
                <a:solidFill>
                  <a:srgbClr val="FFD866"/>
                </a:solidFill>
                <a:latin typeface="Times New Roman"/>
                <a:cs typeface="Times New Roman"/>
              </a:rPr>
              <a:t>infections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1699" y="1152472"/>
            <a:ext cx="4513580" cy="3636645"/>
          </a:xfrm>
          <a:custGeom>
            <a:avLst/>
            <a:gdLst/>
            <a:ahLst/>
            <a:cxnLst/>
            <a:rect l="l" t="t" r="r" b="b"/>
            <a:pathLst>
              <a:path w="4513580" h="3636645">
                <a:moveTo>
                  <a:pt x="0" y="0"/>
                </a:moveTo>
                <a:lnTo>
                  <a:pt x="4513490" y="0"/>
                </a:lnTo>
                <a:lnTo>
                  <a:pt x="4513490" y="3636292"/>
                </a:lnTo>
                <a:lnTo>
                  <a:pt x="0" y="363629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D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3299" y="1184986"/>
            <a:ext cx="4319270" cy="346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" marR="5080" indent="-428625">
              <a:lnSpc>
                <a:spcPct val="113300"/>
              </a:lnSpc>
              <a:spcBef>
                <a:spcPts val="100"/>
              </a:spcBef>
              <a:tabLst>
                <a:tab pos="4406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120" dirty="0">
                <a:latin typeface="Verdana"/>
                <a:cs typeface="Verdana"/>
              </a:rPr>
              <a:t>Its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normal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for</a:t>
            </a:r>
            <a:r>
              <a:rPr sz="1600" spc="-25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patients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who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are</a:t>
            </a:r>
            <a:r>
              <a:rPr sz="1600" spc="-250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on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catheters  </a:t>
            </a:r>
            <a:r>
              <a:rPr sz="1600" spc="-60" dirty="0">
                <a:latin typeface="Verdana"/>
                <a:cs typeface="Verdana"/>
              </a:rPr>
              <a:t>to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have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50" dirty="0">
                <a:latin typeface="Verdana"/>
                <a:cs typeface="Verdana"/>
              </a:rPr>
              <a:t>a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urine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full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of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bacteria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so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it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doesn’t  </a:t>
            </a:r>
            <a:r>
              <a:rPr sz="1600" spc="-160" dirty="0">
                <a:latin typeface="Verdana"/>
                <a:cs typeface="Verdana"/>
              </a:rPr>
              <a:t>mean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that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they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30" dirty="0">
                <a:latin typeface="Verdana"/>
                <a:cs typeface="Verdana"/>
              </a:rPr>
              <a:t>have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20" dirty="0">
                <a:latin typeface="Verdana"/>
                <a:cs typeface="Verdana"/>
              </a:rPr>
              <a:t>UTI.</a:t>
            </a:r>
            <a:endParaRPr sz="1600">
              <a:latin typeface="Verdana"/>
              <a:cs typeface="Verdana"/>
            </a:endParaRPr>
          </a:p>
          <a:p>
            <a:pPr marL="440690" marR="5080" indent="-428625">
              <a:lnSpc>
                <a:spcPct val="113300"/>
              </a:lnSpc>
              <a:spcBef>
                <a:spcPts val="1050"/>
              </a:spcBef>
              <a:tabLst>
                <a:tab pos="4406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85" dirty="0">
                <a:latin typeface="Verdana"/>
                <a:cs typeface="Verdana"/>
              </a:rPr>
              <a:t>Catheterized </a:t>
            </a:r>
            <a:r>
              <a:rPr sz="1600" spc="-95" dirty="0">
                <a:latin typeface="Verdana"/>
                <a:cs typeface="Verdana"/>
              </a:rPr>
              <a:t>patients </a:t>
            </a:r>
            <a:r>
              <a:rPr sz="1600" spc="-100" dirty="0">
                <a:latin typeface="Verdana"/>
                <a:cs typeface="Verdana"/>
              </a:rPr>
              <a:t>who develop </a:t>
            </a:r>
            <a:r>
              <a:rPr sz="1600" spc="-80" dirty="0">
                <a:latin typeface="Verdana"/>
                <a:cs typeface="Verdana"/>
              </a:rPr>
              <a:t>UTI  </a:t>
            </a:r>
            <a:r>
              <a:rPr sz="1600" spc="-70" dirty="0">
                <a:solidFill>
                  <a:srgbClr val="FF0000"/>
                </a:solidFill>
                <a:latin typeface="Verdana"/>
                <a:cs typeface="Verdana"/>
              </a:rPr>
              <a:t>with</a:t>
            </a:r>
            <a:r>
              <a:rPr sz="1600" spc="-2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40" dirty="0">
                <a:solidFill>
                  <a:srgbClr val="FF0000"/>
                </a:solidFill>
                <a:latin typeface="Verdana"/>
                <a:cs typeface="Verdana"/>
              </a:rPr>
              <a:t>symptoms</a:t>
            </a:r>
            <a:r>
              <a:rPr sz="1600" spc="-2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or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5" dirty="0">
                <a:solidFill>
                  <a:srgbClr val="FF0000"/>
                </a:solidFill>
                <a:latin typeface="Verdana"/>
                <a:cs typeface="Verdana"/>
              </a:rPr>
              <a:t>at</a:t>
            </a:r>
            <a:r>
              <a:rPr sz="1600" spc="-2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80" dirty="0">
                <a:solidFill>
                  <a:srgbClr val="FF0000"/>
                </a:solidFill>
                <a:latin typeface="Verdana"/>
                <a:cs typeface="Verdana"/>
              </a:rPr>
              <a:t>risk</a:t>
            </a:r>
            <a:r>
              <a:rPr sz="1600" spc="-254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50" dirty="0">
                <a:solidFill>
                  <a:srgbClr val="FF0000"/>
                </a:solidFill>
                <a:latin typeface="Verdana"/>
                <a:cs typeface="Verdana"/>
              </a:rPr>
              <a:t>for</a:t>
            </a:r>
            <a:r>
              <a:rPr sz="1600" spc="-2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114" dirty="0">
                <a:solidFill>
                  <a:srgbClr val="FF0000"/>
                </a:solidFill>
                <a:latin typeface="Verdana"/>
                <a:cs typeface="Verdana"/>
              </a:rPr>
              <a:t>sepsis</a:t>
            </a:r>
            <a:r>
              <a:rPr sz="1600" spc="-2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8751C"/>
                </a:solidFill>
                <a:latin typeface="Verdana"/>
                <a:cs typeface="Verdana"/>
              </a:rPr>
              <a:t>(fever</a:t>
            </a:r>
            <a:r>
              <a:rPr sz="1200" spc="-20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8751C"/>
                </a:solidFill>
                <a:latin typeface="Verdana"/>
                <a:cs typeface="Verdana"/>
              </a:rPr>
              <a:t>and  </a:t>
            </a:r>
            <a:r>
              <a:rPr sz="1200" spc="-70" dirty="0">
                <a:solidFill>
                  <a:srgbClr val="38751C"/>
                </a:solidFill>
                <a:latin typeface="Verdana"/>
                <a:cs typeface="Verdana"/>
              </a:rPr>
              <a:t>chill)</a:t>
            </a:r>
            <a:r>
              <a:rPr sz="1200" spc="-12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should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be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5" dirty="0">
                <a:latin typeface="Verdana"/>
                <a:cs typeface="Verdana"/>
              </a:rPr>
              <a:t>treated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for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20" dirty="0">
                <a:latin typeface="Verdana"/>
                <a:cs typeface="Verdana"/>
              </a:rPr>
              <a:t>each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episode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70" dirty="0">
                <a:latin typeface="Verdana"/>
                <a:cs typeface="Verdana"/>
              </a:rPr>
              <a:t>with  </a:t>
            </a:r>
            <a:r>
              <a:rPr sz="1600" spc="-80" dirty="0">
                <a:latin typeface="Verdana"/>
                <a:cs typeface="Verdana"/>
              </a:rPr>
              <a:t>antibiotics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and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catheter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should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be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35" dirty="0">
                <a:latin typeface="Verdana"/>
                <a:cs typeface="Verdana"/>
              </a:rPr>
              <a:t>removed,  </a:t>
            </a:r>
            <a:r>
              <a:rPr sz="1600" spc="-30" dirty="0">
                <a:latin typeface="Verdana"/>
                <a:cs typeface="Verdana"/>
              </a:rPr>
              <a:t>if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possible.</a:t>
            </a:r>
            <a:endParaRPr sz="1600">
              <a:latin typeface="Verdana"/>
              <a:cs typeface="Verdana"/>
            </a:endParaRPr>
          </a:p>
          <a:p>
            <a:pPr marL="440690" marR="644525" indent="-428625">
              <a:lnSpc>
                <a:spcPct val="113300"/>
              </a:lnSpc>
              <a:spcBef>
                <a:spcPts val="1045"/>
              </a:spcBef>
              <a:tabLst>
                <a:tab pos="4406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90" dirty="0">
                <a:latin typeface="Verdana"/>
                <a:cs typeface="Verdana"/>
              </a:rPr>
              <a:t>Associated</a:t>
            </a:r>
            <a:r>
              <a:rPr sz="1600" spc="-27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organisms</a:t>
            </a:r>
            <a:r>
              <a:rPr sz="1600" spc="-270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are</a:t>
            </a:r>
            <a:r>
              <a:rPr sz="1600" spc="-27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constantly  </a:t>
            </a:r>
            <a:r>
              <a:rPr sz="1600" spc="-140" dirty="0">
                <a:latin typeface="Verdana"/>
                <a:cs typeface="Verdana"/>
              </a:rPr>
              <a:t>changing.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  <a:tabLst>
                <a:tab pos="4406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55" dirty="0">
                <a:latin typeface="Verdana"/>
                <a:cs typeface="Verdana"/>
              </a:rPr>
              <a:t>May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be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multiple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species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55" dirty="0">
                <a:latin typeface="Verdana"/>
                <a:cs typeface="Verdana"/>
              </a:rPr>
              <a:t>of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bacteria.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28390" y="1152472"/>
            <a:ext cx="3990340" cy="3636645"/>
          </a:xfrm>
          <a:custGeom>
            <a:avLst/>
            <a:gdLst/>
            <a:ahLst/>
            <a:cxnLst/>
            <a:rect l="l" t="t" r="r" b="b"/>
            <a:pathLst>
              <a:path w="3990340" h="3636645">
                <a:moveTo>
                  <a:pt x="0" y="0"/>
                </a:moveTo>
                <a:lnTo>
                  <a:pt x="3990291" y="0"/>
                </a:lnTo>
                <a:lnTo>
                  <a:pt x="3990291" y="3636292"/>
                </a:lnTo>
                <a:lnTo>
                  <a:pt x="0" y="363629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6CD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985"/>
              </a:spcBef>
              <a:tabLst>
                <a:tab pos="440690" algn="l"/>
              </a:tabLst>
            </a:pPr>
            <a:r>
              <a:rPr spc="225" dirty="0">
                <a:latin typeface="DejaVu Sans"/>
                <a:cs typeface="DejaVu Sans"/>
              </a:rPr>
              <a:t>➔	</a:t>
            </a:r>
            <a:r>
              <a:rPr spc="-30" dirty="0"/>
              <a:t>We</a:t>
            </a:r>
            <a:r>
              <a:rPr spc="-229" dirty="0"/>
              <a:t> </a:t>
            </a:r>
            <a:r>
              <a:rPr spc="-40" dirty="0"/>
              <a:t>will</a:t>
            </a:r>
            <a:r>
              <a:rPr spc="-229" dirty="0"/>
              <a:t> </a:t>
            </a:r>
            <a:r>
              <a:rPr spc="-80" dirty="0"/>
              <a:t>only</a:t>
            </a:r>
            <a:r>
              <a:rPr spc="-225" dirty="0"/>
              <a:t> </a:t>
            </a:r>
            <a:r>
              <a:rPr spc="-65" dirty="0"/>
              <a:t>treat</a:t>
            </a:r>
            <a:r>
              <a:rPr spc="-229" dirty="0"/>
              <a:t> </a:t>
            </a:r>
            <a:r>
              <a:rPr spc="-85" dirty="0"/>
              <a:t>patients</a:t>
            </a:r>
            <a:r>
              <a:rPr spc="-225" dirty="0"/>
              <a:t> </a:t>
            </a:r>
            <a:r>
              <a:rPr spc="-60" dirty="0"/>
              <a:t>with</a:t>
            </a:r>
            <a:r>
              <a:rPr spc="-229" dirty="0"/>
              <a:t> </a:t>
            </a:r>
            <a:r>
              <a:rPr spc="-135" dirty="0"/>
              <a:t>symptoms.</a:t>
            </a:r>
          </a:p>
          <a:p>
            <a:pPr marL="440690" marR="5080" indent="-428625">
              <a:lnSpc>
                <a:spcPct val="101600"/>
              </a:lnSpc>
              <a:spcBef>
                <a:spcPts val="980"/>
              </a:spcBef>
              <a:tabLst>
                <a:tab pos="440690" algn="l"/>
              </a:tabLst>
            </a:pPr>
            <a:r>
              <a:rPr sz="1600" spc="254" dirty="0">
                <a:solidFill>
                  <a:srgbClr val="000000"/>
                </a:solidFill>
                <a:latin typeface="DejaVu Sans"/>
                <a:cs typeface="DejaVu Sans"/>
              </a:rPr>
              <a:t>➔	</a:t>
            </a:r>
            <a:r>
              <a:rPr sz="1600" spc="-60" dirty="0">
                <a:solidFill>
                  <a:srgbClr val="000000"/>
                </a:solidFill>
              </a:rPr>
              <a:t>Antibiotic</a:t>
            </a:r>
            <a:r>
              <a:rPr sz="1600" spc="-260" dirty="0">
                <a:solidFill>
                  <a:srgbClr val="000000"/>
                </a:solidFill>
              </a:rPr>
              <a:t> </a:t>
            </a:r>
            <a:r>
              <a:rPr sz="1600" spc="-130" dirty="0">
                <a:solidFill>
                  <a:srgbClr val="000000"/>
                </a:solidFill>
              </a:rPr>
              <a:t>use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50" dirty="0">
                <a:solidFill>
                  <a:srgbClr val="000000"/>
                </a:solidFill>
              </a:rPr>
              <a:t>for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u="heavy" spc="-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prophylaxis</a:t>
            </a:r>
            <a:r>
              <a:rPr sz="1600" spc="-260" dirty="0">
                <a:solidFill>
                  <a:srgbClr val="000000"/>
                </a:solidFill>
              </a:rPr>
              <a:t> </a:t>
            </a:r>
            <a:r>
              <a:rPr sz="1600" spc="-85" dirty="0">
                <a:solidFill>
                  <a:srgbClr val="000000"/>
                </a:solidFill>
              </a:rPr>
              <a:t>is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85" dirty="0">
                <a:solidFill>
                  <a:srgbClr val="000000"/>
                </a:solidFill>
              </a:rPr>
              <a:t>rarely  </a:t>
            </a:r>
            <a:r>
              <a:rPr sz="1600" spc="-125" dirty="0">
                <a:solidFill>
                  <a:srgbClr val="000000"/>
                </a:solidFill>
              </a:rPr>
              <a:t>recommended </a:t>
            </a:r>
            <a:r>
              <a:rPr sz="1600" spc="-100" dirty="0">
                <a:solidFill>
                  <a:srgbClr val="000000"/>
                </a:solidFill>
              </a:rPr>
              <a:t>since </a:t>
            </a:r>
            <a:r>
              <a:rPr sz="1600" spc="-114" dirty="0">
                <a:solidFill>
                  <a:srgbClr val="FF0000"/>
                </a:solidFill>
              </a:rPr>
              <a:t>high </a:t>
            </a:r>
            <a:r>
              <a:rPr sz="1600" spc="-85" dirty="0">
                <a:solidFill>
                  <a:srgbClr val="FF0000"/>
                </a:solidFill>
              </a:rPr>
              <a:t>bacterial  </a:t>
            </a:r>
            <a:r>
              <a:rPr sz="1600" spc="-100" dirty="0">
                <a:solidFill>
                  <a:srgbClr val="FF0000"/>
                </a:solidFill>
              </a:rPr>
              <a:t>counts </a:t>
            </a:r>
            <a:r>
              <a:rPr sz="1600" spc="-100" dirty="0">
                <a:solidFill>
                  <a:srgbClr val="000000"/>
                </a:solidFill>
              </a:rPr>
              <a:t>present </a:t>
            </a:r>
            <a:r>
              <a:rPr sz="1600" spc="-125" dirty="0">
                <a:solidFill>
                  <a:srgbClr val="000000"/>
                </a:solidFill>
              </a:rPr>
              <a:t>and </a:t>
            </a:r>
            <a:r>
              <a:rPr sz="1600" spc="-95" dirty="0">
                <a:solidFill>
                  <a:srgbClr val="000000"/>
                </a:solidFill>
              </a:rPr>
              <a:t>patients </a:t>
            </a:r>
            <a:r>
              <a:rPr sz="1600" spc="-95" dirty="0">
                <a:solidFill>
                  <a:srgbClr val="FF0000"/>
                </a:solidFill>
              </a:rPr>
              <a:t>do </a:t>
            </a:r>
            <a:r>
              <a:rPr sz="1600" spc="-80" dirty="0">
                <a:solidFill>
                  <a:srgbClr val="FF0000"/>
                </a:solidFill>
              </a:rPr>
              <a:t>not  </a:t>
            </a:r>
            <a:r>
              <a:rPr sz="1600" spc="-100" dirty="0">
                <a:solidFill>
                  <a:srgbClr val="FF0000"/>
                </a:solidFill>
              </a:rPr>
              <a:t>develop </a:t>
            </a:r>
            <a:r>
              <a:rPr sz="1600" spc="-120" dirty="0">
                <a:solidFill>
                  <a:srgbClr val="FF0000"/>
                </a:solidFill>
              </a:rPr>
              <a:t>symptomatic</a:t>
            </a:r>
            <a:r>
              <a:rPr sz="1600" spc="-415" dirty="0">
                <a:solidFill>
                  <a:srgbClr val="FF0000"/>
                </a:solidFill>
              </a:rPr>
              <a:t> </a:t>
            </a:r>
            <a:r>
              <a:rPr sz="1600" spc="-120" dirty="0">
                <a:solidFill>
                  <a:srgbClr val="FF0000"/>
                </a:solidFill>
              </a:rPr>
              <a:t>UTI.</a:t>
            </a:r>
            <a:endParaRPr sz="1600">
              <a:latin typeface="DejaVu Sans"/>
              <a:cs typeface="DejaVu Sans"/>
            </a:endParaRPr>
          </a:p>
          <a:p>
            <a:pPr marL="440690" marR="107950" indent="-428625">
              <a:lnSpc>
                <a:spcPct val="101600"/>
              </a:lnSpc>
              <a:spcBef>
                <a:spcPts val="975"/>
              </a:spcBef>
              <a:tabLst>
                <a:tab pos="440690" algn="l"/>
              </a:tabLst>
            </a:pPr>
            <a:r>
              <a:rPr sz="1600" spc="254" dirty="0">
                <a:solidFill>
                  <a:srgbClr val="000000"/>
                </a:solidFill>
                <a:latin typeface="DejaVu Sans"/>
                <a:cs typeface="DejaVu Sans"/>
              </a:rPr>
              <a:t>➔	</a:t>
            </a:r>
            <a:r>
              <a:rPr sz="1600" spc="-60" dirty="0">
                <a:solidFill>
                  <a:srgbClr val="000000"/>
                </a:solidFill>
              </a:rPr>
              <a:t>Antibiotic</a:t>
            </a:r>
            <a:r>
              <a:rPr sz="1600" spc="-250" dirty="0">
                <a:solidFill>
                  <a:srgbClr val="000000"/>
                </a:solidFill>
              </a:rPr>
              <a:t> </a:t>
            </a:r>
            <a:r>
              <a:rPr sz="1600" spc="-105" dirty="0">
                <a:solidFill>
                  <a:srgbClr val="000000"/>
                </a:solidFill>
              </a:rPr>
              <a:t>therapy</a:t>
            </a:r>
            <a:r>
              <a:rPr sz="1600" spc="-245" dirty="0">
                <a:solidFill>
                  <a:srgbClr val="000000"/>
                </a:solidFill>
              </a:rPr>
              <a:t> </a:t>
            </a:r>
            <a:r>
              <a:rPr sz="1600" spc="-140" dirty="0">
                <a:solidFill>
                  <a:srgbClr val="000000"/>
                </a:solidFill>
              </a:rPr>
              <a:t>has</a:t>
            </a:r>
            <a:r>
              <a:rPr sz="1600" spc="-245" dirty="0">
                <a:solidFill>
                  <a:srgbClr val="000000"/>
                </a:solidFill>
              </a:rPr>
              <a:t> </a:t>
            </a:r>
            <a:r>
              <a:rPr sz="1600" spc="-50" dirty="0">
                <a:solidFill>
                  <a:srgbClr val="000000"/>
                </a:solidFill>
              </a:rPr>
              <a:t>little</a:t>
            </a:r>
            <a:r>
              <a:rPr sz="1600" spc="-250" dirty="0">
                <a:solidFill>
                  <a:srgbClr val="000000"/>
                </a:solidFill>
              </a:rPr>
              <a:t> </a:t>
            </a:r>
            <a:r>
              <a:rPr sz="1600" spc="-80" dirty="0">
                <a:solidFill>
                  <a:srgbClr val="000000"/>
                </a:solidFill>
              </a:rPr>
              <a:t>benefit</a:t>
            </a:r>
            <a:r>
              <a:rPr sz="1600" spc="-245" dirty="0">
                <a:solidFill>
                  <a:srgbClr val="000000"/>
                </a:solidFill>
              </a:rPr>
              <a:t> </a:t>
            </a:r>
            <a:r>
              <a:rPr sz="1600" spc="-30" dirty="0">
                <a:solidFill>
                  <a:srgbClr val="000000"/>
                </a:solidFill>
              </a:rPr>
              <a:t>if  </a:t>
            </a:r>
            <a:r>
              <a:rPr sz="1600" spc="-95" dirty="0">
                <a:solidFill>
                  <a:srgbClr val="000000"/>
                </a:solidFill>
              </a:rPr>
              <a:t>the</a:t>
            </a:r>
            <a:r>
              <a:rPr sz="1600" spc="-260" dirty="0">
                <a:solidFill>
                  <a:srgbClr val="000000"/>
                </a:solidFill>
              </a:rPr>
              <a:t> </a:t>
            </a:r>
            <a:r>
              <a:rPr sz="1600" spc="-90" dirty="0">
                <a:solidFill>
                  <a:srgbClr val="000000"/>
                </a:solidFill>
              </a:rPr>
              <a:t>catheter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85" dirty="0">
                <a:solidFill>
                  <a:srgbClr val="000000"/>
                </a:solidFill>
              </a:rPr>
              <a:t>is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60" dirty="0">
                <a:solidFill>
                  <a:srgbClr val="000000"/>
                </a:solidFill>
              </a:rPr>
              <a:t>to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120" dirty="0">
                <a:solidFill>
                  <a:srgbClr val="000000"/>
                </a:solidFill>
              </a:rPr>
              <a:t>remain</a:t>
            </a:r>
            <a:r>
              <a:rPr sz="1600" spc="-260" dirty="0">
                <a:solidFill>
                  <a:srgbClr val="000000"/>
                </a:solidFill>
              </a:rPr>
              <a:t> </a:t>
            </a:r>
            <a:r>
              <a:rPr sz="1600" spc="-80" dirty="0">
                <a:solidFill>
                  <a:srgbClr val="000000"/>
                </a:solidFill>
              </a:rPr>
              <a:t>in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100" dirty="0">
                <a:solidFill>
                  <a:srgbClr val="000000"/>
                </a:solidFill>
              </a:rPr>
              <a:t>place</a:t>
            </a:r>
            <a:r>
              <a:rPr sz="1600" spc="-254" dirty="0">
                <a:solidFill>
                  <a:srgbClr val="000000"/>
                </a:solidFill>
              </a:rPr>
              <a:t> </a:t>
            </a:r>
            <a:r>
              <a:rPr sz="1600" spc="-50" dirty="0">
                <a:solidFill>
                  <a:srgbClr val="000000"/>
                </a:solidFill>
              </a:rPr>
              <a:t>for  </a:t>
            </a:r>
            <a:r>
              <a:rPr sz="1600" spc="-105" dirty="0">
                <a:solidFill>
                  <a:srgbClr val="000000"/>
                </a:solidFill>
              </a:rPr>
              <a:t>long</a:t>
            </a:r>
            <a:r>
              <a:rPr sz="1600" spc="-260" dirty="0">
                <a:solidFill>
                  <a:srgbClr val="000000"/>
                </a:solidFill>
              </a:rPr>
              <a:t> </a:t>
            </a:r>
            <a:r>
              <a:rPr sz="1600" spc="-105" dirty="0">
                <a:solidFill>
                  <a:srgbClr val="000000"/>
                </a:solidFill>
              </a:rPr>
              <a:t>period.</a:t>
            </a:r>
            <a:endParaRPr sz="1600">
              <a:latin typeface="DejaVu Sans"/>
              <a:cs typeface="DejaVu Sans"/>
            </a:endParaRPr>
          </a:p>
          <a:p>
            <a:pPr marL="898525" indent="-428625">
              <a:lnSpc>
                <a:spcPct val="100000"/>
              </a:lnSpc>
              <a:spcBef>
                <a:spcPts val="1005"/>
              </a:spcBef>
              <a:buFont typeface="DejaVu Sans"/>
              <a:buChar char="◆"/>
              <a:tabLst>
                <a:tab pos="897890" algn="l"/>
                <a:tab pos="898525" algn="l"/>
              </a:tabLst>
            </a:pPr>
            <a:r>
              <a:rPr sz="1600" spc="-5" dirty="0">
                <a:latin typeface="Arial"/>
                <a:cs typeface="Arial"/>
              </a:rPr>
              <a:t>نﯾﻋوﺑﺳا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لﻛ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رﺗﺛﺎﻛﻟا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رﯾﻐﻧ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مزﻻ</a:t>
            </a:r>
            <a:r>
              <a:rPr sz="1600" spc="-14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اذﻛ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نﺎﺷﻋ</a:t>
            </a:r>
            <a:r>
              <a:rPr sz="1600" spc="-55" dirty="0"/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199" y="51099"/>
            <a:ext cx="8985885" cy="523875"/>
          </a:xfrm>
          <a:custGeom>
            <a:avLst/>
            <a:gdLst/>
            <a:ahLst/>
            <a:cxnLst/>
            <a:rect l="l" t="t" r="r" b="b"/>
            <a:pathLst>
              <a:path w="8985885" h="523875">
                <a:moveTo>
                  <a:pt x="0" y="0"/>
                </a:moveTo>
                <a:lnTo>
                  <a:pt x="8985581" y="0"/>
                </a:lnTo>
                <a:lnTo>
                  <a:pt x="8985581" y="523498"/>
                </a:lnTo>
                <a:lnTo>
                  <a:pt x="0" y="5234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24" y="108884"/>
            <a:ext cx="18529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50" dirty="0">
                <a:solidFill>
                  <a:srgbClr val="FFD866"/>
                </a:solidFill>
                <a:latin typeface="Times New Roman"/>
                <a:cs typeface="Times New Roman"/>
              </a:rPr>
              <a:t>Dr’s</a:t>
            </a:r>
            <a:r>
              <a:rPr sz="3000" b="1" spc="-13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000" b="1" spc="130" dirty="0">
                <a:solidFill>
                  <a:srgbClr val="FFD866"/>
                </a:solidFill>
                <a:latin typeface="Times New Roman"/>
                <a:cs typeface="Times New Roman"/>
              </a:rPr>
              <a:t>Notes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199" y="689166"/>
            <a:ext cx="8985885" cy="4282440"/>
          </a:xfrm>
          <a:custGeom>
            <a:avLst/>
            <a:gdLst/>
            <a:ahLst/>
            <a:cxnLst/>
            <a:rect l="l" t="t" r="r" b="b"/>
            <a:pathLst>
              <a:path w="8985885" h="4282440">
                <a:moveTo>
                  <a:pt x="0" y="0"/>
                </a:moveTo>
                <a:lnTo>
                  <a:pt x="8985581" y="0"/>
                </a:lnTo>
                <a:lnTo>
                  <a:pt x="8985581" y="4281898"/>
                </a:lnTo>
                <a:lnTo>
                  <a:pt x="0" y="42818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D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224" y="757110"/>
            <a:ext cx="8811260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FF0000"/>
                </a:solidFill>
                <a:latin typeface="Verdana"/>
                <a:cs typeface="Verdana"/>
              </a:rPr>
              <a:t>vesicoureteric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FF0000"/>
                </a:solidFill>
                <a:latin typeface="Verdana"/>
                <a:cs typeface="Verdana"/>
              </a:rPr>
              <a:t>reflux: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100" dirty="0">
                <a:solidFill>
                  <a:srgbClr val="FF0000"/>
                </a:solidFill>
                <a:latin typeface="Verdana"/>
                <a:cs typeface="Verdana"/>
              </a:rPr>
              <a:t>*very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FF0000"/>
                </a:solidFill>
                <a:latin typeface="Verdana"/>
                <a:cs typeface="Verdana"/>
              </a:rPr>
              <a:t>important*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spc="-70" dirty="0">
                <a:latin typeface="Verdana"/>
                <a:cs typeface="Verdana"/>
              </a:rPr>
              <a:t>whenever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child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gets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UTI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than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must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look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cause.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Most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them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usually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have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vesicoureteric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reflux.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70" dirty="0">
                <a:latin typeface="Verdana"/>
                <a:cs typeface="Verdana"/>
              </a:rPr>
              <a:t>why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important?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Because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may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lead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acute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pyelonephritis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if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not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treated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may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lead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recurrent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infections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leading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finally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kidney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damage.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give  </a:t>
            </a:r>
            <a:r>
              <a:rPr sz="1000" spc="-85" dirty="0">
                <a:latin typeface="Verdana"/>
                <a:cs typeface="Verdana"/>
              </a:rPr>
              <a:t>them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antibiotics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until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they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get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their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surgery,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antibiotics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include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oral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Cefixime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IV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ceftriaxone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Gentamycin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followed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by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oral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treatment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“amoxicillin-clavulanic  </a:t>
            </a:r>
            <a:r>
              <a:rPr sz="1000" spc="-60" dirty="0">
                <a:latin typeface="Verdana"/>
                <a:cs typeface="Verdana"/>
              </a:rPr>
              <a:t>acid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26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TMP-SMX”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-"/>
            </a:pPr>
            <a:endParaRPr sz="1000">
              <a:latin typeface="Times New Roman"/>
              <a:cs typeface="Times New Roman"/>
            </a:endParaRPr>
          </a:p>
          <a:p>
            <a:pPr marL="12700" marR="330200">
              <a:lnSpc>
                <a:spcPct val="100000"/>
              </a:lnSpc>
            </a:pPr>
            <a:r>
              <a:rPr sz="10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Case</a:t>
            </a:r>
            <a:r>
              <a:rPr sz="10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1: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spc="-60" dirty="0">
                <a:latin typeface="Verdana"/>
                <a:cs typeface="Verdana"/>
              </a:rPr>
              <a:t>30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year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old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w/</a:t>
            </a:r>
            <a:r>
              <a:rPr sz="1000" spc="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frequency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painful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urination.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Urine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analysis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showed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240" dirty="0">
                <a:latin typeface="Verdana"/>
                <a:cs typeface="Verdana"/>
              </a:rPr>
              <a:t>+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leukocyte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esterase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nitrate.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Microscopy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revealed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presence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WBCs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&amp;  </a:t>
            </a:r>
            <a:r>
              <a:rPr sz="1000" spc="-70" dirty="0">
                <a:latin typeface="Verdana"/>
                <a:cs typeface="Verdana"/>
              </a:rPr>
              <a:t>bacteria.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75" dirty="0">
                <a:solidFill>
                  <a:srgbClr val="AE4244"/>
                </a:solidFill>
                <a:latin typeface="Verdana"/>
                <a:cs typeface="Verdana"/>
              </a:rPr>
              <a:t>Diagnosis?</a:t>
            </a:r>
            <a:r>
              <a:rPr sz="1000" spc="-165" dirty="0">
                <a:solidFill>
                  <a:srgbClr val="AE4244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Uncomplicated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acute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cystitis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50" dirty="0">
                <a:solidFill>
                  <a:srgbClr val="1154CC"/>
                </a:solidFill>
                <a:latin typeface="Verdana"/>
                <a:cs typeface="Verdana"/>
              </a:rPr>
              <a:t>Duration</a:t>
            </a:r>
            <a:r>
              <a:rPr sz="1000" spc="-160" dirty="0">
                <a:solidFill>
                  <a:srgbClr val="1154CC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1154CC"/>
                </a:solidFill>
                <a:latin typeface="Verdana"/>
                <a:cs typeface="Verdana"/>
              </a:rPr>
              <a:t>of</a:t>
            </a:r>
            <a:r>
              <a:rPr sz="1000" spc="-160" dirty="0">
                <a:solidFill>
                  <a:srgbClr val="1154CC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1154CC"/>
                </a:solidFill>
                <a:latin typeface="Verdana"/>
                <a:cs typeface="Verdana"/>
              </a:rPr>
              <a:t>treatment?</a:t>
            </a:r>
            <a:r>
              <a:rPr sz="1000" spc="-165" dirty="0">
                <a:solidFill>
                  <a:srgbClr val="1154CC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Since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it’s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uncomplicated,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treatment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should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from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3-5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days.</a:t>
            </a:r>
            <a:endParaRPr sz="1000">
              <a:latin typeface="Verdana"/>
              <a:cs typeface="Verdana"/>
            </a:endParaRPr>
          </a:p>
          <a:p>
            <a:pPr marL="12700" marR="889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80" dirty="0">
                <a:solidFill>
                  <a:srgbClr val="9900FF"/>
                </a:solidFill>
                <a:latin typeface="Verdana"/>
                <a:cs typeface="Verdana"/>
              </a:rPr>
              <a:t>Management?</a:t>
            </a:r>
            <a:r>
              <a:rPr sz="1000" spc="-155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amoxicillin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25" dirty="0">
                <a:latin typeface="Verdana"/>
                <a:cs typeface="Verdana"/>
              </a:rPr>
              <a:t>TMP-SMX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Cephalosporin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first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second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generation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ciprofloxacin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What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if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she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was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diabetic?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would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complicated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thus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she  </a:t>
            </a:r>
            <a:r>
              <a:rPr sz="1000" spc="-85" dirty="0">
                <a:latin typeface="Verdana"/>
                <a:cs typeface="Verdana"/>
              </a:rPr>
              <a:t>have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treated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7-14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days.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-"/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-60" dirty="0">
                <a:latin typeface="Arial"/>
                <a:cs typeface="Arial"/>
              </a:rPr>
              <a:t>Case</a:t>
            </a:r>
            <a:r>
              <a:rPr sz="1000" b="1" spc="-9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2:</a:t>
            </a:r>
            <a:r>
              <a:rPr sz="1000" b="1" spc="110" dirty="0">
                <a:latin typeface="Arial"/>
                <a:cs typeface="Arial"/>
              </a:rPr>
              <a:t> </a:t>
            </a:r>
            <a:r>
              <a:rPr sz="1000" spc="-60" dirty="0">
                <a:latin typeface="Verdana"/>
                <a:cs typeface="Verdana"/>
              </a:rPr>
              <a:t>30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year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old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asymptomatic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pregnant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woman.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Culture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was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positive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100,000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CFU/ml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coli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Sensitive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all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tested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abx.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102235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80" dirty="0">
                <a:solidFill>
                  <a:srgbClr val="9900FF"/>
                </a:solidFill>
                <a:latin typeface="Verdana"/>
                <a:cs typeface="Verdana"/>
              </a:rPr>
              <a:t>Management?</a:t>
            </a:r>
            <a:r>
              <a:rPr sz="1000" spc="-160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antibiotic: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Amoxicillin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narrow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spectrum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antibiotic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since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she’s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pregnant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we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don’t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harm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fetus.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other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antibiotics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include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Ampicillin, 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Cephalosporins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first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second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generation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55" dirty="0">
                <a:latin typeface="Verdana"/>
                <a:cs typeface="Verdana"/>
              </a:rPr>
              <a:t>( </a:t>
            </a:r>
            <a:r>
              <a:rPr sz="1000" spc="-65" dirty="0">
                <a:latin typeface="Verdana"/>
                <a:cs typeface="Verdana"/>
              </a:rPr>
              <a:t>first: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cephalexin,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second: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cefuroxime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axetil).</a:t>
            </a:r>
            <a:endParaRPr sz="1000">
              <a:latin typeface="Verdana"/>
              <a:cs typeface="Verdana"/>
            </a:endParaRPr>
          </a:p>
          <a:p>
            <a:pPr marL="469265" marR="537845">
              <a:lnSpc>
                <a:spcPct val="100000"/>
              </a:lnSpc>
            </a:pPr>
            <a:r>
              <a:rPr sz="1000" b="1" spc="-15" dirty="0">
                <a:solidFill>
                  <a:srgbClr val="FF0000"/>
                </a:solidFill>
                <a:latin typeface="Arial"/>
                <a:cs typeface="Arial"/>
              </a:rPr>
              <a:t>Doctor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FF0000"/>
                </a:solidFill>
                <a:latin typeface="Arial"/>
                <a:cs typeface="Arial"/>
              </a:rPr>
              <a:t>asked:</a:t>
            </a:r>
            <a:r>
              <a:rPr sz="10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20" dirty="0">
                <a:latin typeface="Verdana"/>
                <a:cs typeface="Verdana"/>
              </a:rPr>
              <a:t>if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we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have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same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case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but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instead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pregnant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we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have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diabetic,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what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would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treatment?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Since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she’s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asymptomatic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  </a:t>
            </a:r>
            <a:r>
              <a:rPr sz="1000" spc="-75" dirty="0">
                <a:latin typeface="Verdana"/>
                <a:cs typeface="Verdana"/>
              </a:rPr>
              <a:t>non-pregnant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don’t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treat.”</a:t>
            </a:r>
            <a:endParaRPr sz="1000">
              <a:latin typeface="Verdana"/>
              <a:cs typeface="Verdana"/>
            </a:endParaRPr>
          </a:p>
          <a:p>
            <a:pPr marL="469265">
              <a:lnSpc>
                <a:spcPct val="100000"/>
              </a:lnSpc>
            </a:pPr>
            <a:r>
              <a:rPr sz="1000" b="1" spc="-15" dirty="0">
                <a:solidFill>
                  <a:srgbClr val="FF0000"/>
                </a:solidFill>
                <a:latin typeface="Arial"/>
                <a:cs typeface="Arial"/>
              </a:rPr>
              <a:t>Another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5" dirty="0">
                <a:solidFill>
                  <a:srgbClr val="FF0000"/>
                </a:solidFill>
                <a:latin typeface="Arial"/>
                <a:cs typeface="Arial"/>
              </a:rPr>
              <a:t>question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0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FF0000"/>
                </a:solidFill>
                <a:latin typeface="Arial"/>
                <a:cs typeface="Arial"/>
              </a:rPr>
              <a:t>doctor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5" dirty="0">
                <a:solidFill>
                  <a:srgbClr val="FF0000"/>
                </a:solidFill>
                <a:latin typeface="Arial"/>
                <a:cs typeface="Arial"/>
              </a:rPr>
              <a:t>asked:</a:t>
            </a:r>
            <a:r>
              <a:rPr sz="1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spc="-60" dirty="0">
                <a:latin typeface="Verdana"/>
                <a:cs typeface="Verdana"/>
              </a:rPr>
              <a:t>which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following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an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indication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treat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an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asymptomatic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patient?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Pregnant”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82550">
              <a:lnSpc>
                <a:spcPct val="100000"/>
              </a:lnSpc>
            </a:pPr>
            <a:r>
              <a:rPr sz="10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Case</a:t>
            </a:r>
            <a:r>
              <a:rPr sz="10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</a:t>
            </a:r>
            <a:r>
              <a:rPr sz="1000" spc="-90" dirty="0">
                <a:latin typeface="Verdana"/>
                <a:cs typeface="Verdana"/>
              </a:rPr>
              <a:t>: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30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year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old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frequency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painful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urination.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Fever,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flank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pain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tenderness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on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exam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area.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Urine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analysis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showed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240" dirty="0">
                <a:latin typeface="Verdana"/>
                <a:cs typeface="Verdana"/>
              </a:rPr>
              <a:t>+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leukocyte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esterase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  </a:t>
            </a:r>
            <a:r>
              <a:rPr sz="1000" spc="-60" dirty="0">
                <a:latin typeface="Verdana"/>
                <a:cs typeface="Verdana"/>
              </a:rPr>
              <a:t>nitrate.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Microscopy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revealed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presence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WBCs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bacteria.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75" dirty="0">
                <a:solidFill>
                  <a:srgbClr val="AE4244"/>
                </a:solidFill>
                <a:latin typeface="Verdana"/>
                <a:cs typeface="Verdana"/>
              </a:rPr>
              <a:t>Diagnosis? </a:t>
            </a:r>
            <a:r>
              <a:rPr sz="1000" spc="-50" dirty="0">
                <a:latin typeface="Verdana"/>
                <a:cs typeface="Verdana"/>
              </a:rPr>
              <a:t>Acute</a:t>
            </a:r>
            <a:r>
              <a:rPr sz="1000" spc="-254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pyelonephritis</a:t>
            </a:r>
            <a:endParaRPr sz="1000">
              <a:latin typeface="Verdana"/>
              <a:cs typeface="Verdana"/>
            </a:endParaRPr>
          </a:p>
          <a:p>
            <a:pPr marL="12700" marR="13208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80" dirty="0">
                <a:solidFill>
                  <a:srgbClr val="9900FF"/>
                </a:solidFill>
                <a:latin typeface="Verdana"/>
                <a:cs typeface="Verdana"/>
              </a:rPr>
              <a:t>Management?</a:t>
            </a:r>
            <a:r>
              <a:rPr sz="1000" spc="-160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In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this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case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patient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not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that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sick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so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would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favour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oral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treatment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Ciprofloxacin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which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good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choice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155" dirty="0">
                <a:latin typeface="Verdana"/>
                <a:cs typeface="Verdana"/>
              </a:rPr>
              <a:t>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Why?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Because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0" dirty="0">
                <a:latin typeface="Verdana"/>
                <a:cs typeface="Verdana"/>
              </a:rPr>
              <a:t>has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high  </a:t>
            </a:r>
            <a:r>
              <a:rPr sz="1000" spc="-60" dirty="0">
                <a:latin typeface="Verdana"/>
                <a:cs typeface="Verdana"/>
              </a:rPr>
              <a:t>bioavailability;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however,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overuse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may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cause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resistance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000" spc="-65" dirty="0">
                <a:latin typeface="Verdana"/>
                <a:cs typeface="Verdana"/>
              </a:rPr>
              <a:t>If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patient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was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highly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sick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would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go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IV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2-4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ceftriaxone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gentamycin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would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step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down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oral.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049" y="97624"/>
            <a:ext cx="8998585" cy="626110"/>
          </a:xfrm>
          <a:custGeom>
            <a:avLst/>
            <a:gdLst/>
            <a:ahLst/>
            <a:cxnLst/>
            <a:rect l="l" t="t" r="r" b="b"/>
            <a:pathLst>
              <a:path w="8998585" h="626110">
                <a:moveTo>
                  <a:pt x="0" y="0"/>
                </a:moveTo>
                <a:lnTo>
                  <a:pt x="8998181" y="0"/>
                </a:lnTo>
                <a:lnTo>
                  <a:pt x="8998181" y="626098"/>
                </a:lnTo>
                <a:lnTo>
                  <a:pt x="0" y="6260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074" y="154393"/>
            <a:ext cx="19748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55" dirty="0">
                <a:solidFill>
                  <a:srgbClr val="FFD866"/>
                </a:solidFill>
                <a:latin typeface="Times New Roman"/>
                <a:cs typeface="Times New Roman"/>
              </a:rPr>
              <a:t>Dr’s</a:t>
            </a:r>
            <a:r>
              <a:rPr sz="3200" b="1" spc="-12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200" b="1" spc="135" dirty="0">
                <a:solidFill>
                  <a:srgbClr val="FFD866"/>
                </a:solidFill>
                <a:latin typeface="Times New Roman"/>
                <a:cs typeface="Times New Roman"/>
              </a:rPr>
              <a:t>Notes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049" y="794898"/>
            <a:ext cx="8998585" cy="4198620"/>
          </a:xfrm>
          <a:custGeom>
            <a:avLst/>
            <a:gdLst/>
            <a:ahLst/>
            <a:cxnLst/>
            <a:rect l="l" t="t" r="r" b="b"/>
            <a:pathLst>
              <a:path w="8998585" h="4198620">
                <a:moveTo>
                  <a:pt x="0" y="0"/>
                </a:moveTo>
                <a:lnTo>
                  <a:pt x="8998181" y="0"/>
                </a:lnTo>
                <a:lnTo>
                  <a:pt x="8998181" y="4198491"/>
                </a:lnTo>
                <a:lnTo>
                  <a:pt x="0" y="419849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D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2074" y="862844"/>
            <a:ext cx="8796655" cy="411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Case</a:t>
            </a:r>
            <a:r>
              <a:rPr sz="1000" b="1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4</a:t>
            </a:r>
            <a:r>
              <a:rPr sz="1000" spc="-90" dirty="0">
                <a:latin typeface="Verdana"/>
                <a:cs typeface="Verdana"/>
              </a:rPr>
              <a:t>: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4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year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old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male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child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pyelonephritis.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06045">
              <a:lnSpc>
                <a:spcPct val="100000"/>
              </a:lnSpc>
            </a:pPr>
            <a:r>
              <a:rPr sz="1000" spc="-110" dirty="0">
                <a:solidFill>
                  <a:srgbClr val="9900FF"/>
                </a:solidFill>
                <a:latin typeface="Verdana"/>
                <a:cs typeface="Verdana"/>
              </a:rPr>
              <a:t>-</a:t>
            </a:r>
            <a:r>
              <a:rPr sz="1000" spc="-150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9900FF"/>
                </a:solidFill>
                <a:latin typeface="Verdana"/>
                <a:cs typeface="Verdana"/>
              </a:rPr>
              <a:t>Management?</a:t>
            </a:r>
            <a:r>
              <a:rPr sz="1000" spc="-155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can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use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third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generation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cephalosporins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FF0000"/>
                </a:solidFill>
                <a:latin typeface="Verdana"/>
                <a:cs typeface="Verdana"/>
              </a:rPr>
              <a:t>(if</a:t>
            </a:r>
            <a:r>
              <a:rPr sz="10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FF0000"/>
                </a:solidFill>
                <a:latin typeface="Verdana"/>
                <a:cs typeface="Verdana"/>
              </a:rPr>
              <a:t>patient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FF0000"/>
                </a:solidFill>
                <a:latin typeface="Verdana"/>
                <a:cs typeface="Verdana"/>
              </a:rPr>
              <a:t>was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FF0000"/>
                </a:solidFill>
                <a:latin typeface="Verdana"/>
                <a:cs typeface="Verdana"/>
              </a:rPr>
              <a:t>old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FF0000"/>
                </a:solidFill>
                <a:latin typeface="Verdana"/>
                <a:cs typeface="Verdana"/>
              </a:rPr>
              <a:t>we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FF0000"/>
                </a:solidFill>
                <a:latin typeface="Verdana"/>
                <a:cs typeface="Verdana"/>
              </a:rPr>
              <a:t>can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FF0000"/>
                </a:solidFill>
                <a:latin typeface="Verdana"/>
                <a:cs typeface="Verdana"/>
              </a:rPr>
              <a:t>start</a:t>
            </a:r>
            <a:r>
              <a:rPr sz="10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FF0000"/>
                </a:solidFill>
                <a:latin typeface="Verdana"/>
                <a:cs typeface="Verdana"/>
              </a:rPr>
              <a:t>w/</a:t>
            </a:r>
            <a:r>
              <a:rPr sz="10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0000"/>
                </a:solidFill>
                <a:latin typeface="Verdana"/>
                <a:cs typeface="Verdana"/>
              </a:rPr>
              <a:t>ciprofloxacin)</a:t>
            </a:r>
            <a:r>
              <a:rPr sz="1000" spc="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”cefixime”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first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generation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“cephalexin”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 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can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start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Gentamicin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IV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Ceftriaxone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then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step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down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oral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treatment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(amoxicillin-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clavulanic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acid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TMP-SMX)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55" dirty="0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u="sng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(Found</a:t>
            </a:r>
            <a:r>
              <a:rPr sz="1000" u="sng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to</a:t>
            </a:r>
            <a:r>
              <a:rPr sz="1000" u="sng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8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have</a:t>
            </a:r>
            <a:r>
              <a:rPr sz="1000" u="sng" spc="-1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Verdana"/>
                <a:cs typeface="Verdana"/>
              </a:rPr>
              <a:t>VUR)</a:t>
            </a:r>
            <a:r>
              <a:rPr sz="1000" spc="-16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this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might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mentioned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directly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in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case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might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mentioned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later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in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one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questions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469265" marR="128270">
              <a:lnSpc>
                <a:spcPct val="100000"/>
              </a:lnSpc>
            </a:pPr>
            <a:r>
              <a:rPr sz="1000" spc="-110" dirty="0">
                <a:solidFill>
                  <a:srgbClr val="9900FF"/>
                </a:solidFill>
                <a:latin typeface="Verdana"/>
                <a:cs typeface="Verdana"/>
              </a:rPr>
              <a:t>-</a:t>
            </a:r>
            <a:r>
              <a:rPr sz="1000" spc="-150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9900FF"/>
                </a:solidFill>
                <a:latin typeface="Verdana"/>
                <a:cs typeface="Verdana"/>
              </a:rPr>
              <a:t>Management?</a:t>
            </a:r>
            <a:r>
              <a:rPr sz="1000" spc="-155" dirty="0">
                <a:solidFill>
                  <a:srgbClr val="9900F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Why?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you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should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start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long-term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prophylactic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antibiotic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until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get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their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surgery.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Why?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Because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meanwhile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they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are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prone</a:t>
            </a:r>
            <a:r>
              <a:rPr sz="1000" spc="-14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  </a:t>
            </a:r>
            <a:r>
              <a:rPr sz="1000" spc="-50" dirty="0">
                <a:latin typeface="Verdana"/>
                <a:cs typeface="Verdana"/>
              </a:rPr>
              <a:t>infections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which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may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lead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kidney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damage.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b="1" spc="35" dirty="0">
                <a:solidFill>
                  <a:srgbClr val="FF0000"/>
                </a:solidFill>
                <a:latin typeface="Arial"/>
                <a:cs typeface="Arial"/>
              </a:rPr>
              <a:t>We</a:t>
            </a:r>
            <a:r>
              <a:rPr sz="1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must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FF0000"/>
                </a:solidFill>
                <a:latin typeface="Arial"/>
                <a:cs typeface="Arial"/>
              </a:rPr>
              <a:t>know</a:t>
            </a:r>
            <a:r>
              <a:rPr sz="1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conditions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1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FF0000"/>
                </a:solidFill>
                <a:latin typeface="Arial"/>
                <a:cs typeface="Arial"/>
              </a:rPr>
              <a:t>when</a:t>
            </a:r>
            <a:r>
              <a:rPr sz="1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5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40" dirty="0">
                <a:solidFill>
                  <a:srgbClr val="FF0000"/>
                </a:solidFill>
                <a:latin typeface="Arial"/>
                <a:cs typeface="Arial"/>
              </a:rPr>
              <a:t>consult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000" b="1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000" b="1" spc="-30" dirty="0">
                <a:solidFill>
                  <a:srgbClr val="FF0000"/>
                </a:solidFill>
                <a:latin typeface="Arial"/>
                <a:cs typeface="Arial"/>
              </a:rPr>
              <a:t>doctor.</a:t>
            </a:r>
            <a:endParaRPr sz="1000">
              <a:latin typeface="Arial"/>
              <a:cs typeface="Arial"/>
            </a:endParaRPr>
          </a:p>
          <a:p>
            <a:pPr marL="12700" marR="3669665">
              <a:lnSpc>
                <a:spcPct val="231199"/>
              </a:lnSpc>
            </a:pPr>
            <a:r>
              <a:rPr sz="1000" spc="-60" dirty="0">
                <a:latin typeface="Verdana"/>
                <a:cs typeface="Verdana"/>
              </a:rPr>
              <a:t>Low-risk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patient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(females)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can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treated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antibiotic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three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without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urine</a:t>
            </a:r>
            <a:r>
              <a:rPr sz="1000" spc="-15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culture. 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Amoxicillin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works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well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00AF4F"/>
                </a:solidFill>
                <a:latin typeface="Verdana"/>
                <a:cs typeface="Verdana"/>
              </a:rPr>
              <a:t>for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E.coli.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000" spc="-40" dirty="0">
                <a:solidFill>
                  <a:srgbClr val="00AF4F"/>
                </a:solidFill>
                <a:latin typeface="Verdana"/>
                <a:cs typeface="Verdana"/>
              </a:rPr>
              <a:t>You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should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watch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out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5" dirty="0">
                <a:solidFill>
                  <a:srgbClr val="00AF4F"/>
                </a:solidFill>
                <a:latin typeface="Verdana"/>
                <a:cs typeface="Verdana"/>
              </a:rPr>
              <a:t>age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and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pregnancy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when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using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Fluoroquinolones.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when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00AF4F"/>
                </a:solidFill>
                <a:latin typeface="Verdana"/>
                <a:cs typeface="Verdana"/>
              </a:rPr>
              <a:t>of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bad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aspects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about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using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prophylactic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is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that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resistance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110" dirty="0">
                <a:solidFill>
                  <a:srgbClr val="00AF4F"/>
                </a:solidFill>
                <a:latin typeface="Verdana"/>
                <a:cs typeface="Verdana"/>
              </a:rPr>
              <a:t>may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develop.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5" dirty="0">
                <a:solidFill>
                  <a:srgbClr val="00AF4F"/>
                </a:solidFill>
                <a:latin typeface="Verdana"/>
                <a:cs typeface="Verdana"/>
              </a:rPr>
              <a:t>Staph 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saprophyticus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is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one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00AF4F"/>
                </a:solidFill>
                <a:latin typeface="Verdana"/>
                <a:cs typeface="Verdana"/>
              </a:rPr>
              <a:t>of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00AF4F"/>
                </a:solidFill>
                <a:latin typeface="Verdana"/>
                <a:cs typeface="Verdana"/>
              </a:rPr>
              <a:t>common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agents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that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cause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rgbClr val="00AF4F"/>
                </a:solidFill>
                <a:latin typeface="Verdana"/>
                <a:cs typeface="Verdana"/>
              </a:rPr>
              <a:t>Post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coital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UTI.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in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case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00AF4F"/>
                </a:solidFill>
                <a:latin typeface="Verdana"/>
                <a:cs typeface="Verdana"/>
              </a:rPr>
              <a:t>of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lower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UTIs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you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can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use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narrow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spectrum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antibiotic?</a:t>
            </a:r>
            <a:r>
              <a:rPr sz="1000" spc="-15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Why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narrow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spectrum? 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Because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lower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UTIs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are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not potentially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harmful.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Chronic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pyelonephritis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happens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mostly whenever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there’s </a:t>
            </a:r>
            <a:r>
              <a:rPr sz="1000" spc="-95" dirty="0">
                <a:solidFill>
                  <a:srgbClr val="00AF4F"/>
                </a:solidFill>
                <a:latin typeface="Verdana"/>
                <a:cs typeface="Verdana"/>
              </a:rPr>
              <a:t>a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structural </a:t>
            </a:r>
            <a:r>
              <a:rPr sz="1000" spc="-40" dirty="0">
                <a:solidFill>
                  <a:srgbClr val="00AF4F"/>
                </a:solidFill>
                <a:latin typeface="Verdana"/>
                <a:cs typeface="Verdana"/>
              </a:rPr>
              <a:t>or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functional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abnormality </a:t>
            </a:r>
            <a:r>
              <a:rPr sz="1000" spc="-130" dirty="0">
                <a:solidFill>
                  <a:srgbClr val="00AF4F"/>
                </a:solidFill>
                <a:latin typeface="Verdana"/>
                <a:cs typeface="Verdana"/>
              </a:rPr>
              <a:t>(ex: 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vesicoureteral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reflux)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in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these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patient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you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should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start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with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00AF4F"/>
                </a:solidFill>
                <a:latin typeface="Verdana"/>
                <a:cs typeface="Verdana"/>
              </a:rPr>
              <a:t>an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antibiotic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until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they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get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5" dirty="0">
                <a:solidFill>
                  <a:srgbClr val="00AF4F"/>
                </a:solidFill>
                <a:latin typeface="Verdana"/>
                <a:cs typeface="Verdana"/>
              </a:rPr>
              <a:t>a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00AF4F"/>
                </a:solidFill>
                <a:latin typeface="Verdana"/>
                <a:cs typeface="Verdana"/>
              </a:rPr>
              <a:t>sugary.</a:t>
            </a:r>
            <a:endParaRPr sz="1000">
              <a:latin typeface="Verdana"/>
              <a:cs typeface="Verdana"/>
            </a:endParaRPr>
          </a:p>
          <a:p>
            <a:pPr marL="12700" marR="3074035">
              <a:lnSpc>
                <a:spcPct val="231199"/>
              </a:lnSpc>
              <a:spcBef>
                <a:spcPts val="5"/>
              </a:spcBef>
            </a:pPr>
            <a:r>
              <a:rPr sz="1000" spc="-100" dirty="0">
                <a:solidFill>
                  <a:srgbClr val="00AF4F"/>
                </a:solidFill>
                <a:latin typeface="Verdana"/>
                <a:cs typeface="Verdana"/>
              </a:rPr>
              <a:t>In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pregnant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00AF4F"/>
                </a:solidFill>
                <a:latin typeface="Verdana"/>
                <a:cs typeface="Verdana"/>
              </a:rPr>
              <a:t>woman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you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5" dirty="0">
                <a:solidFill>
                  <a:srgbClr val="00AF4F"/>
                </a:solidFill>
                <a:latin typeface="Verdana"/>
                <a:cs typeface="Verdana"/>
              </a:rPr>
              <a:t>go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with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5" dirty="0">
                <a:solidFill>
                  <a:srgbClr val="00AF4F"/>
                </a:solidFill>
                <a:latin typeface="Verdana"/>
                <a:cs typeface="Verdana"/>
              </a:rPr>
              <a:t>a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narrow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00AF4F"/>
                </a:solidFill>
                <a:latin typeface="Verdana"/>
                <a:cs typeface="Verdana"/>
              </a:rPr>
              <a:t>spectrum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because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type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00AF4F"/>
                </a:solidFill>
                <a:latin typeface="Verdana"/>
                <a:cs typeface="Verdana"/>
              </a:rPr>
              <a:t>of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rgbClr val="00AF4F"/>
                </a:solidFill>
                <a:latin typeface="Verdana"/>
                <a:cs typeface="Verdana"/>
              </a:rPr>
              <a:t>antibiotic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00AF4F"/>
                </a:solidFill>
                <a:latin typeface="Verdana"/>
                <a:cs typeface="Verdana"/>
              </a:rPr>
              <a:t>might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00AF4F"/>
                </a:solidFill>
                <a:latin typeface="Verdana"/>
                <a:cs typeface="Verdana"/>
              </a:rPr>
              <a:t>harm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the</a:t>
            </a:r>
            <a:r>
              <a:rPr sz="1000" spc="-15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infant. 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Pregnant</a:t>
            </a:r>
            <a:r>
              <a:rPr sz="1000" spc="-165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rgbClr val="00AF4F"/>
                </a:solidFill>
                <a:latin typeface="Verdana"/>
                <a:cs typeface="Verdana"/>
              </a:rPr>
              <a:t>females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00AF4F"/>
                </a:solidFill>
                <a:latin typeface="Verdana"/>
                <a:cs typeface="Verdana"/>
              </a:rPr>
              <a:t>are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00AF4F"/>
                </a:solidFill>
                <a:latin typeface="Verdana"/>
                <a:cs typeface="Verdana"/>
              </a:rPr>
              <a:t>at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0" dirty="0">
                <a:solidFill>
                  <a:srgbClr val="00AF4F"/>
                </a:solidFill>
                <a:latin typeface="Verdana"/>
                <a:cs typeface="Verdana"/>
              </a:rPr>
              <a:t>risk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00AF4F"/>
                </a:solidFill>
                <a:latin typeface="Verdana"/>
                <a:cs typeface="Verdana"/>
              </a:rPr>
              <a:t>for</a:t>
            </a:r>
            <a:r>
              <a:rPr sz="1000" spc="-160" dirty="0">
                <a:solidFill>
                  <a:srgbClr val="00AF4F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00AF4F"/>
                </a:solidFill>
                <a:latin typeface="Verdana"/>
                <a:cs typeface="Verdana"/>
              </a:rPr>
              <a:t>pyelonephritis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86549"/>
            <a:ext cx="8453755" cy="47752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5090">
              <a:lnSpc>
                <a:spcPts val="3560"/>
              </a:lnSpc>
            </a:pPr>
            <a:r>
              <a:rPr sz="3000" b="1" spc="120" dirty="0">
                <a:solidFill>
                  <a:srgbClr val="FFD866"/>
                </a:solidFill>
                <a:latin typeface="Times New Roman"/>
                <a:cs typeface="Times New Roman"/>
              </a:rPr>
              <a:t>Summary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824" y="636448"/>
            <a:ext cx="383540" cy="697230"/>
          </a:xfrm>
          <a:custGeom>
            <a:avLst/>
            <a:gdLst/>
            <a:ahLst/>
            <a:cxnLst/>
            <a:rect l="l" t="t" r="r" b="b"/>
            <a:pathLst>
              <a:path w="383540" h="697230">
                <a:moveTo>
                  <a:pt x="0" y="0"/>
                </a:moveTo>
                <a:lnTo>
                  <a:pt x="383424" y="0"/>
                </a:lnTo>
                <a:lnTo>
                  <a:pt x="383424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249" y="636448"/>
            <a:ext cx="1197610" cy="697230"/>
          </a:xfrm>
          <a:custGeom>
            <a:avLst/>
            <a:gdLst/>
            <a:ahLst/>
            <a:cxnLst/>
            <a:rect l="l" t="t" r="r" b="b"/>
            <a:pathLst>
              <a:path w="1197610" h="697230">
                <a:moveTo>
                  <a:pt x="0" y="0"/>
                </a:moveTo>
                <a:lnTo>
                  <a:pt x="1197597" y="0"/>
                </a:lnTo>
                <a:lnTo>
                  <a:pt x="1197597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41846" y="636448"/>
            <a:ext cx="1196975" cy="697230"/>
          </a:xfrm>
          <a:custGeom>
            <a:avLst/>
            <a:gdLst/>
            <a:ahLst/>
            <a:cxnLst/>
            <a:rect l="l" t="t" r="r" b="b"/>
            <a:pathLst>
              <a:path w="1196975" h="697230">
                <a:moveTo>
                  <a:pt x="0" y="0"/>
                </a:moveTo>
                <a:lnTo>
                  <a:pt x="1196547" y="0"/>
                </a:lnTo>
                <a:lnTo>
                  <a:pt x="1196547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38394" y="636448"/>
            <a:ext cx="1056640" cy="697230"/>
          </a:xfrm>
          <a:custGeom>
            <a:avLst/>
            <a:gdLst/>
            <a:ahLst/>
            <a:cxnLst/>
            <a:rect l="l" t="t" r="r" b="b"/>
            <a:pathLst>
              <a:path w="1056639" h="697230">
                <a:moveTo>
                  <a:pt x="0" y="0"/>
                </a:moveTo>
                <a:lnTo>
                  <a:pt x="1056422" y="0"/>
                </a:lnTo>
                <a:lnTo>
                  <a:pt x="1056422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94817" y="636448"/>
            <a:ext cx="1119505" cy="697230"/>
          </a:xfrm>
          <a:custGeom>
            <a:avLst/>
            <a:gdLst/>
            <a:ahLst/>
            <a:cxnLst/>
            <a:rect l="l" t="t" r="r" b="b"/>
            <a:pathLst>
              <a:path w="1119504" h="697230">
                <a:moveTo>
                  <a:pt x="0" y="0"/>
                </a:moveTo>
                <a:lnTo>
                  <a:pt x="1119247" y="0"/>
                </a:lnTo>
                <a:lnTo>
                  <a:pt x="1119247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14064" y="636448"/>
            <a:ext cx="1510665" cy="697230"/>
          </a:xfrm>
          <a:custGeom>
            <a:avLst/>
            <a:gdLst/>
            <a:ahLst/>
            <a:cxnLst/>
            <a:rect l="l" t="t" r="r" b="b"/>
            <a:pathLst>
              <a:path w="1510665" h="697230">
                <a:moveTo>
                  <a:pt x="0" y="0"/>
                </a:moveTo>
                <a:lnTo>
                  <a:pt x="1510471" y="0"/>
                </a:lnTo>
                <a:lnTo>
                  <a:pt x="1510471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24537" y="636448"/>
            <a:ext cx="1297305" cy="697230"/>
          </a:xfrm>
          <a:custGeom>
            <a:avLst/>
            <a:gdLst/>
            <a:ahLst/>
            <a:cxnLst/>
            <a:rect l="l" t="t" r="r" b="b"/>
            <a:pathLst>
              <a:path w="1297304" h="697230">
                <a:moveTo>
                  <a:pt x="0" y="0"/>
                </a:moveTo>
                <a:lnTo>
                  <a:pt x="1297172" y="0"/>
                </a:lnTo>
                <a:lnTo>
                  <a:pt x="1297172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21709" y="636448"/>
            <a:ext cx="1222375" cy="697230"/>
          </a:xfrm>
          <a:custGeom>
            <a:avLst/>
            <a:gdLst/>
            <a:ahLst/>
            <a:cxnLst/>
            <a:rect l="l" t="t" r="r" b="b"/>
            <a:pathLst>
              <a:path w="1222375" h="697230">
                <a:moveTo>
                  <a:pt x="0" y="0"/>
                </a:moveTo>
                <a:lnTo>
                  <a:pt x="1221897" y="0"/>
                </a:lnTo>
                <a:lnTo>
                  <a:pt x="1221897" y="697198"/>
                </a:lnTo>
                <a:lnTo>
                  <a:pt x="0" y="69719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824" y="1333647"/>
            <a:ext cx="383540" cy="1249680"/>
          </a:xfrm>
          <a:custGeom>
            <a:avLst/>
            <a:gdLst/>
            <a:ahLst/>
            <a:cxnLst/>
            <a:rect l="l" t="t" r="r" b="b"/>
            <a:pathLst>
              <a:path w="383540" h="1249680">
                <a:moveTo>
                  <a:pt x="0" y="0"/>
                </a:moveTo>
                <a:lnTo>
                  <a:pt x="383424" y="0"/>
                </a:lnTo>
                <a:lnTo>
                  <a:pt x="383424" y="1249647"/>
                </a:lnTo>
                <a:lnTo>
                  <a:pt x="0" y="1249647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24" y="2583294"/>
            <a:ext cx="383540" cy="1706880"/>
          </a:xfrm>
          <a:custGeom>
            <a:avLst/>
            <a:gdLst/>
            <a:ahLst/>
            <a:cxnLst/>
            <a:rect l="l" t="t" r="r" b="b"/>
            <a:pathLst>
              <a:path w="383540" h="1706879">
                <a:moveTo>
                  <a:pt x="0" y="0"/>
                </a:moveTo>
                <a:lnTo>
                  <a:pt x="383424" y="0"/>
                </a:lnTo>
                <a:lnTo>
                  <a:pt x="383424" y="1706846"/>
                </a:lnTo>
                <a:lnTo>
                  <a:pt x="0" y="1706846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24" y="4290141"/>
            <a:ext cx="383540" cy="792480"/>
          </a:xfrm>
          <a:custGeom>
            <a:avLst/>
            <a:gdLst/>
            <a:ahLst/>
            <a:cxnLst/>
            <a:rect l="l" t="t" r="r" b="b"/>
            <a:pathLst>
              <a:path w="383540" h="792479">
                <a:moveTo>
                  <a:pt x="0" y="0"/>
                </a:moveTo>
                <a:lnTo>
                  <a:pt x="383424" y="0"/>
                </a:lnTo>
                <a:lnTo>
                  <a:pt x="383424" y="792448"/>
                </a:lnTo>
                <a:lnTo>
                  <a:pt x="0" y="792448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824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44249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41846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38394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94817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14064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24536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821709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043606" y="631698"/>
            <a:ext cx="0" cy="4455795"/>
          </a:xfrm>
          <a:custGeom>
            <a:avLst/>
            <a:gdLst/>
            <a:ahLst/>
            <a:cxnLst/>
            <a:rect l="l" t="t" r="r" b="b"/>
            <a:pathLst>
              <a:path h="4455795">
                <a:moveTo>
                  <a:pt x="0" y="0"/>
                </a:moveTo>
                <a:lnTo>
                  <a:pt x="0" y="4455641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74" y="636448"/>
            <a:ext cx="8992870" cy="0"/>
          </a:xfrm>
          <a:custGeom>
            <a:avLst/>
            <a:gdLst/>
            <a:ahLst/>
            <a:cxnLst/>
            <a:rect l="l" t="t" r="r" b="b"/>
            <a:pathLst>
              <a:path w="8992870">
                <a:moveTo>
                  <a:pt x="0" y="0"/>
                </a:moveTo>
                <a:lnTo>
                  <a:pt x="8992281" y="0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074" y="1333647"/>
            <a:ext cx="8992870" cy="0"/>
          </a:xfrm>
          <a:custGeom>
            <a:avLst/>
            <a:gdLst/>
            <a:ahLst/>
            <a:cxnLst/>
            <a:rect l="l" t="t" r="r" b="b"/>
            <a:pathLst>
              <a:path w="8992870">
                <a:moveTo>
                  <a:pt x="0" y="0"/>
                </a:moveTo>
                <a:lnTo>
                  <a:pt x="8992281" y="0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74" y="2583294"/>
            <a:ext cx="8992870" cy="0"/>
          </a:xfrm>
          <a:custGeom>
            <a:avLst/>
            <a:gdLst/>
            <a:ahLst/>
            <a:cxnLst/>
            <a:rect l="l" t="t" r="r" b="b"/>
            <a:pathLst>
              <a:path w="8992870">
                <a:moveTo>
                  <a:pt x="0" y="0"/>
                </a:moveTo>
                <a:lnTo>
                  <a:pt x="8992281" y="0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6074" y="4290141"/>
            <a:ext cx="8992870" cy="0"/>
          </a:xfrm>
          <a:custGeom>
            <a:avLst/>
            <a:gdLst/>
            <a:ahLst/>
            <a:cxnLst/>
            <a:rect l="l" t="t" r="r" b="b"/>
            <a:pathLst>
              <a:path w="8992870">
                <a:moveTo>
                  <a:pt x="0" y="0"/>
                </a:moveTo>
                <a:lnTo>
                  <a:pt x="8992281" y="0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074" y="5082589"/>
            <a:ext cx="8992870" cy="0"/>
          </a:xfrm>
          <a:custGeom>
            <a:avLst/>
            <a:gdLst/>
            <a:ahLst/>
            <a:cxnLst/>
            <a:rect l="l" t="t" r="r" b="b"/>
            <a:pathLst>
              <a:path w="8992870">
                <a:moveTo>
                  <a:pt x="0" y="0"/>
                </a:moveTo>
                <a:lnTo>
                  <a:pt x="8992281" y="0"/>
                </a:lnTo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30022" y="703885"/>
            <a:ext cx="21424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0955" algn="l"/>
              </a:tabLst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Uncomplicated	Complicated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20346" y="703885"/>
            <a:ext cx="692785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5244" marR="5080" indent="-43180">
              <a:lnSpc>
                <a:spcPct val="102299"/>
              </a:lnSpc>
              <a:spcBef>
                <a:spcPts val="7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Relapsing  infection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12035" y="703885"/>
            <a:ext cx="685165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-635">
              <a:lnSpc>
                <a:spcPct val="102299"/>
              </a:lnSpc>
              <a:spcBef>
                <a:spcPts val="7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Recurrent  infections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256274" y="703885"/>
            <a:ext cx="1026160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" marR="5080" indent="-23495">
              <a:lnSpc>
                <a:spcPct val="102299"/>
              </a:lnSpc>
              <a:spcBef>
                <a:spcPts val="7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Uncomplicated  pyelonephritis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605666" y="703885"/>
            <a:ext cx="1135380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0170" marR="5080" indent="-78105">
              <a:lnSpc>
                <a:spcPct val="102299"/>
              </a:lnSpc>
              <a:spcBef>
                <a:spcPts val="70"/>
              </a:spcBef>
            </a:pP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Moderate -</a:t>
            </a:r>
            <a:r>
              <a:rPr sz="11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sever  pyelonephritis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42905" y="703885"/>
            <a:ext cx="978535" cy="364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213360">
              <a:lnSpc>
                <a:spcPct val="102299"/>
              </a:lnSpc>
              <a:spcBef>
                <a:spcPts val="7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Chronic  pyelonephritis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7273" y="1401594"/>
            <a:ext cx="93154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Verdana"/>
                <a:cs typeface="Verdana"/>
              </a:rPr>
              <a:t>Low-risk</a:t>
            </a:r>
            <a:r>
              <a:rPr sz="1000" spc="-22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patient 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(woman) </a:t>
            </a:r>
            <a:r>
              <a:rPr sz="1000" spc="-30" dirty="0">
                <a:latin typeface="Verdana"/>
                <a:cs typeface="Verdana"/>
              </a:rPr>
              <a:t>for  </a:t>
            </a:r>
            <a:r>
              <a:rPr sz="1000" spc="-50" dirty="0">
                <a:latin typeface="Verdana"/>
                <a:cs typeface="Verdana"/>
              </a:rPr>
              <a:t>recurrent  </a:t>
            </a:r>
            <a:r>
              <a:rPr sz="1000" spc="-45" dirty="0">
                <a:latin typeface="Verdana"/>
                <a:cs typeface="Verdana"/>
              </a:rPr>
              <a:t>infection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14874" y="1401594"/>
            <a:ext cx="102108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63245">
              <a:lnSpc>
                <a:spcPct val="100000"/>
              </a:lnSpc>
              <a:spcBef>
                <a:spcPts val="100"/>
              </a:spcBef>
            </a:pPr>
            <a:r>
              <a:rPr sz="1000" spc="-65" dirty="0">
                <a:latin typeface="Verdana"/>
                <a:cs typeface="Verdana"/>
              </a:rPr>
              <a:t>1-Aging  </a:t>
            </a:r>
            <a:r>
              <a:rPr sz="1000" spc="-30" dirty="0">
                <a:latin typeface="Verdana"/>
                <a:cs typeface="Verdana"/>
              </a:rPr>
              <a:t>2-DM</a:t>
            </a:r>
            <a:endParaRPr sz="1000">
              <a:latin typeface="Verdana"/>
              <a:cs typeface="Verdana"/>
            </a:endParaRPr>
          </a:p>
          <a:p>
            <a:pPr marL="12700" marR="268605">
              <a:lnSpc>
                <a:spcPct val="100000"/>
              </a:lnSpc>
            </a:pPr>
            <a:r>
              <a:rPr sz="1000" spc="-75" dirty="0">
                <a:latin typeface="Verdana"/>
                <a:cs typeface="Verdana"/>
              </a:rPr>
              <a:t>2-Spinal</a:t>
            </a:r>
            <a:r>
              <a:rPr sz="1000" spc="-24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cord </a:t>
            </a:r>
            <a:r>
              <a:rPr sz="1000" spc="-3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injury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000" spc="-55" dirty="0">
                <a:latin typeface="Verdana"/>
                <a:cs typeface="Verdana"/>
              </a:rPr>
              <a:t>4-Catheterization  5-Comorbidities  </a:t>
            </a:r>
            <a:r>
              <a:rPr sz="1000" spc="-50" dirty="0">
                <a:latin typeface="Verdana"/>
                <a:cs typeface="Verdana"/>
              </a:rPr>
              <a:t>in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children.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11421" y="1426993"/>
            <a:ext cx="906144" cy="895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1930">
              <a:lnSpc>
                <a:spcPct val="116700"/>
              </a:lnSpc>
              <a:spcBef>
                <a:spcPts val="100"/>
              </a:spcBef>
            </a:pPr>
            <a:r>
              <a:rPr sz="1000" spc="-65" dirty="0">
                <a:latin typeface="Verdana"/>
                <a:cs typeface="Verdana"/>
              </a:rPr>
              <a:t>1-treatment  </a:t>
            </a:r>
            <a:r>
              <a:rPr sz="1000" spc="-50" dirty="0">
                <a:latin typeface="Verdana"/>
                <a:cs typeface="Verdana"/>
              </a:rPr>
              <a:t>failure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000" spc="-55" dirty="0">
                <a:latin typeface="Verdana"/>
                <a:cs typeface="Verdana"/>
              </a:rPr>
              <a:t>2-structural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12500"/>
              </a:lnSpc>
            </a:pPr>
            <a:r>
              <a:rPr sz="1000" spc="-65" dirty="0">
                <a:latin typeface="Verdana"/>
                <a:cs typeface="Verdana"/>
              </a:rPr>
              <a:t>3-abnormalities  </a:t>
            </a:r>
            <a:r>
              <a:rPr sz="1000" spc="-85" dirty="0">
                <a:latin typeface="Verdana"/>
                <a:cs typeface="Verdana"/>
              </a:rPr>
              <a:t>4-abscesses.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967846" y="1401594"/>
            <a:ext cx="8350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Verdana"/>
                <a:cs typeface="Verdana"/>
              </a:rPr>
              <a:t>two </a:t>
            </a:r>
            <a:r>
              <a:rPr sz="1000" spc="-40" dirty="0">
                <a:latin typeface="Verdana"/>
                <a:cs typeface="Verdana"/>
              </a:rPr>
              <a:t>or </a:t>
            </a:r>
            <a:r>
              <a:rPr sz="1000" spc="-75" dirty="0">
                <a:latin typeface="Verdana"/>
                <a:cs typeface="Verdana"/>
              </a:rPr>
              <a:t>more  symptomatic  </a:t>
            </a:r>
            <a:r>
              <a:rPr sz="1000" spc="-60" dirty="0">
                <a:latin typeface="Verdana"/>
                <a:cs typeface="Verdana"/>
              </a:rPr>
              <a:t>UTIs </a:t>
            </a:r>
            <a:r>
              <a:rPr sz="1000" spc="-45" dirty="0">
                <a:latin typeface="Verdana"/>
                <a:cs typeface="Verdana"/>
              </a:rPr>
              <a:t>within </a:t>
            </a:r>
            <a:r>
              <a:rPr sz="1000" spc="-60" dirty="0">
                <a:latin typeface="Verdana"/>
                <a:cs typeface="Verdana"/>
              </a:rPr>
              <a:t>6  </a:t>
            </a:r>
            <a:r>
              <a:rPr sz="1000" spc="-80" dirty="0">
                <a:latin typeface="Verdana"/>
                <a:cs typeface="Verdana"/>
              </a:rPr>
              <a:t>months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3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  </a:t>
            </a:r>
            <a:r>
              <a:rPr sz="1000" spc="-75" dirty="0">
                <a:latin typeface="Verdana"/>
                <a:cs typeface="Verdana"/>
              </a:rPr>
              <a:t>more </a:t>
            </a:r>
            <a:r>
              <a:rPr sz="1000" spc="-60" dirty="0">
                <a:latin typeface="Verdana"/>
                <a:cs typeface="Verdana"/>
              </a:rPr>
              <a:t>over </a:t>
            </a:r>
            <a:r>
              <a:rPr sz="1000" spc="-95" dirty="0">
                <a:latin typeface="Verdana"/>
                <a:cs typeface="Verdana"/>
              </a:rPr>
              <a:t>a  </a:t>
            </a:r>
            <a:r>
              <a:rPr sz="1000" spc="-85" dirty="0">
                <a:latin typeface="Verdana"/>
                <a:cs typeface="Verdana"/>
              </a:rPr>
              <a:t>year.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87089" y="1401594"/>
            <a:ext cx="134683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70" dirty="0">
                <a:latin typeface="Verdana"/>
                <a:cs typeface="Verdana"/>
              </a:rPr>
              <a:t>fever, </a:t>
            </a:r>
            <a:r>
              <a:rPr sz="1000" spc="-50" dirty="0">
                <a:latin typeface="Verdana"/>
                <a:cs typeface="Verdana"/>
              </a:rPr>
              <a:t>chills </a:t>
            </a:r>
            <a:r>
              <a:rPr sz="1000" spc="-80" dirty="0">
                <a:latin typeface="Verdana"/>
                <a:cs typeface="Verdana"/>
              </a:rPr>
              <a:t>and </a:t>
            </a:r>
            <a:r>
              <a:rPr sz="1000" spc="-55" dirty="0">
                <a:latin typeface="Verdana"/>
                <a:cs typeface="Verdana"/>
              </a:rPr>
              <a:t>flank  </a:t>
            </a:r>
            <a:r>
              <a:rPr sz="1000" spc="-65" dirty="0">
                <a:latin typeface="Verdana"/>
                <a:cs typeface="Verdana"/>
              </a:rPr>
              <a:t>pain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but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healthy,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female  </a:t>
            </a:r>
            <a:r>
              <a:rPr sz="1000" spc="-80" dirty="0">
                <a:latin typeface="Verdana"/>
                <a:cs typeface="Verdana"/>
              </a:rPr>
              <a:t>non-pregnant, </a:t>
            </a:r>
            <a:r>
              <a:rPr sz="1000" spc="-50" dirty="0">
                <a:latin typeface="Verdana"/>
                <a:cs typeface="Verdana"/>
              </a:rPr>
              <a:t>without  </a:t>
            </a:r>
            <a:r>
              <a:rPr sz="1000" spc="-55" dirty="0">
                <a:latin typeface="Verdana"/>
                <a:cs typeface="Verdana"/>
              </a:rPr>
              <a:t>comorbidities </a:t>
            </a:r>
            <a:r>
              <a:rPr sz="1000" spc="-80" dirty="0">
                <a:latin typeface="Verdana"/>
                <a:cs typeface="Verdana"/>
              </a:rPr>
              <a:t>and  </a:t>
            </a:r>
            <a:r>
              <a:rPr sz="1000" spc="-50" dirty="0">
                <a:latin typeface="Verdana"/>
                <a:cs typeface="Verdana"/>
              </a:rPr>
              <a:t>without structural </a:t>
            </a:r>
            <a:r>
              <a:rPr sz="1000" spc="-40" dirty="0">
                <a:latin typeface="Verdana"/>
                <a:cs typeface="Verdana"/>
              </a:rPr>
              <a:t>or  </a:t>
            </a:r>
            <a:r>
              <a:rPr sz="1000" spc="-55" dirty="0">
                <a:latin typeface="Verdana"/>
                <a:cs typeface="Verdana"/>
              </a:rPr>
              <a:t>functional </a:t>
            </a:r>
            <a:r>
              <a:rPr sz="1000" spc="-15" dirty="0">
                <a:latin typeface="Verdana"/>
                <a:cs typeface="Verdana"/>
              </a:rPr>
              <a:t>UT  </a:t>
            </a:r>
            <a:r>
              <a:rPr sz="1000" spc="-65" dirty="0">
                <a:latin typeface="Verdana"/>
                <a:cs typeface="Verdana"/>
              </a:rPr>
              <a:t>abnormalities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97560" y="1401594"/>
            <a:ext cx="84581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latin typeface="Verdana"/>
                <a:cs typeface="Verdana"/>
              </a:rPr>
              <a:t>Patients </a:t>
            </a:r>
            <a:r>
              <a:rPr sz="1000" spc="-75" dirty="0">
                <a:latin typeface="Verdana"/>
                <a:cs typeface="Verdana"/>
              </a:rPr>
              <a:t>need  </a:t>
            </a:r>
            <a:r>
              <a:rPr sz="1000" spc="-55" dirty="0">
                <a:latin typeface="Verdana"/>
                <a:cs typeface="Verdana"/>
              </a:rPr>
              <a:t>hospitalization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94729" y="1401594"/>
            <a:ext cx="10617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75" dirty="0">
                <a:latin typeface="Verdana"/>
                <a:cs typeface="Verdana"/>
              </a:rPr>
              <a:t>need long-term  </a:t>
            </a:r>
            <a:r>
              <a:rPr sz="1000" spc="-45" dirty="0">
                <a:latin typeface="Verdana"/>
                <a:cs typeface="Verdana"/>
              </a:rPr>
              <a:t>antibiotic  </a:t>
            </a:r>
            <a:r>
              <a:rPr sz="1000" spc="-65" dirty="0">
                <a:latin typeface="Verdana"/>
                <a:cs typeface="Verdana"/>
              </a:rPr>
              <a:t>treatment </a:t>
            </a:r>
            <a:r>
              <a:rPr sz="1000" spc="-75" dirty="0">
                <a:latin typeface="Verdana"/>
                <a:cs typeface="Verdana"/>
              </a:rPr>
              <a:t>even  </a:t>
            </a:r>
            <a:r>
              <a:rPr sz="1000" spc="-65" dirty="0">
                <a:latin typeface="Verdana"/>
                <a:cs typeface="Verdana"/>
              </a:rPr>
              <a:t>during </a:t>
            </a:r>
            <a:r>
              <a:rPr sz="1000" spc="-60" dirty="0">
                <a:latin typeface="Verdana"/>
                <a:cs typeface="Verdana"/>
              </a:rPr>
              <a:t>periods  </a:t>
            </a:r>
            <a:r>
              <a:rPr sz="1000" spc="-70" dirty="0">
                <a:latin typeface="Verdana"/>
                <a:cs typeface="Verdana"/>
              </a:rPr>
              <a:t>when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they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have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u="sng" spc="-6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no </a:t>
            </a:r>
            <a:r>
              <a:rPr sz="1000" spc="-65" dirty="0">
                <a:latin typeface="Verdana"/>
                <a:cs typeface="Verdana"/>
              </a:rPr>
              <a:t> </a:t>
            </a:r>
            <a:r>
              <a:rPr sz="1000" u="sng" spc="-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symptoms.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7273" y="2632193"/>
            <a:ext cx="1022350" cy="15398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90"/>
              </a:spcBef>
            </a:pPr>
            <a:r>
              <a:rPr sz="1000" spc="-50" dirty="0">
                <a:latin typeface="Verdana"/>
                <a:cs typeface="Verdana"/>
              </a:rPr>
              <a:t>Amoxicillin </a:t>
            </a:r>
            <a:r>
              <a:rPr sz="1000" spc="-65" dirty="0">
                <a:latin typeface="Verdana"/>
                <a:cs typeface="Verdana"/>
              </a:rPr>
              <a:t>(with  </a:t>
            </a:r>
            <a:r>
              <a:rPr sz="1000" spc="-40" dirty="0">
                <a:latin typeface="Verdana"/>
                <a:cs typeface="Verdana"/>
              </a:rPr>
              <a:t>or </a:t>
            </a:r>
            <a:r>
              <a:rPr sz="1000" spc="-50" dirty="0">
                <a:latin typeface="Verdana"/>
                <a:cs typeface="Verdana"/>
              </a:rPr>
              <a:t>without  </a:t>
            </a:r>
            <a:r>
              <a:rPr sz="1000" spc="-60" dirty="0">
                <a:latin typeface="Verdana"/>
                <a:cs typeface="Verdana"/>
              </a:rPr>
              <a:t>clavulanic </a:t>
            </a:r>
            <a:r>
              <a:rPr sz="1000" spc="-80" dirty="0">
                <a:latin typeface="Verdana"/>
                <a:cs typeface="Verdana"/>
              </a:rPr>
              <a:t>acid)  </a:t>
            </a:r>
            <a:r>
              <a:rPr sz="1000" spc="-65" dirty="0">
                <a:latin typeface="Verdana"/>
                <a:cs typeface="Verdana"/>
              </a:rPr>
              <a:t>Cephlosporins</a:t>
            </a:r>
            <a:r>
              <a:rPr sz="1000" spc="-60" dirty="0">
                <a:latin typeface="Verdana"/>
                <a:cs typeface="Verdana"/>
              </a:rPr>
              <a:t>(</a:t>
            </a:r>
            <a:r>
              <a:rPr sz="800" spc="-30" dirty="0">
                <a:latin typeface="Verdana"/>
                <a:cs typeface="Verdana"/>
              </a:rPr>
              <a:t>1or  </a:t>
            </a:r>
            <a:r>
              <a:rPr sz="800" spc="-90" dirty="0">
                <a:latin typeface="Verdana"/>
                <a:cs typeface="Verdana"/>
              </a:rPr>
              <a:t>2g)  </a:t>
            </a:r>
            <a:r>
              <a:rPr sz="1000" spc="-50" dirty="0">
                <a:latin typeface="Verdana"/>
                <a:cs typeface="Verdana"/>
              </a:rPr>
              <a:t>Fluoroquinolone  </a:t>
            </a:r>
            <a:r>
              <a:rPr sz="1000" spc="-25" dirty="0">
                <a:latin typeface="Verdana"/>
                <a:cs typeface="Verdana"/>
              </a:rPr>
              <a:t>TMP-SMX</a:t>
            </a:r>
            <a:endParaRPr sz="1000">
              <a:latin typeface="Verdana"/>
              <a:cs typeface="Verdana"/>
            </a:endParaRPr>
          </a:p>
          <a:p>
            <a:pPr marL="12700" marR="24765">
              <a:lnSpc>
                <a:spcPct val="112500"/>
              </a:lnSpc>
            </a:pPr>
            <a:r>
              <a:rPr sz="1000" spc="-40" dirty="0">
                <a:latin typeface="Verdana"/>
                <a:cs typeface="Verdana"/>
              </a:rPr>
              <a:t>Nitrofurantoin </a:t>
            </a:r>
            <a:r>
              <a:rPr sz="1000" spc="-155" dirty="0">
                <a:latin typeface="Verdana"/>
                <a:cs typeface="Verdana"/>
              </a:rPr>
              <a:t>( 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long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term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use)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96592" y="3157209"/>
            <a:ext cx="87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0" dirty="0">
                <a:latin typeface="Verdana"/>
                <a:cs typeface="Verdana"/>
              </a:rPr>
              <a:t>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11421" y="2651243"/>
            <a:ext cx="85534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Verdana"/>
                <a:cs typeface="Verdana"/>
              </a:rPr>
              <a:t>Antibiotics  </a:t>
            </a:r>
            <a:r>
              <a:rPr sz="1000" spc="-75" dirty="0">
                <a:latin typeface="Verdana"/>
                <a:cs typeface="Verdana"/>
              </a:rPr>
              <a:t>used </a:t>
            </a:r>
            <a:r>
              <a:rPr sz="1000" spc="-60" dirty="0">
                <a:latin typeface="Verdana"/>
                <a:cs typeface="Verdana"/>
              </a:rPr>
              <a:t>at the  </a:t>
            </a:r>
            <a:r>
              <a:rPr sz="1000" spc="-40" dirty="0">
                <a:latin typeface="Verdana"/>
                <a:cs typeface="Verdana"/>
              </a:rPr>
              <a:t>initial</a:t>
            </a:r>
            <a:r>
              <a:rPr sz="1000" spc="-24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infection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67846" y="2651243"/>
            <a:ext cx="95186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Need</a:t>
            </a:r>
            <a:r>
              <a:rPr sz="1000" u="sng" spc="-2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preventive 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u="sng" spc="-6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therapy</a:t>
            </a:r>
            <a:endParaRPr sz="1000">
              <a:latin typeface="Verdana"/>
              <a:cs typeface="Verdana"/>
            </a:endParaRPr>
          </a:p>
          <a:p>
            <a:pPr marL="12700" marR="35560">
              <a:lnSpc>
                <a:spcPct val="100000"/>
              </a:lnSpc>
            </a:pPr>
            <a:r>
              <a:rPr sz="1000" spc="-65" dirty="0">
                <a:latin typeface="Verdana"/>
                <a:cs typeface="Verdana"/>
              </a:rPr>
              <a:t>If </a:t>
            </a:r>
            <a:r>
              <a:rPr sz="1000" spc="-45" dirty="0">
                <a:latin typeface="Verdana"/>
                <a:cs typeface="Verdana"/>
              </a:rPr>
              <a:t>infection  </a:t>
            </a:r>
            <a:r>
              <a:rPr sz="1000" spc="-60" dirty="0">
                <a:latin typeface="Verdana"/>
                <a:cs typeface="Verdana"/>
              </a:rPr>
              <a:t>occurs</a:t>
            </a:r>
            <a:r>
              <a:rPr sz="1000" spc="-29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less than  </a:t>
            </a:r>
            <a:r>
              <a:rPr sz="1000" spc="-60" dirty="0">
                <a:latin typeface="Verdana"/>
                <a:cs typeface="Verdana"/>
              </a:rPr>
              <a:t>2 </a:t>
            </a:r>
            <a:r>
              <a:rPr sz="1000" spc="-95" dirty="0">
                <a:latin typeface="Verdana"/>
                <a:cs typeface="Verdana"/>
              </a:rPr>
              <a:t>a </a:t>
            </a:r>
            <a:r>
              <a:rPr sz="1000" spc="-85" dirty="0">
                <a:latin typeface="Verdana"/>
                <a:cs typeface="Verdana"/>
              </a:rPr>
              <a:t>year, </a:t>
            </a:r>
            <a:r>
              <a:rPr sz="1000" spc="-95" dirty="0">
                <a:latin typeface="Verdana"/>
                <a:cs typeface="Verdana"/>
              </a:rPr>
              <a:t>a</a:t>
            </a:r>
            <a:r>
              <a:rPr sz="1000" spc="-28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clean  </a:t>
            </a:r>
            <a:r>
              <a:rPr sz="1000" spc="-60" dirty="0">
                <a:latin typeface="Verdana"/>
                <a:cs typeface="Verdana"/>
              </a:rPr>
              <a:t>catch </a:t>
            </a:r>
            <a:r>
              <a:rPr sz="1000" spc="-55" dirty="0">
                <a:latin typeface="Verdana"/>
                <a:cs typeface="Verdana"/>
              </a:rPr>
              <a:t>urine test  </a:t>
            </a:r>
            <a:r>
              <a:rPr sz="1000" spc="-65" dirty="0">
                <a:latin typeface="Verdana"/>
                <a:cs typeface="Verdana"/>
              </a:rPr>
              <a:t>should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29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taken  </a:t>
            </a:r>
            <a:r>
              <a:rPr sz="1000" spc="-30" dirty="0">
                <a:latin typeface="Verdana"/>
                <a:cs typeface="Verdana"/>
              </a:rPr>
              <a:t>for </a:t>
            </a:r>
            <a:r>
              <a:rPr sz="1000" spc="-50" dirty="0">
                <a:latin typeface="Verdana"/>
                <a:cs typeface="Verdana"/>
              </a:rPr>
              <a:t>culture </a:t>
            </a:r>
            <a:r>
              <a:rPr sz="1000" spc="-80" dirty="0">
                <a:latin typeface="Verdana"/>
                <a:cs typeface="Verdana"/>
              </a:rPr>
              <a:t>and  </a:t>
            </a:r>
            <a:r>
              <a:rPr sz="1000" spc="-55" dirty="0">
                <a:latin typeface="Verdana"/>
                <a:cs typeface="Verdana"/>
              </a:rPr>
              <a:t>treated</a:t>
            </a:r>
            <a:r>
              <a:rPr sz="1000" spc="-28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as </a:t>
            </a:r>
            <a:r>
              <a:rPr sz="1000" spc="-40" dirty="0">
                <a:latin typeface="Verdana"/>
                <a:cs typeface="Verdana"/>
              </a:rPr>
              <a:t>initial  </a:t>
            </a:r>
            <a:r>
              <a:rPr sz="1000" spc="-60" dirty="0">
                <a:latin typeface="Verdana"/>
                <a:cs typeface="Verdana"/>
              </a:rPr>
              <a:t>attack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280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3d.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87089" y="2651243"/>
            <a:ext cx="13157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244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Verdana"/>
                <a:cs typeface="Verdana"/>
              </a:rPr>
              <a:t>at </a:t>
            </a:r>
            <a:r>
              <a:rPr sz="1000" spc="-90" dirty="0">
                <a:latin typeface="Verdana"/>
                <a:cs typeface="Verdana"/>
              </a:rPr>
              <a:t>home </a:t>
            </a:r>
            <a:r>
              <a:rPr sz="1000" spc="-45" dirty="0">
                <a:latin typeface="Verdana"/>
                <a:cs typeface="Verdana"/>
              </a:rPr>
              <a:t>with </a:t>
            </a:r>
            <a:r>
              <a:rPr sz="1000" spc="-50" dirty="0">
                <a:latin typeface="Verdana"/>
                <a:cs typeface="Verdana"/>
              </a:rPr>
              <a:t>oral  </a:t>
            </a:r>
            <a:r>
              <a:rPr sz="1000" spc="-65" dirty="0">
                <a:latin typeface="Verdana"/>
                <a:cs typeface="Verdana"/>
              </a:rPr>
              <a:t>antibiotics:  Cephalosporins,  </a:t>
            </a:r>
            <a:r>
              <a:rPr sz="1000" spc="-55" dirty="0">
                <a:latin typeface="Verdana"/>
                <a:cs typeface="Verdana"/>
              </a:rPr>
              <a:t>Amoxicillin-Clavulanic  </a:t>
            </a:r>
            <a:r>
              <a:rPr sz="1000" spc="-80" dirty="0">
                <a:latin typeface="Verdana"/>
                <a:cs typeface="Verdana"/>
              </a:rPr>
              <a:t>acid, </a:t>
            </a:r>
            <a:r>
              <a:rPr sz="1000" spc="-50" dirty="0">
                <a:latin typeface="Verdana"/>
                <a:cs typeface="Verdana"/>
              </a:rPr>
              <a:t>Ciprofloxacin </a:t>
            </a:r>
            <a:r>
              <a:rPr sz="1000" spc="-40" dirty="0">
                <a:latin typeface="Verdana"/>
                <a:cs typeface="Verdana"/>
              </a:rPr>
              <a:t>or  TMP-SMX.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000" spc="-35" dirty="0">
                <a:latin typeface="Verdana"/>
                <a:cs typeface="Verdana"/>
              </a:rPr>
              <a:t>First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dose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110" dirty="0">
                <a:latin typeface="Verdana"/>
                <a:cs typeface="Verdana"/>
              </a:rPr>
              <a:t>may</a:t>
            </a:r>
            <a:r>
              <a:rPr sz="1000" spc="-17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be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given  by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injection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97560" y="2651243"/>
            <a:ext cx="114935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9530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Verdana"/>
                <a:cs typeface="Verdana"/>
              </a:rPr>
              <a:t>-Antibiotic</a:t>
            </a:r>
            <a:r>
              <a:rPr sz="1000" spc="-28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given by  </a:t>
            </a:r>
            <a:r>
              <a:rPr sz="1000" spc="-60" dirty="0">
                <a:latin typeface="Verdana"/>
                <a:cs typeface="Verdana"/>
              </a:rPr>
              <a:t>IV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route</a:t>
            </a:r>
            <a:endParaRPr sz="1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</a:pPr>
            <a:r>
              <a:rPr sz="1000" spc="-80" dirty="0">
                <a:latin typeface="Verdana"/>
                <a:cs typeface="Verdana"/>
              </a:rPr>
              <a:t>-If </a:t>
            </a:r>
            <a:r>
              <a:rPr sz="1000" spc="-55" dirty="0">
                <a:latin typeface="Verdana"/>
                <a:cs typeface="Verdana"/>
              </a:rPr>
              <a:t>fever </a:t>
            </a:r>
            <a:r>
              <a:rPr sz="1000" spc="-80" dirty="0">
                <a:latin typeface="Verdana"/>
                <a:cs typeface="Verdana"/>
              </a:rPr>
              <a:t>and </a:t>
            </a:r>
            <a:r>
              <a:rPr sz="1000" spc="-70" dirty="0">
                <a:latin typeface="Verdana"/>
                <a:cs typeface="Verdana"/>
              </a:rPr>
              <a:t>back  </a:t>
            </a:r>
            <a:r>
              <a:rPr sz="1000" spc="-65" dirty="0">
                <a:latin typeface="Verdana"/>
                <a:cs typeface="Verdana"/>
              </a:rPr>
              <a:t>pain </a:t>
            </a:r>
            <a:r>
              <a:rPr sz="1000" spc="-60" dirty="0">
                <a:latin typeface="Verdana"/>
                <a:cs typeface="Verdana"/>
              </a:rPr>
              <a:t>continue </a:t>
            </a:r>
            <a:r>
              <a:rPr sz="1000" spc="-45" dirty="0">
                <a:latin typeface="Verdana"/>
                <a:cs typeface="Verdana"/>
              </a:rPr>
              <a:t>after  </a:t>
            </a:r>
            <a:r>
              <a:rPr sz="1000" spc="-60" dirty="0">
                <a:latin typeface="Verdana"/>
                <a:cs typeface="Verdana"/>
              </a:rPr>
              <a:t>72 </a:t>
            </a:r>
            <a:r>
              <a:rPr sz="1000" spc="-65" dirty="0">
                <a:latin typeface="Verdana"/>
                <a:cs typeface="Verdana"/>
              </a:rPr>
              <a:t>hrs </a:t>
            </a:r>
            <a:r>
              <a:rPr sz="1000" spc="-35" dirty="0">
                <a:latin typeface="Verdana"/>
                <a:cs typeface="Verdana"/>
              </a:rPr>
              <a:t>of </a:t>
            </a:r>
            <a:r>
              <a:rPr sz="1000" spc="-55" dirty="0">
                <a:latin typeface="Verdana"/>
                <a:cs typeface="Verdana"/>
              </a:rPr>
              <a:t>antibiotic,  </a:t>
            </a:r>
            <a:r>
              <a:rPr sz="1000" u="sng" spc="-8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imaging </a:t>
            </a:r>
            <a:r>
              <a:rPr sz="1000" u="sng" spc="-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tests</a:t>
            </a:r>
            <a:r>
              <a:rPr sz="1000" spc="-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to  </a:t>
            </a:r>
            <a:r>
              <a:rPr sz="1000" spc="-65" dirty="0">
                <a:latin typeface="Verdana"/>
                <a:cs typeface="Verdana"/>
              </a:rPr>
              <a:t>exclude </a:t>
            </a:r>
            <a:r>
              <a:rPr sz="1000" spc="-90" dirty="0">
                <a:latin typeface="Verdana"/>
                <a:cs typeface="Verdana"/>
              </a:rPr>
              <a:t>abscesses,  </a:t>
            </a:r>
            <a:r>
              <a:rPr sz="1000" spc="-50" dirty="0">
                <a:latin typeface="Verdana"/>
                <a:cs typeface="Verdana"/>
              </a:rPr>
              <a:t>obstruction</a:t>
            </a:r>
            <a:r>
              <a:rPr sz="1000" spc="-204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20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other  </a:t>
            </a:r>
            <a:r>
              <a:rPr sz="1000" spc="-75" dirty="0">
                <a:latin typeface="Verdana"/>
                <a:cs typeface="Verdana"/>
              </a:rPr>
              <a:t>abnormality.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89122" y="3585831"/>
            <a:ext cx="87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0" dirty="0">
                <a:latin typeface="Verdana"/>
                <a:cs typeface="Verdana"/>
              </a:rPr>
              <a:t>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7273" y="4383481"/>
            <a:ext cx="1045844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sz="1000" spc="-60" dirty="0">
                <a:latin typeface="Verdana"/>
                <a:cs typeface="Verdana"/>
              </a:rPr>
              <a:t>3 </a:t>
            </a:r>
            <a:r>
              <a:rPr sz="1000" spc="-85" dirty="0">
                <a:latin typeface="Verdana"/>
                <a:cs typeface="Verdana"/>
              </a:rPr>
              <a:t>days </a:t>
            </a:r>
            <a:r>
              <a:rPr sz="1000" spc="-45" dirty="0">
                <a:latin typeface="Verdana"/>
                <a:cs typeface="Verdana"/>
              </a:rPr>
              <a:t>antibiotic </a:t>
            </a:r>
            <a:r>
              <a:rPr sz="1000" u="sng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without</a:t>
            </a:r>
            <a:r>
              <a:rPr sz="1000" u="sng" spc="-18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urine</a:t>
            </a:r>
            <a:r>
              <a:rPr sz="1000" u="sng" spc="-18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000" u="sng" spc="-7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test.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196592" y="4406849"/>
            <a:ext cx="87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0" dirty="0">
                <a:latin typeface="Verdana"/>
                <a:cs typeface="Verdana"/>
              </a:rPr>
              <a:t>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11421" y="4358082"/>
            <a:ext cx="8077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65" dirty="0">
                <a:latin typeface="Verdana"/>
                <a:cs typeface="Verdana"/>
              </a:rPr>
              <a:t>Treatment</a:t>
            </a:r>
            <a:r>
              <a:rPr sz="1000" spc="-229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 </a:t>
            </a:r>
            <a:r>
              <a:rPr sz="1000" spc="-2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7-14</a:t>
            </a:r>
            <a:r>
              <a:rPr sz="1000" spc="-17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967846" y="4358082"/>
            <a:ext cx="91566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Verdana"/>
                <a:cs typeface="Verdana"/>
              </a:rPr>
              <a:t>Antibiotic</a:t>
            </a:r>
            <a:r>
              <a:rPr sz="1000" spc="-23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taken </a:t>
            </a:r>
            <a:r>
              <a:rPr sz="1000" spc="-45" dirty="0">
                <a:latin typeface="Verdana"/>
                <a:cs typeface="Verdana"/>
              </a:rPr>
              <a:t> </a:t>
            </a:r>
            <a:r>
              <a:rPr sz="1000" spc="-95" dirty="0">
                <a:latin typeface="Verdana"/>
                <a:cs typeface="Verdana"/>
              </a:rPr>
              <a:t>as </a:t>
            </a:r>
            <a:r>
              <a:rPr sz="1000" spc="-70" dirty="0">
                <a:latin typeface="Verdana"/>
                <a:cs typeface="Verdana"/>
              </a:rPr>
              <a:t>soon </a:t>
            </a:r>
            <a:r>
              <a:rPr sz="1000" spc="-95" dirty="0">
                <a:latin typeface="Verdana"/>
                <a:cs typeface="Verdana"/>
              </a:rPr>
              <a:t>as  </a:t>
            </a:r>
            <a:r>
              <a:rPr sz="1000" spc="-90" dirty="0">
                <a:latin typeface="Verdana"/>
                <a:cs typeface="Verdana"/>
              </a:rPr>
              <a:t>symptoms  </a:t>
            </a:r>
            <a:r>
              <a:rPr sz="1000" spc="-65" dirty="0">
                <a:latin typeface="Verdana"/>
                <a:cs typeface="Verdana"/>
              </a:rPr>
              <a:t>develop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087089" y="4358082"/>
            <a:ext cx="4527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Verdana"/>
                <a:cs typeface="Verdana"/>
              </a:rPr>
              <a:t>14</a:t>
            </a:r>
            <a:r>
              <a:rPr sz="1000" spc="-21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97560" y="4358082"/>
            <a:ext cx="6864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9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3-5</a:t>
            </a:r>
            <a:r>
              <a:rPr sz="1000" spc="-19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89122" y="4406849"/>
            <a:ext cx="876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0" dirty="0">
                <a:latin typeface="Verdana"/>
                <a:cs typeface="Verdana"/>
              </a:rPr>
              <a:t>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1956" y="4381468"/>
            <a:ext cx="193040" cy="332105"/>
          </a:xfrm>
          <a:prstGeom prst="rect">
            <a:avLst/>
          </a:prstGeom>
        </p:spPr>
        <p:txBody>
          <a:bodyPr vert="vert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Time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9406" y="2927671"/>
            <a:ext cx="193040" cy="631190"/>
          </a:xfrm>
          <a:prstGeom prst="rect">
            <a:avLst/>
          </a:prstGeom>
        </p:spPr>
        <p:txBody>
          <a:bodyPr vert="vert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100" dirty="0">
                <a:solidFill>
                  <a:srgbClr val="FFFFFF"/>
                </a:solidFill>
                <a:latin typeface="Verdana"/>
                <a:cs typeface="Verdana"/>
              </a:rPr>
              <a:t>Antibiotic</a:t>
            </a:r>
            <a:endParaRPr sz="1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4569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0" y="0"/>
                </a:moveTo>
                <a:lnTo>
                  <a:pt x="9143981" y="0"/>
                </a:lnTo>
                <a:lnTo>
                  <a:pt x="9143981" y="97799"/>
                </a:lnTo>
                <a:lnTo>
                  <a:pt x="0" y="97799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9099" y="3537043"/>
            <a:ext cx="8751570" cy="1465580"/>
          </a:xfrm>
          <a:prstGeom prst="rect">
            <a:avLst/>
          </a:prstGeom>
          <a:ln w="9524">
            <a:solidFill>
              <a:srgbClr val="F0C131"/>
            </a:solidFill>
          </a:ln>
        </p:spPr>
        <p:txBody>
          <a:bodyPr vert="horz" wrap="square" lIns="0" tIns="88900" rIns="0" bIns="0" rtlCol="0">
            <a:spAutoFit/>
          </a:bodyPr>
          <a:lstStyle/>
          <a:p>
            <a:pPr marL="542925" marR="620395" indent="-409575">
              <a:lnSpc>
                <a:spcPts val="1650"/>
              </a:lnSpc>
              <a:spcBef>
                <a:spcPts val="700"/>
              </a:spcBef>
              <a:buFont typeface="DejaVu Sans"/>
              <a:buChar char="❖"/>
              <a:tabLst>
                <a:tab pos="542290" algn="l"/>
                <a:tab pos="542925" algn="l"/>
              </a:tabLst>
            </a:pPr>
            <a:r>
              <a:rPr sz="1400" spc="-90" dirty="0">
                <a:latin typeface="Verdana"/>
                <a:cs typeface="Verdana"/>
              </a:rPr>
              <a:t>If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80" dirty="0">
                <a:latin typeface="Verdana"/>
                <a:cs typeface="Verdana"/>
              </a:rPr>
              <a:t>catheter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is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required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for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5" dirty="0">
                <a:latin typeface="Verdana"/>
                <a:cs typeface="Verdana"/>
              </a:rPr>
              <a:t>long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80" dirty="0">
                <a:latin typeface="Verdana"/>
                <a:cs typeface="Verdana"/>
              </a:rPr>
              <a:t>periods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,it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is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best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to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5" dirty="0">
                <a:latin typeface="Verdana"/>
                <a:cs typeface="Verdana"/>
              </a:rPr>
              <a:t>be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105" dirty="0">
                <a:latin typeface="Verdana"/>
                <a:cs typeface="Verdana"/>
              </a:rPr>
              <a:t>used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80" dirty="0">
                <a:latin typeface="Verdana"/>
                <a:cs typeface="Verdana"/>
              </a:rPr>
              <a:t>intermittently,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110" dirty="0">
                <a:latin typeface="Verdana"/>
                <a:cs typeface="Verdana"/>
              </a:rPr>
              <a:t>and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70" dirty="0">
                <a:latin typeface="Verdana"/>
                <a:cs typeface="Verdana"/>
              </a:rPr>
              <a:t>irrigate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80" dirty="0">
                <a:latin typeface="Verdana"/>
                <a:cs typeface="Verdana"/>
              </a:rPr>
              <a:t>bladder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with  </a:t>
            </a:r>
            <a:r>
              <a:rPr sz="1400" spc="-80" dirty="0">
                <a:latin typeface="Verdana"/>
                <a:cs typeface="Verdana"/>
              </a:rPr>
              <a:t>antibiotics.</a:t>
            </a:r>
            <a:endParaRPr sz="1400">
              <a:latin typeface="Verdana"/>
              <a:cs typeface="Verdana"/>
            </a:endParaRPr>
          </a:p>
          <a:p>
            <a:pPr marL="542925" marR="686435" indent="-409575">
              <a:lnSpc>
                <a:spcPts val="1650"/>
              </a:lnSpc>
              <a:buFont typeface="DejaVu Sans"/>
              <a:buChar char="❖"/>
              <a:tabLst>
                <a:tab pos="542290" algn="l"/>
                <a:tab pos="542925" algn="l"/>
              </a:tabLst>
            </a:pPr>
            <a:r>
              <a:rPr sz="1400" spc="-75" dirty="0">
                <a:latin typeface="Verdana"/>
                <a:cs typeface="Verdana"/>
              </a:rPr>
              <a:t>Catheterized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patients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who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develop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70" dirty="0">
                <a:latin typeface="Verdana"/>
                <a:cs typeface="Verdana"/>
              </a:rPr>
              <a:t>UTI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with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125" dirty="0">
                <a:latin typeface="Verdana"/>
                <a:cs typeface="Verdana"/>
              </a:rPr>
              <a:t>symptoms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or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at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70" dirty="0">
                <a:latin typeface="Verdana"/>
                <a:cs typeface="Verdana"/>
              </a:rPr>
              <a:t>risk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for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100" dirty="0">
                <a:latin typeface="Verdana"/>
                <a:cs typeface="Verdana"/>
              </a:rPr>
              <a:t>sepsis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should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95" dirty="0">
                <a:latin typeface="Verdana"/>
                <a:cs typeface="Verdana"/>
              </a:rPr>
              <a:t>be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treated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60" dirty="0">
                <a:latin typeface="Verdana"/>
                <a:cs typeface="Verdana"/>
              </a:rPr>
              <a:t>with  </a:t>
            </a:r>
            <a:r>
              <a:rPr sz="1400" spc="-70" dirty="0">
                <a:latin typeface="Verdana"/>
                <a:cs typeface="Verdana"/>
              </a:rPr>
              <a:t>antibiotics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110" dirty="0">
                <a:latin typeface="Verdana"/>
                <a:cs typeface="Verdana"/>
              </a:rPr>
              <a:t>and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80" dirty="0">
                <a:latin typeface="Verdana"/>
                <a:cs typeface="Verdana"/>
              </a:rPr>
              <a:t>catheter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should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95" dirty="0">
                <a:latin typeface="Verdana"/>
                <a:cs typeface="Verdana"/>
              </a:rPr>
              <a:t>be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120" dirty="0">
                <a:latin typeface="Verdana"/>
                <a:cs typeface="Verdana"/>
              </a:rPr>
              <a:t>removed,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25" dirty="0">
                <a:latin typeface="Verdana"/>
                <a:cs typeface="Verdana"/>
              </a:rPr>
              <a:t>if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100" dirty="0">
                <a:latin typeface="Verdana"/>
                <a:cs typeface="Verdana"/>
              </a:rPr>
              <a:t>possible.</a:t>
            </a:r>
            <a:endParaRPr sz="1400">
              <a:latin typeface="Verdana"/>
              <a:cs typeface="Verdana"/>
            </a:endParaRPr>
          </a:p>
          <a:p>
            <a:pPr marL="542925" marR="175895" indent="-409575">
              <a:lnSpc>
                <a:spcPts val="1650"/>
              </a:lnSpc>
              <a:buFont typeface="DejaVu Sans"/>
              <a:buChar char="❖"/>
              <a:tabLst>
                <a:tab pos="542290" algn="l"/>
                <a:tab pos="542925" algn="l"/>
              </a:tabLst>
            </a:pPr>
            <a:r>
              <a:rPr sz="1400" spc="-50" dirty="0">
                <a:latin typeface="Verdana"/>
                <a:cs typeface="Verdana"/>
              </a:rPr>
              <a:t>Antibiotic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110" dirty="0">
                <a:latin typeface="Verdana"/>
                <a:cs typeface="Verdana"/>
              </a:rPr>
              <a:t>use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45" dirty="0">
                <a:latin typeface="Verdana"/>
                <a:cs typeface="Verdana"/>
              </a:rPr>
              <a:t>for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prophylaxis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is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u="heavy" spc="-7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rarely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110" dirty="0">
                <a:latin typeface="Verdana"/>
                <a:cs typeface="Verdana"/>
              </a:rPr>
              <a:t>recommended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since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100" dirty="0">
                <a:latin typeface="Verdana"/>
                <a:cs typeface="Verdana"/>
              </a:rPr>
              <a:t>high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75" dirty="0">
                <a:latin typeface="Verdana"/>
                <a:cs typeface="Verdana"/>
              </a:rPr>
              <a:t>bacterial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counts</a:t>
            </a:r>
            <a:r>
              <a:rPr sz="1400" spc="-220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present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110" dirty="0">
                <a:latin typeface="Verdana"/>
                <a:cs typeface="Verdana"/>
              </a:rPr>
              <a:t>and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patients</a:t>
            </a:r>
            <a:r>
              <a:rPr sz="1400" spc="-215" dirty="0">
                <a:latin typeface="Verdana"/>
                <a:cs typeface="Verdana"/>
              </a:rPr>
              <a:t> </a:t>
            </a:r>
            <a:r>
              <a:rPr sz="1400" spc="-85" dirty="0">
                <a:latin typeface="Verdana"/>
                <a:cs typeface="Verdana"/>
              </a:rPr>
              <a:t>do  </a:t>
            </a:r>
            <a:r>
              <a:rPr sz="1400" spc="-70" dirty="0">
                <a:latin typeface="Verdana"/>
                <a:cs typeface="Verdana"/>
              </a:rPr>
              <a:t>not</a:t>
            </a:r>
            <a:r>
              <a:rPr sz="1400" spc="-229" dirty="0">
                <a:latin typeface="Verdana"/>
                <a:cs typeface="Verdana"/>
              </a:rPr>
              <a:t> </a:t>
            </a:r>
            <a:r>
              <a:rPr sz="1400" spc="-90" dirty="0">
                <a:latin typeface="Verdana"/>
                <a:cs typeface="Verdana"/>
              </a:rPr>
              <a:t>develop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105" dirty="0">
                <a:latin typeface="Verdana"/>
                <a:cs typeface="Verdana"/>
              </a:rPr>
              <a:t>symptomatic</a:t>
            </a:r>
            <a:r>
              <a:rPr sz="1400" spc="-225" dirty="0">
                <a:latin typeface="Verdana"/>
                <a:cs typeface="Verdana"/>
              </a:rPr>
              <a:t> </a:t>
            </a:r>
            <a:r>
              <a:rPr sz="1400" spc="-105" dirty="0">
                <a:latin typeface="Verdana"/>
                <a:cs typeface="Verdana"/>
              </a:rPr>
              <a:t>UTI.</a:t>
            </a:r>
            <a:endParaRPr sz="14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3687" y="151362"/>
          <a:ext cx="8822052" cy="3563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584"/>
                <a:gridCol w="1944369"/>
                <a:gridCol w="1211579"/>
                <a:gridCol w="1625600"/>
                <a:gridCol w="1123950"/>
                <a:gridCol w="1260475"/>
                <a:gridCol w="1166495"/>
              </a:tblGrid>
              <a:tr h="544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3949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Pregnant</a:t>
                      </a:r>
                      <a:r>
                        <a:rPr sz="12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330835" marR="306070" indent="-8255">
                        <a:lnSpc>
                          <a:spcPts val="1420"/>
                        </a:lnSpc>
                        <a:spcBef>
                          <a:spcPts val="6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Diabetic  patients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4066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Urethritis 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-2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441959" marR="87630" indent="-338455">
                        <a:lnSpc>
                          <a:spcPts val="1420"/>
                        </a:lnSpc>
                        <a:spcBef>
                          <a:spcPts val="690"/>
                        </a:spcBef>
                      </a:pP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Children</a:t>
                      </a:r>
                      <a:r>
                        <a:rPr sz="1200" b="1" spc="-1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  </a:t>
                      </a:r>
                      <a:r>
                        <a:rPr sz="12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UTI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VUR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937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82575" marR="122555" indent="-145415">
                        <a:lnSpc>
                          <a:spcPts val="1420"/>
                        </a:lnSpc>
                        <a:spcBef>
                          <a:spcPts val="690"/>
                        </a:spcBef>
                      </a:pP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Acute</a:t>
                      </a:r>
                      <a:r>
                        <a:rPr sz="1200" b="1" spc="-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kidney  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infection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</a:tr>
              <a:tr h="155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538480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70" dirty="0">
                          <a:latin typeface="Verdana"/>
                          <a:cs typeface="Verdana"/>
                        </a:rPr>
                        <a:t>-High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risk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UTI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and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should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100" spc="-30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screened.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 marR="283845">
                        <a:lnSpc>
                          <a:spcPct val="102299"/>
                        </a:lnSpc>
                      </a:pPr>
                      <a:r>
                        <a:rPr sz="1100" spc="-75" dirty="0">
                          <a:latin typeface="Verdana"/>
                          <a:cs typeface="Verdana"/>
                        </a:rPr>
                        <a:t>-Pregnant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women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 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asymptomatic</a:t>
                      </a:r>
                      <a:r>
                        <a:rPr sz="11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bacteriuria 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risk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100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acute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u="sng" spc="-7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pyelonephritis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,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Screening 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7-10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days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antibiotic 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needed.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8572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70" dirty="0">
                          <a:latin typeface="Verdana"/>
                          <a:cs typeface="Verdana"/>
                        </a:rPr>
                        <a:t>Have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more 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frequent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and 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more</a:t>
                      </a:r>
                      <a:r>
                        <a:rPr sz="1100" spc="-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sever</a:t>
                      </a:r>
                      <a:r>
                        <a:rPr sz="1100" spc="-2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UTIs.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spc="-110" dirty="0">
                          <a:latin typeface="Verdana"/>
                          <a:cs typeface="Verdana"/>
                        </a:rPr>
                        <a:t>causes: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 marR="86360">
                        <a:lnSpc>
                          <a:spcPct val="102299"/>
                        </a:lnSpc>
                      </a:pPr>
                      <a:r>
                        <a:rPr sz="1100" spc="-65" dirty="0">
                          <a:latin typeface="Verdana"/>
                          <a:cs typeface="Verdana"/>
                        </a:rPr>
                        <a:t>1-Neisseria</a:t>
                      </a:r>
                      <a:r>
                        <a:rPr sz="1100" spc="-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gonorrheae 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2-Chlamydia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trachomatis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 marR="247650">
                        <a:lnSpc>
                          <a:spcPct val="102299"/>
                        </a:lnSpc>
                      </a:pPr>
                      <a:r>
                        <a:rPr sz="1100" spc="-55" dirty="0">
                          <a:latin typeface="Verdana"/>
                          <a:cs typeface="Verdana"/>
                        </a:rPr>
                        <a:t>Patients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should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be 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tested</a:t>
                      </a:r>
                      <a:r>
                        <a:rPr sz="11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other</a:t>
                      </a:r>
                      <a:r>
                        <a:rPr sz="11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0" dirty="0">
                          <a:latin typeface="Verdana"/>
                          <a:cs typeface="Verdana"/>
                        </a:rPr>
                        <a:t>STD.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0858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95" dirty="0">
                          <a:latin typeface="Verdana"/>
                          <a:cs typeface="Verdana"/>
                        </a:rPr>
                        <a:t>Common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 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children</a:t>
                      </a:r>
                      <a:r>
                        <a:rPr sz="11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UTI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Can lead </a:t>
                      </a:r>
                      <a:r>
                        <a:rPr sz="1100" spc="-40" dirty="0">
                          <a:latin typeface="Verdana"/>
                          <a:cs typeface="Verdana"/>
                        </a:rPr>
                        <a:t>to  </a:t>
                      </a:r>
                      <a:r>
                        <a:rPr sz="1100" spc="-60" dirty="0">
                          <a:latin typeface="Verdana"/>
                          <a:cs typeface="Verdana"/>
                        </a:rPr>
                        <a:t>pyelonephritis 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and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kidney  </a:t>
                      </a:r>
                      <a:r>
                        <a:rPr sz="1100" spc="-120" dirty="0">
                          <a:latin typeface="Verdana"/>
                          <a:cs typeface="Verdana"/>
                        </a:rPr>
                        <a:t>damage.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0170" marR="9207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65" dirty="0">
                          <a:latin typeface="Verdana"/>
                          <a:cs typeface="Verdana"/>
                        </a:rPr>
                        <a:t>Cefixime </a:t>
                      </a:r>
                      <a:r>
                        <a:rPr sz="1100" spc="-170" dirty="0">
                          <a:latin typeface="Verdana"/>
                          <a:cs typeface="Verdana"/>
                        </a:rPr>
                        <a:t>(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oral) 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or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IV 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Ceftriaxone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or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Gentamicin </a:t>
                      </a:r>
                      <a:r>
                        <a:rPr sz="1100" spc="-105" dirty="0">
                          <a:latin typeface="Verdana"/>
                          <a:cs typeface="Verdana"/>
                        </a:rPr>
                        <a:t>a 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one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daily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dose 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2-4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days 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followed</a:t>
                      </a:r>
                      <a:r>
                        <a:rPr sz="1100" spc="-3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by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oral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treatment </a:t>
                      </a:r>
                      <a:r>
                        <a:rPr sz="1100" spc="-125" dirty="0">
                          <a:latin typeface="Verdana"/>
                          <a:cs typeface="Verdana"/>
                        </a:rPr>
                        <a:t>eg.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amoxicillin-clav 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ulanic acid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or  </a:t>
                      </a:r>
                      <a:r>
                        <a:rPr sz="1100" spc="-30" dirty="0">
                          <a:latin typeface="Verdana"/>
                          <a:cs typeface="Verdana"/>
                        </a:rPr>
                        <a:t>TMP-SMX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</a:tr>
              <a:tr h="1210945">
                <a:tc>
                  <a:txBody>
                    <a:bodyPr/>
                    <a:lstStyle/>
                    <a:p>
                      <a:pPr marL="212090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8425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47180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65" dirty="0">
                          <a:latin typeface="Verdana"/>
                          <a:cs typeface="Verdana"/>
                        </a:rPr>
                        <a:t>Amoxicillin,</a:t>
                      </a:r>
                      <a:r>
                        <a:rPr sz="1100" spc="-1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Ampicillin, 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Cephalosporins,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and 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Nitrofurantoin.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 marR="131445">
                        <a:lnSpc>
                          <a:spcPct val="102299"/>
                        </a:lnSpc>
                      </a:pPr>
                      <a:r>
                        <a:rPr sz="1100" spc="-3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NEVER </a:t>
                      </a:r>
                      <a:r>
                        <a:rPr sz="1100" spc="-6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Quinolones  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Fluoroquinolone </a:t>
                      </a:r>
                      <a:r>
                        <a:rPr sz="1100" spc="-1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(  </a:t>
                      </a:r>
                      <a:r>
                        <a:rPr sz="1100" spc="-5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ciprofloxacin </a:t>
                      </a:r>
                      <a:r>
                        <a:rPr sz="1100" spc="-4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1100" spc="-32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norfloxacin)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00330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60" dirty="0">
                          <a:latin typeface="Verdana"/>
                          <a:cs typeface="Verdana"/>
                        </a:rPr>
                        <a:t>Treated</a:t>
                      </a:r>
                      <a:r>
                        <a:rPr sz="1100" spc="-2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100" spc="-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7-14  </a:t>
                      </a:r>
                      <a:r>
                        <a:rPr sz="1100" spc="-90" dirty="0">
                          <a:latin typeface="Verdana"/>
                          <a:cs typeface="Verdana"/>
                        </a:rPr>
                        <a:t>days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 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antibiotics </a:t>
                      </a:r>
                      <a:r>
                        <a:rPr sz="1100" spc="-85" dirty="0">
                          <a:latin typeface="Verdana"/>
                          <a:cs typeface="Verdana"/>
                        </a:rPr>
                        <a:t>even 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patients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uncomplicated 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infections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54292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60" dirty="0">
                          <a:latin typeface="Verdana"/>
                          <a:cs typeface="Verdana"/>
                        </a:rPr>
                        <a:t>Treated</a:t>
                      </a:r>
                      <a:r>
                        <a:rPr sz="1100" spc="-21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100" spc="-20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latin typeface="Verdana"/>
                          <a:cs typeface="Verdana"/>
                        </a:rPr>
                        <a:t>IM  </a:t>
                      </a:r>
                      <a:r>
                        <a:rPr sz="1100" spc="-55" dirty="0">
                          <a:latin typeface="Verdana"/>
                          <a:cs typeface="Verdana"/>
                        </a:rPr>
                        <a:t>Ceftriaxone </a:t>
                      </a:r>
                      <a:r>
                        <a:rPr sz="1100" spc="-265" dirty="0">
                          <a:latin typeface="Verdana"/>
                          <a:cs typeface="Verdana"/>
                        </a:rPr>
                        <a:t>+ 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Doxycycline </a:t>
                      </a:r>
                      <a:r>
                        <a:rPr sz="1100" spc="-45" dirty="0">
                          <a:latin typeface="Verdana"/>
                          <a:cs typeface="Verdana"/>
                        </a:rPr>
                        <a:t>or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Azithromycin.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spc="-30" dirty="0">
                          <a:latin typeface="Verdana"/>
                          <a:cs typeface="Verdana"/>
                        </a:rPr>
                        <a:t>TMP-SMX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 marR="168275">
                        <a:lnSpc>
                          <a:spcPct val="102299"/>
                        </a:lnSpc>
                      </a:pPr>
                      <a:r>
                        <a:rPr sz="1100" spc="-80" dirty="0">
                          <a:latin typeface="Verdana"/>
                          <a:cs typeface="Verdana"/>
                        </a:rPr>
                        <a:t>Cephalexin. 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Gentamicin</a:t>
                      </a:r>
                      <a:r>
                        <a:rPr sz="1100" spc="-254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0" dirty="0">
                          <a:latin typeface="Verdana"/>
                          <a:cs typeface="Verdana"/>
                        </a:rPr>
                        <a:t>(if  </a:t>
                      </a:r>
                      <a:r>
                        <a:rPr sz="1100" spc="-65" dirty="0">
                          <a:latin typeface="Verdana"/>
                          <a:cs typeface="Verdana"/>
                        </a:rPr>
                        <a:t>resistant </a:t>
                      </a:r>
                      <a:r>
                        <a:rPr sz="1100" spc="-35" dirty="0">
                          <a:latin typeface="Verdana"/>
                          <a:cs typeface="Verdana"/>
                        </a:rPr>
                        <a:t>for  </a:t>
                      </a:r>
                      <a:r>
                        <a:rPr sz="1100" spc="-80" dirty="0">
                          <a:latin typeface="Verdana"/>
                          <a:cs typeface="Verdana"/>
                        </a:rPr>
                        <a:t>Cephalexin)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47307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spc="-85" dirty="0">
                          <a:latin typeface="Verdana"/>
                          <a:cs typeface="Verdana"/>
                        </a:rPr>
                        <a:t>Long-term  </a:t>
                      </a:r>
                      <a:r>
                        <a:rPr sz="1100" spc="-50" dirty="0">
                          <a:latin typeface="Verdana"/>
                          <a:cs typeface="Verdana"/>
                        </a:rPr>
                        <a:t>antibiotic</a:t>
                      </a:r>
                      <a:r>
                        <a:rPr sz="1100" spc="-2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65" dirty="0">
                          <a:latin typeface="Verdana"/>
                          <a:cs typeface="Verdana"/>
                        </a:rPr>
                        <a:t>+  </a:t>
                      </a:r>
                      <a:r>
                        <a:rPr sz="1100" spc="-75" dirty="0">
                          <a:latin typeface="Verdana"/>
                          <a:cs typeface="Verdana"/>
                        </a:rPr>
                        <a:t>surgery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74" y="241574"/>
            <a:ext cx="8496300" cy="675005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550"/>
              </a:spcBef>
            </a:pPr>
            <a:r>
              <a:rPr sz="3100" b="1" spc="120" dirty="0">
                <a:solidFill>
                  <a:srgbClr val="FFD866"/>
                </a:solidFill>
                <a:latin typeface="Times New Roman"/>
                <a:cs typeface="Times New Roman"/>
              </a:rPr>
              <a:t>Summary </a:t>
            </a:r>
            <a:r>
              <a:rPr sz="3100" b="1" spc="110" dirty="0">
                <a:solidFill>
                  <a:srgbClr val="FFD866"/>
                </a:solidFill>
                <a:latin typeface="Times New Roman"/>
                <a:cs typeface="Times New Roman"/>
              </a:rPr>
              <a:t>for</a:t>
            </a:r>
            <a:r>
              <a:rPr sz="3100" b="1" spc="-23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100" b="1" spc="90" dirty="0">
                <a:solidFill>
                  <a:srgbClr val="FFD866"/>
                </a:solidFill>
                <a:latin typeface="Times New Roman"/>
                <a:cs typeface="Times New Roman"/>
              </a:rPr>
              <a:t>antibiotic:</a:t>
            </a:r>
            <a:endParaRPr sz="3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4037" y="1040135"/>
          <a:ext cx="8996045" cy="2832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09"/>
                <a:gridCol w="1067435"/>
                <a:gridCol w="1133475"/>
                <a:gridCol w="1060450"/>
                <a:gridCol w="1053464"/>
                <a:gridCol w="1082675"/>
                <a:gridCol w="1084580"/>
                <a:gridCol w="1085215"/>
                <a:gridCol w="995679"/>
              </a:tblGrid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Amoxicillin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Cephalosporins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92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Fluoroquinolone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TMP-SMX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501015" marR="109855" indent="-380365">
                        <a:lnSpc>
                          <a:spcPct val="102299"/>
                        </a:lnSpc>
                        <a:spcBef>
                          <a:spcPts val="60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Nitrofurantoi 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Cephalexin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Gentamicin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-50" dirty="0">
                          <a:latin typeface="Verdana"/>
                          <a:cs typeface="Verdana"/>
                        </a:rPr>
                        <a:t>ciprofloxacin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-55" dirty="0">
                          <a:latin typeface="Verdana"/>
                          <a:cs typeface="Verdana"/>
                        </a:rPr>
                        <a:t>norfloxacin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dirty="0">
                          <a:latin typeface="Verdana"/>
                          <a:cs typeface="Verdana"/>
                        </a:rPr>
                        <a:t>-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</a:tr>
              <a:tr h="217804">
                <a:tc rowSpan="13">
                  <a:txBody>
                    <a:bodyPr/>
                    <a:lstStyle/>
                    <a:p>
                      <a:pPr marL="848994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Use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1-Uncomplicated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1-Uncomplicated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1-Uncomplicated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1-Uncomplicated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1-Uncomplicated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1-Postcoital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75"/>
                        </a:lnSpc>
                        <a:spcBef>
                          <a:spcPts val="640"/>
                        </a:spcBef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1-Children</a:t>
                      </a:r>
                      <a:r>
                        <a:rPr sz="900" spc="-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8128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</a:tcPr>
                </a:tc>
              </a:tr>
              <a:tr h="132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39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R="89535" algn="r">
                        <a:lnSpc>
                          <a:spcPts val="955"/>
                        </a:lnSpc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2-Uncomplicated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55"/>
                        </a:lnSpc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2-Uncomplicated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2-Postcoital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55"/>
                        </a:lnSpc>
                      </a:pPr>
                      <a:r>
                        <a:rPr sz="900" spc="-30" dirty="0">
                          <a:latin typeface="Verdana"/>
                          <a:cs typeface="Verdana"/>
                        </a:rPr>
                        <a:t>first</a:t>
                      </a:r>
                      <a:r>
                        <a:rPr sz="900" spc="-2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latin typeface="Verdana"/>
                          <a:cs typeface="Verdana"/>
                        </a:rPr>
                        <a:t>choice </a:t>
                      </a:r>
                      <a:r>
                        <a:rPr sz="900" spc="-15" dirty="0">
                          <a:latin typeface="Verdana"/>
                          <a:cs typeface="Verdana"/>
                        </a:rPr>
                        <a:t>if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955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2-Postcoital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55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2-Prophylactic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55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2-Prophylactic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955"/>
                        </a:lnSpc>
                      </a:pPr>
                      <a:r>
                        <a:rPr sz="900" spc="-40" dirty="0">
                          <a:latin typeface="Verdana"/>
                          <a:cs typeface="Verdana"/>
                        </a:rPr>
                        <a:t>2-VUR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94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pyelonephritis</a:t>
                      </a:r>
                      <a:r>
                        <a:rPr sz="900" spc="-2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100" dirty="0">
                          <a:latin typeface="Verdana"/>
                          <a:cs typeface="Verdana"/>
                        </a:rPr>
                        <a:t>-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4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pyelonephritis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4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4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other</a:t>
                      </a:r>
                      <a:r>
                        <a:rPr sz="900" spc="-16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ts val="94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antibiotics(UTI</a:t>
                      </a:r>
                      <a:r>
                        <a:rPr sz="900" spc="-22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50" dirty="0">
                          <a:latin typeface="Verdana"/>
                          <a:cs typeface="Verdana"/>
                        </a:rPr>
                        <a:t>is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4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4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950"/>
                        </a:lnSpc>
                      </a:pPr>
                      <a:r>
                        <a:rPr sz="900" spc="-20" dirty="0">
                          <a:latin typeface="Verdana"/>
                          <a:cs typeface="Verdana"/>
                        </a:rPr>
                        <a:t>VUR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latin typeface="Verdana"/>
                          <a:cs typeface="Verdana"/>
                        </a:rPr>
                        <a:t>(with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50"/>
                        </a:lnSpc>
                      </a:pPr>
                      <a:r>
                        <a:rPr sz="900" spc="-75" dirty="0">
                          <a:latin typeface="Verdana"/>
                          <a:cs typeface="Verdana"/>
                        </a:rPr>
                        <a:t>3-Safe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0"/>
                        </a:lnSpc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3-Uncomplicated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55"/>
                        </a:lnSpc>
                      </a:pPr>
                      <a:r>
                        <a:rPr sz="900" spc="-60" dirty="0">
                          <a:latin typeface="Verdana"/>
                          <a:cs typeface="Verdana"/>
                        </a:rPr>
                        <a:t>are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60" dirty="0">
                          <a:latin typeface="Verdana"/>
                          <a:cs typeface="Verdana"/>
                        </a:rPr>
                        <a:t>resistant.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17475" algn="r">
                        <a:lnSpc>
                          <a:spcPts val="95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related</a:t>
                      </a:r>
                      <a:r>
                        <a:rPr sz="900" spc="-1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3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900" spc="-1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latin typeface="Verdana"/>
                          <a:cs typeface="Verdana"/>
                        </a:rPr>
                        <a:t>sexual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50"/>
                        </a:lnSpc>
                      </a:pPr>
                      <a:r>
                        <a:rPr sz="900" spc="-75" dirty="0">
                          <a:latin typeface="Verdana"/>
                          <a:cs typeface="Verdana"/>
                        </a:rPr>
                        <a:t>3-Safe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5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3-Children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39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R="130175" algn="r">
                        <a:lnSpc>
                          <a:spcPts val="955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Clavulanic</a:t>
                      </a:r>
                      <a:r>
                        <a:rPr sz="900" spc="-229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70" dirty="0">
                          <a:latin typeface="Verdana"/>
                          <a:cs typeface="Verdana"/>
                        </a:rPr>
                        <a:t>acid)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55"/>
                        </a:lnSpc>
                      </a:pPr>
                      <a:r>
                        <a:rPr sz="900" spc="-70" dirty="0">
                          <a:latin typeface="Verdana"/>
                          <a:cs typeface="Verdana"/>
                        </a:rPr>
                        <a:t>pregnancy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955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pyelonephritis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ts val="955"/>
                        </a:lnSpc>
                      </a:pPr>
                      <a:r>
                        <a:rPr sz="900" spc="-55" dirty="0">
                          <a:latin typeface="Verdana"/>
                          <a:cs typeface="Verdana"/>
                        </a:rPr>
                        <a:t>activity)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55"/>
                        </a:lnSpc>
                      </a:pPr>
                      <a:r>
                        <a:rPr sz="900" spc="-70" dirty="0">
                          <a:latin typeface="Verdana"/>
                          <a:cs typeface="Verdana"/>
                        </a:rPr>
                        <a:t>pregnancy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955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940"/>
                        </a:lnSpc>
                      </a:pPr>
                      <a:r>
                        <a:rPr sz="900" spc="-75" dirty="0">
                          <a:latin typeface="Verdana"/>
                          <a:cs typeface="Verdana"/>
                        </a:rPr>
                        <a:t>3-Safe</a:t>
                      </a:r>
                      <a:r>
                        <a:rPr sz="900" spc="-1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940"/>
                        </a:lnSpc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3-Prophylactic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39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955"/>
                        </a:lnSpc>
                      </a:pPr>
                      <a:r>
                        <a:rPr sz="900" spc="-70" dirty="0">
                          <a:latin typeface="Verdana"/>
                          <a:cs typeface="Verdana"/>
                        </a:rPr>
                        <a:t>pregnancy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80670">
                        <a:lnSpc>
                          <a:spcPts val="955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antibiotics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940"/>
                        </a:lnSpc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4-Uncomplicated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70180" algn="r">
                        <a:lnSpc>
                          <a:spcPts val="950"/>
                        </a:lnSpc>
                      </a:pPr>
                      <a:r>
                        <a:rPr sz="900" dirty="0">
                          <a:latin typeface="Verdana"/>
                          <a:cs typeface="Verdana"/>
                        </a:rPr>
                        <a:t>pyelonephritis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8430" algn="r">
                        <a:lnSpc>
                          <a:spcPts val="950"/>
                        </a:lnSpc>
                      </a:pPr>
                      <a:r>
                        <a:rPr sz="900" spc="-50" dirty="0">
                          <a:latin typeface="Verdana"/>
                          <a:cs typeface="Verdana"/>
                        </a:rPr>
                        <a:t>5-Children</a:t>
                      </a:r>
                      <a:r>
                        <a:rPr sz="900" spc="-21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900" spc="-40" dirty="0">
                          <a:latin typeface="Verdana"/>
                          <a:cs typeface="Verdana"/>
                        </a:rPr>
                        <a:t>with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1327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50"/>
                        </a:lnSpc>
                      </a:pPr>
                      <a:r>
                        <a:rPr sz="900" spc="-45" dirty="0">
                          <a:latin typeface="Verdana"/>
                          <a:cs typeface="Verdana"/>
                        </a:rPr>
                        <a:t>UTI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</a:tcPr>
                </a:tc>
              </a:tr>
              <a:tr h="2311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930" marB="0" vert="vert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T w="9525">
                      <a:solidFill>
                        <a:srgbClr val="F0C131"/>
                      </a:solidFill>
                      <a:prstDash val="solid"/>
                    </a:lnT>
                    <a:lnB w="9525">
                      <a:solidFill>
                        <a:srgbClr val="F0C131"/>
                      </a:solidFill>
                      <a:prstDash val="solid"/>
                    </a:lnB>
                    <a:solidFill>
                      <a:srgbClr val="FFD8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055"/>
                        </a:lnSpc>
                      </a:pPr>
                      <a:r>
                        <a:rPr sz="900" spc="-40" dirty="0">
                          <a:latin typeface="Verdana"/>
                          <a:cs typeface="Verdana"/>
                        </a:rPr>
                        <a:t>6-VUR</a:t>
                      </a:r>
                      <a:endParaRPr sz="9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0C131"/>
                      </a:solidFill>
                      <a:prstDash val="solid"/>
                    </a:lnL>
                    <a:lnR w="9525">
                      <a:solidFill>
                        <a:srgbClr val="F0C131"/>
                      </a:solidFill>
                      <a:prstDash val="solid"/>
                    </a:lnR>
                    <a:lnB w="9525">
                      <a:solidFill>
                        <a:srgbClr val="F0C13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699" y="391349"/>
            <a:ext cx="4170045" cy="637540"/>
          </a:xfrm>
          <a:custGeom>
            <a:avLst/>
            <a:gdLst/>
            <a:ahLst/>
            <a:cxnLst/>
            <a:rect l="l" t="t" r="r" b="b"/>
            <a:pathLst>
              <a:path w="4170045" h="637540">
                <a:moveTo>
                  <a:pt x="0" y="0"/>
                </a:moveTo>
                <a:lnTo>
                  <a:pt x="4169691" y="0"/>
                </a:lnTo>
                <a:lnTo>
                  <a:pt x="4169691" y="637198"/>
                </a:lnTo>
                <a:lnTo>
                  <a:pt x="0" y="637198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97424" y="448117"/>
            <a:ext cx="11861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200" b="1" spc="40" dirty="0">
                <a:solidFill>
                  <a:srgbClr val="FFD866"/>
                </a:solidFill>
                <a:latin typeface="Times New Roman"/>
                <a:cs typeface="Times New Roman"/>
              </a:rPr>
              <a:t>MCQs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7399" y="1225997"/>
            <a:ext cx="4284345" cy="3763010"/>
          </a:xfrm>
          <a:custGeom>
            <a:avLst/>
            <a:gdLst/>
            <a:ahLst/>
            <a:cxnLst/>
            <a:rect l="l" t="t" r="r" b="b"/>
            <a:pathLst>
              <a:path w="4284345" h="3763010">
                <a:moveTo>
                  <a:pt x="0" y="0"/>
                </a:moveTo>
                <a:lnTo>
                  <a:pt x="4283991" y="0"/>
                </a:lnTo>
                <a:lnTo>
                  <a:pt x="4283991" y="3762592"/>
                </a:lnTo>
                <a:lnTo>
                  <a:pt x="0" y="376259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64340" y="140924"/>
            <a:ext cx="4396740" cy="4791710"/>
          </a:xfrm>
          <a:custGeom>
            <a:avLst/>
            <a:gdLst/>
            <a:ahLst/>
            <a:cxnLst/>
            <a:rect l="l" t="t" r="r" b="b"/>
            <a:pathLst>
              <a:path w="4396740" h="4791710">
                <a:moveTo>
                  <a:pt x="0" y="0"/>
                </a:moveTo>
                <a:lnTo>
                  <a:pt x="4396491" y="0"/>
                </a:lnTo>
                <a:lnTo>
                  <a:pt x="4396491" y="4791290"/>
                </a:lnTo>
                <a:lnTo>
                  <a:pt x="0" y="479129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0C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00"/>
              </a:lnSpc>
              <a:spcBef>
                <a:spcPts val="85"/>
              </a:spcBef>
            </a:pPr>
            <a:r>
              <a:rPr spc="-110" dirty="0"/>
              <a:t>3-</a:t>
            </a:r>
            <a:r>
              <a:rPr spc="-215" dirty="0"/>
              <a:t> </a:t>
            </a:r>
            <a:r>
              <a:rPr spc="-5" dirty="0"/>
              <a:t>A</a:t>
            </a:r>
            <a:r>
              <a:rPr spc="-210" dirty="0"/>
              <a:t> </a:t>
            </a:r>
            <a:r>
              <a:rPr spc="-105" dirty="0"/>
              <a:t>young</a:t>
            </a:r>
            <a:r>
              <a:rPr spc="-215" dirty="0"/>
              <a:t> </a:t>
            </a:r>
            <a:r>
              <a:rPr spc="-85" dirty="0"/>
              <a:t>married</a:t>
            </a:r>
            <a:r>
              <a:rPr spc="-210" dirty="0"/>
              <a:t> </a:t>
            </a:r>
            <a:r>
              <a:rPr spc="-140" dirty="0"/>
              <a:t>man</a:t>
            </a:r>
            <a:r>
              <a:rPr spc="-210" dirty="0"/>
              <a:t> </a:t>
            </a:r>
            <a:r>
              <a:rPr spc="-105" dirty="0"/>
              <a:t>was</a:t>
            </a:r>
            <a:r>
              <a:rPr spc="-215" dirty="0"/>
              <a:t> </a:t>
            </a:r>
            <a:r>
              <a:rPr spc="-95" dirty="0"/>
              <a:t>diagnosed</a:t>
            </a:r>
            <a:r>
              <a:rPr spc="-210" dirty="0"/>
              <a:t> </a:t>
            </a:r>
            <a:r>
              <a:rPr spc="-55" dirty="0"/>
              <a:t>with</a:t>
            </a:r>
            <a:r>
              <a:rPr spc="-210" dirty="0"/>
              <a:t> </a:t>
            </a:r>
            <a:r>
              <a:rPr spc="-70" dirty="0"/>
              <a:t>urethritis.</a:t>
            </a:r>
            <a:r>
              <a:rPr spc="-215" dirty="0"/>
              <a:t> </a:t>
            </a:r>
            <a:r>
              <a:rPr spc="-55" dirty="0"/>
              <a:t>To  </a:t>
            </a:r>
            <a:r>
              <a:rPr spc="-85" dirty="0"/>
              <a:t>complete</a:t>
            </a:r>
            <a:r>
              <a:rPr spc="-215" dirty="0"/>
              <a:t> </a:t>
            </a:r>
            <a:r>
              <a:rPr spc="-80" dirty="0"/>
              <a:t>your</a:t>
            </a:r>
            <a:r>
              <a:rPr spc="-210" dirty="0"/>
              <a:t> </a:t>
            </a:r>
            <a:r>
              <a:rPr spc="-75" dirty="0"/>
              <a:t>tests</a:t>
            </a:r>
            <a:r>
              <a:rPr spc="-210" dirty="0"/>
              <a:t> </a:t>
            </a:r>
            <a:r>
              <a:rPr spc="-80" dirty="0"/>
              <a:t>what</a:t>
            </a:r>
            <a:r>
              <a:rPr spc="-210" dirty="0"/>
              <a:t> </a:t>
            </a:r>
            <a:r>
              <a:rPr spc="-75" dirty="0"/>
              <a:t>do</a:t>
            </a:r>
            <a:r>
              <a:rPr spc="-210" dirty="0"/>
              <a:t> </a:t>
            </a:r>
            <a:r>
              <a:rPr spc="-90" dirty="0"/>
              <a:t>you</a:t>
            </a:r>
            <a:r>
              <a:rPr spc="-215" dirty="0"/>
              <a:t> </a:t>
            </a:r>
            <a:r>
              <a:rPr spc="-105" dirty="0"/>
              <a:t>have</a:t>
            </a:r>
            <a:r>
              <a:rPr spc="-210" dirty="0"/>
              <a:t> </a:t>
            </a:r>
            <a:r>
              <a:rPr spc="-50" dirty="0"/>
              <a:t>to</a:t>
            </a:r>
            <a:r>
              <a:rPr spc="-210" dirty="0"/>
              <a:t> </a:t>
            </a:r>
            <a:r>
              <a:rPr spc="-75" dirty="0"/>
              <a:t>do</a:t>
            </a:r>
            <a:r>
              <a:rPr spc="-210" dirty="0"/>
              <a:t> </a:t>
            </a:r>
            <a:r>
              <a:rPr spc="-110" dirty="0"/>
              <a:t>next?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37369" y="607395"/>
            <a:ext cx="4046220" cy="422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65" dirty="0">
                <a:latin typeface="Verdana"/>
                <a:cs typeface="Verdana"/>
              </a:rPr>
              <a:t>A)CT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scan.</a:t>
            </a:r>
            <a:endParaRPr sz="1300">
              <a:latin typeface="Verdana"/>
              <a:cs typeface="Verdana"/>
            </a:endParaRPr>
          </a:p>
          <a:p>
            <a:pPr marL="12700" marR="2109470">
              <a:lnSpc>
                <a:spcPct val="101000"/>
              </a:lnSpc>
            </a:pPr>
            <a:r>
              <a:rPr sz="1300" spc="-90" dirty="0">
                <a:latin typeface="Verdana"/>
                <a:cs typeface="Verdana"/>
              </a:rPr>
              <a:t>B)Test </a:t>
            </a:r>
            <a:r>
              <a:rPr sz="1300" spc="-110" dirty="0">
                <a:latin typeface="Verdana"/>
                <a:cs typeface="Verdana"/>
              </a:rPr>
              <a:t>him </a:t>
            </a:r>
            <a:r>
              <a:rPr sz="1300" spc="-40" dirty="0">
                <a:latin typeface="Verdana"/>
                <a:cs typeface="Verdana"/>
              </a:rPr>
              <a:t>for </a:t>
            </a:r>
            <a:r>
              <a:rPr sz="1300" spc="-135" dirty="0">
                <a:latin typeface="Verdana"/>
                <a:cs typeface="Verdana"/>
              </a:rPr>
              <a:t>STD..  </a:t>
            </a:r>
            <a:r>
              <a:rPr sz="1300" spc="-85" dirty="0">
                <a:latin typeface="Verdana"/>
                <a:cs typeface="Verdana"/>
              </a:rPr>
              <a:t>C)Look </a:t>
            </a:r>
            <a:r>
              <a:rPr sz="1300" spc="-40" dirty="0">
                <a:latin typeface="Verdana"/>
                <a:cs typeface="Verdana"/>
              </a:rPr>
              <a:t>for </a:t>
            </a:r>
            <a:r>
              <a:rPr sz="1300" spc="-114" dirty="0">
                <a:latin typeface="Verdana"/>
                <a:cs typeface="Verdana"/>
              </a:rPr>
              <a:t>abscesses.  </a:t>
            </a:r>
            <a:r>
              <a:rPr sz="1300" spc="-80" dirty="0">
                <a:latin typeface="Verdana"/>
                <a:cs typeface="Verdana"/>
              </a:rPr>
              <a:t>D)Nothing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should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be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done.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305435">
              <a:lnSpc>
                <a:spcPct val="101000"/>
              </a:lnSpc>
            </a:pPr>
            <a:r>
              <a:rPr sz="1300" spc="-75" dirty="0">
                <a:latin typeface="Verdana"/>
                <a:cs typeface="Verdana"/>
              </a:rPr>
              <a:t>4-A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26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year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old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female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presented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0" dirty="0">
                <a:latin typeface="Verdana"/>
                <a:cs typeface="Verdana"/>
              </a:rPr>
              <a:t>to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the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clinic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a  </a:t>
            </a:r>
            <a:r>
              <a:rPr sz="1300" spc="-65" dirty="0">
                <a:latin typeface="Verdana"/>
                <a:cs typeface="Verdana"/>
              </a:rPr>
              <a:t>recurrent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dysuria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after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sexual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activity,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which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the  </a:t>
            </a:r>
            <a:r>
              <a:rPr sz="1300" spc="-60" dirty="0">
                <a:latin typeface="Verdana"/>
                <a:cs typeface="Verdana"/>
              </a:rPr>
              <a:t>following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procedures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can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benefit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her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best?</a:t>
            </a:r>
            <a:endParaRPr sz="1300">
              <a:latin typeface="Verdana"/>
              <a:cs typeface="Verdana"/>
            </a:endParaRPr>
          </a:p>
          <a:p>
            <a:pPr marL="12700" marR="458470" algn="just">
              <a:lnSpc>
                <a:spcPct val="101000"/>
              </a:lnSpc>
            </a:pPr>
            <a:r>
              <a:rPr sz="1300" spc="-75" dirty="0">
                <a:latin typeface="Verdana"/>
                <a:cs typeface="Verdana"/>
              </a:rPr>
              <a:t>A-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5" dirty="0">
                <a:latin typeface="Verdana"/>
                <a:cs typeface="Verdana"/>
              </a:rPr>
              <a:t>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single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dose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gentamicin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before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intercourse.  </a:t>
            </a:r>
            <a:r>
              <a:rPr sz="1300" spc="-95" dirty="0">
                <a:latin typeface="Verdana"/>
                <a:cs typeface="Verdana"/>
              </a:rPr>
              <a:t>B-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5" dirty="0">
                <a:latin typeface="Verdana"/>
                <a:cs typeface="Verdana"/>
              </a:rPr>
              <a:t>A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single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dose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TMP­-SMX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before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intercourse.  </a:t>
            </a:r>
            <a:r>
              <a:rPr sz="1300" spc="-55" dirty="0">
                <a:latin typeface="Verdana"/>
                <a:cs typeface="Verdana"/>
              </a:rPr>
              <a:t>C-A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single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dose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gentamicin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after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intercourse.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60" dirty="0">
                <a:latin typeface="Verdana"/>
                <a:cs typeface="Verdana"/>
              </a:rPr>
              <a:t>D-A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single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dose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TMP­-SMX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after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intercourse.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ct val="101000"/>
              </a:lnSpc>
            </a:pPr>
            <a:r>
              <a:rPr sz="1300" spc="-110" dirty="0">
                <a:latin typeface="Verdana"/>
                <a:cs typeface="Verdana"/>
              </a:rPr>
              <a:t>5-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" dirty="0">
                <a:latin typeface="Verdana"/>
                <a:cs typeface="Verdana"/>
              </a:rPr>
              <a:t>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female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patient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was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complaining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flank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pain,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chills  </a:t>
            </a:r>
            <a:r>
              <a:rPr sz="1300" spc="-105" dirty="0">
                <a:latin typeface="Verdana"/>
                <a:cs typeface="Verdana"/>
              </a:rPr>
              <a:t>and </a:t>
            </a:r>
            <a:r>
              <a:rPr sz="1300" spc="-75" dirty="0">
                <a:latin typeface="Verdana"/>
                <a:cs typeface="Verdana"/>
              </a:rPr>
              <a:t>her </a:t>
            </a:r>
            <a:r>
              <a:rPr sz="1300" spc="-85" dirty="0">
                <a:latin typeface="Verdana"/>
                <a:cs typeface="Verdana"/>
              </a:rPr>
              <a:t>temperature </a:t>
            </a:r>
            <a:r>
              <a:rPr sz="1300" spc="-105" dirty="0">
                <a:latin typeface="Verdana"/>
                <a:cs typeface="Verdana"/>
              </a:rPr>
              <a:t>was </a:t>
            </a:r>
            <a:r>
              <a:rPr sz="1300" spc="-114" dirty="0">
                <a:latin typeface="Verdana"/>
                <a:cs typeface="Verdana"/>
              </a:rPr>
              <a:t>high, </a:t>
            </a:r>
            <a:r>
              <a:rPr sz="1300" spc="-105" dirty="0">
                <a:latin typeface="Verdana"/>
                <a:cs typeface="Verdana"/>
              </a:rPr>
              <a:t>she was </a:t>
            </a:r>
            <a:r>
              <a:rPr sz="1300" spc="-95" dirty="0">
                <a:latin typeface="Verdana"/>
                <a:cs typeface="Verdana"/>
              </a:rPr>
              <a:t>diagnosed </a:t>
            </a:r>
            <a:r>
              <a:rPr sz="1300" spc="-55" dirty="0">
                <a:latin typeface="Verdana"/>
                <a:cs typeface="Verdana"/>
              </a:rPr>
              <a:t>with  </a:t>
            </a:r>
            <a:r>
              <a:rPr sz="1300" spc="-80" dirty="0">
                <a:latin typeface="Verdana"/>
                <a:cs typeface="Verdana"/>
              </a:rPr>
              <a:t>pyelonephritis.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35" dirty="0">
                <a:latin typeface="Verdana"/>
                <a:cs typeface="Verdana"/>
              </a:rPr>
              <a:t>She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14" dirty="0">
                <a:latin typeface="Verdana"/>
                <a:cs typeface="Verdana"/>
              </a:rPr>
              <a:t>has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no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further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problems.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What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is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the  </a:t>
            </a:r>
            <a:r>
              <a:rPr sz="1300" spc="-80" dirty="0">
                <a:latin typeface="Verdana"/>
                <a:cs typeface="Verdana"/>
              </a:rPr>
              <a:t>best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treatment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plan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this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0" dirty="0">
                <a:latin typeface="Verdana"/>
                <a:cs typeface="Verdana"/>
              </a:rPr>
              <a:t>case?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80" dirty="0">
                <a:latin typeface="Verdana"/>
                <a:cs typeface="Verdana"/>
              </a:rPr>
              <a:t>A-Gentamicin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orally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7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</a:t>
            </a:r>
            <a:endParaRPr sz="1300">
              <a:latin typeface="Verdana"/>
              <a:cs typeface="Verdana"/>
            </a:endParaRPr>
          </a:p>
          <a:p>
            <a:pPr marL="12700" marR="1577340">
              <a:lnSpc>
                <a:spcPct val="101000"/>
              </a:lnSpc>
            </a:pPr>
            <a:r>
              <a:rPr sz="1300" spc="-65" dirty="0">
                <a:latin typeface="Verdana"/>
                <a:cs typeface="Verdana"/>
              </a:rPr>
              <a:t>B-Ciprofloxacin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orally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14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  </a:t>
            </a:r>
            <a:r>
              <a:rPr sz="1300" spc="-75" dirty="0">
                <a:latin typeface="Verdana"/>
                <a:cs typeface="Verdana"/>
              </a:rPr>
              <a:t>C-Cefixime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orally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14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70" dirty="0">
                <a:latin typeface="Verdana"/>
                <a:cs typeface="Verdana"/>
              </a:rPr>
              <a:t>D-Ceftriaxone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orally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7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days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55058" y="3959792"/>
            <a:ext cx="535940" cy="902335"/>
          </a:xfrm>
          <a:custGeom>
            <a:avLst/>
            <a:gdLst/>
            <a:ahLst/>
            <a:cxnLst/>
            <a:rect l="l" t="t" r="r" b="b"/>
            <a:pathLst>
              <a:path w="535940" h="902335">
                <a:moveTo>
                  <a:pt x="535498" y="901798"/>
                </a:moveTo>
                <a:lnTo>
                  <a:pt x="0" y="901798"/>
                </a:lnTo>
                <a:lnTo>
                  <a:pt x="0" y="0"/>
                </a:lnTo>
                <a:lnTo>
                  <a:pt x="535498" y="0"/>
                </a:lnTo>
                <a:lnTo>
                  <a:pt x="535498" y="901798"/>
                </a:lnTo>
                <a:close/>
              </a:path>
            </a:pathLst>
          </a:custGeom>
          <a:ln w="9524">
            <a:solidFill>
              <a:srgbClr val="BFC6C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 rot="10800000">
            <a:off x="8704412" y="4648611"/>
            <a:ext cx="21673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" dirty="0">
                <a:solidFill>
                  <a:srgbClr val="B6B6B6"/>
                </a:solidFill>
                <a:latin typeface="Arial"/>
                <a:cs typeface="Arial"/>
              </a:rPr>
              <a:t>1-D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10800000">
            <a:off x="8704412" y="4515261"/>
            <a:ext cx="21673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" dirty="0">
                <a:solidFill>
                  <a:srgbClr val="B6B6B6"/>
                </a:solidFill>
                <a:latin typeface="Arial"/>
                <a:cs typeface="Arial"/>
              </a:rPr>
              <a:t>2-D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 rot="10800000">
            <a:off x="8710278" y="4381911"/>
            <a:ext cx="21190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" dirty="0">
                <a:solidFill>
                  <a:srgbClr val="B6B6B6"/>
                </a:solidFill>
                <a:latin typeface="Arial"/>
                <a:cs typeface="Arial"/>
              </a:rPr>
              <a:t>3-B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0800000">
            <a:off x="8704412" y="4248561"/>
            <a:ext cx="216738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" dirty="0">
                <a:solidFill>
                  <a:srgbClr val="B6B6B6"/>
                </a:solidFill>
                <a:latin typeface="Arial"/>
                <a:cs typeface="Arial"/>
              </a:rPr>
              <a:t>4-D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10800000">
            <a:off x="8710278" y="4115212"/>
            <a:ext cx="211904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sz="900" spc="-5" dirty="0">
                <a:solidFill>
                  <a:srgbClr val="B6B6B6"/>
                </a:solidFill>
                <a:latin typeface="Arial"/>
                <a:cs typeface="Arial"/>
              </a:rPr>
              <a:t>5-B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424" y="613019"/>
            <a:ext cx="4100195" cy="3903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407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999999"/>
                </a:solidFill>
                <a:latin typeface="Arial"/>
                <a:cs typeface="Arial"/>
              </a:rPr>
              <a:t>Thanks team</a:t>
            </a:r>
            <a:r>
              <a:rPr sz="1300" spc="-25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999999"/>
                </a:solidFill>
                <a:latin typeface="Arial"/>
                <a:cs typeface="Arial"/>
              </a:rPr>
              <a:t>435-436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1000"/>
              </a:lnSpc>
            </a:pPr>
            <a:r>
              <a:rPr sz="1300" spc="-90" dirty="0">
                <a:latin typeface="Verdana"/>
                <a:cs typeface="Verdana"/>
              </a:rPr>
              <a:t>1-50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year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old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diabetic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male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came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frequent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urination  </a:t>
            </a:r>
            <a:r>
              <a:rPr sz="1300" spc="-105" dirty="0">
                <a:latin typeface="Verdana"/>
                <a:cs typeface="Verdana"/>
              </a:rPr>
              <a:t>and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dysuria,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his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doctor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diagnosed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him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urethritis.</a:t>
            </a:r>
            <a:endParaRPr sz="1300">
              <a:latin typeface="Verdana"/>
              <a:cs typeface="Verdana"/>
            </a:endParaRPr>
          </a:p>
          <a:p>
            <a:pPr marL="12700" marR="88265">
              <a:lnSpc>
                <a:spcPct val="101000"/>
              </a:lnSpc>
            </a:pPr>
            <a:r>
              <a:rPr sz="1300" spc="-55" dirty="0">
                <a:latin typeface="Verdana"/>
                <a:cs typeface="Verdana"/>
              </a:rPr>
              <a:t>Which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the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following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can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be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is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the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best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choice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30" dirty="0">
                <a:latin typeface="Verdana"/>
                <a:cs typeface="Verdana"/>
              </a:rPr>
              <a:t>him?  </a:t>
            </a:r>
            <a:r>
              <a:rPr sz="1300" spc="-75" dirty="0">
                <a:latin typeface="Verdana"/>
                <a:cs typeface="Verdana"/>
              </a:rPr>
              <a:t>A-Azithromycine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7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80" dirty="0">
                <a:latin typeface="Verdana"/>
                <a:cs typeface="Verdana"/>
              </a:rPr>
              <a:t>B-Doxycycline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7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</a:t>
            </a:r>
            <a:endParaRPr sz="1300">
              <a:latin typeface="Verdana"/>
              <a:cs typeface="Verdana"/>
            </a:endParaRPr>
          </a:p>
          <a:p>
            <a:pPr marL="12700" marR="1769745">
              <a:lnSpc>
                <a:spcPct val="101000"/>
              </a:lnSpc>
            </a:pPr>
            <a:r>
              <a:rPr sz="1300" spc="-75" dirty="0">
                <a:latin typeface="Verdana"/>
                <a:cs typeface="Verdana"/>
              </a:rPr>
              <a:t>C-Azithromycine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7­-14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  </a:t>
            </a:r>
            <a:r>
              <a:rPr sz="1300" spc="-75" dirty="0">
                <a:latin typeface="Verdana"/>
                <a:cs typeface="Verdana"/>
              </a:rPr>
              <a:t>D-Doxycycline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7-­14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days.</a:t>
            </a: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12725">
              <a:lnSpc>
                <a:spcPct val="101000"/>
              </a:lnSpc>
            </a:pPr>
            <a:r>
              <a:rPr sz="1300" spc="-75" dirty="0">
                <a:latin typeface="Verdana"/>
                <a:cs typeface="Verdana"/>
              </a:rPr>
              <a:t>2-A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10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years</a:t>
            </a:r>
            <a:r>
              <a:rPr sz="1300" spc="-20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child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presented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0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UTI,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was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prescribed  </a:t>
            </a:r>
            <a:r>
              <a:rPr sz="1300" spc="-90" dirty="0">
                <a:latin typeface="Verdana"/>
                <a:cs typeface="Verdana"/>
              </a:rPr>
              <a:t>Cephalexin,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second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urine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analysis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after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full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course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  </a:t>
            </a:r>
            <a:r>
              <a:rPr sz="1300" spc="-80" dirty="0">
                <a:latin typeface="Verdana"/>
                <a:cs typeface="Verdana"/>
              </a:rPr>
              <a:t>Cephalexin </a:t>
            </a:r>
            <a:r>
              <a:rPr sz="1300" spc="-95" dirty="0">
                <a:latin typeface="Verdana"/>
                <a:cs typeface="Verdana"/>
              </a:rPr>
              <a:t>shows </a:t>
            </a:r>
            <a:r>
              <a:rPr sz="1300" spc="-135" dirty="0">
                <a:latin typeface="Verdana"/>
                <a:cs typeface="Verdana"/>
              </a:rPr>
              <a:t>same </a:t>
            </a:r>
            <a:r>
              <a:rPr sz="1300" spc="-90" dirty="0">
                <a:latin typeface="Verdana"/>
                <a:cs typeface="Verdana"/>
              </a:rPr>
              <a:t>bacteria. </a:t>
            </a:r>
            <a:r>
              <a:rPr sz="1300" spc="-55" dirty="0">
                <a:latin typeface="Verdana"/>
                <a:cs typeface="Verdana"/>
              </a:rPr>
              <a:t>What </a:t>
            </a:r>
            <a:r>
              <a:rPr sz="1300" spc="-85" dirty="0">
                <a:latin typeface="Verdana"/>
                <a:cs typeface="Verdana"/>
              </a:rPr>
              <a:t>should </a:t>
            </a:r>
            <a:r>
              <a:rPr sz="1300" spc="-90" dirty="0">
                <a:latin typeface="Verdana"/>
                <a:cs typeface="Verdana"/>
              </a:rPr>
              <a:t>you  </a:t>
            </a:r>
            <a:r>
              <a:rPr sz="1300" spc="-75" dirty="0">
                <a:latin typeface="Verdana"/>
                <a:cs typeface="Verdana"/>
              </a:rPr>
              <a:t>prescribe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0" dirty="0">
                <a:latin typeface="Verdana"/>
                <a:cs typeface="Verdana"/>
              </a:rPr>
              <a:t>as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alternative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antibiotic?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spc="-70" dirty="0">
                <a:latin typeface="Verdana"/>
                <a:cs typeface="Verdana"/>
              </a:rPr>
              <a:t>A-norfloxacin</a:t>
            </a:r>
            <a:endParaRPr sz="1300">
              <a:latin typeface="Verdana"/>
              <a:cs typeface="Verdana"/>
            </a:endParaRPr>
          </a:p>
          <a:p>
            <a:pPr marL="12700" marR="2844800">
              <a:lnSpc>
                <a:spcPct val="101000"/>
              </a:lnSpc>
            </a:pPr>
            <a:r>
              <a:rPr sz="1300" spc="-65" dirty="0">
                <a:latin typeface="Verdana"/>
                <a:cs typeface="Verdana"/>
              </a:rPr>
              <a:t>B-Ciprofloxacin  </a:t>
            </a:r>
            <a:r>
              <a:rPr sz="1300" spc="-55" dirty="0">
                <a:latin typeface="Verdana"/>
                <a:cs typeface="Verdana"/>
              </a:rPr>
              <a:t>C-Nitrofurantoin  </a:t>
            </a:r>
            <a:r>
              <a:rPr sz="1300" spc="-85" dirty="0">
                <a:latin typeface="Verdana"/>
                <a:cs typeface="Verdana"/>
              </a:rPr>
              <a:t>D-Gentamicin</a:t>
            </a:r>
            <a:endParaRPr sz="13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391349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-15" dirty="0">
                <a:solidFill>
                  <a:srgbClr val="FFD866"/>
                </a:solidFill>
                <a:latin typeface="Times New Roman"/>
                <a:cs typeface="Times New Roman"/>
              </a:rPr>
              <a:t>SAQ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1699" y="1152472"/>
            <a:ext cx="8521065" cy="3766185"/>
          </a:xfrm>
          <a:custGeom>
            <a:avLst/>
            <a:gdLst/>
            <a:ahLst/>
            <a:cxnLst/>
            <a:rect l="l" t="t" r="r" b="b"/>
            <a:pathLst>
              <a:path w="8521065" h="3766185">
                <a:moveTo>
                  <a:pt x="0" y="0"/>
                </a:moveTo>
                <a:lnTo>
                  <a:pt x="8520582" y="0"/>
                </a:lnTo>
                <a:lnTo>
                  <a:pt x="8520582" y="3765592"/>
                </a:lnTo>
                <a:lnTo>
                  <a:pt x="0" y="3765592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D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4724" y="1114916"/>
            <a:ext cx="8074659" cy="296862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894"/>
              </a:spcBef>
              <a:buAutoNum type="arabicPlain"/>
              <a:tabLst>
                <a:tab pos="269240" algn="l"/>
              </a:tabLst>
            </a:pPr>
            <a:r>
              <a:rPr sz="1800" spc="-105" dirty="0">
                <a:latin typeface="Verdana"/>
                <a:cs typeface="Verdana"/>
              </a:rPr>
              <a:t>the</a:t>
            </a:r>
            <a:r>
              <a:rPr sz="1800" spc="-29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choice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of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antibiotic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depend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on?</a:t>
            </a:r>
            <a:endParaRPr sz="1800">
              <a:latin typeface="Verdana"/>
              <a:cs typeface="Verdana"/>
            </a:endParaRPr>
          </a:p>
          <a:p>
            <a:pPr marL="603250">
              <a:lnSpc>
                <a:spcPct val="100000"/>
              </a:lnSpc>
              <a:spcBef>
                <a:spcPts val="355"/>
              </a:spcBef>
            </a:pPr>
            <a:r>
              <a:rPr sz="800" dirty="0">
                <a:solidFill>
                  <a:srgbClr val="B6B6B6"/>
                </a:solidFill>
                <a:latin typeface="Arial"/>
                <a:cs typeface="Arial"/>
              </a:rPr>
              <a:t>susceptibility </a:t>
            </a:r>
            <a:r>
              <a:rPr sz="800" spc="-5" dirty="0">
                <a:solidFill>
                  <a:srgbClr val="B6B6B6"/>
                </a:solidFill>
                <a:latin typeface="Arial"/>
                <a:cs typeface="Arial"/>
              </a:rPr>
              <a:t>pattern of</a:t>
            </a:r>
            <a:r>
              <a:rPr sz="800" spc="-15" dirty="0">
                <a:solidFill>
                  <a:srgbClr val="B6B6B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B6B6B6"/>
                </a:solidFill>
                <a:latin typeface="Arial"/>
                <a:cs typeface="Arial"/>
              </a:rPr>
              <a:t>bacteria</a:t>
            </a:r>
            <a:endParaRPr sz="8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125"/>
              </a:spcBef>
              <a:buAutoNum type="arabicPlain" startAt="2"/>
              <a:tabLst>
                <a:tab pos="269240" algn="l"/>
              </a:tabLst>
            </a:pP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pregnant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woman’s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urine</a:t>
            </a:r>
            <a:r>
              <a:rPr sz="1800" spc="-28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analysis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show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bacteriuria,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her</a:t>
            </a:r>
            <a:r>
              <a:rPr sz="1800" spc="-28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general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appearance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is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800" spc="-150" dirty="0">
                <a:latin typeface="Verdana"/>
                <a:cs typeface="Verdana"/>
              </a:rPr>
              <a:t>normal.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85" dirty="0">
                <a:latin typeface="Verdana"/>
                <a:cs typeface="Verdana"/>
              </a:rPr>
              <a:t>She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complain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of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nothing,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and</a:t>
            </a:r>
            <a:r>
              <a:rPr sz="1800" spc="65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she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denies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40" dirty="0">
                <a:latin typeface="Verdana"/>
                <a:cs typeface="Verdana"/>
              </a:rPr>
              <a:t>having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50" dirty="0">
                <a:latin typeface="Verdana"/>
                <a:cs typeface="Verdana"/>
              </a:rPr>
              <a:t>nausea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or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40" dirty="0">
                <a:latin typeface="Verdana"/>
                <a:cs typeface="Verdana"/>
              </a:rPr>
              <a:t>vomiting.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→	</a:t>
            </a:r>
            <a:r>
              <a:rPr sz="1800" spc="-75" dirty="0">
                <a:latin typeface="Verdana"/>
                <a:cs typeface="Verdana"/>
              </a:rPr>
              <a:t>What</a:t>
            </a:r>
            <a:r>
              <a:rPr sz="1800" spc="-29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should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you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be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concerned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of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270" dirty="0">
                <a:latin typeface="Verdana"/>
                <a:cs typeface="Verdana"/>
              </a:rPr>
              <a:t>?</a:t>
            </a:r>
            <a:endParaRPr sz="1800">
              <a:latin typeface="Verdana"/>
              <a:cs typeface="Verdana"/>
            </a:endParaRPr>
          </a:p>
          <a:p>
            <a:pPr marL="521970">
              <a:lnSpc>
                <a:spcPct val="100000"/>
              </a:lnSpc>
              <a:spcBef>
                <a:spcPts val="355"/>
              </a:spcBef>
            </a:pPr>
            <a:r>
              <a:rPr sz="800" spc="-55" dirty="0">
                <a:solidFill>
                  <a:srgbClr val="B6B6B6"/>
                </a:solidFill>
                <a:latin typeface="Verdana"/>
                <a:cs typeface="Verdana"/>
              </a:rPr>
              <a:t>acute</a:t>
            </a:r>
            <a:r>
              <a:rPr sz="800" spc="-135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B6B6B6"/>
                </a:solidFill>
                <a:latin typeface="Verdana"/>
                <a:cs typeface="Verdana"/>
              </a:rPr>
              <a:t>pyelonephritis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→	</a:t>
            </a:r>
            <a:r>
              <a:rPr sz="1800" spc="-50" dirty="0">
                <a:latin typeface="Verdana"/>
                <a:cs typeface="Verdana"/>
              </a:rPr>
              <a:t>For</a:t>
            </a:r>
            <a:r>
              <a:rPr sz="1800" spc="-295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how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long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will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you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put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her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on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antibiotic?</a:t>
            </a:r>
            <a:endParaRPr sz="1800">
              <a:latin typeface="Verdana"/>
              <a:cs typeface="Verdana"/>
            </a:endParaRPr>
          </a:p>
          <a:p>
            <a:pPr marL="541655">
              <a:lnSpc>
                <a:spcPct val="100000"/>
              </a:lnSpc>
              <a:spcBef>
                <a:spcPts val="355"/>
              </a:spcBef>
            </a:pPr>
            <a:r>
              <a:rPr sz="800" spc="-55" dirty="0">
                <a:solidFill>
                  <a:srgbClr val="B6B6B6"/>
                </a:solidFill>
                <a:latin typeface="Verdana"/>
                <a:cs typeface="Verdana"/>
              </a:rPr>
              <a:t>7-10</a:t>
            </a:r>
            <a:r>
              <a:rPr sz="800" spc="-135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65" dirty="0">
                <a:solidFill>
                  <a:srgbClr val="B6B6B6"/>
                </a:solidFill>
                <a:latin typeface="Verdana"/>
                <a:cs typeface="Verdana"/>
              </a:rPr>
              <a:t>days</a:t>
            </a:r>
            <a:endParaRPr sz="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9265" algn="l"/>
              </a:tabLst>
            </a:pPr>
            <a:r>
              <a:rPr sz="1800" dirty="0">
                <a:latin typeface="Arial"/>
                <a:cs typeface="Arial"/>
              </a:rPr>
              <a:t>→	</a:t>
            </a:r>
            <a:r>
              <a:rPr sz="1800" spc="-105" dirty="0">
                <a:latin typeface="Verdana"/>
                <a:cs typeface="Verdana"/>
              </a:rPr>
              <a:t>which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antibiotic</a:t>
            </a:r>
            <a:r>
              <a:rPr sz="1800" spc="-29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we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35" dirty="0">
                <a:latin typeface="Verdana"/>
                <a:cs typeface="Verdana"/>
              </a:rPr>
              <a:t>can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90" dirty="0">
                <a:latin typeface="Verdana"/>
                <a:cs typeface="Verdana"/>
              </a:rPr>
              <a:t>not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30" dirty="0">
                <a:latin typeface="Verdana"/>
                <a:cs typeface="Verdana"/>
              </a:rPr>
              <a:t>give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to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this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patient?</a:t>
            </a:r>
            <a:endParaRPr sz="1800">
              <a:latin typeface="Verdana"/>
              <a:cs typeface="Verdana"/>
            </a:endParaRPr>
          </a:p>
          <a:p>
            <a:pPr marL="502920">
              <a:lnSpc>
                <a:spcPts val="944"/>
              </a:lnSpc>
              <a:spcBef>
                <a:spcPts val="55"/>
              </a:spcBef>
            </a:pPr>
            <a:r>
              <a:rPr sz="800" spc="-50" dirty="0">
                <a:solidFill>
                  <a:srgbClr val="B6B6B6"/>
                </a:solidFill>
                <a:latin typeface="Verdana"/>
                <a:cs typeface="Verdana"/>
              </a:rPr>
              <a:t>Quinolones, </a:t>
            </a:r>
            <a:r>
              <a:rPr sz="800" spc="-5" dirty="0">
                <a:solidFill>
                  <a:srgbClr val="B6B6B6"/>
                </a:solidFill>
                <a:latin typeface="Arial"/>
                <a:cs typeface="Arial"/>
              </a:rPr>
              <a:t>Fluoroquinolone </a:t>
            </a:r>
            <a:r>
              <a:rPr sz="800" dirty="0">
                <a:solidFill>
                  <a:srgbClr val="B6B6B6"/>
                </a:solidFill>
                <a:latin typeface="Arial"/>
                <a:cs typeface="Arial"/>
              </a:rPr>
              <a:t>( ciprofloxacin </a:t>
            </a:r>
            <a:r>
              <a:rPr sz="800" spc="-5" dirty="0">
                <a:solidFill>
                  <a:srgbClr val="B6B6B6"/>
                </a:solidFill>
                <a:latin typeface="Arial"/>
                <a:cs typeface="Arial"/>
              </a:rPr>
              <a:t>or</a:t>
            </a:r>
            <a:r>
              <a:rPr sz="800" spc="-105" dirty="0">
                <a:solidFill>
                  <a:srgbClr val="B6B6B6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B6B6B6"/>
                </a:solidFill>
                <a:latin typeface="Arial"/>
                <a:cs typeface="Arial"/>
              </a:rPr>
              <a:t>norfloxacin)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ts val="2145"/>
              </a:lnSpc>
            </a:pPr>
            <a:r>
              <a:rPr sz="1800" spc="-150" dirty="0">
                <a:latin typeface="Verdana"/>
                <a:cs typeface="Verdana"/>
              </a:rPr>
              <a:t>3-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A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55" dirty="0">
                <a:latin typeface="Verdana"/>
                <a:cs typeface="Verdana"/>
              </a:rPr>
              <a:t>male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patient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presented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with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85" dirty="0">
                <a:latin typeface="Verdana"/>
                <a:cs typeface="Verdana"/>
              </a:rPr>
              <a:t>Urethritis,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10" dirty="0">
                <a:latin typeface="Verdana"/>
                <a:cs typeface="Verdana"/>
              </a:rPr>
              <a:t>what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95" dirty="0">
                <a:latin typeface="Verdana"/>
                <a:cs typeface="Verdana"/>
              </a:rPr>
              <a:t>would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25" dirty="0">
                <a:latin typeface="Verdana"/>
                <a:cs typeface="Verdana"/>
              </a:rPr>
              <a:t>you</a:t>
            </a:r>
            <a:r>
              <a:rPr sz="1800" spc="-290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prescribe</a:t>
            </a:r>
            <a:r>
              <a:rPr sz="1800" spc="-285" dirty="0">
                <a:latin typeface="Verdana"/>
                <a:cs typeface="Verdana"/>
              </a:rPr>
              <a:t> </a:t>
            </a:r>
            <a:r>
              <a:rPr sz="1800" spc="-180" dirty="0">
                <a:latin typeface="Verdana"/>
                <a:cs typeface="Verdana"/>
              </a:rPr>
              <a:t>him?</a:t>
            </a:r>
            <a:endParaRPr sz="1800">
              <a:latin typeface="Verdana"/>
              <a:cs typeface="Verdana"/>
            </a:endParaRPr>
          </a:p>
          <a:p>
            <a:pPr marL="502920">
              <a:lnSpc>
                <a:spcPct val="100000"/>
              </a:lnSpc>
              <a:spcBef>
                <a:spcPts val="355"/>
              </a:spcBef>
            </a:pPr>
            <a:r>
              <a:rPr sz="800" spc="-15" dirty="0">
                <a:solidFill>
                  <a:srgbClr val="B6B6B6"/>
                </a:solidFill>
                <a:latin typeface="Verdana"/>
                <a:cs typeface="Verdana"/>
              </a:rPr>
              <a:t>IM</a:t>
            </a:r>
            <a:r>
              <a:rPr sz="800" spc="-135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B6B6B6"/>
                </a:solidFill>
                <a:latin typeface="Verdana"/>
                <a:cs typeface="Verdana"/>
              </a:rPr>
              <a:t>Ceftriaxone</a:t>
            </a:r>
            <a:r>
              <a:rPr sz="800" spc="-130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195" dirty="0">
                <a:solidFill>
                  <a:srgbClr val="B6B6B6"/>
                </a:solidFill>
                <a:latin typeface="Verdana"/>
                <a:cs typeface="Verdana"/>
              </a:rPr>
              <a:t>+</a:t>
            </a:r>
            <a:r>
              <a:rPr sz="800" spc="-130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45" dirty="0">
                <a:solidFill>
                  <a:srgbClr val="B6B6B6"/>
                </a:solidFill>
                <a:latin typeface="Verdana"/>
                <a:cs typeface="Verdana"/>
              </a:rPr>
              <a:t>Doxycycline</a:t>
            </a:r>
            <a:r>
              <a:rPr sz="800" spc="-130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B6B6B6"/>
                </a:solidFill>
                <a:latin typeface="Verdana"/>
                <a:cs typeface="Verdana"/>
              </a:rPr>
              <a:t>or</a:t>
            </a:r>
            <a:r>
              <a:rPr sz="800" spc="-130" dirty="0">
                <a:solidFill>
                  <a:srgbClr val="B6B6B6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B6B6B6"/>
                </a:solidFill>
                <a:latin typeface="Verdana"/>
                <a:cs typeface="Verdana"/>
              </a:rPr>
              <a:t>Azithromycin.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8673" y="153334"/>
            <a:ext cx="2499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10" dirty="0">
                <a:solidFill>
                  <a:srgbClr val="FFD866"/>
                </a:solidFill>
                <a:latin typeface="Times New Roman"/>
                <a:cs typeface="Times New Roman"/>
              </a:rPr>
              <a:t>Team</a:t>
            </a:r>
            <a:r>
              <a:rPr sz="3000" b="1" spc="-10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000" b="1" spc="90" dirty="0">
                <a:solidFill>
                  <a:srgbClr val="FFD866"/>
                </a:solidFill>
                <a:latin typeface="Times New Roman"/>
                <a:cs typeface="Times New Roman"/>
              </a:rPr>
              <a:t>Leaders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9274" y="937904"/>
            <a:ext cx="3874135" cy="1069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solidFill>
                  <a:srgbClr val="999999"/>
                </a:solidFill>
                <a:latin typeface="Georgia"/>
                <a:cs typeface="Georgia"/>
              </a:rPr>
              <a:t>Alanoud </a:t>
            </a:r>
            <a:r>
              <a:rPr sz="1800" spc="-80" dirty="0">
                <a:solidFill>
                  <a:srgbClr val="999999"/>
                </a:solidFill>
                <a:latin typeface="Georgia"/>
                <a:cs typeface="Georgia"/>
              </a:rPr>
              <a:t>Almansour </a:t>
            </a:r>
            <a:r>
              <a:rPr sz="1800" spc="-20" dirty="0">
                <a:solidFill>
                  <a:srgbClr val="999999"/>
                </a:solidFill>
                <a:latin typeface="Georgia"/>
                <a:cs typeface="Georgia"/>
              </a:rPr>
              <a:t>&amp; </a:t>
            </a:r>
            <a:r>
              <a:rPr sz="1800" spc="-75" dirty="0">
                <a:solidFill>
                  <a:srgbClr val="999999"/>
                </a:solidFill>
                <a:latin typeface="Georgia"/>
                <a:cs typeface="Georgia"/>
              </a:rPr>
              <a:t>Omar</a:t>
            </a:r>
            <a:r>
              <a:rPr sz="1800" spc="-215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800" spc="-75" dirty="0">
                <a:solidFill>
                  <a:srgbClr val="999999"/>
                </a:solidFill>
                <a:latin typeface="Georgia"/>
                <a:cs typeface="Georgia"/>
              </a:rPr>
              <a:t>Alsuhaibani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marL="836294">
              <a:lnSpc>
                <a:spcPct val="100000"/>
              </a:lnSpc>
            </a:pPr>
            <a:r>
              <a:rPr sz="3000" b="1" spc="110" dirty="0">
                <a:solidFill>
                  <a:srgbClr val="FFD866"/>
                </a:solidFill>
                <a:latin typeface="Times New Roman"/>
                <a:cs typeface="Times New Roman"/>
              </a:rPr>
              <a:t>Team</a:t>
            </a:r>
            <a:r>
              <a:rPr sz="3000" b="1" spc="-70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000" b="1" spc="125" dirty="0">
                <a:solidFill>
                  <a:srgbClr val="FFD866"/>
                </a:solidFill>
                <a:latin typeface="Times New Roman"/>
                <a:cs typeface="Times New Roman"/>
              </a:rPr>
              <a:t>Members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5715" y="946748"/>
            <a:ext cx="4375785" cy="913765"/>
          </a:xfrm>
          <a:prstGeom prst="rect">
            <a:avLst/>
          </a:prstGeom>
          <a:ln w="9524">
            <a:solidFill>
              <a:srgbClr val="FFD866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348615" marR="339725" algn="ctr">
              <a:lnSpc>
                <a:spcPct val="101600"/>
              </a:lnSpc>
              <a:spcBef>
                <a:spcPts val="580"/>
              </a:spcBef>
            </a:pPr>
            <a:r>
              <a:rPr sz="1600" spc="-65" dirty="0">
                <a:solidFill>
                  <a:srgbClr val="999999"/>
                </a:solidFill>
                <a:latin typeface="Georgia"/>
                <a:cs typeface="Georgia"/>
              </a:rPr>
              <a:t>Please </a:t>
            </a:r>
            <a:r>
              <a:rPr sz="1600" spc="-50" dirty="0">
                <a:solidFill>
                  <a:srgbClr val="999999"/>
                </a:solidFill>
                <a:latin typeface="Georgia"/>
                <a:cs typeface="Georgia"/>
              </a:rPr>
              <a:t>contact </a:t>
            </a:r>
            <a:r>
              <a:rPr sz="1600" spc="-55" dirty="0">
                <a:solidFill>
                  <a:srgbClr val="999999"/>
                </a:solidFill>
                <a:latin typeface="Georgia"/>
                <a:cs typeface="Georgia"/>
              </a:rPr>
              <a:t>us </a:t>
            </a:r>
            <a:r>
              <a:rPr sz="1600" spc="-5" dirty="0">
                <a:solidFill>
                  <a:srgbClr val="999999"/>
                </a:solidFill>
                <a:latin typeface="Georgia"/>
                <a:cs typeface="Georgia"/>
              </a:rPr>
              <a:t>if </a:t>
            </a:r>
            <a:r>
              <a:rPr sz="1600" spc="-65" dirty="0">
                <a:solidFill>
                  <a:srgbClr val="999999"/>
                </a:solidFill>
                <a:latin typeface="Georgia"/>
                <a:cs typeface="Georgia"/>
              </a:rPr>
              <a:t>you </a:t>
            </a:r>
            <a:r>
              <a:rPr sz="1600" spc="-70" dirty="0">
                <a:solidFill>
                  <a:srgbClr val="999999"/>
                </a:solidFill>
                <a:latin typeface="Georgia"/>
                <a:cs typeface="Georgia"/>
              </a:rPr>
              <a:t>have any</a:t>
            </a:r>
            <a:r>
              <a:rPr sz="1600" spc="-235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600" spc="-35" dirty="0">
                <a:solidFill>
                  <a:srgbClr val="999999"/>
                </a:solidFill>
                <a:latin typeface="Georgia"/>
                <a:cs typeface="Georgia"/>
              </a:rPr>
              <a:t>suggestion,  </a:t>
            </a:r>
            <a:r>
              <a:rPr sz="1600" spc="-45" dirty="0">
                <a:solidFill>
                  <a:srgbClr val="999999"/>
                </a:solidFill>
                <a:latin typeface="Georgia"/>
                <a:cs typeface="Georgia"/>
              </a:rPr>
              <a:t>correction, </a:t>
            </a:r>
            <a:r>
              <a:rPr sz="1600" spc="-55" dirty="0">
                <a:solidFill>
                  <a:srgbClr val="999999"/>
                </a:solidFill>
                <a:latin typeface="Georgia"/>
                <a:cs typeface="Georgia"/>
              </a:rPr>
              <a:t>or </a:t>
            </a:r>
            <a:r>
              <a:rPr sz="1600" spc="-60" dirty="0">
                <a:solidFill>
                  <a:srgbClr val="999999"/>
                </a:solidFill>
                <a:latin typeface="Georgia"/>
                <a:cs typeface="Georgia"/>
              </a:rPr>
              <a:t>question:  </a:t>
            </a:r>
            <a:r>
              <a:rPr sz="1600" b="1" spc="-105" dirty="0">
                <a:solidFill>
                  <a:srgbClr val="999999"/>
                </a:solidFill>
                <a:latin typeface="Arial"/>
                <a:cs typeface="Arial"/>
                <a:hlinkClick r:id="rId2"/>
              </a:rPr>
              <a:t>Microbiology.med437@gmail.com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1963" y="2094970"/>
            <a:ext cx="2103120" cy="68008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285750" marR="216535" indent="-61594">
              <a:lnSpc>
                <a:spcPct val="101600"/>
              </a:lnSpc>
              <a:spcBef>
                <a:spcPts val="580"/>
              </a:spcBef>
            </a:pPr>
            <a:r>
              <a:rPr sz="1600" b="1" spc="60" dirty="0">
                <a:latin typeface="Times New Roman"/>
                <a:cs typeface="Times New Roman"/>
              </a:rPr>
              <a:t>Special </a:t>
            </a:r>
            <a:r>
              <a:rPr sz="1600" b="1" spc="65" dirty="0">
                <a:latin typeface="Times New Roman"/>
                <a:cs typeface="Times New Roman"/>
              </a:rPr>
              <a:t>thanks</a:t>
            </a:r>
            <a:r>
              <a:rPr sz="1600" b="1" spc="-190" dirty="0">
                <a:latin typeface="Times New Roman"/>
                <a:cs typeface="Times New Roman"/>
              </a:rPr>
              <a:t> </a:t>
            </a:r>
            <a:r>
              <a:rPr sz="1600" b="1" spc="20" dirty="0">
                <a:latin typeface="Times New Roman"/>
                <a:cs typeface="Times New Roman"/>
              </a:rPr>
              <a:t>to:  </a:t>
            </a:r>
            <a:r>
              <a:rPr sz="1600" b="1" spc="60" dirty="0">
                <a:latin typeface="Times New Roman"/>
                <a:cs typeface="Times New Roman"/>
              </a:rPr>
              <a:t>Reem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spc="30" dirty="0">
                <a:latin typeface="Times New Roman"/>
                <a:cs typeface="Times New Roman"/>
              </a:rPr>
              <a:t>AlQahtani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274" y="2364944"/>
            <a:ext cx="1203960" cy="219900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60"/>
              </a:spcBef>
            </a:pPr>
            <a:r>
              <a:rPr sz="1200" spc="-60" dirty="0">
                <a:solidFill>
                  <a:srgbClr val="999999"/>
                </a:solidFill>
                <a:latin typeface="Georgia"/>
                <a:cs typeface="Georgia"/>
              </a:rPr>
              <a:t>Alanoud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Alessa 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Dana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Alrasheed 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Hadeel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Awartani 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Khulood</a:t>
            </a:r>
            <a:r>
              <a:rPr sz="1200" spc="-120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Alwehaibi  Nada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Alobaid 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Norah</a:t>
            </a:r>
            <a:r>
              <a:rPr sz="1200" spc="-65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Alkadi</a:t>
            </a:r>
            <a:endParaRPr sz="1200">
              <a:latin typeface="Georgia"/>
              <a:cs typeface="Georgia"/>
            </a:endParaRPr>
          </a:p>
          <a:p>
            <a:pPr marL="12700" marR="148590">
              <a:lnSpc>
                <a:spcPts val="1420"/>
              </a:lnSpc>
              <a:spcBef>
                <a:spcPts val="30"/>
              </a:spcBef>
            </a:pPr>
            <a:r>
              <a:rPr sz="1200" spc="-40" dirty="0">
                <a:solidFill>
                  <a:srgbClr val="999999"/>
                </a:solidFill>
                <a:latin typeface="Georgia"/>
                <a:cs typeface="Georgia"/>
              </a:rPr>
              <a:t>Nouf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Alotaibi 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Noura Alothaim  </a:t>
            </a:r>
            <a:r>
              <a:rPr sz="1200" spc="-60" dirty="0">
                <a:solidFill>
                  <a:srgbClr val="999999"/>
                </a:solidFill>
                <a:latin typeface="Georgia"/>
                <a:cs typeface="Georgia"/>
              </a:rPr>
              <a:t>Reema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Aldihan  </a:t>
            </a:r>
            <a:r>
              <a:rPr sz="1200" spc="-60" dirty="0">
                <a:solidFill>
                  <a:srgbClr val="999999"/>
                </a:solidFill>
                <a:latin typeface="Georgia"/>
                <a:cs typeface="Georgia"/>
              </a:rPr>
              <a:t>Reema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AlEnezy 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Sara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Alsultan  Shouq</a:t>
            </a:r>
            <a:r>
              <a:rPr sz="1200" spc="-130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Alqahtani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9173" y="2364944"/>
            <a:ext cx="1462405" cy="9321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394970">
              <a:lnSpc>
                <a:spcPts val="1420"/>
              </a:lnSpc>
              <a:spcBef>
                <a:spcPts val="160"/>
              </a:spcBef>
            </a:pPr>
            <a:r>
              <a:rPr sz="1200" spc="-65" dirty="0">
                <a:solidFill>
                  <a:srgbClr val="999999"/>
                </a:solidFill>
                <a:latin typeface="Georgia"/>
                <a:cs typeface="Georgia"/>
              </a:rPr>
              <a:t>Adel</a:t>
            </a:r>
            <a:r>
              <a:rPr sz="1200" spc="-105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Alsuhaibani 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Hussien </a:t>
            </a:r>
            <a:r>
              <a:rPr sz="1200" spc="-55" dirty="0">
                <a:solidFill>
                  <a:srgbClr val="999999"/>
                </a:solidFill>
                <a:latin typeface="Georgia"/>
                <a:cs typeface="Georgia"/>
              </a:rPr>
              <a:t>Alami  Khaled</a:t>
            </a:r>
            <a:r>
              <a:rPr sz="1200" spc="-80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50" dirty="0">
                <a:solidFill>
                  <a:srgbClr val="999999"/>
                </a:solidFill>
                <a:latin typeface="Georgia"/>
                <a:cs typeface="Georgia"/>
              </a:rPr>
              <a:t>Aldosari</a:t>
            </a:r>
            <a:endParaRPr sz="1200">
              <a:latin typeface="Georgia"/>
              <a:cs typeface="Georgia"/>
            </a:endParaRPr>
          </a:p>
          <a:p>
            <a:pPr marL="12700" marR="5080">
              <a:lnSpc>
                <a:spcPts val="1420"/>
              </a:lnSpc>
              <a:spcBef>
                <a:spcPts val="15"/>
              </a:spcBef>
            </a:pPr>
            <a:r>
              <a:rPr sz="1200" spc="-60" dirty="0">
                <a:solidFill>
                  <a:srgbClr val="999999"/>
                </a:solidFill>
                <a:latin typeface="Georgia"/>
                <a:cs typeface="Georgia"/>
              </a:rPr>
              <a:t>Mohammed</a:t>
            </a:r>
            <a:r>
              <a:rPr sz="1200" spc="-120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Aldwaghri  Sulaiman</a:t>
            </a:r>
            <a:r>
              <a:rPr sz="1200" spc="-65" dirty="0">
                <a:solidFill>
                  <a:srgbClr val="999999"/>
                </a:solidFill>
                <a:latin typeface="Georgia"/>
                <a:cs typeface="Georgia"/>
              </a:rPr>
              <a:t> </a:t>
            </a:r>
            <a:r>
              <a:rPr sz="1200" spc="-45" dirty="0">
                <a:solidFill>
                  <a:srgbClr val="999999"/>
                </a:solidFill>
                <a:latin typeface="Georgia"/>
                <a:cs typeface="Georgia"/>
              </a:rPr>
              <a:t>Alzomia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1195" y="2490920"/>
            <a:ext cx="0" cy="2184400"/>
          </a:xfrm>
          <a:custGeom>
            <a:avLst/>
            <a:gdLst/>
            <a:ahLst/>
            <a:cxnLst/>
            <a:rect l="l" t="t" r="r" b="b"/>
            <a:pathLst>
              <a:path h="2184400">
                <a:moveTo>
                  <a:pt x="0" y="0"/>
                </a:moveTo>
                <a:lnTo>
                  <a:pt x="0" y="2184295"/>
                </a:lnTo>
              </a:path>
            </a:pathLst>
          </a:custGeom>
          <a:ln w="9524">
            <a:solidFill>
              <a:srgbClr val="5D69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391349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100" dirty="0">
                <a:solidFill>
                  <a:srgbClr val="FFD866"/>
                </a:solidFill>
                <a:latin typeface="Times New Roman"/>
                <a:cs typeface="Times New Roman"/>
              </a:rPr>
              <a:t>Objectives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1699" y="1152472"/>
            <a:ext cx="8521065" cy="2499995"/>
          </a:xfrm>
          <a:custGeom>
            <a:avLst/>
            <a:gdLst/>
            <a:ahLst/>
            <a:cxnLst/>
            <a:rect l="l" t="t" r="r" b="b"/>
            <a:pathLst>
              <a:path w="8521065" h="2499995">
                <a:moveTo>
                  <a:pt x="0" y="0"/>
                </a:moveTo>
                <a:lnTo>
                  <a:pt x="8520582" y="0"/>
                </a:lnTo>
                <a:lnTo>
                  <a:pt x="8520582" y="2499894"/>
                </a:lnTo>
                <a:lnTo>
                  <a:pt x="0" y="249989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D8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4724" y="1081101"/>
            <a:ext cx="8123555" cy="233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marR="106045" indent="-457200">
              <a:lnSpc>
                <a:spcPct val="1493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1800" spc="290" dirty="0">
                <a:latin typeface="DejaVu Sans"/>
                <a:cs typeface="DejaVu Sans"/>
              </a:rPr>
              <a:t>➔	</a:t>
            </a:r>
            <a:r>
              <a:rPr sz="1800" spc="-5" dirty="0">
                <a:latin typeface="Arial"/>
                <a:cs typeface="Arial"/>
              </a:rPr>
              <a:t>Recall the principal goal of </a:t>
            </a:r>
            <a:r>
              <a:rPr sz="1800" dirty="0">
                <a:latin typeface="Arial"/>
                <a:cs typeface="Arial"/>
              </a:rPr>
              <a:t>management </a:t>
            </a:r>
            <a:r>
              <a:rPr sz="1800" spc="-5" dirty="0">
                <a:latin typeface="Arial"/>
                <a:cs typeface="Arial"/>
              </a:rPr>
              <a:t>of urinary tract infection </a:t>
            </a:r>
            <a:r>
              <a:rPr sz="1800" dirty="0">
                <a:latin typeface="Arial"/>
                <a:cs typeface="Arial"/>
              </a:rPr>
              <a:t>(UTI) </a:t>
            </a:r>
            <a:r>
              <a:rPr sz="1800" spc="-5" dirty="0">
                <a:latin typeface="Arial"/>
                <a:cs typeface="Arial"/>
              </a:rPr>
              <a:t>and  that antibiotics are the </a:t>
            </a:r>
            <a:r>
              <a:rPr sz="1800" dirty="0">
                <a:latin typeface="Arial"/>
                <a:cs typeface="Arial"/>
              </a:rPr>
              <a:t>main </a:t>
            </a:r>
            <a:r>
              <a:rPr sz="1800" spc="-5" dirty="0">
                <a:latin typeface="Arial"/>
                <a:cs typeface="Arial"/>
              </a:rPr>
              <a:t>treatment of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UTI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1800" spc="290" dirty="0">
                <a:latin typeface="DejaVu Sans"/>
                <a:cs typeface="DejaVu Sans"/>
              </a:rPr>
              <a:t>➔	</a:t>
            </a:r>
            <a:r>
              <a:rPr sz="1800" spc="-5" dirty="0">
                <a:latin typeface="Arial"/>
                <a:cs typeface="Arial"/>
              </a:rPr>
              <a:t>Discuss the factors that </a:t>
            </a:r>
            <a:r>
              <a:rPr sz="1800" dirty="0">
                <a:latin typeface="Arial"/>
                <a:cs typeface="Arial"/>
              </a:rPr>
              <a:t>management </a:t>
            </a:r>
            <a:r>
              <a:rPr sz="1800" spc="-5" dirty="0">
                <a:latin typeface="Arial"/>
                <a:cs typeface="Arial"/>
              </a:rPr>
              <a:t>of UTI depends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on</a:t>
            </a:r>
            <a:endParaRPr sz="1800">
              <a:latin typeface="Arial"/>
              <a:cs typeface="Arial"/>
            </a:endParaRPr>
          </a:p>
          <a:p>
            <a:pPr marL="469265" marR="5080" indent="-457200">
              <a:lnSpc>
                <a:spcPct val="149300"/>
              </a:lnSpc>
              <a:spcBef>
                <a:spcPts val="1050"/>
              </a:spcBef>
              <a:tabLst>
                <a:tab pos="469265" algn="l"/>
              </a:tabLst>
            </a:pPr>
            <a:r>
              <a:rPr sz="1800" spc="290" dirty="0">
                <a:latin typeface="DejaVu Sans"/>
                <a:cs typeface="DejaVu Sans"/>
              </a:rPr>
              <a:t>➔	</a:t>
            </a:r>
            <a:r>
              <a:rPr sz="1800" spc="-5" dirty="0">
                <a:latin typeface="Arial"/>
                <a:cs typeface="Arial"/>
              </a:rPr>
              <a:t>Describe the </a:t>
            </a:r>
            <a:r>
              <a:rPr sz="1800" dirty="0">
                <a:latin typeface="Arial"/>
                <a:cs typeface="Arial"/>
              </a:rPr>
              <a:t>management/ </a:t>
            </a:r>
            <a:r>
              <a:rPr sz="1800" spc="-5" dirty="0">
                <a:latin typeface="Arial"/>
                <a:cs typeface="Arial"/>
              </a:rPr>
              <a:t>treatment of different </a:t>
            </a:r>
            <a:r>
              <a:rPr sz="1800" dirty="0">
                <a:latin typeface="Arial"/>
                <a:cs typeface="Arial"/>
              </a:rPr>
              <a:t>conditions </a:t>
            </a:r>
            <a:r>
              <a:rPr sz="1800" spc="-5" dirty="0">
                <a:latin typeface="Arial"/>
                <a:cs typeface="Arial"/>
              </a:rPr>
              <a:t>of UTI </a:t>
            </a:r>
            <a:r>
              <a:rPr sz="1800" dirty="0">
                <a:latin typeface="Arial"/>
                <a:cs typeface="Arial"/>
              </a:rPr>
              <a:t>( cystitis,  </a:t>
            </a:r>
            <a:r>
              <a:rPr sz="1800" spc="-5" dirty="0">
                <a:latin typeface="Arial"/>
                <a:cs typeface="Arial"/>
              </a:rPr>
              <a:t>pyelonephritis, </a:t>
            </a:r>
            <a:r>
              <a:rPr sz="1800" dirty="0">
                <a:latin typeface="Arial"/>
                <a:cs typeface="Arial"/>
              </a:rPr>
              <a:t>catheter </a:t>
            </a:r>
            <a:r>
              <a:rPr sz="1800" spc="-5" dirty="0">
                <a:latin typeface="Arial"/>
                <a:cs typeface="Arial"/>
              </a:rPr>
              <a:t>associated UTI,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etc.)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391349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55" dirty="0">
                <a:solidFill>
                  <a:srgbClr val="FFD866"/>
                </a:solidFill>
                <a:latin typeface="Times New Roman"/>
                <a:cs typeface="Times New Roman"/>
              </a:rPr>
              <a:t>Goal </a:t>
            </a:r>
            <a:r>
              <a:rPr sz="3200" b="1" spc="130" dirty="0">
                <a:solidFill>
                  <a:srgbClr val="FFD866"/>
                </a:solidFill>
                <a:latin typeface="Times New Roman"/>
                <a:cs typeface="Times New Roman"/>
              </a:rPr>
              <a:t>of </a:t>
            </a:r>
            <a:r>
              <a:rPr sz="3200" b="1" spc="125" dirty="0">
                <a:solidFill>
                  <a:srgbClr val="FFD866"/>
                </a:solidFill>
                <a:latin typeface="Times New Roman"/>
                <a:cs typeface="Times New Roman"/>
              </a:rPr>
              <a:t>Management </a:t>
            </a:r>
            <a:r>
              <a:rPr sz="3200" b="1" spc="130" dirty="0">
                <a:solidFill>
                  <a:srgbClr val="FFD866"/>
                </a:solidFill>
                <a:latin typeface="Times New Roman"/>
                <a:cs typeface="Times New Roman"/>
              </a:rPr>
              <a:t>of</a:t>
            </a:r>
            <a:r>
              <a:rPr sz="3200" b="1" spc="-535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200" b="1" spc="-50" dirty="0">
                <a:solidFill>
                  <a:srgbClr val="FFD866"/>
                </a:solidFill>
                <a:latin typeface="Times New Roman"/>
                <a:cs typeface="Times New Roman"/>
              </a:rPr>
              <a:t>UTI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699" y="1152472"/>
            <a:ext cx="8521065" cy="626110"/>
          </a:xfrm>
          <a:prstGeom prst="rect">
            <a:avLst/>
          </a:prstGeom>
          <a:ln w="9524">
            <a:solidFill>
              <a:srgbClr val="FFD866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625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0" dirty="0">
                <a:latin typeface="Verdana"/>
                <a:cs typeface="Verdana"/>
              </a:rPr>
              <a:t>The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principal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85" dirty="0">
                <a:latin typeface="Verdana"/>
                <a:cs typeface="Verdana"/>
              </a:rPr>
              <a:t>goal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114" dirty="0">
                <a:latin typeface="Verdana"/>
                <a:cs typeface="Verdana"/>
              </a:rPr>
              <a:t>management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UTI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is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45" dirty="0">
                <a:latin typeface="Verdana"/>
                <a:cs typeface="Verdana"/>
              </a:rPr>
              <a:t>to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eradicate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the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offending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organisms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from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the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urinary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bladder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and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tissues.</a:t>
            </a:r>
            <a:endParaRPr sz="1200">
              <a:latin typeface="Verdana"/>
              <a:cs typeface="Verdana"/>
            </a:endParaRPr>
          </a:p>
          <a:p>
            <a:pPr marL="161290">
              <a:lnSpc>
                <a:spcPct val="100000"/>
              </a:lnSpc>
              <a:spcBef>
                <a:spcPts val="210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0" dirty="0">
                <a:latin typeface="Verdana"/>
                <a:cs typeface="Verdana"/>
              </a:rPr>
              <a:t>The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105" dirty="0">
                <a:latin typeface="Verdana"/>
                <a:cs typeface="Verdana"/>
              </a:rPr>
              <a:t>main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treatment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UTI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is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0" dirty="0">
                <a:latin typeface="Verdana"/>
                <a:cs typeface="Verdana"/>
              </a:rPr>
              <a:t>by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antibiotics.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699" y="1913596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45"/>
              </a:spcBef>
            </a:pPr>
            <a:r>
              <a:rPr sz="3200" b="1" spc="125" dirty="0">
                <a:solidFill>
                  <a:srgbClr val="FFD866"/>
                </a:solidFill>
                <a:latin typeface="Times New Roman"/>
                <a:cs typeface="Times New Roman"/>
              </a:rPr>
              <a:t>Management </a:t>
            </a:r>
            <a:r>
              <a:rPr sz="3200" b="1" spc="130" dirty="0">
                <a:solidFill>
                  <a:srgbClr val="FFD866"/>
                </a:solidFill>
                <a:latin typeface="Times New Roman"/>
                <a:cs typeface="Times New Roman"/>
              </a:rPr>
              <a:t>of </a:t>
            </a:r>
            <a:r>
              <a:rPr sz="3200" b="1" spc="-50" dirty="0">
                <a:solidFill>
                  <a:srgbClr val="FFD866"/>
                </a:solidFill>
                <a:latin typeface="Times New Roman"/>
                <a:cs typeface="Times New Roman"/>
              </a:rPr>
              <a:t>UTI </a:t>
            </a:r>
            <a:r>
              <a:rPr sz="3200" b="1" spc="170" dirty="0">
                <a:solidFill>
                  <a:srgbClr val="FFD866"/>
                </a:solidFill>
                <a:latin typeface="Times New Roman"/>
                <a:cs typeface="Times New Roman"/>
              </a:rPr>
              <a:t>depends</a:t>
            </a:r>
            <a:r>
              <a:rPr sz="3200" b="1" spc="-434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200" b="1" spc="85" dirty="0">
                <a:solidFill>
                  <a:srgbClr val="FFD866"/>
                </a:solidFill>
                <a:latin typeface="Times New Roman"/>
                <a:cs typeface="Times New Roman"/>
              </a:rPr>
              <a:t>on: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699" y="2674719"/>
            <a:ext cx="8521065" cy="1252855"/>
          </a:xfrm>
          <a:prstGeom prst="rect">
            <a:avLst/>
          </a:prstGeom>
          <a:ln w="9524">
            <a:solidFill>
              <a:srgbClr val="FFD866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61290">
              <a:lnSpc>
                <a:spcPct val="100000"/>
              </a:lnSpc>
              <a:spcBef>
                <a:spcPts val="625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55" dirty="0">
                <a:latin typeface="Verdana"/>
                <a:cs typeface="Verdana"/>
              </a:rPr>
              <a:t>Whether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55" dirty="0">
                <a:latin typeface="Verdana"/>
                <a:cs typeface="Verdana"/>
              </a:rPr>
              <a:t>infection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is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complicated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5" dirty="0">
                <a:latin typeface="Verdana"/>
                <a:cs typeface="Verdana"/>
              </a:rPr>
              <a:t>or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5" dirty="0">
                <a:latin typeface="Verdana"/>
                <a:cs typeface="Verdana"/>
              </a:rPr>
              <a:t>uncomplicated.</a:t>
            </a:r>
            <a:endParaRPr sz="1200">
              <a:latin typeface="Verdana"/>
              <a:cs typeface="Verdana"/>
            </a:endParaRPr>
          </a:p>
          <a:p>
            <a:pPr marL="161290">
              <a:lnSpc>
                <a:spcPct val="100000"/>
              </a:lnSpc>
              <a:spcBef>
                <a:spcPts val="210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55" dirty="0">
                <a:latin typeface="Verdana"/>
                <a:cs typeface="Verdana"/>
              </a:rPr>
              <a:t>Whether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55" dirty="0">
                <a:latin typeface="Verdana"/>
                <a:cs typeface="Verdana"/>
              </a:rPr>
              <a:t>infection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is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primary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5" dirty="0">
                <a:latin typeface="Verdana"/>
                <a:cs typeface="Verdana"/>
              </a:rPr>
              <a:t>or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recurrent.</a:t>
            </a:r>
            <a:endParaRPr sz="1200">
              <a:latin typeface="Verdana"/>
              <a:cs typeface="Verdana"/>
            </a:endParaRPr>
          </a:p>
          <a:p>
            <a:pPr marL="161290">
              <a:lnSpc>
                <a:spcPct val="100000"/>
              </a:lnSpc>
              <a:spcBef>
                <a:spcPts val="210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5" dirty="0">
                <a:latin typeface="Verdana"/>
                <a:cs typeface="Verdana"/>
              </a:rPr>
              <a:t>Type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patient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(pregnant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,child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185" dirty="0">
                <a:latin typeface="Verdana"/>
                <a:cs typeface="Verdana"/>
              </a:rPr>
              <a:t>,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hospitalized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45" dirty="0">
                <a:latin typeface="Verdana"/>
                <a:cs typeface="Verdana"/>
              </a:rPr>
              <a:t>or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not,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diabetic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patient,…..etc)</a:t>
            </a:r>
            <a:endParaRPr sz="1200">
              <a:latin typeface="Verdana"/>
              <a:cs typeface="Verdana"/>
            </a:endParaRPr>
          </a:p>
          <a:p>
            <a:pPr marL="161290">
              <a:lnSpc>
                <a:spcPct val="100000"/>
              </a:lnSpc>
              <a:spcBef>
                <a:spcPts val="210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60" dirty="0">
                <a:latin typeface="Verdana"/>
                <a:cs typeface="Verdana"/>
              </a:rPr>
              <a:t>Bacterial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90" dirty="0">
                <a:latin typeface="Verdana"/>
                <a:cs typeface="Verdana"/>
              </a:rPr>
              <a:t>count.</a:t>
            </a:r>
            <a:endParaRPr sz="1200">
              <a:latin typeface="Verdana"/>
              <a:cs typeface="Verdana"/>
            </a:endParaRPr>
          </a:p>
          <a:p>
            <a:pPr marL="161290">
              <a:lnSpc>
                <a:spcPct val="100000"/>
              </a:lnSpc>
              <a:spcBef>
                <a:spcPts val="210"/>
              </a:spcBef>
              <a:tabLst>
                <a:tab pos="542290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0" dirty="0">
                <a:latin typeface="Verdana"/>
                <a:cs typeface="Verdana"/>
              </a:rPr>
              <a:t>Presence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325" dirty="0">
                <a:latin typeface="Verdana"/>
                <a:cs typeface="Verdana"/>
              </a:rPr>
              <a:t> </a:t>
            </a:r>
            <a:r>
              <a:rPr sz="1200" spc="-114" dirty="0">
                <a:latin typeface="Verdana"/>
                <a:cs typeface="Verdana"/>
              </a:rPr>
              <a:t>symptoms.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7815" y="486298"/>
            <a:ext cx="2434590" cy="647700"/>
          </a:xfrm>
          <a:custGeom>
            <a:avLst/>
            <a:gdLst/>
            <a:ahLst/>
            <a:cxnLst/>
            <a:rect l="l" t="t" r="r" b="b"/>
            <a:pathLst>
              <a:path w="2434590" h="647700">
                <a:moveTo>
                  <a:pt x="0" y="0"/>
                </a:moveTo>
                <a:lnTo>
                  <a:pt x="0" y="323901"/>
                </a:lnTo>
                <a:lnTo>
                  <a:pt x="2434195" y="323901"/>
                </a:lnTo>
                <a:lnTo>
                  <a:pt x="2434195" y="647698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94370" y="486399"/>
            <a:ext cx="2603500" cy="647700"/>
          </a:xfrm>
          <a:custGeom>
            <a:avLst/>
            <a:gdLst/>
            <a:ahLst/>
            <a:cxnLst/>
            <a:rect l="l" t="t" r="r" b="b"/>
            <a:pathLst>
              <a:path w="2603500" h="647700">
                <a:moveTo>
                  <a:pt x="0" y="647698"/>
                </a:moveTo>
                <a:lnTo>
                  <a:pt x="0" y="323796"/>
                </a:lnTo>
                <a:lnTo>
                  <a:pt x="2603394" y="323796"/>
                </a:lnTo>
                <a:lnTo>
                  <a:pt x="2603394" y="0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99270" y="1500396"/>
            <a:ext cx="95250" cy="330200"/>
          </a:xfrm>
          <a:custGeom>
            <a:avLst/>
            <a:gdLst/>
            <a:ahLst/>
            <a:cxnLst/>
            <a:rect l="l" t="t" r="r" b="b"/>
            <a:pathLst>
              <a:path w="95250" h="330200">
                <a:moveTo>
                  <a:pt x="95099" y="0"/>
                </a:moveTo>
                <a:lnTo>
                  <a:pt x="95099" y="164814"/>
                </a:lnTo>
                <a:lnTo>
                  <a:pt x="0" y="164814"/>
                </a:lnTo>
                <a:lnTo>
                  <a:pt x="0" y="329699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2060" y="1500396"/>
            <a:ext cx="1195705" cy="685800"/>
          </a:xfrm>
          <a:custGeom>
            <a:avLst/>
            <a:gdLst/>
            <a:ahLst/>
            <a:cxnLst/>
            <a:rect l="l" t="t" r="r" b="b"/>
            <a:pathLst>
              <a:path w="1195704" h="685800">
                <a:moveTo>
                  <a:pt x="0" y="0"/>
                </a:moveTo>
                <a:lnTo>
                  <a:pt x="0" y="342899"/>
                </a:lnTo>
                <a:lnTo>
                  <a:pt x="1195197" y="342899"/>
                </a:lnTo>
                <a:lnTo>
                  <a:pt x="1195197" y="685798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28938" y="1500396"/>
            <a:ext cx="1503045" cy="685800"/>
          </a:xfrm>
          <a:custGeom>
            <a:avLst/>
            <a:gdLst/>
            <a:ahLst/>
            <a:cxnLst/>
            <a:rect l="l" t="t" r="r" b="b"/>
            <a:pathLst>
              <a:path w="1503045" h="685800">
                <a:moveTo>
                  <a:pt x="0" y="685798"/>
                </a:moveTo>
                <a:lnTo>
                  <a:pt x="0" y="342899"/>
                </a:lnTo>
                <a:lnTo>
                  <a:pt x="1502996" y="342899"/>
                </a:lnTo>
                <a:lnTo>
                  <a:pt x="1502996" y="0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0518" y="119999"/>
            <a:ext cx="3535045" cy="366395"/>
          </a:xfrm>
          <a:custGeom>
            <a:avLst/>
            <a:gdLst/>
            <a:ahLst/>
            <a:cxnLst/>
            <a:rect l="l" t="t" r="r" b="b"/>
            <a:pathLst>
              <a:path w="3535045" h="366395">
                <a:moveTo>
                  <a:pt x="0" y="0"/>
                </a:moveTo>
                <a:lnTo>
                  <a:pt x="3534592" y="0"/>
                </a:lnTo>
                <a:lnTo>
                  <a:pt x="3534592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30518" y="119999"/>
            <a:ext cx="3535045" cy="366395"/>
          </a:xfrm>
          <a:custGeom>
            <a:avLst/>
            <a:gdLst/>
            <a:ahLst/>
            <a:cxnLst/>
            <a:rect l="l" t="t" r="r" b="b"/>
            <a:pathLst>
              <a:path w="3535045" h="366395">
                <a:moveTo>
                  <a:pt x="0" y="0"/>
                </a:moveTo>
                <a:lnTo>
                  <a:pt x="3534592" y="0"/>
                </a:lnTo>
                <a:lnTo>
                  <a:pt x="3534592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97414" y="97282"/>
            <a:ext cx="3201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Georgia"/>
                <a:cs typeface="Georgia"/>
              </a:rPr>
              <a:t>Urinary </a:t>
            </a:r>
            <a:r>
              <a:rPr sz="2400" spc="30" dirty="0">
                <a:solidFill>
                  <a:srgbClr val="FFFFFF"/>
                </a:solidFill>
                <a:latin typeface="Georgia"/>
                <a:cs typeface="Georgia"/>
              </a:rPr>
              <a:t>Tract</a:t>
            </a:r>
            <a:r>
              <a:rPr sz="2400" spc="-1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Georgia"/>
                <a:cs typeface="Georgia"/>
              </a:rPr>
              <a:t>Infection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72271" y="1134097"/>
            <a:ext cx="1444625" cy="366395"/>
          </a:xfrm>
          <a:custGeom>
            <a:avLst/>
            <a:gdLst/>
            <a:ahLst/>
            <a:cxnLst/>
            <a:rect l="l" t="t" r="r" b="b"/>
            <a:pathLst>
              <a:path w="1444625" h="366394">
                <a:moveTo>
                  <a:pt x="0" y="0"/>
                </a:moveTo>
                <a:lnTo>
                  <a:pt x="1444197" y="0"/>
                </a:lnTo>
                <a:lnTo>
                  <a:pt x="1444197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72271" y="1134097"/>
            <a:ext cx="1444625" cy="366395"/>
          </a:xfrm>
          <a:custGeom>
            <a:avLst/>
            <a:gdLst/>
            <a:ahLst/>
            <a:cxnLst/>
            <a:rect l="l" t="t" r="r" b="b"/>
            <a:pathLst>
              <a:path w="1444625" h="366394">
                <a:moveTo>
                  <a:pt x="0" y="0"/>
                </a:moveTo>
                <a:lnTo>
                  <a:pt x="1444197" y="0"/>
                </a:lnTo>
                <a:lnTo>
                  <a:pt x="1444197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51090" y="1207967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5" dirty="0">
                <a:solidFill>
                  <a:srgbClr val="BF9000"/>
                </a:solidFill>
                <a:latin typeface="Times New Roman"/>
                <a:cs typeface="Times New Roman"/>
              </a:rPr>
              <a:t>Uncomplicated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20037" y="1124572"/>
            <a:ext cx="1624330" cy="385445"/>
          </a:xfrm>
          <a:prstGeom prst="rect">
            <a:avLst/>
          </a:prstGeom>
          <a:solidFill>
            <a:srgbClr val="FFE499"/>
          </a:solidFill>
        </p:spPr>
        <p:txBody>
          <a:bodyPr vert="horz" wrap="square" lIns="0" tIns="95885" rIns="0" bIns="0" rtlCol="0">
            <a:spAutoFit/>
          </a:bodyPr>
          <a:lstStyle/>
          <a:p>
            <a:pPr marL="364490">
              <a:lnSpc>
                <a:spcPct val="100000"/>
              </a:lnSpc>
              <a:spcBef>
                <a:spcPts val="755"/>
              </a:spcBef>
            </a:pPr>
            <a:r>
              <a:rPr sz="1200" b="1" spc="45" dirty="0">
                <a:solidFill>
                  <a:srgbClr val="BF9000"/>
                </a:solidFill>
                <a:latin typeface="Times New Roman"/>
                <a:cs typeface="Times New Roman"/>
              </a:rPr>
              <a:t>Complicated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83708" y="2186195"/>
            <a:ext cx="887094" cy="366395"/>
          </a:xfrm>
          <a:prstGeom prst="rect">
            <a:avLst/>
          </a:prstGeom>
          <a:solidFill>
            <a:srgbClr val="FFF2CC"/>
          </a:solidFill>
          <a:ln w="19049">
            <a:solidFill>
              <a:srgbClr val="FFE499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267335">
              <a:lnSpc>
                <a:spcPct val="100000"/>
              </a:lnSpc>
              <a:spcBef>
                <a:spcPts val="720"/>
              </a:spcBef>
            </a:pPr>
            <a:r>
              <a:rPr sz="1100" spc="-75" dirty="0">
                <a:latin typeface="Verdana"/>
                <a:cs typeface="Verdana"/>
              </a:rPr>
              <a:t>Aging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06839" y="2186195"/>
            <a:ext cx="1444625" cy="366395"/>
          </a:xfrm>
          <a:prstGeom prst="rect">
            <a:avLst/>
          </a:prstGeom>
          <a:solidFill>
            <a:srgbClr val="FFF2CC"/>
          </a:solidFill>
          <a:ln w="19049">
            <a:solidFill>
              <a:srgbClr val="FFE499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91135">
              <a:lnSpc>
                <a:spcPct val="100000"/>
              </a:lnSpc>
              <a:spcBef>
                <a:spcPts val="720"/>
              </a:spcBef>
            </a:pPr>
            <a:r>
              <a:rPr sz="1100" spc="-65" dirty="0">
                <a:latin typeface="Verdana"/>
                <a:cs typeface="Verdana"/>
              </a:rPr>
              <a:t>Diabetes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65" dirty="0">
                <a:latin typeface="Verdana"/>
                <a:cs typeface="Verdana"/>
              </a:rPr>
              <a:t>mellitus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02699" y="1830021"/>
            <a:ext cx="4193540" cy="647700"/>
          </a:xfrm>
          <a:custGeom>
            <a:avLst/>
            <a:gdLst/>
            <a:ahLst/>
            <a:cxnLst/>
            <a:rect l="l" t="t" r="r" b="b"/>
            <a:pathLst>
              <a:path w="4193540" h="647700">
                <a:moveTo>
                  <a:pt x="0" y="0"/>
                </a:moveTo>
                <a:lnTo>
                  <a:pt x="4193391" y="0"/>
                </a:lnTo>
                <a:lnTo>
                  <a:pt x="4193391" y="647698"/>
                </a:lnTo>
                <a:lnTo>
                  <a:pt x="0" y="647698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2699" y="1830021"/>
            <a:ext cx="4193540" cy="647700"/>
          </a:xfrm>
          <a:custGeom>
            <a:avLst/>
            <a:gdLst/>
            <a:ahLst/>
            <a:cxnLst/>
            <a:rect l="l" t="t" r="r" b="b"/>
            <a:pathLst>
              <a:path w="4193540" h="647700">
                <a:moveTo>
                  <a:pt x="0" y="0"/>
                </a:moveTo>
                <a:lnTo>
                  <a:pt x="4193391" y="0"/>
                </a:lnTo>
                <a:lnTo>
                  <a:pt x="4193391" y="647698"/>
                </a:lnTo>
                <a:lnTo>
                  <a:pt x="0" y="647698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81941" y="1831295"/>
            <a:ext cx="38366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0"/>
              </a:spcBef>
            </a:pPr>
            <a:r>
              <a:rPr sz="1000" spc="-110" dirty="0">
                <a:latin typeface="Verdana"/>
                <a:cs typeface="Verdana"/>
              </a:rPr>
              <a:t>-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Low-risk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patient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105" dirty="0">
                <a:latin typeface="Verdana"/>
                <a:cs typeface="Verdana"/>
              </a:rPr>
              <a:t>(woman)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recurrent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infection:</a:t>
            </a:r>
            <a:endParaRPr sz="1000">
              <a:latin typeface="Verdana"/>
              <a:cs typeface="Verdana"/>
            </a:endParaRPr>
          </a:p>
          <a:p>
            <a:pPr marL="217804">
              <a:lnSpc>
                <a:spcPct val="100000"/>
              </a:lnSpc>
            </a:pPr>
            <a:r>
              <a:rPr sz="1000" spc="-110" dirty="0">
                <a:latin typeface="Verdana"/>
                <a:cs typeface="Verdana"/>
              </a:rPr>
              <a:t>-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3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days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antibiotic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without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urine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test,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80" dirty="0">
                <a:latin typeface="Verdana"/>
                <a:cs typeface="Verdana"/>
              </a:rPr>
              <a:t>and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cure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rate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is</a:t>
            </a:r>
            <a:r>
              <a:rPr sz="1000" spc="-170" dirty="0">
                <a:latin typeface="Verdana"/>
                <a:cs typeface="Verdana"/>
              </a:rPr>
              <a:t> </a:t>
            </a:r>
            <a:r>
              <a:rPr sz="1000" b="1" spc="-25" dirty="0">
                <a:latin typeface="Arial"/>
                <a:cs typeface="Arial"/>
              </a:rPr>
              <a:t>94%.</a:t>
            </a:r>
            <a:endParaRPr sz="10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000" spc="-110" dirty="0">
                <a:latin typeface="Verdana"/>
                <a:cs typeface="Verdana"/>
              </a:rPr>
              <a:t>-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The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choice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antibiotic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depend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on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susceptibility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pattern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5" dirty="0">
                <a:latin typeface="Verdana"/>
                <a:cs typeface="Verdana"/>
              </a:rPr>
              <a:t>of</a:t>
            </a:r>
            <a:r>
              <a:rPr sz="1000" spc="-15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bacteria,  </a:t>
            </a:r>
            <a:r>
              <a:rPr sz="1000" spc="-60" dirty="0">
                <a:latin typeface="Verdana"/>
                <a:cs typeface="Verdana"/>
              </a:rPr>
              <a:t>which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includes: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86513" y="2791269"/>
            <a:ext cx="1359535" cy="366395"/>
          </a:xfrm>
          <a:prstGeom prst="rect">
            <a:avLst/>
          </a:prstGeom>
          <a:solidFill>
            <a:srgbClr val="FFF2CC"/>
          </a:solidFill>
          <a:ln w="19049">
            <a:solidFill>
              <a:srgbClr val="FFE499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20"/>
              </a:spcBef>
            </a:pPr>
            <a:r>
              <a:rPr sz="1100" spc="-80" dirty="0">
                <a:latin typeface="Verdana"/>
                <a:cs typeface="Verdana"/>
              </a:rPr>
              <a:t>Spinal </a:t>
            </a:r>
            <a:r>
              <a:rPr sz="1100" spc="-55" dirty="0">
                <a:latin typeface="Verdana"/>
                <a:cs typeface="Verdana"/>
              </a:rPr>
              <a:t>cord</a:t>
            </a:r>
            <a:r>
              <a:rPr sz="1100" spc="-290" dirty="0">
                <a:latin typeface="Verdana"/>
                <a:cs typeface="Verdana"/>
              </a:rPr>
              <a:t> </a:t>
            </a:r>
            <a:r>
              <a:rPr sz="1100" spc="-70" dirty="0">
                <a:latin typeface="Verdana"/>
                <a:cs typeface="Verdana"/>
              </a:rPr>
              <a:t>injury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لوﻠﺷﻣ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35812" y="3396343"/>
            <a:ext cx="2355215" cy="455295"/>
          </a:xfrm>
          <a:prstGeom prst="rect">
            <a:avLst/>
          </a:prstGeom>
          <a:solidFill>
            <a:srgbClr val="FFF2CC"/>
          </a:solidFill>
          <a:ln w="19049">
            <a:solidFill>
              <a:srgbClr val="FFE499"/>
            </a:solidFill>
          </a:ln>
        </p:spPr>
        <p:txBody>
          <a:bodyPr vert="horz" wrap="square" lIns="0" tIns="6921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545"/>
              </a:spcBef>
            </a:pPr>
            <a:r>
              <a:rPr sz="1100" spc="-60" dirty="0">
                <a:latin typeface="Verdana"/>
                <a:cs typeface="Verdana"/>
              </a:rPr>
              <a:t>Comorbidities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55" dirty="0">
                <a:latin typeface="Verdana"/>
                <a:cs typeface="Verdana"/>
              </a:rPr>
              <a:t>in</a:t>
            </a:r>
            <a:r>
              <a:rPr sz="1100" spc="-175" dirty="0">
                <a:latin typeface="Verdana"/>
                <a:cs typeface="Verdana"/>
              </a:rPr>
              <a:t> </a:t>
            </a:r>
            <a:r>
              <a:rPr sz="1100" spc="-55" dirty="0">
                <a:latin typeface="Verdana"/>
                <a:cs typeface="Verdana"/>
              </a:rPr>
              <a:t>pediatric</a:t>
            </a:r>
            <a:r>
              <a:rPr sz="1100" spc="-175" dirty="0">
                <a:latin typeface="Verdana"/>
                <a:cs typeface="Verdana"/>
              </a:rPr>
              <a:t> </a:t>
            </a:r>
            <a:r>
              <a:rPr sz="1100" spc="-65" dirty="0">
                <a:latin typeface="Verdana"/>
                <a:cs typeface="Verdana"/>
              </a:rPr>
              <a:t>patients</a:t>
            </a:r>
            <a:endParaRPr sz="11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45" dirty="0">
                <a:solidFill>
                  <a:srgbClr val="38751C"/>
                </a:solidFill>
                <a:latin typeface="Verdana"/>
                <a:cs typeface="Verdana"/>
              </a:rPr>
              <a:t>Kids</a:t>
            </a:r>
            <a:r>
              <a:rPr sz="900" spc="-14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900" spc="-65" dirty="0">
                <a:solidFill>
                  <a:srgbClr val="38751C"/>
                </a:solidFill>
                <a:latin typeface="Verdana"/>
                <a:cs typeface="Verdana"/>
              </a:rPr>
              <a:t>w/</a:t>
            </a:r>
            <a:r>
              <a:rPr sz="900" spc="-14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900" spc="-50" dirty="0">
                <a:solidFill>
                  <a:srgbClr val="38751C"/>
                </a:solidFill>
                <a:latin typeface="Verdana"/>
                <a:cs typeface="Verdana"/>
              </a:rPr>
              <a:t>structure</a:t>
            </a:r>
            <a:r>
              <a:rPr sz="900" spc="-14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38751C"/>
                </a:solidFill>
                <a:latin typeface="Verdana"/>
                <a:cs typeface="Verdana"/>
              </a:rPr>
              <a:t>abnormality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72271" y="2624244"/>
            <a:ext cx="1837055" cy="455295"/>
          </a:xfrm>
          <a:custGeom>
            <a:avLst/>
            <a:gdLst/>
            <a:ahLst/>
            <a:cxnLst/>
            <a:rect l="l" t="t" r="r" b="b"/>
            <a:pathLst>
              <a:path w="1837054" h="455294">
                <a:moveTo>
                  <a:pt x="0" y="0"/>
                </a:moveTo>
                <a:lnTo>
                  <a:pt x="1836896" y="0"/>
                </a:lnTo>
                <a:lnTo>
                  <a:pt x="1836896" y="455099"/>
                </a:lnTo>
                <a:lnTo>
                  <a:pt x="0" y="455099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2271" y="2624244"/>
            <a:ext cx="1837055" cy="455295"/>
          </a:xfrm>
          <a:custGeom>
            <a:avLst/>
            <a:gdLst/>
            <a:ahLst/>
            <a:cxnLst/>
            <a:rect l="l" t="t" r="r" b="b"/>
            <a:pathLst>
              <a:path w="1837054" h="455294">
                <a:moveTo>
                  <a:pt x="0" y="0"/>
                </a:moveTo>
                <a:lnTo>
                  <a:pt x="1836896" y="0"/>
                </a:lnTo>
                <a:lnTo>
                  <a:pt x="1836896" y="455099"/>
                </a:lnTo>
                <a:lnTo>
                  <a:pt x="0" y="455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766780" y="2614942"/>
            <a:ext cx="164846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b="1" spc="-5" dirty="0">
                <a:latin typeface="Arial"/>
                <a:cs typeface="Arial"/>
              </a:rPr>
              <a:t>Nitrofurantoin </a:t>
            </a:r>
            <a:r>
              <a:rPr sz="1000" spc="-65" dirty="0">
                <a:latin typeface="Verdana"/>
                <a:cs typeface="Verdana"/>
              </a:rPr>
              <a:t>(for</a:t>
            </a:r>
            <a:r>
              <a:rPr sz="1000" spc="-285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long</a:t>
            </a:r>
            <a:r>
              <a:rPr sz="1000" spc="-18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term </a:t>
            </a:r>
            <a:r>
              <a:rPr sz="1000" spc="-40" dirty="0">
                <a:latin typeface="Verdana"/>
                <a:cs typeface="Verdana"/>
              </a:rPr>
              <a:t> </a:t>
            </a:r>
            <a:r>
              <a:rPr sz="1000" spc="-100" dirty="0">
                <a:latin typeface="Verdana"/>
                <a:cs typeface="Verdana"/>
              </a:rPr>
              <a:t>use)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38751C"/>
                </a:solidFill>
                <a:latin typeface="Verdana"/>
                <a:cs typeface="Verdana"/>
              </a:rPr>
              <a:t>prophylaxis</a:t>
            </a:r>
            <a:endParaRPr sz="9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900" spc="-5" dirty="0">
                <a:solidFill>
                  <a:srgbClr val="38751C"/>
                </a:solidFill>
                <a:latin typeface="Arial"/>
                <a:cs typeface="Arial"/>
              </a:rPr>
              <a:t>جﻼﻋ</a:t>
            </a:r>
            <a:r>
              <a:rPr sz="900" spc="-110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8751C"/>
                </a:solidFill>
                <a:latin typeface="Arial"/>
                <a:cs typeface="Arial"/>
              </a:rPr>
              <a:t>وﻣ</a:t>
            </a:r>
            <a:r>
              <a:rPr sz="900" spc="-110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8751C"/>
                </a:solidFill>
                <a:latin typeface="Arial"/>
                <a:cs typeface="Arial"/>
              </a:rPr>
              <a:t>ﺔﯾﺎﻗوﻛ</a:t>
            </a:r>
            <a:r>
              <a:rPr sz="900" spc="-105" dirty="0">
                <a:solidFill>
                  <a:srgbClr val="38751C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8751C"/>
                </a:solidFill>
                <a:latin typeface="Arial"/>
                <a:cs typeface="Arial"/>
              </a:rPr>
              <a:t>ﻰطﻌﯾ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9423" y="3777392"/>
            <a:ext cx="3205480" cy="535940"/>
          </a:xfrm>
          <a:custGeom>
            <a:avLst/>
            <a:gdLst/>
            <a:ahLst/>
            <a:cxnLst/>
            <a:rect l="l" t="t" r="r" b="b"/>
            <a:pathLst>
              <a:path w="3205479" h="535939">
                <a:moveTo>
                  <a:pt x="0" y="0"/>
                </a:moveTo>
                <a:lnTo>
                  <a:pt x="3205193" y="0"/>
                </a:lnTo>
                <a:lnTo>
                  <a:pt x="3205193" y="535498"/>
                </a:lnTo>
                <a:lnTo>
                  <a:pt x="0" y="535498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9423" y="3777392"/>
            <a:ext cx="3205480" cy="535940"/>
          </a:xfrm>
          <a:custGeom>
            <a:avLst/>
            <a:gdLst/>
            <a:ahLst/>
            <a:cxnLst/>
            <a:rect l="l" t="t" r="r" b="b"/>
            <a:pathLst>
              <a:path w="3205479" h="535939">
                <a:moveTo>
                  <a:pt x="0" y="0"/>
                </a:moveTo>
                <a:lnTo>
                  <a:pt x="3205193" y="0"/>
                </a:lnTo>
                <a:lnTo>
                  <a:pt x="3205193" y="535498"/>
                </a:lnTo>
                <a:lnTo>
                  <a:pt x="0" y="535498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689759" y="2791269"/>
            <a:ext cx="1304925" cy="366395"/>
          </a:xfrm>
          <a:prstGeom prst="rect">
            <a:avLst/>
          </a:prstGeom>
          <a:solidFill>
            <a:srgbClr val="FFF2CC"/>
          </a:solidFill>
          <a:ln w="19049">
            <a:solidFill>
              <a:srgbClr val="FFE499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69545">
              <a:lnSpc>
                <a:spcPct val="100000"/>
              </a:lnSpc>
              <a:spcBef>
                <a:spcPts val="720"/>
              </a:spcBef>
            </a:pPr>
            <a:r>
              <a:rPr sz="1100" spc="-55" dirty="0">
                <a:latin typeface="Verdana"/>
                <a:cs typeface="Verdana"/>
              </a:rPr>
              <a:t>Catheterization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43298" y="2477720"/>
            <a:ext cx="887094" cy="685800"/>
          </a:xfrm>
          <a:custGeom>
            <a:avLst/>
            <a:gdLst/>
            <a:ahLst/>
            <a:cxnLst/>
            <a:rect l="l" t="t" r="r" b="b"/>
            <a:pathLst>
              <a:path w="887094" h="685800">
                <a:moveTo>
                  <a:pt x="0" y="685798"/>
                </a:moveTo>
                <a:lnTo>
                  <a:pt x="0" y="0"/>
                </a:lnTo>
                <a:lnTo>
                  <a:pt x="886798" y="0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3649" y="3163518"/>
            <a:ext cx="1359535" cy="455295"/>
          </a:xfrm>
          <a:custGeom>
            <a:avLst/>
            <a:gdLst/>
            <a:ahLst/>
            <a:cxnLst/>
            <a:rect l="l" t="t" r="r" b="b"/>
            <a:pathLst>
              <a:path w="1359535" h="455295">
                <a:moveTo>
                  <a:pt x="0" y="0"/>
                </a:moveTo>
                <a:lnTo>
                  <a:pt x="1359297" y="0"/>
                </a:lnTo>
                <a:lnTo>
                  <a:pt x="1359297" y="455099"/>
                </a:lnTo>
                <a:lnTo>
                  <a:pt x="0" y="455099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3649" y="3163518"/>
            <a:ext cx="1359535" cy="455295"/>
          </a:xfrm>
          <a:custGeom>
            <a:avLst/>
            <a:gdLst/>
            <a:ahLst/>
            <a:cxnLst/>
            <a:rect l="l" t="t" r="r" b="b"/>
            <a:pathLst>
              <a:path w="1359535" h="455295">
                <a:moveTo>
                  <a:pt x="0" y="0"/>
                </a:moveTo>
                <a:lnTo>
                  <a:pt x="1359297" y="0"/>
                </a:lnTo>
                <a:lnTo>
                  <a:pt x="1359297" y="455099"/>
                </a:lnTo>
                <a:lnTo>
                  <a:pt x="0" y="4550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68846" y="3144693"/>
            <a:ext cx="11493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latin typeface="Arial"/>
                <a:cs typeface="Arial"/>
              </a:rPr>
              <a:t>Amoxicillin </a:t>
            </a:r>
            <a:r>
              <a:rPr sz="1000" spc="-155" dirty="0">
                <a:latin typeface="Verdana"/>
                <a:cs typeface="Verdana"/>
              </a:rPr>
              <a:t>(</a:t>
            </a:r>
            <a:r>
              <a:rPr sz="1000" spc="-280" dirty="0">
                <a:latin typeface="Verdana"/>
                <a:cs typeface="Verdana"/>
              </a:rPr>
              <a:t> </a:t>
            </a:r>
            <a:r>
              <a:rPr sz="1000" spc="-45" dirty="0">
                <a:latin typeface="Verdana"/>
                <a:cs typeface="Verdana"/>
              </a:rPr>
              <a:t>with</a:t>
            </a:r>
            <a:r>
              <a:rPr sz="1000" spc="-185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 </a:t>
            </a:r>
            <a:r>
              <a:rPr sz="1000" spc="-3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without </a:t>
            </a:r>
            <a:r>
              <a:rPr sz="1000" spc="-60" dirty="0">
                <a:latin typeface="Verdana"/>
                <a:cs typeface="Verdana"/>
              </a:rPr>
              <a:t>clavulanic  </a:t>
            </a:r>
            <a:r>
              <a:rPr sz="1000" spc="-80" dirty="0">
                <a:latin typeface="Verdana"/>
                <a:cs typeface="Verdana"/>
              </a:rPr>
              <a:t>acid)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444770" y="3173643"/>
            <a:ext cx="1444625" cy="366395"/>
          </a:xfrm>
          <a:custGeom>
            <a:avLst/>
            <a:gdLst/>
            <a:ahLst/>
            <a:cxnLst/>
            <a:rect l="l" t="t" r="r" b="b"/>
            <a:pathLst>
              <a:path w="1444625" h="366395">
                <a:moveTo>
                  <a:pt x="0" y="0"/>
                </a:moveTo>
                <a:lnTo>
                  <a:pt x="1444197" y="0"/>
                </a:lnTo>
                <a:lnTo>
                  <a:pt x="1444197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44770" y="3173643"/>
            <a:ext cx="1444625" cy="366395"/>
          </a:xfrm>
          <a:custGeom>
            <a:avLst/>
            <a:gdLst/>
            <a:ahLst/>
            <a:cxnLst/>
            <a:rect l="l" t="t" r="r" b="b"/>
            <a:pathLst>
              <a:path w="1444625" h="366395">
                <a:moveTo>
                  <a:pt x="0" y="0"/>
                </a:moveTo>
                <a:lnTo>
                  <a:pt x="1444197" y="0"/>
                </a:lnTo>
                <a:lnTo>
                  <a:pt x="1444197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550710" y="3186617"/>
            <a:ext cx="12331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>
              <a:lnSpc>
                <a:spcPct val="100000"/>
              </a:lnSpc>
              <a:spcBef>
                <a:spcPts val="100"/>
              </a:spcBef>
            </a:pPr>
            <a:r>
              <a:rPr sz="1000" b="1" spc="-50" dirty="0">
                <a:latin typeface="Arial"/>
                <a:cs typeface="Arial"/>
              </a:rPr>
              <a:t>Cephalosporins </a:t>
            </a:r>
            <a:r>
              <a:rPr sz="1000" spc="-155" dirty="0">
                <a:latin typeface="Verdana"/>
                <a:cs typeface="Verdana"/>
              </a:rPr>
              <a:t>( </a:t>
            </a:r>
            <a:r>
              <a:rPr sz="1000" spc="-35" dirty="0">
                <a:latin typeface="Verdana"/>
                <a:cs typeface="Verdana"/>
              </a:rPr>
              <a:t>first 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27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second </a:t>
            </a:r>
            <a:r>
              <a:rPr sz="1000" spc="-75" dirty="0">
                <a:latin typeface="Verdana"/>
                <a:cs typeface="Verdana"/>
              </a:rPr>
              <a:t>generation)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538046" y="2494107"/>
            <a:ext cx="0" cy="1267460"/>
          </a:xfrm>
          <a:custGeom>
            <a:avLst/>
            <a:gdLst/>
            <a:ahLst/>
            <a:cxnLst/>
            <a:rect l="l" t="t" r="r" b="b"/>
            <a:pathLst>
              <a:path h="1267460">
                <a:moveTo>
                  <a:pt x="0" y="0"/>
                </a:moveTo>
                <a:lnTo>
                  <a:pt x="0" y="1266909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87942" y="2457369"/>
            <a:ext cx="0" cy="709930"/>
          </a:xfrm>
          <a:custGeom>
            <a:avLst/>
            <a:gdLst/>
            <a:ahLst/>
            <a:cxnLst/>
            <a:rect l="l" t="t" r="r" b="b"/>
            <a:pathLst>
              <a:path h="709930">
                <a:moveTo>
                  <a:pt x="0" y="0"/>
                </a:moveTo>
                <a:lnTo>
                  <a:pt x="0" y="709498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90719" y="2429245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4999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7691" y="2495744"/>
            <a:ext cx="12700" cy="1976755"/>
          </a:xfrm>
          <a:custGeom>
            <a:avLst/>
            <a:gdLst/>
            <a:ahLst/>
            <a:cxnLst/>
            <a:rect l="l" t="t" r="r" b="b"/>
            <a:pathLst>
              <a:path w="12700" h="1976754">
                <a:moveTo>
                  <a:pt x="0" y="0"/>
                </a:moveTo>
                <a:lnTo>
                  <a:pt x="12299" y="1976396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590844" y="4490166"/>
            <a:ext cx="3338195" cy="366395"/>
          </a:xfrm>
          <a:custGeom>
            <a:avLst/>
            <a:gdLst/>
            <a:ahLst/>
            <a:cxnLst/>
            <a:rect l="l" t="t" r="r" b="b"/>
            <a:pathLst>
              <a:path w="3338195" h="366395">
                <a:moveTo>
                  <a:pt x="0" y="0"/>
                </a:moveTo>
                <a:lnTo>
                  <a:pt x="3338093" y="0"/>
                </a:lnTo>
                <a:lnTo>
                  <a:pt x="3338093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solidFill>
            <a:srgbClr val="FFF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590844" y="4490165"/>
            <a:ext cx="3338195" cy="366395"/>
          </a:xfrm>
          <a:custGeom>
            <a:avLst/>
            <a:gdLst/>
            <a:ahLst/>
            <a:cxnLst/>
            <a:rect l="l" t="t" r="r" b="b"/>
            <a:pathLst>
              <a:path w="3338195" h="366395">
                <a:moveTo>
                  <a:pt x="0" y="0"/>
                </a:moveTo>
                <a:lnTo>
                  <a:pt x="3338093" y="0"/>
                </a:lnTo>
                <a:lnTo>
                  <a:pt x="3338093" y="366299"/>
                </a:lnTo>
                <a:lnTo>
                  <a:pt x="0" y="3662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92448" y="3798758"/>
            <a:ext cx="4403725" cy="103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14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latin typeface="Arial"/>
                <a:cs typeface="Arial"/>
              </a:rPr>
              <a:t>Fluoroquinolone</a:t>
            </a:r>
            <a:r>
              <a:rPr sz="1000" b="1" spc="-85" dirty="0">
                <a:latin typeface="Arial"/>
                <a:cs typeface="Arial"/>
              </a:rPr>
              <a:t> </a:t>
            </a:r>
            <a:r>
              <a:rPr sz="1000" spc="-60" dirty="0">
                <a:latin typeface="Verdana"/>
                <a:cs typeface="Verdana"/>
              </a:rPr>
              <a:t>(ciprofloxacin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norfloxacin):</a:t>
            </a:r>
            <a:endParaRPr sz="1000">
              <a:latin typeface="Verdana"/>
              <a:cs typeface="Verdana"/>
            </a:endParaRPr>
          </a:p>
          <a:p>
            <a:pPr marL="81280" indent="-6858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80" dirty="0">
                <a:latin typeface="Verdana"/>
                <a:cs typeface="Verdana"/>
              </a:rPr>
              <a:t>(not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30" dirty="0">
                <a:latin typeface="Verdana"/>
                <a:cs typeface="Verdana"/>
              </a:rPr>
              <a:t>for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pregnant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women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40" dirty="0">
                <a:latin typeface="Verdana"/>
                <a:cs typeface="Verdana"/>
              </a:rPr>
              <a:t>or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children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under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0" dirty="0">
                <a:latin typeface="Verdana"/>
                <a:cs typeface="Verdana"/>
              </a:rPr>
              <a:t>18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year)</a:t>
            </a:r>
            <a:endParaRPr sz="1000">
              <a:latin typeface="Verdana"/>
              <a:cs typeface="Verdana"/>
            </a:endParaRPr>
          </a:p>
          <a:p>
            <a:pPr marL="81280" indent="-68580">
              <a:lnSpc>
                <a:spcPct val="100000"/>
              </a:lnSpc>
              <a:buChar char="-"/>
              <a:tabLst>
                <a:tab pos="81280" algn="l"/>
              </a:tabLst>
            </a:pPr>
            <a:r>
              <a:rPr sz="1000" spc="-55" dirty="0">
                <a:latin typeface="Verdana"/>
                <a:cs typeface="Verdana"/>
              </a:rPr>
              <a:t>(first</a:t>
            </a:r>
            <a:r>
              <a:rPr sz="1000" spc="-16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choice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20" dirty="0">
                <a:latin typeface="Verdana"/>
                <a:cs typeface="Verdana"/>
              </a:rPr>
              <a:t>if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other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50" dirty="0">
                <a:latin typeface="Verdana"/>
                <a:cs typeface="Verdana"/>
              </a:rPr>
              <a:t>antibiotics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65" dirty="0">
                <a:latin typeface="Verdana"/>
                <a:cs typeface="Verdana"/>
              </a:rPr>
              <a:t>are</a:t>
            </a:r>
            <a:r>
              <a:rPr sz="1000" spc="-160" dirty="0">
                <a:latin typeface="Verdana"/>
                <a:cs typeface="Verdana"/>
              </a:rPr>
              <a:t> </a:t>
            </a:r>
            <a:r>
              <a:rPr sz="1000" spc="-75" dirty="0">
                <a:latin typeface="Verdana"/>
                <a:cs typeface="Verdana"/>
              </a:rPr>
              <a:t>resistant.)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2084070" marR="5080">
              <a:lnSpc>
                <a:spcPct val="100000"/>
              </a:lnSpc>
            </a:pPr>
            <a:r>
              <a:rPr sz="1000" b="1" spc="5" dirty="0">
                <a:latin typeface="Arial"/>
                <a:cs typeface="Arial"/>
              </a:rPr>
              <a:t>TMP-SMX</a:t>
            </a:r>
            <a:r>
              <a:rPr sz="1000" b="1" spc="-105" dirty="0">
                <a:latin typeface="Arial"/>
                <a:cs typeface="Arial"/>
              </a:rPr>
              <a:t> </a:t>
            </a:r>
            <a:r>
              <a:rPr sz="1000" spc="-155" dirty="0">
                <a:latin typeface="Verdana"/>
                <a:cs typeface="Verdana"/>
              </a:rPr>
              <a:t>(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55" dirty="0">
                <a:latin typeface="Verdana"/>
                <a:cs typeface="Verdana"/>
              </a:rPr>
              <a:t>trade</a:t>
            </a:r>
            <a:r>
              <a:rPr sz="1000" spc="-170" dirty="0">
                <a:latin typeface="Verdana"/>
                <a:cs typeface="Verdana"/>
              </a:rPr>
              <a:t> </a:t>
            </a:r>
            <a:r>
              <a:rPr sz="1000" spc="-114" dirty="0">
                <a:latin typeface="Verdana"/>
                <a:cs typeface="Verdana"/>
              </a:rPr>
              <a:t>names: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70" dirty="0">
                <a:latin typeface="Verdana"/>
                <a:cs typeface="Verdana"/>
              </a:rPr>
              <a:t>Bactrim,</a:t>
            </a:r>
            <a:r>
              <a:rPr sz="1000" spc="-175" dirty="0">
                <a:latin typeface="Verdana"/>
                <a:cs typeface="Verdana"/>
              </a:rPr>
              <a:t> </a:t>
            </a:r>
            <a:r>
              <a:rPr sz="1000" spc="-85" dirty="0">
                <a:latin typeface="Verdana"/>
                <a:cs typeface="Verdana"/>
              </a:rPr>
              <a:t>Septra,  </a:t>
            </a:r>
            <a:r>
              <a:rPr sz="1000" spc="-65" dirty="0">
                <a:latin typeface="Verdana"/>
                <a:cs typeface="Verdana"/>
              </a:rPr>
              <a:t>Cotrimoxazole)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15036" y="1830096"/>
            <a:ext cx="0" cy="969644"/>
          </a:xfrm>
          <a:custGeom>
            <a:avLst/>
            <a:gdLst/>
            <a:ahLst/>
            <a:cxnLst/>
            <a:rect l="l" t="t" r="r" b="b"/>
            <a:pathLst>
              <a:path h="969644">
                <a:moveTo>
                  <a:pt x="0" y="0"/>
                </a:moveTo>
                <a:lnTo>
                  <a:pt x="0" y="969598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921334" y="1830096"/>
            <a:ext cx="0" cy="969644"/>
          </a:xfrm>
          <a:custGeom>
            <a:avLst/>
            <a:gdLst/>
            <a:ahLst/>
            <a:cxnLst/>
            <a:rect l="l" t="t" r="r" b="b"/>
            <a:pathLst>
              <a:path h="969644">
                <a:moveTo>
                  <a:pt x="0" y="0"/>
                </a:moveTo>
                <a:lnTo>
                  <a:pt x="0" y="969598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431934" y="1500396"/>
            <a:ext cx="0" cy="1896110"/>
          </a:xfrm>
          <a:custGeom>
            <a:avLst/>
            <a:gdLst/>
            <a:ahLst/>
            <a:cxnLst/>
            <a:rect l="l" t="t" r="r" b="b"/>
            <a:pathLst>
              <a:path h="1896110">
                <a:moveTo>
                  <a:pt x="0" y="0"/>
                </a:moveTo>
                <a:lnTo>
                  <a:pt x="0" y="1895996"/>
                </a:lnTo>
              </a:path>
            </a:pathLst>
          </a:custGeom>
          <a:ln w="19049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234558" y="894548"/>
            <a:ext cx="330200" cy="422909"/>
          </a:xfrm>
          <a:custGeom>
            <a:avLst/>
            <a:gdLst/>
            <a:ahLst/>
            <a:cxnLst/>
            <a:rect l="l" t="t" r="r" b="b"/>
            <a:pathLst>
              <a:path w="330200" h="422909">
                <a:moveTo>
                  <a:pt x="0" y="422699"/>
                </a:moveTo>
                <a:lnTo>
                  <a:pt x="329699" y="422699"/>
                </a:lnTo>
                <a:lnTo>
                  <a:pt x="329699" y="0"/>
                </a:lnTo>
              </a:path>
            </a:pathLst>
          </a:custGeom>
          <a:ln w="9524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107658" y="247624"/>
            <a:ext cx="887094" cy="647700"/>
          </a:xfrm>
          <a:prstGeom prst="rect">
            <a:avLst/>
          </a:prstGeom>
          <a:ln w="9524">
            <a:solidFill>
              <a:srgbClr val="FFE499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08585" marR="100330" indent="-635" algn="ctr">
              <a:lnSpc>
                <a:spcPct val="117200"/>
              </a:lnSpc>
              <a:spcBef>
                <a:spcPts val="100"/>
              </a:spcBef>
            </a:pPr>
            <a:r>
              <a:rPr sz="800" spc="-50" dirty="0">
                <a:solidFill>
                  <a:srgbClr val="38751C"/>
                </a:solidFill>
                <a:latin typeface="Verdana"/>
                <a:cs typeface="Verdana"/>
              </a:rPr>
              <a:t>The</a:t>
            </a:r>
            <a:r>
              <a:rPr sz="800" spc="-18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800" spc="-50" dirty="0">
                <a:solidFill>
                  <a:srgbClr val="38751C"/>
                </a:solidFill>
                <a:latin typeface="Verdana"/>
                <a:cs typeface="Verdana"/>
              </a:rPr>
              <a:t>treatment  </a:t>
            </a:r>
            <a:r>
              <a:rPr sz="800" spc="-45" dirty="0">
                <a:solidFill>
                  <a:srgbClr val="38751C"/>
                </a:solidFill>
                <a:latin typeface="Verdana"/>
                <a:cs typeface="Verdana"/>
              </a:rPr>
              <a:t>duration is  </a:t>
            </a:r>
            <a:r>
              <a:rPr sz="800" spc="-50" dirty="0">
                <a:solidFill>
                  <a:srgbClr val="38751C"/>
                </a:solidFill>
                <a:latin typeface="Verdana"/>
                <a:cs typeface="Verdana"/>
              </a:rPr>
              <a:t>about</a:t>
            </a:r>
            <a:r>
              <a:rPr sz="800" spc="-16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800" spc="-55" dirty="0">
                <a:solidFill>
                  <a:srgbClr val="38751C"/>
                </a:solidFill>
                <a:latin typeface="Verdana"/>
                <a:cs typeface="Verdana"/>
              </a:rPr>
              <a:t>7-14</a:t>
            </a:r>
            <a:r>
              <a:rPr sz="800" spc="-16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800" spc="-55" dirty="0">
                <a:solidFill>
                  <a:srgbClr val="38751C"/>
                </a:solidFill>
                <a:latin typeface="Verdana"/>
                <a:cs typeface="Verdana"/>
              </a:rPr>
              <a:t>d</a:t>
            </a:r>
            <a:r>
              <a:rPr sz="800" spc="-15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38751C"/>
                </a:solidFill>
                <a:latin typeface="Verdana"/>
                <a:cs typeface="Verdana"/>
              </a:rPr>
              <a:t>in  </a:t>
            </a:r>
            <a:r>
              <a:rPr sz="800" spc="-65" dirty="0">
                <a:solidFill>
                  <a:srgbClr val="38751C"/>
                </a:solidFill>
                <a:latin typeface="Verdana"/>
                <a:cs typeface="Verdana"/>
              </a:rPr>
              <a:t>most</a:t>
            </a:r>
            <a:r>
              <a:rPr sz="800" spc="-14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800" spc="-65" dirty="0">
                <a:solidFill>
                  <a:srgbClr val="38751C"/>
                </a:solidFill>
                <a:latin typeface="Verdana"/>
                <a:cs typeface="Verdana"/>
              </a:rPr>
              <a:t>cases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912" y="117962"/>
          <a:ext cx="9007475" cy="2261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70705"/>
                <a:gridCol w="4636770"/>
              </a:tblGrid>
              <a:tr h="62547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3200" b="1" spc="120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Relapsing</a:t>
                      </a:r>
                      <a:r>
                        <a:rPr sz="3200" b="1" spc="-60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140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infection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9525">
                      <a:solidFill>
                        <a:srgbClr val="FFE499"/>
                      </a:solidFill>
                      <a:prstDash val="solid"/>
                    </a:lnL>
                    <a:lnR w="9525">
                      <a:solidFill>
                        <a:srgbClr val="FFE499"/>
                      </a:solidFill>
                      <a:prstDash val="solid"/>
                    </a:lnR>
                    <a:lnT w="9525">
                      <a:solidFill>
                        <a:srgbClr val="FFE499"/>
                      </a:solidFill>
                      <a:prstDash val="solid"/>
                    </a:lnT>
                    <a:lnB w="9525">
                      <a:solidFill>
                        <a:srgbClr val="FFE4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3200" b="1" spc="110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Recurrent</a:t>
                      </a:r>
                      <a:r>
                        <a:rPr sz="3200" b="1" spc="-65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150" dirty="0">
                          <a:solidFill>
                            <a:srgbClr val="FFD866"/>
                          </a:solidFill>
                          <a:latin typeface="Times New Roman"/>
                          <a:cs typeface="Times New Roman"/>
                        </a:rPr>
                        <a:t>infections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9525">
                      <a:solidFill>
                        <a:srgbClr val="FFE499"/>
                      </a:solidFill>
                      <a:prstDash val="solid"/>
                    </a:lnL>
                    <a:lnR w="9525">
                      <a:solidFill>
                        <a:srgbClr val="FFE499"/>
                      </a:solidFill>
                      <a:prstDash val="solid"/>
                    </a:lnR>
                    <a:lnT w="9525">
                      <a:solidFill>
                        <a:srgbClr val="FFE499"/>
                      </a:solidFill>
                      <a:prstDash val="solid"/>
                    </a:lnT>
                    <a:lnB w="9525">
                      <a:solidFill>
                        <a:srgbClr val="FFE499"/>
                      </a:solidFill>
                      <a:prstDash val="solid"/>
                    </a:lnB>
                  </a:tcPr>
                </a:tc>
              </a:tr>
              <a:tr h="163639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100" spc="-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Relapse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1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means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that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6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there’s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7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treatment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5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failure</a:t>
                      </a:r>
                      <a:r>
                        <a:rPr sz="1100" spc="-17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3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(</a:t>
                      </a:r>
                      <a:r>
                        <a:rPr sz="1100" spc="-3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جﻼﻌﻟا</a:t>
                      </a:r>
                      <a:r>
                        <a:rPr sz="1100" spc="-9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دﻌﺑ</a:t>
                      </a:r>
                      <a:r>
                        <a:rPr sz="1100" spc="-9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نﺳﺣﺗ</a:t>
                      </a:r>
                      <a:r>
                        <a:rPr sz="1100" spc="-9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ﺎﻣ</a:t>
                      </a:r>
                      <a:r>
                        <a:rPr sz="1100" spc="-95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40" dirty="0">
                          <a:solidFill>
                            <a:srgbClr val="38751C"/>
                          </a:solidFill>
                          <a:latin typeface="Arial"/>
                          <a:cs typeface="Arial"/>
                        </a:rPr>
                        <a:t>ﻲﻧﻌﯾ</a:t>
                      </a:r>
                      <a:r>
                        <a:rPr sz="1100" spc="-4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)</a:t>
                      </a:r>
                      <a:endParaRPr sz="1100">
                        <a:latin typeface="Verdana"/>
                        <a:cs typeface="Verdana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100" b="1" spc="-65" dirty="0">
                          <a:latin typeface="Arial"/>
                          <a:cs typeface="Arial"/>
                        </a:rPr>
                        <a:t>Caused</a:t>
                      </a:r>
                      <a:r>
                        <a:rPr sz="11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by: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66370">
                        <a:lnSpc>
                          <a:spcPts val="1430"/>
                        </a:lnSpc>
                        <a:spcBef>
                          <a:spcPts val="1000"/>
                        </a:spcBef>
                        <a:tabLst>
                          <a:tab pos="547370" algn="l"/>
                        </a:tabLst>
                      </a:pPr>
                      <a:r>
                        <a:rPr sz="1200" spc="190" dirty="0">
                          <a:latin typeface="DejaVu Sans"/>
                          <a:cs typeface="DejaVu Sans"/>
                        </a:rPr>
                        <a:t>➔	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Treatment</a:t>
                      </a:r>
                      <a:r>
                        <a:rPr sz="1200" spc="-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failure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166370">
                        <a:lnSpc>
                          <a:spcPts val="1425"/>
                        </a:lnSpc>
                        <a:tabLst>
                          <a:tab pos="547370" algn="l"/>
                        </a:tabLst>
                      </a:pPr>
                      <a:r>
                        <a:rPr sz="1200" spc="190" dirty="0">
                          <a:latin typeface="DejaVu Sans"/>
                          <a:cs typeface="DejaVu Sans"/>
                        </a:rPr>
                        <a:t>➔	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Structural</a:t>
                      </a:r>
                      <a:r>
                        <a:rPr sz="1200" spc="-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abnormalities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166370">
                        <a:lnSpc>
                          <a:spcPts val="1430"/>
                        </a:lnSpc>
                        <a:tabLst>
                          <a:tab pos="547370" algn="l"/>
                        </a:tabLst>
                      </a:pPr>
                      <a:r>
                        <a:rPr sz="1200" spc="190" dirty="0">
                          <a:latin typeface="DejaVu Sans"/>
                          <a:cs typeface="DejaVu Sans"/>
                        </a:rPr>
                        <a:t>➔	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Abscesses.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0170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200" spc="-50" dirty="0">
                          <a:latin typeface="Verdana"/>
                          <a:cs typeface="Verdana"/>
                        </a:rPr>
                        <a:t>Antibiotics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used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at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the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0" dirty="0">
                          <a:latin typeface="Verdana"/>
                          <a:cs typeface="Verdana"/>
                        </a:rPr>
                        <a:t>initial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infection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treatment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4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7-14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4" dirty="0">
                          <a:latin typeface="Verdana"/>
                          <a:cs typeface="Verdana"/>
                        </a:rPr>
                        <a:t>days.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80010" marB="0">
                    <a:lnL w="9525">
                      <a:solidFill>
                        <a:srgbClr val="FFE499"/>
                      </a:solidFill>
                      <a:prstDash val="solid"/>
                    </a:lnL>
                    <a:lnR w="9525">
                      <a:solidFill>
                        <a:srgbClr val="FFE499"/>
                      </a:solidFill>
                      <a:prstDash val="solid"/>
                    </a:lnR>
                    <a:lnT w="9525">
                      <a:solidFill>
                        <a:srgbClr val="FFE499"/>
                      </a:solidFill>
                      <a:prstDash val="solid"/>
                    </a:lnT>
                    <a:lnB w="9525">
                      <a:solidFill>
                        <a:srgbClr val="FFE4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183515">
                        <a:lnSpc>
                          <a:spcPct val="100499"/>
                        </a:lnSpc>
                        <a:spcBef>
                          <a:spcPts val="625"/>
                        </a:spcBef>
                      </a:pPr>
                      <a:r>
                        <a:rPr sz="1100" spc="-6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Recurrent </a:t>
                      </a:r>
                      <a:r>
                        <a:rPr sz="1100" spc="-11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means </a:t>
                      </a:r>
                      <a:r>
                        <a:rPr sz="1100" spc="-6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that </a:t>
                      </a:r>
                      <a:r>
                        <a:rPr sz="1100" spc="-6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the </a:t>
                      </a:r>
                      <a:r>
                        <a:rPr sz="1100" spc="-6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patient </a:t>
                      </a:r>
                      <a:r>
                        <a:rPr sz="1100" spc="-3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will </a:t>
                      </a:r>
                      <a:r>
                        <a:rPr sz="1100" spc="-6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recover </a:t>
                      </a:r>
                      <a:r>
                        <a:rPr sz="1100" spc="-7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then </a:t>
                      </a:r>
                      <a:r>
                        <a:rPr sz="1100" spc="-80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get </a:t>
                      </a:r>
                      <a:r>
                        <a:rPr sz="1100" spc="-6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sick </a:t>
                      </a:r>
                      <a:r>
                        <a:rPr sz="1100" spc="-105" dirty="0">
                          <a:solidFill>
                            <a:srgbClr val="38751C"/>
                          </a:solidFill>
                          <a:latin typeface="Verdana"/>
                          <a:cs typeface="Verdana"/>
                        </a:rPr>
                        <a:t>again.  </a:t>
                      </a:r>
                      <a:r>
                        <a:rPr sz="1200" spc="-60" dirty="0">
                          <a:latin typeface="Verdana"/>
                          <a:cs typeface="Verdana"/>
                        </a:rPr>
                        <a:t>Patients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with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two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more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symptomatic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UTIs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within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months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45" dirty="0">
                          <a:latin typeface="Verdana"/>
                          <a:cs typeface="Verdana"/>
                        </a:rPr>
                        <a:t>or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3  </a:t>
                      </a:r>
                      <a:r>
                        <a:rPr sz="1200" spc="-4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1200" spc="-20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more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over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4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19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5" dirty="0">
                          <a:solidFill>
                            <a:srgbClr val="FF0000"/>
                          </a:solidFill>
                          <a:latin typeface="Verdana"/>
                          <a:cs typeface="Verdana"/>
                        </a:rPr>
                        <a:t>year.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166370">
                        <a:lnSpc>
                          <a:spcPts val="1415"/>
                        </a:lnSpc>
                        <a:tabLst>
                          <a:tab pos="547370" algn="l"/>
                        </a:tabLst>
                      </a:pPr>
                      <a:r>
                        <a:rPr sz="1200" spc="190" dirty="0">
                          <a:latin typeface="DejaVu Sans"/>
                          <a:cs typeface="DejaVu Sans"/>
                        </a:rPr>
                        <a:t>➔	</a:t>
                      </a:r>
                      <a:r>
                        <a:rPr sz="1200" spc="-60" dirty="0">
                          <a:latin typeface="Verdana"/>
                          <a:cs typeface="Verdana"/>
                        </a:rPr>
                        <a:t>Need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preventive</a:t>
                      </a:r>
                      <a:r>
                        <a:rPr sz="1200" spc="-3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therapy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0170" marR="1009650" indent="76200">
                        <a:lnSpc>
                          <a:spcPts val="1420"/>
                        </a:lnSpc>
                        <a:spcBef>
                          <a:spcPts val="55"/>
                        </a:spcBef>
                        <a:tabLst>
                          <a:tab pos="547370" algn="l"/>
                        </a:tabLst>
                      </a:pPr>
                      <a:r>
                        <a:rPr sz="1200" spc="190" dirty="0">
                          <a:latin typeface="DejaVu Sans"/>
                          <a:cs typeface="DejaVu Sans"/>
                        </a:rPr>
                        <a:t>➔	</a:t>
                      </a:r>
                      <a:r>
                        <a:rPr sz="1200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Antibiotic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taken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as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8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soon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11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as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105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symptoms</a:t>
                      </a:r>
                      <a:r>
                        <a:rPr sz="1200" u="heavy" spc="-20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u="heavy" spc="-90" dirty="0">
                          <a:uFill>
                            <a:solidFill>
                              <a:srgbClr val="000000"/>
                            </a:solidFill>
                          </a:uFill>
                          <a:latin typeface="Verdana"/>
                          <a:cs typeface="Verdana"/>
                        </a:rPr>
                        <a:t>develop. </a:t>
                      </a:r>
                      <a:r>
                        <a:rPr sz="1200" spc="-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If</a:t>
                      </a:r>
                      <a:r>
                        <a:rPr sz="1200" spc="-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infection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occurs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less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than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5" dirty="0">
                          <a:latin typeface="Verdana"/>
                          <a:cs typeface="Verdana"/>
                        </a:rPr>
                        <a:t>twice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4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5" dirty="0">
                          <a:latin typeface="Verdana"/>
                          <a:cs typeface="Verdana"/>
                        </a:rPr>
                        <a:t>year,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0170" marR="234315">
                        <a:lnSpc>
                          <a:spcPts val="1420"/>
                        </a:lnSpc>
                        <a:spcBef>
                          <a:spcPts val="10"/>
                        </a:spcBef>
                      </a:pPr>
                      <a:r>
                        <a:rPr sz="1200" spc="-114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clean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catch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5" dirty="0">
                          <a:latin typeface="Verdana"/>
                          <a:cs typeface="Verdana"/>
                        </a:rPr>
                        <a:t>urine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5" dirty="0">
                          <a:latin typeface="Verdana"/>
                          <a:cs typeface="Verdana"/>
                        </a:rPr>
                        <a:t>test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should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latin typeface="Verdana"/>
                          <a:cs typeface="Verdana"/>
                        </a:rPr>
                        <a:t>be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latin typeface="Verdana"/>
                          <a:cs typeface="Verdana"/>
                        </a:rPr>
                        <a:t>taken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4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0" dirty="0">
                          <a:latin typeface="Verdana"/>
                          <a:cs typeface="Verdana"/>
                        </a:rPr>
                        <a:t>culture</a:t>
                      </a:r>
                      <a:r>
                        <a:rPr sz="1200" spc="-19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latin typeface="Verdana"/>
                          <a:cs typeface="Verdana"/>
                        </a:rPr>
                        <a:t>and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5" dirty="0">
                          <a:latin typeface="Verdana"/>
                          <a:cs typeface="Verdana"/>
                        </a:rPr>
                        <a:t>treated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0" dirty="0">
                          <a:latin typeface="Verdana"/>
                          <a:cs typeface="Verdana"/>
                        </a:rPr>
                        <a:t>as  </a:t>
                      </a:r>
                      <a:r>
                        <a:rPr sz="1200" spc="-50" dirty="0">
                          <a:latin typeface="Verdana"/>
                          <a:cs typeface="Verdana"/>
                        </a:rPr>
                        <a:t>initial</a:t>
                      </a:r>
                      <a:r>
                        <a:rPr sz="1200" spc="-20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latin typeface="Verdana"/>
                          <a:cs typeface="Verdana"/>
                        </a:rPr>
                        <a:t>attack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40" dirty="0">
                          <a:latin typeface="Verdana"/>
                          <a:cs typeface="Verdana"/>
                        </a:rPr>
                        <a:t>for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latin typeface="Verdana"/>
                          <a:cs typeface="Verdana"/>
                        </a:rPr>
                        <a:t>3</a:t>
                      </a:r>
                      <a:r>
                        <a:rPr sz="1200" spc="-19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4" dirty="0">
                          <a:latin typeface="Verdana"/>
                          <a:cs typeface="Verdana"/>
                        </a:rPr>
                        <a:t>days.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79375" marB="0">
                    <a:lnL w="9525">
                      <a:solidFill>
                        <a:srgbClr val="FFE499"/>
                      </a:solidFill>
                      <a:prstDash val="solid"/>
                    </a:lnL>
                    <a:lnR w="9525">
                      <a:solidFill>
                        <a:srgbClr val="FFE499"/>
                      </a:solidFill>
                      <a:prstDash val="solid"/>
                    </a:lnR>
                    <a:lnT w="9525">
                      <a:solidFill>
                        <a:srgbClr val="FFE499"/>
                      </a:solidFill>
                      <a:prstDash val="solid"/>
                    </a:lnT>
                    <a:lnB w="9525">
                      <a:solidFill>
                        <a:srgbClr val="FFE4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338493" y="2522819"/>
            <a:ext cx="5720080" cy="2520315"/>
          </a:xfrm>
          <a:custGeom>
            <a:avLst/>
            <a:gdLst/>
            <a:ahLst/>
            <a:cxnLst/>
            <a:rect l="l" t="t" r="r" b="b"/>
            <a:pathLst>
              <a:path w="5720080" h="2520315">
                <a:moveTo>
                  <a:pt x="0" y="0"/>
                </a:moveTo>
                <a:lnTo>
                  <a:pt x="5719788" y="0"/>
                </a:lnTo>
                <a:lnTo>
                  <a:pt x="5719788" y="2519994"/>
                </a:lnTo>
                <a:lnTo>
                  <a:pt x="0" y="251999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E4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11521" y="2582641"/>
            <a:ext cx="430657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85" dirty="0">
                <a:solidFill>
                  <a:srgbClr val="FF0000"/>
                </a:solidFill>
                <a:latin typeface="Times New Roman"/>
                <a:cs typeface="Times New Roman"/>
              </a:rPr>
              <a:t>When</a:t>
            </a:r>
            <a:r>
              <a:rPr sz="2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105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2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125" dirty="0">
                <a:solidFill>
                  <a:srgbClr val="FF0000"/>
                </a:solidFill>
                <a:latin typeface="Times New Roman"/>
                <a:cs typeface="Times New Roman"/>
              </a:rPr>
              <a:t>consult</a:t>
            </a:r>
            <a:r>
              <a:rPr sz="2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110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2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600" b="1" spc="100" dirty="0">
                <a:solidFill>
                  <a:srgbClr val="FF0000"/>
                </a:solidFill>
                <a:latin typeface="Times New Roman"/>
                <a:cs typeface="Times New Roman"/>
              </a:rPr>
              <a:t>doctor?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195" y="2989294"/>
            <a:ext cx="5427345" cy="202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85" dirty="0">
                <a:latin typeface="Verdana"/>
                <a:cs typeface="Verdana"/>
              </a:rPr>
              <a:t>If </a:t>
            </a:r>
            <a:r>
              <a:rPr sz="1300" spc="-114" dirty="0">
                <a:latin typeface="Verdana"/>
                <a:cs typeface="Verdana"/>
              </a:rPr>
              <a:t>symptoms</a:t>
            </a:r>
            <a:r>
              <a:rPr sz="1300" spc="-340" dirty="0">
                <a:latin typeface="Verdana"/>
                <a:cs typeface="Verdana"/>
              </a:rPr>
              <a:t> </a:t>
            </a:r>
            <a:r>
              <a:rPr sz="1300" spc="-75" dirty="0">
                <a:solidFill>
                  <a:srgbClr val="FF0000"/>
                </a:solidFill>
                <a:latin typeface="Verdana"/>
                <a:cs typeface="Verdana"/>
              </a:rPr>
              <a:t>persist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5" dirty="0">
                <a:latin typeface="Verdana"/>
                <a:cs typeface="Verdana"/>
              </a:rPr>
              <a:t>A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change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in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14" dirty="0">
                <a:latin typeface="Verdana"/>
                <a:cs typeface="Verdana"/>
              </a:rPr>
              <a:t>symptoms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solidFill>
                  <a:srgbClr val="38751C"/>
                </a:solidFill>
                <a:latin typeface="Verdana"/>
                <a:cs typeface="Verdana"/>
              </a:rPr>
              <a:t>(like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65" dirty="0">
                <a:solidFill>
                  <a:srgbClr val="38751C"/>
                </a:solidFill>
                <a:latin typeface="Verdana"/>
                <a:cs typeface="Verdana"/>
              </a:rPr>
              <a:t>blood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65" dirty="0">
                <a:solidFill>
                  <a:srgbClr val="38751C"/>
                </a:solidFill>
                <a:latin typeface="Verdana"/>
                <a:cs typeface="Verdana"/>
              </a:rPr>
              <a:t>in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38751C"/>
                </a:solidFill>
                <a:latin typeface="Verdana"/>
                <a:cs typeface="Verdana"/>
              </a:rPr>
              <a:t>urine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05" dirty="0">
                <a:solidFill>
                  <a:srgbClr val="38751C"/>
                </a:solidFill>
                <a:latin typeface="Verdana"/>
                <a:cs typeface="Verdana"/>
              </a:rPr>
              <a:t>and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10" dirty="0">
                <a:solidFill>
                  <a:srgbClr val="38751C"/>
                </a:solidFill>
                <a:latin typeface="Verdana"/>
                <a:cs typeface="Verdana"/>
              </a:rPr>
              <a:t>pain)</a:t>
            </a:r>
            <a:endParaRPr sz="1300">
              <a:latin typeface="Verdana"/>
              <a:cs typeface="Verdana"/>
            </a:endParaRPr>
          </a:p>
          <a:p>
            <a:pPr marL="402590" marR="5080" indent="-390525">
              <a:lnSpc>
                <a:spcPct val="101000"/>
              </a:lnSpc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80" dirty="0">
                <a:latin typeface="Verdana"/>
                <a:cs typeface="Verdana"/>
              </a:rPr>
              <a:t>Pregnant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women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105" dirty="0">
                <a:solidFill>
                  <a:srgbClr val="38751C"/>
                </a:solidFill>
                <a:latin typeface="Verdana"/>
                <a:cs typeface="Verdana"/>
              </a:rPr>
              <a:t>(pregnant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05" dirty="0">
                <a:solidFill>
                  <a:srgbClr val="38751C"/>
                </a:solidFill>
                <a:latin typeface="Verdana"/>
                <a:cs typeface="Verdana"/>
              </a:rPr>
              <a:t>women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05" dirty="0">
                <a:solidFill>
                  <a:srgbClr val="38751C"/>
                </a:solidFill>
                <a:latin typeface="Verdana"/>
                <a:cs typeface="Verdana"/>
              </a:rPr>
              <a:t>have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38751C"/>
                </a:solidFill>
                <a:latin typeface="Verdana"/>
                <a:cs typeface="Verdana"/>
              </a:rPr>
              <a:t>to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95" dirty="0">
                <a:solidFill>
                  <a:srgbClr val="38751C"/>
                </a:solidFill>
                <a:latin typeface="Verdana"/>
                <a:cs typeface="Verdana"/>
              </a:rPr>
              <a:t>always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5" dirty="0">
                <a:solidFill>
                  <a:srgbClr val="38751C"/>
                </a:solidFill>
                <a:latin typeface="Verdana"/>
                <a:cs typeface="Verdana"/>
              </a:rPr>
              <a:t>consult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25" dirty="0">
                <a:solidFill>
                  <a:srgbClr val="38751C"/>
                </a:solidFill>
                <a:latin typeface="Verdana"/>
                <a:cs typeface="Verdana"/>
              </a:rPr>
              <a:t>a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60" dirty="0">
                <a:solidFill>
                  <a:srgbClr val="38751C"/>
                </a:solidFill>
                <a:latin typeface="Verdana"/>
                <a:cs typeface="Verdana"/>
              </a:rPr>
              <a:t>doctor</a:t>
            </a:r>
            <a:r>
              <a:rPr sz="13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80" dirty="0">
                <a:solidFill>
                  <a:srgbClr val="38751C"/>
                </a:solidFill>
                <a:latin typeface="Verdana"/>
                <a:cs typeface="Verdana"/>
              </a:rPr>
              <a:t>bc  </a:t>
            </a:r>
            <a:r>
              <a:rPr sz="1300" spc="-105" dirty="0">
                <a:solidFill>
                  <a:srgbClr val="38751C"/>
                </a:solidFill>
                <a:latin typeface="Verdana"/>
                <a:cs typeface="Verdana"/>
              </a:rPr>
              <a:t>sometimes </a:t>
            </a:r>
            <a:r>
              <a:rPr sz="1300" spc="-85" dirty="0">
                <a:solidFill>
                  <a:srgbClr val="38751C"/>
                </a:solidFill>
                <a:latin typeface="Verdana"/>
                <a:cs typeface="Verdana"/>
              </a:rPr>
              <a:t>they </a:t>
            </a:r>
            <a:r>
              <a:rPr sz="1300" spc="-90" dirty="0">
                <a:solidFill>
                  <a:srgbClr val="38751C"/>
                </a:solidFill>
                <a:latin typeface="Verdana"/>
                <a:cs typeface="Verdana"/>
              </a:rPr>
              <a:t>get Asymptomatic </a:t>
            </a:r>
            <a:r>
              <a:rPr sz="1300" spc="-70" dirty="0">
                <a:solidFill>
                  <a:srgbClr val="38751C"/>
                </a:solidFill>
                <a:latin typeface="Verdana"/>
                <a:cs typeface="Verdana"/>
              </a:rPr>
              <a:t>bacteriuria </a:t>
            </a:r>
            <a:r>
              <a:rPr sz="1300" dirty="0">
                <a:solidFill>
                  <a:srgbClr val="38751C"/>
                </a:solidFill>
                <a:latin typeface="Arial"/>
                <a:cs typeface="Arial"/>
              </a:rPr>
              <a:t>→ </a:t>
            </a:r>
            <a:r>
              <a:rPr sz="1300" spc="-95" dirty="0">
                <a:solidFill>
                  <a:srgbClr val="38751C"/>
                </a:solidFill>
                <a:latin typeface="Verdana"/>
                <a:cs typeface="Verdana"/>
              </a:rPr>
              <a:t>high </a:t>
            </a:r>
            <a:r>
              <a:rPr sz="1300" spc="-75" dirty="0">
                <a:solidFill>
                  <a:srgbClr val="38751C"/>
                </a:solidFill>
                <a:latin typeface="Verdana"/>
                <a:cs typeface="Verdana"/>
              </a:rPr>
              <a:t>count </a:t>
            </a:r>
            <a:r>
              <a:rPr sz="1300" spc="-65" dirty="0">
                <a:solidFill>
                  <a:srgbClr val="38751C"/>
                </a:solidFill>
                <a:latin typeface="Verdana"/>
                <a:cs typeface="Verdana"/>
              </a:rPr>
              <a:t>in </a:t>
            </a:r>
            <a:r>
              <a:rPr sz="1300" spc="-70" dirty="0">
                <a:solidFill>
                  <a:srgbClr val="38751C"/>
                </a:solidFill>
                <a:latin typeface="Verdana"/>
                <a:cs typeface="Verdana"/>
              </a:rPr>
              <a:t>urine  </a:t>
            </a:r>
            <a:r>
              <a:rPr sz="1300" spc="-75" dirty="0">
                <a:solidFill>
                  <a:srgbClr val="38751C"/>
                </a:solidFill>
                <a:latin typeface="Verdana"/>
                <a:cs typeface="Verdana"/>
              </a:rPr>
              <a:t>but</a:t>
            </a:r>
            <a:r>
              <a:rPr sz="1300" spc="-21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85" dirty="0">
                <a:solidFill>
                  <a:srgbClr val="38751C"/>
                </a:solidFill>
                <a:latin typeface="Verdana"/>
                <a:cs typeface="Verdana"/>
              </a:rPr>
              <a:t>no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25" dirty="0">
                <a:solidFill>
                  <a:srgbClr val="38751C"/>
                </a:solidFill>
                <a:latin typeface="Verdana"/>
                <a:cs typeface="Verdana"/>
              </a:rPr>
              <a:t>symptoms.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35" dirty="0">
                <a:solidFill>
                  <a:srgbClr val="38751C"/>
                </a:solidFill>
                <a:latin typeface="Verdana"/>
                <a:cs typeface="Verdana"/>
              </a:rPr>
              <a:t>So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25" dirty="0">
                <a:solidFill>
                  <a:srgbClr val="38751C"/>
                </a:solidFill>
                <a:latin typeface="Verdana"/>
                <a:cs typeface="Verdana"/>
              </a:rPr>
              <a:t>if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65" dirty="0">
                <a:solidFill>
                  <a:srgbClr val="38751C"/>
                </a:solidFill>
                <a:latin typeface="Verdana"/>
                <a:cs typeface="Verdana"/>
              </a:rPr>
              <a:t>not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38751C"/>
                </a:solidFill>
                <a:latin typeface="Verdana"/>
                <a:cs typeface="Verdana"/>
              </a:rPr>
              <a:t>treated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00" dirty="0">
                <a:solidFill>
                  <a:srgbClr val="38751C"/>
                </a:solidFill>
                <a:latin typeface="Verdana"/>
                <a:cs typeface="Verdana"/>
              </a:rPr>
              <a:t>can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00" dirty="0">
                <a:solidFill>
                  <a:srgbClr val="38751C"/>
                </a:solidFill>
                <a:latin typeface="Verdana"/>
                <a:cs typeface="Verdana"/>
              </a:rPr>
              <a:t>cause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80" dirty="0">
                <a:solidFill>
                  <a:srgbClr val="38751C"/>
                </a:solidFill>
                <a:latin typeface="Verdana"/>
                <a:cs typeface="Verdana"/>
              </a:rPr>
              <a:t>pyelonephritis)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25" dirty="0">
                <a:latin typeface="Verdana"/>
                <a:cs typeface="Verdana"/>
              </a:rPr>
              <a:t>More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than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4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5" dirty="0">
                <a:latin typeface="Verdana"/>
                <a:cs typeface="Verdana"/>
              </a:rPr>
              <a:t>infections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per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year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100" dirty="0">
                <a:latin typeface="Verdana"/>
                <a:cs typeface="Verdana"/>
              </a:rPr>
              <a:t>Impaired </a:t>
            </a:r>
            <a:r>
              <a:rPr sz="1300" spc="-120" dirty="0">
                <a:latin typeface="Verdana"/>
                <a:cs typeface="Verdana"/>
              </a:rPr>
              <a:t>immune</a:t>
            </a:r>
            <a:r>
              <a:rPr sz="1300" spc="-325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system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300" spc="-70" dirty="0">
                <a:solidFill>
                  <a:srgbClr val="FF0000"/>
                </a:solidFill>
                <a:latin typeface="Verdana"/>
                <a:cs typeface="Verdana"/>
              </a:rPr>
              <a:t>Previous </a:t>
            </a:r>
            <a:r>
              <a:rPr sz="1300" spc="-85" dirty="0">
                <a:solidFill>
                  <a:srgbClr val="FF0000"/>
                </a:solidFill>
                <a:latin typeface="Verdana"/>
                <a:cs typeface="Verdana"/>
              </a:rPr>
              <a:t>kidney</a:t>
            </a:r>
            <a:r>
              <a:rPr sz="1300" spc="-3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65" dirty="0">
                <a:solidFill>
                  <a:srgbClr val="FF0000"/>
                </a:solidFill>
                <a:latin typeface="Verdana"/>
                <a:cs typeface="Verdana"/>
              </a:rPr>
              <a:t>infections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75" dirty="0">
                <a:latin typeface="Verdana"/>
                <a:cs typeface="Verdana"/>
              </a:rPr>
              <a:t>Structural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0" dirty="0">
                <a:latin typeface="Verdana"/>
                <a:cs typeface="Verdana"/>
              </a:rPr>
              <a:t>abnormalities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urinary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tract</a:t>
            </a:r>
            <a:endParaRPr sz="1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55" dirty="0">
                <a:latin typeface="Verdana"/>
                <a:cs typeface="Verdana"/>
              </a:rPr>
              <a:t>History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infection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antibiotic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solidFill>
                  <a:srgbClr val="38751C"/>
                </a:solidFill>
                <a:latin typeface="Verdana"/>
                <a:cs typeface="Verdana"/>
              </a:rPr>
              <a:t>multi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resistant</a:t>
            </a:r>
            <a:r>
              <a:rPr sz="1300" spc="-204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bacteria.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74" y="3166393"/>
            <a:ext cx="3221355" cy="1381125"/>
          </a:xfrm>
          <a:prstGeom prst="rect">
            <a:avLst/>
          </a:prstGeom>
          <a:ln w="9524">
            <a:solidFill>
              <a:srgbClr val="FF0000"/>
            </a:solidFill>
          </a:ln>
        </p:spPr>
        <p:txBody>
          <a:bodyPr vert="horz" wrap="square" lIns="0" tIns="52705" rIns="0" bIns="0" rtlCol="0">
            <a:spAutoFit/>
          </a:bodyPr>
          <a:lstStyle/>
          <a:p>
            <a:pPr marL="85090" marR="104775">
              <a:lnSpc>
                <a:spcPct val="114599"/>
              </a:lnSpc>
              <a:spcBef>
                <a:spcPts val="415"/>
              </a:spcBef>
            </a:pPr>
            <a:r>
              <a:rPr sz="1200" spc="-70" dirty="0">
                <a:solidFill>
                  <a:srgbClr val="FF0000"/>
                </a:solidFill>
                <a:latin typeface="Verdana"/>
                <a:cs typeface="Verdana"/>
              </a:rPr>
              <a:t>The </a:t>
            </a:r>
            <a:r>
              <a:rPr sz="1200" spc="-60" dirty="0">
                <a:solidFill>
                  <a:srgbClr val="FF0000"/>
                </a:solidFill>
                <a:latin typeface="Verdana"/>
                <a:cs typeface="Verdana"/>
              </a:rPr>
              <a:t>difference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between </a:t>
            </a:r>
            <a:r>
              <a:rPr sz="1200" spc="-80" dirty="0">
                <a:solidFill>
                  <a:srgbClr val="FF0000"/>
                </a:solidFill>
                <a:latin typeface="Verdana"/>
                <a:cs typeface="Verdana"/>
              </a:rPr>
              <a:t>Relapsing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and 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Recurrent</a:t>
            </a:r>
            <a:r>
              <a:rPr sz="1200" spc="-20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FF0000"/>
                </a:solidFill>
                <a:latin typeface="Verdana"/>
                <a:cs typeface="Verdana"/>
              </a:rPr>
              <a:t>infections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that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FF0000"/>
                </a:solidFill>
                <a:latin typeface="Verdana"/>
                <a:cs typeface="Verdana"/>
              </a:rPr>
              <a:t>relapsing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FF0000"/>
                </a:solidFill>
                <a:latin typeface="Verdana"/>
                <a:cs typeface="Verdana"/>
              </a:rPr>
              <a:t>means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FF0000"/>
                </a:solidFill>
                <a:latin typeface="Verdana"/>
                <a:cs typeface="Verdana"/>
              </a:rPr>
              <a:t>the 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patient didn’t recover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completely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and </a:t>
            </a:r>
            <a:r>
              <a:rPr sz="1200" spc="-100" dirty="0">
                <a:solidFill>
                  <a:srgbClr val="FF0000"/>
                </a:solidFill>
                <a:latin typeface="Verdana"/>
                <a:cs typeface="Verdana"/>
              </a:rPr>
              <a:t>have  </a:t>
            </a:r>
            <a:r>
              <a:rPr sz="1200" spc="-70" dirty="0">
                <a:solidFill>
                  <a:srgbClr val="FF0000"/>
                </a:solidFill>
                <a:latin typeface="Verdana"/>
                <a:cs typeface="Verdana"/>
              </a:rPr>
              <a:t>the </a:t>
            </a:r>
            <a:r>
              <a:rPr sz="1200" spc="-125" dirty="0">
                <a:solidFill>
                  <a:srgbClr val="FF0000"/>
                </a:solidFill>
                <a:latin typeface="Verdana"/>
                <a:cs typeface="Verdana"/>
              </a:rPr>
              <a:t>same </a:t>
            </a:r>
            <a:r>
              <a:rPr sz="1200" spc="-80" dirty="0">
                <a:solidFill>
                  <a:srgbClr val="FF0000"/>
                </a:solidFill>
                <a:latin typeface="Verdana"/>
                <a:cs typeface="Verdana"/>
              </a:rPr>
              <a:t>bacteria.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Recurrent </a:t>
            </a:r>
            <a:r>
              <a:rPr sz="1200" spc="-120" dirty="0">
                <a:solidFill>
                  <a:srgbClr val="FF0000"/>
                </a:solidFill>
                <a:latin typeface="Verdana"/>
                <a:cs typeface="Verdana"/>
              </a:rPr>
              <a:t>means </a:t>
            </a:r>
            <a:r>
              <a:rPr sz="1200" spc="-70" dirty="0">
                <a:solidFill>
                  <a:srgbClr val="FF0000"/>
                </a:solidFill>
                <a:latin typeface="Verdana"/>
                <a:cs typeface="Verdana"/>
              </a:rPr>
              <a:t>the 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patient </a:t>
            </a:r>
            <a:r>
              <a:rPr sz="1200" spc="-70" dirty="0">
                <a:solidFill>
                  <a:srgbClr val="FF0000"/>
                </a:solidFill>
                <a:latin typeface="Verdana"/>
                <a:cs typeface="Verdana"/>
              </a:rPr>
              <a:t>recovered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completely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and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then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had 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reinfection.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143" y="2780576"/>
            <a:ext cx="11512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Important!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99" y="391349"/>
            <a:ext cx="4000500" cy="626110"/>
          </a:xfrm>
          <a:prstGeom prst="rect">
            <a:avLst/>
          </a:prstGeom>
          <a:ln w="9524">
            <a:solidFill>
              <a:srgbClr val="F6CD4B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336550">
              <a:lnSpc>
                <a:spcPct val="100000"/>
              </a:lnSpc>
              <a:spcBef>
                <a:spcPts val="565"/>
              </a:spcBef>
            </a:pPr>
            <a:r>
              <a:rPr sz="2700" b="1" spc="110" dirty="0">
                <a:solidFill>
                  <a:srgbClr val="F6CD4B"/>
                </a:solidFill>
                <a:latin typeface="Times New Roman"/>
                <a:cs typeface="Times New Roman"/>
              </a:rPr>
              <a:t>Postcoital</a:t>
            </a:r>
            <a:r>
              <a:rPr sz="2700" b="1" spc="-60" dirty="0">
                <a:solidFill>
                  <a:srgbClr val="F6CD4B"/>
                </a:solidFill>
                <a:latin typeface="Times New Roman"/>
                <a:cs typeface="Times New Roman"/>
              </a:rPr>
              <a:t> </a:t>
            </a:r>
            <a:r>
              <a:rPr sz="2700" b="1" spc="105" dirty="0">
                <a:solidFill>
                  <a:srgbClr val="F6CD4B"/>
                </a:solidFill>
                <a:latin typeface="Times New Roman"/>
                <a:cs typeface="Times New Roman"/>
              </a:rPr>
              <a:t>antibiotics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1699" y="1017447"/>
            <a:ext cx="4000500" cy="2770505"/>
          </a:xfrm>
          <a:prstGeom prst="rect">
            <a:avLst/>
          </a:prstGeom>
          <a:ln w="9524">
            <a:solidFill>
              <a:srgbClr val="F6CD4B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542290" marR="87630" indent="-428625">
              <a:lnSpc>
                <a:spcPct val="113300"/>
              </a:lnSpc>
              <a:spcBef>
                <a:spcPts val="355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105" dirty="0">
                <a:latin typeface="Verdana"/>
                <a:cs typeface="Verdana"/>
              </a:rPr>
              <a:t>If </a:t>
            </a:r>
            <a:r>
              <a:rPr sz="1600" spc="-80" dirty="0">
                <a:latin typeface="Verdana"/>
                <a:cs typeface="Verdana"/>
              </a:rPr>
              <a:t>recurrent UTI </a:t>
            </a:r>
            <a:r>
              <a:rPr sz="1600" spc="-85" dirty="0">
                <a:latin typeface="Verdana"/>
                <a:cs typeface="Verdana"/>
              </a:rPr>
              <a:t>is related </a:t>
            </a:r>
            <a:r>
              <a:rPr sz="1600" spc="-60" dirty="0">
                <a:latin typeface="Verdana"/>
                <a:cs typeface="Verdana"/>
              </a:rPr>
              <a:t>to </a:t>
            </a:r>
            <a:r>
              <a:rPr sz="1600" spc="-120" dirty="0">
                <a:solidFill>
                  <a:srgbClr val="FF0000"/>
                </a:solidFill>
                <a:latin typeface="Verdana"/>
                <a:cs typeface="Verdana"/>
              </a:rPr>
              <a:t>sexual  </a:t>
            </a:r>
            <a:r>
              <a:rPr sz="1600" spc="-100" dirty="0">
                <a:solidFill>
                  <a:srgbClr val="FF0000"/>
                </a:solidFill>
                <a:latin typeface="Verdana"/>
                <a:cs typeface="Verdana"/>
              </a:rPr>
              <a:t>activity</a:t>
            </a:r>
            <a:r>
              <a:rPr sz="1600" spc="-100" dirty="0">
                <a:latin typeface="Verdana"/>
                <a:cs typeface="Verdana"/>
              </a:rPr>
              <a:t>,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and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episodes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recur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20" dirty="0">
                <a:latin typeface="Verdana"/>
                <a:cs typeface="Verdana"/>
              </a:rPr>
              <a:t>more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than  </a:t>
            </a:r>
            <a:r>
              <a:rPr sz="1600" spc="-90" dirty="0">
                <a:latin typeface="Verdana"/>
                <a:cs typeface="Verdana"/>
              </a:rPr>
              <a:t>2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14" dirty="0">
                <a:latin typeface="Verdana"/>
                <a:cs typeface="Verdana"/>
              </a:rPr>
              <a:t>times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within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6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months</a:t>
            </a:r>
            <a:endParaRPr sz="1600">
              <a:latin typeface="Verdana"/>
              <a:cs typeface="Verdana"/>
            </a:endParaRPr>
          </a:p>
          <a:p>
            <a:pPr marL="542290" marR="749935" indent="-428625">
              <a:lnSpc>
                <a:spcPct val="113300"/>
              </a:lnSpc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10" dirty="0">
                <a:latin typeface="Verdana"/>
                <a:cs typeface="Verdana"/>
              </a:rPr>
              <a:t>A</a:t>
            </a:r>
            <a:r>
              <a:rPr sz="1600" spc="-270" dirty="0">
                <a:latin typeface="Verdana"/>
                <a:cs typeface="Verdana"/>
              </a:rPr>
              <a:t> </a:t>
            </a:r>
            <a:r>
              <a:rPr sz="1600" spc="-105" dirty="0">
                <a:latin typeface="Verdana"/>
                <a:cs typeface="Verdana"/>
              </a:rPr>
              <a:t>single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preventive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dose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110" dirty="0">
                <a:latin typeface="Verdana"/>
                <a:cs typeface="Verdana"/>
              </a:rPr>
              <a:t>taken  </a:t>
            </a:r>
            <a:r>
              <a:rPr sz="1600" spc="-114" dirty="0">
                <a:latin typeface="Verdana"/>
                <a:cs typeface="Verdana"/>
              </a:rPr>
              <a:t>immediately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after</a:t>
            </a:r>
            <a:endParaRPr sz="1600">
              <a:latin typeface="Verdana"/>
              <a:cs typeface="Verdana"/>
            </a:endParaRPr>
          </a:p>
          <a:p>
            <a:pPr marL="542290">
              <a:lnSpc>
                <a:spcPct val="100000"/>
              </a:lnSpc>
              <a:spcBef>
                <a:spcPts val="254"/>
              </a:spcBef>
            </a:pPr>
            <a:r>
              <a:rPr sz="1600" spc="-85" dirty="0">
                <a:latin typeface="Verdana"/>
                <a:cs typeface="Verdana"/>
              </a:rPr>
              <a:t>intercourse</a:t>
            </a:r>
            <a:endParaRPr sz="1600">
              <a:latin typeface="Verdana"/>
              <a:cs typeface="Verdana"/>
            </a:endParaRPr>
          </a:p>
          <a:p>
            <a:pPr marL="113664">
              <a:lnSpc>
                <a:spcPct val="100000"/>
              </a:lnSpc>
              <a:spcBef>
                <a:spcPts val="254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65" dirty="0">
                <a:latin typeface="Verdana"/>
                <a:cs typeface="Verdana"/>
              </a:rPr>
              <a:t>Antibiotics </a:t>
            </a:r>
            <a:r>
              <a:rPr sz="1600" spc="-120" dirty="0">
                <a:latin typeface="Verdana"/>
                <a:cs typeface="Verdana"/>
              </a:rPr>
              <a:t>include:</a:t>
            </a:r>
            <a:r>
              <a:rPr sz="1600" spc="-450" dirty="0">
                <a:latin typeface="Verdana"/>
                <a:cs typeface="Verdana"/>
              </a:rPr>
              <a:t> </a:t>
            </a:r>
            <a:r>
              <a:rPr sz="1600" spc="-65" dirty="0">
                <a:latin typeface="Verdana"/>
                <a:cs typeface="Verdana"/>
              </a:rPr>
              <a:t>TMP-SMX,</a:t>
            </a:r>
            <a:endParaRPr sz="1600">
              <a:latin typeface="Verdana"/>
              <a:cs typeface="Verdana"/>
            </a:endParaRPr>
          </a:p>
          <a:p>
            <a:pPr marL="542290" marR="261620">
              <a:lnSpc>
                <a:spcPts val="1889"/>
              </a:lnSpc>
              <a:spcBef>
                <a:spcPts val="340"/>
              </a:spcBef>
            </a:pPr>
            <a:r>
              <a:rPr sz="1600" spc="-100" dirty="0">
                <a:latin typeface="Verdana"/>
                <a:cs typeface="Verdana"/>
              </a:rPr>
              <a:t>Cephalexin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or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75" dirty="0">
                <a:latin typeface="Verdana"/>
                <a:cs typeface="Verdana"/>
              </a:rPr>
              <a:t>Ciprofloxacin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300" spc="-80" dirty="0">
                <a:solidFill>
                  <a:srgbClr val="38751C"/>
                </a:solidFill>
                <a:latin typeface="Verdana"/>
                <a:cs typeface="Verdana"/>
              </a:rPr>
              <a:t>(for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38751C"/>
                </a:solidFill>
                <a:latin typeface="Verdana"/>
                <a:cs typeface="Verdana"/>
              </a:rPr>
              <a:t>short  </a:t>
            </a:r>
            <a:r>
              <a:rPr sz="1300" spc="-90" dirty="0">
                <a:solidFill>
                  <a:srgbClr val="38751C"/>
                </a:solidFill>
                <a:latin typeface="Verdana"/>
                <a:cs typeface="Verdana"/>
              </a:rPr>
              <a:t>time</a:t>
            </a:r>
            <a:r>
              <a:rPr sz="1300" spc="-21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50" dirty="0">
                <a:solidFill>
                  <a:srgbClr val="38751C"/>
                </a:solidFill>
                <a:latin typeface="Verdana"/>
                <a:cs typeface="Verdana"/>
              </a:rPr>
              <a:t>to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80" dirty="0">
                <a:solidFill>
                  <a:srgbClr val="38751C"/>
                </a:solidFill>
                <a:latin typeface="Verdana"/>
                <a:cs typeface="Verdana"/>
              </a:rPr>
              <a:t>avoid</a:t>
            </a:r>
            <a:r>
              <a:rPr sz="1300" spc="-2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75" dirty="0">
                <a:solidFill>
                  <a:srgbClr val="38751C"/>
                </a:solidFill>
                <a:latin typeface="Verdana"/>
                <a:cs typeface="Verdana"/>
              </a:rPr>
              <a:t>infection)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2390" y="1017447"/>
            <a:ext cx="4000500" cy="2770505"/>
          </a:xfrm>
          <a:prstGeom prst="rect">
            <a:avLst/>
          </a:prstGeom>
          <a:ln w="9524">
            <a:solidFill>
              <a:srgbClr val="F6CD4B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542925" marR="570230" indent="-428625">
              <a:lnSpc>
                <a:spcPct val="113300"/>
              </a:lnSpc>
              <a:spcBef>
                <a:spcPts val="355"/>
              </a:spcBef>
              <a:tabLst>
                <a:tab pos="54229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70" dirty="0">
                <a:latin typeface="Verdana"/>
                <a:cs typeface="Verdana"/>
              </a:rPr>
              <a:t>Optional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for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patients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00" dirty="0">
                <a:latin typeface="Verdana"/>
                <a:cs typeface="Verdana"/>
              </a:rPr>
              <a:t>who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do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not  </a:t>
            </a:r>
            <a:r>
              <a:rPr sz="1600" spc="-105" dirty="0">
                <a:latin typeface="Verdana"/>
                <a:cs typeface="Verdana"/>
              </a:rPr>
              <a:t>respond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to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80" dirty="0">
                <a:latin typeface="Verdana"/>
                <a:cs typeface="Verdana"/>
              </a:rPr>
              <a:t>other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45" dirty="0">
                <a:latin typeface="Verdana"/>
                <a:cs typeface="Verdana"/>
              </a:rPr>
              <a:t>measures.</a:t>
            </a:r>
            <a:endParaRPr sz="160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254"/>
              </a:spcBef>
              <a:tabLst>
                <a:tab pos="581660" algn="l"/>
              </a:tabLst>
            </a:pPr>
            <a:r>
              <a:rPr sz="1600" spc="254" dirty="0">
                <a:latin typeface="DejaVu Sans"/>
                <a:cs typeface="DejaVu Sans"/>
              </a:rPr>
              <a:t>➔	</a:t>
            </a:r>
            <a:r>
              <a:rPr sz="1600" spc="-110" dirty="0">
                <a:latin typeface="Verdana"/>
                <a:cs typeface="Verdana"/>
              </a:rPr>
              <a:t>Reduces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recurrence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20" dirty="0">
                <a:latin typeface="Verdana"/>
                <a:cs typeface="Verdana"/>
              </a:rPr>
              <a:t>by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120" dirty="0">
                <a:latin typeface="Verdana"/>
                <a:cs typeface="Verdana"/>
              </a:rPr>
              <a:t>up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to</a:t>
            </a:r>
            <a:r>
              <a:rPr sz="1600" spc="-254" dirty="0">
                <a:latin typeface="Verdana"/>
                <a:cs typeface="Verdana"/>
              </a:rPr>
              <a:t> </a:t>
            </a:r>
            <a:r>
              <a:rPr sz="1600" spc="-215" dirty="0">
                <a:latin typeface="Verdana"/>
                <a:cs typeface="Verdana"/>
              </a:rPr>
              <a:t>95%</a:t>
            </a:r>
            <a:endParaRPr sz="1600">
              <a:latin typeface="Verdana"/>
              <a:cs typeface="Verdana"/>
            </a:endParaRPr>
          </a:p>
          <a:p>
            <a:pPr marL="542925" marR="125095" indent="-428625">
              <a:lnSpc>
                <a:spcPct val="113300"/>
              </a:lnSpc>
              <a:tabLst>
                <a:tab pos="581660" algn="l"/>
              </a:tabLst>
            </a:pPr>
            <a:r>
              <a:rPr sz="1600" spc="254" dirty="0">
                <a:latin typeface="DejaVu Sans"/>
                <a:cs typeface="DejaVu Sans"/>
              </a:rPr>
              <a:t>➔		</a:t>
            </a:r>
            <a:r>
              <a:rPr sz="1600" spc="-80" dirty="0">
                <a:latin typeface="Verdana"/>
                <a:cs typeface="Verdana"/>
              </a:rPr>
              <a:t>Low </a:t>
            </a:r>
            <a:r>
              <a:rPr sz="1600" spc="-110" dirty="0">
                <a:latin typeface="Verdana"/>
                <a:cs typeface="Verdana"/>
              </a:rPr>
              <a:t>dose </a:t>
            </a:r>
            <a:r>
              <a:rPr sz="1600" spc="-70" dirty="0">
                <a:latin typeface="Verdana"/>
                <a:cs typeface="Verdana"/>
              </a:rPr>
              <a:t>antibiotic </a:t>
            </a:r>
            <a:r>
              <a:rPr sz="1600" spc="-110" dirty="0">
                <a:latin typeface="Verdana"/>
                <a:cs typeface="Verdana"/>
              </a:rPr>
              <a:t>taken  </a:t>
            </a:r>
            <a:r>
              <a:rPr sz="1600" spc="-95" dirty="0">
                <a:latin typeface="Verdana"/>
                <a:cs typeface="Verdana"/>
              </a:rPr>
              <a:t>continuously</a:t>
            </a:r>
            <a:r>
              <a:rPr sz="1600" spc="-265" dirty="0">
                <a:latin typeface="Verdana"/>
                <a:cs typeface="Verdana"/>
              </a:rPr>
              <a:t> </a:t>
            </a:r>
            <a:r>
              <a:rPr sz="1600" spc="-50" dirty="0">
                <a:latin typeface="Verdana"/>
                <a:cs typeface="Verdana"/>
              </a:rPr>
              <a:t>for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0" dirty="0">
                <a:latin typeface="Verdana"/>
                <a:cs typeface="Verdana"/>
              </a:rPr>
              <a:t>6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125" dirty="0">
                <a:latin typeface="Verdana"/>
                <a:cs typeface="Verdana"/>
              </a:rPr>
              <a:t>months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60" dirty="0">
                <a:latin typeface="Verdana"/>
                <a:cs typeface="Verdana"/>
              </a:rPr>
              <a:t>or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95" dirty="0">
                <a:latin typeface="Verdana"/>
                <a:cs typeface="Verdana"/>
              </a:rPr>
              <a:t>longer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35" dirty="0">
                <a:latin typeface="Verdana"/>
                <a:cs typeface="Verdana"/>
              </a:rPr>
              <a:t>it  </a:t>
            </a:r>
            <a:r>
              <a:rPr sz="1600" spc="-95" dirty="0">
                <a:latin typeface="Verdana"/>
                <a:cs typeface="Verdana"/>
              </a:rPr>
              <a:t>includes</a:t>
            </a:r>
            <a:r>
              <a:rPr sz="1600" spc="-260" dirty="0">
                <a:latin typeface="Verdana"/>
                <a:cs typeface="Verdana"/>
              </a:rPr>
              <a:t> </a:t>
            </a:r>
            <a:r>
              <a:rPr sz="1600" spc="-325" dirty="0">
                <a:latin typeface="Verdana"/>
                <a:cs typeface="Verdana"/>
              </a:rPr>
              <a:t>:</a:t>
            </a:r>
            <a:endParaRPr sz="1600">
              <a:latin typeface="Verdana"/>
              <a:cs typeface="Verdana"/>
            </a:endParaRPr>
          </a:p>
          <a:p>
            <a:pPr marL="1000125" marR="720725" indent="-409575">
              <a:lnSpc>
                <a:spcPts val="1950"/>
              </a:lnSpc>
              <a:spcBef>
                <a:spcPts val="100"/>
              </a:spcBef>
              <a:buFont typeface="DejaVu Sans"/>
              <a:buChar char="◆"/>
              <a:tabLst>
                <a:tab pos="999490" algn="l"/>
                <a:tab pos="1000125" algn="l"/>
              </a:tabLst>
            </a:pPr>
            <a:r>
              <a:rPr sz="1400" spc="-60" dirty="0">
                <a:latin typeface="Verdana"/>
                <a:cs typeface="Verdana"/>
              </a:rPr>
              <a:t>TMP-SMX, </a:t>
            </a:r>
            <a:r>
              <a:rPr sz="1400" spc="-70" dirty="0">
                <a:latin typeface="Verdana"/>
                <a:cs typeface="Verdana"/>
              </a:rPr>
              <a:t>Nitrofurantoin,</a:t>
            </a:r>
            <a:r>
              <a:rPr sz="1400" spc="-395" dirty="0">
                <a:latin typeface="Verdana"/>
                <a:cs typeface="Verdana"/>
              </a:rPr>
              <a:t> </a:t>
            </a:r>
            <a:r>
              <a:rPr sz="1400" spc="-55" dirty="0">
                <a:latin typeface="Verdana"/>
                <a:cs typeface="Verdana"/>
              </a:rPr>
              <a:t>or  </a:t>
            </a:r>
            <a:r>
              <a:rPr sz="1400" spc="-85" dirty="0">
                <a:latin typeface="Verdana"/>
                <a:cs typeface="Verdana"/>
              </a:rPr>
              <a:t>Cephalexin</a:t>
            </a:r>
            <a:endParaRPr sz="1400">
              <a:latin typeface="Verdana"/>
              <a:cs typeface="Verdana"/>
            </a:endParaRPr>
          </a:p>
          <a:p>
            <a:pPr marL="1000125" marR="298450" indent="-428625">
              <a:lnSpc>
                <a:spcPct val="118000"/>
              </a:lnSpc>
              <a:spcBef>
                <a:spcPts val="50"/>
              </a:spcBef>
              <a:buSzPct val="114285"/>
              <a:buFont typeface="DejaVu Sans"/>
              <a:buChar char="◆"/>
              <a:tabLst>
                <a:tab pos="999490" algn="l"/>
                <a:tab pos="1000125" algn="l"/>
              </a:tabLst>
            </a:pPr>
            <a:r>
              <a:rPr sz="1400" spc="-50" dirty="0">
                <a:latin typeface="Verdana"/>
                <a:cs typeface="Verdana"/>
              </a:rPr>
              <a:t>Antibiotic </a:t>
            </a:r>
            <a:r>
              <a:rPr sz="1400" spc="-95" dirty="0">
                <a:latin typeface="Verdana"/>
                <a:cs typeface="Verdana"/>
              </a:rPr>
              <a:t>taken </a:t>
            </a:r>
            <a:r>
              <a:rPr sz="1400" spc="-85" dirty="0">
                <a:latin typeface="Verdana"/>
                <a:cs typeface="Verdana"/>
              </a:rPr>
              <a:t>at </a:t>
            </a:r>
            <a:r>
              <a:rPr sz="1400" u="heavy" spc="-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bedtime</a:t>
            </a:r>
            <a:r>
              <a:rPr sz="1400" spc="-95" dirty="0">
                <a:latin typeface="Verdana"/>
                <a:cs typeface="Verdana"/>
              </a:rPr>
              <a:t> </a:t>
            </a:r>
            <a:r>
              <a:rPr sz="1400" spc="-105" dirty="0">
                <a:latin typeface="Verdana"/>
                <a:cs typeface="Verdana"/>
              </a:rPr>
              <a:t>more  </a:t>
            </a:r>
            <a:r>
              <a:rPr sz="1400" spc="-80" dirty="0">
                <a:latin typeface="Verdana"/>
                <a:cs typeface="Verdana"/>
              </a:rPr>
              <a:t>effective.</a:t>
            </a:r>
            <a:r>
              <a:rPr sz="1400" spc="-235" dirty="0"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38751C"/>
                </a:solidFill>
                <a:latin typeface="Verdana"/>
                <a:cs typeface="Verdana"/>
              </a:rPr>
              <a:t>(to</a:t>
            </a:r>
            <a:r>
              <a:rPr sz="1200" spc="-20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38751C"/>
                </a:solidFill>
                <a:latin typeface="Verdana"/>
                <a:cs typeface="Verdana"/>
              </a:rPr>
              <a:t>protect</a:t>
            </a:r>
            <a:r>
              <a:rPr sz="1200" spc="-20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38751C"/>
                </a:solidFill>
                <a:latin typeface="Verdana"/>
                <a:cs typeface="Verdana"/>
              </a:rPr>
              <a:t>against</a:t>
            </a:r>
            <a:r>
              <a:rPr sz="1200" spc="-19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38751C"/>
                </a:solidFill>
                <a:latin typeface="Verdana"/>
                <a:cs typeface="Verdana"/>
              </a:rPr>
              <a:t>recurrent)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2390" y="391349"/>
            <a:ext cx="4000500" cy="626110"/>
          </a:xfrm>
          <a:prstGeom prst="rect">
            <a:avLst/>
          </a:prstGeom>
          <a:ln w="9524">
            <a:solidFill>
              <a:srgbClr val="F6CD4B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565"/>
              </a:spcBef>
            </a:pPr>
            <a:r>
              <a:rPr sz="2700" b="1" spc="100" dirty="0">
                <a:solidFill>
                  <a:srgbClr val="F6CD4B"/>
                </a:solidFill>
                <a:latin typeface="Times New Roman"/>
                <a:cs typeface="Times New Roman"/>
              </a:rPr>
              <a:t>Prophylactic</a:t>
            </a:r>
            <a:r>
              <a:rPr sz="2700" b="1" spc="-75" dirty="0">
                <a:solidFill>
                  <a:srgbClr val="F6CD4B"/>
                </a:solidFill>
                <a:latin typeface="Times New Roman"/>
                <a:cs typeface="Times New Roman"/>
              </a:rPr>
              <a:t> </a:t>
            </a:r>
            <a:r>
              <a:rPr sz="2700" b="1" spc="105" dirty="0">
                <a:solidFill>
                  <a:srgbClr val="F6CD4B"/>
                </a:solidFill>
                <a:latin typeface="Times New Roman"/>
                <a:cs typeface="Times New Roman"/>
              </a:rPr>
              <a:t>antibiotics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80912" y="0"/>
            <a:ext cx="2947035" cy="677545"/>
          </a:xfrm>
          <a:custGeom>
            <a:avLst/>
            <a:gdLst/>
            <a:ahLst/>
            <a:cxnLst/>
            <a:rect l="l" t="t" r="r" b="b"/>
            <a:pathLst>
              <a:path w="2947034" h="677545">
                <a:moveTo>
                  <a:pt x="2608144" y="677093"/>
                </a:moveTo>
                <a:lnTo>
                  <a:pt x="0" y="677093"/>
                </a:lnTo>
                <a:lnTo>
                  <a:pt x="338549" y="338546"/>
                </a:lnTo>
                <a:lnTo>
                  <a:pt x="0" y="0"/>
                </a:lnTo>
                <a:lnTo>
                  <a:pt x="2608144" y="0"/>
                </a:lnTo>
                <a:lnTo>
                  <a:pt x="2946694" y="338546"/>
                </a:lnTo>
                <a:lnTo>
                  <a:pt x="2608144" y="677093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20612" y="967738"/>
            <a:ext cx="2622550" cy="189483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402590" marR="5080" indent="-390525">
              <a:lnSpc>
                <a:spcPct val="114900"/>
              </a:lnSpc>
              <a:spcBef>
                <a:spcPts val="80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85" dirty="0">
                <a:latin typeface="Verdana"/>
                <a:cs typeface="Verdana"/>
              </a:rPr>
              <a:t>Those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patients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need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long-term  </a:t>
            </a:r>
            <a:r>
              <a:rPr sz="1300" spc="-60" dirty="0">
                <a:latin typeface="Verdana"/>
                <a:cs typeface="Verdana"/>
              </a:rPr>
              <a:t>antibiotic </a:t>
            </a:r>
            <a:r>
              <a:rPr sz="1300" spc="-80" dirty="0">
                <a:latin typeface="Verdana"/>
                <a:cs typeface="Verdana"/>
              </a:rPr>
              <a:t>treatment </a:t>
            </a:r>
            <a:r>
              <a:rPr sz="1300" spc="-100" dirty="0">
                <a:latin typeface="Verdana"/>
                <a:cs typeface="Verdana"/>
              </a:rPr>
              <a:t>even  </a:t>
            </a:r>
            <a:r>
              <a:rPr sz="1300" spc="-85" dirty="0">
                <a:latin typeface="Verdana"/>
                <a:cs typeface="Verdana"/>
              </a:rPr>
              <a:t>during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periods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when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they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have  </a:t>
            </a:r>
            <a:r>
              <a:rPr sz="1300" spc="-85" dirty="0">
                <a:latin typeface="Verdana"/>
                <a:cs typeface="Verdana"/>
              </a:rPr>
              <a:t>no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25" dirty="0">
                <a:latin typeface="Verdana"/>
                <a:cs typeface="Verdana"/>
              </a:rPr>
              <a:t>symptoms.</a:t>
            </a:r>
            <a:endParaRPr sz="1300">
              <a:latin typeface="Verdana"/>
              <a:cs typeface="Verdana"/>
            </a:endParaRPr>
          </a:p>
          <a:p>
            <a:pPr marL="402590" marR="22860" indent="-371475">
              <a:lnSpc>
                <a:spcPct val="113599"/>
              </a:lnSpc>
              <a:spcBef>
                <a:spcPts val="70"/>
              </a:spcBef>
              <a:tabLst>
                <a:tab pos="402590" algn="l"/>
              </a:tabLst>
            </a:pPr>
            <a:r>
              <a:rPr sz="1100" spc="175" dirty="0">
                <a:solidFill>
                  <a:srgbClr val="38751C"/>
                </a:solidFill>
                <a:latin typeface="DejaVu Sans"/>
                <a:cs typeface="DejaVu Sans"/>
              </a:rPr>
              <a:t>➔	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chronic pyelonephritis is </a:t>
            </a:r>
            <a:r>
              <a:rPr sz="1100" spc="-105" dirty="0">
                <a:solidFill>
                  <a:srgbClr val="38751C"/>
                </a:solidFill>
                <a:latin typeface="Verdana"/>
                <a:cs typeface="Verdana"/>
              </a:rPr>
              <a:t>a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rare  </a:t>
            </a:r>
            <a:r>
              <a:rPr sz="1100" spc="-55" dirty="0">
                <a:solidFill>
                  <a:srgbClr val="38751C"/>
                </a:solidFill>
                <a:latin typeface="Verdana"/>
                <a:cs typeface="Verdana"/>
              </a:rPr>
              <a:t>condition </a:t>
            </a:r>
            <a:r>
              <a:rPr sz="1100" spc="-90" dirty="0">
                <a:solidFill>
                  <a:srgbClr val="38751C"/>
                </a:solidFill>
                <a:latin typeface="Verdana"/>
                <a:cs typeface="Verdana"/>
              </a:rPr>
              <a:t>and </a:t>
            </a:r>
            <a:r>
              <a:rPr sz="1100" spc="-75" dirty="0">
                <a:solidFill>
                  <a:srgbClr val="38751C"/>
                </a:solidFill>
                <a:latin typeface="Verdana"/>
                <a:cs typeface="Verdana"/>
              </a:rPr>
              <a:t>usually </a:t>
            </a:r>
            <a:r>
              <a:rPr sz="1100" spc="-80" dirty="0">
                <a:solidFill>
                  <a:srgbClr val="38751C"/>
                </a:solidFill>
                <a:latin typeface="Verdana"/>
                <a:cs typeface="Verdana"/>
              </a:rPr>
              <a:t>due </a:t>
            </a:r>
            <a:r>
              <a:rPr sz="1100" spc="-40" dirty="0">
                <a:solidFill>
                  <a:srgbClr val="38751C"/>
                </a:solidFill>
                <a:latin typeface="Verdana"/>
                <a:cs typeface="Verdana"/>
              </a:rPr>
              <a:t>to 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obstruction.</a:t>
            </a:r>
            <a:r>
              <a:rPr sz="1100" spc="-19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50" dirty="0">
                <a:solidFill>
                  <a:srgbClr val="38751C"/>
                </a:solidFill>
                <a:latin typeface="Verdana"/>
                <a:cs typeface="Verdana"/>
              </a:rPr>
              <a:t>Unlike</a:t>
            </a:r>
            <a:r>
              <a:rPr sz="1100" spc="-19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55" dirty="0">
                <a:solidFill>
                  <a:srgbClr val="38751C"/>
                </a:solidFill>
                <a:latin typeface="Verdana"/>
                <a:cs typeface="Verdana"/>
              </a:rPr>
              <a:t>other</a:t>
            </a:r>
            <a:r>
              <a:rPr sz="1100" spc="-19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infections,  </a:t>
            </a:r>
            <a:r>
              <a:rPr sz="1100" spc="-60" dirty="0">
                <a:solidFill>
                  <a:srgbClr val="38751C"/>
                </a:solidFill>
                <a:latin typeface="Verdana"/>
                <a:cs typeface="Verdana"/>
              </a:rPr>
              <a:t>chronic pyelonephritis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doesn’t  develop</a:t>
            </a:r>
            <a:r>
              <a:rPr sz="1100" spc="3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from</a:t>
            </a:r>
            <a:r>
              <a:rPr sz="1100" spc="-18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acute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90" dirty="0">
                <a:solidFill>
                  <a:srgbClr val="38751C"/>
                </a:solidFill>
                <a:latin typeface="Verdana"/>
                <a:cs typeface="Verdana"/>
              </a:rPr>
              <a:t>phase</a:t>
            </a:r>
            <a:r>
              <a:rPr sz="1100" spc="-18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38751C"/>
                </a:solidFill>
                <a:latin typeface="Verdana"/>
                <a:cs typeface="Verdana"/>
              </a:rPr>
              <a:t>it</a:t>
            </a:r>
            <a:r>
              <a:rPr sz="11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38751C"/>
                </a:solidFill>
                <a:latin typeface="Verdana"/>
                <a:cs typeface="Verdana"/>
              </a:rPr>
              <a:t>just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11136" y="2859780"/>
            <a:ext cx="10490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starts</a:t>
            </a:r>
            <a:r>
              <a:rPr sz="1100" spc="-31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100" dirty="0">
                <a:solidFill>
                  <a:srgbClr val="38751C"/>
                </a:solidFill>
                <a:latin typeface="Verdana"/>
                <a:cs typeface="Verdana"/>
              </a:rPr>
              <a:t>as </a:t>
            </a:r>
            <a:r>
              <a:rPr sz="1100" spc="-70" dirty="0">
                <a:solidFill>
                  <a:srgbClr val="38751C"/>
                </a:solidFill>
                <a:latin typeface="Verdana"/>
                <a:cs typeface="Verdana"/>
              </a:rPr>
              <a:t>chronic.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97143" y="0"/>
            <a:ext cx="3465829" cy="669290"/>
          </a:xfrm>
          <a:custGeom>
            <a:avLst/>
            <a:gdLst/>
            <a:ahLst/>
            <a:cxnLst/>
            <a:rect l="l" t="t" r="r" b="b"/>
            <a:pathLst>
              <a:path w="3465829" h="669290">
                <a:moveTo>
                  <a:pt x="3131268" y="668998"/>
                </a:moveTo>
                <a:lnTo>
                  <a:pt x="0" y="668998"/>
                </a:lnTo>
                <a:lnTo>
                  <a:pt x="334499" y="334499"/>
                </a:lnTo>
                <a:lnTo>
                  <a:pt x="0" y="0"/>
                </a:lnTo>
                <a:lnTo>
                  <a:pt x="3131268" y="0"/>
                </a:lnTo>
                <a:lnTo>
                  <a:pt x="3465768" y="334499"/>
                </a:lnTo>
                <a:lnTo>
                  <a:pt x="3131268" y="66899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57514" y="841345"/>
            <a:ext cx="2895600" cy="2271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2590" algn="l"/>
              </a:tabLst>
            </a:pPr>
            <a:r>
              <a:rPr sz="1300" spc="210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300" spc="-65" dirty="0">
                <a:solidFill>
                  <a:srgbClr val="FF0000"/>
                </a:solidFill>
                <a:latin typeface="Verdana"/>
                <a:cs typeface="Verdana"/>
              </a:rPr>
              <a:t>Patients </a:t>
            </a:r>
            <a:r>
              <a:rPr sz="1300" spc="-95" dirty="0">
                <a:solidFill>
                  <a:srgbClr val="FF0000"/>
                </a:solidFill>
                <a:latin typeface="Verdana"/>
                <a:cs typeface="Verdana"/>
              </a:rPr>
              <a:t>need</a:t>
            </a:r>
            <a:r>
              <a:rPr sz="1300" spc="-3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70" dirty="0">
                <a:solidFill>
                  <a:srgbClr val="FF0000"/>
                </a:solidFill>
                <a:latin typeface="Verdana"/>
                <a:cs typeface="Verdana"/>
              </a:rPr>
              <a:t>hospitalization</a:t>
            </a:r>
            <a:endParaRPr sz="1300">
              <a:latin typeface="Verdana"/>
              <a:cs typeface="Verdana"/>
            </a:endParaRPr>
          </a:p>
          <a:p>
            <a:pPr marL="402590" marR="114935" indent="-390525">
              <a:lnSpc>
                <a:spcPct val="101000"/>
              </a:lnSpc>
              <a:spcBef>
                <a:spcPts val="975"/>
              </a:spcBef>
              <a:tabLst>
                <a:tab pos="434975" algn="l"/>
              </a:tabLst>
            </a:pPr>
            <a:r>
              <a:rPr sz="1300" spc="210" dirty="0">
                <a:latin typeface="DejaVu Sans"/>
                <a:cs typeface="DejaVu Sans"/>
              </a:rPr>
              <a:t>➔		</a:t>
            </a:r>
            <a:r>
              <a:rPr sz="1300" spc="-50" dirty="0">
                <a:latin typeface="Verdana"/>
                <a:cs typeface="Verdana"/>
              </a:rPr>
              <a:t>Antibiotic </a:t>
            </a:r>
            <a:r>
              <a:rPr sz="1300" spc="-95" dirty="0">
                <a:latin typeface="Verdana"/>
                <a:cs typeface="Verdana"/>
              </a:rPr>
              <a:t>given by </a:t>
            </a:r>
            <a:r>
              <a:rPr sz="1300" spc="-80" dirty="0">
                <a:solidFill>
                  <a:srgbClr val="FF0000"/>
                </a:solidFill>
                <a:latin typeface="Verdana"/>
                <a:cs typeface="Verdana"/>
              </a:rPr>
              <a:t>IV </a:t>
            </a:r>
            <a:r>
              <a:rPr sz="1300" spc="-65" dirty="0">
                <a:solidFill>
                  <a:srgbClr val="FF0000"/>
                </a:solidFill>
                <a:latin typeface="Verdana"/>
                <a:cs typeface="Verdana"/>
              </a:rPr>
              <a:t>route </a:t>
            </a:r>
            <a:r>
              <a:rPr sz="1300" spc="-40" dirty="0">
                <a:latin typeface="Verdana"/>
                <a:cs typeface="Verdana"/>
              </a:rPr>
              <a:t>for  </a:t>
            </a:r>
            <a:r>
              <a:rPr sz="1300" spc="-95" dirty="0">
                <a:latin typeface="Verdana"/>
                <a:cs typeface="Verdana"/>
              </a:rPr>
              <a:t>3-5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days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until</a:t>
            </a:r>
            <a:r>
              <a:rPr sz="1300" spc="-225" dirty="0">
                <a:latin typeface="Verdana"/>
                <a:cs typeface="Verdana"/>
              </a:rPr>
              <a:t> </a:t>
            </a:r>
            <a:r>
              <a:rPr sz="1300" spc="-114" dirty="0">
                <a:latin typeface="Verdana"/>
                <a:cs typeface="Verdana"/>
              </a:rPr>
              <a:t>symptoms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relieved  </a:t>
            </a:r>
            <a:r>
              <a:rPr sz="1300" spc="-40" dirty="0">
                <a:latin typeface="Verdana"/>
                <a:cs typeface="Verdana"/>
              </a:rPr>
              <a:t>for </a:t>
            </a:r>
            <a:r>
              <a:rPr sz="1300" spc="-90" dirty="0">
                <a:latin typeface="Verdana"/>
                <a:cs typeface="Verdana"/>
              </a:rPr>
              <a:t>24-48</a:t>
            </a:r>
            <a:r>
              <a:rPr sz="1300" spc="-385" dirty="0">
                <a:latin typeface="Verdana"/>
                <a:cs typeface="Verdana"/>
              </a:rPr>
              <a:t> </a:t>
            </a:r>
            <a:r>
              <a:rPr sz="1300" spc="-114" dirty="0">
                <a:latin typeface="Verdana"/>
                <a:cs typeface="Verdana"/>
              </a:rPr>
              <a:t>hrs.</a:t>
            </a:r>
            <a:endParaRPr sz="1300">
              <a:latin typeface="Verdana"/>
              <a:cs typeface="Verdana"/>
            </a:endParaRPr>
          </a:p>
          <a:p>
            <a:pPr marL="402590" marR="287655" indent="-390525">
              <a:lnSpc>
                <a:spcPct val="101000"/>
              </a:lnSpc>
              <a:spcBef>
                <a:spcPts val="969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85" dirty="0">
                <a:latin typeface="Verdana"/>
                <a:cs typeface="Verdana"/>
              </a:rPr>
              <a:t>If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fever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and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back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pain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continue  </a:t>
            </a:r>
            <a:r>
              <a:rPr sz="1300" spc="-60" dirty="0">
                <a:latin typeface="Verdana"/>
                <a:cs typeface="Verdana"/>
              </a:rPr>
              <a:t>after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72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hrs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</a:t>
            </a:r>
            <a:endParaRPr sz="1300">
              <a:latin typeface="Verdana"/>
              <a:cs typeface="Verdana"/>
            </a:endParaRPr>
          </a:p>
          <a:p>
            <a:pPr marL="402590" marR="5080">
              <a:lnSpc>
                <a:spcPct val="101000"/>
              </a:lnSpc>
            </a:pPr>
            <a:r>
              <a:rPr sz="1300" spc="-70" dirty="0">
                <a:latin typeface="Verdana"/>
                <a:cs typeface="Verdana"/>
              </a:rPr>
              <a:t>antibiotic,</a:t>
            </a:r>
            <a:r>
              <a:rPr sz="1300" spc="-229" dirty="0">
                <a:latin typeface="Verdana"/>
                <a:cs typeface="Verdana"/>
              </a:rPr>
              <a:t> </a:t>
            </a:r>
            <a:r>
              <a:rPr sz="1300" spc="-110" dirty="0">
                <a:solidFill>
                  <a:srgbClr val="FF0000"/>
                </a:solidFill>
                <a:latin typeface="Verdana"/>
                <a:cs typeface="Verdana"/>
              </a:rPr>
              <a:t>imaging</a:t>
            </a:r>
            <a:r>
              <a:rPr sz="1300" spc="-2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75" dirty="0">
                <a:solidFill>
                  <a:srgbClr val="FF0000"/>
                </a:solidFill>
                <a:latin typeface="Verdana"/>
                <a:cs typeface="Verdana"/>
              </a:rPr>
              <a:t>tests</a:t>
            </a:r>
            <a:r>
              <a:rPr sz="1300" spc="-22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130" dirty="0">
                <a:solidFill>
                  <a:srgbClr val="38751C"/>
                </a:solidFill>
                <a:latin typeface="Verdana"/>
                <a:cs typeface="Verdana"/>
              </a:rPr>
              <a:t>(x-ray,</a:t>
            </a:r>
            <a:r>
              <a:rPr sz="1300" spc="-22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300" spc="-110" dirty="0">
                <a:solidFill>
                  <a:srgbClr val="38751C"/>
                </a:solidFill>
                <a:latin typeface="Verdana"/>
                <a:cs typeface="Verdana"/>
              </a:rPr>
              <a:t>ivu,  </a:t>
            </a:r>
            <a:r>
              <a:rPr sz="1300" spc="-50" dirty="0">
                <a:solidFill>
                  <a:srgbClr val="38751C"/>
                </a:solidFill>
                <a:latin typeface="Verdana"/>
                <a:cs typeface="Verdana"/>
              </a:rPr>
              <a:t>ct </a:t>
            </a:r>
            <a:r>
              <a:rPr sz="1300" spc="-125" dirty="0">
                <a:solidFill>
                  <a:srgbClr val="38751C"/>
                </a:solidFill>
                <a:latin typeface="Verdana"/>
                <a:cs typeface="Verdana"/>
              </a:rPr>
              <a:t>scan) </a:t>
            </a:r>
            <a:r>
              <a:rPr sz="1300" spc="-70" dirty="0">
                <a:latin typeface="Verdana"/>
                <a:cs typeface="Verdana"/>
              </a:rPr>
              <a:t>indicated </a:t>
            </a:r>
            <a:r>
              <a:rPr sz="1300" spc="-50" dirty="0">
                <a:latin typeface="Verdana"/>
                <a:cs typeface="Verdana"/>
              </a:rPr>
              <a:t>to </a:t>
            </a:r>
            <a:r>
              <a:rPr sz="1300" spc="-85" dirty="0">
                <a:latin typeface="Verdana"/>
                <a:cs typeface="Verdana"/>
              </a:rPr>
              <a:t>exclude  </a:t>
            </a:r>
            <a:r>
              <a:rPr sz="1300" spc="-114" dirty="0">
                <a:latin typeface="Verdana"/>
                <a:cs typeface="Verdana"/>
              </a:rPr>
              <a:t>abscesses, </a:t>
            </a:r>
            <a:r>
              <a:rPr sz="1300" spc="-65" dirty="0">
                <a:latin typeface="Verdana"/>
                <a:cs typeface="Verdana"/>
              </a:rPr>
              <a:t>obstruction </a:t>
            </a:r>
            <a:r>
              <a:rPr sz="1300" spc="-50" dirty="0">
                <a:latin typeface="Verdana"/>
                <a:cs typeface="Verdana"/>
              </a:rPr>
              <a:t>or </a:t>
            </a:r>
            <a:r>
              <a:rPr sz="1300" spc="-65" dirty="0">
                <a:latin typeface="Verdana"/>
                <a:cs typeface="Verdana"/>
              </a:rPr>
              <a:t>other  </a:t>
            </a:r>
            <a:r>
              <a:rPr sz="1300" spc="-95" dirty="0">
                <a:latin typeface="Verdana"/>
                <a:cs typeface="Verdana"/>
              </a:rPr>
              <a:t>abnormality.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3465829" cy="669290"/>
          </a:xfrm>
          <a:custGeom>
            <a:avLst/>
            <a:gdLst/>
            <a:ahLst/>
            <a:cxnLst/>
            <a:rect l="l" t="t" r="r" b="b"/>
            <a:pathLst>
              <a:path w="3465829" h="669290">
                <a:moveTo>
                  <a:pt x="3131218" y="668998"/>
                </a:moveTo>
                <a:lnTo>
                  <a:pt x="0" y="668998"/>
                </a:lnTo>
                <a:lnTo>
                  <a:pt x="0" y="0"/>
                </a:lnTo>
                <a:lnTo>
                  <a:pt x="3131218" y="0"/>
                </a:lnTo>
                <a:lnTo>
                  <a:pt x="3465718" y="334499"/>
                </a:lnTo>
                <a:lnTo>
                  <a:pt x="3131218" y="668998"/>
                </a:lnTo>
                <a:close/>
              </a:path>
            </a:pathLst>
          </a:custGeom>
          <a:solidFill>
            <a:srgbClr val="F0C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928" y="174542"/>
            <a:ext cx="31013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solidFill>
                  <a:srgbClr val="FF0000"/>
                </a:solidFill>
                <a:latin typeface="Arial"/>
                <a:cs typeface="Arial"/>
              </a:rPr>
              <a:t>Uncomplicated</a:t>
            </a:r>
            <a:r>
              <a:rPr sz="1800" b="1" spc="-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pyelonephritis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699" y="735419"/>
            <a:ext cx="2944495" cy="12236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02590" marR="41275" indent="-390525">
              <a:lnSpc>
                <a:spcPct val="101000"/>
              </a:lnSpc>
              <a:spcBef>
                <a:spcPts val="85"/>
              </a:spcBef>
              <a:tabLst>
                <a:tab pos="402590" algn="l"/>
              </a:tabLst>
            </a:pPr>
            <a:r>
              <a:rPr sz="1300" spc="210" dirty="0">
                <a:latin typeface="DejaVu Sans"/>
                <a:cs typeface="DejaVu Sans"/>
              </a:rPr>
              <a:t>➔	</a:t>
            </a:r>
            <a:r>
              <a:rPr sz="1300" spc="-65" dirty="0">
                <a:latin typeface="Verdana"/>
                <a:cs typeface="Verdana"/>
              </a:rPr>
              <a:t>Patients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fever,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chills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and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flank  </a:t>
            </a:r>
            <a:r>
              <a:rPr sz="1300" spc="-85" dirty="0">
                <a:latin typeface="Verdana"/>
                <a:cs typeface="Verdana"/>
              </a:rPr>
              <a:t>pain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but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they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are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100" dirty="0">
                <a:latin typeface="Verdana"/>
                <a:cs typeface="Verdana"/>
              </a:rPr>
              <a:t>healthy,</a:t>
            </a:r>
            <a:endParaRPr sz="1300">
              <a:latin typeface="Verdana"/>
              <a:cs typeface="Verdana"/>
            </a:endParaRPr>
          </a:p>
          <a:p>
            <a:pPr marL="402590" marR="5080">
              <a:lnSpc>
                <a:spcPct val="101000"/>
              </a:lnSpc>
            </a:pPr>
            <a:r>
              <a:rPr sz="1300" spc="-105" dirty="0">
                <a:latin typeface="Verdana"/>
                <a:cs typeface="Verdana"/>
              </a:rPr>
              <a:t>non-pregnant, </a:t>
            </a:r>
            <a:r>
              <a:rPr sz="1300" spc="-110" dirty="0">
                <a:latin typeface="Verdana"/>
                <a:cs typeface="Verdana"/>
              </a:rPr>
              <a:t>female, </a:t>
            </a:r>
            <a:r>
              <a:rPr sz="1300" spc="-60" dirty="0">
                <a:latin typeface="Verdana"/>
                <a:cs typeface="Verdana"/>
              </a:rPr>
              <a:t>without  </a:t>
            </a:r>
            <a:r>
              <a:rPr sz="1300" spc="-75" dirty="0">
                <a:latin typeface="Verdana"/>
                <a:cs typeface="Verdana"/>
              </a:rPr>
              <a:t>relevant</a:t>
            </a:r>
            <a:r>
              <a:rPr sz="1300" spc="-235" dirty="0">
                <a:latin typeface="Verdana"/>
                <a:cs typeface="Verdana"/>
              </a:rPr>
              <a:t> </a:t>
            </a:r>
            <a:r>
              <a:rPr sz="1300" spc="-70" dirty="0">
                <a:latin typeface="Verdana"/>
                <a:cs typeface="Verdana"/>
              </a:rPr>
              <a:t>comorbidities</a:t>
            </a:r>
            <a:r>
              <a:rPr sz="1300" spc="-229" dirty="0">
                <a:latin typeface="Verdana"/>
                <a:cs typeface="Verdana"/>
              </a:rPr>
              <a:t> </a:t>
            </a:r>
            <a:r>
              <a:rPr sz="1300" spc="-105" dirty="0">
                <a:latin typeface="Verdana"/>
                <a:cs typeface="Verdana"/>
              </a:rPr>
              <a:t>and</a:t>
            </a:r>
            <a:r>
              <a:rPr sz="1300" spc="-235" dirty="0">
                <a:latin typeface="Verdana"/>
                <a:cs typeface="Verdana"/>
              </a:rPr>
              <a:t> </a:t>
            </a:r>
            <a:r>
              <a:rPr sz="1300" spc="-60" dirty="0">
                <a:latin typeface="Verdana"/>
                <a:cs typeface="Verdana"/>
              </a:rPr>
              <a:t>without  </a:t>
            </a:r>
            <a:r>
              <a:rPr sz="1300" spc="-65" dirty="0">
                <a:latin typeface="Verdana"/>
                <a:cs typeface="Verdana"/>
              </a:rPr>
              <a:t>structural </a:t>
            </a:r>
            <a:r>
              <a:rPr sz="1300" spc="-50" dirty="0">
                <a:latin typeface="Verdana"/>
                <a:cs typeface="Verdana"/>
              </a:rPr>
              <a:t>or </a:t>
            </a:r>
            <a:r>
              <a:rPr sz="1300" spc="-70" dirty="0">
                <a:latin typeface="Verdana"/>
                <a:cs typeface="Verdana"/>
              </a:rPr>
              <a:t>functional </a:t>
            </a:r>
            <a:r>
              <a:rPr sz="1300" spc="-75" dirty="0">
                <a:latin typeface="Verdana"/>
                <a:cs typeface="Verdana"/>
              </a:rPr>
              <a:t>urinary  </a:t>
            </a:r>
            <a:r>
              <a:rPr sz="1300" spc="-60" dirty="0">
                <a:latin typeface="Verdana"/>
                <a:cs typeface="Verdana"/>
              </a:rPr>
              <a:t>tract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abnormalities.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699" y="2135591"/>
            <a:ext cx="2842260" cy="142367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02590" marR="5080" indent="-390525" algn="just">
              <a:lnSpc>
                <a:spcPct val="101000"/>
              </a:lnSpc>
              <a:spcBef>
                <a:spcPts val="85"/>
              </a:spcBef>
            </a:pPr>
            <a:r>
              <a:rPr sz="1300" spc="210" dirty="0">
                <a:latin typeface="DejaVu Sans"/>
                <a:cs typeface="DejaVu Sans"/>
              </a:rPr>
              <a:t>➔</a:t>
            </a:r>
            <a:r>
              <a:rPr sz="1300" spc="775" dirty="0">
                <a:latin typeface="DejaVu Sans"/>
                <a:cs typeface="DejaVu Sans"/>
              </a:rPr>
              <a:t> </a:t>
            </a:r>
            <a:r>
              <a:rPr sz="1300" spc="-80" dirty="0">
                <a:latin typeface="Verdana"/>
                <a:cs typeface="Verdana"/>
              </a:rPr>
              <a:t>Can </a:t>
            </a:r>
            <a:r>
              <a:rPr sz="1300" spc="-90" dirty="0">
                <a:latin typeface="Verdana"/>
                <a:cs typeface="Verdana"/>
              </a:rPr>
              <a:t>be </a:t>
            </a:r>
            <a:r>
              <a:rPr sz="1300" spc="-70" dirty="0">
                <a:latin typeface="Verdana"/>
                <a:cs typeface="Verdana"/>
              </a:rPr>
              <a:t>treated </a:t>
            </a:r>
            <a:r>
              <a:rPr sz="1300" spc="-75" dirty="0">
                <a:latin typeface="Verdana"/>
                <a:cs typeface="Verdana"/>
              </a:rPr>
              <a:t>at </a:t>
            </a:r>
            <a:r>
              <a:rPr sz="1300" spc="-114" dirty="0">
                <a:latin typeface="Verdana"/>
                <a:cs typeface="Verdana"/>
              </a:rPr>
              <a:t>home </a:t>
            </a:r>
            <a:r>
              <a:rPr sz="1300" spc="-55" dirty="0">
                <a:latin typeface="Verdana"/>
                <a:cs typeface="Verdana"/>
              </a:rPr>
              <a:t>with </a:t>
            </a:r>
            <a:r>
              <a:rPr sz="1300" spc="-65" dirty="0">
                <a:latin typeface="Verdana"/>
                <a:cs typeface="Verdana"/>
              </a:rPr>
              <a:t>oral  antibiotics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40" dirty="0">
                <a:latin typeface="Verdana"/>
                <a:cs typeface="Verdana"/>
              </a:rPr>
              <a:t>for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14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10" dirty="0">
                <a:latin typeface="Verdana"/>
                <a:cs typeface="Verdana"/>
              </a:rPr>
              <a:t>days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55" dirty="0">
                <a:latin typeface="Verdana"/>
                <a:cs typeface="Verdana"/>
              </a:rPr>
              <a:t>with</a:t>
            </a:r>
            <a:r>
              <a:rPr sz="1300" spc="-220" dirty="0">
                <a:latin typeface="Verdana"/>
                <a:cs typeface="Verdana"/>
              </a:rPr>
              <a:t> </a:t>
            </a:r>
            <a:r>
              <a:rPr sz="1300" spc="-90" dirty="0">
                <a:solidFill>
                  <a:srgbClr val="FF0000"/>
                </a:solidFill>
                <a:latin typeface="Verdana"/>
                <a:cs typeface="Verdana"/>
              </a:rPr>
              <a:t>one</a:t>
            </a:r>
            <a:r>
              <a:rPr sz="13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300" spc="-45" dirty="0">
                <a:latin typeface="Verdana"/>
                <a:cs typeface="Verdana"/>
              </a:rPr>
              <a:t>of  </a:t>
            </a:r>
            <a:r>
              <a:rPr sz="1300" spc="-75" dirty="0">
                <a:latin typeface="Verdana"/>
                <a:cs typeface="Verdana"/>
              </a:rPr>
              <a:t>the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85" dirty="0">
                <a:latin typeface="Verdana"/>
                <a:cs typeface="Verdana"/>
              </a:rPr>
              <a:t>followings:</a:t>
            </a:r>
            <a:endParaRPr sz="1300">
              <a:latin typeface="Verdana"/>
              <a:cs typeface="Verdana"/>
            </a:endParaRPr>
          </a:p>
          <a:p>
            <a:pPr marL="860425" indent="-390525">
              <a:lnSpc>
                <a:spcPct val="100000"/>
              </a:lnSpc>
              <a:spcBef>
                <a:spcPts val="15"/>
              </a:spcBef>
              <a:buFont typeface="DejaVu Sans"/>
              <a:buChar char="◆"/>
              <a:tabLst>
                <a:tab pos="859790" algn="l"/>
                <a:tab pos="860425" algn="l"/>
              </a:tabLst>
            </a:pPr>
            <a:r>
              <a:rPr sz="1300" spc="-80" dirty="0">
                <a:latin typeface="Verdana"/>
                <a:cs typeface="Verdana"/>
              </a:rPr>
              <a:t>Cephalosporins</a:t>
            </a:r>
            <a:endParaRPr sz="1300">
              <a:latin typeface="Verdana"/>
              <a:cs typeface="Verdana"/>
            </a:endParaRPr>
          </a:p>
          <a:p>
            <a:pPr marL="860425" indent="-390525">
              <a:lnSpc>
                <a:spcPct val="100000"/>
              </a:lnSpc>
              <a:spcBef>
                <a:spcPts val="15"/>
              </a:spcBef>
              <a:buFont typeface="DejaVu Sans"/>
              <a:buChar char="◆"/>
              <a:tabLst>
                <a:tab pos="859790" algn="l"/>
                <a:tab pos="860425" algn="l"/>
              </a:tabLst>
            </a:pPr>
            <a:r>
              <a:rPr sz="1300" spc="-70" dirty="0">
                <a:latin typeface="Verdana"/>
                <a:cs typeface="Verdana"/>
              </a:rPr>
              <a:t>Amoxicillin-Clavulanic</a:t>
            </a:r>
            <a:r>
              <a:rPr sz="1300" spc="-245" dirty="0">
                <a:latin typeface="Verdana"/>
                <a:cs typeface="Verdana"/>
              </a:rPr>
              <a:t> </a:t>
            </a:r>
            <a:r>
              <a:rPr sz="1300" spc="-75" dirty="0">
                <a:latin typeface="Verdana"/>
                <a:cs typeface="Verdana"/>
              </a:rPr>
              <a:t>acid</a:t>
            </a:r>
            <a:endParaRPr sz="1300">
              <a:latin typeface="Verdana"/>
              <a:cs typeface="Verdana"/>
            </a:endParaRPr>
          </a:p>
          <a:p>
            <a:pPr marL="860425" indent="-390525">
              <a:lnSpc>
                <a:spcPct val="100000"/>
              </a:lnSpc>
              <a:spcBef>
                <a:spcPts val="15"/>
              </a:spcBef>
              <a:buFont typeface="DejaVu Sans"/>
              <a:buChar char="◆"/>
              <a:tabLst>
                <a:tab pos="859790" algn="l"/>
                <a:tab pos="860425" algn="l"/>
              </a:tabLst>
            </a:pPr>
            <a:r>
              <a:rPr sz="1300" spc="-60" dirty="0">
                <a:latin typeface="Verdana"/>
                <a:cs typeface="Verdana"/>
              </a:rPr>
              <a:t>Ciprofloxacin</a:t>
            </a:r>
            <a:endParaRPr sz="1300">
              <a:latin typeface="Verdana"/>
              <a:cs typeface="Verdana"/>
            </a:endParaRPr>
          </a:p>
          <a:p>
            <a:pPr marL="860425" indent="-390525">
              <a:lnSpc>
                <a:spcPct val="100000"/>
              </a:lnSpc>
              <a:spcBef>
                <a:spcPts val="15"/>
              </a:spcBef>
              <a:buFont typeface="DejaVu Sans"/>
              <a:buChar char="◆"/>
              <a:tabLst>
                <a:tab pos="859790" algn="l"/>
                <a:tab pos="860425" algn="l"/>
              </a:tabLst>
            </a:pPr>
            <a:r>
              <a:rPr sz="1300" spc="-55" dirty="0">
                <a:latin typeface="Verdana"/>
                <a:cs typeface="Verdana"/>
              </a:rPr>
              <a:t>TMP-SMX.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4351" y="3735788"/>
            <a:ext cx="289115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8450" algn="l"/>
              </a:tabLst>
            </a:pPr>
            <a:r>
              <a:rPr sz="1300" spc="-140" dirty="0">
                <a:latin typeface="Verdana"/>
                <a:cs typeface="Verdana"/>
              </a:rPr>
              <a:t>-	</a:t>
            </a:r>
            <a:r>
              <a:rPr sz="1300" spc="-45" dirty="0">
                <a:latin typeface="Verdana"/>
                <a:cs typeface="Verdana"/>
              </a:rPr>
              <a:t>First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dose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145" dirty="0">
                <a:latin typeface="Verdana"/>
                <a:cs typeface="Verdana"/>
              </a:rPr>
              <a:t>may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0" dirty="0">
                <a:latin typeface="Verdana"/>
                <a:cs typeface="Verdana"/>
              </a:rPr>
              <a:t>be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given</a:t>
            </a:r>
            <a:r>
              <a:rPr sz="1300" spc="-210" dirty="0">
                <a:latin typeface="Verdana"/>
                <a:cs typeface="Verdana"/>
              </a:rPr>
              <a:t> </a:t>
            </a:r>
            <a:r>
              <a:rPr sz="1300" spc="-95" dirty="0">
                <a:latin typeface="Verdana"/>
                <a:cs typeface="Verdana"/>
              </a:rPr>
              <a:t>by</a:t>
            </a:r>
            <a:r>
              <a:rPr sz="1300" spc="-215" dirty="0">
                <a:latin typeface="Verdana"/>
                <a:cs typeface="Verdana"/>
              </a:rPr>
              <a:t> </a:t>
            </a:r>
            <a:r>
              <a:rPr sz="1300" u="heavy" spc="-8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injection.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61736" y="175037"/>
            <a:ext cx="1838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5" dirty="0">
                <a:latin typeface="Arial"/>
                <a:cs typeface="Arial"/>
              </a:rPr>
              <a:t>Chronic</a:t>
            </a:r>
            <a:r>
              <a:rPr sz="1400" b="1" spc="-18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pyelonephritis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8746" y="175037"/>
            <a:ext cx="27730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Moderate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to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-45" dirty="0">
                <a:latin typeface="Arial"/>
                <a:cs typeface="Arial"/>
              </a:rPr>
              <a:t>severe</a:t>
            </a:r>
            <a:r>
              <a:rPr sz="1400" b="1" spc="-140" dirty="0">
                <a:latin typeface="Arial"/>
                <a:cs typeface="Arial"/>
              </a:rPr>
              <a:t> </a:t>
            </a:r>
            <a:r>
              <a:rPr sz="1400" b="1" spc="-40" dirty="0">
                <a:latin typeface="Arial"/>
                <a:cs typeface="Arial"/>
              </a:rPr>
              <a:t>pyelonephritis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86236" y="3509220"/>
            <a:ext cx="2204395" cy="1457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62307" y="3313968"/>
            <a:ext cx="0" cy="419734"/>
          </a:xfrm>
          <a:custGeom>
            <a:avLst/>
            <a:gdLst/>
            <a:ahLst/>
            <a:cxnLst/>
            <a:rect l="l" t="t" r="r" b="b"/>
            <a:pathLst>
              <a:path h="419735">
                <a:moveTo>
                  <a:pt x="0" y="0"/>
                </a:moveTo>
                <a:lnTo>
                  <a:pt x="0" y="419249"/>
                </a:lnTo>
              </a:path>
            </a:pathLst>
          </a:custGeom>
          <a:ln w="9524">
            <a:solidFill>
              <a:srgbClr val="3875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46582" y="3733217"/>
            <a:ext cx="31750" cy="43815"/>
          </a:xfrm>
          <a:custGeom>
            <a:avLst/>
            <a:gdLst/>
            <a:ahLst/>
            <a:cxnLst/>
            <a:rect l="l" t="t" r="r" b="b"/>
            <a:pathLst>
              <a:path w="31750" h="43814">
                <a:moveTo>
                  <a:pt x="15724" y="43224"/>
                </a:moveTo>
                <a:lnTo>
                  <a:pt x="0" y="0"/>
                </a:lnTo>
                <a:lnTo>
                  <a:pt x="31449" y="0"/>
                </a:lnTo>
                <a:lnTo>
                  <a:pt x="15724" y="43224"/>
                </a:lnTo>
                <a:close/>
              </a:path>
            </a:pathLst>
          </a:custGeom>
          <a:solidFill>
            <a:srgbClr val="3875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46582" y="3733217"/>
            <a:ext cx="31750" cy="43815"/>
          </a:xfrm>
          <a:custGeom>
            <a:avLst/>
            <a:gdLst/>
            <a:ahLst/>
            <a:cxnLst/>
            <a:rect l="l" t="t" r="r" b="b"/>
            <a:pathLst>
              <a:path w="31750" h="43814">
                <a:moveTo>
                  <a:pt x="0" y="0"/>
                </a:moveTo>
                <a:lnTo>
                  <a:pt x="15724" y="43224"/>
                </a:lnTo>
                <a:lnTo>
                  <a:pt x="31449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3875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158658" y="2984568"/>
            <a:ext cx="807720" cy="329565"/>
          </a:xfrm>
          <a:prstGeom prst="rect">
            <a:avLst/>
          </a:prstGeom>
          <a:ln w="9524">
            <a:solidFill>
              <a:srgbClr val="38751C"/>
            </a:solidFill>
          </a:ln>
        </p:spPr>
        <p:txBody>
          <a:bodyPr vert="horz" wrap="square" lIns="0" tIns="79375" rIns="0" bIns="0" rtlCol="0">
            <a:spAutoFit/>
          </a:bodyPr>
          <a:lstStyle/>
          <a:p>
            <a:pPr marL="139065">
              <a:lnSpc>
                <a:spcPct val="100000"/>
              </a:lnSpc>
              <a:spcBef>
                <a:spcPts val="625"/>
              </a:spcBef>
            </a:pPr>
            <a:r>
              <a:rPr sz="1200" spc="-55" dirty="0">
                <a:solidFill>
                  <a:srgbClr val="38751C"/>
                </a:solidFill>
                <a:latin typeface="Verdana"/>
                <a:cs typeface="Verdana"/>
              </a:rPr>
              <a:t>Fibrosis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448361" y="4345366"/>
            <a:ext cx="1653539" cy="24765"/>
          </a:xfrm>
          <a:custGeom>
            <a:avLst/>
            <a:gdLst/>
            <a:ahLst/>
            <a:cxnLst/>
            <a:rect l="l" t="t" r="r" b="b"/>
            <a:pathLst>
              <a:path w="1653540" h="24764">
                <a:moveTo>
                  <a:pt x="0" y="0"/>
                </a:moveTo>
                <a:lnTo>
                  <a:pt x="1653146" y="24349"/>
                </a:lnTo>
              </a:path>
            </a:pathLst>
          </a:custGeom>
          <a:ln w="9524">
            <a:solidFill>
              <a:srgbClr val="3875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01283" y="4353991"/>
            <a:ext cx="43815" cy="31750"/>
          </a:xfrm>
          <a:custGeom>
            <a:avLst/>
            <a:gdLst/>
            <a:ahLst/>
            <a:cxnLst/>
            <a:rect l="l" t="t" r="r" b="b"/>
            <a:pathLst>
              <a:path w="43815" h="31750">
                <a:moveTo>
                  <a:pt x="0" y="31474"/>
                </a:moveTo>
                <a:lnTo>
                  <a:pt x="474" y="0"/>
                </a:lnTo>
                <a:lnTo>
                  <a:pt x="43449" y="16374"/>
                </a:lnTo>
                <a:lnTo>
                  <a:pt x="0" y="31474"/>
                </a:lnTo>
                <a:close/>
              </a:path>
            </a:pathLst>
          </a:custGeom>
          <a:solidFill>
            <a:srgbClr val="3875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01283" y="4353991"/>
            <a:ext cx="43815" cy="31750"/>
          </a:xfrm>
          <a:custGeom>
            <a:avLst/>
            <a:gdLst/>
            <a:ahLst/>
            <a:cxnLst/>
            <a:rect l="l" t="t" r="r" b="b"/>
            <a:pathLst>
              <a:path w="43815" h="31750">
                <a:moveTo>
                  <a:pt x="0" y="31474"/>
                </a:moveTo>
                <a:lnTo>
                  <a:pt x="43449" y="16374"/>
                </a:lnTo>
                <a:lnTo>
                  <a:pt x="474" y="0"/>
                </a:lnTo>
                <a:lnTo>
                  <a:pt x="0" y="31474"/>
                </a:lnTo>
                <a:close/>
              </a:path>
            </a:pathLst>
          </a:custGeom>
          <a:ln w="9524">
            <a:solidFill>
              <a:srgbClr val="3875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641063" y="4114666"/>
            <a:ext cx="807720" cy="487045"/>
          </a:xfrm>
          <a:prstGeom prst="rect">
            <a:avLst/>
          </a:prstGeom>
          <a:ln w="9524">
            <a:solidFill>
              <a:srgbClr val="38751C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191135" marR="149860" indent="-34290">
              <a:lnSpc>
                <a:spcPts val="1420"/>
              </a:lnSpc>
              <a:spcBef>
                <a:spcPts val="690"/>
              </a:spcBef>
            </a:pPr>
            <a:r>
              <a:rPr sz="1200" spc="-50" dirty="0">
                <a:solidFill>
                  <a:srgbClr val="38751C"/>
                </a:solidFill>
                <a:latin typeface="Verdana"/>
                <a:cs typeface="Verdana"/>
              </a:rPr>
              <a:t>Dilated  </a:t>
            </a:r>
            <a:r>
              <a:rPr sz="1200" spc="-60" dirty="0">
                <a:solidFill>
                  <a:srgbClr val="38751C"/>
                </a:solidFill>
                <a:latin typeface="Verdana"/>
                <a:cs typeface="Verdana"/>
              </a:rPr>
              <a:t>ureter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374" y="195049"/>
            <a:ext cx="8521065" cy="626110"/>
          </a:xfrm>
          <a:prstGeom prst="rect">
            <a:avLst/>
          </a:prstGeom>
          <a:ln w="9524">
            <a:solidFill>
              <a:srgbClr val="FFF2CC"/>
            </a:solidFill>
          </a:ln>
        </p:spPr>
        <p:txBody>
          <a:bodyPr vert="horz" wrap="square" lIns="0" tIns="7048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555"/>
              </a:spcBef>
            </a:pPr>
            <a:r>
              <a:rPr sz="3000" b="1" spc="110" dirty="0">
                <a:solidFill>
                  <a:srgbClr val="FFD866"/>
                </a:solidFill>
                <a:latin typeface="Times New Roman"/>
                <a:cs typeface="Times New Roman"/>
              </a:rPr>
              <a:t>Treatment </a:t>
            </a:r>
            <a:r>
              <a:rPr sz="3000" b="1" spc="125" dirty="0">
                <a:solidFill>
                  <a:srgbClr val="FFD866"/>
                </a:solidFill>
                <a:latin typeface="Times New Roman"/>
                <a:cs typeface="Times New Roman"/>
              </a:rPr>
              <a:t>of </a:t>
            </a:r>
            <a:r>
              <a:rPr sz="3000" b="1" spc="140" dirty="0">
                <a:solidFill>
                  <a:srgbClr val="FFD866"/>
                </a:solidFill>
                <a:latin typeface="Times New Roman"/>
                <a:cs typeface="Times New Roman"/>
              </a:rPr>
              <a:t>specific</a:t>
            </a:r>
            <a:r>
              <a:rPr sz="3000" b="1" spc="-409" dirty="0">
                <a:solidFill>
                  <a:srgbClr val="FFD866"/>
                </a:solidFill>
                <a:latin typeface="Times New Roman"/>
                <a:cs typeface="Times New Roman"/>
              </a:rPr>
              <a:t> </a:t>
            </a:r>
            <a:r>
              <a:rPr sz="3000" b="1" spc="135" dirty="0">
                <a:solidFill>
                  <a:srgbClr val="FFD866"/>
                </a:solidFill>
                <a:latin typeface="Times New Roman"/>
                <a:cs typeface="Times New Roman"/>
              </a:rPr>
              <a:t>populations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92637" y="1189760"/>
            <a:ext cx="2688590" cy="669290"/>
          </a:xfrm>
          <a:custGeom>
            <a:avLst/>
            <a:gdLst/>
            <a:ahLst/>
            <a:cxnLst/>
            <a:rect l="l" t="t" r="r" b="b"/>
            <a:pathLst>
              <a:path w="2688590" h="669289">
                <a:moveTo>
                  <a:pt x="2353495" y="668998"/>
                </a:moveTo>
                <a:lnTo>
                  <a:pt x="0" y="668998"/>
                </a:lnTo>
                <a:lnTo>
                  <a:pt x="334499" y="334499"/>
                </a:lnTo>
                <a:lnTo>
                  <a:pt x="0" y="0"/>
                </a:lnTo>
                <a:lnTo>
                  <a:pt x="2353495" y="0"/>
                </a:lnTo>
                <a:lnTo>
                  <a:pt x="2687994" y="334499"/>
                </a:lnTo>
                <a:lnTo>
                  <a:pt x="2353495" y="668998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44359" y="1399668"/>
            <a:ext cx="13836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latin typeface="Arial"/>
                <a:cs typeface="Arial"/>
              </a:rPr>
              <a:t>Diabetic</a:t>
            </a:r>
            <a:r>
              <a:rPr sz="1400" b="1" spc="-170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patients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0257" y="2074978"/>
            <a:ext cx="2196465" cy="171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190" dirty="0">
                <a:solidFill>
                  <a:srgbClr val="38751C"/>
                </a:solidFill>
                <a:latin typeface="DejaVu Sans"/>
                <a:cs typeface="DejaVu Sans"/>
              </a:rPr>
              <a:t>➔	</a:t>
            </a:r>
            <a:r>
              <a:rPr sz="1200" spc="-85" dirty="0">
                <a:solidFill>
                  <a:srgbClr val="38751C"/>
                </a:solidFill>
                <a:latin typeface="Verdana"/>
                <a:cs typeface="Verdana"/>
              </a:rPr>
              <a:t>Similar</a:t>
            </a:r>
            <a:r>
              <a:rPr sz="12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45" dirty="0">
                <a:solidFill>
                  <a:srgbClr val="38751C"/>
                </a:solidFill>
                <a:latin typeface="Verdana"/>
                <a:cs typeface="Verdana"/>
              </a:rPr>
              <a:t>to</a:t>
            </a:r>
            <a:r>
              <a:rPr sz="12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38751C"/>
                </a:solidFill>
                <a:latin typeface="Verdana"/>
                <a:cs typeface="Verdana"/>
              </a:rPr>
              <a:t>pregnant</a:t>
            </a:r>
            <a:r>
              <a:rPr sz="1200" spc="-204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38751C"/>
                </a:solidFill>
                <a:latin typeface="Verdana"/>
                <a:cs typeface="Verdana"/>
              </a:rPr>
              <a:t>women</a:t>
            </a:r>
            <a:endParaRPr sz="1200">
              <a:latin typeface="Verdana"/>
              <a:cs typeface="Verdana"/>
            </a:endParaRPr>
          </a:p>
          <a:p>
            <a:pPr marL="393065" marR="173355" indent="-381000">
              <a:lnSpc>
                <a:spcPct val="114599"/>
              </a:lnSpc>
              <a:spcBef>
                <a:spcPts val="1025"/>
              </a:spcBef>
              <a:tabLst>
                <a:tab pos="393065" algn="l"/>
              </a:tabLst>
            </a:pPr>
            <a:r>
              <a:rPr sz="1200" spc="190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Have</a:t>
            </a:r>
            <a:r>
              <a:rPr sz="1200" spc="-2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FF0000"/>
                </a:solidFill>
                <a:latin typeface="Verdana"/>
                <a:cs typeface="Verdana"/>
              </a:rPr>
              <a:t>more</a:t>
            </a:r>
            <a:r>
              <a:rPr sz="12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frequent</a:t>
            </a:r>
            <a:r>
              <a:rPr sz="1200" spc="-2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and  </a:t>
            </a:r>
            <a:r>
              <a:rPr sz="1200" spc="-90" dirty="0">
                <a:solidFill>
                  <a:srgbClr val="FF0000"/>
                </a:solidFill>
                <a:latin typeface="Verdana"/>
                <a:cs typeface="Verdana"/>
              </a:rPr>
              <a:t>more </a:t>
            </a:r>
            <a:r>
              <a:rPr sz="1200" spc="-85" dirty="0">
                <a:solidFill>
                  <a:srgbClr val="FF0000"/>
                </a:solidFill>
                <a:latin typeface="Verdana"/>
                <a:cs typeface="Verdana"/>
              </a:rPr>
              <a:t>severe</a:t>
            </a:r>
            <a:r>
              <a:rPr sz="1200" spc="-31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UTIs.</a:t>
            </a:r>
            <a:endParaRPr sz="1200">
              <a:latin typeface="Verdana"/>
              <a:cs typeface="Verdana"/>
            </a:endParaRPr>
          </a:p>
          <a:p>
            <a:pPr marL="393065" marR="26670" indent="-381000">
              <a:lnSpc>
                <a:spcPct val="114599"/>
              </a:lnSpc>
              <a:spcBef>
                <a:spcPts val="975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65" dirty="0">
                <a:latin typeface="Verdana"/>
                <a:cs typeface="Verdana"/>
              </a:rPr>
              <a:t>Treated</a:t>
            </a:r>
            <a:r>
              <a:rPr sz="1200" spc="-204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for</a:t>
            </a:r>
            <a:r>
              <a:rPr sz="1200" spc="-204" dirty="0">
                <a:latin typeface="Verdana"/>
                <a:cs typeface="Verdana"/>
              </a:rPr>
              <a:t> </a:t>
            </a:r>
            <a:r>
              <a:rPr sz="1200" spc="-85" dirty="0">
                <a:latin typeface="Verdana"/>
                <a:cs typeface="Verdana"/>
              </a:rPr>
              <a:t>7-14</a:t>
            </a:r>
            <a:r>
              <a:rPr sz="1200" spc="-204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days</a:t>
            </a:r>
            <a:r>
              <a:rPr sz="1200" spc="-204" dirty="0">
                <a:latin typeface="Verdana"/>
                <a:cs typeface="Verdana"/>
              </a:rPr>
              <a:t> </a:t>
            </a:r>
            <a:r>
              <a:rPr sz="1200" spc="-55" dirty="0">
                <a:latin typeface="Verdana"/>
                <a:cs typeface="Verdana"/>
              </a:rPr>
              <a:t>with  </a:t>
            </a:r>
            <a:r>
              <a:rPr sz="1200" spc="-60" dirty="0">
                <a:latin typeface="Verdana"/>
                <a:cs typeface="Verdana"/>
              </a:rPr>
              <a:t>antibiotics </a:t>
            </a:r>
            <a:r>
              <a:rPr sz="1200" spc="-90" dirty="0">
                <a:latin typeface="Verdana"/>
                <a:cs typeface="Verdana"/>
              </a:rPr>
              <a:t>even </a:t>
            </a:r>
            <a:r>
              <a:rPr sz="1200" spc="-70" dirty="0">
                <a:latin typeface="Verdana"/>
                <a:cs typeface="Verdana"/>
              </a:rPr>
              <a:t>patients  </a:t>
            </a:r>
            <a:r>
              <a:rPr sz="1200" spc="-55" dirty="0">
                <a:latin typeface="Verdana"/>
                <a:cs typeface="Verdana"/>
              </a:rPr>
              <a:t>with </a:t>
            </a:r>
            <a:r>
              <a:rPr sz="1200" spc="-80" dirty="0">
                <a:latin typeface="Verdana"/>
                <a:cs typeface="Verdana"/>
              </a:rPr>
              <a:t>uncomplicated  </a:t>
            </a:r>
            <a:r>
              <a:rPr sz="1200" spc="-60" dirty="0">
                <a:latin typeface="Verdana"/>
                <a:cs typeface="Verdana"/>
              </a:rPr>
              <a:t>infections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648" y="1189772"/>
            <a:ext cx="4268470" cy="669290"/>
          </a:xfrm>
          <a:custGeom>
            <a:avLst/>
            <a:gdLst/>
            <a:ahLst/>
            <a:cxnLst/>
            <a:rect l="l" t="t" r="r" b="b"/>
            <a:pathLst>
              <a:path w="4268470" h="669289">
                <a:moveTo>
                  <a:pt x="3933518" y="668998"/>
                </a:moveTo>
                <a:lnTo>
                  <a:pt x="0" y="668998"/>
                </a:lnTo>
                <a:lnTo>
                  <a:pt x="0" y="0"/>
                </a:lnTo>
                <a:lnTo>
                  <a:pt x="3933518" y="0"/>
                </a:lnTo>
                <a:lnTo>
                  <a:pt x="4268017" y="334499"/>
                </a:lnTo>
                <a:lnTo>
                  <a:pt x="3933518" y="668998"/>
                </a:lnTo>
                <a:close/>
              </a:path>
            </a:pathLst>
          </a:custGeom>
          <a:solidFill>
            <a:srgbClr val="F6C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30169" y="1372255"/>
            <a:ext cx="1769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0" dirty="0">
                <a:latin typeface="Arial"/>
                <a:cs typeface="Arial"/>
              </a:rPr>
              <a:t>Pregnant</a:t>
            </a:r>
            <a:r>
              <a:rPr sz="1800" b="1" spc="-190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women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224" y="1925700"/>
            <a:ext cx="3744595" cy="161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190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High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FF0000"/>
                </a:solidFill>
                <a:latin typeface="Verdana"/>
                <a:cs typeface="Verdana"/>
              </a:rPr>
              <a:t>risk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FF0000"/>
                </a:solidFill>
                <a:latin typeface="Verdana"/>
                <a:cs typeface="Verdana"/>
              </a:rPr>
              <a:t>for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FF0000"/>
                </a:solidFill>
                <a:latin typeface="Verdana"/>
                <a:cs typeface="Verdana"/>
              </a:rPr>
              <a:t>UTI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FF0000"/>
                </a:solidFill>
                <a:latin typeface="Verdana"/>
                <a:cs typeface="Verdana"/>
              </a:rPr>
              <a:t>and</a:t>
            </a:r>
            <a:r>
              <a:rPr sz="1200" spc="-19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FF0000"/>
                </a:solidFill>
                <a:latin typeface="Verdana"/>
                <a:cs typeface="Verdana"/>
              </a:rPr>
              <a:t>complications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90" dirty="0">
                <a:latin typeface="Verdana"/>
                <a:cs typeface="Verdana"/>
              </a:rPr>
              <a:t>Should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85" dirty="0">
                <a:latin typeface="Verdana"/>
                <a:cs typeface="Verdana"/>
              </a:rPr>
              <a:t>be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u="heavy" spc="-8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screened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for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UTI</a:t>
            </a:r>
            <a:endParaRPr sz="1200">
              <a:latin typeface="Verdana"/>
              <a:cs typeface="Verdana"/>
            </a:endParaRPr>
          </a:p>
          <a:p>
            <a:pPr marL="393065" marR="5080" indent="-381000">
              <a:lnSpc>
                <a:spcPct val="114599"/>
              </a:lnSpc>
              <a:spcBef>
                <a:spcPts val="975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50" dirty="0">
                <a:latin typeface="Verdana"/>
                <a:cs typeface="Verdana"/>
              </a:rPr>
              <a:t>Antibiotics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during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0" dirty="0">
                <a:latin typeface="Verdana"/>
                <a:cs typeface="Verdana"/>
              </a:rPr>
              <a:t>pregnancy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0" dirty="0">
                <a:latin typeface="Verdana"/>
                <a:cs typeface="Verdana"/>
              </a:rPr>
              <a:t>includes: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0" dirty="0">
                <a:latin typeface="Verdana"/>
                <a:cs typeface="Verdana"/>
              </a:rPr>
              <a:t>Amoxicillin,  Ampicillin,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Cephalosporins,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and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Nitrofurantoin.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5" dirty="0">
                <a:latin typeface="Verdana"/>
                <a:cs typeface="Verdana"/>
              </a:rPr>
              <a:t>Pregnant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women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75" dirty="0">
                <a:latin typeface="Verdana"/>
                <a:cs typeface="Verdana"/>
              </a:rPr>
              <a:t>should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5" dirty="0">
                <a:latin typeface="Verdana"/>
                <a:cs typeface="Verdana"/>
              </a:rPr>
              <a:t>NOT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take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Quinolones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45" dirty="0">
                <a:latin typeface="Verdana"/>
                <a:cs typeface="Verdana"/>
              </a:rPr>
              <a:t>or</a:t>
            </a:r>
            <a:endParaRPr sz="1200">
              <a:latin typeface="Verdana"/>
              <a:cs typeface="Verdana"/>
            </a:endParaRPr>
          </a:p>
          <a:p>
            <a:pPr marL="393065">
              <a:lnSpc>
                <a:spcPct val="100000"/>
              </a:lnSpc>
              <a:spcBef>
                <a:spcPts val="210"/>
              </a:spcBef>
            </a:pP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Tetracycline.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224" y="3642101"/>
            <a:ext cx="400431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065" marR="5080" indent="-381000">
              <a:lnSpc>
                <a:spcPct val="114599"/>
              </a:lnSpc>
              <a:spcBef>
                <a:spcPts val="100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75" dirty="0">
                <a:latin typeface="Verdana"/>
                <a:cs typeface="Verdana"/>
              </a:rPr>
              <a:t>Pregnant </a:t>
            </a:r>
            <a:r>
              <a:rPr sz="1200" spc="-100" dirty="0">
                <a:latin typeface="Verdana"/>
                <a:cs typeface="Verdana"/>
              </a:rPr>
              <a:t>women </a:t>
            </a:r>
            <a:r>
              <a:rPr sz="1200" spc="-55" dirty="0">
                <a:latin typeface="Verdana"/>
                <a:cs typeface="Verdana"/>
              </a:rPr>
              <a:t>with </a:t>
            </a:r>
            <a:r>
              <a:rPr sz="1200" spc="-90" dirty="0">
                <a:solidFill>
                  <a:srgbClr val="FF0000"/>
                </a:solidFill>
                <a:latin typeface="Verdana"/>
                <a:cs typeface="Verdana"/>
              </a:rPr>
              <a:t>asymptomatic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bacteriuria  </a:t>
            </a:r>
            <a:r>
              <a:rPr sz="1200" spc="-90" dirty="0">
                <a:latin typeface="Verdana"/>
                <a:cs typeface="Verdana"/>
              </a:rPr>
              <a:t>(evidence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40" dirty="0">
                <a:latin typeface="Verdana"/>
                <a:cs typeface="Verdana"/>
              </a:rPr>
              <a:t>of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55" dirty="0">
                <a:latin typeface="Verdana"/>
                <a:cs typeface="Verdana"/>
              </a:rPr>
              <a:t>infection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5" dirty="0">
                <a:latin typeface="Verdana"/>
                <a:cs typeface="Verdana"/>
              </a:rPr>
              <a:t>but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no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114" dirty="0">
                <a:latin typeface="Verdana"/>
                <a:cs typeface="Verdana"/>
              </a:rPr>
              <a:t>symptoms)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have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165" dirty="0">
                <a:latin typeface="Verdana"/>
                <a:cs typeface="Verdana"/>
              </a:rPr>
              <a:t>30%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risk  </a:t>
            </a:r>
            <a:r>
              <a:rPr sz="1200" spc="-40" dirty="0">
                <a:latin typeface="Verdana"/>
                <a:cs typeface="Verdana"/>
              </a:rPr>
              <a:t>for </a:t>
            </a:r>
            <a:r>
              <a:rPr sz="1200" spc="-80" dirty="0">
                <a:solidFill>
                  <a:srgbClr val="FF0000"/>
                </a:solidFill>
                <a:latin typeface="Verdana"/>
                <a:cs typeface="Verdana"/>
              </a:rPr>
              <a:t>acute </a:t>
            </a:r>
            <a:r>
              <a:rPr sz="1200" spc="-65" dirty="0">
                <a:solidFill>
                  <a:srgbClr val="FF0000"/>
                </a:solidFill>
                <a:latin typeface="Verdana"/>
                <a:cs typeface="Verdana"/>
              </a:rPr>
              <a:t>pyelonephritis </a:t>
            </a:r>
            <a:r>
              <a:rPr sz="1200" spc="-60" dirty="0">
                <a:latin typeface="Verdana"/>
                <a:cs typeface="Verdana"/>
              </a:rPr>
              <a:t>in </a:t>
            </a:r>
            <a:r>
              <a:rPr sz="1200" spc="-70" dirty="0">
                <a:latin typeface="Verdana"/>
                <a:cs typeface="Verdana"/>
              </a:rPr>
              <a:t>the </a:t>
            </a:r>
            <a:r>
              <a:rPr sz="1200" spc="-85" dirty="0">
                <a:latin typeface="Verdana"/>
                <a:cs typeface="Verdana"/>
              </a:rPr>
              <a:t>second </a:t>
            </a:r>
            <a:r>
              <a:rPr sz="1200" spc="-45" dirty="0">
                <a:latin typeface="Verdana"/>
                <a:cs typeface="Verdana"/>
              </a:rPr>
              <a:t>or </a:t>
            </a:r>
            <a:r>
              <a:rPr sz="1200" spc="-50" dirty="0">
                <a:latin typeface="Verdana"/>
                <a:cs typeface="Verdana"/>
              </a:rPr>
              <a:t>third  </a:t>
            </a:r>
            <a:r>
              <a:rPr sz="1200" spc="-80" dirty="0">
                <a:latin typeface="Verdana"/>
                <a:cs typeface="Verdana"/>
              </a:rPr>
              <a:t>trimester.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0" dirty="0">
                <a:latin typeface="Verdana"/>
                <a:cs typeface="Verdana"/>
              </a:rPr>
              <a:t>Screening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95" dirty="0">
                <a:latin typeface="Verdana"/>
                <a:cs typeface="Verdana"/>
              </a:rPr>
              <a:t>and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85" dirty="0">
                <a:latin typeface="Verdana"/>
                <a:cs typeface="Verdana"/>
              </a:rPr>
              <a:t>7-10</a:t>
            </a:r>
            <a:r>
              <a:rPr sz="1200" spc="-190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days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55" dirty="0">
                <a:latin typeface="Verdana"/>
                <a:cs typeface="Verdana"/>
              </a:rPr>
              <a:t>antibiotic</a:t>
            </a:r>
            <a:r>
              <a:rPr sz="1200" spc="-195" dirty="0">
                <a:latin typeface="Verdana"/>
                <a:cs typeface="Verdana"/>
              </a:rPr>
              <a:t> </a:t>
            </a:r>
            <a:r>
              <a:rPr sz="1200" spc="-100" dirty="0">
                <a:latin typeface="Verdana"/>
                <a:cs typeface="Verdana"/>
              </a:rPr>
              <a:t>needed.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65292" y="1189772"/>
            <a:ext cx="2802255" cy="669290"/>
          </a:xfrm>
          <a:custGeom>
            <a:avLst/>
            <a:gdLst/>
            <a:ahLst/>
            <a:cxnLst/>
            <a:rect l="l" t="t" r="r" b="b"/>
            <a:pathLst>
              <a:path w="2802254" h="669289">
                <a:moveTo>
                  <a:pt x="2467570" y="668998"/>
                </a:moveTo>
                <a:lnTo>
                  <a:pt x="0" y="668998"/>
                </a:lnTo>
                <a:lnTo>
                  <a:pt x="334499" y="334499"/>
                </a:lnTo>
                <a:lnTo>
                  <a:pt x="0" y="0"/>
                </a:lnTo>
                <a:lnTo>
                  <a:pt x="2467570" y="0"/>
                </a:lnTo>
                <a:lnTo>
                  <a:pt x="2802069" y="334499"/>
                </a:lnTo>
                <a:lnTo>
                  <a:pt x="2467570" y="668998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78723" y="1379621"/>
            <a:ext cx="1776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0" dirty="0">
                <a:latin typeface="Arial"/>
                <a:cs typeface="Arial"/>
              </a:rPr>
              <a:t>Uncomplicated</a:t>
            </a:r>
            <a:r>
              <a:rPr sz="1600" b="1" spc="-18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UTI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3869" y="2151352"/>
            <a:ext cx="2244090" cy="8572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93065" marR="5080" indent="-381000">
              <a:lnSpc>
                <a:spcPct val="113999"/>
              </a:lnSpc>
              <a:spcBef>
                <a:spcPts val="80"/>
              </a:spcBef>
              <a:tabLst>
                <a:tab pos="393065" algn="l"/>
              </a:tabLst>
            </a:pPr>
            <a:r>
              <a:rPr sz="1200" spc="190" dirty="0">
                <a:latin typeface="DejaVu Sans"/>
                <a:cs typeface="DejaVu Sans"/>
              </a:rPr>
              <a:t>➔	</a:t>
            </a:r>
            <a:r>
              <a:rPr sz="1200" spc="-35" dirty="0">
                <a:latin typeface="Verdana"/>
                <a:cs typeface="Verdana"/>
              </a:rPr>
              <a:t>For</a:t>
            </a:r>
            <a:r>
              <a:rPr sz="1200" spc="-204" dirty="0">
                <a:latin typeface="Verdana"/>
                <a:cs typeface="Verdana"/>
              </a:rPr>
              <a:t> </a:t>
            </a:r>
            <a:r>
              <a:rPr sz="1200" spc="-80" dirty="0">
                <a:latin typeface="Verdana"/>
                <a:cs typeface="Verdana"/>
              </a:rPr>
              <a:t>uncomplicated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60" dirty="0">
                <a:latin typeface="Verdana"/>
                <a:cs typeface="Verdana"/>
              </a:rPr>
              <a:t>UTI</a:t>
            </a:r>
            <a:r>
              <a:rPr sz="1200" spc="-200" dirty="0">
                <a:latin typeface="Verdana"/>
                <a:cs typeface="Verdana"/>
              </a:rPr>
              <a:t> </a:t>
            </a:r>
            <a:r>
              <a:rPr sz="1200" spc="-125" dirty="0">
                <a:latin typeface="Verdana"/>
                <a:cs typeface="Verdana"/>
              </a:rPr>
              <a:t>(any  </a:t>
            </a:r>
            <a:r>
              <a:rPr sz="1200" spc="-80" dirty="0">
                <a:latin typeface="Verdana"/>
                <a:cs typeface="Verdana"/>
              </a:rPr>
              <a:t>patient, </a:t>
            </a:r>
            <a:r>
              <a:rPr sz="1200" spc="-60" dirty="0">
                <a:latin typeface="Verdana"/>
                <a:cs typeface="Verdana"/>
              </a:rPr>
              <a:t>not </a:t>
            </a:r>
            <a:r>
              <a:rPr sz="1200" spc="-70" dirty="0">
                <a:latin typeface="Verdana"/>
                <a:cs typeface="Verdana"/>
              </a:rPr>
              <a:t>at </a:t>
            </a:r>
            <a:r>
              <a:rPr sz="1200" spc="-100" dirty="0">
                <a:latin typeface="Verdana"/>
                <a:cs typeface="Verdana"/>
              </a:rPr>
              <a:t>pregnancy)  </a:t>
            </a:r>
            <a:r>
              <a:rPr sz="1200" spc="-90" dirty="0">
                <a:latin typeface="Verdana"/>
                <a:cs typeface="Verdana"/>
              </a:rPr>
              <a:t>need 3-5 </a:t>
            </a:r>
            <a:r>
              <a:rPr sz="1200" spc="-100" dirty="0">
                <a:latin typeface="Verdana"/>
                <a:cs typeface="Verdana"/>
              </a:rPr>
              <a:t>days </a:t>
            </a:r>
            <a:r>
              <a:rPr sz="1200" spc="-55" dirty="0">
                <a:latin typeface="Verdana"/>
                <a:cs typeface="Verdana"/>
              </a:rPr>
              <a:t>antibiotic  </a:t>
            </a:r>
            <a:r>
              <a:rPr sz="1200" spc="-85" dirty="0">
                <a:latin typeface="Verdana"/>
                <a:cs typeface="Verdana"/>
              </a:rPr>
              <a:t>treatment.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5695" y="739593"/>
            <a:ext cx="2440305" cy="3694429"/>
          </a:xfrm>
          <a:custGeom>
            <a:avLst/>
            <a:gdLst/>
            <a:ahLst/>
            <a:cxnLst/>
            <a:rect l="l" t="t" r="r" b="b"/>
            <a:pathLst>
              <a:path w="2440305" h="3694429">
                <a:moveTo>
                  <a:pt x="0" y="0"/>
                </a:moveTo>
                <a:lnTo>
                  <a:pt x="2440124" y="0"/>
                </a:lnTo>
                <a:lnTo>
                  <a:pt x="2440124" y="3694422"/>
                </a:lnTo>
                <a:lnTo>
                  <a:pt x="0" y="3694422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3109" y="792180"/>
            <a:ext cx="2440305" cy="1104265"/>
          </a:xfrm>
          <a:custGeom>
            <a:avLst/>
            <a:gdLst/>
            <a:ahLst/>
            <a:cxnLst/>
            <a:rect l="l" t="t" r="r" b="b"/>
            <a:pathLst>
              <a:path w="2440305" h="1104264">
                <a:moveTo>
                  <a:pt x="0" y="0"/>
                </a:moveTo>
                <a:lnTo>
                  <a:pt x="2440135" y="0"/>
                </a:lnTo>
                <a:lnTo>
                  <a:pt x="2440135" y="1104142"/>
                </a:lnTo>
                <a:lnTo>
                  <a:pt x="0" y="110414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6060" y="1896323"/>
            <a:ext cx="334645" cy="353060"/>
          </a:xfrm>
          <a:custGeom>
            <a:avLst/>
            <a:gdLst/>
            <a:ahLst/>
            <a:cxnLst/>
            <a:rect l="l" t="t" r="r" b="b"/>
            <a:pathLst>
              <a:path w="334644" h="353060">
                <a:moveTo>
                  <a:pt x="224327" y="162017"/>
                </a:moveTo>
                <a:lnTo>
                  <a:pt x="109894" y="162017"/>
                </a:lnTo>
                <a:lnTo>
                  <a:pt x="109894" y="0"/>
                </a:lnTo>
                <a:lnTo>
                  <a:pt x="224327" y="0"/>
                </a:lnTo>
                <a:lnTo>
                  <a:pt x="224327" y="162017"/>
                </a:lnTo>
                <a:close/>
              </a:path>
              <a:path w="334644" h="353060">
                <a:moveTo>
                  <a:pt x="167109" y="352639"/>
                </a:moveTo>
                <a:lnTo>
                  <a:pt x="0" y="162017"/>
                </a:lnTo>
                <a:lnTo>
                  <a:pt x="334219" y="162017"/>
                </a:lnTo>
                <a:lnTo>
                  <a:pt x="167109" y="3526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26060" y="1896323"/>
            <a:ext cx="334645" cy="353060"/>
          </a:xfrm>
          <a:custGeom>
            <a:avLst/>
            <a:gdLst/>
            <a:ahLst/>
            <a:cxnLst/>
            <a:rect l="l" t="t" r="r" b="b"/>
            <a:pathLst>
              <a:path w="334644" h="353060">
                <a:moveTo>
                  <a:pt x="224327" y="0"/>
                </a:moveTo>
                <a:lnTo>
                  <a:pt x="224327" y="162017"/>
                </a:lnTo>
                <a:lnTo>
                  <a:pt x="334219" y="162017"/>
                </a:lnTo>
                <a:lnTo>
                  <a:pt x="167109" y="352639"/>
                </a:lnTo>
                <a:lnTo>
                  <a:pt x="0" y="162017"/>
                </a:lnTo>
                <a:lnTo>
                  <a:pt x="109894" y="162017"/>
                </a:lnTo>
                <a:lnTo>
                  <a:pt x="109894" y="0"/>
                </a:lnTo>
                <a:lnTo>
                  <a:pt x="224327" y="0"/>
                </a:lnTo>
                <a:close/>
              </a:path>
            </a:pathLst>
          </a:custGeom>
          <a:ln w="9524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32019" y="725323"/>
            <a:ext cx="2408555" cy="3723004"/>
          </a:xfrm>
          <a:custGeom>
            <a:avLst/>
            <a:gdLst/>
            <a:ahLst/>
            <a:cxnLst/>
            <a:rect l="l" t="t" r="r" b="b"/>
            <a:pathLst>
              <a:path w="2408554" h="3723004">
                <a:moveTo>
                  <a:pt x="0" y="0"/>
                </a:moveTo>
                <a:lnTo>
                  <a:pt x="2408245" y="0"/>
                </a:lnTo>
                <a:lnTo>
                  <a:pt x="2408245" y="3722967"/>
                </a:lnTo>
                <a:lnTo>
                  <a:pt x="0" y="3722967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0369" y="778318"/>
            <a:ext cx="2408555" cy="1113155"/>
          </a:xfrm>
          <a:custGeom>
            <a:avLst/>
            <a:gdLst/>
            <a:ahLst/>
            <a:cxnLst/>
            <a:rect l="l" t="t" r="r" b="b"/>
            <a:pathLst>
              <a:path w="2408554" h="1113155">
                <a:moveTo>
                  <a:pt x="0" y="0"/>
                </a:moveTo>
                <a:lnTo>
                  <a:pt x="2408245" y="0"/>
                </a:lnTo>
                <a:lnTo>
                  <a:pt x="2408245" y="1112672"/>
                </a:lnTo>
                <a:lnTo>
                  <a:pt x="0" y="111267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99567" y="1890988"/>
            <a:ext cx="330200" cy="355600"/>
          </a:xfrm>
          <a:custGeom>
            <a:avLst/>
            <a:gdLst/>
            <a:ahLst/>
            <a:cxnLst/>
            <a:rect l="l" t="t" r="r" b="b"/>
            <a:pathLst>
              <a:path w="330200" h="355600">
                <a:moveTo>
                  <a:pt x="221399" y="167234"/>
                </a:moveTo>
                <a:lnTo>
                  <a:pt x="108449" y="167234"/>
                </a:lnTo>
                <a:lnTo>
                  <a:pt x="108449" y="0"/>
                </a:lnTo>
                <a:lnTo>
                  <a:pt x="221399" y="0"/>
                </a:lnTo>
                <a:lnTo>
                  <a:pt x="221399" y="167234"/>
                </a:lnTo>
                <a:close/>
              </a:path>
              <a:path w="330200" h="355600">
                <a:moveTo>
                  <a:pt x="164924" y="355364"/>
                </a:moveTo>
                <a:lnTo>
                  <a:pt x="0" y="167234"/>
                </a:lnTo>
                <a:lnTo>
                  <a:pt x="329849" y="167234"/>
                </a:lnTo>
                <a:lnTo>
                  <a:pt x="164924" y="35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9567" y="1890988"/>
            <a:ext cx="330200" cy="355600"/>
          </a:xfrm>
          <a:custGeom>
            <a:avLst/>
            <a:gdLst/>
            <a:ahLst/>
            <a:cxnLst/>
            <a:rect l="l" t="t" r="r" b="b"/>
            <a:pathLst>
              <a:path w="330200" h="355600">
                <a:moveTo>
                  <a:pt x="221399" y="0"/>
                </a:moveTo>
                <a:lnTo>
                  <a:pt x="221399" y="167234"/>
                </a:lnTo>
                <a:lnTo>
                  <a:pt x="329849" y="167234"/>
                </a:lnTo>
                <a:lnTo>
                  <a:pt x="164924" y="355364"/>
                </a:lnTo>
                <a:lnTo>
                  <a:pt x="0" y="167234"/>
                </a:lnTo>
                <a:lnTo>
                  <a:pt x="108449" y="167234"/>
                </a:lnTo>
                <a:lnTo>
                  <a:pt x="108449" y="0"/>
                </a:lnTo>
                <a:lnTo>
                  <a:pt x="221399" y="0"/>
                </a:lnTo>
                <a:close/>
              </a:path>
            </a:pathLst>
          </a:custGeom>
          <a:ln w="9524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3109" y="792180"/>
            <a:ext cx="2440305" cy="1104265"/>
          </a:xfrm>
          <a:prstGeom prst="rect">
            <a:avLst/>
          </a:prstGeom>
          <a:ln w="19049">
            <a:solidFill>
              <a:srgbClr val="999999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200">
              <a:latin typeface="Times New Roman"/>
              <a:cs typeface="Times New Roman"/>
            </a:endParaRPr>
          </a:p>
          <a:p>
            <a:pPr marL="300355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Urethritis </a:t>
            </a:r>
            <a:r>
              <a:rPr sz="1800" b="1" spc="-45" dirty="0">
                <a:latin typeface="Arial"/>
                <a:cs typeface="Arial"/>
              </a:rPr>
              <a:t>in</a:t>
            </a:r>
            <a:r>
              <a:rPr sz="1800" b="1" spc="-315" dirty="0">
                <a:latin typeface="Arial"/>
                <a:cs typeface="Arial"/>
              </a:rPr>
              <a:t> </a:t>
            </a:r>
            <a:r>
              <a:rPr sz="1800" b="1" spc="15" dirty="0">
                <a:latin typeface="Arial"/>
                <a:cs typeface="Arial"/>
              </a:rPr>
              <a:t>Men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695" y="2261573"/>
            <a:ext cx="2440305" cy="207327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280"/>
              </a:spcBef>
              <a:tabLst>
                <a:tab pos="441959" algn="l"/>
              </a:tabLst>
            </a:pPr>
            <a:r>
              <a:rPr sz="1100" spc="175" dirty="0">
                <a:solidFill>
                  <a:srgbClr val="38751C"/>
                </a:solidFill>
                <a:latin typeface="DejaVu Sans"/>
                <a:cs typeface="DejaVu Sans"/>
              </a:rPr>
              <a:t>➔	</a:t>
            </a:r>
            <a:r>
              <a:rPr sz="1100" spc="-85" dirty="0">
                <a:solidFill>
                  <a:srgbClr val="38751C"/>
                </a:solidFill>
                <a:latin typeface="Verdana"/>
                <a:cs typeface="Verdana"/>
              </a:rPr>
              <a:t>Sexually </a:t>
            </a:r>
            <a:r>
              <a:rPr sz="1100" spc="-65" dirty="0">
                <a:solidFill>
                  <a:srgbClr val="38751C"/>
                </a:solidFill>
                <a:latin typeface="Verdana"/>
                <a:cs typeface="Verdana"/>
              </a:rPr>
              <a:t>transmitted</a:t>
            </a:r>
            <a:r>
              <a:rPr sz="1100" spc="-280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100" spc="-80" dirty="0">
                <a:solidFill>
                  <a:srgbClr val="38751C"/>
                </a:solidFill>
                <a:latin typeface="Verdana"/>
                <a:cs typeface="Verdana"/>
              </a:rPr>
              <a:t>disease</a:t>
            </a:r>
            <a:endParaRPr sz="1100">
              <a:latin typeface="Verdana"/>
              <a:cs typeface="Verdana"/>
            </a:endParaRPr>
          </a:p>
          <a:p>
            <a:pPr marL="70485">
              <a:lnSpc>
                <a:spcPct val="100000"/>
              </a:lnSpc>
              <a:spcBef>
                <a:spcPts val="180"/>
              </a:spcBef>
              <a:tabLst>
                <a:tab pos="441959" algn="l"/>
              </a:tabLst>
            </a:pPr>
            <a:r>
              <a:rPr sz="1100" spc="175" dirty="0">
                <a:solidFill>
                  <a:srgbClr val="FF0000"/>
                </a:solidFill>
                <a:latin typeface="DejaVu Sans"/>
                <a:cs typeface="DejaVu Sans"/>
              </a:rPr>
              <a:t>➔	</a:t>
            </a:r>
            <a:r>
              <a:rPr sz="1100" spc="-25" dirty="0">
                <a:solidFill>
                  <a:srgbClr val="FF0000"/>
                </a:solidFill>
                <a:latin typeface="Verdana"/>
                <a:cs typeface="Verdana"/>
              </a:rPr>
              <a:t>Most</a:t>
            </a:r>
            <a:r>
              <a:rPr sz="1100" spc="-2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spc="-65" dirty="0">
                <a:solidFill>
                  <a:srgbClr val="FF0000"/>
                </a:solidFill>
                <a:latin typeface="Verdana"/>
                <a:cs typeface="Verdana"/>
              </a:rPr>
              <a:t>important </a:t>
            </a:r>
            <a:r>
              <a:rPr sz="1100" spc="-110" dirty="0">
                <a:solidFill>
                  <a:srgbClr val="FF0000"/>
                </a:solidFill>
                <a:latin typeface="Verdana"/>
                <a:cs typeface="Verdana"/>
              </a:rPr>
              <a:t>causes:</a:t>
            </a:r>
            <a:endParaRPr sz="1100">
              <a:latin typeface="Verdana"/>
              <a:cs typeface="Verdana"/>
            </a:endParaRPr>
          </a:p>
          <a:p>
            <a:pPr marL="899160" indent="-371475">
              <a:lnSpc>
                <a:spcPct val="100000"/>
              </a:lnSpc>
              <a:spcBef>
                <a:spcPts val="180"/>
              </a:spcBef>
              <a:buFont typeface="DejaVu Sans"/>
              <a:buChar char="◆"/>
              <a:tabLst>
                <a:tab pos="899160" algn="l"/>
                <a:tab pos="899794" algn="l"/>
              </a:tabLst>
            </a:pPr>
            <a:r>
              <a:rPr sz="1100" spc="-60" dirty="0">
                <a:solidFill>
                  <a:srgbClr val="FF0000"/>
                </a:solidFill>
                <a:latin typeface="Verdana"/>
                <a:cs typeface="Verdana"/>
              </a:rPr>
              <a:t>Neisseria</a:t>
            </a:r>
            <a:r>
              <a:rPr sz="1100" spc="-18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spc="-75" dirty="0">
                <a:solidFill>
                  <a:srgbClr val="FF0000"/>
                </a:solidFill>
                <a:latin typeface="Verdana"/>
                <a:cs typeface="Verdana"/>
              </a:rPr>
              <a:t>gonorrheae</a:t>
            </a:r>
            <a:endParaRPr sz="1100">
              <a:latin typeface="Verdana"/>
              <a:cs typeface="Verdana"/>
            </a:endParaRPr>
          </a:p>
          <a:p>
            <a:pPr marL="899160" indent="-371475">
              <a:lnSpc>
                <a:spcPct val="100000"/>
              </a:lnSpc>
              <a:spcBef>
                <a:spcPts val="180"/>
              </a:spcBef>
              <a:buFont typeface="DejaVu Sans"/>
              <a:buChar char="◆"/>
              <a:tabLst>
                <a:tab pos="899160" algn="l"/>
                <a:tab pos="899794" algn="l"/>
              </a:tabLst>
            </a:pPr>
            <a:r>
              <a:rPr sz="1100" spc="-75" dirty="0">
                <a:solidFill>
                  <a:srgbClr val="FF0000"/>
                </a:solidFill>
                <a:latin typeface="Verdana"/>
                <a:cs typeface="Verdana"/>
              </a:rPr>
              <a:t>Chlamydia</a:t>
            </a:r>
            <a:r>
              <a:rPr sz="1100" spc="-19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FF0000"/>
                </a:solidFill>
                <a:latin typeface="Verdana"/>
                <a:cs typeface="Verdana"/>
              </a:rPr>
              <a:t>trachomatis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441959" marR="6985" indent="-371475">
              <a:lnSpc>
                <a:spcPct val="113700"/>
              </a:lnSpc>
              <a:spcBef>
                <a:spcPts val="5"/>
              </a:spcBef>
              <a:tabLst>
                <a:tab pos="441959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60" dirty="0">
                <a:latin typeface="Verdana"/>
                <a:cs typeface="Verdana"/>
              </a:rPr>
              <a:t>Treated </a:t>
            </a:r>
            <a:r>
              <a:rPr sz="1100" spc="-50" dirty="0">
                <a:latin typeface="Verdana"/>
                <a:cs typeface="Verdana"/>
              </a:rPr>
              <a:t>with </a:t>
            </a:r>
            <a:r>
              <a:rPr sz="1100" spc="-25" dirty="0">
                <a:latin typeface="Verdana"/>
                <a:cs typeface="Verdana"/>
              </a:rPr>
              <a:t>IM </a:t>
            </a:r>
            <a:r>
              <a:rPr sz="1100" spc="-55" dirty="0">
                <a:latin typeface="Verdana"/>
                <a:cs typeface="Verdana"/>
              </a:rPr>
              <a:t>Ceftriaxone  </a:t>
            </a:r>
            <a:r>
              <a:rPr sz="1000" spc="-70" dirty="0">
                <a:solidFill>
                  <a:srgbClr val="38751C"/>
                </a:solidFill>
                <a:latin typeface="Verdana"/>
                <a:cs typeface="Verdana"/>
              </a:rPr>
              <a:t>(work </a:t>
            </a:r>
            <a:r>
              <a:rPr sz="1000" spc="-65" dirty="0">
                <a:solidFill>
                  <a:srgbClr val="38751C"/>
                </a:solidFill>
                <a:latin typeface="Verdana"/>
                <a:cs typeface="Verdana"/>
              </a:rPr>
              <a:t>on Neisseria) </a:t>
            </a:r>
            <a:r>
              <a:rPr sz="1100" spc="-265" dirty="0">
                <a:latin typeface="Verdana"/>
                <a:cs typeface="Verdana"/>
              </a:rPr>
              <a:t>+ </a:t>
            </a:r>
            <a:r>
              <a:rPr sz="1100" spc="-65" dirty="0">
                <a:latin typeface="Verdana"/>
                <a:cs typeface="Verdana"/>
              </a:rPr>
              <a:t>Doxycycline  </a:t>
            </a:r>
            <a:r>
              <a:rPr sz="1100" spc="-45" dirty="0">
                <a:latin typeface="Verdana"/>
                <a:cs typeface="Verdana"/>
              </a:rPr>
              <a:t>or </a:t>
            </a:r>
            <a:r>
              <a:rPr sz="1100" spc="-60" dirty="0">
                <a:latin typeface="Verdana"/>
                <a:cs typeface="Verdana"/>
              </a:rPr>
              <a:t>Azithromycin </a:t>
            </a:r>
            <a:r>
              <a:rPr sz="1000" spc="-70" dirty="0">
                <a:solidFill>
                  <a:srgbClr val="38751C"/>
                </a:solidFill>
                <a:latin typeface="Verdana"/>
                <a:cs typeface="Verdana"/>
              </a:rPr>
              <a:t>(work </a:t>
            </a:r>
            <a:r>
              <a:rPr sz="1000" spc="-65" dirty="0">
                <a:solidFill>
                  <a:srgbClr val="38751C"/>
                </a:solidFill>
                <a:latin typeface="Verdana"/>
                <a:cs typeface="Verdana"/>
              </a:rPr>
              <a:t>on  </a:t>
            </a:r>
            <a:r>
              <a:rPr sz="1000" spc="-85" dirty="0">
                <a:solidFill>
                  <a:srgbClr val="38751C"/>
                </a:solidFill>
                <a:latin typeface="Verdana"/>
                <a:cs typeface="Verdana"/>
              </a:rPr>
              <a:t>Chlamydia).</a:t>
            </a:r>
            <a:endParaRPr sz="1000">
              <a:latin typeface="Verdana"/>
              <a:cs typeface="Verdana"/>
            </a:endParaRPr>
          </a:p>
          <a:p>
            <a:pPr marL="441959" marR="180975" indent="-371475">
              <a:lnSpc>
                <a:spcPts val="1500"/>
              </a:lnSpc>
              <a:spcBef>
                <a:spcPts val="45"/>
              </a:spcBef>
              <a:tabLst>
                <a:tab pos="441959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55" dirty="0">
                <a:latin typeface="Verdana"/>
                <a:cs typeface="Verdana"/>
              </a:rPr>
              <a:t>Patients</a:t>
            </a:r>
            <a:r>
              <a:rPr sz="1100" spc="-190" dirty="0">
                <a:latin typeface="Verdana"/>
                <a:cs typeface="Verdana"/>
              </a:rPr>
              <a:t> </a:t>
            </a:r>
            <a:r>
              <a:rPr sz="1100" spc="-70" dirty="0">
                <a:latin typeface="Verdana"/>
                <a:cs typeface="Verdana"/>
              </a:rPr>
              <a:t>should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70" dirty="0">
                <a:latin typeface="Verdana"/>
                <a:cs typeface="Verdana"/>
              </a:rPr>
              <a:t>also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75" dirty="0">
                <a:latin typeface="Verdana"/>
                <a:cs typeface="Verdana"/>
              </a:rPr>
              <a:t>be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65" dirty="0">
                <a:latin typeface="Verdana"/>
                <a:cs typeface="Verdana"/>
              </a:rPr>
              <a:t>tested  </a:t>
            </a:r>
            <a:r>
              <a:rPr sz="1100" spc="-35" dirty="0">
                <a:latin typeface="Verdana"/>
                <a:cs typeface="Verdana"/>
              </a:rPr>
              <a:t>for </a:t>
            </a:r>
            <a:r>
              <a:rPr sz="1100" spc="-90" dirty="0">
                <a:latin typeface="Verdana"/>
                <a:cs typeface="Verdana"/>
              </a:rPr>
              <a:t>accompanying</a:t>
            </a:r>
            <a:r>
              <a:rPr sz="1100" spc="-320" dirty="0">
                <a:latin typeface="Verdana"/>
                <a:cs typeface="Verdana"/>
              </a:rPr>
              <a:t> </a:t>
            </a:r>
            <a:r>
              <a:rPr sz="1100" spc="-100" dirty="0">
                <a:latin typeface="Verdana"/>
                <a:cs typeface="Verdana"/>
              </a:rPr>
              <a:t>STD.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60369" y="778318"/>
            <a:ext cx="2408555" cy="1113155"/>
          </a:xfrm>
          <a:prstGeom prst="rect">
            <a:avLst/>
          </a:prstGeom>
          <a:ln w="19049">
            <a:solidFill>
              <a:srgbClr val="999999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692785" marR="644525" indent="-179705">
              <a:lnSpc>
                <a:spcPct val="100699"/>
              </a:lnSpc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Urethritis</a:t>
            </a:r>
            <a:r>
              <a:rPr sz="1800" b="1" spc="-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in  </a:t>
            </a:r>
            <a:r>
              <a:rPr sz="1800" b="1" spc="-50" dirty="0">
                <a:solidFill>
                  <a:srgbClr val="FF0000"/>
                </a:solidFill>
                <a:latin typeface="Arial"/>
                <a:cs typeface="Arial"/>
              </a:rPr>
              <a:t>Children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2019" y="2265890"/>
            <a:ext cx="2408555" cy="1907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 marR="3175" indent="-352425">
              <a:lnSpc>
                <a:spcPct val="112500"/>
              </a:lnSpc>
              <a:spcBef>
                <a:spcPts val="100"/>
              </a:spcBef>
              <a:tabLst>
                <a:tab pos="412750" algn="l"/>
              </a:tabLst>
            </a:pPr>
            <a:r>
              <a:rPr sz="1000" spc="160" dirty="0">
                <a:solidFill>
                  <a:srgbClr val="38751C"/>
                </a:solidFill>
                <a:latin typeface="DejaVu Sans"/>
                <a:cs typeface="DejaVu Sans"/>
              </a:rPr>
              <a:t>➔	</a:t>
            </a:r>
            <a:r>
              <a:rPr sz="1000" spc="-50" dirty="0">
                <a:solidFill>
                  <a:srgbClr val="38751C"/>
                </a:solidFill>
                <a:latin typeface="Verdana"/>
                <a:cs typeface="Verdana"/>
              </a:rPr>
              <a:t>Once </a:t>
            </a:r>
            <a:r>
              <a:rPr sz="1000" spc="-95" dirty="0">
                <a:solidFill>
                  <a:srgbClr val="38751C"/>
                </a:solidFill>
                <a:latin typeface="Verdana"/>
                <a:cs typeface="Verdana"/>
              </a:rPr>
              <a:t>a </a:t>
            </a:r>
            <a:r>
              <a:rPr sz="1000" spc="-55" dirty="0">
                <a:solidFill>
                  <a:srgbClr val="38751C"/>
                </a:solidFill>
                <a:latin typeface="Verdana"/>
                <a:cs typeface="Verdana"/>
              </a:rPr>
              <a:t>kid </a:t>
            </a:r>
            <a:r>
              <a:rPr sz="1000" spc="-90" dirty="0">
                <a:solidFill>
                  <a:srgbClr val="38751C"/>
                </a:solidFill>
                <a:latin typeface="Verdana"/>
                <a:cs typeface="Verdana"/>
              </a:rPr>
              <a:t>has </a:t>
            </a:r>
            <a:r>
              <a:rPr sz="1000" spc="-50" dirty="0">
                <a:solidFill>
                  <a:srgbClr val="38751C"/>
                </a:solidFill>
                <a:latin typeface="Verdana"/>
                <a:cs typeface="Verdana"/>
              </a:rPr>
              <a:t>recurrent UTI </a:t>
            </a:r>
            <a:r>
              <a:rPr sz="1000" spc="-95" dirty="0">
                <a:solidFill>
                  <a:srgbClr val="38751C"/>
                </a:solidFill>
                <a:latin typeface="Verdana"/>
                <a:cs typeface="Verdana"/>
              </a:rPr>
              <a:t>a  </a:t>
            </a:r>
            <a:r>
              <a:rPr sz="1000" spc="-60" dirty="0">
                <a:solidFill>
                  <a:srgbClr val="38751C"/>
                </a:solidFill>
                <a:latin typeface="Verdana"/>
                <a:cs typeface="Verdana"/>
              </a:rPr>
              <a:t>congenital</a:t>
            </a:r>
            <a:r>
              <a:rPr sz="10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38751C"/>
                </a:solidFill>
                <a:latin typeface="Verdana"/>
                <a:cs typeface="Verdana"/>
              </a:rPr>
              <a:t>abnormality</a:t>
            </a:r>
            <a:r>
              <a:rPr sz="10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000" spc="-80" dirty="0">
                <a:solidFill>
                  <a:srgbClr val="38751C"/>
                </a:solidFill>
                <a:latin typeface="Verdana"/>
                <a:cs typeface="Verdana"/>
              </a:rPr>
              <a:t>might</a:t>
            </a:r>
            <a:r>
              <a:rPr sz="1000" spc="-175" dirty="0">
                <a:solidFill>
                  <a:srgbClr val="38751C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38751C"/>
                </a:solidFill>
                <a:latin typeface="Verdana"/>
                <a:cs typeface="Verdana"/>
              </a:rPr>
              <a:t>occur.</a:t>
            </a:r>
            <a:endParaRPr sz="1000">
              <a:latin typeface="Verdana"/>
              <a:cs typeface="Verdana"/>
            </a:endParaRPr>
          </a:p>
          <a:p>
            <a:pPr marL="412750" marR="86995" indent="-371475">
              <a:lnSpc>
                <a:spcPct val="113599"/>
              </a:lnSpc>
              <a:spcBef>
                <a:spcPts val="1015"/>
              </a:spcBef>
              <a:tabLst>
                <a:tab pos="412750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60" dirty="0">
                <a:latin typeface="Verdana"/>
                <a:cs typeface="Verdana"/>
              </a:rPr>
              <a:t>Usually</a:t>
            </a:r>
            <a:r>
              <a:rPr sz="1100" spc="-190" dirty="0">
                <a:latin typeface="Verdana"/>
                <a:cs typeface="Verdana"/>
              </a:rPr>
              <a:t> </a:t>
            </a:r>
            <a:r>
              <a:rPr sz="1100" spc="-60" dirty="0">
                <a:latin typeface="Verdana"/>
                <a:cs typeface="Verdana"/>
              </a:rPr>
              <a:t>treated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50" dirty="0">
                <a:latin typeface="Verdana"/>
                <a:cs typeface="Verdana"/>
              </a:rPr>
              <a:t>with</a:t>
            </a:r>
            <a:r>
              <a:rPr sz="1100" spc="-185" dirty="0">
                <a:latin typeface="Verdana"/>
                <a:cs typeface="Verdana"/>
              </a:rPr>
              <a:t> </a:t>
            </a:r>
            <a:r>
              <a:rPr sz="1100" spc="-30" dirty="0">
                <a:latin typeface="Verdana"/>
                <a:cs typeface="Verdana"/>
              </a:rPr>
              <a:t>TMP-SMX  </a:t>
            </a:r>
            <a:r>
              <a:rPr sz="1100" spc="-45" dirty="0">
                <a:latin typeface="Verdana"/>
                <a:cs typeface="Verdana"/>
              </a:rPr>
              <a:t>or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80" dirty="0">
                <a:latin typeface="Verdana"/>
                <a:cs typeface="Verdana"/>
              </a:rPr>
              <a:t>Cephalexin.</a:t>
            </a:r>
            <a:endParaRPr sz="1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  <a:spcBef>
                <a:spcPts val="5"/>
              </a:spcBef>
              <a:tabLst>
                <a:tab pos="412750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100" dirty="0">
                <a:latin typeface="Verdana"/>
                <a:cs typeface="Verdana"/>
              </a:rPr>
              <a:t>Sometimes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80" dirty="0">
                <a:latin typeface="Verdana"/>
                <a:cs typeface="Verdana"/>
              </a:rPr>
              <a:t>given</a:t>
            </a:r>
            <a:r>
              <a:rPr sz="1100" spc="-175" dirty="0">
                <a:latin typeface="Verdana"/>
                <a:cs typeface="Verdana"/>
              </a:rPr>
              <a:t> </a:t>
            </a:r>
            <a:r>
              <a:rPr sz="1100" spc="-100" dirty="0">
                <a:latin typeface="Verdana"/>
                <a:cs typeface="Verdana"/>
              </a:rPr>
              <a:t>as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65" dirty="0">
                <a:latin typeface="Verdana"/>
                <a:cs typeface="Verdana"/>
              </a:rPr>
              <a:t>IV</a:t>
            </a:r>
            <a:r>
              <a:rPr sz="1100" spc="-175" dirty="0">
                <a:latin typeface="Verdana"/>
                <a:cs typeface="Verdana"/>
              </a:rPr>
              <a:t> </a:t>
            </a:r>
            <a:r>
              <a:rPr sz="1100" spc="-170" dirty="0">
                <a:latin typeface="Verdana"/>
                <a:cs typeface="Verdana"/>
              </a:rPr>
              <a:t>.</a:t>
            </a:r>
            <a:endParaRPr sz="1100">
              <a:latin typeface="Verdana"/>
              <a:cs typeface="Verdana"/>
            </a:endParaRPr>
          </a:p>
          <a:p>
            <a:pPr marL="412750" marR="137795" indent="-371475">
              <a:lnSpc>
                <a:spcPct val="113599"/>
              </a:lnSpc>
              <a:spcBef>
                <a:spcPts val="1050"/>
              </a:spcBef>
              <a:tabLst>
                <a:tab pos="412750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70" dirty="0">
                <a:latin typeface="Verdana"/>
                <a:cs typeface="Verdana"/>
              </a:rPr>
              <a:t>Gentamicin </a:t>
            </a:r>
            <a:r>
              <a:rPr sz="1100" spc="-120" dirty="0">
                <a:latin typeface="Verdana"/>
                <a:cs typeface="Verdana"/>
              </a:rPr>
              <a:t>may </a:t>
            </a:r>
            <a:r>
              <a:rPr sz="1100" spc="-75" dirty="0">
                <a:latin typeface="Verdana"/>
                <a:cs typeface="Verdana"/>
              </a:rPr>
              <a:t>be  </a:t>
            </a:r>
            <a:r>
              <a:rPr sz="1100" spc="-90" dirty="0">
                <a:latin typeface="Verdana"/>
                <a:cs typeface="Verdana"/>
              </a:rPr>
              <a:t>recommended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100" dirty="0">
                <a:latin typeface="Verdana"/>
                <a:cs typeface="Verdana"/>
              </a:rPr>
              <a:t>as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70" dirty="0">
                <a:latin typeface="Verdana"/>
                <a:cs typeface="Verdana"/>
              </a:rPr>
              <a:t>resistance</a:t>
            </a:r>
            <a:r>
              <a:rPr sz="1100" spc="-180" dirty="0">
                <a:latin typeface="Verdana"/>
                <a:cs typeface="Verdana"/>
              </a:rPr>
              <a:t> </a:t>
            </a:r>
            <a:r>
              <a:rPr sz="1100" spc="-40" dirty="0">
                <a:latin typeface="Verdana"/>
                <a:cs typeface="Verdana"/>
              </a:rPr>
              <a:t>to  </a:t>
            </a:r>
            <a:r>
              <a:rPr sz="1100" spc="-70" dirty="0">
                <a:latin typeface="Verdana"/>
                <a:cs typeface="Verdana"/>
              </a:rPr>
              <a:t>Cephalexin </a:t>
            </a:r>
            <a:r>
              <a:rPr sz="1100" spc="-60" dirty="0">
                <a:latin typeface="Verdana"/>
                <a:cs typeface="Verdana"/>
              </a:rPr>
              <a:t>is</a:t>
            </a:r>
            <a:r>
              <a:rPr sz="1100" spc="-285" dirty="0">
                <a:latin typeface="Verdana"/>
                <a:cs typeface="Verdana"/>
              </a:rPr>
              <a:t> </a:t>
            </a:r>
            <a:r>
              <a:rPr sz="1100" spc="-80" dirty="0">
                <a:latin typeface="Verdana"/>
                <a:cs typeface="Verdana"/>
              </a:rPr>
              <a:t>increasing.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17839" y="1247849"/>
            <a:ext cx="3523615" cy="3675379"/>
          </a:xfrm>
          <a:custGeom>
            <a:avLst/>
            <a:gdLst/>
            <a:ahLst/>
            <a:cxnLst/>
            <a:rect l="l" t="t" r="r" b="b"/>
            <a:pathLst>
              <a:path w="3523615" h="3675379">
                <a:moveTo>
                  <a:pt x="0" y="0"/>
                </a:moveTo>
                <a:lnTo>
                  <a:pt x="3523143" y="0"/>
                </a:lnTo>
                <a:lnTo>
                  <a:pt x="3523143" y="3675265"/>
                </a:lnTo>
                <a:lnTo>
                  <a:pt x="0" y="3675265"/>
                </a:lnTo>
                <a:lnTo>
                  <a:pt x="0" y="0"/>
                </a:lnTo>
                <a:close/>
              </a:path>
            </a:pathLst>
          </a:custGeom>
          <a:solidFill>
            <a:srgbClr val="FFD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13039" y="1300172"/>
            <a:ext cx="3523615" cy="986790"/>
          </a:xfrm>
          <a:custGeom>
            <a:avLst/>
            <a:gdLst/>
            <a:ahLst/>
            <a:cxnLst/>
            <a:rect l="l" t="t" r="r" b="b"/>
            <a:pathLst>
              <a:path w="3523615" h="986789">
                <a:moveTo>
                  <a:pt x="0" y="0"/>
                </a:moveTo>
                <a:lnTo>
                  <a:pt x="3523143" y="0"/>
                </a:lnTo>
                <a:lnTo>
                  <a:pt x="3523143" y="986708"/>
                </a:lnTo>
                <a:lnTo>
                  <a:pt x="0" y="9867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33336" y="2286882"/>
            <a:ext cx="482600" cy="351155"/>
          </a:xfrm>
          <a:custGeom>
            <a:avLst/>
            <a:gdLst/>
            <a:ahLst/>
            <a:cxnLst/>
            <a:rect l="l" t="t" r="r" b="b"/>
            <a:pathLst>
              <a:path w="482600" h="351155">
                <a:moveTo>
                  <a:pt x="323874" y="150727"/>
                </a:moveTo>
                <a:lnTo>
                  <a:pt x="158649" y="150727"/>
                </a:lnTo>
                <a:lnTo>
                  <a:pt x="158649" y="0"/>
                </a:lnTo>
                <a:lnTo>
                  <a:pt x="323874" y="0"/>
                </a:lnTo>
                <a:lnTo>
                  <a:pt x="323874" y="150727"/>
                </a:lnTo>
                <a:close/>
              </a:path>
              <a:path w="482600" h="351155">
                <a:moveTo>
                  <a:pt x="241274" y="350811"/>
                </a:moveTo>
                <a:lnTo>
                  <a:pt x="0" y="150727"/>
                </a:lnTo>
                <a:lnTo>
                  <a:pt x="482549" y="150727"/>
                </a:lnTo>
                <a:lnTo>
                  <a:pt x="241274" y="3508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33335" y="2286882"/>
            <a:ext cx="482600" cy="351155"/>
          </a:xfrm>
          <a:custGeom>
            <a:avLst/>
            <a:gdLst/>
            <a:ahLst/>
            <a:cxnLst/>
            <a:rect l="l" t="t" r="r" b="b"/>
            <a:pathLst>
              <a:path w="482600" h="351155">
                <a:moveTo>
                  <a:pt x="323874" y="0"/>
                </a:moveTo>
                <a:lnTo>
                  <a:pt x="323874" y="150727"/>
                </a:lnTo>
                <a:lnTo>
                  <a:pt x="482549" y="150727"/>
                </a:lnTo>
                <a:lnTo>
                  <a:pt x="241274" y="350811"/>
                </a:lnTo>
                <a:lnTo>
                  <a:pt x="0" y="150727"/>
                </a:lnTo>
                <a:lnTo>
                  <a:pt x="158649" y="150727"/>
                </a:lnTo>
                <a:lnTo>
                  <a:pt x="158649" y="0"/>
                </a:lnTo>
                <a:lnTo>
                  <a:pt x="323874" y="0"/>
                </a:lnTo>
                <a:close/>
              </a:path>
            </a:pathLst>
          </a:custGeom>
          <a:ln w="9524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13038" y="1300172"/>
            <a:ext cx="3523615" cy="986790"/>
          </a:xfrm>
          <a:prstGeom prst="rect">
            <a:avLst/>
          </a:prstGeom>
          <a:ln w="19049">
            <a:solidFill>
              <a:srgbClr val="999999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000">
              <a:latin typeface="Times New Roman"/>
              <a:cs typeface="Times New Roman"/>
            </a:endParaRPr>
          </a:p>
          <a:p>
            <a:pPr marL="1287145" marR="811530" indent="-801370">
              <a:lnSpc>
                <a:spcPct val="100699"/>
              </a:lnSpc>
            </a:pPr>
            <a:r>
              <a:rPr sz="1800" b="1" spc="-40" dirty="0">
                <a:solidFill>
                  <a:srgbClr val="FF0000"/>
                </a:solidFill>
                <a:latin typeface="Arial"/>
                <a:cs typeface="Arial"/>
              </a:rPr>
              <a:t>Vesicoureteric</a:t>
            </a:r>
            <a:r>
              <a:rPr sz="1800" b="1" spc="-2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Reflux  </a:t>
            </a:r>
            <a:r>
              <a:rPr sz="1800" b="1" spc="-35" dirty="0">
                <a:solidFill>
                  <a:srgbClr val="FF0000"/>
                </a:solidFill>
                <a:latin typeface="Arial"/>
                <a:cs typeface="Arial"/>
              </a:rPr>
              <a:t>(VUR)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17839" y="2631171"/>
            <a:ext cx="3523615" cy="227774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280"/>
              </a:spcBef>
              <a:tabLst>
                <a:tab pos="437515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5" dirty="0">
                <a:latin typeface="Arial"/>
                <a:cs typeface="Arial"/>
              </a:rPr>
              <a:t>Common in </a:t>
            </a:r>
            <a:r>
              <a:rPr sz="1100" dirty="0">
                <a:latin typeface="Arial"/>
                <a:cs typeface="Arial"/>
              </a:rPr>
              <a:t>children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UTI</a:t>
            </a:r>
            <a:endParaRPr sz="1100">
              <a:latin typeface="Arial"/>
              <a:cs typeface="Arial"/>
            </a:endParaRPr>
          </a:p>
          <a:p>
            <a:pPr marL="437515" marR="393065" indent="-371475">
              <a:lnSpc>
                <a:spcPct val="113599"/>
              </a:lnSpc>
              <a:tabLst>
                <a:tab pos="437515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000" dirty="0">
                <a:solidFill>
                  <a:srgbClr val="38751C"/>
                </a:solidFill>
                <a:latin typeface="Arial"/>
                <a:cs typeface="Arial"/>
              </a:rPr>
              <a:t>(if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not treated)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lead to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pyelonephritis and 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kidney</a:t>
            </a:r>
            <a:r>
              <a:rPr sz="11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damage.</a:t>
            </a:r>
            <a:endParaRPr sz="1100">
              <a:latin typeface="Arial"/>
              <a:cs typeface="Arial"/>
            </a:endParaRPr>
          </a:p>
          <a:p>
            <a:pPr marL="437515" marR="260350" indent="-371475">
              <a:lnSpc>
                <a:spcPct val="113599"/>
              </a:lnSpc>
              <a:tabLst>
                <a:tab pos="437515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5" dirty="0">
                <a:latin typeface="Arial"/>
                <a:cs typeface="Arial"/>
              </a:rPr>
              <a:t>Long-term </a:t>
            </a:r>
            <a:r>
              <a:rPr sz="1100" dirty="0">
                <a:solidFill>
                  <a:srgbClr val="38751C"/>
                </a:solidFill>
                <a:latin typeface="Arial"/>
                <a:cs typeface="Arial"/>
              </a:rPr>
              <a:t>(for months) </a:t>
            </a:r>
            <a:r>
              <a:rPr sz="1100" spc="-5" dirty="0">
                <a:latin typeface="Arial"/>
                <a:cs typeface="Arial"/>
              </a:rPr>
              <a:t>antibiotic plus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surgery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used to </a:t>
            </a:r>
            <a:r>
              <a:rPr sz="1100" dirty="0">
                <a:latin typeface="Arial"/>
                <a:cs typeface="Arial"/>
              </a:rPr>
              <a:t>correct </a:t>
            </a:r>
            <a:r>
              <a:rPr sz="1100" spc="-5" dirty="0">
                <a:latin typeface="Arial"/>
                <a:cs typeface="Arial"/>
              </a:rPr>
              <a:t>VUR and prevent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infections.</a:t>
            </a:r>
            <a:endParaRPr sz="1100">
              <a:latin typeface="Arial"/>
              <a:cs typeface="Arial"/>
            </a:endParaRPr>
          </a:p>
          <a:p>
            <a:pPr marL="437515" marR="199390" indent="-371475">
              <a:lnSpc>
                <a:spcPct val="113599"/>
              </a:lnSpc>
              <a:tabLst>
                <a:tab pos="437515" algn="l"/>
              </a:tabLst>
            </a:pPr>
            <a:r>
              <a:rPr sz="1100" spc="175" dirty="0">
                <a:latin typeface="DejaVu Sans"/>
                <a:cs typeface="DejaVu Sans"/>
              </a:rPr>
              <a:t>➔	</a:t>
            </a:r>
            <a:r>
              <a:rPr sz="1100" spc="-5" dirty="0">
                <a:latin typeface="Arial"/>
                <a:cs typeface="Arial"/>
              </a:rPr>
              <a:t>Acute </a:t>
            </a:r>
            <a:r>
              <a:rPr sz="1100" dirty="0">
                <a:latin typeface="Arial"/>
                <a:cs typeface="Arial"/>
              </a:rPr>
              <a:t>kidney </a:t>
            </a:r>
            <a:r>
              <a:rPr sz="1100" spc="-5" dirty="0">
                <a:latin typeface="Arial"/>
                <a:cs typeface="Arial"/>
              </a:rPr>
              <a:t>infection </a:t>
            </a:r>
            <a:r>
              <a:rPr sz="1000" dirty="0">
                <a:solidFill>
                  <a:srgbClr val="38751C"/>
                </a:solidFill>
                <a:latin typeface="Arial"/>
                <a:cs typeface="Arial"/>
              </a:rPr>
              <a:t>(like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fever, high bacteria  </a:t>
            </a:r>
            <a:r>
              <a:rPr sz="1000" dirty="0">
                <a:solidFill>
                  <a:srgbClr val="38751C"/>
                </a:solidFill>
                <a:latin typeface="Arial"/>
                <a:cs typeface="Arial"/>
              </a:rPr>
              <a:t>count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and pain): </a:t>
            </a:r>
            <a:r>
              <a:rPr sz="1100" spc="-5" dirty="0">
                <a:latin typeface="Arial"/>
                <a:cs typeface="Arial"/>
              </a:rPr>
              <a:t>use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Cefixime </a:t>
            </a:r>
            <a:r>
              <a:rPr sz="1100" dirty="0">
                <a:solidFill>
                  <a:srgbClr val="FF0000"/>
                </a:solidFill>
                <a:latin typeface="Arial"/>
                <a:cs typeface="Arial"/>
              </a:rPr>
              <a:t>(oral)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or IV  Ceftriaxone or Gentamicin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one daily dose for  </a:t>
            </a:r>
            <a:r>
              <a:rPr sz="1100" spc="-5" dirty="0">
                <a:solidFill>
                  <a:srgbClr val="FF0000"/>
                </a:solidFill>
                <a:latin typeface="Arial"/>
                <a:cs typeface="Arial"/>
              </a:rPr>
              <a:t>2-4 days </a:t>
            </a:r>
            <a:r>
              <a:rPr sz="1100" spc="-5" dirty="0">
                <a:latin typeface="Arial"/>
                <a:cs typeface="Arial"/>
              </a:rPr>
              <a:t>followed by oral treatment eg.  amoxicillin-clavulanic acid or TMP-SMX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437515" marR="208279" indent="-352425">
              <a:lnSpc>
                <a:spcPct val="112500"/>
              </a:lnSpc>
              <a:spcBef>
                <a:spcPts val="35"/>
              </a:spcBef>
              <a:tabLst>
                <a:tab pos="437515" algn="l"/>
              </a:tabLst>
            </a:pPr>
            <a:r>
              <a:rPr sz="1000" spc="160" dirty="0">
                <a:solidFill>
                  <a:srgbClr val="38751C"/>
                </a:solidFill>
                <a:latin typeface="DejaVu Sans"/>
                <a:cs typeface="DejaVu Sans"/>
              </a:rPr>
              <a:t>➔	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Start with IV then </a:t>
            </a:r>
            <a:r>
              <a:rPr sz="1000" dirty="0">
                <a:solidFill>
                  <a:srgbClr val="38751C"/>
                </a:solidFill>
                <a:latin typeface="Arial"/>
                <a:cs typeface="Arial"/>
              </a:rPr>
              <a:t>continue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w/ oral </a:t>
            </a:r>
            <a:r>
              <a:rPr sz="1000" dirty="0">
                <a:solidFill>
                  <a:srgbClr val="38751C"/>
                </a:solidFill>
                <a:latin typeface="Arial"/>
                <a:cs typeface="Arial"/>
              </a:rPr>
              <a:t>meditation </a:t>
            </a:r>
            <a:r>
              <a:rPr sz="1000" spc="-5" dirty="0">
                <a:solidFill>
                  <a:srgbClr val="38751C"/>
                </a:solidFill>
                <a:latin typeface="Arial"/>
                <a:cs typeface="Arial"/>
              </a:rPr>
              <a:t>for 14  days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6374887" y="389049"/>
            <a:ext cx="1805939" cy="386715"/>
          </a:xfrm>
          <a:prstGeom prst="rect">
            <a:avLst/>
          </a:prstGeom>
          <a:ln w="9524">
            <a:solidFill>
              <a:srgbClr val="FF0000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615"/>
              </a:spcBef>
            </a:pP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Very</a:t>
            </a:r>
            <a:r>
              <a:rPr sz="1400" b="1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Important!!!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13463" y="859698"/>
            <a:ext cx="3427729" cy="304165"/>
          </a:xfrm>
          <a:prstGeom prst="rect">
            <a:avLst/>
          </a:prstGeom>
          <a:ln w="9524">
            <a:solidFill>
              <a:srgbClr val="FF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35"/>
              </a:spcBef>
            </a:pPr>
            <a:r>
              <a:rPr sz="1000" spc="-50" dirty="0">
                <a:solidFill>
                  <a:srgbClr val="FF0000"/>
                </a:solidFill>
                <a:latin typeface="Verdana"/>
                <a:cs typeface="Verdana"/>
              </a:rPr>
              <a:t>Prof.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85" dirty="0">
                <a:solidFill>
                  <a:srgbClr val="FF0000"/>
                </a:solidFill>
                <a:latin typeface="Verdana"/>
                <a:cs typeface="Verdana"/>
              </a:rPr>
              <a:t>hanan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FF0000"/>
                </a:solidFill>
                <a:latin typeface="Verdana"/>
                <a:cs typeface="Verdana"/>
              </a:rPr>
              <a:t>said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70" dirty="0">
                <a:solidFill>
                  <a:srgbClr val="FF0000"/>
                </a:solidFill>
                <a:latin typeface="Verdana"/>
                <a:cs typeface="Verdana"/>
              </a:rPr>
              <a:t>you</a:t>
            </a:r>
            <a:r>
              <a:rPr sz="1000" spc="-1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FF0000"/>
                </a:solidFill>
                <a:latin typeface="Verdana"/>
                <a:cs typeface="Verdana"/>
              </a:rPr>
              <a:t>should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5" dirty="0">
                <a:solidFill>
                  <a:srgbClr val="FF0000"/>
                </a:solidFill>
                <a:latin typeface="Verdana"/>
                <a:cs typeface="Verdana"/>
              </a:rPr>
              <a:t>know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100" dirty="0">
                <a:solidFill>
                  <a:srgbClr val="FF0000"/>
                </a:solidFill>
                <a:latin typeface="Verdana"/>
                <a:cs typeface="Verdana"/>
              </a:rPr>
              <a:t>name</a:t>
            </a:r>
            <a:r>
              <a:rPr sz="1000" spc="-15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rgbClr val="FF0000"/>
                </a:solidFill>
                <a:latin typeface="Verdana"/>
                <a:cs typeface="Verdana"/>
              </a:rPr>
              <a:t>of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60" dirty="0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sz="1000" spc="-16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000" spc="-90" dirty="0">
                <a:solidFill>
                  <a:srgbClr val="FF0000"/>
                </a:solidFill>
                <a:latin typeface="Verdana"/>
                <a:cs typeface="Verdana"/>
              </a:rPr>
              <a:t>drugs.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0419" y="134074"/>
            <a:ext cx="2480310" cy="496570"/>
          </a:xfrm>
          <a:prstGeom prst="rect">
            <a:avLst/>
          </a:prstGeom>
          <a:ln w="9524">
            <a:solidFill>
              <a:srgbClr val="FF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85090" marR="105410">
              <a:lnSpc>
                <a:spcPct val="118100"/>
              </a:lnSpc>
              <a:spcBef>
                <a:spcPts val="440"/>
              </a:spcBef>
            </a:pPr>
            <a:r>
              <a:rPr sz="900" spc="-75" dirty="0">
                <a:solidFill>
                  <a:srgbClr val="FF0000"/>
                </a:solidFill>
                <a:latin typeface="Verdana"/>
                <a:cs typeface="Verdana"/>
              </a:rPr>
              <a:t>Remember</a:t>
            </a:r>
            <a:r>
              <a:rPr sz="9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65" dirty="0">
                <a:solidFill>
                  <a:srgbClr val="FF0000"/>
                </a:solidFill>
                <a:latin typeface="Verdana"/>
                <a:cs typeface="Verdana"/>
              </a:rPr>
              <a:t>when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50" dirty="0">
                <a:solidFill>
                  <a:srgbClr val="FF0000"/>
                </a:solidFill>
                <a:latin typeface="Verdana"/>
                <a:cs typeface="Verdana"/>
              </a:rPr>
              <a:t>children</a:t>
            </a:r>
            <a:r>
              <a:rPr sz="9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75" dirty="0">
                <a:solidFill>
                  <a:srgbClr val="FF0000"/>
                </a:solidFill>
                <a:latin typeface="Verdana"/>
                <a:cs typeface="Verdana"/>
              </a:rPr>
              <a:t>have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45" dirty="0">
                <a:solidFill>
                  <a:srgbClr val="FF0000"/>
                </a:solidFill>
                <a:latin typeface="Verdana"/>
                <a:cs typeface="Verdana"/>
              </a:rPr>
              <a:t>UTI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65" dirty="0">
                <a:solidFill>
                  <a:srgbClr val="FF0000"/>
                </a:solidFill>
                <a:latin typeface="Verdana"/>
                <a:cs typeface="Verdana"/>
              </a:rPr>
              <a:t>always</a:t>
            </a:r>
            <a:r>
              <a:rPr sz="9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40" dirty="0">
                <a:solidFill>
                  <a:srgbClr val="FF0000"/>
                </a:solidFill>
                <a:latin typeface="Verdana"/>
                <a:cs typeface="Verdana"/>
              </a:rPr>
              <a:t>try  </a:t>
            </a:r>
            <a:r>
              <a:rPr sz="900" spc="-35" dirty="0">
                <a:solidFill>
                  <a:srgbClr val="FF0000"/>
                </a:solidFill>
                <a:latin typeface="Verdana"/>
                <a:cs typeface="Verdana"/>
              </a:rPr>
              <a:t>to</a:t>
            </a:r>
            <a:r>
              <a:rPr sz="900" spc="-15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60" dirty="0">
                <a:solidFill>
                  <a:srgbClr val="FF0000"/>
                </a:solidFill>
                <a:latin typeface="Verdana"/>
                <a:cs typeface="Verdana"/>
              </a:rPr>
              <a:t>know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55" dirty="0">
                <a:solidFill>
                  <a:srgbClr val="FF0000"/>
                </a:solidFill>
                <a:latin typeface="Verdana"/>
                <a:cs typeface="Verdana"/>
              </a:rPr>
              <a:t>the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70" dirty="0">
                <a:solidFill>
                  <a:srgbClr val="FF0000"/>
                </a:solidFill>
                <a:latin typeface="Verdana"/>
                <a:cs typeface="Verdana"/>
              </a:rPr>
              <a:t>cause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55" dirty="0">
                <a:solidFill>
                  <a:srgbClr val="FF0000"/>
                </a:solidFill>
                <a:latin typeface="Verdana"/>
                <a:cs typeface="Verdana"/>
              </a:rPr>
              <a:t>especially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45" dirty="0">
                <a:solidFill>
                  <a:srgbClr val="FF0000"/>
                </a:solidFill>
                <a:latin typeface="Verdana"/>
                <a:cs typeface="Verdana"/>
              </a:rPr>
              <a:t>in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75" dirty="0">
                <a:solidFill>
                  <a:srgbClr val="FF0000"/>
                </a:solidFill>
                <a:latin typeface="Verdana"/>
                <a:cs typeface="Verdana"/>
              </a:rPr>
              <a:t>young</a:t>
            </a:r>
            <a:r>
              <a:rPr sz="900" spc="-14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900" spc="-80" dirty="0">
                <a:solidFill>
                  <a:srgbClr val="FF0000"/>
                </a:solidFill>
                <a:latin typeface="Verdana"/>
                <a:cs typeface="Verdana"/>
              </a:rPr>
              <a:t>boy.</a:t>
            </a:r>
            <a:endParaRPr sz="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2033</Words>
  <Application>Microsoft Office PowerPoint</Application>
  <PresentationFormat>On-screen Show (16:9)</PresentationFormat>
  <Paragraphs>376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DejaVu Sans</vt:lpstr>
      <vt:lpstr>Georgia</vt:lpstr>
      <vt:lpstr>Times New Roman</vt:lpstr>
      <vt:lpstr>Verdana</vt:lpstr>
      <vt:lpstr>Office Theme</vt:lpstr>
      <vt:lpstr>PowerPoint Presentation</vt:lpstr>
      <vt:lpstr>Objectives</vt:lpstr>
      <vt:lpstr>Goal of Management of UTI</vt:lpstr>
      <vt:lpstr>Urinary Tract Infection</vt:lpstr>
      <vt:lpstr>PowerPoint Presentation</vt:lpstr>
      <vt:lpstr>Postcoital antibiotics</vt:lpstr>
      <vt:lpstr>Uncomplicated pyelonephritis</vt:lpstr>
      <vt:lpstr>Treatment of specific populations</vt:lpstr>
      <vt:lpstr>Very Important!!!</vt:lpstr>
      <vt:lpstr>Management of catheter-induced UTI</vt:lpstr>
      <vt:lpstr>Catheter induced infections</vt:lpstr>
      <vt:lpstr>Dr’s Notes</vt:lpstr>
      <vt:lpstr>Dr’s Notes</vt:lpstr>
      <vt:lpstr>Summary</vt:lpstr>
      <vt:lpstr>PowerPoint Presentation</vt:lpstr>
      <vt:lpstr>Summary for antibiotic:</vt:lpstr>
      <vt:lpstr>3- A young married man was diagnosed with urethritis. To  complete your tests what do you have to do next?</vt:lpstr>
      <vt:lpstr>SAQ</vt:lpstr>
      <vt:lpstr>Team Leaders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GHAIDA</dc:creator>
  <cp:lastModifiedBy>GHAIDA</cp:lastModifiedBy>
  <cp:revision>2</cp:revision>
  <dcterms:created xsi:type="dcterms:W3CDTF">2018-04-29T20:52:04Z</dcterms:created>
  <dcterms:modified xsi:type="dcterms:W3CDTF">2018-04-29T21:06:16Z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2018-04-29T00:00:00Z</vt:filetime>
  </property>
</Properties>
</file>