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 id="2147483682" r:id="rId2"/>
    <p:sldMasterId id="2147483683" r:id="rId3"/>
  </p:sldMasterIdLst>
  <p:notesMasterIdLst>
    <p:notesMasterId r:id="rId20"/>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6858000" cy="9902825"/>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B2ED166-693C-46A3-86CC-FCADF29E044D}">
  <a:tblStyle styleId="{FB2ED166-693C-46A3-86CC-FCADF29E044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1A18C748-000F-4598-A516-55CCA6A7C4EB}"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2242074" y="685800"/>
            <a:ext cx="23745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2241550" y="685800"/>
            <a:ext cx="23749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2242074" y="685800"/>
            <a:ext cx="23745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3" name="Shape 24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a:spLocks noGrp="1" noRot="1" noChangeAspect="1"/>
          </p:cNvSpPr>
          <p:nvPr>
            <p:ph type="sldImg" idx="2"/>
          </p:nvPr>
        </p:nvSpPr>
        <p:spPr>
          <a:xfrm>
            <a:off x="2242074" y="685800"/>
            <a:ext cx="23745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9" name="Shape 24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2242074" y="685800"/>
            <a:ext cx="23745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4" name="Shape 25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a:spLocks noGrp="1" noRot="1" noChangeAspect="1"/>
          </p:cNvSpPr>
          <p:nvPr>
            <p:ph type="sldImg" idx="2"/>
          </p:nvPr>
        </p:nvSpPr>
        <p:spPr>
          <a:xfrm>
            <a:off x="2242074" y="685800"/>
            <a:ext cx="23745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3" name="Shape 26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2242074" y="685800"/>
            <a:ext cx="23745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1" name="Shape 2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2242074" y="685800"/>
            <a:ext cx="23745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9" name="Shape 27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87" name="Shape 287"/>
          <p:cNvSpPr>
            <a:spLocks noGrp="1" noRot="1" noChangeAspect="1"/>
          </p:cNvSpPr>
          <p:nvPr>
            <p:ph type="sldImg" idx="2"/>
          </p:nvPr>
        </p:nvSpPr>
        <p:spPr>
          <a:xfrm>
            <a:off x="1142671" y="685800"/>
            <a:ext cx="45735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2242074" y="685800"/>
            <a:ext cx="23745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2242074" y="685800"/>
            <a:ext cx="23745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2242074" y="685800"/>
            <a:ext cx="23745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2242074" y="685800"/>
            <a:ext cx="23745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2242074" y="685800"/>
            <a:ext cx="23745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2242074" y="685800"/>
            <a:ext cx="23745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8" name="Shape 22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2242074" y="685800"/>
            <a:ext cx="23745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3" name="Shape 23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2242074" y="685800"/>
            <a:ext cx="23745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8" name="Shape 2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233781" y="1433649"/>
            <a:ext cx="6390300" cy="3952200"/>
          </a:xfrm>
          <a:prstGeom prst="rect">
            <a:avLst/>
          </a:prstGeom>
        </p:spPr>
        <p:txBody>
          <a:bodyPr spcFirstLastPara="1" wrap="square" lIns="91425" tIns="91425" rIns="91425" bIns="91425" anchor="b" anchorCtr="0"/>
          <a:lstStyle>
            <a:lvl1pPr lvl="0" algn="ctr" rtl="0">
              <a:spcBef>
                <a:spcPts val="0"/>
              </a:spcBef>
              <a:spcAft>
                <a:spcPts val="0"/>
              </a:spcAft>
              <a:buSzPts val="5200"/>
              <a:buFont typeface="Cambria"/>
              <a:buNone/>
              <a:defRPr sz="5200">
                <a:latin typeface="Cambria"/>
                <a:ea typeface="Cambria"/>
                <a:cs typeface="Cambria"/>
                <a:sym typeface="Cambria"/>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233775" y="5456992"/>
            <a:ext cx="6390300" cy="15261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800"/>
              <a:buFont typeface="Cambria"/>
              <a:buNone/>
              <a:defRPr sz="2800">
                <a:latin typeface="Cambria"/>
                <a:ea typeface="Cambria"/>
                <a:cs typeface="Cambria"/>
                <a:sym typeface="Cambria"/>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233775" y="2129799"/>
            <a:ext cx="6390300" cy="3780600"/>
          </a:xfrm>
          <a:prstGeom prst="rect">
            <a:avLst/>
          </a:prstGeom>
        </p:spPr>
        <p:txBody>
          <a:bodyPr spcFirstLastPara="1" wrap="square" lIns="91425" tIns="91425" rIns="91425" bIns="91425"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233775" y="6069481"/>
            <a:ext cx="6390300" cy="25047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Shape 57"/>
          <p:cNvSpPr txBox="1">
            <a:spLocks noGrp="1"/>
          </p:cNvSpPr>
          <p:nvPr>
            <p:ph type="dt" idx="10"/>
          </p:nvPr>
        </p:nvSpPr>
        <p:spPr>
          <a:xfrm>
            <a:off x="471488" y="9179172"/>
            <a:ext cx="1542900" cy="5274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2271713" y="9179172"/>
            <a:ext cx="2314500" cy="527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4843463" y="9179172"/>
            <a:ext cx="1542900" cy="5274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0" y="0"/>
            <a:ext cx="6858000" cy="767700"/>
          </a:xfrm>
          <a:prstGeom prst="rect">
            <a:avLst/>
          </a:prstGeom>
          <a:solidFill>
            <a:srgbClr val="782A72"/>
          </a:solidFill>
          <a:ln>
            <a:noFill/>
          </a:ln>
        </p:spPr>
        <p:txBody>
          <a:bodyPr spcFirstLastPara="1" wrap="square" lIns="91425" tIns="91425" rIns="91425" bIns="91425" anchor="ctr" anchorCtr="0"/>
          <a:lstStyle>
            <a:lvl1pPr marR="0" lvl="0" algn="ctr" rtl="0">
              <a:lnSpc>
                <a:spcPct val="90000"/>
              </a:lnSpc>
              <a:spcBef>
                <a:spcPts val="0"/>
              </a:spcBef>
              <a:spcAft>
                <a:spcPts val="0"/>
              </a:spcAft>
              <a:buClr>
                <a:schemeClr val="lt1"/>
              </a:buClr>
              <a:buSzPts val="4400"/>
              <a:buFont typeface="Cambria"/>
              <a:buNone/>
              <a:defRPr sz="4400" b="0" i="0" u="none" strike="noStrike" cap="none">
                <a:solidFill>
                  <a:schemeClr val="lt1"/>
                </a:solidFill>
                <a:latin typeface="Cambria"/>
                <a:ea typeface="Cambria"/>
                <a:cs typeface="Cambria"/>
                <a:sym typeface="Cambr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2" name="Shape 62"/>
          <p:cNvSpPr txBox="1">
            <a:spLocks noGrp="1"/>
          </p:cNvSpPr>
          <p:nvPr>
            <p:ph type="body" idx="1"/>
          </p:nvPr>
        </p:nvSpPr>
        <p:spPr>
          <a:xfrm>
            <a:off x="471488" y="2636375"/>
            <a:ext cx="5915100" cy="6283800"/>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75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3"/>
        <p:cNvGrpSpPr/>
        <p:nvPr/>
      </p:nvGrpSpPr>
      <p:grpSpPr>
        <a:xfrm>
          <a:off x="0" y="0"/>
          <a:ext cx="0" cy="0"/>
          <a:chOff x="0" y="0"/>
          <a:chExt cx="0" cy="0"/>
        </a:xfrm>
      </p:grpSpPr>
      <p:sp>
        <p:nvSpPr>
          <p:cNvPr id="64" name="Shape 64"/>
          <p:cNvSpPr txBox="1">
            <a:spLocks noGrp="1"/>
          </p:cNvSpPr>
          <p:nvPr>
            <p:ph type="ctrTitle"/>
          </p:nvPr>
        </p:nvSpPr>
        <p:spPr>
          <a:xfrm>
            <a:off x="514350" y="1620798"/>
            <a:ext cx="5829300" cy="3447900"/>
          </a:xfrm>
          <a:prstGeom prst="rect">
            <a:avLst/>
          </a:prstGeom>
          <a:noFill/>
          <a:ln>
            <a:noFill/>
          </a:ln>
        </p:spPr>
        <p:txBody>
          <a:bodyPr spcFirstLastPara="1" wrap="square" lIns="91425" tIns="91425" rIns="91425" bIns="91425" anchor="b" anchorCtr="0"/>
          <a:lstStyle>
            <a:lvl1pPr marR="0" lvl="0" algn="ctr" rtl="0">
              <a:lnSpc>
                <a:spcPct val="90000"/>
              </a:lnSpc>
              <a:spcBef>
                <a:spcPts val="0"/>
              </a:spcBef>
              <a:spcAft>
                <a:spcPts val="0"/>
              </a:spcAft>
              <a:buClr>
                <a:schemeClr val="dk1"/>
              </a:buClr>
              <a:buSzPts val="4500"/>
              <a:buFont typeface="Calibri"/>
              <a:buNone/>
              <a:defRPr sz="45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5" name="Shape 65"/>
          <p:cNvSpPr txBox="1">
            <a:spLocks noGrp="1"/>
          </p:cNvSpPr>
          <p:nvPr>
            <p:ph type="subTitle" idx="1"/>
          </p:nvPr>
        </p:nvSpPr>
        <p:spPr>
          <a:xfrm>
            <a:off x="857250" y="5201684"/>
            <a:ext cx="5143500" cy="2391000"/>
          </a:xfrm>
          <a:prstGeom prst="rect">
            <a:avLst/>
          </a:prstGeom>
          <a:noFill/>
          <a:ln>
            <a:noFill/>
          </a:ln>
        </p:spPr>
        <p:txBody>
          <a:bodyPr spcFirstLastPara="1" wrap="square" lIns="91425" tIns="91425" rIns="91425" bIns="91425" anchor="t" anchorCtr="0"/>
          <a:lstStyle>
            <a:lvl1pPr marR="0" lvl="0" algn="ctr" rtl="0">
              <a:lnSpc>
                <a:spcPct val="90000"/>
              </a:lnSpc>
              <a:spcBef>
                <a:spcPts val="75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1pPr>
            <a:lvl2pPr marR="0" lvl="1" algn="ctr"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375"/>
              </a:spcBef>
              <a:spcAft>
                <a:spcPts val="0"/>
              </a:spcAft>
              <a:buClr>
                <a:schemeClr val="dk1"/>
              </a:buClr>
              <a:buSzPts val="1350"/>
              <a:buFont typeface="Arial"/>
              <a:buNone/>
              <a:defRPr sz="1350" b="0" i="0" u="none" strike="noStrike" cap="none">
                <a:solidFill>
                  <a:schemeClr val="dk1"/>
                </a:solidFill>
                <a:latin typeface="Calibri"/>
                <a:ea typeface="Calibri"/>
                <a:cs typeface="Calibri"/>
                <a:sym typeface="Calibri"/>
              </a:defRPr>
            </a:lvl3pPr>
            <a:lvl4pPr marR="0" lvl="3"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dt" idx="10"/>
          </p:nvPr>
        </p:nvSpPr>
        <p:spPr>
          <a:xfrm>
            <a:off x="471488" y="9179172"/>
            <a:ext cx="1542900" cy="5274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ftr" idx="11"/>
          </p:nvPr>
        </p:nvSpPr>
        <p:spPr>
          <a:xfrm>
            <a:off x="2271713" y="9179172"/>
            <a:ext cx="2314500" cy="527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9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sldNum" idx="12"/>
          </p:nvPr>
        </p:nvSpPr>
        <p:spPr>
          <a:xfrm>
            <a:off x="4843463" y="9179172"/>
            <a:ext cx="1542900" cy="5274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67916" y="2469026"/>
            <a:ext cx="5915100" cy="411960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4500"/>
              <a:buFont typeface="Calibri"/>
              <a:buNone/>
              <a:defRPr sz="45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1" name="Shape 71"/>
          <p:cNvSpPr txBox="1">
            <a:spLocks noGrp="1"/>
          </p:cNvSpPr>
          <p:nvPr>
            <p:ph type="body" idx="1"/>
          </p:nvPr>
        </p:nvSpPr>
        <p:spPr>
          <a:xfrm>
            <a:off x="467916" y="6627620"/>
            <a:ext cx="5915100" cy="2166300"/>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75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rgbClr val="888888"/>
              </a:buClr>
              <a:buSzPts val="1500"/>
              <a:buFont typeface="Arial"/>
              <a:buNone/>
              <a:defRPr sz="15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375"/>
              </a:spcBef>
              <a:spcAft>
                <a:spcPts val="0"/>
              </a:spcAft>
              <a:buClr>
                <a:srgbClr val="888888"/>
              </a:buClr>
              <a:buSzPts val="1350"/>
              <a:buFont typeface="Arial"/>
              <a:buNone/>
              <a:defRPr sz="135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9pPr>
          </a:lstStyle>
          <a:p>
            <a:endParaRPr/>
          </a:p>
        </p:txBody>
      </p:sp>
      <p:sp>
        <p:nvSpPr>
          <p:cNvPr id="72" name="Shape 72"/>
          <p:cNvSpPr txBox="1">
            <a:spLocks noGrp="1"/>
          </p:cNvSpPr>
          <p:nvPr>
            <p:ph type="dt" idx="10"/>
          </p:nvPr>
        </p:nvSpPr>
        <p:spPr>
          <a:xfrm>
            <a:off x="471488" y="9179172"/>
            <a:ext cx="1542900" cy="5274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ftr" idx="11"/>
          </p:nvPr>
        </p:nvSpPr>
        <p:spPr>
          <a:xfrm>
            <a:off x="2271713" y="9179172"/>
            <a:ext cx="2314500" cy="527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9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sldNum" idx="12"/>
          </p:nvPr>
        </p:nvSpPr>
        <p:spPr>
          <a:xfrm>
            <a:off x="4843463" y="9179172"/>
            <a:ext cx="1542900" cy="5274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71488" y="527277"/>
            <a:ext cx="5915100" cy="19140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7" name="Shape 77"/>
          <p:cNvSpPr txBox="1">
            <a:spLocks noGrp="1"/>
          </p:cNvSpPr>
          <p:nvPr>
            <p:ph type="body" idx="1"/>
          </p:nvPr>
        </p:nvSpPr>
        <p:spPr>
          <a:xfrm>
            <a:off x="471488" y="2636375"/>
            <a:ext cx="2914500" cy="6283800"/>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body" idx="2"/>
          </p:nvPr>
        </p:nvSpPr>
        <p:spPr>
          <a:xfrm>
            <a:off x="3471863" y="2636375"/>
            <a:ext cx="2914500" cy="6283800"/>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dt" idx="10"/>
          </p:nvPr>
        </p:nvSpPr>
        <p:spPr>
          <a:xfrm>
            <a:off x="471488" y="9179172"/>
            <a:ext cx="1542900" cy="5274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ftr" idx="11"/>
          </p:nvPr>
        </p:nvSpPr>
        <p:spPr>
          <a:xfrm>
            <a:off x="2271713" y="9179172"/>
            <a:ext cx="2314500" cy="527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9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sldNum" idx="12"/>
          </p:nvPr>
        </p:nvSpPr>
        <p:spPr>
          <a:xfrm>
            <a:off x="4843463" y="9179172"/>
            <a:ext cx="1542900" cy="5274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72381" y="527277"/>
            <a:ext cx="5915100" cy="19140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4" name="Shape 84"/>
          <p:cNvSpPr txBox="1">
            <a:spLocks noGrp="1"/>
          </p:cNvSpPr>
          <p:nvPr>
            <p:ph type="body" idx="1"/>
          </p:nvPr>
        </p:nvSpPr>
        <p:spPr>
          <a:xfrm>
            <a:off x="472381" y="2427759"/>
            <a:ext cx="2901300" cy="118980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75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5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1350"/>
              <a:buFont typeface="Arial"/>
              <a:buNone/>
              <a:defRPr sz="135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body" idx="2"/>
          </p:nvPr>
        </p:nvSpPr>
        <p:spPr>
          <a:xfrm>
            <a:off x="472381" y="3617566"/>
            <a:ext cx="2901300" cy="5321100"/>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body" idx="3"/>
          </p:nvPr>
        </p:nvSpPr>
        <p:spPr>
          <a:xfrm>
            <a:off x="3471863" y="2427759"/>
            <a:ext cx="2915400" cy="118980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75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5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1350"/>
              <a:buFont typeface="Arial"/>
              <a:buNone/>
              <a:defRPr sz="135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87" name="Shape 87"/>
          <p:cNvSpPr txBox="1">
            <a:spLocks noGrp="1"/>
          </p:cNvSpPr>
          <p:nvPr>
            <p:ph type="body" idx="4"/>
          </p:nvPr>
        </p:nvSpPr>
        <p:spPr>
          <a:xfrm>
            <a:off x="3471863" y="3617566"/>
            <a:ext cx="2915400" cy="5321100"/>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71488" y="9179172"/>
            <a:ext cx="1542900" cy="5274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2271713" y="9179172"/>
            <a:ext cx="2314500" cy="527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9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4843463" y="9179172"/>
            <a:ext cx="1542900" cy="5274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71488" y="527277"/>
            <a:ext cx="5915100" cy="19140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3" name="Shape 93"/>
          <p:cNvSpPr txBox="1">
            <a:spLocks noGrp="1"/>
          </p:cNvSpPr>
          <p:nvPr>
            <p:ph type="dt" idx="10"/>
          </p:nvPr>
        </p:nvSpPr>
        <p:spPr>
          <a:xfrm>
            <a:off x="471488" y="9179172"/>
            <a:ext cx="1542900" cy="5274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ftr" idx="11"/>
          </p:nvPr>
        </p:nvSpPr>
        <p:spPr>
          <a:xfrm>
            <a:off x="2271713" y="9179172"/>
            <a:ext cx="2314500" cy="527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9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5" name="Shape 95"/>
          <p:cNvSpPr txBox="1">
            <a:spLocks noGrp="1"/>
          </p:cNvSpPr>
          <p:nvPr>
            <p:ph type="sldNum" idx="12"/>
          </p:nvPr>
        </p:nvSpPr>
        <p:spPr>
          <a:xfrm>
            <a:off x="4843463" y="9179172"/>
            <a:ext cx="1542900" cy="5274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72381" y="660240"/>
            <a:ext cx="2211900" cy="231090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8" name="Shape 98"/>
          <p:cNvSpPr txBox="1">
            <a:spLocks noGrp="1"/>
          </p:cNvSpPr>
          <p:nvPr>
            <p:ph type="body" idx="1"/>
          </p:nvPr>
        </p:nvSpPr>
        <p:spPr>
          <a:xfrm>
            <a:off x="2915543" y="1425937"/>
            <a:ext cx="3471900" cy="7038000"/>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75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61950" algn="l" rtl="0">
              <a:lnSpc>
                <a:spcPct val="90000"/>
              </a:lnSpc>
              <a:spcBef>
                <a:spcPts val="375"/>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4pPr>
            <a:lvl5pPr marL="2286000" marR="0" lvl="4"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5pPr>
            <a:lvl6pPr marL="2743200" marR="0" lvl="5"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6pPr>
            <a:lvl7pPr marL="3200400" marR="0" lvl="6"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7pPr>
            <a:lvl8pPr marL="3657600" marR="0" lvl="7"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8pPr>
            <a:lvl9pPr marL="4114800" marR="0" lvl="8"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99" name="Shape 99"/>
          <p:cNvSpPr txBox="1">
            <a:spLocks noGrp="1"/>
          </p:cNvSpPr>
          <p:nvPr>
            <p:ph type="body" idx="2"/>
          </p:nvPr>
        </p:nvSpPr>
        <p:spPr>
          <a:xfrm>
            <a:off x="472381" y="2971080"/>
            <a:ext cx="2211900" cy="5504400"/>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75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9pPr>
          </a:lstStyle>
          <a:p>
            <a:endParaRPr/>
          </a:p>
        </p:txBody>
      </p:sp>
      <p:sp>
        <p:nvSpPr>
          <p:cNvPr id="100" name="Shape 100"/>
          <p:cNvSpPr txBox="1">
            <a:spLocks noGrp="1"/>
          </p:cNvSpPr>
          <p:nvPr>
            <p:ph type="dt" idx="10"/>
          </p:nvPr>
        </p:nvSpPr>
        <p:spPr>
          <a:xfrm>
            <a:off x="471488" y="9179172"/>
            <a:ext cx="1542900" cy="5274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1" name="Shape 101"/>
          <p:cNvSpPr txBox="1">
            <a:spLocks noGrp="1"/>
          </p:cNvSpPr>
          <p:nvPr>
            <p:ph type="ftr" idx="11"/>
          </p:nvPr>
        </p:nvSpPr>
        <p:spPr>
          <a:xfrm>
            <a:off x="2271713" y="9179172"/>
            <a:ext cx="2314500" cy="527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9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2" name="Shape 102"/>
          <p:cNvSpPr txBox="1">
            <a:spLocks noGrp="1"/>
          </p:cNvSpPr>
          <p:nvPr>
            <p:ph type="sldNum" idx="12"/>
          </p:nvPr>
        </p:nvSpPr>
        <p:spPr>
          <a:xfrm>
            <a:off x="4843463" y="9179172"/>
            <a:ext cx="1542900" cy="5274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233775" y="4141374"/>
            <a:ext cx="6390300" cy="1620900"/>
          </a:xfrm>
          <a:prstGeom prst="rect">
            <a:avLst/>
          </a:prstGeom>
        </p:spPr>
        <p:txBody>
          <a:bodyPr spcFirstLastPara="1" wrap="square" lIns="91425" tIns="91425" rIns="91425" bIns="91425" anchor="ctr" anchorCtr="0"/>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72381" y="660240"/>
            <a:ext cx="2211900" cy="231090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5" name="Shape 105"/>
          <p:cNvSpPr>
            <a:spLocks noGrp="1"/>
          </p:cNvSpPr>
          <p:nvPr>
            <p:ph type="pic" idx="2"/>
          </p:nvPr>
        </p:nvSpPr>
        <p:spPr>
          <a:xfrm>
            <a:off x="2915543" y="1425937"/>
            <a:ext cx="3471900" cy="7038000"/>
          </a:xfrm>
          <a:prstGeom prst="rect">
            <a:avLst/>
          </a:prstGeom>
          <a:noFill/>
          <a:ln>
            <a:noFill/>
          </a:ln>
        </p:spPr>
        <p:txBody>
          <a:bodyPr spcFirstLastPara="1" wrap="square" lIns="91425" tIns="91425" rIns="91425" bIns="91425" anchor="t" anchorCtr="0"/>
          <a:lstStyle>
            <a:lvl1pPr marR="0" lvl="0" algn="l" rtl="0">
              <a:lnSpc>
                <a:spcPct val="90000"/>
              </a:lnSpc>
              <a:spcBef>
                <a:spcPts val="75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375"/>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106" name="Shape 106"/>
          <p:cNvSpPr txBox="1">
            <a:spLocks noGrp="1"/>
          </p:cNvSpPr>
          <p:nvPr>
            <p:ph type="body" idx="1"/>
          </p:nvPr>
        </p:nvSpPr>
        <p:spPr>
          <a:xfrm>
            <a:off x="472381" y="2971080"/>
            <a:ext cx="2211900" cy="5504400"/>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75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9pPr>
          </a:lstStyle>
          <a:p>
            <a:endParaRPr/>
          </a:p>
        </p:txBody>
      </p:sp>
      <p:sp>
        <p:nvSpPr>
          <p:cNvPr id="107" name="Shape 107"/>
          <p:cNvSpPr txBox="1">
            <a:spLocks noGrp="1"/>
          </p:cNvSpPr>
          <p:nvPr>
            <p:ph type="dt" idx="10"/>
          </p:nvPr>
        </p:nvSpPr>
        <p:spPr>
          <a:xfrm>
            <a:off x="471488" y="9179172"/>
            <a:ext cx="1542900" cy="5274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8" name="Shape 108"/>
          <p:cNvSpPr txBox="1">
            <a:spLocks noGrp="1"/>
          </p:cNvSpPr>
          <p:nvPr>
            <p:ph type="ftr" idx="11"/>
          </p:nvPr>
        </p:nvSpPr>
        <p:spPr>
          <a:xfrm>
            <a:off x="2271713" y="9179172"/>
            <a:ext cx="2314500" cy="527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9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9" name="Shape 109"/>
          <p:cNvSpPr txBox="1">
            <a:spLocks noGrp="1"/>
          </p:cNvSpPr>
          <p:nvPr>
            <p:ph type="sldNum" idx="12"/>
          </p:nvPr>
        </p:nvSpPr>
        <p:spPr>
          <a:xfrm>
            <a:off x="4843463" y="9179172"/>
            <a:ext cx="1542900" cy="5274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71488" y="527277"/>
            <a:ext cx="5915100" cy="19140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2" name="Shape 112"/>
          <p:cNvSpPr txBox="1">
            <a:spLocks noGrp="1"/>
          </p:cNvSpPr>
          <p:nvPr>
            <p:ph type="body" idx="1"/>
          </p:nvPr>
        </p:nvSpPr>
        <p:spPr>
          <a:xfrm rot="5400000">
            <a:off x="287063" y="2820725"/>
            <a:ext cx="6283800" cy="5915100"/>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13" name="Shape 113"/>
          <p:cNvSpPr txBox="1">
            <a:spLocks noGrp="1"/>
          </p:cNvSpPr>
          <p:nvPr>
            <p:ph type="dt" idx="10"/>
          </p:nvPr>
        </p:nvSpPr>
        <p:spPr>
          <a:xfrm>
            <a:off x="471488" y="9179172"/>
            <a:ext cx="1542900" cy="5274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4" name="Shape 114"/>
          <p:cNvSpPr txBox="1">
            <a:spLocks noGrp="1"/>
          </p:cNvSpPr>
          <p:nvPr>
            <p:ph type="ftr" idx="11"/>
          </p:nvPr>
        </p:nvSpPr>
        <p:spPr>
          <a:xfrm>
            <a:off x="2271713" y="9179172"/>
            <a:ext cx="2314500" cy="527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9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5" name="Shape 115"/>
          <p:cNvSpPr txBox="1">
            <a:spLocks noGrp="1"/>
          </p:cNvSpPr>
          <p:nvPr>
            <p:ph type="sldNum" idx="12"/>
          </p:nvPr>
        </p:nvSpPr>
        <p:spPr>
          <a:xfrm>
            <a:off x="4843463" y="9179172"/>
            <a:ext cx="1542900" cy="5274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rot="5400000">
            <a:off x="1450763" y="3984325"/>
            <a:ext cx="8392800" cy="14787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8" name="Shape 118"/>
          <p:cNvSpPr txBox="1">
            <a:spLocks noGrp="1"/>
          </p:cNvSpPr>
          <p:nvPr>
            <p:ph type="body" idx="1"/>
          </p:nvPr>
        </p:nvSpPr>
        <p:spPr>
          <a:xfrm rot="5400000">
            <a:off x="-1549668" y="2548375"/>
            <a:ext cx="8392800" cy="4350600"/>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19" name="Shape 119"/>
          <p:cNvSpPr txBox="1">
            <a:spLocks noGrp="1"/>
          </p:cNvSpPr>
          <p:nvPr>
            <p:ph type="dt" idx="10"/>
          </p:nvPr>
        </p:nvSpPr>
        <p:spPr>
          <a:xfrm>
            <a:off x="471488" y="9179172"/>
            <a:ext cx="1542900" cy="5274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0" name="Shape 120"/>
          <p:cNvSpPr txBox="1">
            <a:spLocks noGrp="1"/>
          </p:cNvSpPr>
          <p:nvPr>
            <p:ph type="ftr" idx="11"/>
          </p:nvPr>
        </p:nvSpPr>
        <p:spPr>
          <a:xfrm>
            <a:off x="2271713" y="9179172"/>
            <a:ext cx="2314500" cy="527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9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1" name="Shape 121"/>
          <p:cNvSpPr txBox="1">
            <a:spLocks noGrp="1"/>
          </p:cNvSpPr>
          <p:nvPr>
            <p:ph type="sldNum" idx="12"/>
          </p:nvPr>
        </p:nvSpPr>
        <p:spPr>
          <a:xfrm>
            <a:off x="4843463" y="9179172"/>
            <a:ext cx="1542900" cy="5274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6"/>
        <p:cNvGrpSpPr/>
        <p:nvPr/>
      </p:nvGrpSpPr>
      <p:grpSpPr>
        <a:xfrm>
          <a:off x="0" y="0"/>
          <a:ext cx="0" cy="0"/>
          <a:chOff x="0" y="0"/>
          <a:chExt cx="0" cy="0"/>
        </a:xfrm>
      </p:grpSpPr>
      <p:sp>
        <p:nvSpPr>
          <p:cNvPr id="127" name="Shape 127"/>
          <p:cNvSpPr txBox="1">
            <a:spLocks noGrp="1"/>
          </p:cNvSpPr>
          <p:nvPr>
            <p:ph type="ctrTitle"/>
          </p:nvPr>
        </p:nvSpPr>
        <p:spPr>
          <a:xfrm>
            <a:off x="233781" y="1433649"/>
            <a:ext cx="6390300" cy="3952200"/>
          </a:xfrm>
          <a:prstGeom prst="rect">
            <a:avLst/>
          </a:prstGeom>
        </p:spPr>
        <p:txBody>
          <a:bodyPr spcFirstLastPara="1" wrap="square" lIns="91425" tIns="91425" rIns="91425" bIns="91425" anchor="b" anchorCtr="0"/>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28" name="Shape 128"/>
          <p:cNvSpPr txBox="1">
            <a:spLocks noGrp="1"/>
          </p:cNvSpPr>
          <p:nvPr>
            <p:ph type="subTitle" idx="1"/>
          </p:nvPr>
        </p:nvSpPr>
        <p:spPr>
          <a:xfrm>
            <a:off x="233775" y="5456992"/>
            <a:ext cx="6390300" cy="15261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9" name="Shape 129"/>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233775" y="4141374"/>
            <a:ext cx="6390300" cy="1620900"/>
          </a:xfrm>
          <a:prstGeom prst="rect">
            <a:avLst/>
          </a:prstGeom>
        </p:spPr>
        <p:txBody>
          <a:bodyPr spcFirstLastPara="1" wrap="square" lIns="91425" tIns="91425" rIns="91425" bIns="91425" anchor="ctr" anchorCtr="0"/>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32" name="Shape 132"/>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233775" y="856878"/>
            <a:ext cx="6390300" cy="11028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35" name="Shape 135"/>
          <p:cNvSpPr txBox="1">
            <a:spLocks noGrp="1"/>
          </p:cNvSpPr>
          <p:nvPr>
            <p:ph type="body" idx="1"/>
          </p:nvPr>
        </p:nvSpPr>
        <p:spPr>
          <a:xfrm>
            <a:off x="233775" y="2219044"/>
            <a:ext cx="6390300" cy="65781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36" name="Shape 136"/>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233775" y="856878"/>
            <a:ext cx="6390300" cy="11028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39" name="Shape 139"/>
          <p:cNvSpPr txBox="1">
            <a:spLocks noGrp="1"/>
          </p:cNvSpPr>
          <p:nvPr>
            <p:ph type="body" idx="1"/>
          </p:nvPr>
        </p:nvSpPr>
        <p:spPr>
          <a:xfrm>
            <a:off x="233775" y="2219044"/>
            <a:ext cx="3000000" cy="65781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140" name="Shape 140"/>
          <p:cNvSpPr txBox="1">
            <a:spLocks noGrp="1"/>
          </p:cNvSpPr>
          <p:nvPr>
            <p:ph type="body" idx="2"/>
          </p:nvPr>
        </p:nvSpPr>
        <p:spPr>
          <a:xfrm>
            <a:off x="3624300" y="2219044"/>
            <a:ext cx="3000000" cy="65781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141" name="Shape 141"/>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233775" y="856878"/>
            <a:ext cx="6390300" cy="11028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4" name="Shape 144"/>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233775" y="1069785"/>
            <a:ext cx="2106000" cy="1455000"/>
          </a:xfrm>
          <a:prstGeom prst="rect">
            <a:avLst/>
          </a:prstGeom>
        </p:spPr>
        <p:txBody>
          <a:bodyPr spcFirstLastPara="1" wrap="square" lIns="91425" tIns="91425" rIns="91425" bIns="91425"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47" name="Shape 147"/>
          <p:cNvSpPr txBox="1">
            <a:spLocks noGrp="1"/>
          </p:cNvSpPr>
          <p:nvPr>
            <p:ph type="body" idx="1"/>
          </p:nvPr>
        </p:nvSpPr>
        <p:spPr>
          <a:xfrm>
            <a:off x="233775" y="2675618"/>
            <a:ext cx="2106000" cy="6121800"/>
          </a:xfrm>
          <a:prstGeom prst="rect">
            <a:avLst/>
          </a:prstGeom>
        </p:spPr>
        <p:txBody>
          <a:bodyPr spcFirstLastPara="1" wrap="square" lIns="91425" tIns="91425" rIns="91425" bIns="91425" anchor="t" anchorCtr="0"/>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148" name="Shape 148"/>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67688" y="866746"/>
            <a:ext cx="4775700" cy="7876800"/>
          </a:xfrm>
          <a:prstGeom prst="rect">
            <a:avLst/>
          </a:prstGeom>
        </p:spPr>
        <p:txBody>
          <a:bodyPr spcFirstLastPara="1" wrap="square" lIns="91425" tIns="91425" rIns="91425" bIns="91425"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151" name="Shape 151"/>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233775" y="856878"/>
            <a:ext cx="6390300" cy="11028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Shape 18"/>
          <p:cNvSpPr txBox="1">
            <a:spLocks noGrp="1"/>
          </p:cNvSpPr>
          <p:nvPr>
            <p:ph type="body" idx="1"/>
          </p:nvPr>
        </p:nvSpPr>
        <p:spPr>
          <a:xfrm>
            <a:off x="233775" y="2219044"/>
            <a:ext cx="6390300" cy="65781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52"/>
        <p:cNvGrpSpPr/>
        <p:nvPr/>
      </p:nvGrpSpPr>
      <p:grpSpPr>
        <a:xfrm>
          <a:off x="0" y="0"/>
          <a:ext cx="0" cy="0"/>
          <a:chOff x="0" y="0"/>
          <a:chExt cx="0" cy="0"/>
        </a:xfrm>
      </p:grpSpPr>
      <p:sp>
        <p:nvSpPr>
          <p:cNvPr id="153" name="Shape 153"/>
          <p:cNvSpPr/>
          <p:nvPr/>
        </p:nvSpPr>
        <p:spPr>
          <a:xfrm>
            <a:off x="3429000" y="-241"/>
            <a:ext cx="3429000" cy="99036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 name="Shape 154"/>
          <p:cNvSpPr txBox="1">
            <a:spLocks noGrp="1"/>
          </p:cNvSpPr>
          <p:nvPr>
            <p:ph type="title"/>
          </p:nvPr>
        </p:nvSpPr>
        <p:spPr>
          <a:xfrm>
            <a:off x="199125" y="2374428"/>
            <a:ext cx="3033900" cy="28542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155" name="Shape 155"/>
          <p:cNvSpPr txBox="1">
            <a:spLocks noGrp="1"/>
          </p:cNvSpPr>
          <p:nvPr>
            <p:ph type="subTitle" idx="1"/>
          </p:nvPr>
        </p:nvSpPr>
        <p:spPr>
          <a:xfrm>
            <a:off x="199125" y="5397207"/>
            <a:ext cx="3033900" cy="23781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56" name="Shape 156"/>
          <p:cNvSpPr txBox="1">
            <a:spLocks noGrp="1"/>
          </p:cNvSpPr>
          <p:nvPr>
            <p:ph type="body" idx="2"/>
          </p:nvPr>
        </p:nvSpPr>
        <p:spPr>
          <a:xfrm>
            <a:off x="3704625" y="1394177"/>
            <a:ext cx="2877600" cy="7114800"/>
          </a:xfrm>
          <a:prstGeom prst="rect">
            <a:avLst/>
          </a:prstGeom>
        </p:spPr>
        <p:txBody>
          <a:bodyPr spcFirstLastPara="1" wrap="square" lIns="91425" tIns="91425" rIns="91425" bIns="91425" anchor="ctr"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57" name="Shape 157"/>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233775" y="8145800"/>
            <a:ext cx="4499100" cy="11652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None/>
              <a:defRPr/>
            </a:lvl1pPr>
          </a:lstStyle>
          <a:p>
            <a:endParaRPr/>
          </a:p>
        </p:txBody>
      </p:sp>
      <p:sp>
        <p:nvSpPr>
          <p:cNvPr id="160" name="Shape 160"/>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61"/>
        <p:cNvGrpSpPr/>
        <p:nvPr/>
      </p:nvGrpSpPr>
      <p:grpSpPr>
        <a:xfrm>
          <a:off x="0" y="0"/>
          <a:ext cx="0" cy="0"/>
          <a:chOff x="0" y="0"/>
          <a:chExt cx="0" cy="0"/>
        </a:xfrm>
      </p:grpSpPr>
      <p:sp>
        <p:nvSpPr>
          <p:cNvPr id="162" name="Shape 162"/>
          <p:cNvSpPr txBox="1">
            <a:spLocks noGrp="1"/>
          </p:cNvSpPr>
          <p:nvPr>
            <p:ph type="title" hasCustomPrompt="1"/>
          </p:nvPr>
        </p:nvSpPr>
        <p:spPr>
          <a:xfrm>
            <a:off x="233775" y="2129799"/>
            <a:ext cx="6390300" cy="3780600"/>
          </a:xfrm>
          <a:prstGeom prst="rect">
            <a:avLst/>
          </a:prstGeom>
        </p:spPr>
        <p:txBody>
          <a:bodyPr spcFirstLastPara="1" wrap="square" lIns="91425" tIns="91425" rIns="91425" bIns="91425"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63" name="Shape 163"/>
          <p:cNvSpPr txBox="1">
            <a:spLocks noGrp="1"/>
          </p:cNvSpPr>
          <p:nvPr>
            <p:ph type="body" idx="1"/>
          </p:nvPr>
        </p:nvSpPr>
        <p:spPr>
          <a:xfrm>
            <a:off x="233775" y="6069481"/>
            <a:ext cx="6390300" cy="25047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64" name="Shape 164"/>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5"/>
        <p:cNvGrpSpPr/>
        <p:nvPr/>
      </p:nvGrpSpPr>
      <p:grpSpPr>
        <a:xfrm>
          <a:off x="0" y="0"/>
          <a:ext cx="0" cy="0"/>
          <a:chOff x="0" y="0"/>
          <a:chExt cx="0" cy="0"/>
        </a:xfrm>
      </p:grpSpPr>
      <p:sp>
        <p:nvSpPr>
          <p:cNvPr id="166" name="Shape 166"/>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233775" y="856878"/>
            <a:ext cx="6390300" cy="11028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Shape 22"/>
          <p:cNvSpPr txBox="1">
            <a:spLocks noGrp="1"/>
          </p:cNvSpPr>
          <p:nvPr>
            <p:ph type="body" idx="1"/>
          </p:nvPr>
        </p:nvSpPr>
        <p:spPr>
          <a:xfrm>
            <a:off x="233775" y="2219044"/>
            <a:ext cx="3000000" cy="65781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3624300" y="2219044"/>
            <a:ext cx="3000000" cy="65781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33775" y="856878"/>
            <a:ext cx="6390300" cy="11028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Shape 27"/>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233775" y="1069785"/>
            <a:ext cx="2106000" cy="1455000"/>
          </a:xfrm>
          <a:prstGeom prst="rect">
            <a:avLst/>
          </a:prstGeom>
        </p:spPr>
        <p:txBody>
          <a:bodyPr spcFirstLastPara="1" wrap="square" lIns="91425" tIns="91425" rIns="91425" bIns="91425"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233775" y="2675618"/>
            <a:ext cx="2106000" cy="6121800"/>
          </a:xfrm>
          <a:prstGeom prst="rect">
            <a:avLst/>
          </a:prstGeom>
        </p:spPr>
        <p:txBody>
          <a:bodyPr spcFirstLastPara="1" wrap="square" lIns="91425" tIns="91425" rIns="91425" bIns="91425" anchor="t" anchorCtr="0"/>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67688" y="866746"/>
            <a:ext cx="4775700" cy="7876800"/>
          </a:xfrm>
          <a:prstGeom prst="rect">
            <a:avLst/>
          </a:prstGeom>
        </p:spPr>
        <p:txBody>
          <a:bodyPr spcFirstLastPara="1" wrap="square" lIns="91425" tIns="91425" rIns="91425" bIns="91425"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3429000" y="-241"/>
            <a:ext cx="3429000" cy="99036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199125" y="2374428"/>
            <a:ext cx="3033900" cy="28542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199125" y="5397207"/>
            <a:ext cx="3033900" cy="23781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3704625" y="1394177"/>
            <a:ext cx="2877600" cy="7114800"/>
          </a:xfrm>
          <a:prstGeom prst="rect">
            <a:avLst/>
          </a:prstGeom>
        </p:spPr>
        <p:txBody>
          <a:bodyPr spcFirstLastPara="1" wrap="square" lIns="91425" tIns="91425" rIns="91425" bIns="91425" anchor="ctr"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233775" y="8145800"/>
            <a:ext cx="4499100" cy="11652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6354343" y="8978834"/>
            <a:ext cx="411600" cy="75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a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33775" y="856878"/>
            <a:ext cx="6390300" cy="11028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1"/>
              </a:buClr>
              <a:buSzPts val="2800"/>
              <a:buFont typeface="Cambria"/>
              <a:buNone/>
              <a:defRPr sz="2800">
                <a:solidFill>
                  <a:schemeClr val="dk1"/>
                </a:solidFill>
                <a:latin typeface="Cambria"/>
                <a:ea typeface="Cambria"/>
                <a:cs typeface="Cambria"/>
                <a:sym typeface="Cambria"/>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233775" y="2219044"/>
            <a:ext cx="6390300" cy="65781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Font typeface="Cambria"/>
              <a:buChar char="●"/>
              <a:defRPr sz="1800">
                <a:solidFill>
                  <a:schemeClr val="dk2"/>
                </a:solidFill>
                <a:latin typeface="Cambria"/>
                <a:ea typeface="Cambria"/>
                <a:cs typeface="Cambria"/>
                <a:sym typeface="Cambria"/>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6354343" y="8978834"/>
            <a:ext cx="411600" cy="7578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spcBef>
                <a:spcPts val="0"/>
              </a:spcBef>
              <a:spcAft>
                <a:spcPts val="0"/>
              </a:spcAft>
              <a:buNone/>
            </a:pPr>
            <a:fld id="{00000000-1234-1234-1234-123412341234}" type="slidenum">
              <a:rPr lang="a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71488" y="527277"/>
            <a:ext cx="5915100" cy="19140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2" name="Shape 52"/>
          <p:cNvSpPr txBox="1">
            <a:spLocks noGrp="1"/>
          </p:cNvSpPr>
          <p:nvPr>
            <p:ph type="body" idx="1"/>
          </p:nvPr>
        </p:nvSpPr>
        <p:spPr>
          <a:xfrm>
            <a:off x="471488" y="2636375"/>
            <a:ext cx="5915100" cy="6283800"/>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dt" idx="10"/>
          </p:nvPr>
        </p:nvSpPr>
        <p:spPr>
          <a:xfrm>
            <a:off x="471488" y="9179172"/>
            <a:ext cx="1542900" cy="5274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ftr" idx="11"/>
          </p:nvPr>
        </p:nvSpPr>
        <p:spPr>
          <a:xfrm>
            <a:off x="2271713" y="9179172"/>
            <a:ext cx="2314500" cy="527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sldNum" idx="12"/>
          </p:nvPr>
        </p:nvSpPr>
        <p:spPr>
          <a:xfrm>
            <a:off x="4843463" y="9179172"/>
            <a:ext cx="1542900" cy="5274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ar"/>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233775" y="856878"/>
            <a:ext cx="6390300" cy="11028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124" name="Shape 124"/>
          <p:cNvSpPr txBox="1">
            <a:spLocks noGrp="1"/>
          </p:cNvSpPr>
          <p:nvPr>
            <p:ph type="body" idx="1"/>
          </p:nvPr>
        </p:nvSpPr>
        <p:spPr>
          <a:xfrm>
            <a:off x="233775" y="2219044"/>
            <a:ext cx="6390300" cy="65781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125" name="Shape 125"/>
          <p:cNvSpPr txBox="1">
            <a:spLocks noGrp="1"/>
          </p:cNvSpPr>
          <p:nvPr>
            <p:ph type="sldNum" idx="12"/>
          </p:nvPr>
        </p:nvSpPr>
        <p:spPr>
          <a:xfrm>
            <a:off x="6354343" y="8978834"/>
            <a:ext cx="411600" cy="7578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spcBef>
                <a:spcPts val="0"/>
              </a:spcBef>
              <a:spcAft>
                <a:spcPts val="0"/>
              </a:spcAft>
              <a:buNone/>
            </a:pPr>
            <a:fld id="{00000000-1234-1234-1234-123412341234}" type="slidenum">
              <a:rPr lang="ar"/>
              <a:t>‹#›</a:t>
            </a:fld>
            <a:endParaRPr/>
          </a:p>
        </p:txBody>
      </p:sp>
    </p:spTree>
  </p:cSld>
  <p:clrMap bg1="lt1" tx1="dk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3.xml"/><Relationship Id="rId5" Type="http://schemas.openxmlformats.org/officeDocument/2006/relationships/image" Target="../media/image5.jp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pic>
        <p:nvPicPr>
          <p:cNvPr id="171" name="Shape 171"/>
          <p:cNvPicPr preferRelativeResize="0"/>
          <p:nvPr/>
        </p:nvPicPr>
        <p:blipFill>
          <a:blip r:embed="rId3">
            <a:alphaModFix/>
          </a:blip>
          <a:stretch>
            <a:fillRect/>
          </a:stretch>
        </p:blipFill>
        <p:spPr>
          <a:xfrm>
            <a:off x="0" y="-1"/>
            <a:ext cx="1685925" cy="1428750"/>
          </a:xfrm>
          <a:prstGeom prst="rect">
            <a:avLst/>
          </a:prstGeom>
          <a:noFill/>
          <a:ln>
            <a:noFill/>
          </a:ln>
        </p:spPr>
      </p:pic>
      <p:pic>
        <p:nvPicPr>
          <p:cNvPr id="172" name="Shape 172"/>
          <p:cNvPicPr preferRelativeResize="0"/>
          <p:nvPr/>
        </p:nvPicPr>
        <p:blipFill>
          <a:blip r:embed="rId4">
            <a:alphaModFix/>
          </a:blip>
          <a:stretch>
            <a:fillRect/>
          </a:stretch>
        </p:blipFill>
        <p:spPr>
          <a:xfrm>
            <a:off x="5486400" y="0"/>
            <a:ext cx="1371600" cy="1295400"/>
          </a:xfrm>
          <a:prstGeom prst="rect">
            <a:avLst/>
          </a:prstGeom>
          <a:noFill/>
          <a:ln>
            <a:noFill/>
          </a:ln>
        </p:spPr>
      </p:pic>
      <p:pic>
        <p:nvPicPr>
          <p:cNvPr id="173" name="Shape 173"/>
          <p:cNvPicPr preferRelativeResize="0"/>
          <p:nvPr/>
        </p:nvPicPr>
        <p:blipFill>
          <a:blip r:embed="rId5">
            <a:alphaModFix/>
          </a:blip>
          <a:stretch>
            <a:fillRect/>
          </a:stretch>
        </p:blipFill>
        <p:spPr>
          <a:xfrm>
            <a:off x="133125" y="6019774"/>
            <a:ext cx="3086100" cy="638175"/>
          </a:xfrm>
          <a:prstGeom prst="rect">
            <a:avLst/>
          </a:prstGeom>
          <a:noFill/>
          <a:ln>
            <a:noFill/>
          </a:ln>
        </p:spPr>
      </p:pic>
      <p:pic>
        <p:nvPicPr>
          <p:cNvPr id="174" name="Shape 174"/>
          <p:cNvPicPr preferRelativeResize="0"/>
          <p:nvPr/>
        </p:nvPicPr>
        <p:blipFill rotWithShape="1">
          <a:blip r:embed="rId6">
            <a:alphaModFix/>
          </a:blip>
          <a:srcRect r="39335"/>
          <a:stretch/>
        </p:blipFill>
        <p:spPr>
          <a:xfrm>
            <a:off x="2267525" y="9474975"/>
            <a:ext cx="2322950" cy="428625"/>
          </a:xfrm>
          <a:prstGeom prst="rect">
            <a:avLst/>
          </a:prstGeom>
          <a:noFill/>
          <a:ln>
            <a:noFill/>
          </a:ln>
        </p:spPr>
      </p:pic>
      <p:sp>
        <p:nvSpPr>
          <p:cNvPr id="175" name="Shape 175"/>
          <p:cNvSpPr/>
          <p:nvPr/>
        </p:nvSpPr>
        <p:spPr>
          <a:xfrm rot="10800000">
            <a:off x="4449600" y="4902275"/>
            <a:ext cx="2408400" cy="1117500"/>
          </a:xfrm>
          <a:prstGeom prst="homePlate">
            <a:avLst>
              <a:gd name="adj" fmla="val 50000"/>
            </a:avLst>
          </a:prstGeom>
          <a:solidFill>
            <a:srgbClr val="D9D2E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 name="Shape 176"/>
          <p:cNvSpPr txBox="1"/>
          <p:nvPr/>
        </p:nvSpPr>
        <p:spPr>
          <a:xfrm>
            <a:off x="5042925" y="5141975"/>
            <a:ext cx="1686000" cy="6381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ar" sz="2400">
                <a:latin typeface="Cambria"/>
                <a:ea typeface="Cambria"/>
                <a:cs typeface="Cambria"/>
                <a:sym typeface="Cambria"/>
              </a:rPr>
              <a:t>Editing File</a:t>
            </a:r>
            <a:endParaRPr sz="2400">
              <a:latin typeface="Cambria"/>
              <a:ea typeface="Cambria"/>
              <a:cs typeface="Cambria"/>
              <a:sym typeface="Cambria"/>
            </a:endParaRPr>
          </a:p>
        </p:txBody>
      </p:sp>
      <p:sp>
        <p:nvSpPr>
          <p:cNvPr id="177" name="Shape 177"/>
          <p:cNvSpPr txBox="1"/>
          <p:nvPr/>
        </p:nvSpPr>
        <p:spPr>
          <a:xfrm>
            <a:off x="188700" y="6563600"/>
            <a:ext cx="6480600" cy="2616900"/>
          </a:xfrm>
          <a:prstGeom prst="rect">
            <a:avLst/>
          </a:prstGeom>
          <a:noFill/>
          <a:ln>
            <a:noFill/>
          </a:ln>
        </p:spPr>
        <p:txBody>
          <a:bodyPr spcFirstLastPara="1" wrap="square" lIns="91425" tIns="91425" rIns="91425" bIns="91425" anchor="t" anchorCtr="0">
            <a:noAutofit/>
          </a:bodyPr>
          <a:lstStyle/>
          <a:p>
            <a:pPr marL="457200" lvl="0" indent="-342900" rtl="0">
              <a:lnSpc>
                <a:spcPct val="115000"/>
              </a:lnSpc>
              <a:spcBef>
                <a:spcPts val="0"/>
              </a:spcBef>
              <a:spcAft>
                <a:spcPts val="0"/>
              </a:spcAft>
              <a:buSzPts val="1800"/>
              <a:buFont typeface="Cambria"/>
              <a:buChar char="●"/>
            </a:pPr>
            <a:r>
              <a:rPr lang="ar" sz="1800">
                <a:latin typeface="Cambria"/>
                <a:ea typeface="Cambria"/>
                <a:cs typeface="Cambria"/>
                <a:sym typeface="Cambria"/>
              </a:rPr>
              <a:t>Recognize different groups of antibiotics used in UTIs. </a:t>
            </a:r>
            <a:endParaRPr sz="1800">
              <a:latin typeface="Cambria"/>
              <a:ea typeface="Cambria"/>
              <a:cs typeface="Cambria"/>
              <a:sym typeface="Cambria"/>
            </a:endParaRPr>
          </a:p>
          <a:p>
            <a:pPr marL="457200" lvl="0" indent="-342900" rtl="0">
              <a:lnSpc>
                <a:spcPct val="115000"/>
              </a:lnSpc>
              <a:spcBef>
                <a:spcPts val="0"/>
              </a:spcBef>
              <a:spcAft>
                <a:spcPts val="0"/>
              </a:spcAft>
              <a:buSzPts val="1800"/>
              <a:buFont typeface="Cambria"/>
              <a:buChar char="●"/>
            </a:pPr>
            <a:r>
              <a:rPr lang="ar" sz="1800">
                <a:latin typeface="Cambria"/>
                <a:ea typeface="Cambria"/>
                <a:cs typeface="Cambria"/>
                <a:sym typeface="Cambria"/>
              </a:rPr>
              <a:t>Describe their mechanism of action, pharmacokinetics properties and adverse effects.</a:t>
            </a:r>
            <a:endParaRPr sz="1800">
              <a:latin typeface="Cambria"/>
              <a:ea typeface="Cambria"/>
              <a:cs typeface="Cambria"/>
              <a:sym typeface="Cambria"/>
            </a:endParaRPr>
          </a:p>
          <a:p>
            <a:pPr marL="457200" lvl="0" indent="-342900" rtl="0">
              <a:lnSpc>
                <a:spcPct val="115000"/>
              </a:lnSpc>
              <a:spcBef>
                <a:spcPts val="0"/>
              </a:spcBef>
              <a:spcAft>
                <a:spcPts val="0"/>
              </a:spcAft>
              <a:buSzPts val="1800"/>
              <a:buFont typeface="Cambria"/>
              <a:buChar char="●"/>
            </a:pPr>
            <a:r>
              <a:rPr lang="ar" sz="1800">
                <a:latin typeface="Cambria"/>
                <a:ea typeface="Cambria"/>
                <a:cs typeface="Cambria"/>
                <a:sym typeface="Cambria"/>
              </a:rPr>
              <a:t>Describe the use of antibiotics and their rational of combination of different antibiotics.</a:t>
            </a:r>
            <a:endParaRPr sz="1800">
              <a:latin typeface="Cambria"/>
              <a:ea typeface="Cambria"/>
              <a:cs typeface="Cambria"/>
              <a:sym typeface="Cambria"/>
            </a:endParaRPr>
          </a:p>
          <a:p>
            <a:pPr marL="457200" lvl="0" indent="-342900" rtl="0">
              <a:lnSpc>
                <a:spcPct val="115000"/>
              </a:lnSpc>
              <a:spcBef>
                <a:spcPts val="0"/>
              </a:spcBef>
              <a:spcAft>
                <a:spcPts val="0"/>
              </a:spcAft>
              <a:buSzPts val="1800"/>
              <a:buFont typeface="Cambria"/>
              <a:buChar char="●"/>
            </a:pPr>
            <a:r>
              <a:rPr lang="ar" sz="1800">
                <a:latin typeface="Cambria"/>
                <a:ea typeface="Cambria"/>
                <a:cs typeface="Cambria"/>
                <a:sym typeface="Cambria"/>
              </a:rPr>
              <a:t>Describe the spectrum of various antibiotics.</a:t>
            </a:r>
            <a:br>
              <a:rPr lang="ar" sz="1800">
                <a:latin typeface="Cambria"/>
                <a:ea typeface="Cambria"/>
                <a:cs typeface="Cambria"/>
                <a:sym typeface="Cambria"/>
              </a:rPr>
            </a:br>
            <a:endParaRPr sz="1800">
              <a:latin typeface="Cambria"/>
              <a:ea typeface="Cambria"/>
              <a:cs typeface="Cambria"/>
              <a:sym typeface="Cambria"/>
            </a:endParaRPr>
          </a:p>
        </p:txBody>
      </p:sp>
      <p:pic>
        <p:nvPicPr>
          <p:cNvPr id="178" name="Shape 178"/>
          <p:cNvPicPr preferRelativeResize="0"/>
          <p:nvPr/>
        </p:nvPicPr>
        <p:blipFill>
          <a:blip r:embed="rId7">
            <a:alphaModFix/>
          </a:blip>
          <a:stretch>
            <a:fillRect/>
          </a:stretch>
        </p:blipFill>
        <p:spPr>
          <a:xfrm>
            <a:off x="2561038" y="1295388"/>
            <a:ext cx="1945477" cy="2253449"/>
          </a:xfrm>
          <a:prstGeom prst="rect">
            <a:avLst/>
          </a:prstGeom>
          <a:noFill/>
          <a:ln>
            <a:noFill/>
          </a:ln>
          <a:effectLst>
            <a:outerShdw blurRad="1270000" dist="2540000" dir="21540000" sx="200000" sy="200000" algn="ctr" rotWithShape="0">
              <a:srgbClr val="000000">
                <a:alpha val="0"/>
              </a:srgbClr>
            </a:outerShdw>
            <a:reflection stA="0" fadeDir="5400012" sy="-100000" algn="bl" rotWithShape="0"/>
          </a:effectLst>
        </p:spPr>
      </p:pic>
      <p:sp>
        <p:nvSpPr>
          <p:cNvPr id="179" name="Shape 179"/>
          <p:cNvSpPr txBox="1"/>
          <p:nvPr/>
        </p:nvSpPr>
        <p:spPr>
          <a:xfrm>
            <a:off x="338638" y="3548825"/>
            <a:ext cx="6390300" cy="1295400"/>
          </a:xfrm>
          <a:prstGeom prst="rect">
            <a:avLst/>
          </a:prstGeom>
          <a:noFill/>
          <a:ln>
            <a:noFill/>
          </a:ln>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ar" sz="3600">
                <a:solidFill>
                  <a:srgbClr val="376761"/>
                </a:solidFill>
                <a:latin typeface="Century"/>
                <a:ea typeface="Century"/>
                <a:cs typeface="Century"/>
                <a:sym typeface="Century"/>
              </a:rPr>
              <a:t>Treatment of Urinary Tract Infection</a:t>
            </a:r>
            <a:endParaRPr sz="3600">
              <a:solidFill>
                <a:srgbClr val="376761"/>
              </a:solidFill>
              <a:latin typeface="Century"/>
              <a:ea typeface="Century"/>
              <a:cs typeface="Century"/>
              <a:sym typeface="Century"/>
            </a:endParaRPr>
          </a:p>
        </p:txBody>
      </p:sp>
      <p:pic>
        <p:nvPicPr>
          <p:cNvPr id="2" name="Picture 2">
            <a:extLst>
              <a:ext uri="{FF2B5EF4-FFF2-40B4-BE49-F238E27FC236}">
                <a16:creationId xmlns:a16="http://schemas.microsoft.com/office/drawing/2014/main" id="{1DDB80A2-17D2-3546-82C8-30C3476A91D1}"/>
              </a:ext>
            </a:extLst>
          </p:cNvPr>
          <p:cNvPicPr>
            <a:picLocks noChangeAspect="1"/>
          </p:cNvPicPr>
          <p:nvPr/>
        </p:nvPicPr>
        <p:blipFill>
          <a:blip r:embed="rId8"/>
          <a:stretch>
            <a:fillRect/>
          </a:stretch>
        </p:blipFill>
        <p:spPr>
          <a:xfrm>
            <a:off x="4983300" y="8128843"/>
            <a:ext cx="1686000" cy="168650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graphicFrame>
        <p:nvGraphicFramePr>
          <p:cNvPr id="245" name="Shape 245"/>
          <p:cNvGraphicFramePr/>
          <p:nvPr/>
        </p:nvGraphicFramePr>
        <p:xfrm>
          <a:off x="0" y="0"/>
          <a:ext cx="3000000" cy="3000000"/>
        </p:xfrm>
        <a:graphic>
          <a:graphicData uri="http://schemas.openxmlformats.org/drawingml/2006/table">
            <a:tbl>
              <a:tblPr>
                <a:noFill/>
                <a:tableStyleId>{FB2ED166-693C-46A3-86CC-FCADF29E044D}</a:tableStyleId>
              </a:tblPr>
              <a:tblGrid>
                <a:gridCol w="2022050">
                  <a:extLst>
                    <a:ext uri="{9D8B030D-6E8A-4147-A177-3AD203B41FA5}">
                      <a16:colId xmlns:a16="http://schemas.microsoft.com/office/drawing/2014/main" val="20000"/>
                    </a:ext>
                  </a:extLst>
                </a:gridCol>
                <a:gridCol w="1579200">
                  <a:extLst>
                    <a:ext uri="{9D8B030D-6E8A-4147-A177-3AD203B41FA5}">
                      <a16:colId xmlns:a16="http://schemas.microsoft.com/office/drawing/2014/main" val="20001"/>
                    </a:ext>
                  </a:extLst>
                </a:gridCol>
                <a:gridCol w="1652950">
                  <a:extLst>
                    <a:ext uri="{9D8B030D-6E8A-4147-A177-3AD203B41FA5}">
                      <a16:colId xmlns:a16="http://schemas.microsoft.com/office/drawing/2014/main" val="20002"/>
                    </a:ext>
                  </a:extLst>
                </a:gridCol>
                <a:gridCol w="1603800">
                  <a:extLst>
                    <a:ext uri="{9D8B030D-6E8A-4147-A177-3AD203B41FA5}">
                      <a16:colId xmlns:a16="http://schemas.microsoft.com/office/drawing/2014/main" val="20003"/>
                    </a:ext>
                  </a:extLst>
                </a:gridCol>
              </a:tblGrid>
              <a:tr h="541925">
                <a:tc gridSpan="4">
                  <a:txBody>
                    <a:bodyPr/>
                    <a:lstStyle/>
                    <a:p>
                      <a:pPr marL="0" lvl="0" indent="0" algn="ctr">
                        <a:spcBef>
                          <a:spcPts val="0"/>
                        </a:spcBef>
                        <a:spcAft>
                          <a:spcPts val="0"/>
                        </a:spcAft>
                        <a:buClr>
                          <a:schemeClr val="dk1"/>
                        </a:buClr>
                        <a:buSzPts val="1100"/>
                        <a:buFont typeface="Arial"/>
                        <a:buNone/>
                      </a:pPr>
                      <a:r>
                        <a:rPr lang="ar" sz="2400">
                          <a:solidFill>
                            <a:srgbClr val="FFFFFF"/>
                          </a:solidFill>
                          <a:latin typeface="Cambria"/>
                          <a:ea typeface="Cambria"/>
                          <a:cs typeface="Cambria"/>
                          <a:sym typeface="Cambria"/>
                        </a:rPr>
                        <a:t>Cephalosporins</a:t>
                      </a:r>
                      <a:endParaRPr sz="2400">
                        <a:solidFill>
                          <a:srgbClr val="FFFFFF"/>
                        </a:solidFill>
                        <a:latin typeface="Cambria"/>
                        <a:ea typeface="Cambria"/>
                        <a:cs typeface="Cambria"/>
                        <a:sym typeface="Cambria"/>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782A72"/>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98750">
                <a:tc>
                  <a:txBody>
                    <a:bodyPr/>
                    <a:lstStyle/>
                    <a:p>
                      <a:pPr marL="0" lvl="0" indent="0" algn="ctr" rtl="0">
                        <a:lnSpc>
                          <a:spcPct val="115000"/>
                        </a:lnSpc>
                        <a:spcBef>
                          <a:spcPts val="0"/>
                        </a:spcBef>
                        <a:spcAft>
                          <a:spcPts val="0"/>
                        </a:spcAft>
                        <a:buNone/>
                      </a:pPr>
                      <a:r>
                        <a:rPr lang="ar" sz="2400">
                          <a:solidFill>
                            <a:srgbClr val="FFFFFF"/>
                          </a:solidFill>
                          <a:latin typeface="Cambria"/>
                          <a:ea typeface="Cambria"/>
                          <a:cs typeface="Cambria"/>
                          <a:sym typeface="Cambria"/>
                        </a:rPr>
                        <a:t>Generation</a:t>
                      </a:r>
                      <a:endParaRPr sz="2400">
                        <a:solidFill>
                          <a:srgbClr val="FFFFFF"/>
                        </a:solidFill>
                        <a:latin typeface="Cambria"/>
                        <a:ea typeface="Cambria"/>
                        <a:cs typeface="Cambria"/>
                        <a:sym typeface="Cambria"/>
                      </a:endParaRPr>
                    </a:p>
                  </a:txBody>
                  <a:tcPr marL="91425" marR="91425" marT="91425" marB="91425">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a:txBody>
                    <a:bodyPr/>
                    <a:lstStyle/>
                    <a:p>
                      <a:pPr marL="0" lvl="0" indent="0" algn="ctr" rtl="0">
                        <a:lnSpc>
                          <a:spcPct val="115000"/>
                        </a:lnSpc>
                        <a:spcBef>
                          <a:spcPts val="0"/>
                        </a:spcBef>
                        <a:spcAft>
                          <a:spcPts val="0"/>
                        </a:spcAft>
                        <a:buNone/>
                      </a:pPr>
                      <a:r>
                        <a:rPr lang="ar">
                          <a:solidFill>
                            <a:srgbClr val="FFFFFF"/>
                          </a:solidFill>
                          <a:latin typeface="Cambria"/>
                          <a:ea typeface="Cambria"/>
                          <a:cs typeface="Cambria"/>
                          <a:sym typeface="Cambria"/>
                        </a:rPr>
                        <a:t>1st</a:t>
                      </a:r>
                      <a:endParaRPr>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93C47D"/>
                    </a:solidFill>
                  </a:tcPr>
                </a:tc>
                <a:tc>
                  <a:txBody>
                    <a:bodyPr/>
                    <a:lstStyle/>
                    <a:p>
                      <a:pPr marL="0" lvl="0" indent="0" algn="ctr" rtl="0">
                        <a:lnSpc>
                          <a:spcPct val="115000"/>
                        </a:lnSpc>
                        <a:spcBef>
                          <a:spcPts val="0"/>
                        </a:spcBef>
                        <a:spcAft>
                          <a:spcPts val="0"/>
                        </a:spcAft>
                        <a:buNone/>
                      </a:pPr>
                      <a:r>
                        <a:rPr lang="ar">
                          <a:solidFill>
                            <a:srgbClr val="FFFFFF"/>
                          </a:solidFill>
                          <a:latin typeface="Cambria"/>
                          <a:ea typeface="Cambria"/>
                          <a:cs typeface="Cambria"/>
                          <a:sym typeface="Cambria"/>
                        </a:rPr>
                        <a:t>2nd</a:t>
                      </a:r>
                      <a:endParaRPr>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C27BA0"/>
                    </a:solidFill>
                  </a:tcPr>
                </a:tc>
                <a:tc>
                  <a:txBody>
                    <a:bodyPr/>
                    <a:lstStyle/>
                    <a:p>
                      <a:pPr marL="0" lvl="0" indent="0" algn="ctr" rtl="0">
                        <a:lnSpc>
                          <a:spcPct val="115000"/>
                        </a:lnSpc>
                        <a:spcBef>
                          <a:spcPts val="0"/>
                        </a:spcBef>
                        <a:spcAft>
                          <a:spcPts val="0"/>
                        </a:spcAft>
                        <a:buNone/>
                      </a:pPr>
                      <a:r>
                        <a:rPr lang="ar">
                          <a:solidFill>
                            <a:srgbClr val="FF0000"/>
                          </a:solidFill>
                          <a:latin typeface="Cambria"/>
                          <a:ea typeface="Cambria"/>
                          <a:cs typeface="Cambria"/>
                          <a:sym typeface="Cambria"/>
                        </a:rPr>
                        <a:t>3rd</a:t>
                      </a:r>
                      <a:endParaRPr>
                        <a:solidFill>
                          <a:srgbClr val="FF0000"/>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6D9EEB"/>
                    </a:solidFill>
                  </a:tcPr>
                </a:tc>
                <a:extLst>
                  <a:ext uri="{0D108BD9-81ED-4DB2-BD59-A6C34878D82A}">
                    <a16:rowId xmlns:a16="http://schemas.microsoft.com/office/drawing/2014/main" val="10001"/>
                  </a:ext>
                </a:extLst>
              </a:tr>
              <a:tr h="721950">
                <a:tc>
                  <a:txBody>
                    <a:bodyPr/>
                    <a:lstStyle/>
                    <a:p>
                      <a:pPr marL="0" lvl="0" indent="0" algn="ctr" rtl="0">
                        <a:lnSpc>
                          <a:spcPct val="115000"/>
                        </a:lnSpc>
                        <a:spcBef>
                          <a:spcPts val="0"/>
                        </a:spcBef>
                        <a:spcAft>
                          <a:spcPts val="0"/>
                        </a:spcAft>
                        <a:buNone/>
                      </a:pPr>
                      <a:r>
                        <a:rPr lang="ar" sz="2400">
                          <a:solidFill>
                            <a:srgbClr val="FFFFFF"/>
                          </a:solidFill>
                          <a:latin typeface="Cambria"/>
                          <a:ea typeface="Cambria"/>
                          <a:cs typeface="Cambria"/>
                          <a:sym typeface="Cambria"/>
                        </a:rPr>
                        <a:t>Drugs</a:t>
                      </a:r>
                      <a:endParaRPr sz="24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a:txBody>
                    <a:bodyPr/>
                    <a:lstStyle/>
                    <a:p>
                      <a:pPr marL="0" lvl="0" indent="0" algn="ctr" rtl="0">
                        <a:lnSpc>
                          <a:spcPct val="115000"/>
                        </a:lnSpc>
                        <a:spcBef>
                          <a:spcPts val="0"/>
                        </a:spcBef>
                        <a:spcAft>
                          <a:spcPts val="0"/>
                        </a:spcAft>
                        <a:buNone/>
                      </a:pPr>
                      <a:r>
                        <a:rPr lang="ar">
                          <a:solidFill>
                            <a:srgbClr val="FFFFFF"/>
                          </a:solidFill>
                          <a:latin typeface="Cambria"/>
                          <a:ea typeface="Cambria"/>
                          <a:cs typeface="Cambria"/>
                          <a:sym typeface="Cambria"/>
                        </a:rPr>
                        <a:t>Cephalexin</a:t>
                      </a:r>
                      <a:endParaRPr>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93C47D"/>
                    </a:solidFill>
                  </a:tcPr>
                </a:tc>
                <a:tc>
                  <a:txBody>
                    <a:bodyPr/>
                    <a:lstStyle/>
                    <a:p>
                      <a:pPr marL="0" lvl="0" indent="0" algn="ctr" rtl="0">
                        <a:lnSpc>
                          <a:spcPct val="115000"/>
                        </a:lnSpc>
                        <a:spcBef>
                          <a:spcPts val="0"/>
                        </a:spcBef>
                        <a:spcAft>
                          <a:spcPts val="0"/>
                        </a:spcAft>
                        <a:buNone/>
                      </a:pPr>
                      <a:r>
                        <a:rPr lang="ar" sz="1300">
                          <a:solidFill>
                            <a:srgbClr val="FFFFFF"/>
                          </a:solidFill>
                          <a:latin typeface="Cambria"/>
                          <a:ea typeface="Cambria"/>
                          <a:cs typeface="Cambria"/>
                          <a:sym typeface="Cambria"/>
                        </a:rPr>
                        <a:t>Cefuroxime, Cefaclor</a:t>
                      </a:r>
                      <a:endParaRPr sz="13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C27BA0"/>
                    </a:solidFill>
                  </a:tcPr>
                </a:tc>
                <a:tc>
                  <a:txBody>
                    <a:bodyPr/>
                    <a:lstStyle/>
                    <a:p>
                      <a:pPr marL="0" lvl="0" indent="0" algn="ctr" rtl="0">
                        <a:lnSpc>
                          <a:spcPct val="101000"/>
                        </a:lnSpc>
                        <a:spcBef>
                          <a:spcPts val="0"/>
                        </a:spcBef>
                        <a:spcAft>
                          <a:spcPts val="0"/>
                        </a:spcAft>
                        <a:buNone/>
                      </a:pPr>
                      <a:r>
                        <a:rPr lang="ar" sz="1200">
                          <a:solidFill>
                            <a:srgbClr val="FF0000"/>
                          </a:solidFill>
                          <a:latin typeface="Cambria"/>
                          <a:ea typeface="Cambria"/>
                          <a:cs typeface="Cambria"/>
                          <a:sym typeface="Cambria"/>
                        </a:rPr>
                        <a:t>Ceftriaxone</a:t>
                      </a:r>
                      <a:r>
                        <a:rPr lang="ar" sz="1200">
                          <a:solidFill>
                            <a:srgbClr val="FFFFFF"/>
                          </a:solidFill>
                          <a:latin typeface="Cambria"/>
                          <a:ea typeface="Cambria"/>
                          <a:cs typeface="Cambria"/>
                          <a:sym typeface="Cambria"/>
                        </a:rPr>
                        <a:t>, Cefotaxime,  Cefixime, </a:t>
                      </a:r>
                      <a:r>
                        <a:rPr lang="ar" sz="1200">
                          <a:solidFill>
                            <a:srgbClr val="FF0000"/>
                          </a:solidFill>
                          <a:latin typeface="Cambria"/>
                          <a:ea typeface="Cambria"/>
                          <a:cs typeface="Cambria"/>
                          <a:sym typeface="Cambria"/>
                        </a:rPr>
                        <a:t>Ceftazidime</a:t>
                      </a:r>
                      <a:endParaRPr sz="1200">
                        <a:solidFill>
                          <a:srgbClr val="FF0000"/>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6D9EEB"/>
                    </a:solidFill>
                  </a:tcPr>
                </a:tc>
                <a:extLst>
                  <a:ext uri="{0D108BD9-81ED-4DB2-BD59-A6C34878D82A}">
                    <a16:rowId xmlns:a16="http://schemas.microsoft.com/office/drawing/2014/main" val="10002"/>
                  </a:ext>
                </a:extLst>
              </a:tr>
              <a:tr h="920900">
                <a:tc>
                  <a:txBody>
                    <a:bodyPr/>
                    <a:lstStyle/>
                    <a:p>
                      <a:pPr marL="0" lvl="0" indent="0" algn="ctr" rtl="0">
                        <a:lnSpc>
                          <a:spcPct val="101000"/>
                        </a:lnSpc>
                        <a:spcBef>
                          <a:spcPts val="0"/>
                        </a:spcBef>
                        <a:spcAft>
                          <a:spcPts val="0"/>
                        </a:spcAft>
                        <a:buNone/>
                      </a:pPr>
                      <a:r>
                        <a:rPr lang="ar" sz="2400">
                          <a:solidFill>
                            <a:srgbClr val="FFFFFF"/>
                          </a:solidFill>
                          <a:latin typeface="Cambria"/>
                          <a:ea typeface="Cambria"/>
                          <a:cs typeface="Cambria"/>
                          <a:sym typeface="Cambria"/>
                        </a:rPr>
                        <a:t>Route of  </a:t>
                      </a:r>
                      <a:r>
                        <a:rPr lang="ar" sz="2000">
                          <a:solidFill>
                            <a:srgbClr val="FFFFFF"/>
                          </a:solidFill>
                          <a:latin typeface="Cambria"/>
                          <a:ea typeface="Cambria"/>
                          <a:cs typeface="Cambria"/>
                          <a:sym typeface="Cambria"/>
                        </a:rPr>
                        <a:t>Administration</a:t>
                      </a:r>
                      <a:endParaRPr sz="20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a:txBody>
                    <a:bodyPr/>
                    <a:lstStyle/>
                    <a:p>
                      <a:pPr marL="0" lvl="0" indent="0" algn="ctr" rtl="0">
                        <a:lnSpc>
                          <a:spcPct val="115000"/>
                        </a:lnSpc>
                        <a:spcBef>
                          <a:spcPts val="0"/>
                        </a:spcBef>
                        <a:spcAft>
                          <a:spcPts val="0"/>
                        </a:spcAft>
                        <a:buNone/>
                      </a:pPr>
                      <a:r>
                        <a:rPr lang="ar">
                          <a:solidFill>
                            <a:srgbClr val="FFFFFF"/>
                          </a:solidFill>
                          <a:latin typeface="Cambria"/>
                          <a:ea typeface="Cambria"/>
                          <a:cs typeface="Cambria"/>
                          <a:sym typeface="Cambria"/>
                        </a:rPr>
                        <a:t>Orally</a:t>
                      </a:r>
                      <a:endParaRPr>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93C47D"/>
                    </a:solidFill>
                  </a:tcPr>
                </a:tc>
                <a:tc>
                  <a:txBody>
                    <a:bodyPr/>
                    <a:lstStyle/>
                    <a:p>
                      <a:pPr marL="0" lvl="0" indent="0" algn="ctr" rtl="0">
                        <a:lnSpc>
                          <a:spcPct val="101000"/>
                        </a:lnSpc>
                        <a:spcBef>
                          <a:spcPts val="0"/>
                        </a:spcBef>
                        <a:spcAft>
                          <a:spcPts val="0"/>
                        </a:spcAft>
                        <a:buNone/>
                      </a:pPr>
                      <a:r>
                        <a:rPr lang="ar">
                          <a:solidFill>
                            <a:srgbClr val="FFFFFF"/>
                          </a:solidFill>
                          <a:latin typeface="Cambria"/>
                          <a:ea typeface="Cambria"/>
                          <a:cs typeface="Cambria"/>
                          <a:sym typeface="Cambria"/>
                        </a:rPr>
                        <a:t>Orally </a:t>
                      </a:r>
                      <a:r>
                        <a:rPr lang="ar">
                          <a:latin typeface="Cambria"/>
                          <a:ea typeface="Cambria"/>
                          <a:cs typeface="Cambria"/>
                          <a:sym typeface="Cambria"/>
                        </a:rPr>
                        <a:t> </a:t>
                      </a:r>
                      <a:r>
                        <a:rPr lang="ar">
                          <a:solidFill>
                            <a:srgbClr val="FF0000"/>
                          </a:solidFill>
                          <a:latin typeface="Cambria"/>
                          <a:ea typeface="Cambria"/>
                          <a:cs typeface="Cambria"/>
                          <a:sym typeface="Cambria"/>
                        </a:rPr>
                        <a:t>Well absorbed</a:t>
                      </a:r>
                      <a:endParaRPr>
                        <a:solidFill>
                          <a:srgbClr val="FF0000"/>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C27BA0"/>
                    </a:solidFill>
                  </a:tcPr>
                </a:tc>
                <a:tc>
                  <a:txBody>
                    <a:bodyPr/>
                    <a:lstStyle/>
                    <a:p>
                      <a:pPr marL="0" lvl="0" indent="0" algn="ctr" rtl="0">
                        <a:lnSpc>
                          <a:spcPct val="115000"/>
                        </a:lnSpc>
                        <a:spcBef>
                          <a:spcPts val="0"/>
                        </a:spcBef>
                        <a:spcAft>
                          <a:spcPts val="0"/>
                        </a:spcAft>
                        <a:buNone/>
                      </a:pPr>
                      <a:r>
                        <a:rPr lang="ar">
                          <a:solidFill>
                            <a:srgbClr val="FF0000"/>
                          </a:solidFill>
                          <a:latin typeface="Cambria"/>
                          <a:ea typeface="Cambria"/>
                          <a:cs typeface="Cambria"/>
                          <a:sym typeface="Cambria"/>
                        </a:rPr>
                        <a:t>I.V</a:t>
                      </a:r>
                      <a:endParaRPr>
                        <a:solidFill>
                          <a:srgbClr val="FF0000"/>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6D9EEB"/>
                    </a:solidFill>
                  </a:tcPr>
                </a:tc>
                <a:extLst>
                  <a:ext uri="{0D108BD9-81ED-4DB2-BD59-A6C34878D82A}">
                    <a16:rowId xmlns:a16="http://schemas.microsoft.com/office/drawing/2014/main" val="10003"/>
                  </a:ext>
                </a:extLst>
              </a:tr>
              <a:tr h="1441475">
                <a:tc>
                  <a:txBody>
                    <a:bodyPr/>
                    <a:lstStyle/>
                    <a:p>
                      <a:pPr marL="0" lvl="0" indent="0" algn="ctr" rtl="0">
                        <a:lnSpc>
                          <a:spcPct val="115000"/>
                        </a:lnSpc>
                        <a:spcBef>
                          <a:spcPts val="0"/>
                        </a:spcBef>
                        <a:spcAft>
                          <a:spcPts val="0"/>
                        </a:spcAft>
                        <a:buNone/>
                      </a:pPr>
                      <a:r>
                        <a:rPr lang="ar" sz="2400">
                          <a:solidFill>
                            <a:srgbClr val="FFFFFF"/>
                          </a:solidFill>
                          <a:latin typeface="Cambria"/>
                          <a:ea typeface="Cambria"/>
                          <a:cs typeface="Cambria"/>
                          <a:sym typeface="Cambria"/>
                        </a:rPr>
                        <a:t>Spectrum</a:t>
                      </a:r>
                      <a:endParaRPr sz="24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a:txBody>
                    <a:bodyPr/>
                    <a:lstStyle/>
                    <a:p>
                      <a:pPr marL="0" lvl="0" indent="0" algn="ctr" rtl="0">
                        <a:lnSpc>
                          <a:spcPct val="115000"/>
                        </a:lnSpc>
                        <a:spcBef>
                          <a:spcPts val="0"/>
                        </a:spcBef>
                        <a:spcAft>
                          <a:spcPts val="0"/>
                        </a:spcAft>
                        <a:buNone/>
                      </a:pPr>
                      <a:r>
                        <a:rPr lang="ar">
                          <a:solidFill>
                            <a:srgbClr val="FFFFFF"/>
                          </a:solidFill>
                          <a:latin typeface="Cambria"/>
                          <a:ea typeface="Cambria"/>
                          <a:cs typeface="Cambria"/>
                          <a:sym typeface="Cambria"/>
                        </a:rPr>
                        <a:t>Gram-positive bacteria</a:t>
                      </a:r>
                      <a:endParaRPr>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93C47D"/>
                    </a:solidFill>
                  </a:tcPr>
                </a:tc>
                <a:tc>
                  <a:txBody>
                    <a:bodyPr/>
                    <a:lstStyle/>
                    <a:p>
                      <a:pPr marL="0" lvl="0" indent="0" rtl="0">
                        <a:lnSpc>
                          <a:spcPct val="101000"/>
                        </a:lnSpc>
                        <a:spcBef>
                          <a:spcPts val="0"/>
                        </a:spcBef>
                        <a:spcAft>
                          <a:spcPts val="0"/>
                        </a:spcAft>
                        <a:buNone/>
                      </a:pPr>
                      <a:r>
                        <a:rPr lang="ar">
                          <a:solidFill>
                            <a:srgbClr val="FFFFFF"/>
                          </a:solidFill>
                          <a:latin typeface="Cambria"/>
                          <a:ea typeface="Cambria"/>
                          <a:cs typeface="Cambria"/>
                          <a:sym typeface="Cambria"/>
                        </a:rPr>
                        <a:t>Gram-negative bacteria</a:t>
                      </a:r>
                      <a:r>
                        <a:rPr lang="ar">
                          <a:latin typeface="Cambria"/>
                          <a:ea typeface="Cambria"/>
                          <a:cs typeface="Cambria"/>
                          <a:sym typeface="Cambria"/>
                        </a:rPr>
                        <a:t> </a:t>
                      </a:r>
                      <a:r>
                        <a:rPr lang="ar">
                          <a:solidFill>
                            <a:srgbClr val="FFFFFF"/>
                          </a:solidFill>
                          <a:latin typeface="Cambria"/>
                          <a:ea typeface="Cambria"/>
                          <a:cs typeface="Cambria"/>
                          <a:sym typeface="Cambria"/>
                        </a:rPr>
                        <a:t>(</a:t>
                      </a:r>
                      <a:r>
                        <a:rPr lang="ar">
                          <a:solidFill>
                            <a:srgbClr val="FF0000"/>
                          </a:solidFill>
                          <a:latin typeface="Cambria"/>
                          <a:ea typeface="Cambria"/>
                          <a:cs typeface="Cambria"/>
                          <a:sym typeface="Cambria"/>
                        </a:rPr>
                        <a:t>Active against β-lactamase -producing bacteria</a:t>
                      </a:r>
                      <a:r>
                        <a:rPr lang="ar">
                          <a:solidFill>
                            <a:srgbClr val="FFFFFF"/>
                          </a:solidFill>
                          <a:latin typeface="Cambria"/>
                          <a:ea typeface="Cambria"/>
                          <a:cs typeface="Cambria"/>
                          <a:sym typeface="Cambria"/>
                        </a:rPr>
                        <a:t>)</a:t>
                      </a:r>
                      <a:endParaRPr>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C27BA0"/>
                    </a:solidFill>
                  </a:tcPr>
                </a:tc>
                <a:tc>
                  <a:txBody>
                    <a:bodyPr/>
                    <a:lstStyle/>
                    <a:p>
                      <a:pPr marL="0" lvl="0" indent="0" algn="ctr" rtl="0">
                        <a:lnSpc>
                          <a:spcPct val="115000"/>
                        </a:lnSpc>
                        <a:spcBef>
                          <a:spcPts val="0"/>
                        </a:spcBef>
                        <a:spcAft>
                          <a:spcPts val="0"/>
                        </a:spcAft>
                        <a:buNone/>
                      </a:pPr>
                      <a:r>
                        <a:rPr lang="ar">
                          <a:solidFill>
                            <a:srgbClr val="FF0000"/>
                          </a:solidFill>
                          <a:latin typeface="Cambria"/>
                          <a:ea typeface="Cambria"/>
                          <a:cs typeface="Cambria"/>
                          <a:sym typeface="Cambria"/>
                        </a:rPr>
                        <a:t>Gram-negative bacilli</a:t>
                      </a:r>
                      <a:endParaRPr>
                        <a:solidFill>
                          <a:srgbClr val="FF0000"/>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6D9EEB"/>
                    </a:solidFill>
                  </a:tcPr>
                </a:tc>
                <a:extLst>
                  <a:ext uri="{0D108BD9-81ED-4DB2-BD59-A6C34878D82A}">
                    <a16:rowId xmlns:a16="http://schemas.microsoft.com/office/drawing/2014/main" val="10004"/>
                  </a:ext>
                </a:extLst>
              </a:tr>
              <a:tr h="920900">
                <a:tc>
                  <a:txBody>
                    <a:bodyPr/>
                    <a:lstStyle/>
                    <a:p>
                      <a:pPr marL="0" lvl="0" indent="0" algn="ctr" rtl="0">
                        <a:lnSpc>
                          <a:spcPct val="101000"/>
                        </a:lnSpc>
                        <a:spcBef>
                          <a:spcPts val="0"/>
                        </a:spcBef>
                        <a:spcAft>
                          <a:spcPts val="0"/>
                        </a:spcAft>
                        <a:buClr>
                          <a:schemeClr val="dk1"/>
                        </a:buClr>
                        <a:buSzPts val="1100"/>
                        <a:buFont typeface="Arial"/>
                        <a:buNone/>
                      </a:pPr>
                      <a:r>
                        <a:rPr lang="ar" sz="2400">
                          <a:solidFill>
                            <a:srgbClr val="FFFFFF"/>
                          </a:solidFill>
                          <a:latin typeface="Cambria"/>
                          <a:ea typeface="Cambria"/>
                          <a:cs typeface="Cambria"/>
                          <a:sym typeface="Cambria"/>
                        </a:rPr>
                        <a:t>Mechanism of Action</a:t>
                      </a:r>
                      <a:endParaRPr sz="24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gridSpan="3">
                  <a:txBody>
                    <a:bodyPr/>
                    <a:lstStyle/>
                    <a:p>
                      <a:pPr marL="457200" lvl="0" indent="-317500" rtl="0">
                        <a:lnSpc>
                          <a:spcPct val="115000"/>
                        </a:lnSpc>
                        <a:spcBef>
                          <a:spcPts val="0"/>
                        </a:spcBef>
                        <a:spcAft>
                          <a:spcPts val="0"/>
                        </a:spcAft>
                        <a:buClr>
                          <a:srgbClr val="FF0000"/>
                        </a:buClr>
                        <a:buSzPts val="1400"/>
                        <a:buFont typeface="Cambria"/>
                        <a:buChar char="❖"/>
                      </a:pPr>
                      <a:r>
                        <a:rPr lang="ar">
                          <a:solidFill>
                            <a:srgbClr val="FF0000"/>
                          </a:solidFill>
                          <a:latin typeface="Cambria"/>
                          <a:ea typeface="Cambria"/>
                          <a:cs typeface="Cambria"/>
                          <a:sym typeface="Cambria"/>
                        </a:rPr>
                        <a:t>Inhibit bacterial cell wall synthesis</a:t>
                      </a:r>
                      <a:endParaRPr>
                        <a:solidFill>
                          <a:srgbClr val="FF0000"/>
                        </a:solidFill>
                        <a:latin typeface="Cambria"/>
                        <a:ea typeface="Cambria"/>
                        <a:cs typeface="Cambria"/>
                        <a:sym typeface="Cambria"/>
                      </a:endParaRPr>
                    </a:p>
                    <a:p>
                      <a:pPr marL="457200" lvl="0" indent="-317500" rtl="0">
                        <a:lnSpc>
                          <a:spcPct val="115000"/>
                        </a:lnSpc>
                        <a:spcBef>
                          <a:spcPts val="0"/>
                        </a:spcBef>
                        <a:spcAft>
                          <a:spcPts val="0"/>
                        </a:spcAft>
                        <a:buSzPts val="1400"/>
                        <a:buFont typeface="Cambria"/>
                        <a:buChar char="❖"/>
                      </a:pPr>
                      <a:r>
                        <a:rPr lang="ar">
                          <a:solidFill>
                            <a:srgbClr val="FF0000"/>
                          </a:solidFill>
                          <a:latin typeface="Cambria"/>
                          <a:ea typeface="Cambria"/>
                          <a:cs typeface="Cambria"/>
                          <a:sym typeface="Cambria"/>
                        </a:rPr>
                        <a:t>Bactericidal</a:t>
                      </a:r>
                      <a:r>
                        <a:rPr lang="ar">
                          <a:solidFill>
                            <a:schemeClr val="dk1"/>
                          </a:solidFill>
                          <a:latin typeface="Cambria"/>
                          <a:ea typeface="Cambria"/>
                          <a:cs typeface="Cambria"/>
                          <a:sym typeface="Cambria"/>
                        </a:rPr>
                        <a:t> (</a:t>
                      </a:r>
                      <a:r>
                        <a:rPr lang="ar">
                          <a:solidFill>
                            <a:srgbClr val="B7B7B7"/>
                          </a:solidFill>
                          <a:latin typeface="Cambria"/>
                          <a:ea typeface="Cambria"/>
                          <a:cs typeface="Cambria"/>
                          <a:sym typeface="Cambria"/>
                        </a:rPr>
                        <a:t>similar to Penicillins</a:t>
                      </a:r>
                      <a:r>
                        <a:rPr lang="ar">
                          <a:solidFill>
                            <a:schemeClr val="dk1"/>
                          </a:solidFill>
                          <a:latin typeface="Cambria"/>
                          <a:ea typeface="Cambria"/>
                          <a:cs typeface="Cambria"/>
                          <a:sym typeface="Cambria"/>
                        </a:rPr>
                        <a:t>)</a:t>
                      </a:r>
                      <a:endParaRPr>
                        <a:solidFill>
                          <a:schemeClr val="dk1"/>
                        </a:solidFill>
                        <a:latin typeface="Cambria"/>
                        <a:ea typeface="Cambria"/>
                        <a:cs typeface="Cambria"/>
                        <a:sym typeface="Cambria"/>
                      </a:endParaRPr>
                    </a:p>
                    <a:p>
                      <a:pPr marL="457200" lvl="0" indent="-317500" rtl="0">
                        <a:lnSpc>
                          <a:spcPct val="115000"/>
                        </a:lnSpc>
                        <a:spcBef>
                          <a:spcPts val="0"/>
                        </a:spcBef>
                        <a:spcAft>
                          <a:spcPts val="0"/>
                        </a:spcAft>
                        <a:buClr>
                          <a:schemeClr val="dk1"/>
                        </a:buClr>
                        <a:buSzPts val="1400"/>
                        <a:buFont typeface="Cambria"/>
                        <a:buChar char="❖"/>
                      </a:pPr>
                      <a:r>
                        <a:rPr lang="ar">
                          <a:solidFill>
                            <a:schemeClr val="dk1"/>
                          </a:solidFill>
                          <a:latin typeface="Cambria"/>
                          <a:ea typeface="Cambria"/>
                          <a:cs typeface="Cambria"/>
                          <a:sym typeface="Cambria"/>
                        </a:rPr>
                        <a:t>Classified into 3 generations:</a:t>
                      </a:r>
                      <a:endParaRPr>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2152600">
                <a:tc>
                  <a:txBody>
                    <a:bodyPr/>
                    <a:lstStyle/>
                    <a:p>
                      <a:pPr marL="0" lvl="0" indent="0" algn="ctr" rtl="0">
                        <a:spcBef>
                          <a:spcPts val="0"/>
                        </a:spcBef>
                        <a:spcAft>
                          <a:spcPts val="0"/>
                        </a:spcAft>
                        <a:buNone/>
                      </a:pPr>
                      <a:r>
                        <a:rPr lang="ar" sz="2400">
                          <a:solidFill>
                            <a:srgbClr val="FFFFFF"/>
                          </a:solidFill>
                          <a:latin typeface="Cambria"/>
                          <a:ea typeface="Cambria"/>
                          <a:cs typeface="Cambria"/>
                          <a:sym typeface="Cambria"/>
                        </a:rPr>
                        <a:t>Pharmaco-</a:t>
                      </a:r>
                      <a:endParaRPr sz="2400">
                        <a:solidFill>
                          <a:srgbClr val="FFFFFF"/>
                        </a:solidFill>
                        <a:latin typeface="Cambria"/>
                        <a:ea typeface="Cambria"/>
                        <a:cs typeface="Cambria"/>
                        <a:sym typeface="Cambria"/>
                      </a:endParaRPr>
                    </a:p>
                    <a:p>
                      <a:pPr marL="0" lvl="0" indent="0" algn="ctr" rtl="0">
                        <a:spcBef>
                          <a:spcPts val="0"/>
                        </a:spcBef>
                        <a:spcAft>
                          <a:spcPts val="0"/>
                        </a:spcAft>
                        <a:buClr>
                          <a:schemeClr val="dk1"/>
                        </a:buClr>
                        <a:buSzPts val="1100"/>
                        <a:buFont typeface="Arial"/>
                        <a:buNone/>
                      </a:pPr>
                      <a:r>
                        <a:rPr lang="ar" sz="2400">
                          <a:solidFill>
                            <a:srgbClr val="FFFFFF"/>
                          </a:solidFill>
                          <a:latin typeface="Cambria"/>
                          <a:ea typeface="Cambria"/>
                          <a:cs typeface="Cambria"/>
                          <a:sym typeface="Cambria"/>
                        </a:rPr>
                        <a:t>kinetics</a:t>
                      </a:r>
                      <a:endParaRPr sz="2400">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gridSpan="3">
                  <a:txBody>
                    <a:bodyPr/>
                    <a:lstStyle/>
                    <a:p>
                      <a:pPr marL="457200" lvl="0" indent="-317500" rtl="0">
                        <a:lnSpc>
                          <a:spcPct val="115000"/>
                        </a:lnSpc>
                        <a:spcBef>
                          <a:spcPts val="0"/>
                        </a:spcBef>
                        <a:spcAft>
                          <a:spcPts val="0"/>
                        </a:spcAft>
                        <a:buClr>
                          <a:schemeClr val="dk1"/>
                        </a:buClr>
                        <a:buSzPts val="1400"/>
                        <a:buFont typeface="Cambria"/>
                        <a:buChar char="❖"/>
                      </a:pPr>
                      <a:r>
                        <a:rPr lang="ar">
                          <a:solidFill>
                            <a:schemeClr val="dk1"/>
                          </a:solidFill>
                          <a:latin typeface="Cambria"/>
                          <a:ea typeface="Cambria"/>
                          <a:cs typeface="Cambria"/>
                          <a:sym typeface="Cambria"/>
                        </a:rPr>
                        <a:t>Cephalosporins are given parenterally</a:t>
                      </a:r>
                      <a:endParaRPr>
                        <a:solidFill>
                          <a:srgbClr val="999999"/>
                        </a:solidFill>
                        <a:latin typeface="Cambria"/>
                        <a:ea typeface="Cambria"/>
                        <a:cs typeface="Cambria"/>
                        <a:sym typeface="Cambria"/>
                      </a:endParaRPr>
                    </a:p>
                    <a:p>
                      <a:pPr marL="457200" lvl="0" indent="-317500" rtl="0">
                        <a:lnSpc>
                          <a:spcPct val="115000"/>
                        </a:lnSpc>
                        <a:spcBef>
                          <a:spcPts val="0"/>
                        </a:spcBef>
                        <a:spcAft>
                          <a:spcPts val="0"/>
                        </a:spcAft>
                        <a:buClr>
                          <a:schemeClr val="dk1"/>
                        </a:buClr>
                        <a:buSzPts val="1400"/>
                        <a:buFont typeface="Cambria"/>
                        <a:buChar char="❖"/>
                      </a:pPr>
                      <a:r>
                        <a:rPr lang="ar">
                          <a:solidFill>
                            <a:schemeClr val="dk1"/>
                          </a:solidFill>
                          <a:latin typeface="Cambria"/>
                          <a:ea typeface="Cambria"/>
                          <a:cs typeface="Cambria"/>
                          <a:sym typeface="Cambria"/>
                        </a:rPr>
                        <a:t>Relatively lipid insoluble (like penicillins).</a:t>
                      </a:r>
                      <a:endParaRPr>
                        <a:solidFill>
                          <a:schemeClr val="dk1"/>
                        </a:solidFill>
                        <a:latin typeface="Cambria"/>
                        <a:ea typeface="Cambria"/>
                        <a:cs typeface="Cambria"/>
                        <a:sym typeface="Cambria"/>
                      </a:endParaRPr>
                    </a:p>
                    <a:p>
                      <a:pPr marL="457200" lvl="0" indent="-317500" rtl="0">
                        <a:lnSpc>
                          <a:spcPct val="115000"/>
                        </a:lnSpc>
                        <a:spcBef>
                          <a:spcPts val="0"/>
                        </a:spcBef>
                        <a:spcAft>
                          <a:spcPts val="0"/>
                        </a:spcAft>
                        <a:buClr>
                          <a:schemeClr val="dk1"/>
                        </a:buClr>
                        <a:buSzPts val="1400"/>
                        <a:buFont typeface="Cambria"/>
                        <a:buChar char="❖"/>
                      </a:pPr>
                      <a:r>
                        <a:rPr lang="ar">
                          <a:solidFill>
                            <a:schemeClr val="dk1"/>
                          </a:solidFill>
                          <a:latin typeface="Cambria"/>
                          <a:ea typeface="Cambria"/>
                          <a:cs typeface="Cambria"/>
                          <a:sym typeface="Cambria"/>
                        </a:rPr>
                        <a:t>Don’t penetrate cells or the CNS, </a:t>
                      </a:r>
                      <a:r>
                        <a:rPr lang="ar">
                          <a:solidFill>
                            <a:srgbClr val="FF0000"/>
                          </a:solidFill>
                          <a:latin typeface="Cambria"/>
                          <a:ea typeface="Cambria"/>
                          <a:cs typeface="Cambria"/>
                          <a:sym typeface="Cambria"/>
                        </a:rPr>
                        <a:t>except for third generations.</a:t>
                      </a:r>
                      <a:endParaRPr>
                        <a:solidFill>
                          <a:srgbClr val="FF0000"/>
                        </a:solidFill>
                        <a:latin typeface="Cambria"/>
                        <a:ea typeface="Cambria"/>
                        <a:cs typeface="Cambria"/>
                        <a:sym typeface="Cambria"/>
                      </a:endParaRPr>
                    </a:p>
                    <a:p>
                      <a:pPr marL="457200" lvl="0" indent="-317500" rtl="0">
                        <a:lnSpc>
                          <a:spcPct val="115000"/>
                        </a:lnSpc>
                        <a:spcBef>
                          <a:spcPts val="0"/>
                        </a:spcBef>
                        <a:spcAft>
                          <a:spcPts val="0"/>
                        </a:spcAft>
                        <a:buClr>
                          <a:schemeClr val="dk1"/>
                        </a:buClr>
                        <a:buSzPts val="1400"/>
                        <a:buFont typeface="Cambria"/>
                        <a:buChar char="❖"/>
                      </a:pPr>
                      <a:r>
                        <a:rPr lang="ar">
                          <a:solidFill>
                            <a:schemeClr val="dk1"/>
                          </a:solidFill>
                          <a:latin typeface="Cambria"/>
                          <a:ea typeface="Cambria"/>
                          <a:cs typeface="Cambria"/>
                          <a:sym typeface="Cambria"/>
                        </a:rPr>
                        <a:t>Mostly excreted unchanged by the kidney (glomerular &amp; tubular secretion).</a:t>
                      </a:r>
                      <a:endParaRPr>
                        <a:solidFill>
                          <a:schemeClr val="dk1"/>
                        </a:solidFill>
                        <a:latin typeface="Cambria"/>
                        <a:ea typeface="Cambria"/>
                        <a:cs typeface="Cambria"/>
                        <a:sym typeface="Cambria"/>
                      </a:endParaRPr>
                    </a:p>
                    <a:p>
                      <a:pPr marL="457200" lvl="0" indent="-317500" rtl="0">
                        <a:lnSpc>
                          <a:spcPct val="115000"/>
                        </a:lnSpc>
                        <a:spcBef>
                          <a:spcPts val="0"/>
                        </a:spcBef>
                        <a:spcAft>
                          <a:spcPts val="0"/>
                        </a:spcAft>
                        <a:buClr>
                          <a:schemeClr val="dk1"/>
                        </a:buClr>
                        <a:buSzPts val="1400"/>
                        <a:buFont typeface="Cambria"/>
                        <a:buChar char="❖"/>
                      </a:pPr>
                      <a:r>
                        <a:rPr lang="ar">
                          <a:solidFill>
                            <a:schemeClr val="dk1"/>
                          </a:solidFill>
                          <a:latin typeface="Cambria"/>
                          <a:ea typeface="Cambria"/>
                          <a:cs typeface="Cambria"/>
                          <a:sym typeface="Cambria"/>
                        </a:rPr>
                        <a:t>Probenecid slows their elimination &amp; prolong their half lives (Half-life: 30-90 min; </a:t>
                      </a:r>
                      <a:r>
                        <a:rPr lang="ar">
                          <a:solidFill>
                            <a:srgbClr val="FF0000"/>
                          </a:solidFill>
                          <a:latin typeface="Cambria"/>
                          <a:ea typeface="Cambria"/>
                          <a:cs typeface="Cambria"/>
                          <a:sym typeface="Cambria"/>
                        </a:rPr>
                        <a:t>except ceftriaxone </a:t>
                      </a:r>
                      <a:r>
                        <a:rPr lang="ar">
                          <a:solidFill>
                            <a:schemeClr val="dk1"/>
                          </a:solidFill>
                          <a:latin typeface="Cambria"/>
                          <a:ea typeface="Cambria"/>
                          <a:cs typeface="Cambria"/>
                          <a:sym typeface="Cambria"/>
                        </a:rPr>
                        <a:t>4-7 hr).</a:t>
                      </a:r>
                      <a:endParaRPr>
                        <a:latin typeface="Cambria"/>
                        <a:ea typeface="Cambria"/>
                        <a:cs typeface="Cambria"/>
                        <a:sym typeface="Cambria"/>
                      </a:endParaRPr>
                    </a:p>
                  </a:txBody>
                  <a:tcPr marL="91425" marR="91425" marT="91425" marB="91425">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584100">
                <a:tc>
                  <a:txBody>
                    <a:bodyPr/>
                    <a:lstStyle/>
                    <a:p>
                      <a:pPr marL="0" lvl="0" indent="0" algn="ctr" rtl="0">
                        <a:lnSpc>
                          <a:spcPct val="115000"/>
                        </a:lnSpc>
                        <a:spcBef>
                          <a:spcPts val="0"/>
                        </a:spcBef>
                        <a:spcAft>
                          <a:spcPts val="0"/>
                        </a:spcAft>
                        <a:buNone/>
                      </a:pPr>
                      <a:r>
                        <a:rPr lang="ar" sz="2400">
                          <a:solidFill>
                            <a:srgbClr val="FFFFFF"/>
                          </a:solidFill>
                          <a:latin typeface="Cambria"/>
                          <a:ea typeface="Cambria"/>
                          <a:cs typeface="Cambria"/>
                          <a:sym typeface="Cambria"/>
                        </a:rPr>
                        <a:t>Adverse Effects</a:t>
                      </a:r>
                      <a:endParaRPr sz="2400">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gridSpan="3">
                  <a:txBody>
                    <a:bodyPr/>
                    <a:lstStyle/>
                    <a:p>
                      <a:pPr marL="457200" lvl="0" indent="-317500" rtl="0">
                        <a:lnSpc>
                          <a:spcPct val="115000"/>
                        </a:lnSpc>
                        <a:spcBef>
                          <a:spcPts val="0"/>
                        </a:spcBef>
                        <a:spcAft>
                          <a:spcPts val="0"/>
                        </a:spcAft>
                        <a:buClr>
                          <a:schemeClr val="dk1"/>
                        </a:buClr>
                        <a:buSzPts val="1400"/>
                        <a:buFont typeface="Cambria"/>
                        <a:buChar char="❖"/>
                      </a:pPr>
                      <a:r>
                        <a:rPr lang="ar">
                          <a:solidFill>
                            <a:schemeClr val="dk1"/>
                          </a:solidFill>
                          <a:latin typeface="Cambria"/>
                          <a:ea typeface="Cambria"/>
                          <a:cs typeface="Cambria"/>
                          <a:sym typeface="Cambria"/>
                        </a:rPr>
                        <a:t>Hypersensitivity reactions.</a:t>
                      </a:r>
                      <a:endParaRPr>
                        <a:solidFill>
                          <a:schemeClr val="dk1"/>
                        </a:solidFill>
                        <a:latin typeface="Cambria"/>
                        <a:ea typeface="Cambria"/>
                        <a:cs typeface="Cambria"/>
                        <a:sym typeface="Cambria"/>
                      </a:endParaRPr>
                    </a:p>
                    <a:p>
                      <a:pPr marL="457200" lvl="0" indent="-317500" rtl="0">
                        <a:lnSpc>
                          <a:spcPct val="115000"/>
                        </a:lnSpc>
                        <a:spcBef>
                          <a:spcPts val="0"/>
                        </a:spcBef>
                        <a:spcAft>
                          <a:spcPts val="0"/>
                        </a:spcAft>
                        <a:buSzPts val="1400"/>
                        <a:buFont typeface="Cambria"/>
                        <a:buChar char="❖"/>
                      </a:pPr>
                      <a:r>
                        <a:rPr lang="ar">
                          <a:solidFill>
                            <a:schemeClr val="dk1"/>
                          </a:solidFill>
                          <a:latin typeface="Cambria"/>
                          <a:ea typeface="Cambria"/>
                          <a:cs typeface="Cambria"/>
                          <a:sym typeface="Cambria"/>
                        </a:rPr>
                        <a:t>Thrombophilibitis. </a:t>
                      </a:r>
                      <a:r>
                        <a:rPr lang="ar" sz="1200">
                          <a:solidFill>
                            <a:srgbClr val="B7B7B7"/>
                          </a:solidFill>
                          <a:latin typeface="Cambria"/>
                          <a:ea typeface="Cambria"/>
                          <a:cs typeface="Cambria"/>
                          <a:sym typeface="Cambria"/>
                        </a:rPr>
                        <a:t>Inflammation of the wall of vein</a:t>
                      </a:r>
                      <a:endParaRPr sz="1200">
                        <a:solidFill>
                          <a:srgbClr val="B7B7B7"/>
                        </a:solidFill>
                        <a:latin typeface="Cambria"/>
                        <a:ea typeface="Cambria"/>
                        <a:cs typeface="Cambria"/>
                        <a:sym typeface="Cambria"/>
                      </a:endParaRPr>
                    </a:p>
                    <a:p>
                      <a:pPr marL="457200" lvl="0" indent="-317500" rtl="0">
                        <a:lnSpc>
                          <a:spcPct val="115000"/>
                        </a:lnSpc>
                        <a:spcBef>
                          <a:spcPts val="0"/>
                        </a:spcBef>
                        <a:spcAft>
                          <a:spcPts val="0"/>
                        </a:spcAft>
                        <a:buSzPts val="1400"/>
                        <a:buFont typeface="Cambria"/>
                        <a:buChar char="❖"/>
                      </a:pPr>
                      <a:r>
                        <a:rPr lang="ar">
                          <a:solidFill>
                            <a:schemeClr val="dk1"/>
                          </a:solidFill>
                          <a:latin typeface="Cambria"/>
                          <a:ea typeface="Cambria"/>
                          <a:cs typeface="Cambria"/>
                          <a:sym typeface="Cambria"/>
                        </a:rPr>
                        <a:t>Superinfections. </a:t>
                      </a:r>
                      <a:r>
                        <a:rPr lang="ar" sz="1200">
                          <a:solidFill>
                            <a:srgbClr val="B7B7B7"/>
                          </a:solidFill>
                          <a:latin typeface="Cambria"/>
                          <a:ea typeface="Cambria"/>
                          <a:cs typeface="Cambria"/>
                          <a:sym typeface="Cambria"/>
                        </a:rPr>
                        <a:t>Because of killing of normal flora</a:t>
                      </a:r>
                      <a:endParaRPr sz="1200">
                        <a:solidFill>
                          <a:srgbClr val="B7B7B7"/>
                        </a:solidFill>
                        <a:latin typeface="Cambria"/>
                        <a:ea typeface="Cambria"/>
                        <a:cs typeface="Cambria"/>
                        <a:sym typeface="Cambria"/>
                      </a:endParaRPr>
                    </a:p>
                    <a:p>
                      <a:pPr marL="457200" lvl="0" indent="-317500" rtl="0">
                        <a:lnSpc>
                          <a:spcPct val="115000"/>
                        </a:lnSpc>
                        <a:spcBef>
                          <a:spcPts val="0"/>
                        </a:spcBef>
                        <a:spcAft>
                          <a:spcPts val="0"/>
                        </a:spcAft>
                        <a:buClr>
                          <a:schemeClr val="dk1"/>
                        </a:buClr>
                        <a:buSzPts val="1400"/>
                        <a:buFont typeface="Cambria"/>
                        <a:buChar char="❖"/>
                      </a:pPr>
                      <a:r>
                        <a:rPr lang="ar">
                          <a:solidFill>
                            <a:schemeClr val="dk1"/>
                          </a:solidFill>
                          <a:latin typeface="Cambria"/>
                          <a:ea typeface="Cambria"/>
                          <a:cs typeface="Cambria"/>
                          <a:sym typeface="Cambria"/>
                        </a:rPr>
                        <a:t>Diarrhea.</a:t>
                      </a:r>
                      <a:endParaRPr>
                        <a:solidFill>
                          <a:schemeClr val="dk1"/>
                        </a:solidFill>
                        <a:latin typeface="Cambria"/>
                        <a:ea typeface="Cambria"/>
                        <a:cs typeface="Cambria"/>
                        <a:sym typeface="Cambria"/>
                      </a:endParaRPr>
                    </a:p>
                    <a:p>
                      <a:pPr marL="0" lvl="0" indent="0" rtl="0">
                        <a:lnSpc>
                          <a:spcPct val="115000"/>
                        </a:lnSpc>
                        <a:spcBef>
                          <a:spcPts val="0"/>
                        </a:spcBef>
                        <a:spcAft>
                          <a:spcPts val="0"/>
                        </a:spcAft>
                        <a:buNone/>
                      </a:pPr>
                      <a:r>
                        <a:rPr lang="ar" sz="1200">
                          <a:solidFill>
                            <a:srgbClr val="B7B7B7"/>
                          </a:solidFill>
                          <a:latin typeface="Cambria"/>
                          <a:ea typeface="Cambria"/>
                          <a:cs typeface="Cambria"/>
                          <a:sym typeface="Cambria"/>
                        </a:rPr>
                        <a:t>*Dr. Aliah said: Local irritation can produce pain after IM injection &amp; thrombophlebitis after IV injection.</a:t>
                      </a:r>
                      <a:endParaRPr sz="1200">
                        <a:solidFill>
                          <a:srgbClr val="B7B7B7"/>
                        </a:solidFill>
                        <a:latin typeface="Cambria"/>
                        <a:ea typeface="Cambria"/>
                        <a:cs typeface="Cambria"/>
                        <a:sym typeface="Cambria"/>
                      </a:endParaRPr>
                    </a:p>
                  </a:txBody>
                  <a:tcPr marL="91425" marR="91425" marT="91425" marB="91425">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1157200">
                <a:tc>
                  <a:txBody>
                    <a:bodyPr/>
                    <a:lstStyle/>
                    <a:p>
                      <a:pPr marL="0" lvl="0" indent="0" algn="ctr" rtl="0">
                        <a:lnSpc>
                          <a:spcPct val="115000"/>
                        </a:lnSpc>
                        <a:spcBef>
                          <a:spcPts val="0"/>
                        </a:spcBef>
                        <a:spcAft>
                          <a:spcPts val="0"/>
                        </a:spcAft>
                        <a:buNone/>
                      </a:pPr>
                      <a:r>
                        <a:rPr lang="ar" sz="2400">
                          <a:solidFill>
                            <a:srgbClr val="FFFFFF"/>
                          </a:solidFill>
                          <a:latin typeface="Cambria"/>
                          <a:ea typeface="Cambria"/>
                          <a:cs typeface="Cambria"/>
                          <a:sym typeface="Cambria"/>
                        </a:rPr>
                        <a:t>Uses</a:t>
                      </a:r>
                      <a:endParaRPr sz="24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a:txBody>
                    <a:bodyPr/>
                    <a:lstStyle/>
                    <a:p>
                      <a:pPr marL="0" lvl="0" indent="0" algn="ctr" rtl="0">
                        <a:lnSpc>
                          <a:spcPct val="115000"/>
                        </a:lnSpc>
                        <a:spcBef>
                          <a:spcPts val="0"/>
                        </a:spcBef>
                        <a:spcAft>
                          <a:spcPts val="0"/>
                        </a:spcAft>
                        <a:buNone/>
                      </a:pPr>
                      <a:r>
                        <a:rPr lang="ar">
                          <a:solidFill>
                            <a:srgbClr val="666666"/>
                          </a:solidFill>
                          <a:latin typeface="Cambria"/>
                          <a:ea typeface="Cambria"/>
                          <a:cs typeface="Cambria"/>
                          <a:sym typeface="Cambria"/>
                        </a:rPr>
                        <a:t>Effective in URTIs</a:t>
                      </a:r>
                      <a:endParaRPr>
                        <a:solidFill>
                          <a:srgbClr val="666666"/>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93C47D"/>
                    </a:solidFill>
                  </a:tcPr>
                </a:tc>
                <a:tc>
                  <a:txBody>
                    <a:bodyPr/>
                    <a:lstStyle/>
                    <a:p>
                      <a:pPr marL="0" lvl="0" indent="0" algn="ctr" rtl="0">
                        <a:lnSpc>
                          <a:spcPct val="115000"/>
                        </a:lnSpc>
                        <a:spcBef>
                          <a:spcPts val="0"/>
                        </a:spcBef>
                        <a:spcAft>
                          <a:spcPts val="0"/>
                        </a:spcAft>
                        <a:buNone/>
                      </a:pPr>
                      <a:r>
                        <a:rPr lang="ar">
                          <a:solidFill>
                            <a:srgbClr val="666666"/>
                          </a:solidFill>
                          <a:latin typeface="Cambria"/>
                          <a:ea typeface="Cambria"/>
                          <a:cs typeface="Cambria"/>
                          <a:sym typeface="Cambria"/>
                        </a:rPr>
                        <a:t>Upper &amp; lower RTIs</a:t>
                      </a:r>
                      <a:endParaRPr>
                        <a:solidFill>
                          <a:srgbClr val="666666"/>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C27BA0"/>
                    </a:solidFill>
                  </a:tcPr>
                </a:tc>
                <a:tc>
                  <a:txBody>
                    <a:bodyPr/>
                    <a:lstStyle/>
                    <a:p>
                      <a:pPr marL="0" lvl="0" indent="0" algn="ctr" rtl="0">
                        <a:lnSpc>
                          <a:spcPct val="101000"/>
                        </a:lnSpc>
                        <a:spcBef>
                          <a:spcPts val="0"/>
                        </a:spcBef>
                        <a:spcAft>
                          <a:spcPts val="0"/>
                        </a:spcAft>
                        <a:buNone/>
                      </a:pPr>
                      <a:r>
                        <a:rPr lang="ar">
                          <a:solidFill>
                            <a:srgbClr val="FF0000"/>
                          </a:solidFill>
                          <a:latin typeface="Cambria"/>
                          <a:ea typeface="Cambria"/>
                          <a:cs typeface="Cambria"/>
                          <a:sym typeface="Cambria"/>
                        </a:rPr>
                        <a:t>severe/complicated UTIs</a:t>
                      </a:r>
                      <a:r>
                        <a:rPr lang="ar">
                          <a:solidFill>
                            <a:srgbClr val="FFFFFF"/>
                          </a:solidFill>
                          <a:latin typeface="Cambria"/>
                          <a:ea typeface="Cambria"/>
                          <a:cs typeface="Cambria"/>
                          <a:sym typeface="Cambria"/>
                        </a:rPr>
                        <a:t> </a:t>
                      </a:r>
                      <a:r>
                        <a:rPr lang="ar">
                          <a:solidFill>
                            <a:srgbClr val="FF0000"/>
                          </a:solidFill>
                          <a:latin typeface="Cambria"/>
                          <a:ea typeface="Cambria"/>
                          <a:cs typeface="Cambria"/>
                          <a:sym typeface="Cambria"/>
                        </a:rPr>
                        <a:t>&amp; acute prostatitis</a:t>
                      </a:r>
                      <a:endParaRPr>
                        <a:solidFill>
                          <a:srgbClr val="FF0000"/>
                        </a:solidFill>
                        <a:latin typeface="Cambria"/>
                        <a:ea typeface="Cambria"/>
                        <a:cs typeface="Cambria"/>
                        <a:sym typeface="Cambria"/>
                      </a:endParaRPr>
                    </a:p>
                    <a:p>
                      <a:pPr marL="0" lvl="0" indent="0" algn="ctr" rtl="0">
                        <a:lnSpc>
                          <a:spcPct val="101000"/>
                        </a:lnSpc>
                        <a:spcBef>
                          <a:spcPts val="0"/>
                        </a:spcBef>
                        <a:spcAft>
                          <a:spcPts val="0"/>
                        </a:spcAft>
                        <a:buNone/>
                      </a:pPr>
                      <a:r>
                        <a:rPr lang="ar" sz="1200">
                          <a:solidFill>
                            <a:srgbClr val="666666"/>
                          </a:solidFill>
                          <a:latin typeface="Cambria"/>
                          <a:ea typeface="Cambria"/>
                          <a:cs typeface="Cambria"/>
                          <a:sym typeface="Cambria"/>
                        </a:rPr>
                        <a:t>Effective in treatment of pneumonia</a:t>
                      </a:r>
                      <a:endParaRPr sz="1200">
                        <a:solidFill>
                          <a:srgbClr val="666666"/>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6D9EEB"/>
                    </a:solidFill>
                  </a:tcPr>
                </a:tc>
                <a:extLst>
                  <a:ext uri="{0D108BD9-81ED-4DB2-BD59-A6C34878D82A}">
                    <a16:rowId xmlns:a16="http://schemas.microsoft.com/office/drawing/2014/main" val="10008"/>
                  </a:ext>
                </a:extLst>
              </a:tr>
            </a:tbl>
          </a:graphicData>
        </a:graphic>
      </p:graphicFrame>
      <p:sp>
        <p:nvSpPr>
          <p:cNvPr id="246" name="Shape 246"/>
          <p:cNvSpPr txBox="1"/>
          <p:nvPr/>
        </p:nvSpPr>
        <p:spPr>
          <a:xfrm>
            <a:off x="3535650" y="5745325"/>
            <a:ext cx="2449500" cy="2592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400"/>
              </a:spcBef>
              <a:spcAft>
                <a:spcPts val="0"/>
              </a:spcAft>
              <a:buNone/>
            </a:pPr>
            <a:r>
              <a:rPr lang="ar" sz="1200">
                <a:solidFill>
                  <a:srgbClr val="B7B7B7"/>
                </a:solidFill>
                <a:latin typeface="Calibri"/>
                <a:ea typeface="Calibri"/>
                <a:cs typeface="Calibri"/>
                <a:sym typeface="Calibri"/>
              </a:rPr>
              <a:t>3rd generation is more lipid soluble</a:t>
            </a:r>
            <a:endParaRPr sz="1200">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graphicFrame>
        <p:nvGraphicFramePr>
          <p:cNvPr id="251" name="Shape 251"/>
          <p:cNvGraphicFramePr/>
          <p:nvPr/>
        </p:nvGraphicFramePr>
        <p:xfrm>
          <a:off x="-12" y="0"/>
          <a:ext cx="3000000" cy="3000000"/>
        </p:xfrm>
        <a:graphic>
          <a:graphicData uri="http://schemas.openxmlformats.org/drawingml/2006/table">
            <a:tbl>
              <a:tblPr>
                <a:noFill/>
                <a:tableStyleId>{1A18C748-000F-4598-A516-55CCA6A7C4EB}</a:tableStyleId>
              </a:tblPr>
              <a:tblGrid>
                <a:gridCol w="1890475">
                  <a:extLst>
                    <a:ext uri="{9D8B030D-6E8A-4147-A177-3AD203B41FA5}">
                      <a16:colId xmlns:a16="http://schemas.microsoft.com/office/drawing/2014/main" val="20000"/>
                    </a:ext>
                  </a:extLst>
                </a:gridCol>
                <a:gridCol w="1950675">
                  <a:extLst>
                    <a:ext uri="{9D8B030D-6E8A-4147-A177-3AD203B41FA5}">
                      <a16:colId xmlns:a16="http://schemas.microsoft.com/office/drawing/2014/main" val="20001"/>
                    </a:ext>
                  </a:extLst>
                </a:gridCol>
                <a:gridCol w="1514675">
                  <a:extLst>
                    <a:ext uri="{9D8B030D-6E8A-4147-A177-3AD203B41FA5}">
                      <a16:colId xmlns:a16="http://schemas.microsoft.com/office/drawing/2014/main" val="20002"/>
                    </a:ext>
                  </a:extLst>
                </a:gridCol>
                <a:gridCol w="1502175">
                  <a:extLst>
                    <a:ext uri="{9D8B030D-6E8A-4147-A177-3AD203B41FA5}">
                      <a16:colId xmlns:a16="http://schemas.microsoft.com/office/drawing/2014/main" val="20003"/>
                    </a:ext>
                  </a:extLst>
                </a:gridCol>
              </a:tblGrid>
              <a:tr h="633825">
                <a:tc gridSpan="4">
                  <a:txBody>
                    <a:bodyPr/>
                    <a:lstStyle/>
                    <a:p>
                      <a:pPr marL="0" lvl="0" indent="0" algn="ctr" rtl="0">
                        <a:spcBef>
                          <a:spcPts val="0"/>
                        </a:spcBef>
                        <a:spcAft>
                          <a:spcPts val="0"/>
                        </a:spcAft>
                        <a:buNone/>
                      </a:pPr>
                      <a:r>
                        <a:rPr lang="ar" sz="2400">
                          <a:solidFill>
                            <a:srgbClr val="FFFFFF"/>
                          </a:solidFill>
                          <a:latin typeface="Cambria"/>
                          <a:ea typeface="Cambria"/>
                          <a:cs typeface="Cambria"/>
                          <a:sym typeface="Cambria"/>
                        </a:rPr>
                        <a:t>Fluoroquinolones</a:t>
                      </a:r>
                      <a:endParaRPr sz="1600">
                        <a:solidFill>
                          <a:srgbClr val="FFFFFF"/>
                        </a:solidFill>
                        <a:latin typeface="Cambria"/>
                        <a:ea typeface="Cambria"/>
                        <a:cs typeface="Cambria"/>
                        <a:sym typeface="Cambria"/>
                      </a:endParaRPr>
                    </a:p>
                  </a:txBody>
                  <a:tcPr marL="91425" marR="91425" marT="91425" marB="91425">
                    <a:lnL w="6250" cap="flat" cmpd="sng">
                      <a:solidFill>
                        <a:srgbClr val="9E9E9E"/>
                      </a:solidFill>
                      <a:prstDash val="solid"/>
                      <a:round/>
                      <a:headEnd type="none" w="sm" len="sm"/>
                      <a:tailEnd type="none" w="sm" len="sm"/>
                    </a:lnL>
                    <a:lnR w="6250" cap="flat" cmpd="sng">
                      <a:solidFill>
                        <a:srgbClr val="9E9E9E"/>
                      </a:solidFill>
                      <a:prstDash val="solid"/>
                      <a:round/>
                      <a:headEnd type="none" w="sm" len="sm"/>
                      <a:tailEnd type="none" w="sm" len="sm"/>
                    </a:lnR>
                    <a:lnT w="6250" cap="flat" cmpd="sng">
                      <a:solidFill>
                        <a:srgbClr val="9E9E9E"/>
                      </a:solidFill>
                      <a:prstDash val="solid"/>
                      <a:round/>
                      <a:headEnd type="none" w="sm" len="sm"/>
                      <a:tailEnd type="none" w="sm" len="sm"/>
                    </a:lnT>
                    <a:lnB w="28575" cap="flat" cmpd="sng">
                      <a:solidFill>
                        <a:srgbClr val="000000"/>
                      </a:solidFill>
                      <a:prstDash val="solid"/>
                      <a:round/>
                      <a:headEnd type="none" w="sm" len="sm"/>
                      <a:tailEnd type="none" w="sm" len="sm"/>
                    </a:lnB>
                    <a:solidFill>
                      <a:srgbClr val="782A72"/>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46075">
                <a:tc>
                  <a:txBody>
                    <a:bodyPr/>
                    <a:lstStyle/>
                    <a:p>
                      <a:pPr marL="0" lvl="0" indent="0" algn="ctr" rtl="0">
                        <a:lnSpc>
                          <a:spcPct val="115000"/>
                        </a:lnSpc>
                        <a:spcBef>
                          <a:spcPts val="0"/>
                        </a:spcBef>
                        <a:spcAft>
                          <a:spcPts val="0"/>
                        </a:spcAft>
                        <a:buNone/>
                      </a:pPr>
                      <a:r>
                        <a:rPr lang="ar" sz="2400">
                          <a:solidFill>
                            <a:srgbClr val="FFFFFF"/>
                          </a:solidFill>
                          <a:latin typeface="Cambria"/>
                          <a:ea typeface="Cambria"/>
                          <a:cs typeface="Cambria"/>
                          <a:sym typeface="Cambria"/>
                        </a:rPr>
                        <a:t>Drugs</a:t>
                      </a:r>
                      <a:endParaRPr sz="2400">
                        <a:solidFill>
                          <a:srgbClr val="FFFFFF"/>
                        </a:solidFill>
                        <a:latin typeface="Cambria"/>
                        <a:ea typeface="Cambria"/>
                        <a:cs typeface="Cambria"/>
                        <a:sym typeface="Cambria"/>
                      </a:endParaRPr>
                    </a:p>
                  </a:txBody>
                  <a:tcPr marL="91425" marR="91425" marT="91425" marB="91425">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a:txBody>
                    <a:bodyPr/>
                    <a:lstStyle/>
                    <a:p>
                      <a:pPr marL="0" lvl="0" indent="0" algn="ctr" rtl="0">
                        <a:lnSpc>
                          <a:spcPct val="115000"/>
                        </a:lnSpc>
                        <a:spcBef>
                          <a:spcPts val="0"/>
                        </a:spcBef>
                        <a:spcAft>
                          <a:spcPts val="0"/>
                        </a:spcAft>
                        <a:buNone/>
                      </a:pPr>
                      <a:r>
                        <a:rPr lang="ar" sz="1800">
                          <a:solidFill>
                            <a:srgbClr val="FF0000"/>
                          </a:solidFill>
                          <a:latin typeface="Cambria"/>
                          <a:ea typeface="Cambria"/>
                          <a:cs typeface="Cambria"/>
                          <a:sym typeface="Cambria"/>
                        </a:rPr>
                        <a:t>Ciprofloxacin</a:t>
                      </a:r>
                      <a:endParaRPr sz="1800">
                        <a:solidFill>
                          <a:srgbClr val="FF0000"/>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93C47D"/>
                    </a:solidFill>
                  </a:tcPr>
                </a:tc>
                <a:tc>
                  <a:txBody>
                    <a:bodyPr/>
                    <a:lstStyle/>
                    <a:p>
                      <a:pPr marL="0" lvl="0" indent="0" algn="ctr" rtl="0">
                        <a:lnSpc>
                          <a:spcPct val="115000"/>
                        </a:lnSpc>
                        <a:spcBef>
                          <a:spcPts val="0"/>
                        </a:spcBef>
                        <a:spcAft>
                          <a:spcPts val="0"/>
                        </a:spcAft>
                        <a:buNone/>
                      </a:pPr>
                      <a:r>
                        <a:rPr lang="ar" sz="1800">
                          <a:solidFill>
                            <a:srgbClr val="FFFFFF"/>
                          </a:solidFill>
                          <a:latin typeface="Calibri"/>
                          <a:ea typeface="Calibri"/>
                          <a:cs typeface="Calibri"/>
                          <a:sym typeface="Calibri"/>
                        </a:rPr>
                        <a:t>Moxifloxacin</a:t>
                      </a:r>
                      <a:endParaRPr sz="1800">
                        <a:solidFill>
                          <a:srgbClr val="FFFFFF"/>
                        </a:solidFill>
                        <a:latin typeface="Calibri"/>
                        <a:ea typeface="Calibri"/>
                        <a:cs typeface="Calibri"/>
                        <a:sym typeface="Calibri"/>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C27BA0"/>
                    </a:solidFill>
                  </a:tcPr>
                </a:tc>
                <a:tc>
                  <a:txBody>
                    <a:bodyPr/>
                    <a:lstStyle/>
                    <a:p>
                      <a:pPr marL="0" lvl="0" indent="0" algn="ctr" rtl="0">
                        <a:lnSpc>
                          <a:spcPct val="115000"/>
                        </a:lnSpc>
                        <a:spcBef>
                          <a:spcPts val="0"/>
                        </a:spcBef>
                        <a:spcAft>
                          <a:spcPts val="0"/>
                        </a:spcAft>
                        <a:buNone/>
                      </a:pPr>
                      <a:r>
                        <a:rPr lang="ar" sz="1800">
                          <a:solidFill>
                            <a:srgbClr val="FFFFFF"/>
                          </a:solidFill>
                          <a:latin typeface="Calibri"/>
                          <a:ea typeface="Calibri"/>
                          <a:cs typeface="Calibri"/>
                          <a:sym typeface="Calibri"/>
                        </a:rPr>
                        <a:t>Gatifloxacin</a:t>
                      </a:r>
                      <a:endParaRPr sz="1800">
                        <a:solidFill>
                          <a:srgbClr val="FFFFFF"/>
                        </a:solidFill>
                        <a:latin typeface="Calibri"/>
                        <a:ea typeface="Calibri"/>
                        <a:cs typeface="Calibri"/>
                        <a:sym typeface="Calibri"/>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6D9EEB"/>
                    </a:solidFill>
                  </a:tcPr>
                </a:tc>
                <a:extLst>
                  <a:ext uri="{0D108BD9-81ED-4DB2-BD59-A6C34878D82A}">
                    <a16:rowId xmlns:a16="http://schemas.microsoft.com/office/drawing/2014/main" val="10001"/>
                  </a:ext>
                </a:extLst>
              </a:tr>
              <a:tr h="1073425">
                <a:tc>
                  <a:txBody>
                    <a:bodyPr/>
                    <a:lstStyle/>
                    <a:p>
                      <a:pPr marL="0" lvl="0" indent="0" algn="ctr" rtl="0">
                        <a:lnSpc>
                          <a:spcPct val="101000"/>
                        </a:lnSpc>
                        <a:spcBef>
                          <a:spcPts val="0"/>
                        </a:spcBef>
                        <a:spcAft>
                          <a:spcPts val="0"/>
                        </a:spcAft>
                        <a:buNone/>
                      </a:pPr>
                      <a:r>
                        <a:rPr lang="ar" sz="2400">
                          <a:solidFill>
                            <a:srgbClr val="FFFFFF"/>
                          </a:solidFill>
                          <a:latin typeface="Cambria"/>
                          <a:ea typeface="Cambria"/>
                          <a:cs typeface="Cambria"/>
                          <a:sym typeface="Cambria"/>
                        </a:rPr>
                        <a:t>Antibacterial  spectrum</a:t>
                      </a:r>
                      <a:endParaRPr sz="24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a:txBody>
                    <a:bodyPr/>
                    <a:lstStyle/>
                    <a:p>
                      <a:pPr marL="0" lvl="0" indent="0" rtl="0">
                        <a:lnSpc>
                          <a:spcPct val="115000"/>
                        </a:lnSpc>
                        <a:spcBef>
                          <a:spcPts val="0"/>
                        </a:spcBef>
                        <a:spcAft>
                          <a:spcPts val="0"/>
                        </a:spcAft>
                        <a:buNone/>
                      </a:pPr>
                      <a:r>
                        <a:rPr lang="ar">
                          <a:solidFill>
                            <a:srgbClr val="FF0000"/>
                          </a:solidFill>
                          <a:latin typeface="Cambria"/>
                          <a:ea typeface="Cambria"/>
                          <a:cs typeface="Cambria"/>
                          <a:sym typeface="Cambria"/>
                        </a:rPr>
                        <a:t>G–ve aerobic organism</a:t>
                      </a:r>
                      <a:endParaRPr>
                        <a:solidFill>
                          <a:srgbClr val="FF0000"/>
                        </a:solidFill>
                        <a:latin typeface="Cambria"/>
                        <a:ea typeface="Cambria"/>
                        <a:cs typeface="Cambria"/>
                        <a:sym typeface="Cambria"/>
                      </a:endParaRPr>
                    </a:p>
                    <a:p>
                      <a:pPr marL="0" lvl="0" indent="0" rtl="0">
                        <a:lnSpc>
                          <a:spcPct val="101000"/>
                        </a:lnSpc>
                        <a:spcBef>
                          <a:spcPts val="0"/>
                        </a:spcBef>
                        <a:spcAft>
                          <a:spcPts val="0"/>
                        </a:spcAft>
                        <a:buNone/>
                      </a:pPr>
                      <a:r>
                        <a:rPr lang="ar">
                          <a:solidFill>
                            <a:srgbClr val="FF0000"/>
                          </a:solidFill>
                          <a:latin typeface="Cambria"/>
                          <a:ea typeface="Cambria"/>
                          <a:cs typeface="Cambria"/>
                          <a:sym typeface="Cambria"/>
                        </a:rPr>
                        <a:t>highly active against  Pseudomonas  species</a:t>
                      </a:r>
                      <a:endParaRPr>
                        <a:solidFill>
                          <a:srgbClr val="FF0000"/>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gridSpan="2">
                  <a:txBody>
                    <a:bodyPr/>
                    <a:lstStyle/>
                    <a:p>
                      <a:pPr marL="0" lvl="0" indent="0" rtl="0">
                        <a:lnSpc>
                          <a:spcPct val="115000"/>
                        </a:lnSpc>
                        <a:spcBef>
                          <a:spcPts val="0"/>
                        </a:spcBef>
                        <a:spcAft>
                          <a:spcPts val="0"/>
                        </a:spcAft>
                        <a:buNone/>
                      </a:pPr>
                      <a:r>
                        <a:rPr lang="ar">
                          <a:latin typeface="Calibri"/>
                          <a:ea typeface="Calibri"/>
                          <a:cs typeface="Calibri"/>
                          <a:sym typeface="Calibri"/>
                        </a:rPr>
                        <a:t>G –ve &amp; G+ve</a:t>
                      </a:r>
                      <a:endParaRPr>
                        <a:latin typeface="Calibri"/>
                        <a:ea typeface="Calibri"/>
                        <a:cs typeface="Calibri"/>
                        <a:sym typeface="Calibri"/>
                      </a:endParaRPr>
                    </a:p>
                    <a:p>
                      <a:pPr marL="0" lvl="0" indent="0" rtl="0">
                        <a:lnSpc>
                          <a:spcPct val="115000"/>
                        </a:lnSpc>
                        <a:spcBef>
                          <a:spcPts val="0"/>
                        </a:spcBef>
                        <a:spcAft>
                          <a:spcPts val="0"/>
                        </a:spcAft>
                        <a:buNone/>
                      </a:pPr>
                      <a:r>
                        <a:rPr lang="ar">
                          <a:latin typeface="Calibri"/>
                          <a:ea typeface="Calibri"/>
                          <a:cs typeface="Calibri"/>
                          <a:sym typeface="Calibri"/>
                        </a:rPr>
                        <a:t>highly active against Pseudomonas species</a:t>
                      </a:r>
                      <a:endParaRPr>
                        <a:latin typeface="Calibri"/>
                        <a:ea typeface="Calibri"/>
                        <a:cs typeface="Calibri"/>
                        <a:sym typeface="Calibri"/>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2"/>
                  </a:ext>
                </a:extLst>
              </a:tr>
              <a:tr h="900925">
                <a:tc>
                  <a:txBody>
                    <a:bodyPr/>
                    <a:lstStyle/>
                    <a:p>
                      <a:pPr marL="0" lvl="0" indent="0" algn="ctr" rtl="0">
                        <a:lnSpc>
                          <a:spcPct val="101000"/>
                        </a:lnSpc>
                        <a:spcBef>
                          <a:spcPts val="0"/>
                        </a:spcBef>
                        <a:spcAft>
                          <a:spcPts val="0"/>
                        </a:spcAft>
                        <a:buNone/>
                      </a:pPr>
                      <a:r>
                        <a:rPr lang="ar" sz="2400">
                          <a:solidFill>
                            <a:srgbClr val="FF0000"/>
                          </a:solidFill>
                          <a:latin typeface="Cambria"/>
                          <a:ea typeface="Cambria"/>
                          <a:cs typeface="Cambria"/>
                          <a:sym typeface="Cambria"/>
                        </a:rPr>
                        <a:t>Mechanism of action</a:t>
                      </a:r>
                      <a:endParaRPr sz="2400">
                        <a:solidFill>
                          <a:srgbClr val="FF0000"/>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gridSpan="3">
                  <a:txBody>
                    <a:bodyPr/>
                    <a:lstStyle/>
                    <a:p>
                      <a:pPr marL="0" lvl="0" indent="0" rtl="0">
                        <a:lnSpc>
                          <a:spcPct val="115000"/>
                        </a:lnSpc>
                        <a:spcBef>
                          <a:spcPts val="0"/>
                        </a:spcBef>
                        <a:spcAft>
                          <a:spcPts val="0"/>
                        </a:spcAft>
                        <a:buNone/>
                      </a:pPr>
                      <a:r>
                        <a:rPr lang="ar">
                          <a:latin typeface="Cambria"/>
                          <a:ea typeface="Cambria"/>
                          <a:cs typeface="Cambria"/>
                          <a:sym typeface="Cambria"/>
                        </a:rPr>
                        <a:t>Block </a:t>
                      </a:r>
                      <a:r>
                        <a:rPr lang="ar">
                          <a:solidFill>
                            <a:srgbClr val="FF0000"/>
                          </a:solidFill>
                          <a:latin typeface="Cambria"/>
                          <a:ea typeface="Cambria"/>
                          <a:cs typeface="Cambria"/>
                          <a:sym typeface="Cambria"/>
                        </a:rPr>
                        <a:t>bacterial DNA synthesis</a:t>
                      </a:r>
                      <a:r>
                        <a:rPr lang="ar">
                          <a:latin typeface="Cambria"/>
                          <a:ea typeface="Cambria"/>
                          <a:cs typeface="Cambria"/>
                          <a:sym typeface="Cambria"/>
                        </a:rPr>
                        <a:t> by inhibiting </a:t>
                      </a:r>
                      <a:r>
                        <a:rPr lang="ar">
                          <a:solidFill>
                            <a:srgbClr val="FF0000"/>
                          </a:solidFill>
                          <a:latin typeface="Cambria"/>
                          <a:ea typeface="Cambria"/>
                          <a:cs typeface="Cambria"/>
                          <a:sym typeface="Cambria"/>
                        </a:rPr>
                        <a:t>DNA Gyrase enzyme</a:t>
                      </a:r>
                      <a:endParaRPr>
                        <a:solidFill>
                          <a:srgbClr val="FF0000"/>
                        </a:solidFill>
                        <a:latin typeface="Cambria"/>
                        <a:ea typeface="Cambria"/>
                        <a:cs typeface="Cambria"/>
                        <a:sym typeface="Cambria"/>
                      </a:endParaRPr>
                    </a:p>
                    <a:p>
                      <a:pPr marL="0" lvl="0" indent="0" rtl="0">
                        <a:lnSpc>
                          <a:spcPct val="115000"/>
                        </a:lnSpc>
                        <a:spcBef>
                          <a:spcPts val="0"/>
                        </a:spcBef>
                        <a:spcAft>
                          <a:spcPts val="0"/>
                        </a:spcAft>
                        <a:buNone/>
                      </a:pPr>
                      <a:r>
                        <a:rPr lang="ar">
                          <a:latin typeface="Cambria"/>
                          <a:ea typeface="Cambria"/>
                          <a:cs typeface="Cambria"/>
                          <a:sym typeface="Cambria"/>
                        </a:rPr>
                        <a:t>(an enzyme involved in DNA supercoiling).</a:t>
                      </a:r>
                      <a:endParaRPr>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838300">
                <a:tc>
                  <a:txBody>
                    <a:bodyPr/>
                    <a:lstStyle/>
                    <a:p>
                      <a:pPr marL="0" lvl="0" indent="0" algn="ctr" rtl="0">
                        <a:lnSpc>
                          <a:spcPct val="115000"/>
                        </a:lnSpc>
                        <a:spcBef>
                          <a:spcPts val="0"/>
                        </a:spcBef>
                        <a:spcAft>
                          <a:spcPts val="0"/>
                        </a:spcAft>
                        <a:buNone/>
                      </a:pPr>
                      <a:r>
                        <a:rPr lang="ar" sz="2400">
                          <a:solidFill>
                            <a:srgbClr val="FFFFFF"/>
                          </a:solidFill>
                          <a:latin typeface="Cambria"/>
                          <a:ea typeface="Cambria"/>
                          <a:cs typeface="Cambria"/>
                          <a:sym typeface="Cambria"/>
                        </a:rPr>
                        <a:t>Dose</a:t>
                      </a:r>
                      <a:endParaRPr sz="24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a:txBody>
                    <a:bodyPr/>
                    <a:lstStyle/>
                    <a:p>
                      <a:pPr marL="0" lvl="0" indent="0" algn="ctr" rtl="0">
                        <a:lnSpc>
                          <a:spcPct val="115000"/>
                        </a:lnSpc>
                        <a:spcBef>
                          <a:spcPts val="0"/>
                        </a:spcBef>
                        <a:spcAft>
                          <a:spcPts val="0"/>
                        </a:spcAft>
                        <a:buNone/>
                      </a:pPr>
                      <a:r>
                        <a:rPr lang="ar">
                          <a:latin typeface="Cambria"/>
                          <a:ea typeface="Cambria"/>
                          <a:cs typeface="Cambria"/>
                          <a:sym typeface="Cambria"/>
                        </a:rPr>
                        <a:t>twice-daily</a:t>
                      </a:r>
                      <a:endParaRPr>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gridSpan="2">
                  <a:txBody>
                    <a:bodyPr/>
                    <a:lstStyle/>
                    <a:p>
                      <a:pPr marL="0" lvl="0" indent="0" algn="ctr" rtl="0">
                        <a:lnSpc>
                          <a:spcPct val="115000"/>
                        </a:lnSpc>
                        <a:spcBef>
                          <a:spcPts val="0"/>
                        </a:spcBef>
                        <a:spcAft>
                          <a:spcPts val="0"/>
                        </a:spcAft>
                        <a:buNone/>
                      </a:pPr>
                      <a:r>
                        <a:rPr lang="ar">
                          <a:latin typeface="Calibri"/>
                          <a:ea typeface="Calibri"/>
                          <a:cs typeface="Calibri"/>
                          <a:sym typeface="Calibri"/>
                        </a:rPr>
                        <a:t>once daily</a:t>
                      </a:r>
                      <a:endParaRPr>
                        <a:latin typeface="Calibri"/>
                        <a:ea typeface="Calibri"/>
                        <a:cs typeface="Calibri"/>
                        <a:sym typeface="Calibri"/>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4"/>
                  </a:ext>
                </a:extLst>
              </a:tr>
              <a:tr h="1762975">
                <a:tc>
                  <a:txBody>
                    <a:bodyPr/>
                    <a:lstStyle/>
                    <a:p>
                      <a:pPr marL="0" lvl="0" indent="0" algn="ctr" rtl="0">
                        <a:lnSpc>
                          <a:spcPct val="115000"/>
                        </a:lnSpc>
                        <a:spcBef>
                          <a:spcPts val="0"/>
                        </a:spcBef>
                        <a:spcAft>
                          <a:spcPts val="0"/>
                        </a:spcAft>
                        <a:buNone/>
                      </a:pPr>
                      <a:r>
                        <a:rPr lang="ar" sz="2400">
                          <a:solidFill>
                            <a:srgbClr val="FFFFFF"/>
                          </a:solidFill>
                          <a:latin typeface="Cambria"/>
                          <a:ea typeface="Cambria"/>
                          <a:cs typeface="Cambria"/>
                          <a:sym typeface="Cambria"/>
                        </a:rPr>
                        <a:t>Pharmaco-</a:t>
                      </a:r>
                      <a:endParaRPr sz="2400">
                        <a:solidFill>
                          <a:srgbClr val="FFFFFF"/>
                        </a:solidFill>
                        <a:latin typeface="Cambria"/>
                        <a:ea typeface="Cambria"/>
                        <a:cs typeface="Cambria"/>
                        <a:sym typeface="Cambria"/>
                      </a:endParaRPr>
                    </a:p>
                    <a:p>
                      <a:pPr marL="0" lvl="0" indent="0" algn="ctr" rtl="0">
                        <a:lnSpc>
                          <a:spcPct val="115000"/>
                        </a:lnSpc>
                        <a:spcBef>
                          <a:spcPts val="0"/>
                        </a:spcBef>
                        <a:spcAft>
                          <a:spcPts val="0"/>
                        </a:spcAft>
                        <a:buNone/>
                      </a:pPr>
                      <a:r>
                        <a:rPr lang="ar" sz="2400">
                          <a:solidFill>
                            <a:srgbClr val="FFFFFF"/>
                          </a:solidFill>
                          <a:latin typeface="Cambria"/>
                          <a:ea typeface="Cambria"/>
                          <a:cs typeface="Cambria"/>
                          <a:sym typeface="Cambria"/>
                        </a:rPr>
                        <a:t>kinetics</a:t>
                      </a:r>
                      <a:endParaRPr sz="24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gridSpan="3">
                  <a:txBody>
                    <a:bodyPr/>
                    <a:lstStyle/>
                    <a:p>
                      <a:pPr marL="457200" lvl="0" indent="-317500" rtl="0">
                        <a:lnSpc>
                          <a:spcPct val="115000"/>
                        </a:lnSpc>
                        <a:spcBef>
                          <a:spcPts val="0"/>
                        </a:spcBef>
                        <a:spcAft>
                          <a:spcPts val="0"/>
                        </a:spcAft>
                        <a:buSzPts val="1400"/>
                        <a:buFont typeface="Cambria"/>
                        <a:buChar char="❖"/>
                      </a:pPr>
                      <a:r>
                        <a:rPr lang="ar">
                          <a:latin typeface="Cambria"/>
                          <a:ea typeface="Cambria"/>
                          <a:cs typeface="Cambria"/>
                          <a:sym typeface="Cambria"/>
                        </a:rPr>
                        <a:t>Given po or parenterally</a:t>
                      </a:r>
                      <a:endParaRPr>
                        <a:latin typeface="Cambria"/>
                        <a:ea typeface="Cambria"/>
                        <a:cs typeface="Cambria"/>
                        <a:sym typeface="Cambria"/>
                      </a:endParaRPr>
                    </a:p>
                    <a:p>
                      <a:pPr marL="457200" lvl="0" indent="-317500" rtl="0">
                        <a:lnSpc>
                          <a:spcPct val="132727"/>
                        </a:lnSpc>
                        <a:spcBef>
                          <a:spcPts val="0"/>
                        </a:spcBef>
                        <a:spcAft>
                          <a:spcPts val="0"/>
                        </a:spcAft>
                        <a:buSzPts val="1400"/>
                        <a:buFont typeface="Cambria"/>
                        <a:buChar char="❖"/>
                      </a:pPr>
                      <a:r>
                        <a:rPr lang="ar">
                          <a:latin typeface="Cambria"/>
                          <a:ea typeface="Cambria"/>
                          <a:cs typeface="Cambria"/>
                          <a:sym typeface="Cambria"/>
                        </a:rPr>
                        <a:t>Concentrates in many tissues (kidney, prostate, lung &amp; bones/ joints) </a:t>
                      </a:r>
                      <a:r>
                        <a:rPr lang="ar">
                          <a:solidFill>
                            <a:srgbClr val="B7B7B7"/>
                          </a:solidFill>
                          <a:latin typeface="Cambria"/>
                          <a:ea typeface="Cambria"/>
                          <a:cs typeface="Cambria"/>
                          <a:sym typeface="Cambria"/>
                        </a:rPr>
                        <a:t>it  means it can treat infections in these organs.</a:t>
                      </a:r>
                      <a:endParaRPr>
                        <a:solidFill>
                          <a:srgbClr val="B7B7B7"/>
                        </a:solidFill>
                        <a:latin typeface="Cambria"/>
                        <a:ea typeface="Cambria"/>
                        <a:cs typeface="Cambria"/>
                        <a:sym typeface="Cambria"/>
                      </a:endParaRPr>
                    </a:p>
                    <a:p>
                      <a:pPr marL="457200" lvl="0" indent="-317500" rtl="0">
                        <a:lnSpc>
                          <a:spcPct val="127727"/>
                        </a:lnSpc>
                        <a:spcBef>
                          <a:spcPts val="0"/>
                        </a:spcBef>
                        <a:spcAft>
                          <a:spcPts val="0"/>
                        </a:spcAft>
                        <a:buSzPts val="1400"/>
                        <a:buFont typeface="Cambria"/>
                        <a:buChar char="❖"/>
                      </a:pPr>
                      <a:r>
                        <a:rPr lang="ar">
                          <a:latin typeface="Cambria"/>
                          <a:ea typeface="Cambria"/>
                          <a:cs typeface="Cambria"/>
                          <a:sym typeface="Cambria"/>
                        </a:rPr>
                        <a:t>Excreted mainly through the kidney</a:t>
                      </a:r>
                      <a:endParaRPr>
                        <a:latin typeface="Cambria"/>
                        <a:ea typeface="Cambria"/>
                        <a:cs typeface="Cambria"/>
                        <a:sym typeface="Cambria"/>
                      </a:endParaRPr>
                    </a:p>
                    <a:p>
                      <a:pPr marL="457200" lvl="0" indent="-317500" rtl="0">
                        <a:lnSpc>
                          <a:spcPct val="115000"/>
                        </a:lnSpc>
                        <a:spcBef>
                          <a:spcPts val="0"/>
                        </a:spcBef>
                        <a:spcAft>
                          <a:spcPts val="0"/>
                        </a:spcAft>
                        <a:buSzPts val="1400"/>
                        <a:buFont typeface="Cambria"/>
                        <a:buChar char="❖"/>
                      </a:pPr>
                      <a:r>
                        <a:rPr lang="ar">
                          <a:latin typeface="Cambria"/>
                          <a:ea typeface="Cambria"/>
                          <a:cs typeface="Cambria"/>
                          <a:sym typeface="Cambria"/>
                        </a:rPr>
                        <a:t>long Half-life</a:t>
                      </a:r>
                      <a:endParaRPr>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1623925">
                <a:tc>
                  <a:txBody>
                    <a:bodyPr/>
                    <a:lstStyle/>
                    <a:p>
                      <a:pPr marL="0" lvl="0" indent="0" algn="ctr" rtl="0">
                        <a:lnSpc>
                          <a:spcPct val="115000"/>
                        </a:lnSpc>
                        <a:spcBef>
                          <a:spcPts val="0"/>
                        </a:spcBef>
                        <a:spcAft>
                          <a:spcPts val="0"/>
                        </a:spcAft>
                        <a:buNone/>
                      </a:pPr>
                      <a:r>
                        <a:rPr lang="ar" sz="2400">
                          <a:solidFill>
                            <a:srgbClr val="FF0000"/>
                          </a:solidFill>
                          <a:latin typeface="Cambria"/>
                          <a:ea typeface="Cambria"/>
                          <a:cs typeface="Cambria"/>
                          <a:sym typeface="Cambria"/>
                        </a:rPr>
                        <a:t>Adverse effects</a:t>
                      </a:r>
                      <a:endParaRPr sz="2400">
                        <a:solidFill>
                          <a:srgbClr val="FF0000"/>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gridSpan="3">
                  <a:txBody>
                    <a:bodyPr/>
                    <a:lstStyle/>
                    <a:p>
                      <a:pPr marL="457200" lvl="0" indent="-317500" rtl="0">
                        <a:lnSpc>
                          <a:spcPct val="115000"/>
                        </a:lnSpc>
                        <a:spcBef>
                          <a:spcPts val="0"/>
                        </a:spcBef>
                        <a:spcAft>
                          <a:spcPts val="0"/>
                        </a:spcAft>
                        <a:buSzPts val="1400"/>
                        <a:buFont typeface="Cambria"/>
                        <a:buChar char="❖"/>
                      </a:pPr>
                      <a:r>
                        <a:rPr lang="ar">
                          <a:latin typeface="Cambria"/>
                          <a:ea typeface="Cambria"/>
                          <a:cs typeface="Cambria"/>
                          <a:sym typeface="Cambria"/>
                        </a:rPr>
                        <a:t>Nausea, vomiting and diarrhea</a:t>
                      </a:r>
                      <a:endParaRPr>
                        <a:latin typeface="Cambria"/>
                        <a:ea typeface="Cambria"/>
                        <a:cs typeface="Cambria"/>
                        <a:sym typeface="Cambria"/>
                      </a:endParaRPr>
                    </a:p>
                    <a:p>
                      <a:pPr marL="457200" lvl="0" indent="-317500" rtl="0">
                        <a:lnSpc>
                          <a:spcPct val="115000"/>
                        </a:lnSpc>
                        <a:spcBef>
                          <a:spcPts val="0"/>
                        </a:spcBef>
                        <a:spcAft>
                          <a:spcPts val="0"/>
                        </a:spcAft>
                        <a:buSzPts val="1400"/>
                        <a:buFont typeface="Cambria"/>
                        <a:buChar char="❖"/>
                      </a:pPr>
                      <a:r>
                        <a:rPr lang="ar">
                          <a:latin typeface="Cambria"/>
                          <a:ea typeface="Cambria"/>
                          <a:cs typeface="Cambria"/>
                          <a:sym typeface="Cambria"/>
                        </a:rPr>
                        <a:t>CNS effects (confusion, insomnia, headache and anxiety)</a:t>
                      </a:r>
                      <a:endParaRPr>
                        <a:latin typeface="Cambria"/>
                        <a:ea typeface="Cambria"/>
                        <a:cs typeface="Cambria"/>
                        <a:sym typeface="Cambria"/>
                      </a:endParaRPr>
                    </a:p>
                    <a:p>
                      <a:pPr marL="457200" lvl="0" indent="-317500" rtl="0">
                        <a:lnSpc>
                          <a:spcPct val="115000"/>
                        </a:lnSpc>
                        <a:spcBef>
                          <a:spcPts val="0"/>
                        </a:spcBef>
                        <a:spcAft>
                          <a:spcPts val="0"/>
                        </a:spcAft>
                        <a:buSzPts val="1400"/>
                        <a:buFont typeface="Calibri"/>
                        <a:buChar char="❖"/>
                      </a:pPr>
                      <a:r>
                        <a:rPr lang="ar">
                          <a:latin typeface="Cambria"/>
                          <a:ea typeface="Cambria"/>
                          <a:cs typeface="Cambria"/>
                          <a:sym typeface="Cambria"/>
                        </a:rPr>
                        <a:t>Damage of growing cartilage (</a:t>
                      </a:r>
                      <a:r>
                        <a:rPr lang="ar">
                          <a:solidFill>
                            <a:srgbClr val="FF0000"/>
                          </a:solidFill>
                          <a:latin typeface="Cambria"/>
                          <a:ea typeface="Cambria"/>
                          <a:cs typeface="Cambria"/>
                          <a:sym typeface="Cambria"/>
                        </a:rPr>
                        <a:t>arthropathy</a:t>
                      </a:r>
                      <a:r>
                        <a:rPr lang="ar">
                          <a:latin typeface="Cambria"/>
                          <a:ea typeface="Cambria"/>
                          <a:cs typeface="Cambria"/>
                          <a:sym typeface="Cambria"/>
                        </a:rPr>
                        <a:t>) </a:t>
                      </a:r>
                      <a:r>
                        <a:rPr lang="ar">
                          <a:solidFill>
                            <a:srgbClr val="B7B7B7"/>
                          </a:solidFill>
                          <a:latin typeface="Cambria"/>
                          <a:ea typeface="Cambria"/>
                          <a:cs typeface="Cambria"/>
                          <a:sym typeface="Cambria"/>
                        </a:rPr>
                        <a:t>inflammation of joint</a:t>
                      </a:r>
                      <a:endParaRPr>
                        <a:latin typeface="Cambria"/>
                        <a:ea typeface="Cambria"/>
                        <a:cs typeface="Cambria"/>
                        <a:sym typeface="Cambria"/>
                      </a:endParaRPr>
                    </a:p>
                    <a:p>
                      <a:pPr marL="457200" lvl="0" indent="-317500" rtl="0">
                        <a:lnSpc>
                          <a:spcPct val="115000"/>
                        </a:lnSpc>
                        <a:spcBef>
                          <a:spcPts val="0"/>
                        </a:spcBef>
                        <a:spcAft>
                          <a:spcPts val="0"/>
                        </a:spcAft>
                        <a:buSzPts val="1400"/>
                        <a:buFont typeface="Cambria"/>
                        <a:buChar char="❖"/>
                      </a:pPr>
                      <a:r>
                        <a:rPr lang="ar">
                          <a:latin typeface="Cambria"/>
                          <a:ea typeface="Cambria"/>
                          <a:cs typeface="Cambria"/>
                          <a:sym typeface="Cambria"/>
                        </a:rPr>
                        <a:t>Phototoxicity (avoid excessive sunlight) </a:t>
                      </a:r>
                      <a:r>
                        <a:rPr lang="ar">
                          <a:solidFill>
                            <a:srgbClr val="B7B7B7"/>
                          </a:solidFill>
                          <a:latin typeface="Cambria"/>
                          <a:ea typeface="Cambria"/>
                          <a:cs typeface="Cambria"/>
                          <a:sym typeface="Cambria"/>
                        </a:rPr>
                        <a:t>cause skin irritation</a:t>
                      </a:r>
                      <a:endParaRPr>
                        <a:solidFill>
                          <a:srgbClr val="B7B7B7"/>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259475">
                <a:tc>
                  <a:txBody>
                    <a:bodyPr/>
                    <a:lstStyle/>
                    <a:p>
                      <a:pPr marL="0" lvl="0" indent="0" algn="ctr" rtl="0">
                        <a:lnSpc>
                          <a:spcPct val="115000"/>
                        </a:lnSpc>
                        <a:spcBef>
                          <a:spcPts val="0"/>
                        </a:spcBef>
                        <a:spcAft>
                          <a:spcPts val="0"/>
                        </a:spcAft>
                        <a:buNone/>
                      </a:pPr>
                      <a:r>
                        <a:rPr lang="ar" sz="2400">
                          <a:solidFill>
                            <a:srgbClr val="FFFFFF"/>
                          </a:solidFill>
                          <a:latin typeface="Cambria"/>
                          <a:ea typeface="Cambria"/>
                          <a:cs typeface="Cambria"/>
                          <a:sym typeface="Cambria"/>
                        </a:rPr>
                        <a:t>Contra-</a:t>
                      </a:r>
                      <a:endParaRPr sz="2400">
                        <a:solidFill>
                          <a:srgbClr val="FFFFFF"/>
                        </a:solidFill>
                        <a:latin typeface="Cambria"/>
                        <a:ea typeface="Cambria"/>
                        <a:cs typeface="Cambria"/>
                        <a:sym typeface="Cambria"/>
                      </a:endParaRPr>
                    </a:p>
                    <a:p>
                      <a:pPr marL="0" lvl="0" indent="0" algn="ctr" rtl="0">
                        <a:lnSpc>
                          <a:spcPct val="115000"/>
                        </a:lnSpc>
                        <a:spcBef>
                          <a:spcPts val="0"/>
                        </a:spcBef>
                        <a:spcAft>
                          <a:spcPts val="0"/>
                        </a:spcAft>
                        <a:buNone/>
                      </a:pPr>
                      <a:r>
                        <a:rPr lang="ar" sz="2400">
                          <a:solidFill>
                            <a:srgbClr val="FFFFFF"/>
                          </a:solidFill>
                          <a:latin typeface="Cambria"/>
                          <a:ea typeface="Cambria"/>
                          <a:cs typeface="Cambria"/>
                          <a:sym typeface="Cambria"/>
                        </a:rPr>
                        <a:t>indications</a:t>
                      </a:r>
                      <a:endParaRPr sz="24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gridSpan="3">
                  <a:txBody>
                    <a:bodyPr/>
                    <a:lstStyle/>
                    <a:p>
                      <a:pPr marL="457200" lvl="0" indent="-317500" rtl="0">
                        <a:lnSpc>
                          <a:spcPct val="115000"/>
                        </a:lnSpc>
                        <a:spcBef>
                          <a:spcPts val="0"/>
                        </a:spcBef>
                        <a:spcAft>
                          <a:spcPts val="0"/>
                        </a:spcAft>
                        <a:buSzPts val="1400"/>
                        <a:buFont typeface="Cambria"/>
                        <a:buChar char="❖"/>
                      </a:pPr>
                      <a:r>
                        <a:rPr lang="ar">
                          <a:latin typeface="Cambria"/>
                          <a:ea typeface="Cambria"/>
                          <a:cs typeface="Cambria"/>
                          <a:sym typeface="Cambria"/>
                        </a:rPr>
                        <a:t>Not recommended for patients younger than 18 years</a:t>
                      </a:r>
                      <a:endParaRPr>
                        <a:latin typeface="Cambria"/>
                        <a:ea typeface="Cambria"/>
                        <a:cs typeface="Cambria"/>
                        <a:sym typeface="Cambria"/>
                      </a:endParaRPr>
                    </a:p>
                    <a:p>
                      <a:pPr marL="457200" lvl="0" indent="-317500" rtl="0">
                        <a:lnSpc>
                          <a:spcPct val="115000"/>
                        </a:lnSpc>
                        <a:spcBef>
                          <a:spcPts val="0"/>
                        </a:spcBef>
                        <a:spcAft>
                          <a:spcPts val="0"/>
                        </a:spcAft>
                        <a:buSzPts val="1400"/>
                        <a:buFont typeface="Cambria"/>
                        <a:buChar char="❖"/>
                      </a:pPr>
                      <a:r>
                        <a:rPr lang="ar">
                          <a:latin typeface="Cambria"/>
                          <a:ea typeface="Cambria"/>
                          <a:cs typeface="Cambria"/>
                          <a:sym typeface="Cambria"/>
                        </a:rPr>
                        <a:t>Pregnancy</a:t>
                      </a:r>
                      <a:endParaRPr>
                        <a:latin typeface="Cambria"/>
                        <a:ea typeface="Cambria"/>
                        <a:cs typeface="Cambria"/>
                        <a:sym typeface="Cambria"/>
                      </a:endParaRPr>
                    </a:p>
                    <a:p>
                      <a:pPr marL="457200" lvl="0" indent="-317500" rtl="0">
                        <a:lnSpc>
                          <a:spcPct val="115000"/>
                        </a:lnSpc>
                        <a:spcBef>
                          <a:spcPts val="0"/>
                        </a:spcBef>
                        <a:spcAft>
                          <a:spcPts val="0"/>
                        </a:spcAft>
                        <a:buSzPts val="1400"/>
                        <a:buFont typeface="Cambria"/>
                        <a:buChar char="❖"/>
                      </a:pPr>
                      <a:r>
                        <a:rPr lang="ar">
                          <a:latin typeface="Cambria"/>
                          <a:ea typeface="Cambria"/>
                          <a:cs typeface="Cambria"/>
                          <a:sym typeface="Cambria"/>
                        </a:rPr>
                        <a:t>Breastfeeding women</a:t>
                      </a:r>
                      <a:endParaRPr>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1095900">
                <a:tc>
                  <a:txBody>
                    <a:bodyPr/>
                    <a:lstStyle/>
                    <a:p>
                      <a:pPr marL="0" lvl="0" indent="0" algn="ctr" rtl="0">
                        <a:lnSpc>
                          <a:spcPct val="115000"/>
                        </a:lnSpc>
                        <a:spcBef>
                          <a:spcPts val="0"/>
                        </a:spcBef>
                        <a:spcAft>
                          <a:spcPts val="0"/>
                        </a:spcAft>
                        <a:buNone/>
                      </a:pPr>
                      <a:r>
                        <a:rPr lang="ar" sz="2400">
                          <a:solidFill>
                            <a:srgbClr val="FFFFFF"/>
                          </a:solidFill>
                          <a:latin typeface="Cambria"/>
                          <a:ea typeface="Cambria"/>
                          <a:cs typeface="Cambria"/>
                          <a:sym typeface="Cambria"/>
                        </a:rPr>
                        <a:t>Clinical Uses</a:t>
                      </a:r>
                      <a:endParaRPr sz="24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gridSpan="3">
                  <a:txBody>
                    <a:bodyPr/>
                    <a:lstStyle/>
                    <a:p>
                      <a:pPr marL="457200" lvl="0" indent="-317500" rtl="0">
                        <a:lnSpc>
                          <a:spcPct val="115000"/>
                        </a:lnSpc>
                        <a:spcBef>
                          <a:spcPts val="0"/>
                        </a:spcBef>
                        <a:spcAft>
                          <a:spcPts val="0"/>
                        </a:spcAft>
                        <a:buClr>
                          <a:srgbClr val="FF0000"/>
                        </a:buClr>
                        <a:buSzPts val="1400"/>
                        <a:buFont typeface="Cambria"/>
                        <a:buChar char="❖"/>
                      </a:pPr>
                      <a:r>
                        <a:rPr lang="ar">
                          <a:solidFill>
                            <a:srgbClr val="FF0000"/>
                          </a:solidFill>
                          <a:latin typeface="Cambria"/>
                          <a:ea typeface="Cambria"/>
                          <a:cs typeface="Cambria"/>
                          <a:sym typeface="Cambria"/>
                        </a:rPr>
                        <a:t>UTIs caused by multidrug resistance organism as pseudomonas </a:t>
                      </a:r>
                      <a:endParaRPr>
                        <a:solidFill>
                          <a:srgbClr val="FF0000"/>
                        </a:solidFill>
                        <a:latin typeface="Cambria"/>
                        <a:ea typeface="Cambria"/>
                        <a:cs typeface="Cambria"/>
                        <a:sym typeface="Cambria"/>
                      </a:endParaRPr>
                    </a:p>
                    <a:p>
                      <a:pPr marL="457200" lvl="0" indent="-317500" rtl="0">
                        <a:lnSpc>
                          <a:spcPct val="115000"/>
                        </a:lnSpc>
                        <a:spcBef>
                          <a:spcPts val="0"/>
                        </a:spcBef>
                        <a:spcAft>
                          <a:spcPts val="0"/>
                        </a:spcAft>
                        <a:buClr>
                          <a:srgbClr val="FF0000"/>
                        </a:buClr>
                        <a:buSzPts val="1400"/>
                        <a:buFont typeface="Cambria"/>
                        <a:buChar char="❖"/>
                      </a:pPr>
                      <a:r>
                        <a:rPr lang="ar">
                          <a:solidFill>
                            <a:srgbClr val="FF0000"/>
                          </a:solidFill>
                          <a:latin typeface="Cambria"/>
                          <a:ea typeface="Cambria"/>
                          <a:cs typeface="Cambria"/>
                          <a:sym typeface="Cambria"/>
                        </a:rPr>
                        <a:t>Prostatitis (acute/chronic)</a:t>
                      </a:r>
                      <a:endParaRPr>
                        <a:solidFill>
                          <a:srgbClr val="FF0000"/>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0" y="0"/>
            <a:ext cx="6858000" cy="655800"/>
          </a:xfrm>
          <a:prstGeom prst="rect">
            <a:avLst/>
          </a:prstGeom>
          <a:solidFill>
            <a:srgbClr val="782A72"/>
          </a:solidFill>
        </p:spPr>
        <p:txBody>
          <a:bodyPr spcFirstLastPara="1" wrap="square" lIns="91425" tIns="91425" rIns="91425" bIns="91425" anchor="t" anchorCtr="0">
            <a:noAutofit/>
          </a:bodyPr>
          <a:lstStyle/>
          <a:p>
            <a:pPr marL="0" lvl="0" indent="0" algn="ctr" rtl="0">
              <a:spcBef>
                <a:spcPts val="0"/>
              </a:spcBef>
              <a:spcAft>
                <a:spcPts val="0"/>
              </a:spcAft>
              <a:buNone/>
            </a:pPr>
            <a:r>
              <a:rPr lang="ar" sz="3000">
                <a:solidFill>
                  <a:srgbClr val="FFFFFF"/>
                </a:solidFill>
              </a:rPr>
              <a:t>Questions</a:t>
            </a:r>
            <a:endParaRPr sz="3000">
              <a:solidFill>
                <a:srgbClr val="FFFFFF"/>
              </a:solidFill>
            </a:endParaRPr>
          </a:p>
        </p:txBody>
      </p:sp>
      <p:pic>
        <p:nvPicPr>
          <p:cNvPr id="257" name="Shape 257"/>
          <p:cNvPicPr preferRelativeResize="0"/>
          <p:nvPr/>
        </p:nvPicPr>
        <p:blipFill>
          <a:blip r:embed="rId3">
            <a:alphaModFix/>
          </a:blip>
          <a:stretch>
            <a:fillRect/>
          </a:stretch>
        </p:blipFill>
        <p:spPr>
          <a:xfrm>
            <a:off x="-1" y="711800"/>
            <a:ext cx="2185625" cy="687425"/>
          </a:xfrm>
          <a:prstGeom prst="rect">
            <a:avLst/>
          </a:prstGeom>
          <a:noFill/>
          <a:ln>
            <a:noFill/>
          </a:ln>
        </p:spPr>
      </p:pic>
      <p:sp>
        <p:nvSpPr>
          <p:cNvPr id="258" name="Shape 258"/>
          <p:cNvSpPr txBox="1"/>
          <p:nvPr/>
        </p:nvSpPr>
        <p:spPr>
          <a:xfrm rot="-5400000">
            <a:off x="4138925" y="7196250"/>
            <a:ext cx="1177200" cy="42375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ar" sz="1000">
                <a:solidFill>
                  <a:srgbClr val="999999"/>
                </a:solidFill>
                <a:latin typeface="Cambria"/>
                <a:ea typeface="Cambria"/>
                <a:cs typeface="Cambria"/>
                <a:sym typeface="Cambria"/>
              </a:rPr>
              <a:t>Answers:</a:t>
            </a:r>
            <a:endParaRPr sz="1000">
              <a:solidFill>
                <a:srgbClr val="999999"/>
              </a:solidFill>
              <a:latin typeface="Cambria"/>
              <a:ea typeface="Cambria"/>
              <a:cs typeface="Cambria"/>
              <a:sym typeface="Cambria"/>
            </a:endParaRPr>
          </a:p>
          <a:p>
            <a:pPr marL="457200" lvl="0" indent="-292100" rtl="0">
              <a:spcBef>
                <a:spcPts val="0"/>
              </a:spcBef>
              <a:spcAft>
                <a:spcPts val="0"/>
              </a:spcAft>
              <a:buClr>
                <a:srgbClr val="999999"/>
              </a:buClr>
              <a:buSzPts val="1000"/>
              <a:buFont typeface="Cambria"/>
              <a:buAutoNum type="arabicPeriod"/>
            </a:pPr>
            <a:r>
              <a:rPr lang="ar" sz="1000">
                <a:solidFill>
                  <a:srgbClr val="999999"/>
                </a:solidFill>
                <a:latin typeface="Cambria"/>
                <a:ea typeface="Cambria"/>
                <a:cs typeface="Cambria"/>
                <a:sym typeface="Cambria"/>
              </a:rPr>
              <a:t>C</a:t>
            </a:r>
            <a:endParaRPr sz="1000">
              <a:solidFill>
                <a:srgbClr val="999999"/>
              </a:solidFill>
              <a:latin typeface="Cambria"/>
              <a:ea typeface="Cambria"/>
              <a:cs typeface="Cambria"/>
              <a:sym typeface="Cambria"/>
            </a:endParaRPr>
          </a:p>
          <a:p>
            <a:pPr marL="457200" lvl="0" indent="-292100" rtl="0">
              <a:spcBef>
                <a:spcPts val="0"/>
              </a:spcBef>
              <a:spcAft>
                <a:spcPts val="0"/>
              </a:spcAft>
              <a:buClr>
                <a:srgbClr val="999999"/>
              </a:buClr>
              <a:buSzPts val="1000"/>
              <a:buFont typeface="Cambria"/>
              <a:buAutoNum type="arabicPeriod"/>
            </a:pPr>
            <a:r>
              <a:rPr lang="ar" sz="1000">
                <a:solidFill>
                  <a:srgbClr val="999999"/>
                </a:solidFill>
                <a:latin typeface="Cambria"/>
                <a:ea typeface="Cambria"/>
                <a:cs typeface="Cambria"/>
                <a:sym typeface="Cambria"/>
              </a:rPr>
              <a:t>D</a:t>
            </a:r>
            <a:endParaRPr sz="1000">
              <a:solidFill>
                <a:srgbClr val="999999"/>
              </a:solidFill>
              <a:latin typeface="Cambria"/>
              <a:ea typeface="Cambria"/>
              <a:cs typeface="Cambria"/>
              <a:sym typeface="Cambria"/>
            </a:endParaRPr>
          </a:p>
          <a:p>
            <a:pPr marL="457200" lvl="0" indent="-292100" rtl="0">
              <a:spcBef>
                <a:spcPts val="0"/>
              </a:spcBef>
              <a:spcAft>
                <a:spcPts val="0"/>
              </a:spcAft>
              <a:buClr>
                <a:srgbClr val="999999"/>
              </a:buClr>
              <a:buSzPts val="1000"/>
              <a:buFont typeface="Cambria"/>
              <a:buAutoNum type="arabicPeriod"/>
            </a:pPr>
            <a:r>
              <a:rPr lang="ar" sz="1000">
                <a:solidFill>
                  <a:srgbClr val="999999"/>
                </a:solidFill>
                <a:latin typeface="Cambria"/>
                <a:ea typeface="Cambria"/>
                <a:cs typeface="Cambria"/>
                <a:sym typeface="Cambria"/>
              </a:rPr>
              <a:t>B*</a:t>
            </a:r>
            <a:endParaRPr sz="1000">
              <a:solidFill>
                <a:srgbClr val="999999"/>
              </a:solidFill>
              <a:latin typeface="Cambria"/>
              <a:ea typeface="Cambria"/>
              <a:cs typeface="Cambria"/>
              <a:sym typeface="Cambria"/>
            </a:endParaRPr>
          </a:p>
          <a:p>
            <a:pPr marL="457200" lvl="0" indent="-292100" rtl="0">
              <a:spcBef>
                <a:spcPts val="0"/>
              </a:spcBef>
              <a:spcAft>
                <a:spcPts val="0"/>
              </a:spcAft>
              <a:buClr>
                <a:srgbClr val="999999"/>
              </a:buClr>
              <a:buSzPts val="1000"/>
              <a:buFont typeface="Cambria"/>
              <a:buAutoNum type="arabicPeriod"/>
            </a:pPr>
            <a:r>
              <a:rPr lang="ar" sz="1000">
                <a:solidFill>
                  <a:srgbClr val="999999"/>
                </a:solidFill>
                <a:latin typeface="Cambria"/>
                <a:ea typeface="Cambria"/>
                <a:cs typeface="Cambria"/>
                <a:sym typeface="Cambria"/>
              </a:rPr>
              <a:t>C**</a:t>
            </a:r>
            <a:endParaRPr sz="1000">
              <a:solidFill>
                <a:srgbClr val="999999"/>
              </a:solidFill>
              <a:latin typeface="Cambria"/>
              <a:ea typeface="Cambria"/>
              <a:cs typeface="Cambria"/>
              <a:sym typeface="Cambria"/>
            </a:endParaRPr>
          </a:p>
          <a:p>
            <a:pPr marL="457200" lvl="0" indent="-292100" rtl="0">
              <a:spcBef>
                <a:spcPts val="0"/>
              </a:spcBef>
              <a:spcAft>
                <a:spcPts val="0"/>
              </a:spcAft>
              <a:buClr>
                <a:srgbClr val="999999"/>
              </a:buClr>
              <a:buSzPts val="1000"/>
              <a:buFont typeface="Cambria"/>
              <a:buAutoNum type="arabicPeriod"/>
            </a:pPr>
            <a:r>
              <a:rPr lang="ar" sz="1000">
                <a:solidFill>
                  <a:srgbClr val="999999"/>
                </a:solidFill>
                <a:latin typeface="Cambria"/>
                <a:ea typeface="Cambria"/>
                <a:cs typeface="Cambria"/>
                <a:sym typeface="Cambria"/>
              </a:rPr>
              <a:t>A</a:t>
            </a:r>
            <a:endParaRPr sz="1000">
              <a:solidFill>
                <a:srgbClr val="999999"/>
              </a:solidFill>
              <a:latin typeface="Cambria"/>
              <a:ea typeface="Cambria"/>
              <a:cs typeface="Cambria"/>
              <a:sym typeface="Cambria"/>
            </a:endParaRPr>
          </a:p>
          <a:p>
            <a:pPr marL="457200" lvl="0" indent="-292100" rtl="0">
              <a:spcBef>
                <a:spcPts val="0"/>
              </a:spcBef>
              <a:spcAft>
                <a:spcPts val="0"/>
              </a:spcAft>
              <a:buClr>
                <a:srgbClr val="999999"/>
              </a:buClr>
              <a:buSzPts val="1000"/>
              <a:buFont typeface="Cambria"/>
              <a:buAutoNum type="arabicPeriod"/>
            </a:pPr>
            <a:r>
              <a:rPr lang="ar" sz="1000">
                <a:solidFill>
                  <a:srgbClr val="999999"/>
                </a:solidFill>
                <a:latin typeface="Cambria"/>
                <a:ea typeface="Cambria"/>
                <a:cs typeface="Cambria"/>
                <a:sym typeface="Cambria"/>
              </a:rPr>
              <a:t>C***</a:t>
            </a:r>
            <a:endParaRPr sz="1000">
              <a:solidFill>
                <a:srgbClr val="999999"/>
              </a:solidFill>
              <a:latin typeface="Cambria"/>
              <a:ea typeface="Cambria"/>
              <a:cs typeface="Cambria"/>
              <a:sym typeface="Cambria"/>
            </a:endParaRPr>
          </a:p>
          <a:p>
            <a:pPr marL="457200" lvl="0" indent="-292100" rtl="0">
              <a:spcBef>
                <a:spcPts val="0"/>
              </a:spcBef>
              <a:spcAft>
                <a:spcPts val="0"/>
              </a:spcAft>
              <a:buClr>
                <a:srgbClr val="999999"/>
              </a:buClr>
              <a:buSzPts val="1000"/>
              <a:buFont typeface="Cambria"/>
              <a:buAutoNum type="arabicPeriod"/>
            </a:pPr>
            <a:r>
              <a:rPr lang="ar" sz="1000">
                <a:solidFill>
                  <a:srgbClr val="999999"/>
                </a:solidFill>
                <a:latin typeface="Cambria"/>
                <a:ea typeface="Cambria"/>
                <a:cs typeface="Cambria"/>
                <a:sym typeface="Cambria"/>
              </a:rPr>
              <a:t>A****</a:t>
            </a:r>
            <a:endParaRPr sz="1000">
              <a:solidFill>
                <a:srgbClr val="999999"/>
              </a:solidFill>
              <a:latin typeface="Cambria"/>
              <a:ea typeface="Cambria"/>
              <a:cs typeface="Cambria"/>
              <a:sym typeface="Cambria"/>
            </a:endParaRPr>
          </a:p>
          <a:p>
            <a:pPr marL="457200" lvl="0" indent="-292100" rtl="0">
              <a:spcBef>
                <a:spcPts val="0"/>
              </a:spcBef>
              <a:spcAft>
                <a:spcPts val="0"/>
              </a:spcAft>
              <a:buClr>
                <a:srgbClr val="999999"/>
              </a:buClr>
              <a:buSzPts val="1000"/>
              <a:buFont typeface="Cambria"/>
              <a:buAutoNum type="arabicPeriod"/>
            </a:pPr>
            <a:r>
              <a:rPr lang="ar" sz="1000">
                <a:solidFill>
                  <a:srgbClr val="999999"/>
                </a:solidFill>
                <a:latin typeface="Cambria"/>
                <a:ea typeface="Cambria"/>
                <a:cs typeface="Cambria"/>
                <a:sym typeface="Cambria"/>
              </a:rPr>
              <a:t>D</a:t>
            </a:r>
            <a:endParaRPr sz="1000">
              <a:solidFill>
                <a:srgbClr val="999999"/>
              </a:solidFill>
              <a:latin typeface="Cambria"/>
              <a:ea typeface="Cambria"/>
              <a:cs typeface="Cambria"/>
              <a:sym typeface="Cambria"/>
            </a:endParaRPr>
          </a:p>
          <a:p>
            <a:pPr marL="457200" lvl="0" indent="-292100" rtl="0">
              <a:spcBef>
                <a:spcPts val="0"/>
              </a:spcBef>
              <a:spcAft>
                <a:spcPts val="0"/>
              </a:spcAft>
              <a:buClr>
                <a:srgbClr val="999999"/>
              </a:buClr>
              <a:buSzPts val="1000"/>
              <a:buFont typeface="Cambria"/>
              <a:buAutoNum type="arabicPeriod"/>
            </a:pPr>
            <a:r>
              <a:rPr lang="ar" sz="1000">
                <a:solidFill>
                  <a:srgbClr val="999999"/>
                </a:solidFill>
                <a:latin typeface="Cambria"/>
                <a:ea typeface="Cambria"/>
                <a:cs typeface="Cambria"/>
                <a:sym typeface="Cambria"/>
              </a:rPr>
              <a:t>B</a:t>
            </a:r>
            <a:endParaRPr sz="1000">
              <a:solidFill>
                <a:srgbClr val="999999"/>
              </a:solidFill>
              <a:latin typeface="Cambria"/>
              <a:ea typeface="Cambria"/>
              <a:cs typeface="Cambria"/>
              <a:sym typeface="Cambria"/>
            </a:endParaRPr>
          </a:p>
          <a:p>
            <a:pPr marL="457200" lvl="0" indent="-292100" rtl="0">
              <a:spcBef>
                <a:spcPts val="0"/>
              </a:spcBef>
              <a:spcAft>
                <a:spcPts val="0"/>
              </a:spcAft>
              <a:buClr>
                <a:srgbClr val="999999"/>
              </a:buClr>
              <a:buSzPts val="1000"/>
              <a:buFont typeface="Cambria"/>
              <a:buAutoNum type="arabicPeriod"/>
            </a:pPr>
            <a:r>
              <a:rPr lang="ar" sz="1000">
                <a:solidFill>
                  <a:srgbClr val="999999"/>
                </a:solidFill>
                <a:latin typeface="Cambria"/>
                <a:ea typeface="Cambria"/>
                <a:cs typeface="Cambria"/>
                <a:sym typeface="Cambria"/>
              </a:rPr>
              <a:t>D</a:t>
            </a:r>
            <a:endParaRPr sz="1000">
              <a:solidFill>
                <a:srgbClr val="999999"/>
              </a:solidFill>
              <a:latin typeface="Cambria"/>
              <a:ea typeface="Cambria"/>
              <a:cs typeface="Cambria"/>
              <a:sym typeface="Cambria"/>
            </a:endParaRPr>
          </a:p>
          <a:p>
            <a:pPr marL="0" lvl="0" indent="0" rtl="0">
              <a:spcBef>
                <a:spcPts val="0"/>
              </a:spcBef>
              <a:spcAft>
                <a:spcPts val="0"/>
              </a:spcAft>
              <a:buNone/>
            </a:pPr>
            <a:endParaRPr sz="1000">
              <a:solidFill>
                <a:srgbClr val="999999"/>
              </a:solidFill>
              <a:latin typeface="Cambria"/>
              <a:ea typeface="Cambria"/>
              <a:cs typeface="Cambria"/>
              <a:sym typeface="Cambria"/>
            </a:endParaRPr>
          </a:p>
          <a:p>
            <a:pPr marL="0" lvl="0" indent="0" rtl="0">
              <a:spcBef>
                <a:spcPts val="0"/>
              </a:spcBef>
              <a:spcAft>
                <a:spcPts val="0"/>
              </a:spcAft>
              <a:buNone/>
            </a:pPr>
            <a:r>
              <a:rPr lang="ar" sz="1000">
                <a:solidFill>
                  <a:srgbClr val="999999"/>
                </a:solidFill>
                <a:latin typeface="Cambria"/>
                <a:ea typeface="Cambria"/>
                <a:cs typeface="Cambria"/>
                <a:sym typeface="Cambria"/>
              </a:rPr>
              <a:t>---------------------</a:t>
            </a:r>
            <a:endParaRPr sz="1000">
              <a:solidFill>
                <a:srgbClr val="999999"/>
              </a:solidFill>
              <a:latin typeface="Cambria"/>
              <a:ea typeface="Cambria"/>
              <a:cs typeface="Cambria"/>
              <a:sym typeface="Cambria"/>
            </a:endParaRPr>
          </a:p>
          <a:p>
            <a:pPr marL="0" lvl="0" indent="0" rtl="0">
              <a:spcBef>
                <a:spcPts val="0"/>
              </a:spcBef>
              <a:spcAft>
                <a:spcPts val="0"/>
              </a:spcAft>
              <a:buNone/>
            </a:pPr>
            <a:endParaRPr sz="1000">
              <a:solidFill>
                <a:srgbClr val="999999"/>
              </a:solidFill>
              <a:latin typeface="Cambria"/>
              <a:ea typeface="Cambria"/>
              <a:cs typeface="Cambria"/>
              <a:sym typeface="Cambria"/>
            </a:endParaRPr>
          </a:p>
          <a:p>
            <a:pPr marL="0" lvl="0" indent="0">
              <a:spcBef>
                <a:spcPts val="0"/>
              </a:spcBef>
              <a:spcAft>
                <a:spcPts val="0"/>
              </a:spcAft>
              <a:buNone/>
            </a:pPr>
            <a:r>
              <a:rPr lang="ar" sz="1000">
                <a:solidFill>
                  <a:srgbClr val="999999"/>
                </a:solidFill>
                <a:latin typeface="Cambria"/>
                <a:ea typeface="Cambria"/>
                <a:cs typeface="Cambria"/>
                <a:sym typeface="Cambria"/>
              </a:rPr>
              <a:t>*</a:t>
            </a:r>
            <a:r>
              <a:rPr lang="ar" sz="1000">
                <a:solidFill>
                  <a:schemeClr val="dk2"/>
                </a:solidFill>
                <a:latin typeface="Cambria"/>
                <a:ea typeface="Cambria"/>
                <a:cs typeface="Cambria"/>
                <a:sym typeface="Cambria"/>
              </a:rPr>
              <a:t>remember: for each 5 mg of SMX: 1mg of TMP.</a:t>
            </a:r>
            <a:endParaRPr sz="1000">
              <a:solidFill>
                <a:schemeClr val="dk2"/>
              </a:solidFill>
              <a:latin typeface="Cambria"/>
              <a:ea typeface="Cambria"/>
              <a:cs typeface="Cambria"/>
              <a:sym typeface="Cambria"/>
            </a:endParaRPr>
          </a:p>
          <a:p>
            <a:pPr marL="0" lvl="0" indent="0" rtl="0">
              <a:spcBef>
                <a:spcPts val="0"/>
              </a:spcBef>
              <a:spcAft>
                <a:spcPts val="0"/>
              </a:spcAft>
              <a:buNone/>
            </a:pPr>
            <a:endParaRPr sz="1000">
              <a:solidFill>
                <a:schemeClr val="dk2"/>
              </a:solidFill>
              <a:latin typeface="Cambria"/>
              <a:ea typeface="Cambria"/>
              <a:cs typeface="Cambria"/>
              <a:sym typeface="Cambria"/>
            </a:endParaRPr>
          </a:p>
          <a:p>
            <a:pPr marL="0" lvl="0" indent="0" rtl="0">
              <a:spcBef>
                <a:spcPts val="0"/>
              </a:spcBef>
              <a:spcAft>
                <a:spcPts val="0"/>
              </a:spcAft>
              <a:buNone/>
            </a:pPr>
            <a:r>
              <a:rPr lang="ar" sz="1000">
                <a:solidFill>
                  <a:srgbClr val="999999"/>
                </a:solidFill>
                <a:latin typeface="Cambria"/>
                <a:ea typeface="Cambria"/>
                <a:cs typeface="Cambria"/>
                <a:sym typeface="Cambria"/>
              </a:rPr>
              <a:t>**</a:t>
            </a:r>
            <a:r>
              <a:rPr lang="ar" sz="1000">
                <a:solidFill>
                  <a:schemeClr val="dk2"/>
                </a:solidFill>
                <a:latin typeface="Cambria"/>
                <a:ea typeface="Cambria"/>
                <a:cs typeface="Cambria"/>
                <a:sym typeface="Cambria"/>
              </a:rPr>
              <a:t>in vivo 1mg TMP:20mg SMX.</a:t>
            </a:r>
            <a:br>
              <a:rPr lang="ar" sz="1000">
                <a:solidFill>
                  <a:schemeClr val="dk2"/>
                </a:solidFill>
                <a:latin typeface="Cambria"/>
                <a:ea typeface="Cambria"/>
                <a:cs typeface="Cambria"/>
                <a:sym typeface="Cambria"/>
              </a:rPr>
            </a:br>
            <a:endParaRPr sz="1000">
              <a:solidFill>
                <a:srgbClr val="999999"/>
              </a:solidFill>
              <a:latin typeface="Cambria"/>
              <a:ea typeface="Cambria"/>
              <a:cs typeface="Cambria"/>
              <a:sym typeface="Cambria"/>
            </a:endParaRPr>
          </a:p>
          <a:p>
            <a:pPr marL="0" lvl="0" indent="0">
              <a:spcBef>
                <a:spcPts val="0"/>
              </a:spcBef>
              <a:spcAft>
                <a:spcPts val="0"/>
              </a:spcAft>
              <a:buNone/>
            </a:pPr>
            <a:r>
              <a:rPr lang="ar" sz="1000">
                <a:solidFill>
                  <a:srgbClr val="999999"/>
                </a:solidFill>
                <a:latin typeface="Cambria"/>
                <a:ea typeface="Cambria"/>
                <a:cs typeface="Cambria"/>
                <a:sym typeface="Cambria"/>
              </a:rPr>
              <a:t>***</a:t>
            </a:r>
            <a:r>
              <a:rPr lang="ar" sz="1000">
                <a:solidFill>
                  <a:schemeClr val="dk2"/>
                </a:solidFill>
                <a:latin typeface="Cambria"/>
                <a:ea typeface="Cambria"/>
                <a:cs typeface="Cambria"/>
                <a:sym typeface="Cambria"/>
              </a:rPr>
              <a:t>c: cause hemolytic anémia.</a:t>
            </a:r>
            <a:endParaRPr sz="1000">
              <a:solidFill>
                <a:schemeClr val="dk2"/>
              </a:solidFill>
              <a:latin typeface="Cambria"/>
              <a:ea typeface="Cambria"/>
              <a:cs typeface="Cambria"/>
              <a:sym typeface="Cambria"/>
            </a:endParaRPr>
          </a:p>
          <a:p>
            <a:pPr marL="0" lvl="0" indent="0" rtl="0">
              <a:spcBef>
                <a:spcPts val="0"/>
              </a:spcBef>
              <a:spcAft>
                <a:spcPts val="0"/>
              </a:spcAft>
              <a:buNone/>
            </a:pPr>
            <a:endParaRPr sz="1000">
              <a:solidFill>
                <a:schemeClr val="dk2"/>
              </a:solidFill>
              <a:latin typeface="Cambria"/>
              <a:ea typeface="Cambria"/>
              <a:cs typeface="Cambria"/>
              <a:sym typeface="Cambria"/>
            </a:endParaRPr>
          </a:p>
          <a:p>
            <a:pPr marL="0" lvl="0" indent="0" rtl="0">
              <a:spcBef>
                <a:spcPts val="0"/>
              </a:spcBef>
              <a:spcAft>
                <a:spcPts val="0"/>
              </a:spcAft>
              <a:buNone/>
            </a:pPr>
            <a:r>
              <a:rPr lang="ar" sz="1000">
                <a:solidFill>
                  <a:srgbClr val="999999"/>
                </a:solidFill>
                <a:latin typeface="Cambria"/>
                <a:ea typeface="Cambria"/>
                <a:cs typeface="Cambria"/>
                <a:sym typeface="Cambria"/>
              </a:rPr>
              <a:t>****</a:t>
            </a:r>
            <a:r>
              <a:rPr lang="ar" sz="1000">
                <a:solidFill>
                  <a:schemeClr val="dk2"/>
                </a:solidFill>
                <a:latin typeface="Cambria"/>
                <a:ea typeface="Cambria"/>
                <a:cs typeface="Cambria"/>
                <a:sym typeface="Cambria"/>
              </a:rPr>
              <a:t>WORK ON LOWER UTI ONLY</a:t>
            </a:r>
            <a:endParaRPr sz="1000">
              <a:solidFill>
                <a:srgbClr val="999999"/>
              </a:solidFill>
              <a:latin typeface="Cambria"/>
              <a:ea typeface="Cambria"/>
              <a:cs typeface="Cambria"/>
              <a:sym typeface="Cambria"/>
            </a:endParaRPr>
          </a:p>
        </p:txBody>
      </p:sp>
      <p:sp>
        <p:nvSpPr>
          <p:cNvPr id="259" name="Shape 259"/>
          <p:cNvSpPr txBox="1"/>
          <p:nvPr/>
        </p:nvSpPr>
        <p:spPr>
          <a:xfrm>
            <a:off x="0" y="1613275"/>
            <a:ext cx="3643800" cy="7493400"/>
          </a:xfrm>
          <a:prstGeom prst="rect">
            <a:avLst/>
          </a:prstGeom>
          <a:noFill/>
          <a:ln>
            <a:noFill/>
          </a:ln>
        </p:spPr>
        <p:txBody>
          <a:bodyPr spcFirstLastPara="1" wrap="square" lIns="91425" tIns="91425" rIns="91425" bIns="91425" anchor="t" anchorCtr="0">
            <a:noAutofit/>
          </a:bodyPr>
          <a:lstStyle/>
          <a:p>
            <a:pPr marL="457200" lvl="0" indent="-304800" rtl="0">
              <a:lnSpc>
                <a:spcPct val="115000"/>
              </a:lnSpc>
              <a:spcBef>
                <a:spcPts val="0"/>
              </a:spcBef>
              <a:spcAft>
                <a:spcPts val="0"/>
              </a:spcAft>
              <a:buSzPts val="1200"/>
              <a:buFont typeface="Cambria"/>
              <a:buAutoNum type="arabicPeriod"/>
            </a:pPr>
            <a:r>
              <a:rPr lang="ar" sz="1200">
                <a:latin typeface="Cambria"/>
                <a:ea typeface="Cambria"/>
                <a:cs typeface="Cambria"/>
                <a:sym typeface="Cambria"/>
              </a:rPr>
              <a:t>……….is when the sum of two drugs effect is greater than the individual drug effect?</a:t>
            </a:r>
            <a:br>
              <a:rPr lang="ar" sz="1200">
                <a:latin typeface="Cambria"/>
                <a:ea typeface="Cambria"/>
                <a:cs typeface="Cambria"/>
                <a:sym typeface="Cambria"/>
              </a:rPr>
            </a:br>
            <a:r>
              <a:rPr lang="ar" sz="1200">
                <a:latin typeface="Cambria"/>
                <a:ea typeface="Cambria"/>
                <a:cs typeface="Cambria"/>
                <a:sym typeface="Cambria"/>
              </a:rPr>
              <a:t>a-combination</a:t>
            </a:r>
            <a:br>
              <a:rPr lang="ar" sz="1200">
                <a:latin typeface="Cambria"/>
                <a:ea typeface="Cambria"/>
                <a:cs typeface="Cambria"/>
                <a:sym typeface="Cambria"/>
              </a:rPr>
            </a:br>
            <a:r>
              <a:rPr lang="ar" sz="1200">
                <a:latin typeface="Cambria"/>
                <a:ea typeface="Cambria"/>
                <a:cs typeface="Cambria"/>
                <a:sym typeface="Cambria"/>
              </a:rPr>
              <a:t>b-co-administration</a:t>
            </a:r>
            <a:br>
              <a:rPr lang="ar" sz="1200">
                <a:latin typeface="Cambria"/>
                <a:ea typeface="Cambria"/>
                <a:cs typeface="Cambria"/>
                <a:sym typeface="Cambria"/>
              </a:rPr>
            </a:br>
            <a:r>
              <a:rPr lang="ar" sz="1200">
                <a:latin typeface="Cambria"/>
                <a:ea typeface="Cambria"/>
                <a:cs typeface="Cambria"/>
                <a:sym typeface="Cambria"/>
              </a:rPr>
              <a:t>c-synergism </a:t>
            </a:r>
            <a:br>
              <a:rPr lang="ar" sz="1200">
                <a:latin typeface="Cambria"/>
                <a:ea typeface="Cambria"/>
                <a:cs typeface="Cambria"/>
                <a:sym typeface="Cambria"/>
              </a:rPr>
            </a:br>
            <a:r>
              <a:rPr lang="ar" sz="1200">
                <a:latin typeface="Cambria"/>
                <a:ea typeface="Cambria"/>
                <a:cs typeface="Cambria"/>
                <a:sym typeface="Cambria"/>
              </a:rPr>
              <a:t>d-drug interaction</a:t>
            </a:r>
            <a:endParaRPr sz="1200">
              <a:latin typeface="Cambria"/>
              <a:ea typeface="Cambria"/>
              <a:cs typeface="Cambria"/>
              <a:sym typeface="Cambria"/>
            </a:endParaRPr>
          </a:p>
          <a:p>
            <a:pPr marL="457200" lvl="0" indent="-304800" rtl="0">
              <a:lnSpc>
                <a:spcPct val="115000"/>
              </a:lnSpc>
              <a:spcBef>
                <a:spcPts val="1000"/>
              </a:spcBef>
              <a:spcAft>
                <a:spcPts val="0"/>
              </a:spcAft>
              <a:buSzPts val="1200"/>
              <a:buFont typeface="Cambria"/>
              <a:buAutoNum type="arabicPeriod"/>
            </a:pPr>
            <a:r>
              <a:rPr lang="ar" sz="1200">
                <a:latin typeface="Cambria"/>
                <a:ea typeface="Cambria"/>
                <a:cs typeface="Cambria"/>
                <a:sym typeface="Cambria"/>
              </a:rPr>
              <a:t>Managment of UTI mainly depends on…...?</a:t>
            </a:r>
            <a:br>
              <a:rPr lang="ar" sz="1200">
                <a:latin typeface="Cambria"/>
                <a:ea typeface="Cambria"/>
                <a:cs typeface="Cambria"/>
                <a:sym typeface="Cambria"/>
              </a:rPr>
            </a:br>
            <a:r>
              <a:rPr lang="ar" sz="1200">
                <a:latin typeface="Cambria"/>
                <a:ea typeface="Cambria"/>
                <a:cs typeface="Cambria"/>
                <a:sym typeface="Cambria"/>
              </a:rPr>
              <a:t>a-NSAIDs</a:t>
            </a:r>
            <a:br>
              <a:rPr lang="ar" sz="1200">
                <a:latin typeface="Cambria"/>
                <a:ea typeface="Cambria"/>
                <a:cs typeface="Cambria"/>
                <a:sym typeface="Cambria"/>
              </a:rPr>
            </a:br>
            <a:r>
              <a:rPr lang="ar" sz="1200">
                <a:latin typeface="Cambria"/>
                <a:ea typeface="Cambria"/>
                <a:cs typeface="Cambria"/>
                <a:sym typeface="Cambria"/>
              </a:rPr>
              <a:t>b-Diuretics </a:t>
            </a:r>
            <a:br>
              <a:rPr lang="ar" sz="1200">
                <a:latin typeface="Cambria"/>
                <a:ea typeface="Cambria"/>
                <a:cs typeface="Cambria"/>
                <a:sym typeface="Cambria"/>
              </a:rPr>
            </a:br>
            <a:r>
              <a:rPr lang="ar" sz="1200">
                <a:latin typeface="Cambria"/>
                <a:ea typeface="Cambria"/>
                <a:cs typeface="Cambria"/>
                <a:sym typeface="Cambria"/>
              </a:rPr>
              <a:t>c-chemotherapy</a:t>
            </a:r>
            <a:br>
              <a:rPr lang="ar" sz="1200">
                <a:latin typeface="Cambria"/>
                <a:ea typeface="Cambria"/>
                <a:cs typeface="Cambria"/>
                <a:sym typeface="Cambria"/>
              </a:rPr>
            </a:br>
            <a:r>
              <a:rPr lang="ar" sz="1200">
                <a:latin typeface="Cambria"/>
                <a:ea typeface="Cambria"/>
                <a:cs typeface="Cambria"/>
                <a:sym typeface="Cambria"/>
              </a:rPr>
              <a:t>d-antibiotics</a:t>
            </a:r>
            <a:endParaRPr sz="1200">
              <a:latin typeface="Cambria"/>
              <a:ea typeface="Cambria"/>
              <a:cs typeface="Cambria"/>
              <a:sym typeface="Cambria"/>
            </a:endParaRPr>
          </a:p>
          <a:p>
            <a:pPr marL="457200" lvl="0" indent="-304800" rtl="0">
              <a:lnSpc>
                <a:spcPct val="115000"/>
              </a:lnSpc>
              <a:spcBef>
                <a:spcPts val="1600"/>
              </a:spcBef>
              <a:spcAft>
                <a:spcPts val="0"/>
              </a:spcAft>
              <a:buSzPts val="1200"/>
              <a:buFont typeface="Cambria"/>
              <a:buAutoNum type="arabicPeriod"/>
            </a:pPr>
            <a:r>
              <a:rPr lang="ar" sz="1200">
                <a:latin typeface="Cambria"/>
                <a:ea typeface="Cambria"/>
                <a:cs typeface="Cambria"/>
                <a:sym typeface="Cambria"/>
              </a:rPr>
              <a:t>A patient with UTI was given co-trimoxazole drugs (sulfamethoxazole SMX/Trimethoprim TMP) if the doctor prescribed 40 mg of SMX then the formulated dose of TMP should be equal to….?</a:t>
            </a:r>
            <a:br>
              <a:rPr lang="ar" sz="1200">
                <a:latin typeface="Cambria"/>
                <a:ea typeface="Cambria"/>
                <a:cs typeface="Cambria"/>
                <a:sym typeface="Cambria"/>
              </a:rPr>
            </a:br>
            <a:r>
              <a:rPr lang="ar" sz="1200">
                <a:latin typeface="Cambria"/>
                <a:ea typeface="Cambria"/>
                <a:cs typeface="Cambria"/>
                <a:sym typeface="Cambria"/>
              </a:rPr>
              <a:t>a-200 mg</a:t>
            </a:r>
            <a:br>
              <a:rPr lang="ar" sz="1200">
                <a:latin typeface="Cambria"/>
                <a:ea typeface="Cambria"/>
                <a:cs typeface="Cambria"/>
                <a:sym typeface="Cambria"/>
              </a:rPr>
            </a:br>
            <a:r>
              <a:rPr lang="ar" sz="1200">
                <a:latin typeface="Cambria"/>
                <a:ea typeface="Cambria"/>
                <a:cs typeface="Cambria"/>
                <a:sym typeface="Cambria"/>
              </a:rPr>
              <a:t>b-8mg</a:t>
            </a:r>
            <a:br>
              <a:rPr lang="ar" sz="1200">
                <a:latin typeface="Cambria"/>
                <a:ea typeface="Cambria"/>
                <a:cs typeface="Cambria"/>
                <a:sym typeface="Cambria"/>
              </a:rPr>
            </a:br>
            <a:r>
              <a:rPr lang="ar" sz="1200">
                <a:latin typeface="Cambria"/>
                <a:ea typeface="Cambria"/>
                <a:cs typeface="Cambria"/>
                <a:sym typeface="Cambria"/>
              </a:rPr>
              <a:t>c-4mg</a:t>
            </a:r>
            <a:br>
              <a:rPr lang="ar" sz="1200">
                <a:latin typeface="Cambria"/>
                <a:ea typeface="Cambria"/>
                <a:cs typeface="Cambria"/>
                <a:sym typeface="Cambria"/>
              </a:rPr>
            </a:br>
            <a:r>
              <a:rPr lang="ar" sz="1200">
                <a:latin typeface="Cambria"/>
                <a:ea typeface="Cambria"/>
                <a:cs typeface="Cambria"/>
                <a:sym typeface="Cambria"/>
              </a:rPr>
              <a:t>d-800mg</a:t>
            </a:r>
            <a:endParaRPr sz="1200">
              <a:latin typeface="Cambria"/>
              <a:ea typeface="Cambria"/>
              <a:cs typeface="Cambria"/>
              <a:sym typeface="Cambria"/>
            </a:endParaRPr>
          </a:p>
          <a:p>
            <a:pPr marL="457200" lvl="0" indent="-304800" rtl="0">
              <a:lnSpc>
                <a:spcPct val="115000"/>
              </a:lnSpc>
              <a:spcBef>
                <a:spcPts val="1600"/>
              </a:spcBef>
              <a:spcAft>
                <a:spcPts val="0"/>
              </a:spcAft>
              <a:buSzPts val="1200"/>
              <a:buFont typeface="Cambria"/>
              <a:buAutoNum type="arabicPeriod"/>
            </a:pPr>
            <a:r>
              <a:rPr lang="ar" sz="1200">
                <a:latin typeface="Cambria"/>
                <a:ea typeface="Cambria"/>
                <a:cs typeface="Cambria"/>
                <a:sym typeface="Cambria"/>
              </a:rPr>
              <a:t>Using the same data in question for if the SMX level in vivo is 20mg than TMP level should be….?</a:t>
            </a:r>
            <a:br>
              <a:rPr lang="ar" sz="1200">
                <a:latin typeface="Cambria"/>
                <a:ea typeface="Cambria"/>
                <a:cs typeface="Cambria"/>
                <a:sym typeface="Cambria"/>
              </a:rPr>
            </a:br>
            <a:r>
              <a:rPr lang="ar" sz="1200">
                <a:latin typeface="Cambria"/>
                <a:ea typeface="Cambria"/>
                <a:cs typeface="Cambria"/>
                <a:sym typeface="Cambria"/>
              </a:rPr>
              <a:t>a-40ml</a:t>
            </a:r>
            <a:br>
              <a:rPr lang="ar" sz="1200">
                <a:latin typeface="Cambria"/>
                <a:ea typeface="Cambria"/>
                <a:cs typeface="Cambria"/>
                <a:sym typeface="Cambria"/>
              </a:rPr>
            </a:br>
            <a:r>
              <a:rPr lang="ar" sz="1200">
                <a:latin typeface="Cambria"/>
                <a:ea typeface="Cambria"/>
                <a:cs typeface="Cambria"/>
                <a:sym typeface="Cambria"/>
              </a:rPr>
              <a:t>b-4mg</a:t>
            </a:r>
            <a:br>
              <a:rPr lang="ar" sz="1200">
                <a:latin typeface="Cambria"/>
                <a:ea typeface="Cambria"/>
                <a:cs typeface="Cambria"/>
                <a:sym typeface="Cambria"/>
              </a:rPr>
            </a:br>
            <a:r>
              <a:rPr lang="ar" sz="1200">
                <a:latin typeface="Cambria"/>
                <a:ea typeface="Cambria"/>
                <a:cs typeface="Cambria"/>
                <a:sym typeface="Cambria"/>
              </a:rPr>
              <a:t>c-1mg</a:t>
            </a:r>
            <a:br>
              <a:rPr lang="ar" sz="1200">
                <a:latin typeface="Cambria"/>
                <a:ea typeface="Cambria"/>
                <a:cs typeface="Cambria"/>
                <a:sym typeface="Cambria"/>
              </a:rPr>
            </a:br>
            <a:r>
              <a:rPr lang="ar" sz="1200">
                <a:latin typeface="Cambria"/>
                <a:ea typeface="Cambria"/>
                <a:cs typeface="Cambria"/>
                <a:sym typeface="Cambria"/>
              </a:rPr>
              <a:t>d-400mg</a:t>
            </a:r>
            <a:endParaRPr sz="1200">
              <a:latin typeface="Cambria"/>
              <a:ea typeface="Cambria"/>
              <a:cs typeface="Cambria"/>
              <a:sym typeface="Cambria"/>
            </a:endParaRPr>
          </a:p>
          <a:p>
            <a:pPr marL="457200" lvl="0" indent="-304800" rtl="0">
              <a:lnSpc>
                <a:spcPct val="115000"/>
              </a:lnSpc>
              <a:spcBef>
                <a:spcPts val="1600"/>
              </a:spcBef>
              <a:spcAft>
                <a:spcPts val="1600"/>
              </a:spcAft>
              <a:buSzPts val="1200"/>
              <a:buFont typeface="Cambria"/>
              <a:buAutoNum type="arabicPeriod"/>
            </a:pPr>
            <a:r>
              <a:rPr lang="ar" sz="1200">
                <a:latin typeface="Cambria"/>
                <a:ea typeface="Cambria"/>
                <a:cs typeface="Cambria"/>
                <a:sym typeface="Cambria"/>
              </a:rPr>
              <a:t>Sulfamethoxazole alone is considered….?</a:t>
            </a:r>
            <a:br>
              <a:rPr lang="ar" sz="1200">
                <a:latin typeface="Cambria"/>
                <a:ea typeface="Cambria"/>
                <a:cs typeface="Cambria"/>
                <a:sym typeface="Cambria"/>
              </a:rPr>
            </a:br>
            <a:r>
              <a:rPr lang="ar" sz="1200">
                <a:latin typeface="Cambria"/>
                <a:ea typeface="Cambria"/>
                <a:cs typeface="Cambria"/>
                <a:sym typeface="Cambria"/>
              </a:rPr>
              <a:t>a-bacteriostatic</a:t>
            </a:r>
            <a:br>
              <a:rPr lang="ar" sz="1200">
                <a:latin typeface="Cambria"/>
                <a:ea typeface="Cambria"/>
                <a:cs typeface="Cambria"/>
                <a:sym typeface="Cambria"/>
              </a:rPr>
            </a:br>
            <a:r>
              <a:rPr lang="ar" sz="1200">
                <a:latin typeface="Cambria"/>
                <a:ea typeface="Cambria"/>
                <a:cs typeface="Cambria"/>
                <a:sym typeface="Cambria"/>
              </a:rPr>
              <a:t>b-bactericidal</a:t>
            </a:r>
            <a:br>
              <a:rPr lang="ar" sz="1200">
                <a:latin typeface="Cambria"/>
                <a:ea typeface="Cambria"/>
                <a:cs typeface="Cambria"/>
                <a:sym typeface="Cambria"/>
              </a:rPr>
            </a:br>
            <a:r>
              <a:rPr lang="ar" sz="1200">
                <a:latin typeface="Cambria"/>
                <a:ea typeface="Cambria"/>
                <a:cs typeface="Cambria"/>
                <a:sym typeface="Cambria"/>
              </a:rPr>
              <a:t>c-both</a:t>
            </a:r>
            <a:br>
              <a:rPr lang="ar" sz="1200">
                <a:latin typeface="Cambria"/>
                <a:ea typeface="Cambria"/>
                <a:cs typeface="Cambria"/>
                <a:sym typeface="Cambria"/>
              </a:rPr>
            </a:br>
            <a:r>
              <a:rPr lang="ar" sz="1200">
                <a:latin typeface="Cambria"/>
                <a:ea typeface="Cambria"/>
                <a:cs typeface="Cambria"/>
                <a:sym typeface="Cambria"/>
              </a:rPr>
              <a:t>d-no effect</a:t>
            </a:r>
            <a:endParaRPr sz="1200">
              <a:latin typeface="Cambria"/>
              <a:ea typeface="Cambria"/>
              <a:cs typeface="Cambria"/>
              <a:sym typeface="Cambria"/>
            </a:endParaRPr>
          </a:p>
        </p:txBody>
      </p:sp>
      <p:sp>
        <p:nvSpPr>
          <p:cNvPr id="260" name="Shape 260"/>
          <p:cNvSpPr txBox="1"/>
          <p:nvPr/>
        </p:nvSpPr>
        <p:spPr>
          <a:xfrm>
            <a:off x="3510825" y="1613275"/>
            <a:ext cx="3442800" cy="7199100"/>
          </a:xfrm>
          <a:prstGeom prst="rect">
            <a:avLst/>
          </a:prstGeom>
          <a:noFill/>
          <a:ln>
            <a:noFill/>
          </a:ln>
        </p:spPr>
        <p:txBody>
          <a:bodyPr spcFirstLastPara="1" wrap="square" lIns="91425" tIns="91425" rIns="91425" bIns="91425" anchor="t" anchorCtr="0">
            <a:noAutofit/>
          </a:bodyPr>
          <a:lstStyle/>
          <a:p>
            <a:pPr marL="457200" lvl="0" indent="-304800" rtl="0">
              <a:lnSpc>
                <a:spcPct val="115000"/>
              </a:lnSpc>
              <a:spcBef>
                <a:spcPts val="0"/>
              </a:spcBef>
              <a:spcAft>
                <a:spcPts val="0"/>
              </a:spcAft>
              <a:buSzPts val="1200"/>
              <a:buFont typeface="Cambria"/>
              <a:buAutoNum type="arabicPeriod" startAt="6"/>
            </a:pPr>
            <a:r>
              <a:rPr lang="ar" sz="1200">
                <a:latin typeface="Cambria"/>
                <a:ea typeface="Cambria"/>
                <a:cs typeface="Cambria"/>
                <a:sym typeface="Cambria"/>
              </a:rPr>
              <a:t>A patient with megaloblastic anemia should avoid……..?</a:t>
            </a:r>
            <a:br>
              <a:rPr lang="ar" sz="1200">
                <a:latin typeface="Cambria"/>
                <a:ea typeface="Cambria"/>
                <a:cs typeface="Cambria"/>
                <a:sym typeface="Cambria"/>
              </a:rPr>
            </a:br>
            <a:r>
              <a:rPr lang="ar" sz="1200">
                <a:latin typeface="Cambria"/>
                <a:ea typeface="Cambria"/>
                <a:cs typeface="Cambria"/>
                <a:sym typeface="Cambria"/>
              </a:rPr>
              <a:t>a-gentamycin</a:t>
            </a:r>
            <a:br>
              <a:rPr lang="ar" sz="1200">
                <a:latin typeface="Cambria"/>
                <a:ea typeface="Cambria"/>
                <a:cs typeface="Cambria"/>
                <a:sym typeface="Cambria"/>
              </a:rPr>
            </a:br>
            <a:r>
              <a:rPr lang="ar" sz="1200">
                <a:latin typeface="Cambria"/>
                <a:ea typeface="Cambria"/>
                <a:cs typeface="Cambria"/>
                <a:sym typeface="Cambria"/>
              </a:rPr>
              <a:t>b-amoxicillin</a:t>
            </a:r>
            <a:br>
              <a:rPr lang="ar" sz="1200">
                <a:latin typeface="Cambria"/>
                <a:ea typeface="Cambria"/>
                <a:cs typeface="Cambria"/>
                <a:sym typeface="Cambria"/>
              </a:rPr>
            </a:br>
            <a:r>
              <a:rPr lang="ar" sz="1200">
                <a:latin typeface="Cambria"/>
                <a:ea typeface="Cambria"/>
                <a:cs typeface="Cambria"/>
                <a:sym typeface="Cambria"/>
              </a:rPr>
              <a:t>c-nitrofurantoin</a:t>
            </a:r>
            <a:br>
              <a:rPr lang="ar" sz="1200">
                <a:latin typeface="Cambria"/>
                <a:ea typeface="Cambria"/>
                <a:cs typeface="Cambria"/>
                <a:sym typeface="Cambria"/>
              </a:rPr>
            </a:br>
            <a:r>
              <a:rPr lang="ar" sz="1200">
                <a:latin typeface="Cambria"/>
                <a:ea typeface="Cambria"/>
                <a:cs typeface="Cambria"/>
                <a:sym typeface="Cambria"/>
              </a:rPr>
              <a:t>d-TMP</a:t>
            </a:r>
            <a:endParaRPr sz="1200">
              <a:latin typeface="Cambria"/>
              <a:ea typeface="Cambria"/>
              <a:cs typeface="Cambria"/>
              <a:sym typeface="Cambria"/>
            </a:endParaRPr>
          </a:p>
          <a:p>
            <a:pPr marL="457200" lvl="0" indent="-304800" rtl="0">
              <a:lnSpc>
                <a:spcPct val="115000"/>
              </a:lnSpc>
              <a:spcBef>
                <a:spcPts val="1600"/>
              </a:spcBef>
              <a:spcAft>
                <a:spcPts val="0"/>
              </a:spcAft>
              <a:buSzPts val="1200"/>
              <a:buFont typeface="Cambria"/>
              <a:buAutoNum type="arabicPeriod" startAt="6"/>
            </a:pPr>
            <a:r>
              <a:rPr lang="ar" sz="1200">
                <a:latin typeface="Cambria"/>
                <a:ea typeface="Cambria"/>
                <a:cs typeface="Cambria"/>
                <a:sym typeface="Cambria"/>
              </a:rPr>
              <a:t>Patient with upper UTI should avoid using …?</a:t>
            </a:r>
            <a:br>
              <a:rPr lang="ar" sz="1200">
                <a:latin typeface="Cambria"/>
                <a:ea typeface="Cambria"/>
                <a:cs typeface="Cambria"/>
                <a:sym typeface="Cambria"/>
              </a:rPr>
            </a:br>
            <a:r>
              <a:rPr lang="ar" sz="1200">
                <a:latin typeface="Cambria"/>
                <a:ea typeface="Cambria"/>
                <a:cs typeface="Cambria"/>
                <a:sym typeface="Cambria"/>
              </a:rPr>
              <a:t>a-nitrofurantoin </a:t>
            </a:r>
            <a:br>
              <a:rPr lang="ar" sz="1200">
                <a:latin typeface="Cambria"/>
                <a:ea typeface="Cambria"/>
                <a:cs typeface="Cambria"/>
                <a:sym typeface="Cambria"/>
              </a:rPr>
            </a:br>
            <a:r>
              <a:rPr lang="ar" sz="1200">
                <a:latin typeface="Cambria"/>
                <a:ea typeface="Cambria"/>
                <a:cs typeface="Cambria"/>
                <a:sym typeface="Cambria"/>
              </a:rPr>
              <a:t>b-gentamycin</a:t>
            </a:r>
            <a:br>
              <a:rPr lang="ar" sz="1200">
                <a:latin typeface="Cambria"/>
                <a:ea typeface="Cambria"/>
                <a:cs typeface="Cambria"/>
                <a:sym typeface="Cambria"/>
              </a:rPr>
            </a:br>
            <a:r>
              <a:rPr lang="ar" sz="1200">
                <a:latin typeface="Cambria"/>
                <a:ea typeface="Cambria"/>
                <a:cs typeface="Cambria"/>
                <a:sym typeface="Cambria"/>
              </a:rPr>
              <a:t>c-amoxicillin</a:t>
            </a:r>
            <a:br>
              <a:rPr lang="ar" sz="1200">
                <a:latin typeface="Cambria"/>
                <a:ea typeface="Cambria"/>
                <a:cs typeface="Cambria"/>
                <a:sym typeface="Cambria"/>
              </a:rPr>
            </a:br>
            <a:r>
              <a:rPr lang="ar" sz="1200">
                <a:latin typeface="Cambria"/>
                <a:ea typeface="Cambria"/>
                <a:cs typeface="Cambria"/>
                <a:sym typeface="Cambria"/>
              </a:rPr>
              <a:t>d-quinolones</a:t>
            </a:r>
            <a:endParaRPr sz="1200">
              <a:latin typeface="Cambria"/>
              <a:ea typeface="Cambria"/>
              <a:cs typeface="Cambria"/>
              <a:sym typeface="Cambria"/>
            </a:endParaRPr>
          </a:p>
          <a:p>
            <a:pPr marL="457200" lvl="0" indent="-304800" rtl="0">
              <a:lnSpc>
                <a:spcPct val="115000"/>
              </a:lnSpc>
              <a:spcBef>
                <a:spcPts val="1600"/>
              </a:spcBef>
              <a:spcAft>
                <a:spcPts val="0"/>
              </a:spcAft>
              <a:buSzPts val="1200"/>
              <a:buFont typeface="Cambria"/>
              <a:buAutoNum type="arabicPeriod" startAt="6"/>
            </a:pPr>
            <a:r>
              <a:rPr lang="ar" sz="1200">
                <a:latin typeface="Cambria"/>
                <a:ea typeface="Cambria"/>
                <a:cs typeface="Cambria"/>
                <a:sym typeface="Cambria"/>
              </a:rPr>
              <a:t>Doxycycline mechanism of action is inhibiting protein synthesis by binding ………to…….S subunit?</a:t>
            </a:r>
            <a:br>
              <a:rPr lang="ar" sz="1200">
                <a:latin typeface="Cambria"/>
                <a:ea typeface="Cambria"/>
                <a:cs typeface="Cambria"/>
                <a:sym typeface="Cambria"/>
              </a:rPr>
            </a:br>
            <a:r>
              <a:rPr lang="ar" sz="1200">
                <a:latin typeface="Cambria"/>
                <a:ea typeface="Cambria"/>
                <a:cs typeface="Cambria"/>
                <a:sym typeface="Cambria"/>
              </a:rPr>
              <a:t>a-irreversibly /60</a:t>
            </a:r>
            <a:br>
              <a:rPr lang="ar" sz="1200">
                <a:latin typeface="Cambria"/>
                <a:ea typeface="Cambria"/>
                <a:cs typeface="Cambria"/>
                <a:sym typeface="Cambria"/>
              </a:rPr>
            </a:br>
            <a:r>
              <a:rPr lang="ar" sz="1200">
                <a:latin typeface="Cambria"/>
                <a:ea typeface="Cambria"/>
                <a:cs typeface="Cambria"/>
                <a:sym typeface="Cambria"/>
              </a:rPr>
              <a:t>b-reversibly /60</a:t>
            </a:r>
            <a:br>
              <a:rPr lang="ar" sz="1200">
                <a:latin typeface="Cambria"/>
                <a:ea typeface="Cambria"/>
                <a:cs typeface="Cambria"/>
                <a:sym typeface="Cambria"/>
              </a:rPr>
            </a:br>
            <a:r>
              <a:rPr lang="ar" sz="1200">
                <a:latin typeface="Cambria"/>
                <a:ea typeface="Cambria"/>
                <a:cs typeface="Cambria"/>
                <a:sym typeface="Cambria"/>
              </a:rPr>
              <a:t>c-irreversibly/30</a:t>
            </a:r>
            <a:br>
              <a:rPr lang="ar" sz="1200">
                <a:latin typeface="Cambria"/>
                <a:ea typeface="Cambria"/>
                <a:cs typeface="Cambria"/>
                <a:sym typeface="Cambria"/>
              </a:rPr>
            </a:br>
            <a:r>
              <a:rPr lang="ar" sz="1200">
                <a:latin typeface="Cambria"/>
                <a:ea typeface="Cambria"/>
                <a:cs typeface="Cambria"/>
                <a:sym typeface="Cambria"/>
              </a:rPr>
              <a:t>d-reversibly/30</a:t>
            </a:r>
            <a:endParaRPr sz="1200">
              <a:latin typeface="Cambria"/>
              <a:ea typeface="Cambria"/>
              <a:cs typeface="Cambria"/>
              <a:sym typeface="Cambria"/>
            </a:endParaRPr>
          </a:p>
          <a:p>
            <a:pPr marL="457200" lvl="0" indent="-304800" rtl="0">
              <a:lnSpc>
                <a:spcPct val="115000"/>
              </a:lnSpc>
              <a:spcBef>
                <a:spcPts val="1600"/>
              </a:spcBef>
              <a:spcAft>
                <a:spcPts val="0"/>
              </a:spcAft>
              <a:buSzPts val="1200"/>
              <a:buFont typeface="Cambria"/>
              <a:buAutoNum type="arabicPeriod" startAt="6"/>
            </a:pPr>
            <a:r>
              <a:rPr lang="ar" sz="1200">
                <a:latin typeface="Cambria"/>
                <a:ea typeface="Cambria"/>
                <a:cs typeface="Cambria"/>
                <a:sym typeface="Cambria"/>
              </a:rPr>
              <a:t>If Doxycycline given by IV it might cause ……? </a:t>
            </a:r>
            <a:br>
              <a:rPr lang="ar" sz="1200">
                <a:latin typeface="Cambria"/>
                <a:ea typeface="Cambria"/>
                <a:cs typeface="Cambria"/>
                <a:sym typeface="Cambria"/>
              </a:rPr>
            </a:br>
            <a:r>
              <a:rPr lang="ar" sz="1200">
                <a:latin typeface="Cambria"/>
                <a:ea typeface="Cambria"/>
                <a:cs typeface="Cambria"/>
                <a:sym typeface="Cambria"/>
              </a:rPr>
              <a:t>a-heart burn</a:t>
            </a:r>
            <a:br>
              <a:rPr lang="ar" sz="1200">
                <a:latin typeface="Cambria"/>
                <a:ea typeface="Cambria"/>
                <a:cs typeface="Cambria"/>
                <a:sym typeface="Cambria"/>
              </a:rPr>
            </a:br>
            <a:r>
              <a:rPr lang="ar" sz="1200">
                <a:latin typeface="Cambria"/>
                <a:ea typeface="Cambria"/>
                <a:cs typeface="Cambria"/>
                <a:sym typeface="Cambria"/>
              </a:rPr>
              <a:t>b-thrombophlebitis </a:t>
            </a:r>
            <a:br>
              <a:rPr lang="ar" sz="1200">
                <a:latin typeface="Cambria"/>
                <a:ea typeface="Cambria"/>
                <a:cs typeface="Cambria"/>
                <a:sym typeface="Cambria"/>
              </a:rPr>
            </a:br>
            <a:r>
              <a:rPr lang="ar" sz="1200">
                <a:latin typeface="Cambria"/>
                <a:ea typeface="Cambria"/>
                <a:cs typeface="Cambria"/>
                <a:sym typeface="Cambria"/>
              </a:rPr>
              <a:t>c-Sydenham corrhea</a:t>
            </a:r>
            <a:br>
              <a:rPr lang="ar" sz="1200">
                <a:latin typeface="Cambria"/>
                <a:ea typeface="Cambria"/>
                <a:cs typeface="Cambria"/>
                <a:sym typeface="Cambria"/>
              </a:rPr>
            </a:br>
            <a:r>
              <a:rPr lang="ar" sz="1200">
                <a:latin typeface="Cambria"/>
                <a:ea typeface="Cambria"/>
                <a:cs typeface="Cambria"/>
                <a:sym typeface="Cambria"/>
              </a:rPr>
              <a:t>d - urine retention</a:t>
            </a:r>
            <a:endParaRPr sz="1200">
              <a:latin typeface="Cambria"/>
              <a:ea typeface="Cambria"/>
              <a:cs typeface="Cambria"/>
              <a:sym typeface="Cambria"/>
            </a:endParaRPr>
          </a:p>
          <a:p>
            <a:pPr marL="457200" lvl="0" indent="-304800" rtl="0">
              <a:lnSpc>
                <a:spcPct val="115000"/>
              </a:lnSpc>
              <a:spcBef>
                <a:spcPts val="1600"/>
              </a:spcBef>
              <a:spcAft>
                <a:spcPts val="1600"/>
              </a:spcAft>
              <a:buSzPts val="1200"/>
              <a:buFont typeface="Cambria"/>
              <a:buAutoNum type="arabicPeriod" startAt="6"/>
            </a:pPr>
            <a:r>
              <a:rPr lang="ar" sz="1200">
                <a:latin typeface="Cambria"/>
                <a:ea typeface="Cambria"/>
                <a:cs typeface="Cambria"/>
                <a:sym typeface="Cambria"/>
              </a:rPr>
              <a:t>Aminoglycoside are not active against?</a:t>
            </a:r>
            <a:br>
              <a:rPr lang="ar" sz="1200">
                <a:latin typeface="Cambria"/>
                <a:ea typeface="Cambria"/>
                <a:cs typeface="Cambria"/>
                <a:sym typeface="Cambria"/>
              </a:rPr>
            </a:br>
            <a:r>
              <a:rPr lang="ar" sz="1200">
                <a:latin typeface="Cambria"/>
                <a:ea typeface="Cambria"/>
                <a:cs typeface="Cambria"/>
                <a:sym typeface="Cambria"/>
              </a:rPr>
              <a:t>a-gram – bacteria </a:t>
            </a:r>
            <a:br>
              <a:rPr lang="ar" sz="1200">
                <a:latin typeface="Cambria"/>
                <a:ea typeface="Cambria"/>
                <a:cs typeface="Cambria"/>
                <a:sym typeface="Cambria"/>
              </a:rPr>
            </a:br>
            <a:r>
              <a:rPr lang="ar" sz="1200">
                <a:latin typeface="Cambria"/>
                <a:ea typeface="Cambria"/>
                <a:cs typeface="Cambria"/>
                <a:sym typeface="Cambria"/>
              </a:rPr>
              <a:t>b-gram + bacteria </a:t>
            </a:r>
            <a:br>
              <a:rPr lang="ar" sz="1200">
                <a:latin typeface="Cambria"/>
                <a:ea typeface="Cambria"/>
                <a:cs typeface="Cambria"/>
                <a:sym typeface="Cambria"/>
              </a:rPr>
            </a:br>
            <a:r>
              <a:rPr lang="ar" sz="1200">
                <a:latin typeface="Cambria"/>
                <a:ea typeface="Cambria"/>
                <a:cs typeface="Cambria"/>
                <a:sym typeface="Cambria"/>
              </a:rPr>
              <a:t>c-viruses</a:t>
            </a:r>
            <a:br>
              <a:rPr lang="ar" sz="1200">
                <a:latin typeface="Cambria"/>
                <a:ea typeface="Cambria"/>
                <a:cs typeface="Cambria"/>
                <a:sym typeface="Cambria"/>
              </a:rPr>
            </a:br>
            <a:r>
              <a:rPr lang="ar" sz="1200">
                <a:latin typeface="Cambria"/>
                <a:ea typeface="Cambria"/>
                <a:cs typeface="Cambria"/>
                <a:sym typeface="Cambria"/>
              </a:rPr>
              <a:t>d- both b and c</a:t>
            </a:r>
            <a:endParaRPr sz="1200">
              <a:latin typeface="Cambria"/>
              <a:ea typeface="Cambria"/>
              <a:cs typeface="Cambria"/>
              <a:sym typeface="Cambri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pic>
        <p:nvPicPr>
          <p:cNvPr id="265" name="Shape 265"/>
          <p:cNvPicPr preferRelativeResize="0"/>
          <p:nvPr/>
        </p:nvPicPr>
        <p:blipFill>
          <a:blip r:embed="rId3">
            <a:alphaModFix/>
          </a:blip>
          <a:stretch>
            <a:fillRect/>
          </a:stretch>
        </p:blipFill>
        <p:spPr>
          <a:xfrm>
            <a:off x="0" y="794863"/>
            <a:ext cx="2300850" cy="755675"/>
          </a:xfrm>
          <a:prstGeom prst="rect">
            <a:avLst/>
          </a:prstGeom>
          <a:noFill/>
          <a:ln>
            <a:noFill/>
          </a:ln>
        </p:spPr>
      </p:pic>
      <p:sp>
        <p:nvSpPr>
          <p:cNvPr id="266" name="Shape 266"/>
          <p:cNvSpPr txBox="1">
            <a:spLocks noGrp="1"/>
          </p:cNvSpPr>
          <p:nvPr>
            <p:ph type="title"/>
          </p:nvPr>
        </p:nvSpPr>
        <p:spPr>
          <a:xfrm>
            <a:off x="0" y="0"/>
            <a:ext cx="6858000" cy="655800"/>
          </a:xfrm>
          <a:prstGeom prst="rect">
            <a:avLst/>
          </a:prstGeom>
          <a:solidFill>
            <a:srgbClr val="782A72"/>
          </a:solidFill>
        </p:spPr>
        <p:txBody>
          <a:bodyPr spcFirstLastPara="1" wrap="square" lIns="91425" tIns="91425" rIns="91425" bIns="91425" anchor="t" anchorCtr="0">
            <a:noAutofit/>
          </a:bodyPr>
          <a:lstStyle/>
          <a:p>
            <a:pPr marL="0" lvl="0" indent="0" algn="ctr" rtl="0">
              <a:spcBef>
                <a:spcPts val="0"/>
              </a:spcBef>
              <a:spcAft>
                <a:spcPts val="0"/>
              </a:spcAft>
              <a:buNone/>
            </a:pPr>
            <a:r>
              <a:rPr lang="ar" sz="3000">
                <a:solidFill>
                  <a:srgbClr val="FFFFFF"/>
                </a:solidFill>
              </a:rPr>
              <a:t>Questions</a:t>
            </a:r>
            <a:endParaRPr sz="3000">
              <a:solidFill>
                <a:srgbClr val="FFFFFF"/>
              </a:solidFill>
            </a:endParaRPr>
          </a:p>
        </p:txBody>
      </p:sp>
      <p:sp>
        <p:nvSpPr>
          <p:cNvPr id="267" name="Shape 267"/>
          <p:cNvSpPr txBox="1"/>
          <p:nvPr/>
        </p:nvSpPr>
        <p:spPr>
          <a:xfrm>
            <a:off x="0" y="1550550"/>
            <a:ext cx="6390300" cy="82140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endParaRPr>
              <a:solidFill>
                <a:srgbClr val="999999"/>
              </a:solidFill>
              <a:latin typeface="Cambria"/>
              <a:ea typeface="Cambria"/>
              <a:cs typeface="Cambria"/>
              <a:sym typeface="Cambria"/>
            </a:endParaRPr>
          </a:p>
          <a:p>
            <a:pPr marL="0" lvl="0" indent="0" rtl="0">
              <a:spcBef>
                <a:spcPts val="1600"/>
              </a:spcBef>
              <a:spcAft>
                <a:spcPts val="0"/>
              </a:spcAft>
              <a:buNone/>
            </a:pPr>
            <a:endParaRPr>
              <a:solidFill>
                <a:srgbClr val="595959"/>
              </a:solidFill>
              <a:latin typeface="Cambria"/>
              <a:ea typeface="Cambria"/>
              <a:cs typeface="Cambria"/>
              <a:sym typeface="Cambria"/>
            </a:endParaRPr>
          </a:p>
          <a:p>
            <a:pPr marL="0" lvl="0" indent="0" rtl="0">
              <a:spcBef>
                <a:spcPts val="1600"/>
              </a:spcBef>
              <a:spcAft>
                <a:spcPts val="1600"/>
              </a:spcAft>
              <a:buNone/>
            </a:pPr>
            <a:endParaRPr>
              <a:solidFill>
                <a:srgbClr val="595959"/>
              </a:solidFill>
              <a:latin typeface="Cambria"/>
              <a:ea typeface="Cambria"/>
              <a:cs typeface="Cambria"/>
              <a:sym typeface="Cambria"/>
            </a:endParaRPr>
          </a:p>
        </p:txBody>
      </p:sp>
      <p:sp>
        <p:nvSpPr>
          <p:cNvPr id="268" name="Shape 268"/>
          <p:cNvSpPr txBox="1">
            <a:spLocks noGrp="1"/>
          </p:cNvSpPr>
          <p:nvPr>
            <p:ph type="body" idx="1"/>
          </p:nvPr>
        </p:nvSpPr>
        <p:spPr>
          <a:xfrm>
            <a:off x="0" y="1550550"/>
            <a:ext cx="6731100" cy="8353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ar" sz="1400" b="1">
                <a:solidFill>
                  <a:srgbClr val="000000"/>
                </a:solidFill>
              </a:rPr>
              <a:t>Case</a:t>
            </a:r>
            <a:r>
              <a:rPr lang="ar" sz="1400">
                <a:solidFill>
                  <a:srgbClr val="000000"/>
                </a:solidFill>
              </a:rPr>
              <a:t>: A  20 year old male patient came to clinic  with spontaneous urethral discharge, incomplete voiding, fever and prostatic pain biopsy showed gram- diplococci.</a:t>
            </a:r>
            <a:endParaRPr sz="1400">
              <a:solidFill>
                <a:srgbClr val="000000"/>
              </a:solidFill>
            </a:endParaRPr>
          </a:p>
          <a:p>
            <a:pPr marL="457200" lvl="0" indent="-317500" rtl="0">
              <a:spcBef>
                <a:spcPts val="1600"/>
              </a:spcBef>
              <a:spcAft>
                <a:spcPts val="0"/>
              </a:spcAft>
              <a:buClr>
                <a:srgbClr val="000000"/>
              </a:buClr>
              <a:buSzPts val="1400"/>
              <a:buAutoNum type="arabicPeriod"/>
            </a:pPr>
            <a:r>
              <a:rPr lang="ar" sz="1400">
                <a:solidFill>
                  <a:srgbClr val="000000"/>
                </a:solidFill>
              </a:rPr>
              <a:t>what is the causing organism?</a:t>
            </a:r>
            <a:endParaRPr sz="1400">
              <a:solidFill>
                <a:srgbClr val="000000"/>
              </a:solidFill>
            </a:endParaRPr>
          </a:p>
          <a:p>
            <a:pPr marL="457200" lvl="0" indent="-317500" rtl="0">
              <a:spcBef>
                <a:spcPts val="1000"/>
              </a:spcBef>
              <a:spcAft>
                <a:spcPts val="0"/>
              </a:spcAft>
              <a:buClr>
                <a:srgbClr val="000000"/>
              </a:buClr>
              <a:buSzPts val="1400"/>
              <a:buAutoNum type="arabicPeriod"/>
            </a:pPr>
            <a:r>
              <a:rPr lang="ar" sz="1400">
                <a:solidFill>
                  <a:srgbClr val="000000"/>
                </a:solidFill>
              </a:rPr>
              <a:t>what is the name of this disease ?</a:t>
            </a:r>
            <a:endParaRPr sz="1400">
              <a:solidFill>
                <a:srgbClr val="000000"/>
              </a:solidFill>
            </a:endParaRPr>
          </a:p>
          <a:p>
            <a:pPr marL="457200" lvl="0" indent="-317500" rtl="0">
              <a:spcBef>
                <a:spcPts val="1000"/>
              </a:spcBef>
              <a:spcAft>
                <a:spcPts val="0"/>
              </a:spcAft>
              <a:buClr>
                <a:srgbClr val="000000"/>
              </a:buClr>
              <a:buSzPts val="1400"/>
              <a:buAutoNum type="arabicPeriod"/>
            </a:pPr>
            <a:r>
              <a:rPr lang="ar" sz="1400">
                <a:solidFill>
                  <a:srgbClr val="000000"/>
                </a:solidFill>
              </a:rPr>
              <a:t>what is the best drug for this case?</a:t>
            </a:r>
            <a:endParaRPr sz="1400">
              <a:solidFill>
                <a:srgbClr val="000000"/>
              </a:solidFill>
            </a:endParaRPr>
          </a:p>
          <a:p>
            <a:pPr marL="457200" lvl="0" indent="-317500" rtl="0">
              <a:spcBef>
                <a:spcPts val="1000"/>
              </a:spcBef>
              <a:spcAft>
                <a:spcPts val="0"/>
              </a:spcAft>
              <a:buClr>
                <a:srgbClr val="000000"/>
              </a:buClr>
              <a:buSzPts val="1400"/>
              <a:buAutoNum type="arabicPeriod"/>
            </a:pPr>
            <a:r>
              <a:rPr lang="ar" sz="1400">
                <a:solidFill>
                  <a:srgbClr val="000000"/>
                </a:solidFill>
              </a:rPr>
              <a:t>what is the route of administration for this drug?</a:t>
            </a:r>
            <a:endParaRPr sz="1400">
              <a:solidFill>
                <a:srgbClr val="000000"/>
              </a:solidFill>
            </a:endParaRPr>
          </a:p>
          <a:p>
            <a:pPr marL="457200" lvl="0" indent="-317500" rtl="0">
              <a:spcBef>
                <a:spcPts val="1000"/>
              </a:spcBef>
              <a:spcAft>
                <a:spcPts val="0"/>
              </a:spcAft>
              <a:buClr>
                <a:srgbClr val="000000"/>
              </a:buClr>
              <a:buSzPts val="1400"/>
              <a:buAutoNum type="arabicPeriod"/>
            </a:pPr>
            <a:r>
              <a:rPr lang="ar" sz="1400">
                <a:solidFill>
                  <a:srgbClr val="000000"/>
                </a:solidFill>
              </a:rPr>
              <a:t>what is the mechanism of action for this drug?</a:t>
            </a:r>
            <a:endParaRPr sz="1400">
              <a:solidFill>
                <a:srgbClr val="000000"/>
              </a:solidFill>
            </a:endParaRPr>
          </a:p>
          <a:p>
            <a:pPr marL="457200" lvl="0" indent="-317500" rtl="0">
              <a:spcBef>
                <a:spcPts val="1000"/>
              </a:spcBef>
              <a:spcAft>
                <a:spcPts val="0"/>
              </a:spcAft>
              <a:buClr>
                <a:srgbClr val="000000"/>
              </a:buClr>
              <a:buSzPts val="1400"/>
              <a:buAutoNum type="arabicPeriod"/>
            </a:pPr>
            <a:r>
              <a:rPr lang="ar" sz="1400">
                <a:solidFill>
                  <a:srgbClr val="000000"/>
                </a:solidFill>
              </a:rPr>
              <a:t>name 2 contraindications for this drug?</a:t>
            </a:r>
            <a:endParaRPr sz="1400">
              <a:solidFill>
                <a:srgbClr val="000000"/>
              </a:solidFill>
            </a:endParaRPr>
          </a:p>
          <a:p>
            <a:pPr marL="0" lvl="0" indent="0" rtl="0">
              <a:spcBef>
                <a:spcPts val="1000"/>
              </a:spcBef>
              <a:spcAft>
                <a:spcPts val="0"/>
              </a:spcAft>
              <a:buNone/>
            </a:pPr>
            <a:endParaRPr sz="1400">
              <a:solidFill>
                <a:srgbClr val="000000"/>
              </a:solidFill>
            </a:endParaRPr>
          </a:p>
          <a:p>
            <a:pPr marL="0" lvl="0" indent="0">
              <a:spcBef>
                <a:spcPts val="1600"/>
              </a:spcBef>
              <a:spcAft>
                <a:spcPts val="0"/>
              </a:spcAft>
              <a:buNone/>
            </a:pPr>
            <a:endParaRPr sz="1400">
              <a:solidFill>
                <a:srgbClr val="000000"/>
              </a:solidFill>
            </a:endParaRPr>
          </a:p>
          <a:p>
            <a:pPr marL="0" lvl="0" indent="0">
              <a:spcBef>
                <a:spcPts val="1600"/>
              </a:spcBef>
              <a:spcAft>
                <a:spcPts val="0"/>
              </a:spcAft>
              <a:buNone/>
            </a:pPr>
            <a:endParaRPr sz="1400">
              <a:solidFill>
                <a:srgbClr val="000000"/>
              </a:solidFill>
            </a:endParaRPr>
          </a:p>
          <a:p>
            <a:pPr marL="0" lvl="0" indent="0">
              <a:spcBef>
                <a:spcPts val="1600"/>
              </a:spcBef>
              <a:spcAft>
                <a:spcPts val="0"/>
              </a:spcAft>
              <a:buNone/>
            </a:pPr>
            <a:endParaRPr sz="1400">
              <a:solidFill>
                <a:srgbClr val="000000"/>
              </a:solidFill>
            </a:endParaRPr>
          </a:p>
          <a:p>
            <a:pPr marL="0" lvl="0" indent="0">
              <a:spcBef>
                <a:spcPts val="1600"/>
              </a:spcBef>
              <a:spcAft>
                <a:spcPts val="0"/>
              </a:spcAft>
              <a:buNone/>
            </a:pPr>
            <a:endParaRPr sz="1400">
              <a:solidFill>
                <a:srgbClr val="000000"/>
              </a:solidFill>
            </a:endParaRPr>
          </a:p>
          <a:p>
            <a:pPr marL="0" lvl="0" indent="0">
              <a:spcBef>
                <a:spcPts val="1600"/>
              </a:spcBef>
              <a:spcAft>
                <a:spcPts val="0"/>
              </a:spcAft>
              <a:buNone/>
            </a:pPr>
            <a:endParaRPr sz="1400">
              <a:solidFill>
                <a:srgbClr val="000000"/>
              </a:solidFill>
            </a:endParaRPr>
          </a:p>
          <a:p>
            <a:pPr marL="0" lvl="0" indent="0" rtl="0">
              <a:spcBef>
                <a:spcPts val="0"/>
              </a:spcBef>
              <a:spcAft>
                <a:spcPts val="0"/>
              </a:spcAft>
              <a:buNone/>
            </a:pPr>
            <a:endParaRPr sz="1400">
              <a:solidFill>
                <a:srgbClr val="000000"/>
              </a:solidFill>
            </a:endParaRPr>
          </a:p>
          <a:p>
            <a:pPr marL="0" lvl="0" indent="0">
              <a:spcBef>
                <a:spcPts val="0"/>
              </a:spcBef>
              <a:spcAft>
                <a:spcPts val="0"/>
              </a:spcAft>
              <a:buNone/>
            </a:pPr>
            <a:endParaRPr sz="1400">
              <a:solidFill>
                <a:srgbClr val="000000"/>
              </a:solidFill>
            </a:endParaRPr>
          </a:p>
          <a:p>
            <a:pPr marL="0" lvl="0" indent="0" rtl="0">
              <a:spcBef>
                <a:spcPts val="0"/>
              </a:spcBef>
              <a:spcAft>
                <a:spcPts val="0"/>
              </a:spcAft>
              <a:buNone/>
            </a:pPr>
            <a:endParaRPr sz="1400">
              <a:solidFill>
                <a:srgbClr val="000000"/>
              </a:solidFill>
            </a:endParaRPr>
          </a:p>
          <a:p>
            <a:pPr marL="457200" lvl="0" indent="-317500" rtl="0">
              <a:spcBef>
                <a:spcPts val="1600"/>
              </a:spcBef>
              <a:spcAft>
                <a:spcPts val="0"/>
              </a:spcAft>
              <a:buClr>
                <a:srgbClr val="999999"/>
              </a:buClr>
              <a:buSzPts val="1400"/>
              <a:buAutoNum type="arabicPeriod"/>
            </a:pPr>
            <a:r>
              <a:rPr lang="ar" sz="1400">
                <a:solidFill>
                  <a:srgbClr val="999999"/>
                </a:solidFill>
              </a:rPr>
              <a:t>neisseria gonorrhea.</a:t>
            </a:r>
            <a:endParaRPr sz="1400">
              <a:solidFill>
                <a:srgbClr val="999999"/>
              </a:solidFill>
            </a:endParaRPr>
          </a:p>
          <a:p>
            <a:pPr marL="457200" lvl="0" indent="-317500" rtl="0">
              <a:spcBef>
                <a:spcPts val="0"/>
              </a:spcBef>
              <a:spcAft>
                <a:spcPts val="0"/>
              </a:spcAft>
              <a:buClr>
                <a:srgbClr val="999999"/>
              </a:buClr>
              <a:buSzPts val="1400"/>
              <a:buAutoNum type="arabicPeriod"/>
            </a:pPr>
            <a:r>
              <a:rPr lang="ar" sz="1400">
                <a:solidFill>
                  <a:srgbClr val="999999"/>
                </a:solidFill>
              </a:rPr>
              <a:t>acute prostatitis. </a:t>
            </a:r>
            <a:endParaRPr sz="1400">
              <a:solidFill>
                <a:srgbClr val="999999"/>
              </a:solidFill>
            </a:endParaRPr>
          </a:p>
          <a:p>
            <a:pPr marL="457200" lvl="0" indent="-317500" rtl="0">
              <a:spcBef>
                <a:spcPts val="0"/>
              </a:spcBef>
              <a:spcAft>
                <a:spcPts val="0"/>
              </a:spcAft>
              <a:buClr>
                <a:srgbClr val="999999"/>
              </a:buClr>
              <a:buSzPts val="1400"/>
              <a:buAutoNum type="arabicPeriod"/>
            </a:pPr>
            <a:r>
              <a:rPr lang="ar" sz="1400">
                <a:solidFill>
                  <a:srgbClr val="999999"/>
                </a:solidFill>
              </a:rPr>
              <a:t>cephalosporin(ceftriaxone or ceftazidime).</a:t>
            </a:r>
            <a:endParaRPr sz="1400">
              <a:solidFill>
                <a:srgbClr val="999999"/>
              </a:solidFill>
            </a:endParaRPr>
          </a:p>
          <a:p>
            <a:pPr marL="457200" lvl="0" indent="-317500" rtl="0">
              <a:spcBef>
                <a:spcPts val="0"/>
              </a:spcBef>
              <a:spcAft>
                <a:spcPts val="0"/>
              </a:spcAft>
              <a:buClr>
                <a:srgbClr val="999999"/>
              </a:buClr>
              <a:buSzPts val="1400"/>
              <a:buAutoNum type="arabicPeriod"/>
            </a:pPr>
            <a:r>
              <a:rPr lang="ar" sz="1400">
                <a:solidFill>
                  <a:srgbClr val="999999"/>
                </a:solidFill>
              </a:rPr>
              <a:t>parental (I.V.).</a:t>
            </a:r>
            <a:endParaRPr sz="1400">
              <a:solidFill>
                <a:srgbClr val="999999"/>
              </a:solidFill>
            </a:endParaRPr>
          </a:p>
          <a:p>
            <a:pPr marL="457200" lvl="0" indent="-317500" rtl="0">
              <a:spcBef>
                <a:spcPts val="0"/>
              </a:spcBef>
              <a:spcAft>
                <a:spcPts val="0"/>
              </a:spcAft>
              <a:buClr>
                <a:srgbClr val="999999"/>
              </a:buClr>
              <a:buSzPts val="1400"/>
              <a:buAutoNum type="arabicPeriod"/>
            </a:pPr>
            <a:r>
              <a:rPr lang="ar" sz="1400">
                <a:solidFill>
                  <a:srgbClr val="999999"/>
                </a:solidFill>
              </a:rPr>
              <a:t>inhibition of cell wall synthesis (bactericidal).</a:t>
            </a:r>
            <a:endParaRPr sz="1400">
              <a:solidFill>
                <a:srgbClr val="999999"/>
              </a:solidFill>
            </a:endParaRPr>
          </a:p>
          <a:p>
            <a:pPr marL="457200" lvl="0" indent="-317500" rtl="0">
              <a:spcBef>
                <a:spcPts val="0"/>
              </a:spcBef>
              <a:spcAft>
                <a:spcPts val="0"/>
              </a:spcAft>
              <a:buClr>
                <a:srgbClr val="999999"/>
              </a:buClr>
              <a:buSzPts val="1400"/>
              <a:buAutoNum type="arabicPeriod"/>
            </a:pPr>
            <a:r>
              <a:rPr lang="ar" sz="1400">
                <a:solidFill>
                  <a:srgbClr val="999999"/>
                </a:solidFill>
              </a:rPr>
              <a:t>hypersensitivity and GIT problems.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pic>
        <p:nvPicPr>
          <p:cNvPr id="273" name="Shape 273"/>
          <p:cNvPicPr preferRelativeResize="0"/>
          <p:nvPr/>
        </p:nvPicPr>
        <p:blipFill>
          <a:blip r:embed="rId3">
            <a:alphaModFix/>
          </a:blip>
          <a:stretch>
            <a:fillRect/>
          </a:stretch>
        </p:blipFill>
        <p:spPr>
          <a:xfrm>
            <a:off x="0" y="794863"/>
            <a:ext cx="2300850" cy="755675"/>
          </a:xfrm>
          <a:prstGeom prst="rect">
            <a:avLst/>
          </a:prstGeom>
          <a:noFill/>
          <a:ln>
            <a:noFill/>
          </a:ln>
        </p:spPr>
      </p:pic>
      <p:sp>
        <p:nvSpPr>
          <p:cNvPr id="274" name="Shape 274"/>
          <p:cNvSpPr txBox="1">
            <a:spLocks noGrp="1"/>
          </p:cNvSpPr>
          <p:nvPr>
            <p:ph type="title"/>
          </p:nvPr>
        </p:nvSpPr>
        <p:spPr>
          <a:xfrm>
            <a:off x="0" y="0"/>
            <a:ext cx="6858000" cy="655800"/>
          </a:xfrm>
          <a:prstGeom prst="rect">
            <a:avLst/>
          </a:prstGeom>
          <a:solidFill>
            <a:srgbClr val="782A72"/>
          </a:solidFill>
        </p:spPr>
        <p:txBody>
          <a:bodyPr spcFirstLastPara="1" wrap="square" lIns="91425" tIns="91425" rIns="91425" bIns="91425" anchor="t" anchorCtr="0">
            <a:noAutofit/>
          </a:bodyPr>
          <a:lstStyle/>
          <a:p>
            <a:pPr marL="0" lvl="0" indent="0" algn="ctr" rtl="0">
              <a:spcBef>
                <a:spcPts val="0"/>
              </a:spcBef>
              <a:spcAft>
                <a:spcPts val="0"/>
              </a:spcAft>
              <a:buNone/>
            </a:pPr>
            <a:r>
              <a:rPr lang="ar" sz="3000">
                <a:solidFill>
                  <a:srgbClr val="FFFFFF"/>
                </a:solidFill>
              </a:rPr>
              <a:t>Questions</a:t>
            </a:r>
            <a:endParaRPr sz="3000">
              <a:solidFill>
                <a:srgbClr val="FFFFFF"/>
              </a:solidFill>
            </a:endParaRPr>
          </a:p>
        </p:txBody>
      </p:sp>
      <p:sp>
        <p:nvSpPr>
          <p:cNvPr id="275" name="Shape 275"/>
          <p:cNvSpPr txBox="1"/>
          <p:nvPr/>
        </p:nvSpPr>
        <p:spPr>
          <a:xfrm>
            <a:off x="0" y="1550550"/>
            <a:ext cx="6390300" cy="82140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endParaRPr>
              <a:solidFill>
                <a:srgbClr val="999999"/>
              </a:solidFill>
              <a:latin typeface="Cambria"/>
              <a:ea typeface="Cambria"/>
              <a:cs typeface="Cambria"/>
              <a:sym typeface="Cambria"/>
            </a:endParaRPr>
          </a:p>
          <a:p>
            <a:pPr marL="0" lvl="0" indent="0" rtl="0">
              <a:spcBef>
                <a:spcPts val="1600"/>
              </a:spcBef>
              <a:spcAft>
                <a:spcPts val="0"/>
              </a:spcAft>
              <a:buNone/>
            </a:pPr>
            <a:endParaRPr>
              <a:solidFill>
                <a:srgbClr val="595959"/>
              </a:solidFill>
              <a:latin typeface="Cambria"/>
              <a:ea typeface="Cambria"/>
              <a:cs typeface="Cambria"/>
              <a:sym typeface="Cambria"/>
            </a:endParaRPr>
          </a:p>
          <a:p>
            <a:pPr marL="0" lvl="0" indent="0" rtl="0">
              <a:spcBef>
                <a:spcPts val="1600"/>
              </a:spcBef>
              <a:spcAft>
                <a:spcPts val="1600"/>
              </a:spcAft>
              <a:buNone/>
            </a:pPr>
            <a:endParaRPr>
              <a:solidFill>
                <a:srgbClr val="595959"/>
              </a:solidFill>
              <a:latin typeface="Cambria"/>
              <a:ea typeface="Cambria"/>
              <a:cs typeface="Cambria"/>
              <a:sym typeface="Cambria"/>
            </a:endParaRPr>
          </a:p>
        </p:txBody>
      </p:sp>
      <p:sp>
        <p:nvSpPr>
          <p:cNvPr id="276" name="Shape 276"/>
          <p:cNvSpPr txBox="1">
            <a:spLocks noGrp="1"/>
          </p:cNvSpPr>
          <p:nvPr>
            <p:ph type="body" idx="1"/>
          </p:nvPr>
        </p:nvSpPr>
        <p:spPr>
          <a:xfrm>
            <a:off x="0" y="1550550"/>
            <a:ext cx="6723300" cy="83529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ar" sz="1400" b="1">
                <a:solidFill>
                  <a:schemeClr val="dk1"/>
                </a:solidFill>
              </a:rPr>
              <a:t>Case</a:t>
            </a:r>
            <a:r>
              <a:rPr lang="ar" sz="1400">
                <a:solidFill>
                  <a:schemeClr val="dk1"/>
                </a:solidFill>
              </a:rPr>
              <a:t>: </a:t>
            </a:r>
            <a:r>
              <a:rPr lang="ar" sz="1400">
                <a:solidFill>
                  <a:srgbClr val="000000"/>
                </a:solidFill>
              </a:rPr>
              <a:t>58 year old lady told you that she have UTI and that her previous doctor prescribed an antibiotic for her but she says the drug worked at first but the problem returned you did some lab test than you found out that her urine contained +Leukocytosis,culture showed aerobic, nonfermentative, non enterobacterial gram-negative bacilli and her ultrasound tests showed no anatomical problems.</a:t>
            </a:r>
            <a:endParaRPr sz="1400">
              <a:solidFill>
                <a:srgbClr val="000000"/>
              </a:solidFill>
            </a:endParaRPr>
          </a:p>
          <a:p>
            <a:pPr marL="0" lvl="0" indent="0" rtl="0">
              <a:spcBef>
                <a:spcPts val="1600"/>
              </a:spcBef>
              <a:spcAft>
                <a:spcPts val="0"/>
              </a:spcAft>
              <a:buNone/>
            </a:pPr>
            <a:r>
              <a:rPr lang="ar" sz="1400">
                <a:solidFill>
                  <a:srgbClr val="000000"/>
                </a:solidFill>
              </a:rPr>
              <a:t>clinical presentation results : no signs of TB or pneumonia </a:t>
            </a:r>
            <a:endParaRPr sz="1400">
              <a:solidFill>
                <a:srgbClr val="000000"/>
              </a:solidFill>
            </a:endParaRPr>
          </a:p>
          <a:p>
            <a:pPr marL="457200" lvl="0" indent="-317500" rtl="0">
              <a:spcBef>
                <a:spcPts val="1600"/>
              </a:spcBef>
              <a:spcAft>
                <a:spcPts val="0"/>
              </a:spcAft>
              <a:buClr>
                <a:srgbClr val="000000"/>
              </a:buClr>
              <a:buSzPts val="1400"/>
              <a:buAutoNum type="arabicPeriod"/>
            </a:pPr>
            <a:r>
              <a:rPr lang="ar" sz="1400">
                <a:solidFill>
                  <a:srgbClr val="000000"/>
                </a:solidFill>
              </a:rPr>
              <a:t>causative organism ?</a:t>
            </a:r>
            <a:endParaRPr sz="1400">
              <a:solidFill>
                <a:srgbClr val="000000"/>
              </a:solidFill>
            </a:endParaRPr>
          </a:p>
          <a:p>
            <a:pPr marL="457200" lvl="0" indent="-317500" rtl="0">
              <a:spcBef>
                <a:spcPts val="1000"/>
              </a:spcBef>
              <a:spcAft>
                <a:spcPts val="0"/>
              </a:spcAft>
              <a:buClr>
                <a:srgbClr val="000000"/>
              </a:buClr>
              <a:buSzPts val="1400"/>
              <a:buAutoNum type="arabicPeriod"/>
            </a:pPr>
            <a:r>
              <a:rPr lang="ar" sz="1400">
                <a:solidFill>
                  <a:srgbClr val="000000"/>
                </a:solidFill>
              </a:rPr>
              <a:t>what is the name of the antibiotic that was given by her old doctor?</a:t>
            </a:r>
            <a:endParaRPr sz="1400">
              <a:solidFill>
                <a:srgbClr val="000000"/>
              </a:solidFill>
            </a:endParaRPr>
          </a:p>
          <a:p>
            <a:pPr marL="457200" lvl="0" indent="-317500" rtl="0">
              <a:spcBef>
                <a:spcPts val="1000"/>
              </a:spcBef>
              <a:spcAft>
                <a:spcPts val="0"/>
              </a:spcAft>
              <a:buClr>
                <a:srgbClr val="000000"/>
              </a:buClr>
              <a:buSzPts val="1400"/>
              <a:buAutoNum type="arabicPeriod"/>
            </a:pPr>
            <a:r>
              <a:rPr lang="ar" sz="1400">
                <a:solidFill>
                  <a:srgbClr val="000000"/>
                </a:solidFill>
              </a:rPr>
              <a:t>why didn't the drug work ?</a:t>
            </a:r>
            <a:endParaRPr sz="1400">
              <a:solidFill>
                <a:srgbClr val="000000"/>
              </a:solidFill>
            </a:endParaRPr>
          </a:p>
          <a:p>
            <a:pPr marL="457200" lvl="0" indent="-317500" rtl="0">
              <a:spcBef>
                <a:spcPts val="1000"/>
              </a:spcBef>
              <a:spcAft>
                <a:spcPts val="0"/>
              </a:spcAft>
              <a:buClr>
                <a:srgbClr val="000000"/>
              </a:buClr>
              <a:buSzPts val="1400"/>
              <a:buAutoNum type="arabicPeriod"/>
            </a:pPr>
            <a:r>
              <a:rPr lang="ar" sz="1400">
                <a:solidFill>
                  <a:srgbClr val="000000"/>
                </a:solidFill>
              </a:rPr>
              <a:t>what drug should you use in this case?</a:t>
            </a:r>
            <a:endParaRPr sz="1400">
              <a:solidFill>
                <a:srgbClr val="000000"/>
              </a:solidFill>
            </a:endParaRPr>
          </a:p>
          <a:p>
            <a:pPr marL="457200" lvl="0" indent="-317500" rtl="0">
              <a:spcBef>
                <a:spcPts val="1000"/>
              </a:spcBef>
              <a:spcAft>
                <a:spcPts val="0"/>
              </a:spcAft>
              <a:buClr>
                <a:srgbClr val="000000"/>
              </a:buClr>
              <a:buSzPts val="1400"/>
              <a:buAutoNum type="arabicPeriod"/>
            </a:pPr>
            <a:r>
              <a:rPr lang="ar" sz="1400">
                <a:solidFill>
                  <a:srgbClr val="000000"/>
                </a:solidFill>
              </a:rPr>
              <a:t>what is the mechanism of this drug?</a:t>
            </a:r>
            <a:endParaRPr sz="1400">
              <a:solidFill>
                <a:srgbClr val="000000"/>
              </a:solidFill>
            </a:endParaRPr>
          </a:p>
          <a:p>
            <a:pPr marL="457200" lvl="0" indent="-317500" rtl="0">
              <a:spcBef>
                <a:spcPts val="1000"/>
              </a:spcBef>
              <a:spcAft>
                <a:spcPts val="0"/>
              </a:spcAft>
              <a:buClr>
                <a:srgbClr val="000000"/>
              </a:buClr>
              <a:buSzPts val="1400"/>
              <a:buAutoNum type="arabicPeriod"/>
            </a:pPr>
            <a:r>
              <a:rPr lang="ar" sz="1400">
                <a:solidFill>
                  <a:srgbClr val="000000"/>
                </a:solidFill>
              </a:rPr>
              <a:t>name 2 side effect associated with this drug ?</a:t>
            </a:r>
            <a:endParaRPr sz="1400">
              <a:solidFill>
                <a:srgbClr val="000000"/>
              </a:solidFill>
            </a:endParaRPr>
          </a:p>
          <a:p>
            <a:pPr marL="0" lvl="0" indent="0" rtl="0">
              <a:spcBef>
                <a:spcPts val="1000"/>
              </a:spcBef>
              <a:spcAft>
                <a:spcPts val="0"/>
              </a:spcAft>
              <a:buNone/>
            </a:pPr>
            <a:endParaRPr/>
          </a:p>
          <a:p>
            <a:pPr marL="0" lvl="0" indent="0" rtl="0">
              <a:spcBef>
                <a:spcPts val="1600"/>
              </a:spcBef>
              <a:spcAft>
                <a:spcPts val="0"/>
              </a:spcAft>
              <a:buNone/>
            </a:pPr>
            <a:endParaRPr/>
          </a:p>
          <a:p>
            <a:pPr marL="0" lvl="0" indent="0" rtl="0">
              <a:spcBef>
                <a:spcPts val="1600"/>
              </a:spcBef>
              <a:spcAft>
                <a:spcPts val="0"/>
              </a:spcAft>
              <a:buNone/>
            </a:pPr>
            <a:endParaRPr/>
          </a:p>
          <a:p>
            <a:pPr marL="0" lvl="0" indent="0">
              <a:spcBef>
                <a:spcPts val="0"/>
              </a:spcBef>
              <a:spcAft>
                <a:spcPts val="0"/>
              </a:spcAft>
              <a:buNone/>
            </a:pPr>
            <a:endParaRPr/>
          </a:p>
          <a:p>
            <a:pPr marL="0" lvl="0" indent="0" rtl="0">
              <a:spcBef>
                <a:spcPts val="0"/>
              </a:spcBef>
              <a:spcAft>
                <a:spcPts val="0"/>
              </a:spcAft>
              <a:buNone/>
            </a:pPr>
            <a:endParaRPr/>
          </a:p>
          <a:p>
            <a:pPr marL="457200" lvl="0" indent="-317500" rtl="0">
              <a:spcBef>
                <a:spcPts val="1600"/>
              </a:spcBef>
              <a:spcAft>
                <a:spcPts val="0"/>
              </a:spcAft>
              <a:buClr>
                <a:srgbClr val="999999"/>
              </a:buClr>
              <a:buSzPts val="1400"/>
              <a:buAutoNum type="arabicPeriod"/>
            </a:pPr>
            <a:r>
              <a:rPr lang="ar" sz="1400">
                <a:solidFill>
                  <a:srgbClr val="999999"/>
                </a:solidFill>
              </a:rPr>
              <a:t>pseudomonas.</a:t>
            </a:r>
            <a:endParaRPr sz="1400">
              <a:solidFill>
                <a:srgbClr val="999999"/>
              </a:solidFill>
            </a:endParaRPr>
          </a:p>
          <a:p>
            <a:pPr marL="457200" lvl="0" indent="-317500" rtl="0">
              <a:spcBef>
                <a:spcPts val="0"/>
              </a:spcBef>
              <a:spcAft>
                <a:spcPts val="0"/>
              </a:spcAft>
              <a:buClr>
                <a:srgbClr val="999999"/>
              </a:buClr>
              <a:buSzPts val="1400"/>
              <a:buAutoNum type="arabicPeriod"/>
            </a:pPr>
            <a:r>
              <a:rPr lang="ar" sz="1400">
                <a:solidFill>
                  <a:srgbClr val="999999"/>
                </a:solidFill>
              </a:rPr>
              <a:t>might be amoxicillin.</a:t>
            </a:r>
            <a:endParaRPr sz="1400">
              <a:solidFill>
                <a:srgbClr val="999999"/>
              </a:solidFill>
            </a:endParaRPr>
          </a:p>
          <a:p>
            <a:pPr marL="457200" lvl="0" indent="-317500" rtl="0">
              <a:spcBef>
                <a:spcPts val="0"/>
              </a:spcBef>
              <a:spcAft>
                <a:spcPts val="0"/>
              </a:spcAft>
              <a:buClr>
                <a:srgbClr val="999999"/>
              </a:buClr>
              <a:buSzPts val="1400"/>
              <a:buAutoNum type="arabicPeriod"/>
            </a:pPr>
            <a:r>
              <a:rPr lang="ar" sz="1400">
                <a:solidFill>
                  <a:srgbClr val="999999"/>
                </a:solidFill>
              </a:rPr>
              <a:t>because it is a multi drug resistance bacteria.</a:t>
            </a:r>
            <a:endParaRPr sz="1400">
              <a:solidFill>
                <a:srgbClr val="999999"/>
              </a:solidFill>
            </a:endParaRPr>
          </a:p>
          <a:p>
            <a:pPr marL="457200" lvl="0" indent="-317500" rtl="0">
              <a:spcBef>
                <a:spcPts val="0"/>
              </a:spcBef>
              <a:spcAft>
                <a:spcPts val="0"/>
              </a:spcAft>
              <a:buClr>
                <a:srgbClr val="999999"/>
              </a:buClr>
              <a:buSzPts val="1400"/>
              <a:buAutoNum type="arabicPeriod"/>
            </a:pPr>
            <a:r>
              <a:rPr lang="ar" sz="1400">
                <a:solidFill>
                  <a:srgbClr val="999999"/>
                </a:solidFill>
              </a:rPr>
              <a:t>ciprofloxacin.</a:t>
            </a:r>
            <a:endParaRPr sz="1400">
              <a:solidFill>
                <a:srgbClr val="999999"/>
              </a:solidFill>
            </a:endParaRPr>
          </a:p>
          <a:p>
            <a:pPr marL="457200" lvl="0" indent="-317500" rtl="0">
              <a:spcBef>
                <a:spcPts val="0"/>
              </a:spcBef>
              <a:spcAft>
                <a:spcPts val="0"/>
              </a:spcAft>
              <a:buClr>
                <a:srgbClr val="999999"/>
              </a:buClr>
              <a:buSzPts val="1400"/>
              <a:buAutoNum type="arabicPeriod"/>
            </a:pPr>
            <a:r>
              <a:rPr lang="ar" sz="1400">
                <a:solidFill>
                  <a:srgbClr val="999999"/>
                </a:solidFill>
              </a:rPr>
              <a:t>it inhibit DNA gyrase enzyme.</a:t>
            </a:r>
            <a:endParaRPr sz="1400">
              <a:solidFill>
                <a:srgbClr val="999999"/>
              </a:solidFill>
            </a:endParaRPr>
          </a:p>
          <a:p>
            <a:pPr marL="457200" lvl="0" indent="-317500" rtl="0">
              <a:spcBef>
                <a:spcPts val="0"/>
              </a:spcBef>
              <a:spcAft>
                <a:spcPts val="0"/>
              </a:spcAft>
              <a:buClr>
                <a:srgbClr val="999999"/>
              </a:buClr>
              <a:buSzPts val="1400"/>
              <a:buAutoNum type="arabicPeriod"/>
            </a:pPr>
            <a:r>
              <a:rPr lang="ar" sz="1400">
                <a:solidFill>
                  <a:srgbClr val="999999"/>
                </a:solidFill>
              </a:rPr>
              <a:t>phototoxicity and arthropathy (damage cartilage).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pic>
        <p:nvPicPr>
          <p:cNvPr id="281" name="Shape 281"/>
          <p:cNvPicPr preferRelativeResize="0"/>
          <p:nvPr/>
        </p:nvPicPr>
        <p:blipFill>
          <a:blip r:embed="rId3">
            <a:alphaModFix/>
          </a:blip>
          <a:stretch>
            <a:fillRect/>
          </a:stretch>
        </p:blipFill>
        <p:spPr>
          <a:xfrm>
            <a:off x="0" y="794863"/>
            <a:ext cx="2300850" cy="755675"/>
          </a:xfrm>
          <a:prstGeom prst="rect">
            <a:avLst/>
          </a:prstGeom>
          <a:noFill/>
          <a:ln>
            <a:noFill/>
          </a:ln>
        </p:spPr>
      </p:pic>
      <p:sp>
        <p:nvSpPr>
          <p:cNvPr id="282" name="Shape 282"/>
          <p:cNvSpPr txBox="1">
            <a:spLocks noGrp="1"/>
          </p:cNvSpPr>
          <p:nvPr>
            <p:ph type="title"/>
          </p:nvPr>
        </p:nvSpPr>
        <p:spPr>
          <a:xfrm>
            <a:off x="0" y="0"/>
            <a:ext cx="6858000" cy="655800"/>
          </a:xfrm>
          <a:prstGeom prst="rect">
            <a:avLst/>
          </a:prstGeom>
          <a:solidFill>
            <a:srgbClr val="782A72"/>
          </a:solidFill>
        </p:spPr>
        <p:txBody>
          <a:bodyPr spcFirstLastPara="1" wrap="square" lIns="91425" tIns="91425" rIns="91425" bIns="91425" anchor="t" anchorCtr="0">
            <a:noAutofit/>
          </a:bodyPr>
          <a:lstStyle/>
          <a:p>
            <a:pPr marL="0" lvl="0" indent="0" algn="ctr" rtl="0">
              <a:spcBef>
                <a:spcPts val="0"/>
              </a:spcBef>
              <a:spcAft>
                <a:spcPts val="0"/>
              </a:spcAft>
              <a:buNone/>
            </a:pPr>
            <a:r>
              <a:rPr lang="ar" sz="3000">
                <a:solidFill>
                  <a:srgbClr val="FFFFFF"/>
                </a:solidFill>
              </a:rPr>
              <a:t>Questions</a:t>
            </a:r>
            <a:endParaRPr sz="3000">
              <a:solidFill>
                <a:srgbClr val="FFFFFF"/>
              </a:solidFill>
            </a:endParaRPr>
          </a:p>
        </p:txBody>
      </p:sp>
      <p:sp>
        <p:nvSpPr>
          <p:cNvPr id="283" name="Shape 283"/>
          <p:cNvSpPr txBox="1"/>
          <p:nvPr/>
        </p:nvSpPr>
        <p:spPr>
          <a:xfrm>
            <a:off x="0" y="1550550"/>
            <a:ext cx="6390300" cy="82140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endParaRPr>
              <a:solidFill>
                <a:srgbClr val="999999"/>
              </a:solidFill>
              <a:latin typeface="Cambria"/>
              <a:ea typeface="Cambria"/>
              <a:cs typeface="Cambria"/>
              <a:sym typeface="Cambria"/>
            </a:endParaRPr>
          </a:p>
          <a:p>
            <a:pPr marL="0" lvl="0" indent="0" rtl="0">
              <a:spcBef>
                <a:spcPts val="1600"/>
              </a:spcBef>
              <a:spcAft>
                <a:spcPts val="0"/>
              </a:spcAft>
              <a:buNone/>
            </a:pPr>
            <a:endParaRPr>
              <a:solidFill>
                <a:srgbClr val="595959"/>
              </a:solidFill>
              <a:latin typeface="Cambria"/>
              <a:ea typeface="Cambria"/>
              <a:cs typeface="Cambria"/>
              <a:sym typeface="Cambria"/>
            </a:endParaRPr>
          </a:p>
          <a:p>
            <a:pPr marL="0" lvl="0" indent="0" rtl="0">
              <a:spcBef>
                <a:spcPts val="1600"/>
              </a:spcBef>
              <a:spcAft>
                <a:spcPts val="1600"/>
              </a:spcAft>
              <a:buNone/>
            </a:pPr>
            <a:endParaRPr>
              <a:solidFill>
                <a:srgbClr val="595959"/>
              </a:solidFill>
              <a:latin typeface="Cambria"/>
              <a:ea typeface="Cambria"/>
              <a:cs typeface="Cambria"/>
              <a:sym typeface="Cambria"/>
            </a:endParaRPr>
          </a:p>
        </p:txBody>
      </p:sp>
      <p:sp>
        <p:nvSpPr>
          <p:cNvPr id="284" name="Shape 284"/>
          <p:cNvSpPr txBox="1">
            <a:spLocks noGrp="1"/>
          </p:cNvSpPr>
          <p:nvPr>
            <p:ph type="body" idx="1"/>
          </p:nvPr>
        </p:nvSpPr>
        <p:spPr>
          <a:xfrm>
            <a:off x="0" y="1550550"/>
            <a:ext cx="6719100" cy="8353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ar" sz="1400" b="1">
                <a:solidFill>
                  <a:schemeClr val="dk1"/>
                </a:solidFill>
              </a:rPr>
              <a:t>Case:</a:t>
            </a:r>
            <a:r>
              <a:rPr lang="ar" sz="1400">
                <a:solidFill>
                  <a:schemeClr val="dk1"/>
                </a:solidFill>
              </a:rPr>
              <a:t> </a:t>
            </a:r>
            <a:r>
              <a:rPr lang="ar" sz="1400">
                <a:solidFill>
                  <a:srgbClr val="000000"/>
                </a:solidFill>
              </a:rPr>
              <a:t>Pregnant women complaining from the following problems:</a:t>
            </a:r>
            <a:endParaRPr sz="1400">
              <a:solidFill>
                <a:srgbClr val="000000"/>
              </a:solidFill>
            </a:endParaRPr>
          </a:p>
          <a:p>
            <a:pPr marL="0" lvl="0" indent="0" rtl="0">
              <a:spcBef>
                <a:spcPts val="0"/>
              </a:spcBef>
              <a:spcAft>
                <a:spcPts val="0"/>
              </a:spcAft>
              <a:buNone/>
            </a:pPr>
            <a:r>
              <a:rPr lang="ar" sz="1400">
                <a:solidFill>
                  <a:srgbClr val="000000"/>
                </a:solidFill>
              </a:rPr>
              <a:t>burning sensation when voiding urine, urgency for peeing.</a:t>
            </a:r>
            <a:endParaRPr sz="1400">
              <a:solidFill>
                <a:srgbClr val="000000"/>
              </a:solidFill>
            </a:endParaRPr>
          </a:p>
          <a:p>
            <a:pPr marL="0" lvl="0" indent="0" rtl="0">
              <a:spcBef>
                <a:spcPts val="0"/>
              </a:spcBef>
              <a:spcAft>
                <a:spcPts val="0"/>
              </a:spcAft>
              <a:buNone/>
            </a:pPr>
            <a:r>
              <a:rPr lang="ar" sz="1400">
                <a:solidFill>
                  <a:srgbClr val="000000"/>
                </a:solidFill>
              </a:rPr>
              <a:t>lab test showed cloudy urine ,leukocytes + , bacteria count more than 100000 per ml and urine culture showed Gram-negative, facultatively anaerobic, rod-shaped bacteria.</a:t>
            </a:r>
            <a:endParaRPr sz="1400">
              <a:solidFill>
                <a:srgbClr val="000000"/>
              </a:solidFill>
            </a:endParaRPr>
          </a:p>
          <a:p>
            <a:pPr marL="0" lvl="0" indent="0" rtl="0">
              <a:spcBef>
                <a:spcPts val="0"/>
              </a:spcBef>
              <a:spcAft>
                <a:spcPts val="0"/>
              </a:spcAft>
              <a:buNone/>
            </a:pPr>
            <a:endParaRPr sz="1400">
              <a:solidFill>
                <a:srgbClr val="000000"/>
              </a:solidFill>
            </a:endParaRPr>
          </a:p>
          <a:p>
            <a:pPr marL="457200" lvl="0" indent="-317500" rtl="0">
              <a:spcBef>
                <a:spcPts val="0"/>
              </a:spcBef>
              <a:spcAft>
                <a:spcPts val="0"/>
              </a:spcAft>
              <a:buClr>
                <a:srgbClr val="000000"/>
              </a:buClr>
              <a:buSzPts val="1400"/>
              <a:buAutoNum type="arabicPeriod"/>
            </a:pPr>
            <a:r>
              <a:rPr lang="ar" sz="1400">
                <a:solidFill>
                  <a:srgbClr val="000000"/>
                </a:solidFill>
              </a:rPr>
              <a:t>what is the problem ?</a:t>
            </a:r>
            <a:endParaRPr sz="1400">
              <a:solidFill>
                <a:srgbClr val="999999"/>
              </a:solidFill>
            </a:endParaRPr>
          </a:p>
          <a:p>
            <a:pPr marL="457200" lvl="0" indent="-317500" rtl="0">
              <a:spcBef>
                <a:spcPts val="1000"/>
              </a:spcBef>
              <a:spcAft>
                <a:spcPts val="0"/>
              </a:spcAft>
              <a:buClr>
                <a:srgbClr val="000000"/>
              </a:buClr>
              <a:buSzPts val="1400"/>
              <a:buAutoNum type="arabicPeriod"/>
            </a:pPr>
            <a:r>
              <a:rPr lang="ar" sz="1400">
                <a:solidFill>
                  <a:srgbClr val="000000"/>
                </a:solidFill>
              </a:rPr>
              <a:t>what is the causative organism ?</a:t>
            </a:r>
            <a:endParaRPr sz="1400">
              <a:solidFill>
                <a:srgbClr val="000000"/>
              </a:solidFill>
            </a:endParaRPr>
          </a:p>
          <a:p>
            <a:pPr marL="457200" lvl="0" indent="-317500" rtl="0">
              <a:spcBef>
                <a:spcPts val="1000"/>
              </a:spcBef>
              <a:spcAft>
                <a:spcPts val="0"/>
              </a:spcAft>
              <a:buClr>
                <a:srgbClr val="000000"/>
              </a:buClr>
              <a:buSzPts val="1400"/>
              <a:buAutoNum type="arabicPeriod"/>
            </a:pPr>
            <a:r>
              <a:rPr lang="ar" sz="1400">
                <a:solidFill>
                  <a:srgbClr val="000000"/>
                </a:solidFill>
              </a:rPr>
              <a:t>what is the best drug for this case ?</a:t>
            </a:r>
            <a:endParaRPr sz="1400">
              <a:solidFill>
                <a:srgbClr val="000000"/>
              </a:solidFill>
            </a:endParaRPr>
          </a:p>
          <a:p>
            <a:pPr marL="457200" lvl="0" indent="-317500" rtl="0">
              <a:spcBef>
                <a:spcPts val="1000"/>
              </a:spcBef>
              <a:spcAft>
                <a:spcPts val="0"/>
              </a:spcAft>
              <a:buClr>
                <a:srgbClr val="000000"/>
              </a:buClr>
              <a:buSzPts val="1400"/>
              <a:buAutoNum type="arabicPeriod"/>
            </a:pPr>
            <a:r>
              <a:rPr lang="ar" sz="1400">
                <a:solidFill>
                  <a:srgbClr val="000000"/>
                </a:solidFill>
              </a:rPr>
              <a:t>what drugs should you avoid ?</a:t>
            </a:r>
            <a:endParaRPr sz="1400">
              <a:solidFill>
                <a:srgbClr val="000000"/>
              </a:solidFill>
            </a:endParaRPr>
          </a:p>
          <a:p>
            <a:pPr marL="457200" lvl="0" indent="-317500">
              <a:spcBef>
                <a:spcPts val="1000"/>
              </a:spcBef>
              <a:spcAft>
                <a:spcPts val="0"/>
              </a:spcAft>
              <a:buClr>
                <a:srgbClr val="000000"/>
              </a:buClr>
              <a:buSzPts val="1400"/>
              <a:buAutoNum type="arabicPeriod"/>
            </a:pPr>
            <a:r>
              <a:rPr lang="ar" sz="1400">
                <a:solidFill>
                  <a:srgbClr val="000000"/>
                </a:solidFill>
              </a:rPr>
              <a:t>to prevent future infections should we use prophylaxis in this case ?</a:t>
            </a:r>
            <a:endParaRPr sz="1400">
              <a:solidFill>
                <a:srgbClr val="000000"/>
              </a:solidFill>
            </a:endParaRPr>
          </a:p>
          <a:p>
            <a:pPr marL="0" lvl="0" indent="0">
              <a:spcBef>
                <a:spcPts val="1000"/>
              </a:spcBef>
              <a:spcAft>
                <a:spcPts val="0"/>
              </a:spcAft>
              <a:buNone/>
            </a:pPr>
            <a:endParaRPr sz="1400">
              <a:solidFill>
                <a:srgbClr val="000000"/>
              </a:solidFill>
            </a:endParaRPr>
          </a:p>
          <a:p>
            <a:pPr marL="0" lvl="0" indent="0">
              <a:spcBef>
                <a:spcPts val="1600"/>
              </a:spcBef>
              <a:spcAft>
                <a:spcPts val="0"/>
              </a:spcAft>
              <a:buNone/>
            </a:pPr>
            <a:endParaRPr sz="1400">
              <a:solidFill>
                <a:srgbClr val="000000"/>
              </a:solidFill>
            </a:endParaRPr>
          </a:p>
          <a:p>
            <a:pPr marL="0" lvl="0" indent="0">
              <a:spcBef>
                <a:spcPts val="1600"/>
              </a:spcBef>
              <a:spcAft>
                <a:spcPts val="0"/>
              </a:spcAft>
              <a:buNone/>
            </a:pPr>
            <a:endParaRPr sz="1400">
              <a:solidFill>
                <a:srgbClr val="000000"/>
              </a:solidFill>
            </a:endParaRPr>
          </a:p>
          <a:p>
            <a:pPr marL="0" lvl="0" indent="0">
              <a:spcBef>
                <a:spcPts val="1600"/>
              </a:spcBef>
              <a:spcAft>
                <a:spcPts val="0"/>
              </a:spcAft>
              <a:buNone/>
            </a:pPr>
            <a:endParaRPr sz="1400">
              <a:solidFill>
                <a:srgbClr val="000000"/>
              </a:solidFill>
            </a:endParaRPr>
          </a:p>
          <a:p>
            <a:pPr marL="0" lvl="0" indent="0">
              <a:spcBef>
                <a:spcPts val="1600"/>
              </a:spcBef>
              <a:spcAft>
                <a:spcPts val="0"/>
              </a:spcAft>
              <a:buNone/>
            </a:pPr>
            <a:endParaRPr sz="1400">
              <a:solidFill>
                <a:srgbClr val="000000"/>
              </a:solidFill>
            </a:endParaRPr>
          </a:p>
          <a:p>
            <a:pPr marL="0" lvl="0" indent="0">
              <a:spcBef>
                <a:spcPts val="1600"/>
              </a:spcBef>
              <a:spcAft>
                <a:spcPts val="0"/>
              </a:spcAft>
              <a:buNone/>
            </a:pPr>
            <a:endParaRPr sz="1400">
              <a:solidFill>
                <a:srgbClr val="000000"/>
              </a:solidFill>
            </a:endParaRPr>
          </a:p>
          <a:p>
            <a:pPr marL="0" lvl="0" indent="0">
              <a:spcBef>
                <a:spcPts val="1600"/>
              </a:spcBef>
              <a:spcAft>
                <a:spcPts val="0"/>
              </a:spcAft>
              <a:buNone/>
            </a:pPr>
            <a:endParaRPr sz="1400">
              <a:solidFill>
                <a:srgbClr val="000000"/>
              </a:solidFill>
            </a:endParaRPr>
          </a:p>
          <a:p>
            <a:pPr marL="457200" lvl="0" indent="-317500">
              <a:spcBef>
                <a:spcPts val="1600"/>
              </a:spcBef>
              <a:spcAft>
                <a:spcPts val="0"/>
              </a:spcAft>
              <a:buClr>
                <a:srgbClr val="999999"/>
              </a:buClr>
              <a:buSzPts val="1400"/>
              <a:buAutoNum type="arabicPeriod"/>
            </a:pPr>
            <a:r>
              <a:rPr lang="ar" sz="1400">
                <a:solidFill>
                  <a:srgbClr val="999999"/>
                </a:solidFill>
              </a:rPr>
              <a:t>cystitis .</a:t>
            </a:r>
            <a:endParaRPr sz="1400">
              <a:solidFill>
                <a:srgbClr val="999999"/>
              </a:solidFill>
            </a:endParaRPr>
          </a:p>
          <a:p>
            <a:pPr marL="457200" lvl="0" indent="-317500">
              <a:spcBef>
                <a:spcPts val="0"/>
              </a:spcBef>
              <a:spcAft>
                <a:spcPts val="0"/>
              </a:spcAft>
              <a:buClr>
                <a:srgbClr val="999999"/>
              </a:buClr>
              <a:buSzPts val="1400"/>
              <a:buAutoNum type="arabicPeriod"/>
            </a:pPr>
            <a:r>
              <a:rPr lang="ar" sz="1400">
                <a:solidFill>
                  <a:srgbClr val="999999"/>
                </a:solidFill>
              </a:rPr>
              <a:t>E.coli.</a:t>
            </a:r>
            <a:endParaRPr sz="1400">
              <a:solidFill>
                <a:srgbClr val="999999"/>
              </a:solidFill>
            </a:endParaRPr>
          </a:p>
          <a:p>
            <a:pPr marL="457200" lvl="0" indent="-317500">
              <a:spcBef>
                <a:spcPts val="0"/>
              </a:spcBef>
              <a:spcAft>
                <a:spcPts val="0"/>
              </a:spcAft>
              <a:buClr>
                <a:srgbClr val="999999"/>
              </a:buClr>
              <a:buSzPts val="1400"/>
              <a:buAutoNum type="arabicPeriod"/>
            </a:pPr>
            <a:r>
              <a:rPr lang="ar" sz="1400">
                <a:solidFill>
                  <a:srgbClr val="999999"/>
                </a:solidFill>
              </a:rPr>
              <a:t>amoxicillin ,penicillin and erythromycin.</a:t>
            </a:r>
            <a:endParaRPr sz="1400">
              <a:solidFill>
                <a:srgbClr val="999999"/>
              </a:solidFill>
            </a:endParaRPr>
          </a:p>
          <a:p>
            <a:pPr marL="457200" lvl="0" indent="-317500">
              <a:spcBef>
                <a:spcPts val="0"/>
              </a:spcBef>
              <a:spcAft>
                <a:spcPts val="0"/>
              </a:spcAft>
              <a:buClr>
                <a:srgbClr val="999999"/>
              </a:buClr>
              <a:buSzPts val="1400"/>
              <a:buAutoNum type="arabicPeriod"/>
            </a:pPr>
            <a:r>
              <a:rPr lang="ar" sz="1400">
                <a:solidFill>
                  <a:srgbClr val="999999"/>
                </a:solidFill>
              </a:rPr>
              <a:t>tetracyclines , SMX,TMP and Nitrofurantoin.  </a:t>
            </a:r>
            <a:endParaRPr sz="1400">
              <a:solidFill>
                <a:srgbClr val="999999"/>
              </a:solidFill>
            </a:endParaRPr>
          </a:p>
          <a:p>
            <a:pPr marL="457200" lvl="0" indent="-317500" rtl="0">
              <a:spcBef>
                <a:spcPts val="0"/>
              </a:spcBef>
              <a:spcAft>
                <a:spcPts val="0"/>
              </a:spcAft>
              <a:buClr>
                <a:srgbClr val="999999"/>
              </a:buClr>
              <a:buSzPts val="1400"/>
              <a:buAutoNum type="arabicPeriod"/>
            </a:pPr>
            <a:r>
              <a:rPr lang="ar" sz="1400">
                <a:solidFill>
                  <a:srgbClr val="999999"/>
                </a:solidFill>
              </a:rPr>
              <a:t>yes we should continue with antibiotic one daily dose  throughout the pregnancy period.</a:t>
            </a:r>
            <a:endParaRPr sz="1400">
              <a:solidFill>
                <a:srgbClr val="000000"/>
              </a:solidFill>
            </a:endParaRPr>
          </a:p>
          <a:p>
            <a:pPr marL="0" lvl="0" indent="0" rtl="0">
              <a:spcBef>
                <a:spcPts val="1600"/>
              </a:spcBef>
              <a:spcAft>
                <a:spcPts val="0"/>
              </a:spcAft>
              <a:buNone/>
            </a:pPr>
            <a:endParaRPr sz="1400">
              <a:solidFill>
                <a:srgbClr val="999999"/>
              </a:solidFill>
            </a:endParaRPr>
          </a:p>
          <a:p>
            <a:pPr marL="0" lvl="0" indent="0" rtl="0">
              <a:spcBef>
                <a:spcPts val="1600"/>
              </a:spcBef>
              <a:spcAft>
                <a:spcPts val="0"/>
              </a:spcAft>
              <a:buNone/>
            </a:pPr>
            <a:r>
              <a:rPr lang="ar" sz="1400">
                <a:solidFill>
                  <a:srgbClr val="000000"/>
                </a:solidFill>
              </a:rPr>
              <a:t> </a:t>
            </a:r>
            <a:endParaRPr sz="1400">
              <a:solidFill>
                <a:srgbClr val="000000"/>
              </a:solidFill>
            </a:endParaRPr>
          </a:p>
          <a:p>
            <a:pPr marL="0" lvl="0" indent="0" rtl="0">
              <a:spcBef>
                <a:spcPts val="1600"/>
              </a:spcBef>
              <a:spcAft>
                <a:spcPts val="16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grpSp>
        <p:nvGrpSpPr>
          <p:cNvPr id="289" name="Shape 289"/>
          <p:cNvGrpSpPr/>
          <p:nvPr/>
        </p:nvGrpSpPr>
        <p:grpSpPr>
          <a:xfrm>
            <a:off x="1474522" y="1588809"/>
            <a:ext cx="5231049" cy="2014106"/>
            <a:chOff x="1474522" y="1589127"/>
            <a:chExt cx="5231049" cy="2014509"/>
          </a:xfrm>
        </p:grpSpPr>
        <p:grpSp>
          <p:nvGrpSpPr>
            <p:cNvPr id="290" name="Shape 290"/>
            <p:cNvGrpSpPr/>
            <p:nvPr/>
          </p:nvGrpSpPr>
          <p:grpSpPr>
            <a:xfrm>
              <a:off x="1777471" y="1589127"/>
              <a:ext cx="4928100" cy="658773"/>
              <a:chOff x="1777471" y="1589127"/>
              <a:chExt cx="4928100" cy="658773"/>
            </a:xfrm>
          </p:grpSpPr>
          <p:cxnSp>
            <p:nvCxnSpPr>
              <p:cNvPr id="291" name="Shape 291"/>
              <p:cNvCxnSpPr/>
              <p:nvPr/>
            </p:nvCxnSpPr>
            <p:spPr>
              <a:xfrm>
                <a:off x="1777471" y="2247900"/>
                <a:ext cx="4928100" cy="0"/>
              </a:xfrm>
              <a:prstGeom prst="straightConnector1">
                <a:avLst/>
              </a:prstGeom>
              <a:noFill/>
              <a:ln w="38100" cap="flat" cmpd="sng">
                <a:solidFill>
                  <a:srgbClr val="376761"/>
                </a:solidFill>
                <a:prstDash val="solid"/>
                <a:miter lim="800000"/>
                <a:headEnd type="none" w="sm" len="sm"/>
                <a:tailEnd type="none" w="sm" len="sm"/>
              </a:ln>
            </p:spPr>
          </p:cxnSp>
          <p:sp>
            <p:nvSpPr>
              <p:cNvPr id="292" name="Shape 292"/>
              <p:cNvSpPr txBox="1"/>
              <p:nvPr/>
            </p:nvSpPr>
            <p:spPr>
              <a:xfrm>
                <a:off x="2107935" y="1589127"/>
                <a:ext cx="42672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Century"/>
                  <a:buNone/>
                </a:pPr>
                <a:r>
                  <a:rPr lang="ar" sz="1800" b="0" i="0" u="none" strike="noStrike" cap="none">
                    <a:solidFill>
                      <a:srgbClr val="000000"/>
                    </a:solidFill>
                    <a:latin typeface="Century"/>
                    <a:ea typeface="Century"/>
                    <a:cs typeface="Century"/>
                    <a:sym typeface="Century"/>
                  </a:rPr>
                  <a:t>“It is not hard, you just made it to the end!”</a:t>
                </a:r>
                <a:endParaRPr/>
              </a:p>
            </p:txBody>
          </p:sp>
        </p:grpSp>
        <p:sp>
          <p:nvSpPr>
            <p:cNvPr id="293" name="Shape 293"/>
            <p:cNvSpPr txBox="1"/>
            <p:nvPr/>
          </p:nvSpPr>
          <p:spPr>
            <a:xfrm>
              <a:off x="2406121" y="2438399"/>
              <a:ext cx="3175500" cy="5232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93297C"/>
                </a:buClr>
                <a:buSzPts val="2800"/>
                <a:buFont typeface="Cambria"/>
                <a:buNone/>
              </a:pPr>
              <a:r>
                <a:rPr lang="ar" sz="2800" b="0" i="0" u="none" strike="noStrike" cap="none">
                  <a:solidFill>
                    <a:srgbClr val="93297C"/>
                  </a:solidFill>
                  <a:latin typeface="Cambria"/>
                  <a:ea typeface="Cambria"/>
                  <a:cs typeface="Cambria"/>
                  <a:sym typeface="Cambria"/>
                </a:rPr>
                <a:t>Team Leaders:</a:t>
              </a:r>
              <a:endParaRPr/>
            </a:p>
          </p:txBody>
        </p:sp>
        <p:sp>
          <p:nvSpPr>
            <p:cNvPr id="294" name="Shape 294"/>
            <p:cNvSpPr txBox="1"/>
            <p:nvPr/>
          </p:nvSpPr>
          <p:spPr>
            <a:xfrm>
              <a:off x="1474522" y="3141936"/>
              <a:ext cx="5038800" cy="4617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400"/>
                <a:buFont typeface="Calibri"/>
                <a:buNone/>
              </a:pPr>
              <a:endParaRPr sz="2400" b="0" i="0" u="none" strike="noStrike" cap="none">
                <a:solidFill>
                  <a:srgbClr val="000000"/>
                </a:solidFill>
                <a:latin typeface="Cambria"/>
                <a:ea typeface="Cambria"/>
                <a:cs typeface="Cambria"/>
                <a:sym typeface="Cambria"/>
              </a:endParaRPr>
            </a:p>
          </p:txBody>
        </p:sp>
      </p:grpSp>
      <p:sp>
        <p:nvSpPr>
          <p:cNvPr id="295" name="Shape 295"/>
          <p:cNvSpPr/>
          <p:nvPr/>
        </p:nvSpPr>
        <p:spPr>
          <a:xfrm>
            <a:off x="0" y="7656245"/>
            <a:ext cx="2266500" cy="492000"/>
          </a:xfrm>
          <a:prstGeom prst="homePlate">
            <a:avLst>
              <a:gd name="adj" fmla="val 50000"/>
            </a:avLst>
          </a:prstGeom>
          <a:solidFill>
            <a:srgbClr val="FBE4D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Cambria"/>
              <a:buNone/>
            </a:pPr>
            <a:r>
              <a:rPr lang="ar" sz="1800" b="0" i="0" u="none" strike="noStrike" cap="none">
                <a:solidFill>
                  <a:srgbClr val="000000"/>
                </a:solidFill>
                <a:latin typeface="Cambria"/>
                <a:ea typeface="Cambria"/>
                <a:cs typeface="Cambria"/>
                <a:sym typeface="Cambria"/>
              </a:rPr>
              <a:t>References:</a:t>
            </a:r>
            <a:endParaRPr sz="1800" b="1" i="0" u="none" strike="noStrike" cap="none">
              <a:solidFill>
                <a:srgbClr val="000000"/>
              </a:solidFill>
              <a:latin typeface="Cambria"/>
              <a:ea typeface="Cambria"/>
              <a:cs typeface="Cambria"/>
              <a:sym typeface="Cambria"/>
            </a:endParaRPr>
          </a:p>
        </p:txBody>
      </p:sp>
      <p:sp>
        <p:nvSpPr>
          <p:cNvPr id="296" name="Shape 296"/>
          <p:cNvSpPr txBox="1"/>
          <p:nvPr/>
        </p:nvSpPr>
        <p:spPr>
          <a:xfrm>
            <a:off x="95618" y="8264329"/>
            <a:ext cx="2975100" cy="369300"/>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000000"/>
              </a:buClr>
              <a:buSzPts val="1800"/>
              <a:buFont typeface="Noto Sans Symbols"/>
              <a:buChar char="✓"/>
            </a:pPr>
            <a:r>
              <a:rPr lang="ar" sz="1800" b="0" i="0" u="none" strike="noStrike" cap="none">
                <a:solidFill>
                  <a:srgbClr val="000000"/>
                </a:solidFill>
                <a:latin typeface="Calibri"/>
                <a:ea typeface="Calibri"/>
                <a:cs typeface="Calibri"/>
                <a:sym typeface="Calibri"/>
              </a:rPr>
              <a:t>Doctors’ notes and slides</a:t>
            </a:r>
            <a:endParaRPr/>
          </a:p>
        </p:txBody>
      </p:sp>
      <p:pic>
        <p:nvPicPr>
          <p:cNvPr id="297" name="Shape 297"/>
          <p:cNvPicPr preferRelativeResize="0"/>
          <p:nvPr/>
        </p:nvPicPr>
        <p:blipFill rotWithShape="1">
          <a:blip r:embed="rId3">
            <a:alphaModFix/>
          </a:blip>
          <a:srcRect/>
          <a:stretch/>
        </p:blipFill>
        <p:spPr>
          <a:xfrm>
            <a:off x="158589" y="9131033"/>
            <a:ext cx="590406" cy="590406"/>
          </a:xfrm>
          <a:prstGeom prst="rect">
            <a:avLst/>
          </a:prstGeom>
          <a:noFill/>
          <a:ln>
            <a:noFill/>
          </a:ln>
        </p:spPr>
      </p:pic>
      <p:sp>
        <p:nvSpPr>
          <p:cNvPr id="298" name="Shape 298"/>
          <p:cNvSpPr txBox="1"/>
          <p:nvPr/>
        </p:nvSpPr>
        <p:spPr>
          <a:xfrm>
            <a:off x="749139" y="9256057"/>
            <a:ext cx="20322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r>
              <a:rPr lang="ar" sz="1800" b="0" i="0" u="none" strike="noStrike" cap="none">
                <a:solidFill>
                  <a:srgbClr val="000000"/>
                </a:solidFill>
                <a:latin typeface="Calibri"/>
                <a:ea typeface="Calibri"/>
                <a:cs typeface="Calibri"/>
                <a:sym typeface="Calibri"/>
              </a:rPr>
              <a:t>@Pharma4370</a:t>
            </a:r>
            <a:endParaRPr/>
          </a:p>
        </p:txBody>
      </p:sp>
      <p:pic>
        <p:nvPicPr>
          <p:cNvPr id="299" name="Shape 299"/>
          <p:cNvPicPr preferRelativeResize="0"/>
          <p:nvPr/>
        </p:nvPicPr>
        <p:blipFill rotWithShape="1">
          <a:blip r:embed="rId4">
            <a:alphaModFix/>
          </a:blip>
          <a:srcRect/>
          <a:stretch/>
        </p:blipFill>
        <p:spPr>
          <a:xfrm>
            <a:off x="2537354" y="9145474"/>
            <a:ext cx="590406" cy="590406"/>
          </a:xfrm>
          <a:prstGeom prst="rect">
            <a:avLst/>
          </a:prstGeom>
          <a:noFill/>
          <a:ln>
            <a:noFill/>
          </a:ln>
        </p:spPr>
      </p:pic>
      <p:sp>
        <p:nvSpPr>
          <p:cNvPr id="300" name="Shape 300"/>
          <p:cNvSpPr txBox="1"/>
          <p:nvPr/>
        </p:nvSpPr>
        <p:spPr>
          <a:xfrm>
            <a:off x="3161932" y="9256057"/>
            <a:ext cx="35376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Calibri"/>
              <a:buNone/>
            </a:pPr>
            <a:r>
              <a:rPr lang="ar" sz="1800" b="0" i="0" u="none" strike="noStrike" cap="none">
                <a:solidFill>
                  <a:srgbClr val="000000"/>
                </a:solidFill>
                <a:latin typeface="Calibri"/>
                <a:ea typeface="Calibri"/>
                <a:cs typeface="Calibri"/>
                <a:sym typeface="Calibri"/>
              </a:rPr>
              <a:t>pharmacology437@gmail.com</a:t>
            </a:r>
            <a:endParaRPr/>
          </a:p>
        </p:txBody>
      </p:sp>
      <p:sp>
        <p:nvSpPr>
          <p:cNvPr id="301" name="Shape 301"/>
          <p:cNvSpPr txBox="1"/>
          <p:nvPr/>
        </p:nvSpPr>
        <p:spPr>
          <a:xfrm>
            <a:off x="1344997" y="2954650"/>
            <a:ext cx="5276700" cy="4620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000000"/>
              </a:buClr>
              <a:buSzPts val="2400"/>
              <a:buFont typeface="Calibri"/>
              <a:buNone/>
            </a:pPr>
            <a:r>
              <a:rPr lang="ar" sz="2400">
                <a:latin typeface="Cambria"/>
                <a:ea typeface="Cambria"/>
                <a:cs typeface="Cambria"/>
                <a:sym typeface="Cambria"/>
              </a:rPr>
              <a:t>Yazeed Alharbi &amp; Hadeel Awartani</a:t>
            </a:r>
            <a:endParaRPr sz="2400">
              <a:latin typeface="Cambria"/>
              <a:ea typeface="Cambria"/>
              <a:cs typeface="Cambria"/>
              <a:sym typeface="Cambria"/>
            </a:endParaRPr>
          </a:p>
          <a:p>
            <a:pPr marL="0" marR="0" lvl="0" indent="0" algn="ctr" rtl="0">
              <a:lnSpc>
                <a:spcPct val="100000"/>
              </a:lnSpc>
              <a:spcBef>
                <a:spcPts val="0"/>
              </a:spcBef>
              <a:spcAft>
                <a:spcPts val="0"/>
              </a:spcAft>
              <a:buClr>
                <a:srgbClr val="000000"/>
              </a:buClr>
              <a:buSzPts val="2400"/>
              <a:buFont typeface="Calibri"/>
              <a:buNone/>
            </a:pPr>
            <a:endParaRPr sz="2400">
              <a:latin typeface="Cambria"/>
              <a:ea typeface="Cambria"/>
              <a:cs typeface="Cambria"/>
              <a:sym typeface="Cambria"/>
            </a:endParaRPr>
          </a:p>
        </p:txBody>
      </p:sp>
      <p:pic>
        <p:nvPicPr>
          <p:cNvPr id="302" name="Shape 302"/>
          <p:cNvPicPr preferRelativeResize="0"/>
          <p:nvPr/>
        </p:nvPicPr>
        <p:blipFill>
          <a:blip r:embed="rId5">
            <a:alphaModFix/>
          </a:blip>
          <a:stretch>
            <a:fillRect/>
          </a:stretch>
        </p:blipFill>
        <p:spPr>
          <a:xfrm flipH="1">
            <a:off x="352018" y="270582"/>
            <a:ext cx="1562830" cy="1810211"/>
          </a:xfrm>
          <a:prstGeom prst="rect">
            <a:avLst/>
          </a:prstGeom>
          <a:noFill/>
          <a:ln>
            <a:noFill/>
          </a:ln>
          <a:effectLst>
            <a:outerShdw blurRad="1270000" dist="2540000" dir="21540000" sx="200000" sy="200000" algn="ctr" rotWithShape="0">
              <a:srgbClr val="000000">
                <a:alpha val="0"/>
              </a:srgbClr>
            </a:outerShdw>
            <a:reflection stA="0" fadeDir="5400012" sy="-100000" algn="bl" rotWithShape="0"/>
          </a:effectLst>
        </p:spPr>
      </p:pic>
      <p:pic>
        <p:nvPicPr>
          <p:cNvPr id="303" name="Shape 303"/>
          <p:cNvPicPr preferRelativeResize="0"/>
          <p:nvPr/>
        </p:nvPicPr>
        <p:blipFill>
          <a:blip r:embed="rId5">
            <a:alphaModFix/>
          </a:blip>
          <a:stretch>
            <a:fillRect/>
          </a:stretch>
        </p:blipFill>
        <p:spPr>
          <a:xfrm>
            <a:off x="158600" y="2480649"/>
            <a:ext cx="1246739" cy="1444100"/>
          </a:xfrm>
          <a:prstGeom prst="rect">
            <a:avLst/>
          </a:prstGeom>
          <a:noFill/>
          <a:ln>
            <a:noFill/>
          </a:ln>
          <a:effectLst>
            <a:outerShdw blurRad="1270000" dist="2540000" dir="21540000" sx="200000" sy="200000" algn="ctr" rotWithShape="0">
              <a:srgbClr val="000000">
                <a:alpha val="0"/>
              </a:srgbClr>
            </a:outerShdw>
            <a:reflection stA="0" fadeDir="5400012" sy="-100000" algn="bl" rotWithShape="0"/>
          </a:effectLst>
        </p:spPr>
      </p:pic>
      <p:sp>
        <p:nvSpPr>
          <p:cNvPr id="304" name="Shape 304"/>
          <p:cNvSpPr txBox="1"/>
          <p:nvPr/>
        </p:nvSpPr>
        <p:spPr>
          <a:xfrm>
            <a:off x="1224500" y="3432754"/>
            <a:ext cx="5276700" cy="492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93297C"/>
              </a:buClr>
              <a:buSzPts val="2800"/>
              <a:buFont typeface="Cambria"/>
              <a:buNone/>
            </a:pPr>
            <a:r>
              <a:rPr lang="ar" sz="2800">
                <a:solidFill>
                  <a:srgbClr val="93297C"/>
                </a:solidFill>
                <a:latin typeface="Cambria"/>
                <a:ea typeface="Cambria"/>
                <a:cs typeface="Cambria"/>
                <a:sym typeface="Cambria"/>
              </a:rPr>
              <a:t>Sub Leader:</a:t>
            </a:r>
            <a:endParaRPr sz="2800">
              <a:solidFill>
                <a:srgbClr val="93297C"/>
              </a:solidFill>
              <a:latin typeface="Cambria"/>
              <a:ea typeface="Cambria"/>
              <a:cs typeface="Cambria"/>
              <a:sym typeface="Cambria"/>
            </a:endParaRPr>
          </a:p>
          <a:p>
            <a:pPr marL="0" lvl="0" indent="0" algn="ctr" rtl="0">
              <a:spcBef>
                <a:spcPts val="0"/>
              </a:spcBef>
              <a:spcAft>
                <a:spcPts val="0"/>
              </a:spcAft>
              <a:buClr>
                <a:srgbClr val="000000"/>
              </a:buClr>
              <a:buSzPts val="1100"/>
              <a:buFont typeface="Arial"/>
              <a:buNone/>
            </a:pPr>
            <a:r>
              <a:rPr lang="ar" sz="2100">
                <a:solidFill>
                  <a:srgbClr val="000000"/>
                </a:solidFill>
                <a:latin typeface="Cambria"/>
                <a:ea typeface="Cambria"/>
                <a:cs typeface="Cambria"/>
                <a:sym typeface="Cambria"/>
              </a:rPr>
              <a:t>khaled Aldosari</a:t>
            </a:r>
            <a:endParaRPr sz="2100">
              <a:solidFill>
                <a:srgbClr val="000000"/>
              </a:solidFill>
              <a:latin typeface="Cambria"/>
              <a:ea typeface="Cambria"/>
              <a:cs typeface="Cambria"/>
              <a:sym typeface="Cambria"/>
            </a:endParaRPr>
          </a:p>
          <a:p>
            <a:pPr marL="0" lvl="0" indent="0" algn="ctr" rtl="0">
              <a:spcBef>
                <a:spcPts val="0"/>
              </a:spcBef>
              <a:spcAft>
                <a:spcPts val="0"/>
              </a:spcAft>
              <a:buClr>
                <a:srgbClr val="000000"/>
              </a:buClr>
              <a:buSzPts val="1100"/>
              <a:buFont typeface="Arial"/>
              <a:buNone/>
            </a:pPr>
            <a:endParaRPr sz="2800">
              <a:solidFill>
                <a:srgbClr val="93297C"/>
              </a:solidFill>
              <a:latin typeface="Cambria"/>
              <a:ea typeface="Cambria"/>
              <a:cs typeface="Cambria"/>
              <a:sym typeface="Cambria"/>
            </a:endParaRPr>
          </a:p>
          <a:p>
            <a:pPr marL="0" marR="0" lvl="0" indent="0" algn="ctr" rtl="0">
              <a:lnSpc>
                <a:spcPct val="100000"/>
              </a:lnSpc>
              <a:spcBef>
                <a:spcPts val="0"/>
              </a:spcBef>
              <a:spcAft>
                <a:spcPts val="0"/>
              </a:spcAft>
              <a:buClr>
                <a:srgbClr val="93297C"/>
              </a:buClr>
              <a:buSzPts val="2800"/>
              <a:buFont typeface="Cambria"/>
              <a:buNone/>
            </a:pPr>
            <a:endParaRPr sz="2800">
              <a:solidFill>
                <a:srgbClr val="93297C"/>
              </a:solidFill>
              <a:latin typeface="Cambria"/>
              <a:ea typeface="Cambria"/>
              <a:cs typeface="Cambria"/>
              <a:sym typeface="Cambria"/>
            </a:endParaRPr>
          </a:p>
        </p:txBody>
      </p:sp>
      <p:sp>
        <p:nvSpPr>
          <p:cNvPr id="305" name="Shape 305"/>
          <p:cNvSpPr txBox="1"/>
          <p:nvPr/>
        </p:nvSpPr>
        <p:spPr>
          <a:xfrm>
            <a:off x="3730475" y="4597950"/>
            <a:ext cx="2975100" cy="1285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ar" sz="2800">
                <a:solidFill>
                  <a:srgbClr val="93297C"/>
                </a:solidFill>
                <a:latin typeface="Cambria"/>
                <a:ea typeface="Cambria"/>
                <a:cs typeface="Cambria"/>
                <a:sym typeface="Cambria"/>
              </a:rPr>
              <a:t>Notes:</a:t>
            </a:r>
            <a:endParaRPr sz="2800">
              <a:solidFill>
                <a:srgbClr val="93297C"/>
              </a:solidFill>
              <a:latin typeface="Cambria"/>
              <a:ea typeface="Cambria"/>
              <a:cs typeface="Cambria"/>
              <a:sym typeface="Cambria"/>
            </a:endParaRPr>
          </a:p>
          <a:p>
            <a:pPr marL="0" marR="0" lvl="0" indent="0" algn="ctr" rtl="0">
              <a:lnSpc>
                <a:spcPct val="100000"/>
              </a:lnSpc>
              <a:spcBef>
                <a:spcPts val="0"/>
              </a:spcBef>
              <a:spcAft>
                <a:spcPts val="0"/>
              </a:spcAft>
              <a:buNone/>
            </a:pPr>
            <a:r>
              <a:rPr lang="ar" sz="2100">
                <a:solidFill>
                  <a:srgbClr val="000000"/>
                </a:solidFill>
                <a:latin typeface="Cambria"/>
                <a:ea typeface="Cambria"/>
                <a:cs typeface="Cambria"/>
                <a:sym typeface="Cambria"/>
              </a:rPr>
              <a:t>Anas Alsaif</a:t>
            </a:r>
            <a:endParaRPr sz="2100">
              <a:solidFill>
                <a:srgbClr val="000000"/>
              </a:solidFill>
              <a:latin typeface="Cambria"/>
              <a:ea typeface="Cambria"/>
              <a:cs typeface="Cambria"/>
              <a:sym typeface="Cambria"/>
            </a:endParaRPr>
          </a:p>
          <a:p>
            <a:pPr marL="0" marR="0" lvl="0" indent="0" algn="ctr" rtl="0">
              <a:lnSpc>
                <a:spcPct val="100000"/>
              </a:lnSpc>
              <a:spcBef>
                <a:spcPts val="0"/>
              </a:spcBef>
              <a:spcAft>
                <a:spcPts val="0"/>
              </a:spcAft>
              <a:buNone/>
            </a:pPr>
            <a:r>
              <a:rPr lang="ar" sz="2100">
                <a:solidFill>
                  <a:srgbClr val="000000"/>
                </a:solidFill>
                <a:latin typeface="Cambria"/>
                <a:ea typeface="Cambria"/>
                <a:cs typeface="Cambria"/>
                <a:sym typeface="Cambria"/>
              </a:rPr>
              <a:t>Nawaf Alsubaie</a:t>
            </a:r>
            <a:endParaRPr sz="2100">
              <a:solidFill>
                <a:srgbClr val="000000"/>
              </a:solidFill>
              <a:latin typeface="Cambria"/>
              <a:ea typeface="Cambria"/>
              <a:cs typeface="Cambria"/>
              <a:sym typeface="Cambria"/>
            </a:endParaRPr>
          </a:p>
          <a:p>
            <a:pPr marL="0" marR="0" lvl="0" indent="0" algn="ctr" rtl="0">
              <a:lnSpc>
                <a:spcPct val="100000"/>
              </a:lnSpc>
              <a:spcBef>
                <a:spcPts val="0"/>
              </a:spcBef>
              <a:spcAft>
                <a:spcPts val="0"/>
              </a:spcAft>
              <a:buNone/>
            </a:pPr>
            <a:endParaRPr sz="2800">
              <a:solidFill>
                <a:srgbClr val="93297C"/>
              </a:solidFill>
              <a:latin typeface="Cambria"/>
              <a:ea typeface="Cambria"/>
              <a:cs typeface="Cambria"/>
              <a:sym typeface="Cambria"/>
            </a:endParaRPr>
          </a:p>
        </p:txBody>
      </p:sp>
      <p:sp>
        <p:nvSpPr>
          <p:cNvPr id="306" name="Shape 306"/>
          <p:cNvSpPr txBox="1"/>
          <p:nvPr/>
        </p:nvSpPr>
        <p:spPr>
          <a:xfrm>
            <a:off x="3718025" y="5883450"/>
            <a:ext cx="3000000" cy="1062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ar" sz="2800">
                <a:solidFill>
                  <a:srgbClr val="93297C"/>
                </a:solidFill>
                <a:latin typeface="Cambria"/>
                <a:ea typeface="Cambria"/>
                <a:cs typeface="Cambria"/>
                <a:sym typeface="Cambria"/>
              </a:rPr>
              <a:t>Questions:</a:t>
            </a:r>
            <a:endParaRPr sz="2800">
              <a:solidFill>
                <a:srgbClr val="93297C"/>
              </a:solidFill>
              <a:latin typeface="Cambria"/>
              <a:ea typeface="Cambria"/>
              <a:cs typeface="Cambria"/>
              <a:sym typeface="Cambria"/>
            </a:endParaRPr>
          </a:p>
          <a:p>
            <a:pPr marL="0" lvl="0" indent="0" algn="ctr" rtl="0">
              <a:spcBef>
                <a:spcPts val="0"/>
              </a:spcBef>
              <a:spcAft>
                <a:spcPts val="0"/>
              </a:spcAft>
              <a:buNone/>
            </a:pPr>
            <a:r>
              <a:rPr lang="ar" sz="2100">
                <a:solidFill>
                  <a:srgbClr val="000000"/>
                </a:solidFill>
                <a:latin typeface="Cambria"/>
                <a:ea typeface="Cambria"/>
                <a:cs typeface="Cambria"/>
                <a:sym typeface="Cambria"/>
              </a:rPr>
              <a:t>Sultan omar Almalki</a:t>
            </a:r>
            <a:endParaRPr sz="2100">
              <a:solidFill>
                <a:srgbClr val="000000"/>
              </a:solidFill>
              <a:latin typeface="Cambria"/>
              <a:ea typeface="Cambria"/>
              <a:cs typeface="Cambria"/>
              <a:sym typeface="Cambria"/>
            </a:endParaRPr>
          </a:p>
          <a:p>
            <a:pPr marL="0" lvl="0" indent="0" algn="ctr" rtl="0">
              <a:spcBef>
                <a:spcPts val="0"/>
              </a:spcBef>
              <a:spcAft>
                <a:spcPts val="0"/>
              </a:spcAft>
              <a:buNone/>
            </a:pPr>
            <a:endParaRPr sz="2100">
              <a:solidFill>
                <a:srgbClr val="000000"/>
              </a:solidFill>
              <a:latin typeface="Cambria"/>
              <a:ea typeface="Cambria"/>
              <a:cs typeface="Cambria"/>
              <a:sym typeface="Cambria"/>
            </a:endParaRPr>
          </a:p>
        </p:txBody>
      </p:sp>
      <p:sp>
        <p:nvSpPr>
          <p:cNvPr id="307" name="Shape 307"/>
          <p:cNvSpPr txBox="1"/>
          <p:nvPr/>
        </p:nvSpPr>
        <p:spPr>
          <a:xfrm>
            <a:off x="265250" y="4290500"/>
            <a:ext cx="3000000" cy="300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ar" sz="2800">
                <a:solidFill>
                  <a:srgbClr val="93297C"/>
                </a:solidFill>
                <a:latin typeface="Cambria"/>
                <a:ea typeface="Cambria"/>
                <a:cs typeface="Cambria"/>
                <a:sym typeface="Cambria"/>
              </a:rPr>
              <a:t>Design:</a:t>
            </a:r>
            <a:endParaRPr sz="2800">
              <a:solidFill>
                <a:srgbClr val="93297C"/>
              </a:solidFill>
              <a:latin typeface="Cambria"/>
              <a:ea typeface="Cambria"/>
              <a:cs typeface="Cambria"/>
              <a:sym typeface="Cambria"/>
            </a:endParaRPr>
          </a:p>
          <a:p>
            <a:pPr marL="0" lvl="0" indent="0" algn="ctr" rtl="0">
              <a:spcBef>
                <a:spcPts val="0"/>
              </a:spcBef>
              <a:spcAft>
                <a:spcPts val="0"/>
              </a:spcAft>
              <a:buNone/>
            </a:pPr>
            <a:r>
              <a:rPr lang="ar" sz="1800"/>
              <a:t>Omar alyabis</a:t>
            </a:r>
            <a:endParaRPr sz="2100">
              <a:solidFill>
                <a:srgbClr val="000000"/>
              </a:solidFill>
              <a:latin typeface="Cambria"/>
              <a:ea typeface="Cambria"/>
              <a:cs typeface="Cambria"/>
              <a:sym typeface="Cambria"/>
            </a:endParaRPr>
          </a:p>
          <a:p>
            <a:pPr marL="0" lvl="0" indent="0" algn="ctr" rtl="0">
              <a:spcBef>
                <a:spcPts val="0"/>
              </a:spcBef>
              <a:spcAft>
                <a:spcPts val="0"/>
              </a:spcAft>
              <a:buNone/>
            </a:pPr>
            <a:r>
              <a:rPr lang="ar" sz="2800">
                <a:solidFill>
                  <a:srgbClr val="93297C"/>
                </a:solidFill>
                <a:latin typeface="Cambria"/>
                <a:ea typeface="Cambria"/>
                <a:cs typeface="Cambria"/>
                <a:sym typeface="Cambria"/>
              </a:rPr>
              <a:t>Content</a:t>
            </a:r>
            <a:endParaRPr sz="2100">
              <a:solidFill>
                <a:srgbClr val="000000"/>
              </a:solidFill>
              <a:latin typeface="Cambria"/>
              <a:ea typeface="Cambria"/>
              <a:cs typeface="Cambria"/>
              <a:sym typeface="Cambria"/>
            </a:endParaRPr>
          </a:p>
          <a:p>
            <a:pPr marL="0" lvl="0" indent="0" algn="ctr" rtl="0">
              <a:spcBef>
                <a:spcPts val="0"/>
              </a:spcBef>
              <a:spcAft>
                <a:spcPts val="0"/>
              </a:spcAft>
              <a:buNone/>
            </a:pPr>
            <a:r>
              <a:rPr lang="ar" sz="2100">
                <a:solidFill>
                  <a:srgbClr val="000000"/>
                </a:solidFill>
                <a:latin typeface="Cambria"/>
                <a:ea typeface="Cambria"/>
                <a:cs typeface="Cambria"/>
                <a:sym typeface="Cambria"/>
              </a:rPr>
              <a:t>Abdullah Alzahrani </a:t>
            </a:r>
            <a:endParaRPr sz="2100">
              <a:solidFill>
                <a:srgbClr val="000000"/>
              </a:solidFill>
              <a:latin typeface="Cambria"/>
              <a:ea typeface="Cambria"/>
              <a:cs typeface="Cambria"/>
              <a:sym typeface="Cambria"/>
            </a:endParaRPr>
          </a:p>
          <a:p>
            <a:pPr marL="0" lvl="0" indent="0" algn="ctr" rtl="0">
              <a:spcBef>
                <a:spcPts val="0"/>
              </a:spcBef>
              <a:spcAft>
                <a:spcPts val="0"/>
              </a:spcAft>
              <a:buNone/>
            </a:pPr>
            <a:r>
              <a:rPr lang="ar" sz="2100">
                <a:solidFill>
                  <a:srgbClr val="000000"/>
                </a:solidFill>
                <a:latin typeface="Cambria"/>
                <a:ea typeface="Cambria"/>
                <a:cs typeface="Cambria"/>
                <a:sym typeface="Cambria"/>
              </a:rPr>
              <a:t>Fahad Alsaqer</a:t>
            </a:r>
            <a:endParaRPr sz="2100">
              <a:solidFill>
                <a:srgbClr val="000000"/>
              </a:solidFill>
              <a:latin typeface="Cambria"/>
              <a:ea typeface="Cambria"/>
              <a:cs typeface="Cambria"/>
              <a:sym typeface="Cambria"/>
            </a:endParaRPr>
          </a:p>
          <a:p>
            <a:pPr marL="0" lvl="0" indent="0" algn="ctr" rtl="0">
              <a:spcBef>
                <a:spcPts val="0"/>
              </a:spcBef>
              <a:spcAft>
                <a:spcPts val="0"/>
              </a:spcAft>
              <a:buClr>
                <a:srgbClr val="000000"/>
              </a:buClr>
              <a:buSzPts val="2100"/>
              <a:buFont typeface="Arial"/>
              <a:buNone/>
            </a:pPr>
            <a:r>
              <a:rPr lang="ar" sz="2100">
                <a:latin typeface="Cambria"/>
                <a:ea typeface="Cambria"/>
                <a:cs typeface="Cambria"/>
                <a:sym typeface="Cambria"/>
              </a:rPr>
              <a:t>Yazeed Alkhayyal</a:t>
            </a:r>
            <a:endParaRPr sz="2100">
              <a:latin typeface="Cambria"/>
              <a:ea typeface="Cambria"/>
              <a:cs typeface="Cambria"/>
              <a:sym typeface="Cambria"/>
            </a:endParaRPr>
          </a:p>
          <a:p>
            <a:pPr marL="0" lvl="0" indent="0" algn="ctr" rtl="0">
              <a:spcBef>
                <a:spcPts val="0"/>
              </a:spcBef>
              <a:spcAft>
                <a:spcPts val="0"/>
              </a:spcAft>
              <a:buClr>
                <a:srgbClr val="000000"/>
              </a:buClr>
              <a:buSzPts val="2100"/>
              <a:buFont typeface="Arial"/>
              <a:buNone/>
            </a:pPr>
            <a:r>
              <a:rPr lang="ar" sz="2100">
                <a:latin typeface="Cambria"/>
                <a:ea typeface="Cambria"/>
                <a:cs typeface="Cambria"/>
                <a:sym typeface="Cambria"/>
              </a:rPr>
              <a:t>Mohammed nouri </a:t>
            </a:r>
            <a:endParaRPr sz="2100">
              <a:latin typeface="Cambria"/>
              <a:ea typeface="Cambria"/>
              <a:cs typeface="Cambria"/>
              <a:sym typeface="Cambr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3"/>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7"/>
        <p:cNvGrpSpPr/>
        <p:nvPr/>
      </p:nvGrpSpPr>
      <p:grpSpPr>
        <a:xfrm>
          <a:off x="0" y="0"/>
          <a:ext cx="0" cy="0"/>
          <a:chOff x="0" y="0"/>
          <a:chExt cx="0" cy="0"/>
        </a:xfrm>
      </p:grpSpPr>
      <p:sp>
        <p:nvSpPr>
          <p:cNvPr id="188" name="Shape 188"/>
          <p:cNvSpPr txBox="1"/>
          <p:nvPr/>
        </p:nvSpPr>
        <p:spPr>
          <a:xfrm>
            <a:off x="454950" y="725025"/>
            <a:ext cx="5948100" cy="1620000"/>
          </a:xfrm>
          <a:prstGeom prst="rect">
            <a:avLst/>
          </a:prstGeom>
          <a:noFill/>
          <a:ln w="9525" cap="flat" cmpd="sng">
            <a:solidFill>
              <a:srgbClr val="000000"/>
            </a:solidFill>
            <a:prstDash val="dashDot"/>
            <a:round/>
            <a:headEnd type="none" w="sm" len="sm"/>
            <a:tailEnd type="none" w="sm" len="sm"/>
          </a:ln>
        </p:spPr>
        <p:txBody>
          <a:bodyPr spcFirstLastPara="1" wrap="square" lIns="91425" tIns="91425" rIns="91425" bIns="91425" anchor="t" anchorCtr="0">
            <a:noAutofit/>
          </a:bodyPr>
          <a:lstStyle/>
          <a:p>
            <a:pPr marL="457200" lvl="0" indent="-317500" rtl="0">
              <a:lnSpc>
                <a:spcPct val="115000"/>
              </a:lnSpc>
              <a:spcBef>
                <a:spcPts val="0"/>
              </a:spcBef>
              <a:spcAft>
                <a:spcPts val="0"/>
              </a:spcAft>
              <a:buSzPts val="1400"/>
              <a:buFont typeface="Cambria"/>
              <a:buChar char="❖"/>
            </a:pPr>
            <a:r>
              <a:rPr lang="ar">
                <a:solidFill>
                  <a:schemeClr val="dk1"/>
                </a:solidFill>
                <a:latin typeface="Cambria"/>
                <a:ea typeface="Cambria"/>
                <a:cs typeface="Cambria"/>
                <a:sym typeface="Cambria"/>
              </a:rPr>
              <a:t>It is </a:t>
            </a:r>
            <a:r>
              <a:rPr lang="ar">
                <a:solidFill>
                  <a:srgbClr val="FF0000"/>
                </a:solidFill>
                <a:latin typeface="Cambria"/>
                <a:ea typeface="Cambria"/>
                <a:cs typeface="Cambria"/>
                <a:sym typeface="Cambria"/>
              </a:rPr>
              <a:t>the 2</a:t>
            </a:r>
            <a:r>
              <a:rPr lang="ar" baseline="30000">
                <a:solidFill>
                  <a:srgbClr val="FF0000"/>
                </a:solidFill>
                <a:latin typeface="Cambria"/>
                <a:ea typeface="Cambria"/>
                <a:cs typeface="Cambria"/>
                <a:sym typeface="Cambria"/>
              </a:rPr>
              <a:t>nd</a:t>
            </a:r>
            <a:r>
              <a:rPr lang="ar">
                <a:solidFill>
                  <a:srgbClr val="FF0000"/>
                </a:solidFill>
                <a:latin typeface="Cambria"/>
                <a:ea typeface="Cambria"/>
                <a:cs typeface="Cambria"/>
                <a:sym typeface="Cambria"/>
              </a:rPr>
              <a:t> most common</a:t>
            </a:r>
            <a:r>
              <a:rPr lang="ar">
                <a:solidFill>
                  <a:schemeClr val="dk1"/>
                </a:solidFill>
                <a:latin typeface="Cambria"/>
                <a:ea typeface="Cambria"/>
                <a:cs typeface="Cambria"/>
                <a:sym typeface="Cambria"/>
              </a:rPr>
              <a:t> infection after RTI’s. </a:t>
            </a:r>
            <a:r>
              <a:rPr lang="ar" sz="1200">
                <a:solidFill>
                  <a:srgbClr val="B7B7B7"/>
                </a:solidFill>
                <a:latin typeface="Cambria"/>
                <a:ea typeface="Cambria"/>
                <a:cs typeface="Cambria"/>
                <a:sym typeface="Cambria"/>
              </a:rPr>
              <a:t>(respiratory tract infection)</a:t>
            </a:r>
            <a:endParaRPr sz="1200">
              <a:solidFill>
                <a:srgbClr val="B7B7B7"/>
              </a:solidFill>
              <a:latin typeface="Cambria"/>
              <a:ea typeface="Cambria"/>
              <a:cs typeface="Cambria"/>
              <a:sym typeface="Cambria"/>
            </a:endParaRPr>
          </a:p>
          <a:p>
            <a:pPr marL="457200" lvl="0" indent="-317500" rtl="0">
              <a:lnSpc>
                <a:spcPct val="115000"/>
              </a:lnSpc>
              <a:spcBef>
                <a:spcPts val="0"/>
              </a:spcBef>
              <a:spcAft>
                <a:spcPts val="0"/>
              </a:spcAft>
              <a:buClr>
                <a:schemeClr val="dk1"/>
              </a:buClr>
              <a:buSzPts val="1400"/>
              <a:buFont typeface="Cambria"/>
              <a:buChar char="❖"/>
            </a:pPr>
            <a:r>
              <a:rPr lang="ar">
                <a:solidFill>
                  <a:schemeClr val="dk1"/>
                </a:solidFill>
                <a:latin typeface="Cambria"/>
                <a:ea typeface="Cambria"/>
                <a:cs typeface="Cambria"/>
                <a:sym typeface="Cambria"/>
              </a:rPr>
              <a:t>It is often associated with some obstruction of the flow of urine.</a:t>
            </a:r>
            <a:endParaRPr>
              <a:solidFill>
                <a:schemeClr val="dk1"/>
              </a:solidFill>
              <a:latin typeface="Cambria"/>
              <a:ea typeface="Cambria"/>
              <a:cs typeface="Cambria"/>
              <a:sym typeface="Cambria"/>
            </a:endParaRPr>
          </a:p>
          <a:p>
            <a:pPr marL="457200" lvl="0" indent="-317500" rtl="0">
              <a:lnSpc>
                <a:spcPct val="115000"/>
              </a:lnSpc>
              <a:spcBef>
                <a:spcPts val="0"/>
              </a:spcBef>
              <a:spcAft>
                <a:spcPts val="0"/>
              </a:spcAft>
              <a:buClr>
                <a:schemeClr val="dk1"/>
              </a:buClr>
              <a:buSzPts val="1400"/>
              <a:buFont typeface="Cambria"/>
              <a:buChar char="❖"/>
            </a:pPr>
            <a:r>
              <a:rPr lang="ar">
                <a:solidFill>
                  <a:schemeClr val="dk1"/>
                </a:solidFill>
                <a:latin typeface="Cambria"/>
                <a:ea typeface="Cambria"/>
                <a:cs typeface="Cambria"/>
                <a:sym typeface="Cambria"/>
              </a:rPr>
              <a:t>Incidence of UTI increases in old age (10% of men &amp; 20% of women).</a:t>
            </a:r>
            <a:endParaRPr>
              <a:solidFill>
                <a:schemeClr val="dk1"/>
              </a:solidFill>
              <a:latin typeface="Cambria"/>
              <a:ea typeface="Cambria"/>
              <a:cs typeface="Cambria"/>
              <a:sym typeface="Cambria"/>
            </a:endParaRPr>
          </a:p>
          <a:p>
            <a:pPr marL="457200" lvl="0" indent="-317500" rtl="0">
              <a:lnSpc>
                <a:spcPct val="115000"/>
              </a:lnSpc>
              <a:spcBef>
                <a:spcPts val="0"/>
              </a:spcBef>
              <a:spcAft>
                <a:spcPts val="0"/>
              </a:spcAft>
              <a:buSzPts val="1400"/>
              <a:buFont typeface="Cambria"/>
              <a:buChar char="❖"/>
            </a:pPr>
            <a:r>
              <a:rPr lang="ar">
                <a:solidFill>
                  <a:schemeClr val="dk1"/>
                </a:solidFill>
                <a:latin typeface="Cambria"/>
                <a:ea typeface="Cambria"/>
                <a:cs typeface="Cambria"/>
                <a:sym typeface="Cambria"/>
              </a:rPr>
              <a:t>It is more common in </a:t>
            </a:r>
            <a:r>
              <a:rPr lang="ar">
                <a:solidFill>
                  <a:srgbClr val="FF0000"/>
                </a:solidFill>
                <a:latin typeface="Cambria"/>
                <a:ea typeface="Cambria"/>
                <a:cs typeface="Cambria"/>
                <a:sym typeface="Cambria"/>
              </a:rPr>
              <a:t>women</a:t>
            </a:r>
            <a:r>
              <a:rPr lang="ar">
                <a:solidFill>
                  <a:schemeClr val="dk1"/>
                </a:solidFill>
                <a:latin typeface="Cambria"/>
                <a:ea typeface="Cambria"/>
                <a:cs typeface="Cambria"/>
                <a:sym typeface="Cambria"/>
              </a:rPr>
              <a:t> more than men </a:t>
            </a:r>
            <a:r>
              <a:rPr lang="ar" u="sng">
                <a:solidFill>
                  <a:schemeClr val="dk1"/>
                </a:solidFill>
                <a:latin typeface="Cambria"/>
                <a:ea typeface="Cambria"/>
                <a:cs typeface="Cambria"/>
                <a:sym typeface="Cambria"/>
              </a:rPr>
              <a:t>30:1</a:t>
            </a:r>
            <a:r>
              <a:rPr lang="ar">
                <a:solidFill>
                  <a:schemeClr val="dk1"/>
                </a:solidFill>
                <a:latin typeface="Cambria"/>
                <a:ea typeface="Cambria"/>
                <a:cs typeface="Cambria"/>
                <a:sym typeface="Cambria"/>
              </a:rPr>
              <a:t> </a:t>
            </a:r>
            <a:r>
              <a:rPr lang="ar">
                <a:solidFill>
                  <a:srgbClr val="FF0000"/>
                </a:solidFill>
                <a:latin typeface="Cambria"/>
                <a:ea typeface="Cambria"/>
                <a:cs typeface="Cambria"/>
                <a:sym typeface="Cambria"/>
              </a:rPr>
              <a:t>due to urethra in female  shorter </a:t>
            </a:r>
            <a:r>
              <a:rPr lang="ar">
                <a:solidFill>
                  <a:schemeClr val="dk1"/>
                </a:solidFill>
                <a:latin typeface="Cambria"/>
                <a:ea typeface="Cambria"/>
                <a:cs typeface="Cambria"/>
                <a:sym typeface="Cambria"/>
              </a:rPr>
              <a:t>(4cm)</a:t>
            </a:r>
            <a:endParaRPr>
              <a:solidFill>
                <a:schemeClr val="dk1"/>
              </a:solidFill>
              <a:latin typeface="Cambria"/>
              <a:ea typeface="Cambria"/>
              <a:cs typeface="Cambria"/>
              <a:sym typeface="Cambria"/>
            </a:endParaRPr>
          </a:p>
        </p:txBody>
      </p:sp>
      <p:sp>
        <p:nvSpPr>
          <p:cNvPr id="189" name="Shape 189"/>
          <p:cNvSpPr txBox="1"/>
          <p:nvPr/>
        </p:nvSpPr>
        <p:spPr>
          <a:xfrm>
            <a:off x="0" y="0"/>
            <a:ext cx="6858000" cy="646200"/>
          </a:xfrm>
          <a:prstGeom prst="rect">
            <a:avLst/>
          </a:prstGeom>
          <a:solidFill>
            <a:srgbClr val="782A7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ar" sz="2400">
                <a:solidFill>
                  <a:schemeClr val="lt1"/>
                </a:solidFill>
                <a:latin typeface="Cambria"/>
                <a:ea typeface="Cambria"/>
                <a:cs typeface="Cambria"/>
                <a:sym typeface="Cambria"/>
              </a:rPr>
              <a:t>Urinary Tract Infection (UTI)</a:t>
            </a:r>
            <a:endParaRPr sz="2400">
              <a:solidFill>
                <a:schemeClr val="lt1"/>
              </a:solidFill>
              <a:latin typeface="Cambria"/>
              <a:ea typeface="Cambria"/>
              <a:cs typeface="Cambria"/>
              <a:sym typeface="Cambria"/>
            </a:endParaRPr>
          </a:p>
        </p:txBody>
      </p:sp>
      <p:sp>
        <p:nvSpPr>
          <p:cNvPr id="190" name="Shape 190"/>
          <p:cNvSpPr txBox="1"/>
          <p:nvPr/>
        </p:nvSpPr>
        <p:spPr>
          <a:xfrm>
            <a:off x="58050" y="3179613"/>
            <a:ext cx="6741900" cy="2673300"/>
          </a:xfrm>
          <a:prstGeom prst="rect">
            <a:avLst/>
          </a:prstGeom>
          <a:noFill/>
          <a:ln w="9525" cap="flat" cmpd="sng">
            <a:solidFill>
              <a:srgbClr val="000000"/>
            </a:solidFill>
            <a:prstDash val="dashDot"/>
            <a:round/>
            <a:headEnd type="none" w="sm" len="sm"/>
            <a:tailEnd type="none" w="sm" len="sm"/>
          </a:ln>
        </p:spPr>
        <p:txBody>
          <a:bodyPr spcFirstLastPara="1" wrap="square" lIns="91425" tIns="91425" rIns="91425" bIns="91425" anchor="t" anchorCtr="0">
            <a:noAutofit/>
          </a:bodyPr>
          <a:lstStyle/>
          <a:p>
            <a:pPr marL="0" lvl="0" indent="0" rtl="0">
              <a:lnSpc>
                <a:spcPct val="115000"/>
              </a:lnSpc>
              <a:spcBef>
                <a:spcPts val="700"/>
              </a:spcBef>
              <a:spcAft>
                <a:spcPts val="0"/>
              </a:spcAft>
              <a:buNone/>
            </a:pPr>
            <a:r>
              <a:rPr lang="ar" sz="1300">
                <a:solidFill>
                  <a:schemeClr val="dk1"/>
                </a:solidFill>
                <a:latin typeface="Cambria"/>
                <a:ea typeface="Cambria"/>
                <a:cs typeface="Cambria"/>
                <a:sym typeface="Cambria"/>
              </a:rPr>
              <a:t>Normally urine is </a:t>
            </a:r>
            <a:r>
              <a:rPr lang="ar" sz="1300">
                <a:solidFill>
                  <a:srgbClr val="FF0000"/>
                </a:solidFill>
                <a:latin typeface="Cambria"/>
                <a:ea typeface="Cambria"/>
                <a:cs typeface="Cambria"/>
                <a:sym typeface="Cambria"/>
              </a:rPr>
              <a:t>sterile</a:t>
            </a:r>
            <a:r>
              <a:rPr lang="ar" sz="1300">
                <a:solidFill>
                  <a:schemeClr val="dk1"/>
                </a:solidFill>
                <a:latin typeface="Cambria"/>
                <a:ea typeface="Cambria"/>
                <a:cs typeface="Cambria"/>
                <a:sym typeface="Cambria"/>
              </a:rPr>
              <a:t>. Bacteria comes from digestive tract to opening of the urethra.</a:t>
            </a:r>
            <a:endParaRPr sz="1300">
              <a:solidFill>
                <a:schemeClr val="dk1"/>
              </a:solidFill>
              <a:latin typeface="Cambria"/>
              <a:ea typeface="Cambria"/>
              <a:cs typeface="Cambria"/>
              <a:sym typeface="Cambria"/>
            </a:endParaRPr>
          </a:p>
          <a:p>
            <a:pPr marL="457200" lvl="0" indent="-311150" rtl="0">
              <a:lnSpc>
                <a:spcPct val="115000"/>
              </a:lnSpc>
              <a:spcBef>
                <a:spcPts val="600"/>
              </a:spcBef>
              <a:spcAft>
                <a:spcPts val="0"/>
              </a:spcAft>
              <a:buClr>
                <a:schemeClr val="dk1"/>
              </a:buClr>
              <a:buSzPts val="1300"/>
              <a:buFont typeface="Cambria"/>
              <a:buChar char="❖"/>
            </a:pPr>
            <a:r>
              <a:rPr lang="ar" sz="1300">
                <a:solidFill>
                  <a:schemeClr val="dk1"/>
                </a:solidFill>
                <a:latin typeface="Cambria"/>
                <a:ea typeface="Cambria"/>
                <a:cs typeface="Cambria"/>
                <a:sym typeface="Cambria"/>
              </a:rPr>
              <a:t>Obstruction of the flow of urine(e.g. kidney stone)</a:t>
            </a:r>
            <a:endParaRPr sz="1300">
              <a:solidFill>
                <a:schemeClr val="dk1"/>
              </a:solidFill>
              <a:latin typeface="Cambria"/>
              <a:ea typeface="Cambria"/>
              <a:cs typeface="Cambria"/>
              <a:sym typeface="Cambria"/>
            </a:endParaRPr>
          </a:p>
          <a:p>
            <a:pPr marL="457200" lvl="0" indent="-311150" rtl="0">
              <a:lnSpc>
                <a:spcPct val="115000"/>
              </a:lnSpc>
              <a:spcBef>
                <a:spcPts val="0"/>
              </a:spcBef>
              <a:spcAft>
                <a:spcPts val="0"/>
              </a:spcAft>
              <a:buSzPts val="1300"/>
              <a:buFont typeface="Cambria"/>
              <a:buChar char="❖"/>
            </a:pPr>
            <a:r>
              <a:rPr lang="ar" sz="1300">
                <a:solidFill>
                  <a:schemeClr val="dk1"/>
                </a:solidFill>
                <a:latin typeface="Cambria"/>
                <a:ea typeface="Cambria"/>
                <a:cs typeface="Cambria"/>
                <a:sym typeface="Cambria"/>
              </a:rPr>
              <a:t>Enlargement of prostate gland in men(</a:t>
            </a:r>
            <a:r>
              <a:rPr lang="ar" sz="1300">
                <a:solidFill>
                  <a:srgbClr val="FF0000"/>
                </a:solidFill>
                <a:latin typeface="Cambria"/>
                <a:ea typeface="Cambria"/>
                <a:cs typeface="Cambria"/>
                <a:sym typeface="Cambria"/>
              </a:rPr>
              <a:t>common cause</a:t>
            </a:r>
            <a:r>
              <a:rPr lang="ar" sz="1300">
                <a:solidFill>
                  <a:schemeClr val="dk1"/>
                </a:solidFill>
                <a:latin typeface="Cambria"/>
                <a:ea typeface="Cambria"/>
                <a:cs typeface="Cambria"/>
                <a:sym typeface="Cambria"/>
              </a:rPr>
              <a:t>)</a:t>
            </a:r>
            <a:endParaRPr sz="1300">
              <a:solidFill>
                <a:schemeClr val="dk1"/>
              </a:solidFill>
              <a:latin typeface="Cambria"/>
              <a:ea typeface="Cambria"/>
              <a:cs typeface="Cambria"/>
              <a:sym typeface="Cambria"/>
            </a:endParaRPr>
          </a:p>
          <a:p>
            <a:pPr marL="457200" lvl="0" indent="-311150" rtl="0">
              <a:lnSpc>
                <a:spcPct val="115000"/>
              </a:lnSpc>
              <a:spcBef>
                <a:spcPts val="0"/>
              </a:spcBef>
              <a:spcAft>
                <a:spcPts val="0"/>
              </a:spcAft>
              <a:buClr>
                <a:schemeClr val="dk1"/>
              </a:buClr>
              <a:buSzPts val="1300"/>
              <a:buFont typeface="Cambria"/>
              <a:buChar char="❖"/>
            </a:pPr>
            <a:r>
              <a:rPr lang="ar" sz="1300">
                <a:solidFill>
                  <a:schemeClr val="dk1"/>
                </a:solidFill>
                <a:latin typeface="Cambria"/>
                <a:ea typeface="Cambria"/>
                <a:cs typeface="Cambria"/>
                <a:sym typeface="Cambria"/>
              </a:rPr>
              <a:t>Catheters placed in urethra and bladder.</a:t>
            </a:r>
            <a:endParaRPr sz="1300">
              <a:solidFill>
                <a:schemeClr val="dk1"/>
              </a:solidFill>
              <a:latin typeface="Cambria"/>
              <a:ea typeface="Cambria"/>
              <a:cs typeface="Cambria"/>
              <a:sym typeface="Cambria"/>
            </a:endParaRPr>
          </a:p>
          <a:p>
            <a:pPr marL="457200" lvl="0" indent="-311150" rtl="0">
              <a:lnSpc>
                <a:spcPct val="115000"/>
              </a:lnSpc>
              <a:spcBef>
                <a:spcPts val="0"/>
              </a:spcBef>
              <a:spcAft>
                <a:spcPts val="0"/>
              </a:spcAft>
              <a:buClr>
                <a:schemeClr val="dk1"/>
              </a:buClr>
              <a:buSzPts val="1300"/>
              <a:buFont typeface="Cambria"/>
              <a:buChar char="❖"/>
            </a:pPr>
            <a:r>
              <a:rPr lang="ar" sz="1300">
                <a:solidFill>
                  <a:schemeClr val="dk1"/>
                </a:solidFill>
                <a:latin typeface="Cambria"/>
                <a:ea typeface="Cambria"/>
                <a:cs typeface="Cambria"/>
                <a:sym typeface="Cambria"/>
              </a:rPr>
              <a:t>Not drinking enough fluids.</a:t>
            </a:r>
            <a:endParaRPr sz="1300">
              <a:solidFill>
                <a:schemeClr val="dk1"/>
              </a:solidFill>
              <a:latin typeface="Cambria"/>
              <a:ea typeface="Cambria"/>
              <a:cs typeface="Cambria"/>
              <a:sym typeface="Cambria"/>
            </a:endParaRPr>
          </a:p>
          <a:p>
            <a:pPr marL="457200" lvl="0" indent="-311150" rtl="0">
              <a:lnSpc>
                <a:spcPct val="115000"/>
              </a:lnSpc>
              <a:spcBef>
                <a:spcPts val="0"/>
              </a:spcBef>
              <a:spcAft>
                <a:spcPts val="0"/>
              </a:spcAft>
              <a:buClr>
                <a:schemeClr val="dk1"/>
              </a:buClr>
              <a:buSzPts val="1300"/>
              <a:buFont typeface="Cambria"/>
              <a:buChar char="❖"/>
            </a:pPr>
            <a:r>
              <a:rPr lang="ar" sz="1300">
                <a:solidFill>
                  <a:schemeClr val="dk1"/>
                </a:solidFill>
                <a:latin typeface="Cambria"/>
                <a:ea typeface="Cambria"/>
                <a:cs typeface="Cambria"/>
                <a:sym typeface="Cambria"/>
              </a:rPr>
              <a:t>Waiting too long to urinate.</a:t>
            </a:r>
            <a:endParaRPr sz="1300">
              <a:solidFill>
                <a:schemeClr val="dk1"/>
              </a:solidFill>
              <a:latin typeface="Cambria"/>
              <a:ea typeface="Cambria"/>
              <a:cs typeface="Cambria"/>
              <a:sym typeface="Cambria"/>
            </a:endParaRPr>
          </a:p>
          <a:p>
            <a:pPr marL="457200" lvl="0" indent="-311150" rtl="0">
              <a:lnSpc>
                <a:spcPct val="115000"/>
              </a:lnSpc>
              <a:spcBef>
                <a:spcPts val="0"/>
              </a:spcBef>
              <a:spcAft>
                <a:spcPts val="0"/>
              </a:spcAft>
              <a:buClr>
                <a:schemeClr val="dk1"/>
              </a:buClr>
              <a:buSzPts val="1300"/>
              <a:buFont typeface="Cambria"/>
              <a:buChar char="❖"/>
            </a:pPr>
            <a:r>
              <a:rPr lang="ar" sz="1300">
                <a:solidFill>
                  <a:schemeClr val="dk1"/>
                </a:solidFill>
                <a:latin typeface="Cambria"/>
                <a:ea typeface="Cambria"/>
                <a:cs typeface="Cambria"/>
                <a:sym typeface="Cambria"/>
              </a:rPr>
              <a:t>Large uterus in pregnant women.</a:t>
            </a:r>
            <a:endParaRPr sz="1300">
              <a:solidFill>
                <a:schemeClr val="dk1"/>
              </a:solidFill>
              <a:latin typeface="Cambria"/>
              <a:ea typeface="Cambria"/>
              <a:cs typeface="Cambria"/>
              <a:sym typeface="Cambria"/>
            </a:endParaRPr>
          </a:p>
          <a:p>
            <a:pPr marL="457200" lvl="0" indent="-311150" rtl="0">
              <a:lnSpc>
                <a:spcPct val="115000"/>
              </a:lnSpc>
              <a:spcBef>
                <a:spcPts val="0"/>
              </a:spcBef>
              <a:spcAft>
                <a:spcPts val="0"/>
              </a:spcAft>
              <a:buClr>
                <a:schemeClr val="dk1"/>
              </a:buClr>
              <a:buSzPts val="1300"/>
              <a:buFont typeface="Cambria"/>
              <a:buChar char="❖"/>
            </a:pPr>
            <a:r>
              <a:rPr lang="ar" sz="1300">
                <a:solidFill>
                  <a:schemeClr val="dk1"/>
                </a:solidFill>
                <a:latin typeface="Cambria"/>
                <a:ea typeface="Cambria"/>
                <a:cs typeface="Cambria"/>
                <a:sym typeface="Cambria"/>
              </a:rPr>
              <a:t>Poor toilet habits(wiping back to front for women)</a:t>
            </a:r>
            <a:endParaRPr sz="1300">
              <a:solidFill>
                <a:schemeClr val="dk1"/>
              </a:solidFill>
              <a:latin typeface="Cambria"/>
              <a:ea typeface="Cambria"/>
              <a:cs typeface="Cambria"/>
              <a:sym typeface="Cambria"/>
            </a:endParaRPr>
          </a:p>
          <a:p>
            <a:pPr marL="457200" lvl="0" indent="-311150" rtl="0">
              <a:lnSpc>
                <a:spcPct val="115000"/>
              </a:lnSpc>
              <a:spcBef>
                <a:spcPts val="0"/>
              </a:spcBef>
              <a:spcAft>
                <a:spcPts val="0"/>
              </a:spcAft>
              <a:buClr>
                <a:schemeClr val="dk1"/>
              </a:buClr>
              <a:buSzPts val="1300"/>
              <a:buFont typeface="Cambria"/>
              <a:buChar char="❖"/>
            </a:pPr>
            <a:r>
              <a:rPr lang="ar" sz="1300">
                <a:solidFill>
                  <a:schemeClr val="dk1"/>
                </a:solidFill>
                <a:latin typeface="Cambria"/>
                <a:ea typeface="Cambria"/>
                <a:cs typeface="Cambria"/>
                <a:sym typeface="Cambria"/>
              </a:rPr>
              <a:t>Disorders that suppress the immune system (diabetes , cancer chemotherapy).</a:t>
            </a:r>
            <a:endParaRPr sz="1300">
              <a:latin typeface="Cambria"/>
              <a:ea typeface="Cambria"/>
              <a:cs typeface="Cambria"/>
              <a:sym typeface="Cambria"/>
            </a:endParaRPr>
          </a:p>
        </p:txBody>
      </p:sp>
      <p:sp>
        <p:nvSpPr>
          <p:cNvPr id="191" name="Shape 191"/>
          <p:cNvSpPr txBox="1"/>
          <p:nvPr/>
        </p:nvSpPr>
        <p:spPr>
          <a:xfrm>
            <a:off x="0" y="2423850"/>
            <a:ext cx="6858000" cy="646200"/>
          </a:xfrm>
          <a:prstGeom prst="rect">
            <a:avLst/>
          </a:prstGeom>
          <a:solidFill>
            <a:srgbClr val="782A72"/>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ar" sz="2400">
                <a:solidFill>
                  <a:schemeClr val="lt1"/>
                </a:solidFill>
                <a:latin typeface="Cambria"/>
                <a:ea typeface="Cambria"/>
                <a:cs typeface="Cambria"/>
                <a:sym typeface="Cambria"/>
              </a:rPr>
              <a:t>Causes of UTIs</a:t>
            </a:r>
            <a:endParaRPr sz="2400">
              <a:solidFill>
                <a:schemeClr val="lt1"/>
              </a:solidFill>
              <a:latin typeface="Cambria"/>
              <a:ea typeface="Cambria"/>
              <a:cs typeface="Cambria"/>
              <a:sym typeface="Cambria"/>
            </a:endParaRPr>
          </a:p>
        </p:txBody>
      </p:sp>
      <p:sp>
        <p:nvSpPr>
          <p:cNvPr id="192" name="Shape 192"/>
          <p:cNvSpPr txBox="1"/>
          <p:nvPr/>
        </p:nvSpPr>
        <p:spPr>
          <a:xfrm>
            <a:off x="0" y="5964300"/>
            <a:ext cx="6858000" cy="646200"/>
          </a:xfrm>
          <a:prstGeom prst="rect">
            <a:avLst/>
          </a:prstGeom>
          <a:solidFill>
            <a:srgbClr val="782A72"/>
          </a:solid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ar" sz="2400">
                <a:solidFill>
                  <a:schemeClr val="lt1"/>
                </a:solidFill>
                <a:latin typeface="Cambria"/>
                <a:ea typeface="Cambria"/>
                <a:cs typeface="Cambria"/>
                <a:sym typeface="Cambria"/>
              </a:rPr>
              <a:t>Bacteria Responsible of UTIs</a:t>
            </a:r>
            <a:endParaRPr sz="2400">
              <a:solidFill>
                <a:schemeClr val="lt1"/>
              </a:solidFill>
              <a:latin typeface="Cambria"/>
              <a:ea typeface="Cambria"/>
              <a:cs typeface="Cambria"/>
              <a:sym typeface="Cambria"/>
            </a:endParaRPr>
          </a:p>
        </p:txBody>
      </p:sp>
      <p:graphicFrame>
        <p:nvGraphicFramePr>
          <p:cNvPr id="193" name="Shape 193"/>
          <p:cNvGraphicFramePr/>
          <p:nvPr/>
        </p:nvGraphicFramePr>
        <p:xfrm>
          <a:off x="58050" y="6674450"/>
          <a:ext cx="3000000" cy="3000000"/>
        </p:xfrm>
        <a:graphic>
          <a:graphicData uri="http://schemas.openxmlformats.org/drawingml/2006/table">
            <a:tbl>
              <a:tblPr>
                <a:noFill/>
                <a:tableStyleId>{FB2ED166-693C-46A3-86CC-FCADF29E044D}</a:tableStyleId>
              </a:tblPr>
              <a:tblGrid>
                <a:gridCol w="2247300">
                  <a:extLst>
                    <a:ext uri="{9D8B030D-6E8A-4147-A177-3AD203B41FA5}">
                      <a16:colId xmlns:a16="http://schemas.microsoft.com/office/drawing/2014/main" val="20000"/>
                    </a:ext>
                  </a:extLst>
                </a:gridCol>
                <a:gridCol w="2247300">
                  <a:extLst>
                    <a:ext uri="{9D8B030D-6E8A-4147-A177-3AD203B41FA5}">
                      <a16:colId xmlns:a16="http://schemas.microsoft.com/office/drawing/2014/main" val="20001"/>
                    </a:ext>
                  </a:extLst>
                </a:gridCol>
                <a:gridCol w="2247300">
                  <a:extLst>
                    <a:ext uri="{9D8B030D-6E8A-4147-A177-3AD203B41FA5}">
                      <a16:colId xmlns:a16="http://schemas.microsoft.com/office/drawing/2014/main" val="20002"/>
                    </a:ext>
                  </a:extLst>
                </a:gridCol>
              </a:tblGrid>
              <a:tr h="566075">
                <a:tc>
                  <a:txBody>
                    <a:bodyPr/>
                    <a:lstStyle/>
                    <a:p>
                      <a:pPr marL="0" lvl="0" indent="0" algn="ctr" rtl="0">
                        <a:lnSpc>
                          <a:spcPct val="115000"/>
                        </a:lnSpc>
                        <a:spcBef>
                          <a:spcPts val="0"/>
                        </a:spcBef>
                        <a:spcAft>
                          <a:spcPts val="0"/>
                        </a:spcAft>
                        <a:buNone/>
                      </a:pPr>
                      <a:r>
                        <a:rPr lang="ar" sz="1800">
                          <a:solidFill>
                            <a:srgbClr val="FFFFFF"/>
                          </a:solidFill>
                          <a:latin typeface="Cambria"/>
                          <a:ea typeface="Cambria"/>
                          <a:cs typeface="Cambria"/>
                          <a:sym typeface="Cambria"/>
                        </a:rPr>
                        <a:t>Gm- bacteria </a:t>
                      </a:r>
                      <a:endParaRPr sz="1800">
                        <a:solidFill>
                          <a:srgbClr val="FFFFFF"/>
                        </a:solidFill>
                        <a:latin typeface="Cambria"/>
                        <a:ea typeface="Cambria"/>
                        <a:cs typeface="Cambria"/>
                        <a:sym typeface="Cambria"/>
                      </a:endParaRPr>
                    </a:p>
                    <a:p>
                      <a:pPr marL="0" lvl="0" indent="0" algn="ctr" rtl="0">
                        <a:lnSpc>
                          <a:spcPct val="115000"/>
                        </a:lnSpc>
                        <a:spcBef>
                          <a:spcPts val="0"/>
                        </a:spcBef>
                        <a:spcAft>
                          <a:spcPts val="0"/>
                        </a:spcAft>
                        <a:buNone/>
                      </a:pPr>
                      <a:r>
                        <a:rPr lang="ar" sz="1800">
                          <a:solidFill>
                            <a:srgbClr val="FF0000"/>
                          </a:solidFill>
                          <a:latin typeface="Cambria"/>
                          <a:ea typeface="Cambria"/>
                          <a:cs typeface="Cambria"/>
                          <a:sym typeface="Cambria"/>
                        </a:rPr>
                        <a:t>(most common)</a:t>
                      </a:r>
                      <a:endParaRPr>
                        <a:solidFill>
                          <a:srgbClr val="FF0000"/>
                        </a:solidFill>
                        <a:latin typeface="Cambria"/>
                        <a:ea typeface="Cambria"/>
                        <a:cs typeface="Cambria"/>
                        <a:sym typeface="Cambria"/>
                      </a:endParaRPr>
                    </a:p>
                  </a:txBody>
                  <a:tcPr marL="91425" marR="91425" marT="91425" marB="9142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76A5AF"/>
                    </a:solidFill>
                  </a:tcPr>
                </a:tc>
                <a:tc>
                  <a:txBody>
                    <a:bodyPr/>
                    <a:lstStyle/>
                    <a:p>
                      <a:pPr marL="0" lvl="0" indent="0" algn="ctr" rtl="0">
                        <a:lnSpc>
                          <a:spcPct val="115000"/>
                        </a:lnSpc>
                        <a:spcBef>
                          <a:spcPts val="0"/>
                        </a:spcBef>
                        <a:spcAft>
                          <a:spcPts val="0"/>
                        </a:spcAft>
                        <a:buNone/>
                      </a:pPr>
                      <a:r>
                        <a:rPr lang="ar" sz="1800">
                          <a:solidFill>
                            <a:srgbClr val="FFFFFF"/>
                          </a:solidFill>
                          <a:latin typeface="Cambria"/>
                          <a:ea typeface="Cambria"/>
                          <a:cs typeface="Cambria"/>
                          <a:sym typeface="Cambria"/>
                        </a:rPr>
                        <a:t>Gm+ bacteria</a:t>
                      </a:r>
                      <a:endParaRPr>
                        <a:solidFill>
                          <a:srgbClr val="FFFFFF"/>
                        </a:solidFill>
                        <a:latin typeface="Cambria"/>
                        <a:ea typeface="Cambria"/>
                        <a:cs typeface="Cambria"/>
                        <a:sym typeface="Cambria"/>
                      </a:endParaRPr>
                    </a:p>
                  </a:txBody>
                  <a:tcPr marL="91425" marR="91425" marT="91425" marB="9142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C27BA0"/>
                    </a:solidFill>
                  </a:tcPr>
                </a:tc>
                <a:tc>
                  <a:txBody>
                    <a:bodyPr/>
                    <a:lstStyle/>
                    <a:p>
                      <a:pPr marL="0" lvl="0" indent="0" algn="ctr" rtl="0">
                        <a:lnSpc>
                          <a:spcPct val="115000"/>
                        </a:lnSpc>
                        <a:spcBef>
                          <a:spcPts val="0"/>
                        </a:spcBef>
                        <a:spcAft>
                          <a:spcPts val="0"/>
                        </a:spcAft>
                        <a:buNone/>
                      </a:pPr>
                      <a:r>
                        <a:rPr lang="ar" sz="1800">
                          <a:solidFill>
                            <a:srgbClr val="FFFFFF"/>
                          </a:solidFill>
                          <a:latin typeface="Cambria"/>
                          <a:ea typeface="Cambria"/>
                          <a:cs typeface="Cambria"/>
                          <a:sym typeface="Cambria"/>
                        </a:rPr>
                        <a:t>Bacteria that also cause UTI</a:t>
                      </a:r>
                      <a:endParaRPr>
                        <a:solidFill>
                          <a:srgbClr val="FFFFFF"/>
                        </a:solidFill>
                        <a:latin typeface="Cambria"/>
                        <a:ea typeface="Cambria"/>
                        <a:cs typeface="Cambria"/>
                        <a:sym typeface="Cambria"/>
                      </a:endParaRPr>
                    </a:p>
                  </a:txBody>
                  <a:tcPr marL="91425" marR="91425" marT="91425" marB="9142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F6B26B"/>
                    </a:solidFill>
                  </a:tcPr>
                </a:tc>
                <a:extLst>
                  <a:ext uri="{0D108BD9-81ED-4DB2-BD59-A6C34878D82A}">
                    <a16:rowId xmlns:a16="http://schemas.microsoft.com/office/drawing/2014/main" val="10000"/>
                  </a:ext>
                </a:extLst>
              </a:tr>
              <a:tr h="1483650">
                <a:tc>
                  <a:txBody>
                    <a:bodyPr/>
                    <a:lstStyle/>
                    <a:p>
                      <a:pPr marL="0" lvl="0" indent="0" rtl="0">
                        <a:lnSpc>
                          <a:spcPct val="115000"/>
                        </a:lnSpc>
                        <a:spcBef>
                          <a:spcPts val="0"/>
                        </a:spcBef>
                        <a:spcAft>
                          <a:spcPts val="0"/>
                        </a:spcAft>
                        <a:buNone/>
                      </a:pPr>
                      <a:r>
                        <a:rPr lang="ar" sz="1300">
                          <a:solidFill>
                            <a:schemeClr val="dk1"/>
                          </a:solidFill>
                          <a:latin typeface="Cambria"/>
                          <a:ea typeface="Cambria"/>
                          <a:cs typeface="Cambria"/>
                          <a:sym typeface="Cambria"/>
                        </a:rPr>
                        <a:t>● </a:t>
                      </a:r>
                      <a:r>
                        <a:rPr lang="ar">
                          <a:solidFill>
                            <a:srgbClr val="FF0000"/>
                          </a:solidFill>
                          <a:latin typeface="Cambria"/>
                          <a:ea typeface="Cambria"/>
                          <a:cs typeface="Cambria"/>
                          <a:sym typeface="Cambria"/>
                        </a:rPr>
                        <a:t>E.coli (approx. 80% of cases)</a:t>
                      </a:r>
                      <a:endParaRPr>
                        <a:solidFill>
                          <a:srgbClr val="FF0000"/>
                        </a:solidFill>
                        <a:latin typeface="Cambria"/>
                        <a:ea typeface="Cambria"/>
                        <a:cs typeface="Cambria"/>
                        <a:sym typeface="Cambria"/>
                      </a:endParaRPr>
                    </a:p>
                    <a:p>
                      <a:pPr marL="0" lvl="0" indent="0" rtl="0">
                        <a:lnSpc>
                          <a:spcPct val="115000"/>
                        </a:lnSpc>
                        <a:spcBef>
                          <a:spcPts val="0"/>
                        </a:spcBef>
                        <a:spcAft>
                          <a:spcPts val="0"/>
                        </a:spcAft>
                        <a:buNone/>
                      </a:pPr>
                      <a:r>
                        <a:rPr lang="ar" sz="1300">
                          <a:solidFill>
                            <a:schemeClr val="dk1"/>
                          </a:solidFill>
                          <a:latin typeface="Cambria"/>
                          <a:ea typeface="Cambria"/>
                          <a:cs typeface="Cambria"/>
                          <a:sym typeface="Cambria"/>
                        </a:rPr>
                        <a:t>● </a:t>
                      </a:r>
                      <a:r>
                        <a:rPr lang="ar">
                          <a:solidFill>
                            <a:schemeClr val="dk1"/>
                          </a:solidFill>
                          <a:latin typeface="Cambria"/>
                          <a:ea typeface="Cambria"/>
                          <a:cs typeface="Cambria"/>
                          <a:sym typeface="Cambria"/>
                        </a:rPr>
                        <a:t>Proteus mirabilis</a:t>
                      </a:r>
                      <a:endParaRPr>
                        <a:solidFill>
                          <a:schemeClr val="dk1"/>
                        </a:solidFill>
                        <a:latin typeface="Cambria"/>
                        <a:ea typeface="Cambria"/>
                        <a:cs typeface="Cambria"/>
                        <a:sym typeface="Cambria"/>
                      </a:endParaRPr>
                    </a:p>
                    <a:p>
                      <a:pPr marL="0" lvl="0" indent="0" rtl="0">
                        <a:lnSpc>
                          <a:spcPct val="115000"/>
                        </a:lnSpc>
                        <a:spcBef>
                          <a:spcPts val="0"/>
                        </a:spcBef>
                        <a:spcAft>
                          <a:spcPts val="0"/>
                        </a:spcAft>
                        <a:buNone/>
                      </a:pPr>
                      <a:r>
                        <a:rPr lang="ar" sz="1300">
                          <a:solidFill>
                            <a:schemeClr val="dk1"/>
                          </a:solidFill>
                          <a:latin typeface="Cambria"/>
                          <a:ea typeface="Cambria"/>
                          <a:cs typeface="Cambria"/>
                          <a:sym typeface="Cambria"/>
                        </a:rPr>
                        <a:t>● </a:t>
                      </a:r>
                      <a:r>
                        <a:rPr lang="ar">
                          <a:solidFill>
                            <a:schemeClr val="dk1"/>
                          </a:solidFill>
                          <a:latin typeface="Cambria"/>
                          <a:ea typeface="Cambria"/>
                          <a:cs typeface="Cambria"/>
                          <a:sym typeface="Cambria"/>
                        </a:rPr>
                        <a:t>Klebsiella</a:t>
                      </a:r>
                      <a:endParaRPr>
                        <a:solidFill>
                          <a:schemeClr val="dk1"/>
                        </a:solidFill>
                        <a:latin typeface="Cambria"/>
                        <a:ea typeface="Cambria"/>
                        <a:cs typeface="Cambria"/>
                        <a:sym typeface="Cambria"/>
                      </a:endParaRPr>
                    </a:p>
                    <a:p>
                      <a:pPr marL="0" lvl="0" indent="0" rtl="0">
                        <a:lnSpc>
                          <a:spcPct val="115000"/>
                        </a:lnSpc>
                        <a:spcBef>
                          <a:spcPts val="0"/>
                        </a:spcBef>
                        <a:spcAft>
                          <a:spcPts val="0"/>
                        </a:spcAft>
                        <a:buNone/>
                      </a:pPr>
                      <a:r>
                        <a:rPr lang="ar" sz="1300">
                          <a:solidFill>
                            <a:schemeClr val="dk1"/>
                          </a:solidFill>
                          <a:latin typeface="Cambria"/>
                          <a:ea typeface="Cambria"/>
                          <a:cs typeface="Cambria"/>
                          <a:sym typeface="Cambria"/>
                        </a:rPr>
                        <a:t>● </a:t>
                      </a:r>
                      <a:r>
                        <a:rPr lang="ar">
                          <a:solidFill>
                            <a:schemeClr val="dk1"/>
                          </a:solidFill>
                          <a:latin typeface="Cambria"/>
                          <a:ea typeface="Cambria"/>
                          <a:cs typeface="Cambria"/>
                          <a:sym typeface="Cambria"/>
                        </a:rPr>
                        <a:t>Pseudomonas aeruginosa</a:t>
                      </a:r>
                      <a:endParaRPr>
                        <a:latin typeface="Cambria"/>
                        <a:ea typeface="Cambria"/>
                        <a:cs typeface="Cambria"/>
                        <a:sym typeface="Cambria"/>
                      </a:endParaRPr>
                    </a:p>
                  </a:txBody>
                  <a:tcPr marL="91425" marR="91425" marT="91425" marB="914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lvl="0" indent="0" rtl="0">
                        <a:lnSpc>
                          <a:spcPct val="115000"/>
                        </a:lnSpc>
                        <a:spcBef>
                          <a:spcPts val="0"/>
                        </a:spcBef>
                        <a:spcAft>
                          <a:spcPts val="0"/>
                        </a:spcAft>
                        <a:buNone/>
                      </a:pPr>
                      <a:r>
                        <a:rPr lang="ar">
                          <a:solidFill>
                            <a:schemeClr val="dk1"/>
                          </a:solidFill>
                          <a:latin typeface="Cambria"/>
                          <a:ea typeface="Cambria"/>
                          <a:cs typeface="Cambria"/>
                          <a:sym typeface="Cambria"/>
                        </a:rPr>
                        <a:t>Staphylococcus Saprophyticus (Approx. 20%) </a:t>
                      </a:r>
                      <a:r>
                        <a:rPr lang="ar">
                          <a:solidFill>
                            <a:srgbClr val="00B050"/>
                          </a:solidFill>
                          <a:latin typeface="Cambria"/>
                          <a:ea typeface="Cambria"/>
                          <a:cs typeface="Cambria"/>
                          <a:sym typeface="Cambria"/>
                        </a:rPr>
                        <a:t>cause honeymoon cystitis</a:t>
                      </a:r>
                      <a:endParaRPr>
                        <a:solidFill>
                          <a:srgbClr val="00B050"/>
                        </a:solidFill>
                        <a:latin typeface="Cambria"/>
                        <a:ea typeface="Cambria"/>
                        <a:cs typeface="Cambria"/>
                        <a:sym typeface="Cambria"/>
                      </a:endParaRPr>
                    </a:p>
                  </a:txBody>
                  <a:tcPr marL="91425" marR="91425" marT="91425" marB="914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lvl="0" indent="0" rtl="0">
                        <a:lnSpc>
                          <a:spcPct val="115000"/>
                        </a:lnSpc>
                        <a:spcBef>
                          <a:spcPts val="0"/>
                        </a:spcBef>
                        <a:spcAft>
                          <a:spcPts val="0"/>
                        </a:spcAft>
                        <a:buNone/>
                      </a:pPr>
                      <a:r>
                        <a:rPr lang="ar">
                          <a:solidFill>
                            <a:schemeClr val="dk1"/>
                          </a:solidFill>
                          <a:latin typeface="Cambria"/>
                          <a:ea typeface="Cambria"/>
                          <a:cs typeface="Cambria"/>
                          <a:sym typeface="Cambria"/>
                        </a:rPr>
                        <a:t>Mycoplasma, Chlamydia trachomatis </a:t>
                      </a:r>
                      <a:r>
                        <a:rPr lang="ar" sz="1300">
                          <a:solidFill>
                            <a:schemeClr val="dk1"/>
                          </a:solidFill>
                          <a:latin typeface="Cambria"/>
                          <a:ea typeface="Cambria"/>
                          <a:cs typeface="Cambria"/>
                          <a:sym typeface="Cambria"/>
                        </a:rPr>
                        <a:t>&amp;</a:t>
                      </a:r>
                      <a:r>
                        <a:rPr lang="ar">
                          <a:solidFill>
                            <a:schemeClr val="dk1"/>
                          </a:solidFill>
                          <a:latin typeface="Cambria"/>
                          <a:ea typeface="Cambria"/>
                          <a:cs typeface="Cambria"/>
                          <a:sym typeface="Cambria"/>
                        </a:rPr>
                        <a:t> N. gonorrhea</a:t>
                      </a:r>
                      <a:r>
                        <a:rPr lang="ar">
                          <a:solidFill>
                            <a:srgbClr val="898989"/>
                          </a:solidFill>
                          <a:latin typeface="Cambria"/>
                          <a:ea typeface="Cambria"/>
                          <a:cs typeface="Cambria"/>
                          <a:sym typeface="Cambria"/>
                        </a:rPr>
                        <a:t> </a:t>
                      </a:r>
                      <a:r>
                        <a:rPr lang="ar">
                          <a:solidFill>
                            <a:srgbClr val="FF0000"/>
                          </a:solidFill>
                          <a:latin typeface="Cambria"/>
                          <a:ea typeface="Cambria"/>
                          <a:cs typeface="Cambria"/>
                          <a:sym typeface="Cambria"/>
                        </a:rPr>
                        <a:t>(limited to urethra, unlike E.coli may be sexually transmitted)</a:t>
                      </a:r>
                      <a:endParaRPr>
                        <a:latin typeface="Cambria"/>
                        <a:ea typeface="Cambria"/>
                        <a:cs typeface="Cambria"/>
                        <a:sym typeface="Cambria"/>
                      </a:endParaRPr>
                    </a:p>
                  </a:txBody>
                  <a:tcPr marL="91425" marR="91425" marT="91425" marB="914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194" name="Shape 194"/>
          <p:cNvSpPr txBox="1"/>
          <p:nvPr/>
        </p:nvSpPr>
        <p:spPr>
          <a:xfrm>
            <a:off x="717600" y="9218650"/>
            <a:ext cx="5422800" cy="599400"/>
          </a:xfrm>
          <a:prstGeom prst="rect">
            <a:avLst/>
          </a:prstGeom>
          <a:noFill/>
          <a:ln w="9525" cap="flat" cmpd="sng">
            <a:solidFill>
              <a:srgbClr val="00B050"/>
            </a:solidFill>
            <a:prstDash val="lgDashDot"/>
            <a:round/>
            <a:headEnd type="none" w="sm" len="sm"/>
            <a:tailEnd type="none" w="sm" len="sm"/>
          </a:ln>
        </p:spPr>
        <p:txBody>
          <a:bodyPr spcFirstLastPara="1" wrap="square" lIns="91425" tIns="91425" rIns="91425" bIns="91425" anchor="t" anchorCtr="0">
            <a:noAutofit/>
          </a:bodyPr>
          <a:lstStyle/>
          <a:p>
            <a:pPr marL="0" lvl="0" indent="0" algn="ctr">
              <a:spcBef>
                <a:spcPts val="0"/>
              </a:spcBef>
              <a:spcAft>
                <a:spcPts val="0"/>
              </a:spcAft>
              <a:buNone/>
            </a:pPr>
            <a:r>
              <a:rPr lang="ar">
                <a:solidFill>
                  <a:srgbClr val="00B050"/>
                </a:solidFill>
                <a:latin typeface="Cambria"/>
                <a:ea typeface="Cambria"/>
                <a:cs typeface="Cambria"/>
                <a:sym typeface="Cambria"/>
              </a:rPr>
              <a:t>In general gram negative bacteria are more common causes of UTIs</a:t>
            </a:r>
            <a:endParaRPr>
              <a:solidFill>
                <a:srgbClr val="00B050"/>
              </a:solidFill>
              <a:latin typeface="Cambria"/>
              <a:ea typeface="Cambria"/>
              <a:cs typeface="Cambria"/>
              <a:sym typeface="Cambr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4075425" y="2339450"/>
            <a:ext cx="2597700" cy="2391900"/>
          </a:xfrm>
          <a:prstGeom prst="rect">
            <a:avLst/>
          </a:prstGeom>
          <a:noFill/>
          <a:ln w="9525" cap="flat" cmpd="sng">
            <a:solidFill>
              <a:srgbClr val="000000"/>
            </a:solidFill>
            <a:prstDash val="dashDot"/>
            <a:round/>
            <a:headEnd type="none" w="sm" len="sm"/>
            <a:tailEnd type="none" w="sm" len="sm"/>
          </a:ln>
        </p:spPr>
        <p:txBody>
          <a:bodyPr spcFirstLastPara="1" wrap="square" lIns="91425" tIns="91425" rIns="91425" bIns="91425" anchor="t" anchorCtr="0">
            <a:noAutofit/>
          </a:bodyPr>
          <a:lstStyle/>
          <a:p>
            <a:pPr marL="0" lvl="0" indent="0">
              <a:spcBef>
                <a:spcPts val="0"/>
              </a:spcBef>
              <a:spcAft>
                <a:spcPts val="0"/>
              </a:spcAft>
              <a:buNone/>
            </a:pPr>
            <a:r>
              <a:rPr lang="ar">
                <a:solidFill>
                  <a:schemeClr val="dk1"/>
                </a:solidFill>
              </a:rPr>
              <a:t>Infections Spread to other parts of the body and resistant to many antibiotics and more difficult to cure. </a:t>
            </a:r>
            <a:r>
              <a:rPr lang="ar">
                <a:solidFill>
                  <a:srgbClr val="000000"/>
                </a:solidFill>
              </a:rPr>
              <a:t>{Due to hospital- acquired bacteria (</a:t>
            </a:r>
            <a:r>
              <a:rPr lang="ar">
                <a:solidFill>
                  <a:srgbClr val="FF0000"/>
                </a:solidFill>
              </a:rPr>
              <a:t>E.coli,</a:t>
            </a:r>
            <a:r>
              <a:rPr lang="ar">
                <a:solidFill>
                  <a:srgbClr val="000000"/>
                </a:solidFill>
              </a:rPr>
              <a:t> </a:t>
            </a:r>
            <a:r>
              <a:rPr lang="ar">
                <a:solidFill>
                  <a:srgbClr val="FF0000"/>
                </a:solidFill>
              </a:rPr>
              <a:t>Klebsiella, Proteus,</a:t>
            </a:r>
            <a:r>
              <a:rPr lang="ar">
                <a:solidFill>
                  <a:srgbClr val="000000"/>
                </a:solidFill>
              </a:rPr>
              <a:t> </a:t>
            </a:r>
            <a:r>
              <a:rPr lang="ar">
                <a:solidFill>
                  <a:srgbClr val="FF0000"/>
                </a:solidFill>
              </a:rPr>
              <a:t>Pseudomonas</a:t>
            </a:r>
            <a:r>
              <a:rPr lang="ar">
                <a:solidFill>
                  <a:srgbClr val="000000"/>
                </a:solidFill>
              </a:rPr>
              <a:t>, enterococci, staphylococci)</a:t>
            </a:r>
            <a:endParaRPr sz="2400">
              <a:solidFill>
                <a:srgbClr val="000000"/>
              </a:solidFill>
            </a:endParaRPr>
          </a:p>
        </p:txBody>
      </p:sp>
      <p:sp>
        <p:nvSpPr>
          <p:cNvPr id="200" name="Shape 200"/>
          <p:cNvSpPr txBox="1">
            <a:spLocks noGrp="1"/>
          </p:cNvSpPr>
          <p:nvPr>
            <p:ph type="body" idx="2"/>
          </p:nvPr>
        </p:nvSpPr>
        <p:spPr>
          <a:xfrm>
            <a:off x="378900" y="2339450"/>
            <a:ext cx="2679000" cy="2391900"/>
          </a:xfrm>
          <a:prstGeom prst="rect">
            <a:avLst/>
          </a:prstGeom>
          <a:noFill/>
          <a:ln w="9525" cap="flat" cmpd="sng">
            <a:solidFill>
              <a:srgbClr val="000000"/>
            </a:solidFill>
            <a:prstDash val="dashDot"/>
            <a:round/>
            <a:headEnd type="none" w="sm" len="sm"/>
            <a:tailEnd type="none" w="sm" len="sm"/>
          </a:ln>
        </p:spPr>
        <p:txBody>
          <a:bodyPr spcFirstLastPara="1" wrap="square" lIns="91425" tIns="91425" rIns="91425" bIns="91425" anchor="t" anchorCtr="0">
            <a:noAutofit/>
          </a:bodyPr>
          <a:lstStyle/>
          <a:p>
            <a:pPr marL="0" lvl="0" indent="0">
              <a:spcBef>
                <a:spcPts val="0"/>
              </a:spcBef>
              <a:spcAft>
                <a:spcPts val="0"/>
              </a:spcAft>
              <a:buNone/>
            </a:pPr>
            <a:endParaRPr sz="1800">
              <a:solidFill>
                <a:srgbClr val="00B050"/>
              </a:solidFill>
            </a:endParaRPr>
          </a:p>
          <a:p>
            <a:pPr marL="0" lvl="0" indent="0">
              <a:spcBef>
                <a:spcPts val="0"/>
              </a:spcBef>
              <a:spcAft>
                <a:spcPts val="0"/>
              </a:spcAft>
              <a:buNone/>
            </a:pPr>
            <a:r>
              <a:rPr lang="ar">
                <a:solidFill>
                  <a:srgbClr val="000000"/>
                </a:solidFill>
              </a:rPr>
              <a:t>Infections do not spread to other parts of the body and go away readily with treatment</a:t>
            </a:r>
            <a:r>
              <a:rPr lang="ar">
                <a:solidFill>
                  <a:srgbClr val="00B050"/>
                </a:solidFill>
              </a:rPr>
              <a:t> (Due to </a:t>
            </a:r>
            <a:r>
              <a:rPr lang="ar">
                <a:solidFill>
                  <a:srgbClr val="FF0000"/>
                </a:solidFill>
              </a:rPr>
              <a:t>E.coli </a:t>
            </a:r>
            <a:r>
              <a:rPr lang="ar">
                <a:solidFill>
                  <a:srgbClr val="00B050"/>
                </a:solidFill>
              </a:rPr>
              <a:t>in most cases).</a:t>
            </a:r>
            <a:endParaRPr>
              <a:solidFill>
                <a:srgbClr val="00B050"/>
              </a:solidFill>
            </a:endParaRPr>
          </a:p>
        </p:txBody>
      </p:sp>
      <p:sp>
        <p:nvSpPr>
          <p:cNvPr id="201" name="Shape 201"/>
          <p:cNvSpPr txBox="1"/>
          <p:nvPr/>
        </p:nvSpPr>
        <p:spPr>
          <a:xfrm>
            <a:off x="0" y="0"/>
            <a:ext cx="6858000" cy="646200"/>
          </a:xfrm>
          <a:prstGeom prst="rect">
            <a:avLst/>
          </a:prstGeom>
          <a:solidFill>
            <a:srgbClr val="782A7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ar" sz="2400">
                <a:solidFill>
                  <a:srgbClr val="FFFFFF"/>
                </a:solidFill>
                <a:latin typeface="Cambria"/>
                <a:ea typeface="Cambria"/>
                <a:cs typeface="Cambria"/>
                <a:sym typeface="Cambria"/>
              </a:rPr>
              <a:t>UTIs can be</a:t>
            </a:r>
            <a:endParaRPr sz="2400">
              <a:solidFill>
                <a:schemeClr val="lt1"/>
              </a:solidFill>
              <a:latin typeface="Cambria"/>
              <a:ea typeface="Cambria"/>
              <a:cs typeface="Cambria"/>
              <a:sym typeface="Cambria"/>
            </a:endParaRPr>
          </a:p>
        </p:txBody>
      </p:sp>
      <p:sp>
        <p:nvSpPr>
          <p:cNvPr id="202" name="Shape 202"/>
          <p:cNvSpPr txBox="1"/>
          <p:nvPr/>
        </p:nvSpPr>
        <p:spPr>
          <a:xfrm>
            <a:off x="0" y="5485275"/>
            <a:ext cx="6858000" cy="646200"/>
          </a:xfrm>
          <a:prstGeom prst="rect">
            <a:avLst/>
          </a:prstGeom>
          <a:solidFill>
            <a:srgbClr val="782A7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ar" sz="2400">
                <a:solidFill>
                  <a:srgbClr val="FFFFFF"/>
                </a:solidFill>
                <a:latin typeface="Cambria"/>
                <a:ea typeface="Cambria"/>
                <a:cs typeface="Cambria"/>
                <a:sym typeface="Cambria"/>
              </a:rPr>
              <a:t>Treatment of UTIs </a:t>
            </a:r>
            <a:endParaRPr sz="2400">
              <a:solidFill>
                <a:srgbClr val="FFFFFF"/>
              </a:solidFill>
              <a:latin typeface="Cambria"/>
              <a:ea typeface="Cambria"/>
              <a:cs typeface="Cambria"/>
              <a:sym typeface="Cambria"/>
            </a:endParaRPr>
          </a:p>
        </p:txBody>
      </p:sp>
      <p:sp>
        <p:nvSpPr>
          <p:cNvPr id="203" name="Shape 203"/>
          <p:cNvSpPr txBox="1"/>
          <p:nvPr/>
        </p:nvSpPr>
        <p:spPr>
          <a:xfrm>
            <a:off x="183000" y="6424600"/>
            <a:ext cx="6492000" cy="2998800"/>
          </a:xfrm>
          <a:prstGeom prst="rect">
            <a:avLst/>
          </a:prstGeom>
          <a:noFill/>
          <a:ln w="9525" cap="flat" cmpd="sng">
            <a:solidFill>
              <a:srgbClr val="000000"/>
            </a:solidFill>
            <a:prstDash val="dashDot"/>
            <a:round/>
            <a:headEnd type="none" w="sm" len="sm"/>
            <a:tailEnd type="none" w="sm" len="sm"/>
          </a:ln>
        </p:spPr>
        <p:txBody>
          <a:bodyPr spcFirstLastPara="1" wrap="square" lIns="91425" tIns="91425" rIns="91425" bIns="91425" anchor="t" anchorCtr="0">
            <a:noAutofit/>
          </a:bodyPr>
          <a:lstStyle/>
          <a:p>
            <a:pPr marL="0" lvl="0" indent="0" rtl="0">
              <a:lnSpc>
                <a:spcPct val="160000"/>
              </a:lnSpc>
              <a:spcBef>
                <a:spcPts val="0"/>
              </a:spcBef>
              <a:spcAft>
                <a:spcPts val="0"/>
              </a:spcAft>
              <a:buClr>
                <a:srgbClr val="00B050"/>
              </a:buClr>
              <a:buSzPts val="2925"/>
              <a:buFont typeface="Arial"/>
              <a:buNone/>
            </a:pPr>
            <a:r>
              <a:rPr lang="ar" b="1">
                <a:solidFill>
                  <a:srgbClr val="00B050"/>
                </a:solidFill>
                <a:latin typeface="Cambria"/>
                <a:ea typeface="Cambria"/>
                <a:cs typeface="Cambria"/>
                <a:sym typeface="Cambria"/>
              </a:rPr>
              <a:t>First we will do urine analysis to find the causative organism then choose the antibiotics according to it.</a:t>
            </a:r>
            <a:endParaRPr>
              <a:solidFill>
                <a:schemeClr val="dk1"/>
              </a:solidFill>
              <a:latin typeface="Cambria"/>
              <a:ea typeface="Cambria"/>
              <a:cs typeface="Cambria"/>
              <a:sym typeface="Cambria"/>
            </a:endParaRPr>
          </a:p>
          <a:p>
            <a:pPr marL="0" lvl="0" indent="0" rtl="0">
              <a:lnSpc>
                <a:spcPct val="115000"/>
              </a:lnSpc>
              <a:spcBef>
                <a:spcPts val="0"/>
              </a:spcBef>
              <a:spcAft>
                <a:spcPts val="0"/>
              </a:spcAft>
              <a:buNone/>
            </a:pPr>
            <a:r>
              <a:rPr lang="ar">
                <a:solidFill>
                  <a:schemeClr val="dk1"/>
                </a:solidFill>
                <a:latin typeface="Cambria"/>
                <a:ea typeface="Cambria"/>
                <a:cs typeface="Cambria"/>
                <a:sym typeface="Cambria"/>
              </a:rPr>
              <a:t>Antibiotics:</a:t>
            </a:r>
            <a:endParaRPr>
              <a:solidFill>
                <a:schemeClr val="dk1"/>
              </a:solidFill>
              <a:latin typeface="Cambria"/>
              <a:ea typeface="Cambria"/>
              <a:cs typeface="Cambria"/>
              <a:sym typeface="Cambria"/>
            </a:endParaRPr>
          </a:p>
          <a:p>
            <a:pPr marL="457200" lvl="0" indent="-317500" rtl="0">
              <a:lnSpc>
                <a:spcPct val="115000"/>
              </a:lnSpc>
              <a:spcBef>
                <a:spcPts val="0"/>
              </a:spcBef>
              <a:spcAft>
                <a:spcPts val="0"/>
              </a:spcAft>
              <a:buClr>
                <a:schemeClr val="dk1"/>
              </a:buClr>
              <a:buSzPts val="1400"/>
              <a:buFont typeface="Cambria"/>
              <a:buChar char="❖"/>
            </a:pPr>
            <a:r>
              <a:rPr lang="ar">
                <a:solidFill>
                  <a:schemeClr val="dk1"/>
                </a:solidFill>
                <a:latin typeface="Cambria"/>
                <a:ea typeface="Cambria"/>
                <a:cs typeface="Cambria"/>
                <a:sym typeface="Cambria"/>
              </a:rPr>
              <a:t>Co-trimoxazole (SMX/TMP) ), p.o. </a:t>
            </a:r>
            <a:r>
              <a:rPr lang="ar" sz="1200">
                <a:solidFill>
                  <a:srgbClr val="B7B7B7"/>
                </a:solidFill>
                <a:latin typeface="Cambria"/>
                <a:ea typeface="Cambria"/>
                <a:cs typeface="Cambria"/>
                <a:sym typeface="Cambria"/>
              </a:rPr>
              <a:t>(combination of trimethoprim and sulfamethoxazole).</a:t>
            </a:r>
            <a:endParaRPr>
              <a:solidFill>
                <a:schemeClr val="dk1"/>
              </a:solidFill>
              <a:latin typeface="Cambria"/>
              <a:ea typeface="Cambria"/>
              <a:cs typeface="Cambria"/>
              <a:sym typeface="Cambria"/>
            </a:endParaRPr>
          </a:p>
          <a:p>
            <a:pPr marL="457200" lvl="0" indent="-317500" rtl="0">
              <a:lnSpc>
                <a:spcPct val="115000"/>
              </a:lnSpc>
              <a:spcBef>
                <a:spcPts val="0"/>
              </a:spcBef>
              <a:spcAft>
                <a:spcPts val="0"/>
              </a:spcAft>
              <a:buClr>
                <a:schemeClr val="dk1"/>
              </a:buClr>
              <a:buSzPts val="1400"/>
              <a:buFont typeface="Cambria"/>
              <a:buChar char="❖"/>
            </a:pPr>
            <a:r>
              <a:rPr lang="ar">
                <a:solidFill>
                  <a:schemeClr val="dk1"/>
                </a:solidFill>
                <a:latin typeface="Cambria"/>
                <a:ea typeface="Cambria"/>
                <a:cs typeface="Cambria"/>
                <a:sym typeface="Cambria"/>
              </a:rPr>
              <a:t>Nitrofurantoin, p.o.</a:t>
            </a:r>
            <a:endParaRPr>
              <a:solidFill>
                <a:srgbClr val="7F7F7F"/>
              </a:solidFill>
              <a:latin typeface="Cambria"/>
              <a:ea typeface="Cambria"/>
              <a:cs typeface="Cambria"/>
              <a:sym typeface="Cambria"/>
            </a:endParaRPr>
          </a:p>
          <a:p>
            <a:pPr marL="457200" lvl="0" indent="-317500" rtl="0">
              <a:lnSpc>
                <a:spcPct val="115000"/>
              </a:lnSpc>
              <a:spcBef>
                <a:spcPts val="0"/>
              </a:spcBef>
              <a:spcAft>
                <a:spcPts val="0"/>
              </a:spcAft>
              <a:buClr>
                <a:schemeClr val="dk1"/>
              </a:buClr>
              <a:buSzPts val="1400"/>
              <a:buFont typeface="Cambria"/>
              <a:buChar char="❖"/>
            </a:pPr>
            <a:r>
              <a:rPr lang="ar" u="sng">
                <a:solidFill>
                  <a:schemeClr val="dk1"/>
                </a:solidFill>
                <a:latin typeface="Cambria"/>
                <a:ea typeface="Cambria"/>
                <a:cs typeface="Cambria"/>
                <a:sym typeface="Cambria"/>
              </a:rPr>
              <a:t>Tetracyclines</a:t>
            </a:r>
            <a:r>
              <a:rPr lang="ar">
                <a:solidFill>
                  <a:schemeClr val="dk1"/>
                </a:solidFill>
                <a:latin typeface="Cambria"/>
                <a:ea typeface="Cambria"/>
                <a:cs typeface="Cambria"/>
                <a:sym typeface="Cambria"/>
              </a:rPr>
              <a:t>, e.g. Doxycycline, p.o.</a:t>
            </a:r>
            <a:endParaRPr>
              <a:solidFill>
                <a:srgbClr val="7F7F7F"/>
              </a:solidFill>
              <a:latin typeface="Cambria"/>
              <a:ea typeface="Cambria"/>
              <a:cs typeface="Cambria"/>
              <a:sym typeface="Cambria"/>
            </a:endParaRPr>
          </a:p>
          <a:p>
            <a:pPr marL="457200" lvl="0" indent="-317500" rtl="0">
              <a:lnSpc>
                <a:spcPct val="115000"/>
              </a:lnSpc>
              <a:spcBef>
                <a:spcPts val="0"/>
              </a:spcBef>
              <a:spcAft>
                <a:spcPts val="0"/>
              </a:spcAft>
              <a:buClr>
                <a:schemeClr val="dk1"/>
              </a:buClr>
              <a:buSzPts val="1400"/>
              <a:buFont typeface="Cambria"/>
              <a:buChar char="❖"/>
            </a:pPr>
            <a:r>
              <a:rPr lang="ar" u="sng">
                <a:solidFill>
                  <a:schemeClr val="dk1"/>
                </a:solidFill>
                <a:latin typeface="Cambria"/>
                <a:ea typeface="Cambria"/>
                <a:cs typeface="Cambria"/>
                <a:sym typeface="Cambria"/>
              </a:rPr>
              <a:t>Aminoglycosides</a:t>
            </a:r>
            <a:r>
              <a:rPr lang="ar">
                <a:solidFill>
                  <a:schemeClr val="dk1"/>
                </a:solidFill>
                <a:latin typeface="Cambria"/>
                <a:ea typeface="Cambria"/>
                <a:cs typeface="Cambria"/>
                <a:sym typeface="Cambria"/>
              </a:rPr>
              <a:t>, e.g. Gentamicin IV/IM</a:t>
            </a:r>
            <a:endParaRPr>
              <a:solidFill>
                <a:schemeClr val="dk1"/>
              </a:solidFill>
              <a:latin typeface="Cambria"/>
              <a:ea typeface="Cambria"/>
              <a:cs typeface="Cambria"/>
              <a:sym typeface="Cambria"/>
            </a:endParaRPr>
          </a:p>
          <a:p>
            <a:pPr marL="457200" lvl="0" indent="-317500" rtl="0">
              <a:lnSpc>
                <a:spcPct val="115000"/>
              </a:lnSpc>
              <a:spcBef>
                <a:spcPts val="0"/>
              </a:spcBef>
              <a:spcAft>
                <a:spcPts val="0"/>
              </a:spcAft>
              <a:buClr>
                <a:schemeClr val="dk1"/>
              </a:buClr>
              <a:buSzPts val="1400"/>
              <a:buFont typeface="Calibri"/>
              <a:buChar char="❖"/>
            </a:pPr>
            <a:r>
              <a:rPr lang="ar" u="sng">
                <a:solidFill>
                  <a:schemeClr val="dk1"/>
                </a:solidFill>
                <a:latin typeface="Cambria"/>
                <a:ea typeface="Cambria"/>
                <a:cs typeface="Cambria"/>
                <a:sym typeface="Cambria"/>
              </a:rPr>
              <a:t>Cephalosporins</a:t>
            </a:r>
            <a:r>
              <a:rPr lang="ar">
                <a:solidFill>
                  <a:schemeClr val="dk1"/>
                </a:solidFill>
                <a:latin typeface="Cambria"/>
                <a:ea typeface="Cambria"/>
                <a:cs typeface="Cambria"/>
                <a:sym typeface="Cambria"/>
              </a:rPr>
              <a:t>, e.g. Ceftriaxone &amp; Ceftazidime IV </a:t>
            </a:r>
            <a:r>
              <a:rPr lang="ar">
                <a:solidFill>
                  <a:srgbClr val="117C00"/>
                </a:solidFill>
                <a:latin typeface="Cambria"/>
                <a:ea typeface="Cambria"/>
                <a:cs typeface="Cambria"/>
                <a:sym typeface="Cambria"/>
              </a:rPr>
              <a:t>3rd gen most used because  of their efficacy against gram -ve organisms </a:t>
            </a:r>
            <a:endParaRPr>
              <a:solidFill>
                <a:schemeClr val="dk1"/>
              </a:solidFill>
              <a:latin typeface="Cambria"/>
              <a:ea typeface="Cambria"/>
              <a:cs typeface="Cambria"/>
              <a:sym typeface="Cambria"/>
            </a:endParaRPr>
          </a:p>
          <a:p>
            <a:pPr marL="457200" lvl="0" indent="-317500" rtl="0">
              <a:lnSpc>
                <a:spcPct val="115000"/>
              </a:lnSpc>
              <a:spcBef>
                <a:spcPts val="0"/>
              </a:spcBef>
              <a:spcAft>
                <a:spcPts val="0"/>
              </a:spcAft>
              <a:buSzPts val="1400"/>
              <a:buFont typeface="Cambria"/>
              <a:buChar char="❖"/>
            </a:pPr>
            <a:r>
              <a:rPr lang="ar" u="sng">
                <a:solidFill>
                  <a:schemeClr val="dk1"/>
                </a:solidFill>
                <a:latin typeface="Cambria"/>
                <a:ea typeface="Cambria"/>
                <a:cs typeface="Cambria"/>
                <a:sym typeface="Cambria"/>
              </a:rPr>
              <a:t>Quinolones</a:t>
            </a:r>
            <a:r>
              <a:rPr lang="ar">
                <a:solidFill>
                  <a:schemeClr val="dk1"/>
                </a:solidFill>
                <a:latin typeface="Cambria"/>
                <a:ea typeface="Cambria"/>
                <a:cs typeface="Cambria"/>
                <a:sym typeface="Cambria"/>
              </a:rPr>
              <a:t>, e.g. Ciprofloxacin, p.o</a:t>
            </a:r>
            <a:r>
              <a:rPr lang="ar">
                <a:solidFill>
                  <a:srgbClr val="002060"/>
                </a:solidFill>
                <a:latin typeface="Cambria"/>
                <a:ea typeface="Cambria"/>
                <a:cs typeface="Cambria"/>
                <a:sym typeface="Cambria"/>
              </a:rPr>
              <a:t>.</a:t>
            </a:r>
            <a:endParaRPr>
              <a:solidFill>
                <a:srgbClr val="7F7F7F"/>
              </a:solidFill>
              <a:latin typeface="Cambria"/>
              <a:ea typeface="Cambria"/>
              <a:cs typeface="Cambria"/>
              <a:sym typeface="Cambria"/>
            </a:endParaRPr>
          </a:p>
        </p:txBody>
      </p:sp>
      <p:sp>
        <p:nvSpPr>
          <p:cNvPr id="204" name="Shape 204"/>
          <p:cNvSpPr txBox="1"/>
          <p:nvPr/>
        </p:nvSpPr>
        <p:spPr>
          <a:xfrm>
            <a:off x="4714275" y="8220150"/>
            <a:ext cx="1067700" cy="3681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ar" sz="1200">
                <a:solidFill>
                  <a:srgbClr val="B7B7B7"/>
                </a:solidFill>
                <a:latin typeface="Calibri"/>
                <a:ea typeface="Calibri"/>
                <a:cs typeface="Calibri"/>
                <a:sym typeface="Calibri"/>
              </a:rPr>
              <a:t>p.o. = orally</a:t>
            </a:r>
            <a:endParaRPr sz="1200">
              <a:solidFill>
                <a:srgbClr val="B7B7B7"/>
              </a:solidFill>
              <a:latin typeface="Calibri"/>
              <a:ea typeface="Calibri"/>
              <a:cs typeface="Calibri"/>
              <a:sym typeface="Calibri"/>
            </a:endParaRPr>
          </a:p>
        </p:txBody>
      </p:sp>
      <p:sp>
        <p:nvSpPr>
          <p:cNvPr id="205" name="Shape 205"/>
          <p:cNvSpPr/>
          <p:nvPr/>
        </p:nvSpPr>
        <p:spPr>
          <a:xfrm>
            <a:off x="378825" y="965125"/>
            <a:ext cx="2679000" cy="1055400"/>
          </a:xfrm>
          <a:prstGeom prst="roundRect">
            <a:avLst>
              <a:gd name="adj" fmla="val 16667"/>
            </a:avLst>
          </a:prstGeom>
          <a:solidFill>
            <a:srgbClr val="93C4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rtl="0">
              <a:lnSpc>
                <a:spcPct val="115000"/>
              </a:lnSpc>
              <a:spcBef>
                <a:spcPts val="0"/>
              </a:spcBef>
              <a:spcAft>
                <a:spcPts val="0"/>
              </a:spcAft>
              <a:buClr>
                <a:schemeClr val="dk1"/>
              </a:buClr>
              <a:buSzPts val="1100"/>
              <a:buFont typeface="Arial"/>
              <a:buNone/>
            </a:pPr>
            <a:r>
              <a:rPr lang="ar" sz="1800">
                <a:solidFill>
                  <a:schemeClr val="dk1"/>
                </a:solidFill>
                <a:latin typeface="Cambria"/>
                <a:ea typeface="Cambria"/>
                <a:cs typeface="Cambria"/>
                <a:sym typeface="Cambria"/>
              </a:rPr>
              <a:t>Simple</a:t>
            </a:r>
            <a:r>
              <a:rPr lang="ar" sz="1800">
                <a:solidFill>
                  <a:srgbClr val="00B050"/>
                </a:solidFill>
                <a:latin typeface="Cambria"/>
                <a:ea typeface="Cambria"/>
                <a:cs typeface="Cambria"/>
                <a:sym typeface="Cambria"/>
              </a:rPr>
              <a:t> </a:t>
            </a:r>
            <a:r>
              <a:rPr lang="ar" sz="1800">
                <a:solidFill>
                  <a:srgbClr val="38761D"/>
                </a:solidFill>
                <a:latin typeface="Cambria"/>
                <a:ea typeface="Cambria"/>
                <a:cs typeface="Cambria"/>
                <a:sym typeface="Cambria"/>
              </a:rPr>
              <a:t>(uncomplicated)</a:t>
            </a:r>
            <a:endParaRPr sz="1800">
              <a:solidFill>
                <a:srgbClr val="38761D"/>
              </a:solidFill>
              <a:latin typeface="Cambria"/>
              <a:ea typeface="Cambria"/>
              <a:cs typeface="Cambria"/>
              <a:sym typeface="Cambria"/>
            </a:endParaRPr>
          </a:p>
        </p:txBody>
      </p:sp>
      <p:sp>
        <p:nvSpPr>
          <p:cNvPr id="206" name="Shape 206"/>
          <p:cNvSpPr/>
          <p:nvPr/>
        </p:nvSpPr>
        <p:spPr>
          <a:xfrm>
            <a:off x="4077300" y="965125"/>
            <a:ext cx="2597700" cy="1055400"/>
          </a:xfrm>
          <a:prstGeom prst="roundRect">
            <a:avLst>
              <a:gd name="adj" fmla="val 16667"/>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rtl="0">
              <a:lnSpc>
                <a:spcPct val="115000"/>
              </a:lnSpc>
              <a:spcBef>
                <a:spcPts val="0"/>
              </a:spcBef>
              <a:spcAft>
                <a:spcPts val="0"/>
              </a:spcAft>
              <a:buClr>
                <a:schemeClr val="dk1"/>
              </a:buClr>
              <a:buSzPts val="1100"/>
              <a:buFont typeface="Arial"/>
              <a:buNone/>
            </a:pPr>
            <a:r>
              <a:rPr lang="ar" sz="1800">
                <a:solidFill>
                  <a:schemeClr val="dk1"/>
                </a:solidFill>
                <a:latin typeface="Cambria"/>
                <a:ea typeface="Cambria"/>
                <a:cs typeface="Cambria"/>
                <a:sym typeface="Cambria"/>
              </a:rPr>
              <a:t>Complicated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graphicFrame>
        <p:nvGraphicFramePr>
          <p:cNvPr id="211" name="Shape 211"/>
          <p:cNvGraphicFramePr/>
          <p:nvPr/>
        </p:nvGraphicFramePr>
        <p:xfrm>
          <a:off x="0" y="35"/>
          <a:ext cx="3000000" cy="3000000"/>
        </p:xfrm>
        <a:graphic>
          <a:graphicData uri="http://schemas.openxmlformats.org/drawingml/2006/table">
            <a:tbl>
              <a:tblPr>
                <a:noFill/>
                <a:tableStyleId>{FB2ED166-693C-46A3-86CC-FCADF29E044D}</a:tableStyleId>
              </a:tblPr>
              <a:tblGrid>
                <a:gridCol w="1608375">
                  <a:extLst>
                    <a:ext uri="{9D8B030D-6E8A-4147-A177-3AD203B41FA5}">
                      <a16:colId xmlns:a16="http://schemas.microsoft.com/office/drawing/2014/main" val="20000"/>
                    </a:ext>
                  </a:extLst>
                </a:gridCol>
                <a:gridCol w="2963625">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862325">
                <a:tc gridSpan="3">
                  <a:txBody>
                    <a:bodyPr/>
                    <a:lstStyle/>
                    <a:p>
                      <a:pPr marL="0" lvl="0" indent="0" algn="ctr">
                        <a:spcBef>
                          <a:spcPts val="0"/>
                        </a:spcBef>
                        <a:spcAft>
                          <a:spcPts val="0"/>
                        </a:spcAft>
                        <a:buClr>
                          <a:schemeClr val="dk1"/>
                        </a:buClr>
                        <a:buSzPts val="1100"/>
                        <a:buFont typeface="Arial"/>
                        <a:buNone/>
                      </a:pPr>
                      <a:r>
                        <a:rPr lang="ar" sz="1800">
                          <a:solidFill>
                            <a:srgbClr val="FFFFFF"/>
                          </a:solidFill>
                          <a:latin typeface="Cambria"/>
                          <a:ea typeface="Cambria"/>
                          <a:cs typeface="Cambria"/>
                          <a:sym typeface="Cambria"/>
                        </a:rPr>
                        <a:t>Co-trimoxazole (Bactrim, Septra)</a:t>
                      </a:r>
                      <a:endParaRPr sz="1800">
                        <a:solidFill>
                          <a:srgbClr val="FFFFFF"/>
                        </a:solidFill>
                        <a:latin typeface="Cambria"/>
                        <a:ea typeface="Cambria"/>
                        <a:cs typeface="Cambria"/>
                        <a:sym typeface="Cambria"/>
                      </a:endParaRPr>
                    </a:p>
                    <a:p>
                      <a:pPr marL="0" lvl="0" indent="0" algn="ctr" rtl="0">
                        <a:spcBef>
                          <a:spcPts val="0"/>
                        </a:spcBef>
                        <a:spcAft>
                          <a:spcPts val="0"/>
                        </a:spcAft>
                        <a:buNone/>
                      </a:pPr>
                      <a:r>
                        <a:rPr lang="ar" sz="1800">
                          <a:solidFill>
                            <a:srgbClr val="FFFFFF"/>
                          </a:solidFill>
                          <a:latin typeface="Cambria"/>
                          <a:ea typeface="Cambria"/>
                          <a:cs typeface="Cambria"/>
                          <a:sym typeface="Cambria"/>
                        </a:rPr>
                        <a:t> combination of Sulfamethoxazole (SMX) - Trimethoprim (TMP)</a:t>
                      </a:r>
                      <a:r>
                        <a:rPr lang="ar" sz="2400">
                          <a:latin typeface="Cambria"/>
                          <a:ea typeface="Cambria"/>
                          <a:cs typeface="Cambria"/>
                          <a:sym typeface="Cambria"/>
                        </a:rPr>
                        <a:t> </a:t>
                      </a:r>
                      <a:endParaRPr sz="2400">
                        <a:latin typeface="Cambria"/>
                        <a:ea typeface="Cambria"/>
                        <a:cs typeface="Cambria"/>
                        <a:sym typeface="Cambria"/>
                      </a:endParaRPr>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782A7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50725">
                <a:tc>
                  <a:txBody>
                    <a:bodyPr/>
                    <a:lstStyle/>
                    <a:p>
                      <a:pPr marL="0" lvl="0" indent="0">
                        <a:spcBef>
                          <a:spcPts val="0"/>
                        </a:spcBef>
                        <a:spcAft>
                          <a:spcPts val="0"/>
                        </a:spcAft>
                        <a:buNone/>
                      </a:pPr>
                      <a:endParaRPr sz="2400">
                        <a:latin typeface="Calibri"/>
                        <a:ea typeface="Calibri"/>
                        <a:cs typeface="Calibri"/>
                        <a:sym typeface="Calibri"/>
                      </a:endParaRPr>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0E7270"/>
                    </a:solidFill>
                  </a:tcPr>
                </a:tc>
                <a:tc gridSpan="2">
                  <a:txBody>
                    <a:bodyPr/>
                    <a:lstStyle/>
                    <a:p>
                      <a:pPr marL="457200" lvl="0" indent="-304800" rtl="0">
                        <a:lnSpc>
                          <a:spcPct val="115000"/>
                        </a:lnSpc>
                        <a:spcBef>
                          <a:spcPts val="800"/>
                        </a:spcBef>
                        <a:spcAft>
                          <a:spcPts val="0"/>
                        </a:spcAft>
                        <a:buClr>
                          <a:schemeClr val="dk1"/>
                        </a:buClr>
                        <a:buSzPts val="1200"/>
                        <a:buFont typeface="Cambria"/>
                        <a:buChar char="❖"/>
                      </a:pPr>
                      <a:r>
                        <a:rPr lang="ar" sz="1200">
                          <a:solidFill>
                            <a:schemeClr val="dk1"/>
                          </a:solidFill>
                          <a:latin typeface="Cambria"/>
                          <a:ea typeface="Cambria"/>
                          <a:cs typeface="Cambria"/>
                          <a:sym typeface="Cambria"/>
                        </a:rPr>
                        <a:t>Alone, each agent is bacteriostatic</a:t>
                      </a:r>
                      <a:endParaRPr sz="1200">
                        <a:solidFill>
                          <a:schemeClr val="dk1"/>
                        </a:solidFill>
                        <a:latin typeface="Cambria"/>
                        <a:ea typeface="Cambria"/>
                        <a:cs typeface="Cambria"/>
                        <a:sym typeface="Cambria"/>
                      </a:endParaRPr>
                    </a:p>
                    <a:p>
                      <a:pPr marL="457200" lvl="0" indent="-304800" rtl="0">
                        <a:lnSpc>
                          <a:spcPct val="115000"/>
                        </a:lnSpc>
                        <a:spcBef>
                          <a:spcPts val="0"/>
                        </a:spcBef>
                        <a:spcAft>
                          <a:spcPts val="0"/>
                        </a:spcAft>
                        <a:buClr>
                          <a:schemeClr val="dk1"/>
                        </a:buClr>
                        <a:buSzPts val="1200"/>
                        <a:buFont typeface="Cambria"/>
                        <a:buChar char="❖"/>
                      </a:pPr>
                      <a:r>
                        <a:rPr lang="ar" sz="1200">
                          <a:solidFill>
                            <a:schemeClr val="dk1"/>
                          </a:solidFill>
                          <a:latin typeface="Cambria"/>
                          <a:ea typeface="Cambria"/>
                          <a:cs typeface="Cambria"/>
                          <a:sym typeface="Cambria"/>
                        </a:rPr>
                        <a:t>Together they are </a:t>
                      </a:r>
                      <a:r>
                        <a:rPr lang="ar" sz="1200">
                          <a:solidFill>
                            <a:srgbClr val="FF0000"/>
                          </a:solidFill>
                          <a:latin typeface="Cambria"/>
                          <a:ea typeface="Cambria"/>
                          <a:cs typeface="Cambria"/>
                          <a:sym typeface="Cambria"/>
                        </a:rPr>
                        <a:t>bactericidals</a:t>
                      </a:r>
                      <a:r>
                        <a:rPr lang="ar" sz="1200">
                          <a:solidFill>
                            <a:schemeClr val="dk1"/>
                          </a:solidFill>
                          <a:latin typeface="Cambria"/>
                          <a:ea typeface="Cambria"/>
                          <a:cs typeface="Cambria"/>
                          <a:sym typeface="Cambria"/>
                        </a:rPr>
                        <a:t> (</a:t>
                      </a:r>
                      <a:r>
                        <a:rPr lang="ar" sz="1200" u="sng">
                          <a:solidFill>
                            <a:schemeClr val="dk1"/>
                          </a:solidFill>
                          <a:latin typeface="Cambria"/>
                          <a:ea typeface="Cambria"/>
                          <a:cs typeface="Cambria"/>
                          <a:sym typeface="Cambria"/>
                        </a:rPr>
                        <a:t>synergism</a:t>
                      </a:r>
                      <a:r>
                        <a:rPr lang="ar" sz="1200">
                          <a:solidFill>
                            <a:schemeClr val="dk1"/>
                          </a:solidFill>
                          <a:latin typeface="Cambria"/>
                          <a:ea typeface="Cambria"/>
                          <a:cs typeface="Cambria"/>
                          <a:sym typeface="Cambria"/>
                        </a:rPr>
                        <a:t>)</a:t>
                      </a:r>
                      <a:r>
                        <a:rPr lang="ar" sz="1200">
                          <a:solidFill>
                            <a:srgbClr val="00B050"/>
                          </a:solidFill>
                          <a:latin typeface="Cambria"/>
                          <a:ea typeface="Cambria"/>
                          <a:cs typeface="Cambria"/>
                          <a:sym typeface="Cambria"/>
                        </a:rPr>
                        <a:t> This is the reason we combine the two drugs.</a:t>
                      </a:r>
                      <a:endParaRPr sz="1200">
                        <a:solidFill>
                          <a:srgbClr val="00B050"/>
                        </a:solidFill>
                        <a:latin typeface="Cambria"/>
                        <a:ea typeface="Cambria"/>
                        <a:cs typeface="Cambria"/>
                        <a:sym typeface="Cambria"/>
                      </a:endParaRPr>
                    </a:p>
                    <a:p>
                      <a:pPr marL="457200" lvl="0" indent="-304800" rtl="0">
                        <a:lnSpc>
                          <a:spcPct val="115000"/>
                        </a:lnSpc>
                        <a:spcBef>
                          <a:spcPts val="0"/>
                        </a:spcBef>
                        <a:spcAft>
                          <a:spcPts val="0"/>
                        </a:spcAft>
                        <a:buClr>
                          <a:schemeClr val="dk1"/>
                        </a:buClr>
                        <a:buSzPts val="1200"/>
                        <a:buFont typeface="Cambria"/>
                        <a:buChar char="❖"/>
                      </a:pPr>
                      <a:r>
                        <a:rPr lang="ar" sz="1200">
                          <a:solidFill>
                            <a:schemeClr val="dk1"/>
                          </a:solidFill>
                          <a:latin typeface="Cambria"/>
                          <a:ea typeface="Cambria"/>
                          <a:cs typeface="Cambria"/>
                          <a:sym typeface="Cambria"/>
                        </a:rPr>
                        <a:t>The optimal ratio of TMP to SMX </a:t>
                      </a:r>
                      <a:r>
                        <a:rPr lang="ar" sz="1200" u="sng">
                          <a:solidFill>
                            <a:schemeClr val="dk1"/>
                          </a:solidFill>
                          <a:latin typeface="Cambria"/>
                          <a:ea typeface="Cambria"/>
                          <a:cs typeface="Cambria"/>
                          <a:sym typeface="Cambria"/>
                        </a:rPr>
                        <a:t>in vivo</a:t>
                      </a:r>
                      <a:r>
                        <a:rPr lang="ar" sz="1200">
                          <a:solidFill>
                            <a:schemeClr val="dk1"/>
                          </a:solidFill>
                          <a:latin typeface="Cambria"/>
                          <a:ea typeface="Cambria"/>
                          <a:cs typeface="Cambria"/>
                          <a:sym typeface="Cambria"/>
                        </a:rPr>
                        <a:t> is </a:t>
                      </a:r>
                      <a:r>
                        <a:rPr lang="ar" sz="1200">
                          <a:solidFill>
                            <a:srgbClr val="FF0000"/>
                          </a:solidFill>
                          <a:latin typeface="Cambria"/>
                          <a:ea typeface="Cambria"/>
                          <a:cs typeface="Cambria"/>
                          <a:sym typeface="Cambria"/>
                        </a:rPr>
                        <a:t>1:20 </a:t>
                      </a:r>
                      <a:r>
                        <a:rPr lang="ar" sz="1200">
                          <a:solidFill>
                            <a:schemeClr val="dk1"/>
                          </a:solidFill>
                          <a:latin typeface="Cambria"/>
                          <a:ea typeface="Cambria"/>
                          <a:cs typeface="Cambria"/>
                          <a:sym typeface="Cambria"/>
                        </a:rPr>
                        <a:t>(</a:t>
                      </a:r>
                      <a:r>
                        <a:rPr lang="ar" sz="1200" u="sng">
                          <a:solidFill>
                            <a:schemeClr val="dk1"/>
                          </a:solidFill>
                          <a:latin typeface="Cambria"/>
                          <a:ea typeface="Cambria"/>
                          <a:cs typeface="Cambria"/>
                          <a:sym typeface="Cambria"/>
                        </a:rPr>
                        <a:t>formulated</a:t>
                      </a:r>
                      <a:r>
                        <a:rPr lang="ar" sz="1200">
                          <a:solidFill>
                            <a:schemeClr val="dk1"/>
                          </a:solidFill>
                          <a:latin typeface="Cambria"/>
                          <a:ea typeface="Cambria"/>
                          <a:cs typeface="Cambria"/>
                          <a:sym typeface="Cambria"/>
                        </a:rPr>
                        <a:t> </a:t>
                      </a:r>
                      <a:r>
                        <a:rPr lang="ar" sz="1200">
                          <a:solidFill>
                            <a:srgbClr val="FF0000"/>
                          </a:solidFill>
                          <a:latin typeface="Cambria"/>
                          <a:ea typeface="Cambria"/>
                          <a:cs typeface="Cambria"/>
                          <a:sym typeface="Cambria"/>
                        </a:rPr>
                        <a:t>5(SMX):1(TMP)*</a:t>
                      </a:r>
                      <a:r>
                        <a:rPr lang="ar" sz="1200">
                          <a:solidFill>
                            <a:schemeClr val="dk1"/>
                          </a:solidFill>
                          <a:latin typeface="Cambria"/>
                          <a:ea typeface="Cambria"/>
                          <a:cs typeface="Cambria"/>
                          <a:sym typeface="Cambria"/>
                        </a:rPr>
                        <a:t>; 800mg SMX+160mg TMP; 400 mg SMX+ 80 mg TMP; 40 mg SMX+8 mg TMP). </a:t>
                      </a:r>
                      <a:r>
                        <a:rPr lang="ar" sz="1200">
                          <a:solidFill>
                            <a:srgbClr val="FF0000"/>
                          </a:solidFill>
                          <a:latin typeface="Cambria"/>
                          <a:ea typeface="Cambria"/>
                          <a:cs typeface="Cambria"/>
                          <a:sym typeface="Cambria"/>
                        </a:rPr>
                        <a:t>*our FORMULATED dosage ratio is always giving sulfonamides 5 times more than Trimethoprim, our IN VIVO dosage is 1:20</a:t>
                      </a:r>
                      <a:endParaRPr sz="1200">
                        <a:solidFill>
                          <a:srgbClr val="FF0000"/>
                        </a:solidFill>
                        <a:latin typeface="Cambria"/>
                        <a:ea typeface="Cambria"/>
                        <a:cs typeface="Cambria"/>
                        <a:sym typeface="Cambria"/>
                      </a:endParaRPr>
                    </a:p>
                  </a:txBody>
                  <a:tcPr marL="91425" marR="91425" marT="91425" marB="91425" anchor="ctr">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r h="1639700">
                <a:tc>
                  <a:txBody>
                    <a:bodyPr/>
                    <a:lstStyle/>
                    <a:p>
                      <a:pPr marL="0" lvl="0" indent="0">
                        <a:spcBef>
                          <a:spcPts val="0"/>
                        </a:spcBef>
                        <a:spcAft>
                          <a:spcPts val="0"/>
                        </a:spcAft>
                        <a:buNone/>
                      </a:pPr>
                      <a:endParaRPr sz="1800">
                        <a:latin typeface="Calibri"/>
                        <a:ea typeface="Calibri"/>
                        <a:cs typeface="Calibri"/>
                        <a:sym typeface="Calibri"/>
                      </a:endParaRPr>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0E7270"/>
                    </a:solidFill>
                  </a:tcPr>
                </a:tc>
                <a:tc gridSpan="2">
                  <a:txBody>
                    <a:bodyPr/>
                    <a:lstStyle/>
                    <a:p>
                      <a:pPr marL="0" lvl="0" indent="0">
                        <a:spcBef>
                          <a:spcPts val="0"/>
                        </a:spcBef>
                        <a:spcAft>
                          <a:spcPts val="0"/>
                        </a:spcAft>
                        <a:buNone/>
                      </a:pPr>
                      <a:r>
                        <a:rPr lang="ar" sz="1200">
                          <a:solidFill>
                            <a:srgbClr val="999999"/>
                          </a:solidFill>
                          <a:latin typeface="Cambria"/>
                          <a:ea typeface="Cambria"/>
                          <a:cs typeface="Cambria"/>
                          <a:sym typeface="Cambria"/>
                        </a:rPr>
                        <a:t>Enzymes requiring folate-derived cofactors are essential for the synthesis of purines and pyrimidines (precursors of RNA and DNA) and other compounds necessary for cellular growth and replication. Therefore, in the absence of folate, cells cannot grow or divide. And that is the mechanism of THE FOLATE ANTAGONISTS (Sulfamethoxazole + trimethoprim).  The synergistic antimicrobial activity of cotrimoxazole results from its inhibition of two sequential steps in the synthesis of tetrahydrofolic acid.</a:t>
                      </a:r>
                      <a:r>
                        <a:rPr lang="ar" sz="1200">
                          <a:solidFill>
                            <a:srgbClr val="FF0000"/>
                          </a:solidFill>
                          <a:latin typeface="Cambria"/>
                          <a:ea typeface="Cambria"/>
                          <a:cs typeface="Cambria"/>
                          <a:sym typeface="Cambria"/>
                        </a:rPr>
                        <a:t> Sulfamethoxazole inhibits the incorporation of PABA into dihydrofolic acid precursors</a:t>
                      </a:r>
                      <a:r>
                        <a:rPr lang="ar" sz="1200">
                          <a:solidFill>
                            <a:srgbClr val="666666"/>
                          </a:solidFill>
                          <a:latin typeface="Cambria"/>
                          <a:ea typeface="Cambria"/>
                          <a:cs typeface="Cambria"/>
                          <a:sym typeface="Cambria"/>
                        </a:rPr>
                        <a:t>, and</a:t>
                      </a:r>
                      <a:r>
                        <a:rPr lang="ar" sz="1200">
                          <a:solidFill>
                            <a:srgbClr val="FF0000"/>
                          </a:solidFill>
                          <a:latin typeface="Cambria"/>
                          <a:ea typeface="Cambria"/>
                          <a:cs typeface="Cambria"/>
                          <a:sym typeface="Cambria"/>
                        </a:rPr>
                        <a:t> trimethoprim prevents reduction of dihydrofolate to tetrahydrofolate </a:t>
                      </a:r>
                      <a:endParaRPr sz="1200">
                        <a:solidFill>
                          <a:srgbClr val="FF0000"/>
                        </a:solidFill>
                        <a:latin typeface="Cambria"/>
                        <a:ea typeface="Cambria"/>
                        <a:cs typeface="Cambria"/>
                        <a:sym typeface="Cambria"/>
                      </a:endParaRPr>
                    </a:p>
                  </a:txBody>
                  <a:tcPr marL="91425" marR="91425" marT="91425" marB="91425" anchor="ctr">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2"/>
                  </a:ext>
                </a:extLst>
              </a:tr>
              <a:tr h="2753350">
                <a:tc>
                  <a:txBody>
                    <a:bodyPr/>
                    <a:lstStyle/>
                    <a:p>
                      <a:pPr marL="0" lvl="0" indent="0" rtl="0">
                        <a:spcBef>
                          <a:spcPts val="0"/>
                        </a:spcBef>
                        <a:spcAft>
                          <a:spcPts val="0"/>
                        </a:spcAft>
                        <a:buNone/>
                      </a:pPr>
                      <a:endParaRPr sz="2000">
                        <a:latin typeface="Calibri"/>
                        <a:ea typeface="Calibri"/>
                        <a:cs typeface="Calibri"/>
                        <a:sym typeface="Calibri"/>
                      </a:endParaRPr>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0E7270"/>
                    </a:solidFill>
                  </a:tcPr>
                </a:tc>
                <a:tc gridSpan="2">
                  <a:txBody>
                    <a:bodyPr/>
                    <a:lstStyle/>
                    <a:p>
                      <a:pPr marL="457200" lvl="0" indent="-304800" rtl="0">
                        <a:lnSpc>
                          <a:spcPct val="80000"/>
                        </a:lnSpc>
                        <a:spcBef>
                          <a:spcPts val="700"/>
                        </a:spcBef>
                        <a:spcAft>
                          <a:spcPts val="0"/>
                        </a:spcAft>
                        <a:buClr>
                          <a:schemeClr val="dk1"/>
                        </a:buClr>
                        <a:buSzPts val="1200"/>
                        <a:buFont typeface="Cambria"/>
                        <a:buChar char="❖"/>
                      </a:pPr>
                      <a:r>
                        <a:rPr lang="ar" sz="1200">
                          <a:solidFill>
                            <a:schemeClr val="dk1"/>
                          </a:solidFill>
                          <a:latin typeface="Cambria"/>
                          <a:ea typeface="Cambria"/>
                          <a:cs typeface="Cambria"/>
                          <a:sym typeface="Cambria"/>
                        </a:rPr>
                        <a:t>Gastrointestinal- Nausea, vomiting</a:t>
                      </a:r>
                      <a:endParaRPr sz="1200">
                        <a:solidFill>
                          <a:schemeClr val="dk1"/>
                        </a:solidFill>
                        <a:latin typeface="Cambria"/>
                        <a:ea typeface="Cambria"/>
                        <a:cs typeface="Cambria"/>
                        <a:sym typeface="Cambria"/>
                      </a:endParaRPr>
                    </a:p>
                    <a:p>
                      <a:pPr marL="457200" lvl="0" indent="-304800" rtl="0">
                        <a:lnSpc>
                          <a:spcPct val="80000"/>
                        </a:lnSpc>
                        <a:spcBef>
                          <a:spcPts val="0"/>
                        </a:spcBef>
                        <a:spcAft>
                          <a:spcPts val="0"/>
                        </a:spcAft>
                        <a:buClr>
                          <a:schemeClr val="dk1"/>
                        </a:buClr>
                        <a:buSzPts val="1200"/>
                        <a:buFont typeface="Cambria"/>
                        <a:buChar char="❖"/>
                      </a:pPr>
                      <a:r>
                        <a:rPr lang="ar" sz="1200">
                          <a:solidFill>
                            <a:schemeClr val="dk1"/>
                          </a:solidFill>
                          <a:latin typeface="Cambria"/>
                          <a:ea typeface="Cambria"/>
                          <a:cs typeface="Cambria"/>
                          <a:sym typeface="Cambria"/>
                        </a:rPr>
                        <a:t> Allergy</a:t>
                      </a:r>
                      <a:endParaRPr sz="1200">
                        <a:solidFill>
                          <a:schemeClr val="dk1"/>
                        </a:solidFill>
                        <a:latin typeface="Cambria"/>
                        <a:ea typeface="Cambria"/>
                        <a:cs typeface="Cambria"/>
                        <a:sym typeface="Cambria"/>
                      </a:endParaRPr>
                    </a:p>
                    <a:p>
                      <a:pPr marL="457200" lvl="0" indent="-304800" rtl="0">
                        <a:lnSpc>
                          <a:spcPct val="80000"/>
                        </a:lnSpc>
                        <a:spcBef>
                          <a:spcPts val="0"/>
                        </a:spcBef>
                        <a:spcAft>
                          <a:spcPts val="0"/>
                        </a:spcAft>
                        <a:buClr>
                          <a:schemeClr val="dk1"/>
                        </a:buClr>
                        <a:buSzPts val="1200"/>
                        <a:buFont typeface="Cambria"/>
                        <a:buChar char="❖"/>
                      </a:pPr>
                      <a:r>
                        <a:rPr lang="ar" sz="1200">
                          <a:solidFill>
                            <a:schemeClr val="dk1"/>
                          </a:solidFill>
                          <a:latin typeface="Cambria"/>
                          <a:ea typeface="Cambria"/>
                          <a:cs typeface="Cambria"/>
                          <a:sym typeface="Cambria"/>
                        </a:rPr>
                        <a:t>Hematologic</a:t>
                      </a:r>
                      <a:endParaRPr sz="1200">
                        <a:solidFill>
                          <a:schemeClr val="dk1"/>
                        </a:solidFill>
                        <a:latin typeface="Cambria"/>
                        <a:ea typeface="Cambria"/>
                        <a:cs typeface="Cambria"/>
                        <a:sym typeface="Cambria"/>
                      </a:endParaRPr>
                    </a:p>
                    <a:p>
                      <a:pPr marL="0" lvl="0" indent="0" rtl="0">
                        <a:lnSpc>
                          <a:spcPct val="80000"/>
                        </a:lnSpc>
                        <a:spcBef>
                          <a:spcPts val="700"/>
                        </a:spcBef>
                        <a:spcAft>
                          <a:spcPts val="0"/>
                        </a:spcAft>
                        <a:buClr>
                          <a:schemeClr val="dk1"/>
                        </a:buClr>
                        <a:buSzPts val="1100"/>
                        <a:buFont typeface="Arial"/>
                        <a:buNone/>
                      </a:pPr>
                      <a:r>
                        <a:rPr lang="ar" sz="1200">
                          <a:solidFill>
                            <a:schemeClr val="dk1"/>
                          </a:solidFill>
                          <a:latin typeface="Cambria"/>
                          <a:ea typeface="Cambria"/>
                          <a:cs typeface="Cambria"/>
                          <a:sym typeface="Cambria"/>
                        </a:rPr>
                        <a:t>  	</a:t>
                      </a:r>
                      <a:r>
                        <a:rPr lang="ar" sz="1200">
                          <a:latin typeface="Cambria"/>
                          <a:ea typeface="Cambria"/>
                          <a:cs typeface="Cambria"/>
                          <a:sym typeface="Cambria"/>
                        </a:rPr>
                        <a:t>a) Acute hemolytic anemia </a:t>
                      </a:r>
                      <a:r>
                        <a:rPr lang="ar" sz="1000">
                          <a:solidFill>
                            <a:srgbClr val="999999"/>
                          </a:solidFill>
                          <a:highlight>
                            <a:srgbClr val="FFFFFF"/>
                          </a:highlight>
                        </a:rPr>
                        <a:t>Sulfonamide especially</a:t>
                      </a:r>
                      <a:endParaRPr sz="1200">
                        <a:solidFill>
                          <a:srgbClr val="999999"/>
                        </a:solidFill>
                        <a:latin typeface="Cambria"/>
                        <a:ea typeface="Cambria"/>
                        <a:cs typeface="Cambria"/>
                        <a:sym typeface="Cambria"/>
                      </a:endParaRPr>
                    </a:p>
                    <a:p>
                      <a:pPr marL="0" lvl="0" indent="0" rtl="0">
                        <a:lnSpc>
                          <a:spcPct val="80000"/>
                        </a:lnSpc>
                        <a:spcBef>
                          <a:spcPts val="700"/>
                        </a:spcBef>
                        <a:spcAft>
                          <a:spcPts val="0"/>
                        </a:spcAft>
                        <a:buNone/>
                      </a:pPr>
                      <a:r>
                        <a:rPr lang="ar" sz="1200">
                          <a:solidFill>
                            <a:srgbClr val="85200C"/>
                          </a:solidFill>
                          <a:latin typeface="Cambria"/>
                          <a:ea typeface="Cambria"/>
                          <a:cs typeface="Cambria"/>
                          <a:sym typeface="Cambria"/>
                        </a:rPr>
                        <a:t>            	a) hypersensitivity      b) G6PD deficiency</a:t>
                      </a:r>
                      <a:endParaRPr sz="1200">
                        <a:solidFill>
                          <a:srgbClr val="85200C"/>
                        </a:solidFill>
                        <a:latin typeface="Cambria"/>
                        <a:ea typeface="Cambria"/>
                        <a:cs typeface="Cambria"/>
                        <a:sym typeface="Cambria"/>
                      </a:endParaRPr>
                    </a:p>
                    <a:p>
                      <a:pPr marL="0" lvl="0" indent="0" rtl="0">
                        <a:lnSpc>
                          <a:spcPct val="80000"/>
                        </a:lnSpc>
                        <a:spcBef>
                          <a:spcPts val="700"/>
                        </a:spcBef>
                        <a:spcAft>
                          <a:spcPts val="0"/>
                        </a:spcAft>
                        <a:buClr>
                          <a:schemeClr val="dk1"/>
                        </a:buClr>
                        <a:buSzPts val="1100"/>
                        <a:buFont typeface="Arial"/>
                        <a:buNone/>
                      </a:pPr>
                      <a:r>
                        <a:rPr lang="ar" sz="1200">
                          <a:solidFill>
                            <a:schemeClr val="dk1"/>
                          </a:solidFill>
                          <a:latin typeface="Cambria"/>
                          <a:ea typeface="Cambria"/>
                          <a:cs typeface="Cambria"/>
                          <a:sym typeface="Cambria"/>
                        </a:rPr>
                        <a:t> 	</a:t>
                      </a:r>
                      <a:r>
                        <a:rPr lang="ar" sz="1200">
                          <a:latin typeface="Cambria"/>
                          <a:ea typeface="Cambria"/>
                          <a:cs typeface="Cambria"/>
                          <a:sym typeface="Cambria"/>
                        </a:rPr>
                        <a:t>b) Megaloblastic anemia due to</a:t>
                      </a:r>
                      <a:r>
                        <a:rPr lang="ar" sz="1200">
                          <a:solidFill>
                            <a:srgbClr val="0B5394"/>
                          </a:solidFill>
                          <a:latin typeface="Cambria"/>
                          <a:ea typeface="Cambria"/>
                          <a:cs typeface="Cambria"/>
                          <a:sym typeface="Cambria"/>
                        </a:rPr>
                        <a:t> </a:t>
                      </a:r>
                      <a:r>
                        <a:rPr lang="ar" sz="1200">
                          <a:solidFill>
                            <a:srgbClr val="FF0000"/>
                          </a:solidFill>
                          <a:latin typeface="Cambria"/>
                          <a:ea typeface="Cambria"/>
                          <a:cs typeface="Cambria"/>
                          <a:sym typeface="Cambria"/>
                        </a:rPr>
                        <a:t>TMP</a:t>
                      </a:r>
                      <a:r>
                        <a:rPr lang="ar" sz="1200">
                          <a:solidFill>
                            <a:srgbClr val="0B5394"/>
                          </a:solidFill>
                          <a:latin typeface="Cambria"/>
                          <a:ea typeface="Cambria"/>
                          <a:cs typeface="Cambria"/>
                          <a:sym typeface="Cambria"/>
                        </a:rPr>
                        <a:t>.   </a:t>
                      </a:r>
                      <a:r>
                        <a:rPr lang="ar" sz="1200">
                          <a:solidFill>
                            <a:schemeClr val="dk1"/>
                          </a:solidFill>
                          <a:latin typeface="Cambria"/>
                          <a:ea typeface="Cambria"/>
                          <a:cs typeface="Cambria"/>
                          <a:sym typeface="Cambria"/>
                        </a:rPr>
                        <a:t>                         </a:t>
                      </a:r>
                      <a:endParaRPr sz="1200">
                        <a:solidFill>
                          <a:schemeClr val="dk1"/>
                        </a:solidFill>
                        <a:latin typeface="Cambria"/>
                        <a:ea typeface="Cambria"/>
                        <a:cs typeface="Cambria"/>
                        <a:sym typeface="Cambria"/>
                      </a:endParaRPr>
                    </a:p>
                    <a:p>
                      <a:pPr marL="457200" lvl="0" indent="-304800" rtl="0">
                        <a:lnSpc>
                          <a:spcPct val="80000"/>
                        </a:lnSpc>
                        <a:spcBef>
                          <a:spcPts val="700"/>
                        </a:spcBef>
                        <a:spcAft>
                          <a:spcPts val="0"/>
                        </a:spcAft>
                        <a:buClr>
                          <a:schemeClr val="dk1"/>
                        </a:buClr>
                        <a:buSzPts val="1200"/>
                        <a:buFont typeface="Cambria"/>
                        <a:buChar char="❖"/>
                      </a:pPr>
                      <a:r>
                        <a:rPr lang="ar" sz="1200">
                          <a:solidFill>
                            <a:schemeClr val="dk1"/>
                          </a:solidFill>
                          <a:latin typeface="Cambria"/>
                          <a:ea typeface="Cambria"/>
                          <a:cs typeface="Cambria"/>
                          <a:sym typeface="Cambria"/>
                        </a:rPr>
                        <a:t>Drug interactions:</a:t>
                      </a:r>
                      <a:endParaRPr sz="1200">
                        <a:solidFill>
                          <a:schemeClr val="dk1"/>
                        </a:solidFill>
                        <a:latin typeface="Cambria"/>
                        <a:ea typeface="Cambria"/>
                        <a:cs typeface="Cambria"/>
                        <a:sym typeface="Cambria"/>
                      </a:endParaRPr>
                    </a:p>
                    <a:p>
                      <a:pPr marL="0" lvl="0" indent="0" rtl="0">
                        <a:lnSpc>
                          <a:spcPct val="80000"/>
                        </a:lnSpc>
                        <a:spcBef>
                          <a:spcPts val="700"/>
                        </a:spcBef>
                        <a:spcAft>
                          <a:spcPts val="0"/>
                        </a:spcAft>
                        <a:buClr>
                          <a:schemeClr val="dk1"/>
                        </a:buClr>
                        <a:buSzPts val="1100"/>
                        <a:buFont typeface="Arial"/>
                        <a:buNone/>
                      </a:pPr>
                      <a:r>
                        <a:rPr lang="ar" sz="1200">
                          <a:solidFill>
                            <a:schemeClr val="dk1"/>
                          </a:solidFill>
                          <a:latin typeface="Cambria"/>
                          <a:ea typeface="Cambria"/>
                          <a:cs typeface="Cambria"/>
                          <a:sym typeface="Cambria"/>
                        </a:rPr>
                        <a:t>  </a:t>
                      </a:r>
                      <a:r>
                        <a:rPr lang="ar" sz="1200">
                          <a:solidFill>
                            <a:srgbClr val="0B5394"/>
                          </a:solidFill>
                          <a:latin typeface="Cambria"/>
                          <a:ea typeface="Cambria"/>
                          <a:cs typeface="Cambria"/>
                          <a:sym typeface="Cambria"/>
                        </a:rPr>
                        <a:t>	</a:t>
                      </a:r>
                      <a:r>
                        <a:rPr lang="ar" sz="1200">
                          <a:latin typeface="Cambria"/>
                          <a:ea typeface="Cambria"/>
                          <a:cs typeface="Cambria"/>
                          <a:sym typeface="Cambria"/>
                        </a:rPr>
                        <a:t>Displace bilirubin- if severe – kernicterus </a:t>
                      </a:r>
                      <a:r>
                        <a:rPr lang="ar" sz="1200">
                          <a:solidFill>
                            <a:srgbClr val="999999"/>
                          </a:solidFill>
                          <a:latin typeface="Cambria"/>
                          <a:ea typeface="Cambria"/>
                          <a:cs typeface="Cambria"/>
                          <a:sym typeface="Cambria"/>
                        </a:rPr>
                        <a:t>condition in which bilirubin accumulates in brain</a:t>
                      </a:r>
                      <a:endParaRPr sz="1200">
                        <a:solidFill>
                          <a:srgbClr val="999999"/>
                        </a:solidFill>
                        <a:latin typeface="Cambria"/>
                        <a:ea typeface="Cambria"/>
                        <a:cs typeface="Cambria"/>
                        <a:sym typeface="Cambria"/>
                      </a:endParaRPr>
                    </a:p>
                    <a:p>
                      <a:pPr marL="0" lvl="0" indent="0" rtl="0">
                        <a:lnSpc>
                          <a:spcPct val="80000"/>
                        </a:lnSpc>
                        <a:spcBef>
                          <a:spcPts val="700"/>
                        </a:spcBef>
                        <a:spcAft>
                          <a:spcPts val="0"/>
                        </a:spcAft>
                        <a:buNone/>
                      </a:pPr>
                      <a:r>
                        <a:rPr lang="ar" sz="1200">
                          <a:solidFill>
                            <a:srgbClr val="0B5394"/>
                          </a:solidFill>
                          <a:latin typeface="Cambria"/>
                          <a:ea typeface="Cambria"/>
                          <a:cs typeface="Cambria"/>
                          <a:sym typeface="Cambria"/>
                        </a:rPr>
                        <a:t>  	</a:t>
                      </a:r>
                      <a:r>
                        <a:rPr lang="ar" sz="1200">
                          <a:latin typeface="Cambria"/>
                          <a:ea typeface="Cambria"/>
                          <a:cs typeface="Cambria"/>
                          <a:sym typeface="Cambria"/>
                        </a:rPr>
                        <a:t>Potentiate warfarin</a:t>
                      </a:r>
                      <a:r>
                        <a:rPr lang="ar" sz="1200">
                          <a:solidFill>
                            <a:srgbClr val="0B5394"/>
                          </a:solidFill>
                          <a:latin typeface="Cambria"/>
                          <a:ea typeface="Cambria"/>
                          <a:cs typeface="Cambria"/>
                          <a:sym typeface="Cambria"/>
                        </a:rPr>
                        <a:t> </a:t>
                      </a:r>
                      <a:r>
                        <a:rPr lang="ar" sz="1200">
                          <a:solidFill>
                            <a:srgbClr val="999999"/>
                          </a:solidFill>
                          <a:latin typeface="Cambria"/>
                          <a:ea typeface="Cambria"/>
                          <a:cs typeface="Cambria"/>
                          <a:sym typeface="Cambria"/>
                        </a:rPr>
                        <a:t>causes bleeding</a:t>
                      </a:r>
                      <a:r>
                        <a:rPr lang="ar" sz="1200">
                          <a:solidFill>
                            <a:srgbClr val="0B5394"/>
                          </a:solidFill>
                          <a:latin typeface="Cambria"/>
                          <a:ea typeface="Cambria"/>
                          <a:cs typeface="Cambria"/>
                          <a:sym typeface="Cambria"/>
                        </a:rPr>
                        <a:t>,  </a:t>
                      </a:r>
                      <a:r>
                        <a:rPr lang="ar" sz="1200">
                          <a:solidFill>
                            <a:schemeClr val="dk1"/>
                          </a:solidFill>
                          <a:latin typeface="Cambria"/>
                          <a:ea typeface="Cambria"/>
                          <a:cs typeface="Cambria"/>
                          <a:sym typeface="Cambria"/>
                        </a:rPr>
                        <a:t>oral sulfonylurea hypoglycemics </a:t>
                      </a:r>
                      <a:r>
                        <a:rPr lang="ar" sz="1200">
                          <a:solidFill>
                            <a:srgbClr val="008C24"/>
                          </a:solidFill>
                          <a:latin typeface="Cambria"/>
                          <a:ea typeface="Cambria"/>
                          <a:cs typeface="Cambria"/>
                          <a:sym typeface="Cambria"/>
                        </a:rPr>
                        <a:t>oral antidiabetic</a:t>
                      </a:r>
                      <a:r>
                        <a:rPr lang="ar" sz="1200">
                          <a:solidFill>
                            <a:schemeClr val="dk1"/>
                          </a:solidFill>
                          <a:latin typeface="Cambria"/>
                          <a:ea typeface="Cambria"/>
                          <a:cs typeface="Cambria"/>
                          <a:sym typeface="Cambria"/>
                        </a:rPr>
                        <a:t>.</a:t>
                      </a:r>
                      <a:endParaRPr sz="1200">
                        <a:solidFill>
                          <a:schemeClr val="dk1"/>
                        </a:solidFill>
                        <a:latin typeface="Cambria"/>
                        <a:ea typeface="Cambria"/>
                        <a:cs typeface="Cambria"/>
                        <a:sym typeface="Cambria"/>
                      </a:endParaRPr>
                    </a:p>
                    <a:p>
                      <a:pPr marL="0" lvl="0" indent="0" rtl="0">
                        <a:lnSpc>
                          <a:spcPct val="80000"/>
                        </a:lnSpc>
                        <a:spcBef>
                          <a:spcPts val="700"/>
                        </a:spcBef>
                        <a:spcAft>
                          <a:spcPts val="0"/>
                        </a:spcAft>
                        <a:buNone/>
                      </a:pPr>
                      <a:r>
                        <a:rPr lang="ar" sz="1200">
                          <a:solidFill>
                            <a:srgbClr val="0B5394"/>
                          </a:solidFill>
                          <a:latin typeface="Cambria"/>
                          <a:ea typeface="Cambria"/>
                          <a:cs typeface="Cambria"/>
                          <a:sym typeface="Cambria"/>
                        </a:rPr>
                        <a:t> </a:t>
                      </a:r>
                      <a:endParaRPr sz="1200">
                        <a:solidFill>
                          <a:srgbClr val="999999"/>
                        </a:solidFill>
                        <a:latin typeface="Cambria"/>
                        <a:ea typeface="Cambria"/>
                        <a:cs typeface="Cambria"/>
                        <a:sym typeface="Cambria"/>
                      </a:endParaRPr>
                    </a:p>
                  </a:txBody>
                  <a:tcPr marL="91425" marR="91425" marT="91425" marB="91425" anchor="ctr">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3"/>
                  </a:ext>
                </a:extLst>
              </a:tr>
              <a:tr h="2101475">
                <a:tc>
                  <a:txBody>
                    <a:bodyPr/>
                    <a:lstStyle/>
                    <a:p>
                      <a:pPr marL="0" lvl="0" indent="0" rtl="0">
                        <a:spcBef>
                          <a:spcPts val="0"/>
                        </a:spcBef>
                        <a:spcAft>
                          <a:spcPts val="0"/>
                        </a:spcAft>
                        <a:buNone/>
                      </a:pPr>
                      <a:endParaRPr>
                        <a:latin typeface="Calibri"/>
                        <a:ea typeface="Calibri"/>
                        <a:cs typeface="Calibri"/>
                        <a:sym typeface="Calibri"/>
                      </a:endParaRPr>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0E7270"/>
                    </a:solidFill>
                  </a:tcPr>
                </a:tc>
                <a:tc gridSpan="2">
                  <a:txBody>
                    <a:bodyPr/>
                    <a:lstStyle/>
                    <a:p>
                      <a:pPr marL="457200" lvl="0" indent="-304800" rtl="0">
                        <a:lnSpc>
                          <a:spcPct val="150000"/>
                        </a:lnSpc>
                        <a:spcBef>
                          <a:spcPts val="800"/>
                        </a:spcBef>
                        <a:spcAft>
                          <a:spcPts val="0"/>
                        </a:spcAft>
                        <a:buClr>
                          <a:schemeClr val="dk1"/>
                        </a:buClr>
                        <a:buSzPts val="1200"/>
                        <a:buFont typeface="Cambria"/>
                        <a:buChar char="❖"/>
                      </a:pPr>
                      <a:r>
                        <a:rPr lang="ar" sz="1200">
                          <a:solidFill>
                            <a:schemeClr val="dk1"/>
                          </a:solidFill>
                          <a:latin typeface="Cambria"/>
                          <a:ea typeface="Cambria"/>
                          <a:cs typeface="Cambria"/>
                          <a:sym typeface="Cambria"/>
                        </a:rPr>
                        <a:t>Pregnancy</a:t>
                      </a:r>
                      <a:endParaRPr sz="1200">
                        <a:solidFill>
                          <a:schemeClr val="dk1"/>
                        </a:solidFill>
                        <a:latin typeface="Cambria"/>
                        <a:ea typeface="Cambria"/>
                        <a:cs typeface="Cambria"/>
                        <a:sym typeface="Cambria"/>
                      </a:endParaRPr>
                    </a:p>
                    <a:p>
                      <a:pPr marL="457200" lvl="0" indent="-304800" rtl="0">
                        <a:lnSpc>
                          <a:spcPct val="150000"/>
                        </a:lnSpc>
                        <a:spcBef>
                          <a:spcPts val="0"/>
                        </a:spcBef>
                        <a:spcAft>
                          <a:spcPts val="0"/>
                        </a:spcAft>
                        <a:buClr>
                          <a:schemeClr val="dk1"/>
                        </a:buClr>
                        <a:buSzPts val="1200"/>
                        <a:buFont typeface="Cambria"/>
                        <a:buChar char="❖"/>
                      </a:pPr>
                      <a:r>
                        <a:rPr lang="ar" sz="1200">
                          <a:solidFill>
                            <a:schemeClr val="dk1"/>
                          </a:solidFill>
                          <a:latin typeface="Cambria"/>
                          <a:ea typeface="Cambria"/>
                          <a:cs typeface="Cambria"/>
                          <a:sym typeface="Cambria"/>
                        </a:rPr>
                        <a:t>Nursing mother</a:t>
                      </a:r>
                      <a:endParaRPr sz="1200">
                        <a:solidFill>
                          <a:schemeClr val="dk1"/>
                        </a:solidFill>
                        <a:latin typeface="Cambria"/>
                        <a:ea typeface="Cambria"/>
                        <a:cs typeface="Cambria"/>
                        <a:sym typeface="Cambria"/>
                      </a:endParaRPr>
                    </a:p>
                    <a:p>
                      <a:pPr marL="457200" lvl="0" indent="-304800" rtl="0">
                        <a:lnSpc>
                          <a:spcPct val="150000"/>
                        </a:lnSpc>
                        <a:spcBef>
                          <a:spcPts val="0"/>
                        </a:spcBef>
                        <a:spcAft>
                          <a:spcPts val="0"/>
                        </a:spcAft>
                        <a:buClr>
                          <a:schemeClr val="dk1"/>
                        </a:buClr>
                        <a:buSzPts val="1200"/>
                        <a:buFont typeface="Cambria"/>
                        <a:buChar char="❖"/>
                      </a:pPr>
                      <a:r>
                        <a:rPr lang="ar" sz="1200">
                          <a:solidFill>
                            <a:schemeClr val="dk1"/>
                          </a:solidFill>
                          <a:latin typeface="Cambria"/>
                          <a:ea typeface="Cambria"/>
                          <a:cs typeface="Cambria"/>
                          <a:sym typeface="Cambria"/>
                        </a:rPr>
                        <a:t>Infants under 6 weeks </a:t>
                      </a:r>
                      <a:r>
                        <a:rPr lang="ar" sz="1200">
                          <a:solidFill>
                            <a:srgbClr val="089800"/>
                          </a:solidFill>
                          <a:latin typeface="Cambria"/>
                          <a:ea typeface="Cambria"/>
                          <a:cs typeface="Cambria"/>
                          <a:sym typeface="Cambria"/>
                        </a:rPr>
                        <a:t>because it  will cause displacement of bilirubin leading to jaundice </a:t>
                      </a:r>
                      <a:endParaRPr sz="1200">
                        <a:solidFill>
                          <a:schemeClr val="dk1"/>
                        </a:solidFill>
                        <a:latin typeface="Cambria"/>
                        <a:ea typeface="Cambria"/>
                        <a:cs typeface="Cambria"/>
                        <a:sym typeface="Cambria"/>
                      </a:endParaRPr>
                    </a:p>
                    <a:p>
                      <a:pPr marL="457200" lvl="0" indent="-304800" rtl="0">
                        <a:lnSpc>
                          <a:spcPct val="150000"/>
                        </a:lnSpc>
                        <a:spcBef>
                          <a:spcPts val="0"/>
                        </a:spcBef>
                        <a:spcAft>
                          <a:spcPts val="0"/>
                        </a:spcAft>
                        <a:buClr>
                          <a:schemeClr val="dk1"/>
                        </a:buClr>
                        <a:buSzPts val="1200"/>
                        <a:buFont typeface="Cambria"/>
                        <a:buChar char="❖"/>
                      </a:pPr>
                      <a:r>
                        <a:rPr lang="ar" sz="1200">
                          <a:solidFill>
                            <a:schemeClr val="dk1"/>
                          </a:solidFill>
                          <a:latin typeface="Cambria"/>
                          <a:ea typeface="Cambria"/>
                          <a:cs typeface="Cambria"/>
                          <a:sym typeface="Cambria"/>
                        </a:rPr>
                        <a:t>Renal or hepatic failure</a:t>
                      </a:r>
                      <a:endParaRPr sz="1200">
                        <a:solidFill>
                          <a:schemeClr val="dk1"/>
                        </a:solidFill>
                        <a:latin typeface="Cambria"/>
                        <a:ea typeface="Cambria"/>
                        <a:cs typeface="Cambria"/>
                        <a:sym typeface="Cambria"/>
                      </a:endParaRPr>
                    </a:p>
                    <a:p>
                      <a:pPr marL="457200" lvl="0" indent="-304800" rtl="0">
                        <a:lnSpc>
                          <a:spcPct val="150000"/>
                        </a:lnSpc>
                        <a:spcBef>
                          <a:spcPts val="0"/>
                        </a:spcBef>
                        <a:spcAft>
                          <a:spcPts val="0"/>
                        </a:spcAft>
                        <a:buClr>
                          <a:schemeClr val="dk1"/>
                        </a:buClr>
                        <a:buSzPts val="1200"/>
                        <a:buFont typeface="Cambria"/>
                        <a:buChar char="❖"/>
                      </a:pPr>
                      <a:r>
                        <a:rPr lang="ar" sz="1200">
                          <a:solidFill>
                            <a:schemeClr val="dk1"/>
                          </a:solidFill>
                          <a:latin typeface="Cambria"/>
                          <a:ea typeface="Cambria"/>
                          <a:cs typeface="Cambria"/>
                          <a:sym typeface="Cambria"/>
                        </a:rPr>
                        <a:t>Blood disorders </a:t>
                      </a:r>
                      <a:r>
                        <a:rPr lang="ar" sz="1200">
                          <a:solidFill>
                            <a:srgbClr val="00B050"/>
                          </a:solidFill>
                          <a:latin typeface="Cambria"/>
                          <a:ea typeface="Cambria"/>
                          <a:cs typeface="Cambria"/>
                          <a:sym typeface="Cambria"/>
                        </a:rPr>
                        <a:t>eg Haemophilia </a:t>
                      </a:r>
                      <a:r>
                        <a:rPr lang="ar" sz="1200">
                          <a:solidFill>
                            <a:srgbClr val="09AB00"/>
                          </a:solidFill>
                          <a:latin typeface="Cambria"/>
                          <a:ea typeface="Cambria"/>
                          <a:cs typeface="Cambria"/>
                          <a:sym typeface="Cambria"/>
                        </a:rPr>
                        <a:t>because of risk  of hemolytic anemia</a:t>
                      </a:r>
                      <a:endParaRPr sz="1200">
                        <a:latin typeface="Cambria"/>
                        <a:ea typeface="Cambria"/>
                        <a:cs typeface="Cambria"/>
                        <a:sym typeface="Cambria"/>
                      </a:endParaRPr>
                    </a:p>
                  </a:txBody>
                  <a:tcPr marL="91425" marR="91425" marT="91425" marB="91425" anchor="ctr">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212" name="Shape 212"/>
          <p:cNvSpPr txBox="1"/>
          <p:nvPr/>
        </p:nvSpPr>
        <p:spPr>
          <a:xfrm rot="-5400000">
            <a:off x="56475" y="1008650"/>
            <a:ext cx="1531200" cy="1533900"/>
          </a:xfrm>
          <a:prstGeom prst="rect">
            <a:avLst/>
          </a:prstGeom>
          <a:no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ar" sz="2400">
                <a:solidFill>
                  <a:srgbClr val="FFFFFF"/>
                </a:solidFill>
                <a:latin typeface="Cambria"/>
                <a:ea typeface="Cambria"/>
                <a:cs typeface="Cambria"/>
                <a:sym typeface="Cambria"/>
              </a:rPr>
              <a:t>Overview</a:t>
            </a:r>
            <a:endParaRPr sz="2400">
              <a:solidFill>
                <a:srgbClr val="FFFFFF"/>
              </a:solidFill>
              <a:latin typeface="Cambria"/>
              <a:ea typeface="Cambria"/>
              <a:cs typeface="Cambria"/>
              <a:sym typeface="Cambria"/>
            </a:endParaRPr>
          </a:p>
        </p:txBody>
      </p:sp>
      <p:sp>
        <p:nvSpPr>
          <p:cNvPr id="213" name="Shape 213"/>
          <p:cNvSpPr txBox="1"/>
          <p:nvPr/>
        </p:nvSpPr>
        <p:spPr>
          <a:xfrm rot="-5400000">
            <a:off x="-193400" y="2828350"/>
            <a:ext cx="2172000" cy="1390800"/>
          </a:xfrm>
          <a:prstGeom prst="rect">
            <a:avLst/>
          </a:prstGeom>
          <a:noFill/>
          <a:ln>
            <a:noFill/>
          </a:ln>
        </p:spPr>
        <p:txBody>
          <a:bodyPr spcFirstLastPara="1" wrap="square" lIns="91425" tIns="91425" rIns="91425" bIns="91425" anchor="ctr" anchorCtr="0">
            <a:noAutofit/>
          </a:bodyPr>
          <a:lstStyle/>
          <a:p>
            <a:pPr marL="0" lvl="0" indent="0" algn="ctr" rtl="0">
              <a:lnSpc>
                <a:spcPct val="101000"/>
              </a:lnSpc>
              <a:spcBef>
                <a:spcPts val="0"/>
              </a:spcBef>
              <a:spcAft>
                <a:spcPts val="0"/>
              </a:spcAft>
              <a:buNone/>
            </a:pPr>
            <a:r>
              <a:rPr lang="ar" sz="1800">
                <a:solidFill>
                  <a:srgbClr val="FF0000"/>
                </a:solidFill>
                <a:latin typeface="Cambria"/>
                <a:ea typeface="Cambria"/>
                <a:cs typeface="Cambria"/>
                <a:sym typeface="Cambria"/>
              </a:rPr>
              <a:t>Mechanism of action</a:t>
            </a:r>
            <a:endParaRPr sz="1800">
              <a:solidFill>
                <a:srgbClr val="FF0000"/>
              </a:solidFill>
              <a:latin typeface="Cambria"/>
              <a:ea typeface="Cambria"/>
              <a:cs typeface="Cambria"/>
              <a:sym typeface="Cambria"/>
            </a:endParaRPr>
          </a:p>
          <a:p>
            <a:pPr marL="0" lvl="0" indent="0" algn="ctr">
              <a:spcBef>
                <a:spcPts val="0"/>
              </a:spcBef>
              <a:spcAft>
                <a:spcPts val="0"/>
              </a:spcAft>
              <a:buNone/>
            </a:pPr>
            <a:r>
              <a:rPr lang="ar">
                <a:solidFill>
                  <a:srgbClr val="FFFFFF"/>
                </a:solidFill>
                <a:latin typeface="Cambria"/>
                <a:ea typeface="Cambria"/>
                <a:cs typeface="Cambria"/>
                <a:sym typeface="Cambria"/>
              </a:rPr>
              <a:t>see next slide  ^_^</a:t>
            </a:r>
            <a:endParaRPr>
              <a:solidFill>
                <a:srgbClr val="FFFFFF"/>
              </a:solidFill>
              <a:latin typeface="Cambria"/>
              <a:ea typeface="Cambria"/>
              <a:cs typeface="Cambria"/>
              <a:sym typeface="Cambria"/>
            </a:endParaRPr>
          </a:p>
        </p:txBody>
      </p:sp>
      <p:sp>
        <p:nvSpPr>
          <p:cNvPr id="214" name="Shape 214"/>
          <p:cNvSpPr txBox="1"/>
          <p:nvPr/>
        </p:nvSpPr>
        <p:spPr>
          <a:xfrm rot="-5400000">
            <a:off x="-571700" y="5002800"/>
            <a:ext cx="2738400" cy="1589700"/>
          </a:xfrm>
          <a:prstGeom prst="rect">
            <a:avLst/>
          </a:prstGeom>
          <a:no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ar" sz="2400">
                <a:solidFill>
                  <a:srgbClr val="FFFFFF"/>
                </a:solidFill>
                <a:latin typeface="Cambria"/>
                <a:ea typeface="Cambria"/>
                <a:cs typeface="Cambria"/>
                <a:sym typeface="Cambria"/>
              </a:rPr>
              <a:t>Adverse effects</a:t>
            </a:r>
            <a:endParaRPr sz="2400">
              <a:solidFill>
                <a:srgbClr val="FFFFFF"/>
              </a:solidFill>
              <a:latin typeface="Cambria"/>
              <a:ea typeface="Cambria"/>
              <a:cs typeface="Cambria"/>
              <a:sym typeface="Cambria"/>
            </a:endParaRPr>
          </a:p>
        </p:txBody>
      </p:sp>
      <p:sp>
        <p:nvSpPr>
          <p:cNvPr id="215" name="Shape 215"/>
          <p:cNvSpPr txBox="1"/>
          <p:nvPr/>
        </p:nvSpPr>
        <p:spPr>
          <a:xfrm rot="-5400000">
            <a:off x="-242150" y="7889400"/>
            <a:ext cx="2079300" cy="1581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ar" sz="2400">
                <a:solidFill>
                  <a:srgbClr val="FFFFFF"/>
                </a:solidFill>
                <a:latin typeface="Cambria"/>
                <a:ea typeface="Cambria"/>
                <a:cs typeface="Cambria"/>
                <a:sym typeface="Cambria"/>
              </a:rPr>
              <a:t>Contra-</a:t>
            </a:r>
            <a:endParaRPr sz="2400">
              <a:solidFill>
                <a:srgbClr val="FFFFFF"/>
              </a:solidFill>
              <a:latin typeface="Cambria"/>
              <a:ea typeface="Cambria"/>
              <a:cs typeface="Cambria"/>
              <a:sym typeface="Cambria"/>
            </a:endParaRPr>
          </a:p>
          <a:p>
            <a:pPr marL="0" lvl="0" indent="0" algn="ctr" rtl="0">
              <a:spcBef>
                <a:spcPts val="0"/>
              </a:spcBef>
              <a:spcAft>
                <a:spcPts val="0"/>
              </a:spcAft>
              <a:buNone/>
            </a:pPr>
            <a:r>
              <a:rPr lang="ar" sz="2400">
                <a:solidFill>
                  <a:srgbClr val="FFFFFF"/>
                </a:solidFill>
                <a:latin typeface="Cambria"/>
                <a:ea typeface="Cambria"/>
                <a:cs typeface="Cambria"/>
                <a:sym typeface="Cambria"/>
              </a:rPr>
              <a:t>indication</a:t>
            </a:r>
            <a:endParaRPr sz="2400">
              <a:solidFill>
                <a:srgbClr val="FFFFFF"/>
              </a:solidFill>
              <a:latin typeface="Cambria"/>
              <a:ea typeface="Cambria"/>
              <a:cs typeface="Cambria"/>
              <a:sym typeface="Cambri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pic>
        <p:nvPicPr>
          <p:cNvPr id="220" name="Shape 220"/>
          <p:cNvPicPr preferRelativeResize="0"/>
          <p:nvPr/>
        </p:nvPicPr>
        <p:blipFill>
          <a:blip r:embed="rId3">
            <a:alphaModFix/>
          </a:blip>
          <a:stretch>
            <a:fillRect/>
          </a:stretch>
        </p:blipFill>
        <p:spPr>
          <a:xfrm>
            <a:off x="0" y="0"/>
            <a:ext cx="6858001" cy="3613850"/>
          </a:xfrm>
          <a:prstGeom prst="rect">
            <a:avLst/>
          </a:prstGeom>
          <a:noFill/>
          <a:ln>
            <a:noFill/>
          </a:ln>
        </p:spPr>
      </p:pic>
      <p:graphicFrame>
        <p:nvGraphicFramePr>
          <p:cNvPr id="221" name="Shape 221"/>
          <p:cNvGraphicFramePr/>
          <p:nvPr/>
        </p:nvGraphicFramePr>
        <p:xfrm>
          <a:off x="0" y="3669800"/>
          <a:ext cx="3000000" cy="3000000"/>
        </p:xfrm>
        <a:graphic>
          <a:graphicData uri="http://schemas.openxmlformats.org/drawingml/2006/table">
            <a:tbl>
              <a:tblPr>
                <a:noFill/>
                <a:tableStyleId>{FB2ED166-693C-46A3-86CC-FCADF29E044D}</a:tableStyleId>
              </a:tblPr>
              <a:tblGrid>
                <a:gridCol w="1452000">
                  <a:extLst>
                    <a:ext uri="{9D8B030D-6E8A-4147-A177-3AD203B41FA5}">
                      <a16:colId xmlns:a16="http://schemas.microsoft.com/office/drawing/2014/main" val="20000"/>
                    </a:ext>
                  </a:extLst>
                </a:gridCol>
                <a:gridCol w="2613700">
                  <a:extLst>
                    <a:ext uri="{9D8B030D-6E8A-4147-A177-3AD203B41FA5}">
                      <a16:colId xmlns:a16="http://schemas.microsoft.com/office/drawing/2014/main" val="20001"/>
                    </a:ext>
                  </a:extLst>
                </a:gridCol>
                <a:gridCol w="2792300">
                  <a:extLst>
                    <a:ext uri="{9D8B030D-6E8A-4147-A177-3AD203B41FA5}">
                      <a16:colId xmlns:a16="http://schemas.microsoft.com/office/drawing/2014/main" val="20002"/>
                    </a:ext>
                  </a:extLst>
                </a:gridCol>
              </a:tblGrid>
              <a:tr h="1309050">
                <a:tc>
                  <a:txBody>
                    <a:bodyPr/>
                    <a:lstStyle/>
                    <a:p>
                      <a:pPr marL="0" lvl="0" indent="0">
                        <a:spcBef>
                          <a:spcPts val="0"/>
                        </a:spcBef>
                        <a:spcAft>
                          <a:spcPts val="0"/>
                        </a:spcAft>
                        <a:buNone/>
                      </a:pPr>
                      <a:endParaRPr>
                        <a:latin typeface="Calibri"/>
                        <a:ea typeface="Calibri"/>
                        <a:cs typeface="Calibri"/>
                        <a:sym typeface="Calibri"/>
                      </a:endParaRPr>
                    </a:p>
                  </a:txBody>
                  <a:tcPr marL="91425" marR="91425" marT="91425" marB="91425">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782A72"/>
                    </a:solidFill>
                  </a:tcPr>
                </a:tc>
                <a:tc>
                  <a:txBody>
                    <a:bodyPr/>
                    <a:lstStyle/>
                    <a:p>
                      <a:pPr marL="0" lvl="0" indent="0" algn="ctr" rtl="0">
                        <a:lnSpc>
                          <a:spcPct val="80000"/>
                        </a:lnSpc>
                        <a:spcBef>
                          <a:spcPts val="700"/>
                        </a:spcBef>
                        <a:spcAft>
                          <a:spcPts val="0"/>
                        </a:spcAft>
                        <a:buNone/>
                      </a:pPr>
                      <a:r>
                        <a:rPr lang="ar" sz="2000">
                          <a:solidFill>
                            <a:srgbClr val="FFFFFF"/>
                          </a:solidFill>
                          <a:latin typeface="Cambria"/>
                          <a:ea typeface="Cambria"/>
                          <a:cs typeface="Cambria"/>
                          <a:sym typeface="Cambria"/>
                        </a:rPr>
                        <a:t>Trimethoprim    </a:t>
                      </a:r>
                      <a:endParaRPr sz="2000">
                        <a:solidFill>
                          <a:srgbClr val="FFFFFF"/>
                        </a:solidFill>
                        <a:latin typeface="Cambria"/>
                        <a:ea typeface="Cambria"/>
                        <a:cs typeface="Cambria"/>
                        <a:sym typeface="Cambria"/>
                      </a:endParaRPr>
                    </a:p>
                    <a:p>
                      <a:pPr marL="0" lvl="0" indent="0" algn="ctr" rtl="0">
                        <a:lnSpc>
                          <a:spcPct val="80000"/>
                        </a:lnSpc>
                        <a:spcBef>
                          <a:spcPts val="700"/>
                        </a:spcBef>
                        <a:spcAft>
                          <a:spcPts val="0"/>
                        </a:spcAft>
                        <a:buClr>
                          <a:schemeClr val="dk1"/>
                        </a:buClr>
                        <a:buSzPts val="1100"/>
                        <a:buFont typeface="Arial"/>
                        <a:buNone/>
                      </a:pPr>
                      <a:r>
                        <a:rPr lang="ar" sz="2000">
                          <a:solidFill>
                            <a:srgbClr val="FFFFFF"/>
                          </a:solidFill>
                          <a:latin typeface="Cambria"/>
                          <a:ea typeface="Cambria"/>
                          <a:cs typeface="Cambria"/>
                          <a:sym typeface="Cambria"/>
                        </a:rPr>
                        <a:t> ( TMP )</a:t>
                      </a:r>
                      <a:endParaRPr sz="2000">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93C47D"/>
                    </a:solidFill>
                  </a:tcPr>
                </a:tc>
                <a:tc>
                  <a:txBody>
                    <a:bodyPr/>
                    <a:lstStyle/>
                    <a:p>
                      <a:pPr marL="0" lvl="0" indent="0" algn="ctr" rtl="0">
                        <a:lnSpc>
                          <a:spcPct val="80000"/>
                        </a:lnSpc>
                        <a:spcBef>
                          <a:spcPts val="700"/>
                        </a:spcBef>
                        <a:spcAft>
                          <a:spcPts val="0"/>
                        </a:spcAft>
                        <a:buClr>
                          <a:schemeClr val="dk1"/>
                        </a:buClr>
                        <a:buSzPts val="1100"/>
                        <a:buFont typeface="Arial"/>
                        <a:buNone/>
                      </a:pPr>
                      <a:r>
                        <a:rPr lang="ar" sz="2000">
                          <a:solidFill>
                            <a:srgbClr val="FFFFFF"/>
                          </a:solidFill>
                          <a:latin typeface="Cambria"/>
                          <a:ea typeface="Cambria"/>
                          <a:cs typeface="Cambria"/>
                          <a:sym typeface="Cambria"/>
                        </a:rPr>
                        <a:t>Sulfamethoxazole</a:t>
                      </a:r>
                      <a:endParaRPr sz="2000">
                        <a:solidFill>
                          <a:srgbClr val="FFFFFF"/>
                        </a:solidFill>
                        <a:latin typeface="Cambria"/>
                        <a:ea typeface="Cambria"/>
                        <a:cs typeface="Cambria"/>
                        <a:sym typeface="Cambria"/>
                      </a:endParaRPr>
                    </a:p>
                    <a:p>
                      <a:pPr marL="0" lvl="0" indent="0" algn="ctr" rtl="0">
                        <a:lnSpc>
                          <a:spcPct val="80000"/>
                        </a:lnSpc>
                        <a:spcBef>
                          <a:spcPts val="700"/>
                        </a:spcBef>
                        <a:spcAft>
                          <a:spcPts val="0"/>
                        </a:spcAft>
                        <a:buNone/>
                      </a:pPr>
                      <a:r>
                        <a:rPr lang="ar" sz="2000">
                          <a:solidFill>
                            <a:srgbClr val="FFFFFF"/>
                          </a:solidFill>
                          <a:latin typeface="Cambria"/>
                          <a:ea typeface="Cambria"/>
                          <a:cs typeface="Cambria"/>
                          <a:sym typeface="Cambria"/>
                        </a:rPr>
                        <a:t>(Sulfonamides)</a:t>
                      </a:r>
                      <a:endParaRPr sz="2000">
                        <a:solidFill>
                          <a:srgbClr val="FFFFFF"/>
                        </a:solidFill>
                        <a:latin typeface="Cambria"/>
                        <a:ea typeface="Cambria"/>
                        <a:cs typeface="Cambria"/>
                        <a:sym typeface="Cambria"/>
                      </a:endParaRPr>
                    </a:p>
                    <a:p>
                      <a:pPr marL="0" lvl="0" indent="0" algn="ctr" rtl="0">
                        <a:lnSpc>
                          <a:spcPct val="80000"/>
                        </a:lnSpc>
                        <a:spcBef>
                          <a:spcPts val="700"/>
                        </a:spcBef>
                        <a:spcAft>
                          <a:spcPts val="0"/>
                        </a:spcAft>
                        <a:buNone/>
                      </a:pPr>
                      <a:r>
                        <a:rPr lang="ar" sz="2000">
                          <a:solidFill>
                            <a:srgbClr val="FFFFFF"/>
                          </a:solidFill>
                          <a:latin typeface="Cambria"/>
                          <a:ea typeface="Cambria"/>
                          <a:cs typeface="Cambria"/>
                          <a:sym typeface="Cambria"/>
                        </a:rPr>
                        <a:t> (SMX)</a:t>
                      </a:r>
                      <a:endParaRPr>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C27BA0"/>
                    </a:solidFill>
                  </a:tcPr>
                </a:tc>
                <a:extLst>
                  <a:ext uri="{0D108BD9-81ED-4DB2-BD59-A6C34878D82A}">
                    <a16:rowId xmlns:a16="http://schemas.microsoft.com/office/drawing/2014/main" val="10000"/>
                  </a:ext>
                </a:extLst>
              </a:tr>
              <a:tr h="4879375">
                <a:tc>
                  <a:txBody>
                    <a:bodyPr/>
                    <a:lstStyle/>
                    <a:p>
                      <a:pPr marL="0" lvl="0" indent="0">
                        <a:spcBef>
                          <a:spcPts val="0"/>
                        </a:spcBef>
                        <a:spcAft>
                          <a:spcPts val="0"/>
                        </a:spcAft>
                        <a:buNone/>
                      </a:pPr>
                      <a:endParaRPr>
                        <a:latin typeface="Calibri"/>
                        <a:ea typeface="Calibri"/>
                        <a:cs typeface="Calibri"/>
                        <a:sym typeface="Calibri"/>
                      </a:endParaRPr>
                    </a:p>
                  </a:txBody>
                  <a:tcPr marL="91425" marR="91425" marT="91425" marB="91425">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782A72"/>
                    </a:solidFill>
                  </a:tcPr>
                </a:tc>
                <a:tc>
                  <a:txBody>
                    <a:bodyPr/>
                    <a:lstStyle/>
                    <a:p>
                      <a:pPr marL="457200" lvl="0" indent="-317500" rtl="0">
                        <a:lnSpc>
                          <a:spcPct val="80000"/>
                        </a:lnSpc>
                        <a:spcBef>
                          <a:spcPts val="600"/>
                        </a:spcBef>
                        <a:spcAft>
                          <a:spcPts val="0"/>
                        </a:spcAft>
                        <a:buClr>
                          <a:schemeClr val="dk1"/>
                        </a:buClr>
                        <a:buSzPts val="1400"/>
                        <a:buFont typeface="Cambria"/>
                        <a:buChar char="❖"/>
                      </a:pPr>
                      <a:r>
                        <a:rPr lang="ar">
                          <a:solidFill>
                            <a:schemeClr val="dk1"/>
                          </a:solidFill>
                          <a:latin typeface="Cambria"/>
                          <a:ea typeface="Cambria"/>
                          <a:cs typeface="Cambria"/>
                          <a:sym typeface="Cambria"/>
                        </a:rPr>
                        <a:t>Usually given orally/IV, alone or in combination with SMX.</a:t>
                      </a:r>
                      <a:endParaRPr>
                        <a:solidFill>
                          <a:schemeClr val="dk1"/>
                        </a:solidFill>
                        <a:latin typeface="Cambria"/>
                        <a:ea typeface="Cambria"/>
                        <a:cs typeface="Cambria"/>
                        <a:sym typeface="Cambria"/>
                      </a:endParaRPr>
                    </a:p>
                    <a:p>
                      <a:pPr marL="457200" lvl="0" indent="-317500" rtl="0">
                        <a:lnSpc>
                          <a:spcPct val="80000"/>
                        </a:lnSpc>
                        <a:spcBef>
                          <a:spcPts val="0"/>
                        </a:spcBef>
                        <a:spcAft>
                          <a:spcPts val="0"/>
                        </a:spcAft>
                        <a:buClr>
                          <a:schemeClr val="dk1"/>
                        </a:buClr>
                        <a:buSzPts val="1400"/>
                        <a:buFont typeface="Cambria"/>
                        <a:buChar char="❖"/>
                      </a:pPr>
                      <a:r>
                        <a:rPr lang="ar">
                          <a:solidFill>
                            <a:schemeClr val="dk1"/>
                          </a:solidFill>
                          <a:latin typeface="Cambria"/>
                          <a:ea typeface="Cambria"/>
                          <a:cs typeface="Cambria"/>
                          <a:sym typeface="Cambria"/>
                        </a:rPr>
                        <a:t>Well absorbed from the gut.</a:t>
                      </a:r>
                      <a:endParaRPr>
                        <a:solidFill>
                          <a:schemeClr val="dk1"/>
                        </a:solidFill>
                        <a:latin typeface="Cambria"/>
                        <a:ea typeface="Cambria"/>
                        <a:cs typeface="Cambria"/>
                        <a:sym typeface="Cambria"/>
                      </a:endParaRPr>
                    </a:p>
                    <a:p>
                      <a:pPr marL="457200" lvl="0" indent="-317500" rtl="0">
                        <a:lnSpc>
                          <a:spcPct val="80000"/>
                        </a:lnSpc>
                        <a:spcBef>
                          <a:spcPts val="0"/>
                        </a:spcBef>
                        <a:spcAft>
                          <a:spcPts val="0"/>
                        </a:spcAft>
                        <a:buClr>
                          <a:schemeClr val="dk1"/>
                        </a:buClr>
                        <a:buSzPts val="1400"/>
                        <a:buFont typeface="Cambria"/>
                        <a:buChar char="❖"/>
                      </a:pPr>
                      <a:r>
                        <a:rPr lang="ar">
                          <a:solidFill>
                            <a:schemeClr val="dk1"/>
                          </a:solidFill>
                          <a:latin typeface="Cambria"/>
                          <a:ea typeface="Cambria"/>
                          <a:cs typeface="Cambria"/>
                          <a:sym typeface="Cambria"/>
                        </a:rPr>
                        <a:t>Widely distributed in body fluids &amp; tissues                      ( including CSF ).</a:t>
                      </a:r>
                      <a:endParaRPr>
                        <a:solidFill>
                          <a:schemeClr val="dk1"/>
                        </a:solidFill>
                        <a:latin typeface="Cambria"/>
                        <a:ea typeface="Cambria"/>
                        <a:cs typeface="Cambria"/>
                        <a:sym typeface="Cambria"/>
                      </a:endParaRPr>
                    </a:p>
                    <a:p>
                      <a:pPr marL="457200" lvl="0" indent="-317500" rtl="0">
                        <a:lnSpc>
                          <a:spcPct val="80000"/>
                        </a:lnSpc>
                        <a:spcBef>
                          <a:spcPts val="0"/>
                        </a:spcBef>
                        <a:spcAft>
                          <a:spcPts val="0"/>
                        </a:spcAft>
                        <a:buClr>
                          <a:schemeClr val="dk1"/>
                        </a:buClr>
                        <a:buSzPts val="1400"/>
                        <a:buFont typeface="Cambria"/>
                        <a:buChar char="❖"/>
                      </a:pPr>
                      <a:r>
                        <a:rPr lang="ar">
                          <a:solidFill>
                            <a:schemeClr val="dk1"/>
                          </a:solidFill>
                          <a:latin typeface="Cambria"/>
                          <a:ea typeface="Cambria"/>
                          <a:cs typeface="Cambria"/>
                          <a:sym typeface="Cambria"/>
                        </a:rPr>
                        <a:t>More lipid soluble than SMX.</a:t>
                      </a:r>
                      <a:endParaRPr>
                        <a:solidFill>
                          <a:schemeClr val="dk1"/>
                        </a:solidFill>
                        <a:latin typeface="Cambria"/>
                        <a:ea typeface="Cambria"/>
                        <a:cs typeface="Cambria"/>
                        <a:sym typeface="Cambria"/>
                      </a:endParaRPr>
                    </a:p>
                    <a:p>
                      <a:pPr marL="457200" lvl="0" indent="-317500" rtl="0">
                        <a:lnSpc>
                          <a:spcPct val="80000"/>
                        </a:lnSpc>
                        <a:spcBef>
                          <a:spcPts val="0"/>
                        </a:spcBef>
                        <a:spcAft>
                          <a:spcPts val="0"/>
                        </a:spcAft>
                        <a:buClr>
                          <a:schemeClr val="dk1"/>
                        </a:buClr>
                        <a:buSzPts val="1400"/>
                        <a:buFont typeface="Cambria"/>
                        <a:buChar char="❖"/>
                      </a:pPr>
                      <a:r>
                        <a:rPr lang="ar">
                          <a:solidFill>
                            <a:schemeClr val="dk1"/>
                          </a:solidFill>
                          <a:latin typeface="Cambria"/>
                          <a:ea typeface="Cambria"/>
                          <a:cs typeface="Cambria"/>
                          <a:sym typeface="Cambria"/>
                        </a:rPr>
                        <a:t>Protein bound (approx.40 % )</a:t>
                      </a:r>
                      <a:endParaRPr>
                        <a:solidFill>
                          <a:schemeClr val="dk1"/>
                        </a:solidFill>
                        <a:latin typeface="Cambria"/>
                        <a:ea typeface="Cambria"/>
                        <a:cs typeface="Cambria"/>
                        <a:sym typeface="Cambria"/>
                      </a:endParaRPr>
                    </a:p>
                    <a:p>
                      <a:pPr marL="457200" lvl="0" indent="-317500" rtl="0">
                        <a:lnSpc>
                          <a:spcPct val="80000"/>
                        </a:lnSpc>
                        <a:spcBef>
                          <a:spcPts val="0"/>
                        </a:spcBef>
                        <a:spcAft>
                          <a:spcPts val="0"/>
                        </a:spcAft>
                        <a:buClr>
                          <a:schemeClr val="dk1"/>
                        </a:buClr>
                        <a:buSzPts val="1400"/>
                        <a:buFont typeface="Cambria"/>
                        <a:buChar char="❖"/>
                      </a:pPr>
                      <a:r>
                        <a:rPr lang="ar">
                          <a:solidFill>
                            <a:schemeClr val="dk1"/>
                          </a:solidFill>
                          <a:latin typeface="Cambria"/>
                          <a:ea typeface="Cambria"/>
                          <a:cs typeface="Cambria"/>
                          <a:sym typeface="Cambria"/>
                        </a:rPr>
                        <a:t>60% of TMP or its metabolite is excreted in the urine</a:t>
                      </a:r>
                      <a:endParaRPr>
                        <a:solidFill>
                          <a:schemeClr val="dk1"/>
                        </a:solidFill>
                        <a:latin typeface="Cambria"/>
                        <a:ea typeface="Cambria"/>
                        <a:cs typeface="Cambria"/>
                        <a:sym typeface="Cambria"/>
                      </a:endParaRPr>
                    </a:p>
                    <a:p>
                      <a:pPr marL="457200" lvl="0" indent="-317500" rtl="0">
                        <a:lnSpc>
                          <a:spcPct val="80000"/>
                        </a:lnSpc>
                        <a:spcBef>
                          <a:spcPts val="0"/>
                        </a:spcBef>
                        <a:spcAft>
                          <a:spcPts val="0"/>
                        </a:spcAft>
                        <a:buClr>
                          <a:schemeClr val="dk1"/>
                        </a:buClr>
                        <a:buSzPts val="1400"/>
                        <a:buFont typeface="Cambria"/>
                        <a:buChar char="❖"/>
                      </a:pPr>
                      <a:r>
                        <a:rPr lang="ar">
                          <a:solidFill>
                            <a:schemeClr val="dk1"/>
                          </a:solidFill>
                          <a:latin typeface="Cambria"/>
                          <a:ea typeface="Cambria"/>
                          <a:cs typeface="Cambria"/>
                          <a:sym typeface="Cambria"/>
                        </a:rPr>
                        <a:t>TMP concentrates in the prostatic fluid &amp; vaginal fluids  (&gt; acidity than plasma).</a:t>
                      </a:r>
                      <a:endParaRPr>
                        <a:solidFill>
                          <a:schemeClr val="dk1"/>
                        </a:solidFill>
                        <a:latin typeface="Cambria"/>
                        <a:ea typeface="Cambria"/>
                        <a:cs typeface="Cambria"/>
                        <a:sym typeface="Cambria"/>
                      </a:endParaRPr>
                    </a:p>
                    <a:p>
                      <a:pPr marL="0" lvl="0" indent="0" rtl="0">
                        <a:lnSpc>
                          <a:spcPct val="80000"/>
                        </a:lnSpc>
                        <a:spcBef>
                          <a:spcPts val="600"/>
                        </a:spcBef>
                        <a:spcAft>
                          <a:spcPts val="0"/>
                        </a:spcAft>
                        <a:buNone/>
                      </a:pPr>
                      <a:endParaRPr>
                        <a:latin typeface="Cambria"/>
                        <a:ea typeface="Cambria"/>
                        <a:cs typeface="Cambria"/>
                        <a:sym typeface="Cambria"/>
                      </a:endParaRPr>
                    </a:p>
                  </a:txBody>
                  <a:tcPr marL="91425" marR="91425" marT="91425" marB="91425">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457200" lvl="0" indent="-317500" rtl="0">
                        <a:lnSpc>
                          <a:spcPct val="80000"/>
                        </a:lnSpc>
                        <a:spcBef>
                          <a:spcPts val="600"/>
                        </a:spcBef>
                        <a:spcAft>
                          <a:spcPts val="0"/>
                        </a:spcAft>
                        <a:buClr>
                          <a:schemeClr val="dk1"/>
                        </a:buClr>
                        <a:buSzPts val="1400"/>
                        <a:buFont typeface="Cambria"/>
                        <a:buChar char="❖"/>
                      </a:pPr>
                      <a:r>
                        <a:rPr lang="ar">
                          <a:solidFill>
                            <a:schemeClr val="dk1"/>
                          </a:solidFill>
                          <a:latin typeface="Cambria"/>
                          <a:ea typeface="Cambria"/>
                          <a:cs typeface="Cambria"/>
                          <a:sym typeface="Cambria"/>
                        </a:rPr>
                        <a:t>Mainly given orally </a:t>
                      </a:r>
                      <a:r>
                        <a:rPr lang="ar">
                          <a:solidFill>
                            <a:srgbClr val="00B050"/>
                          </a:solidFill>
                          <a:latin typeface="Cambria"/>
                          <a:ea typeface="Cambria"/>
                          <a:cs typeface="Cambria"/>
                          <a:sym typeface="Cambria"/>
                        </a:rPr>
                        <a:t>(can be given IV in some cases)</a:t>
                      </a:r>
                      <a:endParaRPr>
                        <a:solidFill>
                          <a:srgbClr val="00B050"/>
                        </a:solidFill>
                        <a:latin typeface="Cambria"/>
                        <a:ea typeface="Cambria"/>
                        <a:cs typeface="Cambria"/>
                        <a:sym typeface="Cambria"/>
                      </a:endParaRPr>
                    </a:p>
                    <a:p>
                      <a:pPr marL="457200" lvl="0" indent="-317500" rtl="0">
                        <a:lnSpc>
                          <a:spcPct val="80000"/>
                        </a:lnSpc>
                        <a:spcBef>
                          <a:spcPts val="0"/>
                        </a:spcBef>
                        <a:spcAft>
                          <a:spcPts val="0"/>
                        </a:spcAft>
                        <a:buClr>
                          <a:schemeClr val="dk1"/>
                        </a:buClr>
                        <a:buSzPts val="1400"/>
                        <a:buFont typeface="Cambria"/>
                        <a:buChar char="❖"/>
                      </a:pPr>
                      <a:r>
                        <a:rPr lang="ar">
                          <a:solidFill>
                            <a:schemeClr val="dk1"/>
                          </a:solidFill>
                          <a:latin typeface="Cambria"/>
                          <a:ea typeface="Cambria"/>
                          <a:cs typeface="Cambria"/>
                          <a:sym typeface="Cambria"/>
                        </a:rPr>
                        <a:t>Rapidly </a:t>
                      </a:r>
                      <a:r>
                        <a:rPr lang="ar" u="sng">
                          <a:solidFill>
                            <a:schemeClr val="dk1"/>
                          </a:solidFill>
                          <a:latin typeface="Cambria"/>
                          <a:ea typeface="Cambria"/>
                          <a:cs typeface="Cambria"/>
                          <a:sym typeface="Cambria"/>
                        </a:rPr>
                        <a:t>absorbed</a:t>
                      </a:r>
                      <a:r>
                        <a:rPr lang="ar">
                          <a:solidFill>
                            <a:schemeClr val="dk1"/>
                          </a:solidFill>
                          <a:latin typeface="Cambria"/>
                          <a:ea typeface="Cambria"/>
                          <a:cs typeface="Cambria"/>
                          <a:sym typeface="Cambria"/>
                        </a:rPr>
                        <a:t> from </a:t>
                      </a:r>
                      <a:r>
                        <a:rPr lang="ar" u="sng">
                          <a:solidFill>
                            <a:schemeClr val="dk1"/>
                          </a:solidFill>
                          <a:latin typeface="Cambria"/>
                          <a:ea typeface="Cambria"/>
                          <a:cs typeface="Cambria"/>
                          <a:sym typeface="Cambria"/>
                        </a:rPr>
                        <a:t>stomach and small intestine.</a:t>
                      </a:r>
                      <a:endParaRPr u="sng">
                        <a:solidFill>
                          <a:schemeClr val="dk1"/>
                        </a:solidFill>
                        <a:latin typeface="Cambria"/>
                        <a:ea typeface="Cambria"/>
                        <a:cs typeface="Cambria"/>
                        <a:sym typeface="Cambria"/>
                      </a:endParaRPr>
                    </a:p>
                    <a:p>
                      <a:pPr marL="457200" lvl="0" indent="-317500" rtl="0">
                        <a:lnSpc>
                          <a:spcPct val="80000"/>
                        </a:lnSpc>
                        <a:spcBef>
                          <a:spcPts val="0"/>
                        </a:spcBef>
                        <a:spcAft>
                          <a:spcPts val="0"/>
                        </a:spcAft>
                        <a:buClr>
                          <a:schemeClr val="dk1"/>
                        </a:buClr>
                        <a:buSzPts val="1400"/>
                        <a:buFont typeface="Cambria"/>
                        <a:buChar char="❖"/>
                      </a:pPr>
                      <a:r>
                        <a:rPr lang="ar">
                          <a:solidFill>
                            <a:schemeClr val="dk1"/>
                          </a:solidFill>
                          <a:latin typeface="Cambria"/>
                          <a:ea typeface="Cambria"/>
                          <a:cs typeface="Cambria"/>
                          <a:sym typeface="Cambria"/>
                        </a:rPr>
                        <a:t>Widely distributed to tissues and body fluids (including CNS, CSF ), placenta and fetus.</a:t>
                      </a:r>
                      <a:endParaRPr>
                        <a:solidFill>
                          <a:schemeClr val="dk1"/>
                        </a:solidFill>
                        <a:latin typeface="Cambria"/>
                        <a:ea typeface="Cambria"/>
                        <a:cs typeface="Cambria"/>
                        <a:sym typeface="Cambria"/>
                      </a:endParaRPr>
                    </a:p>
                    <a:p>
                      <a:pPr marL="457200" lvl="0" indent="-317500" rtl="0">
                        <a:lnSpc>
                          <a:spcPct val="80000"/>
                        </a:lnSpc>
                        <a:spcBef>
                          <a:spcPts val="0"/>
                        </a:spcBef>
                        <a:spcAft>
                          <a:spcPts val="0"/>
                        </a:spcAft>
                        <a:buClr>
                          <a:schemeClr val="dk1"/>
                        </a:buClr>
                        <a:buSzPts val="1400"/>
                        <a:buFont typeface="Cambria"/>
                        <a:buChar char="❖"/>
                      </a:pPr>
                      <a:r>
                        <a:rPr lang="ar">
                          <a:solidFill>
                            <a:schemeClr val="dk1"/>
                          </a:solidFill>
                          <a:latin typeface="Cambria"/>
                          <a:ea typeface="Cambria"/>
                          <a:cs typeface="Cambria"/>
                          <a:sym typeface="Cambria"/>
                        </a:rPr>
                        <a:t>Absorbed sulfonamides bind to serum protein (approx. 70% ).</a:t>
                      </a:r>
                      <a:endParaRPr>
                        <a:solidFill>
                          <a:schemeClr val="dk1"/>
                        </a:solidFill>
                        <a:latin typeface="Cambria"/>
                        <a:ea typeface="Cambria"/>
                        <a:cs typeface="Cambria"/>
                        <a:sym typeface="Cambria"/>
                      </a:endParaRPr>
                    </a:p>
                    <a:p>
                      <a:pPr marL="457200" lvl="0" indent="-317500" rtl="0">
                        <a:lnSpc>
                          <a:spcPct val="80000"/>
                        </a:lnSpc>
                        <a:spcBef>
                          <a:spcPts val="0"/>
                        </a:spcBef>
                        <a:spcAft>
                          <a:spcPts val="0"/>
                        </a:spcAft>
                        <a:buClr>
                          <a:schemeClr val="dk1"/>
                        </a:buClr>
                        <a:buSzPts val="1400"/>
                        <a:buFont typeface="Cambria"/>
                        <a:buChar char="❖"/>
                      </a:pPr>
                      <a:r>
                        <a:rPr lang="ar" u="sng">
                          <a:solidFill>
                            <a:schemeClr val="dk1"/>
                          </a:solidFill>
                          <a:latin typeface="Cambria"/>
                          <a:ea typeface="Cambria"/>
                          <a:cs typeface="Cambria"/>
                          <a:sym typeface="Cambria"/>
                        </a:rPr>
                        <a:t>Metabolized in the liver </a:t>
                      </a:r>
                      <a:r>
                        <a:rPr lang="ar">
                          <a:solidFill>
                            <a:schemeClr val="dk1"/>
                          </a:solidFill>
                          <a:latin typeface="Cambria"/>
                          <a:ea typeface="Cambria"/>
                          <a:cs typeface="Cambria"/>
                          <a:sym typeface="Cambria"/>
                        </a:rPr>
                        <a:t>by the process of acetylation.</a:t>
                      </a:r>
                      <a:endParaRPr>
                        <a:solidFill>
                          <a:schemeClr val="dk1"/>
                        </a:solidFill>
                        <a:latin typeface="Cambria"/>
                        <a:ea typeface="Cambria"/>
                        <a:cs typeface="Cambria"/>
                        <a:sym typeface="Cambria"/>
                      </a:endParaRPr>
                    </a:p>
                    <a:p>
                      <a:pPr marL="457200" lvl="0" indent="-317500" rtl="0">
                        <a:lnSpc>
                          <a:spcPct val="80000"/>
                        </a:lnSpc>
                        <a:spcBef>
                          <a:spcPts val="0"/>
                        </a:spcBef>
                        <a:spcAft>
                          <a:spcPts val="0"/>
                        </a:spcAft>
                        <a:buClr>
                          <a:schemeClr val="dk1"/>
                        </a:buClr>
                        <a:buSzPts val="1400"/>
                        <a:buFont typeface="Cambria"/>
                        <a:buChar char="❖"/>
                      </a:pPr>
                      <a:r>
                        <a:rPr lang="ar" u="sng">
                          <a:solidFill>
                            <a:schemeClr val="dk1"/>
                          </a:solidFill>
                          <a:latin typeface="Cambria"/>
                          <a:ea typeface="Cambria"/>
                          <a:cs typeface="Cambria"/>
                          <a:sym typeface="Cambria"/>
                        </a:rPr>
                        <a:t>Eliminated in the urine</a:t>
                      </a:r>
                      <a:r>
                        <a:rPr lang="ar">
                          <a:solidFill>
                            <a:schemeClr val="dk1"/>
                          </a:solidFill>
                          <a:latin typeface="Cambria"/>
                          <a:ea typeface="Cambria"/>
                          <a:cs typeface="Cambria"/>
                          <a:sym typeface="Cambria"/>
                        </a:rPr>
                        <a:t>, partly as such and partly as acetylated derivative.</a:t>
                      </a:r>
                      <a:endParaRPr>
                        <a:solidFill>
                          <a:schemeClr val="dk1"/>
                        </a:solidFill>
                        <a:latin typeface="Cambria"/>
                        <a:ea typeface="Cambria"/>
                        <a:cs typeface="Cambria"/>
                        <a:sym typeface="Cambria"/>
                      </a:endParaRPr>
                    </a:p>
                    <a:p>
                      <a:pPr marL="0" lvl="0" indent="0">
                        <a:spcBef>
                          <a:spcPts val="0"/>
                        </a:spcBef>
                        <a:spcAft>
                          <a:spcPts val="0"/>
                        </a:spcAft>
                        <a:buNone/>
                      </a:pPr>
                      <a:endParaRPr>
                        <a:latin typeface="Cambria"/>
                        <a:ea typeface="Cambria"/>
                        <a:cs typeface="Cambria"/>
                        <a:sym typeface="Cambria"/>
                      </a:endParaRPr>
                    </a:p>
                  </a:txBody>
                  <a:tcPr marL="91425" marR="91425" marT="91425" marB="91425">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222" name="Shape 222"/>
          <p:cNvSpPr txBox="1"/>
          <p:nvPr/>
        </p:nvSpPr>
        <p:spPr>
          <a:xfrm>
            <a:off x="51600" y="3613850"/>
            <a:ext cx="1330200" cy="1442100"/>
          </a:xfrm>
          <a:prstGeom prst="rect">
            <a:avLst/>
          </a:prstGeom>
          <a:no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ar" sz="2400">
                <a:solidFill>
                  <a:srgbClr val="FFFFFF"/>
                </a:solidFill>
                <a:latin typeface="Cambria"/>
                <a:ea typeface="Cambria"/>
                <a:cs typeface="Cambria"/>
                <a:sym typeface="Cambria"/>
              </a:rPr>
              <a:t>Drug</a:t>
            </a:r>
            <a:endParaRPr sz="2400">
              <a:solidFill>
                <a:srgbClr val="FFFFFF"/>
              </a:solidFill>
              <a:latin typeface="Cambria"/>
              <a:ea typeface="Cambria"/>
              <a:cs typeface="Cambria"/>
              <a:sym typeface="Cambria"/>
            </a:endParaRPr>
          </a:p>
        </p:txBody>
      </p:sp>
      <p:sp>
        <p:nvSpPr>
          <p:cNvPr id="223" name="Shape 223"/>
          <p:cNvSpPr txBox="1"/>
          <p:nvPr/>
        </p:nvSpPr>
        <p:spPr>
          <a:xfrm rot="-5400000">
            <a:off x="-1732050" y="6756200"/>
            <a:ext cx="4897500" cy="1433400"/>
          </a:xfrm>
          <a:prstGeom prst="rect">
            <a:avLst/>
          </a:prstGeom>
          <a:solidFill>
            <a:srgbClr val="0E727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ar" sz="2400">
                <a:solidFill>
                  <a:srgbClr val="FFFFFF"/>
                </a:solidFill>
                <a:latin typeface="Cambria"/>
                <a:ea typeface="Cambria"/>
                <a:cs typeface="Cambria"/>
                <a:sym typeface="Cambria"/>
              </a:rPr>
              <a:t>Absorption, metabolism &amp; Excretion</a:t>
            </a:r>
            <a:endParaRPr sz="2400">
              <a:solidFill>
                <a:srgbClr val="FFFFFF"/>
              </a:solidFill>
              <a:latin typeface="Cambria"/>
              <a:ea typeface="Cambria"/>
              <a:cs typeface="Cambria"/>
              <a:sym typeface="Cambria"/>
            </a:endParaRPr>
          </a:p>
        </p:txBody>
      </p:sp>
      <p:sp>
        <p:nvSpPr>
          <p:cNvPr id="224" name="Shape 224"/>
          <p:cNvSpPr txBox="1"/>
          <p:nvPr/>
        </p:nvSpPr>
        <p:spPr>
          <a:xfrm>
            <a:off x="679850" y="857225"/>
            <a:ext cx="1285800" cy="2364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ar" sz="1000">
                <a:solidFill>
                  <a:srgbClr val="00B050"/>
                </a:solidFill>
                <a:latin typeface="Cambria"/>
                <a:ea typeface="Cambria"/>
                <a:cs typeface="Cambria"/>
                <a:sym typeface="Cambria"/>
              </a:rPr>
              <a:t>Will block the first step of the DNA synthesis</a:t>
            </a:r>
            <a:endParaRPr sz="1000">
              <a:solidFill>
                <a:srgbClr val="00B050"/>
              </a:solidFill>
              <a:latin typeface="Cambria"/>
              <a:ea typeface="Cambria"/>
              <a:cs typeface="Cambria"/>
              <a:sym typeface="Cambria"/>
            </a:endParaRPr>
          </a:p>
          <a:p>
            <a:pPr marL="0" lvl="0" indent="0">
              <a:spcBef>
                <a:spcPts val="0"/>
              </a:spcBef>
              <a:spcAft>
                <a:spcPts val="0"/>
              </a:spcAft>
              <a:buNone/>
            </a:pPr>
            <a:endParaRPr>
              <a:solidFill>
                <a:srgbClr val="00B050"/>
              </a:solidFill>
              <a:latin typeface="Cambria"/>
              <a:ea typeface="Cambria"/>
              <a:cs typeface="Cambria"/>
              <a:sym typeface="Cambria"/>
            </a:endParaRPr>
          </a:p>
        </p:txBody>
      </p:sp>
      <p:sp>
        <p:nvSpPr>
          <p:cNvPr id="225" name="Shape 225"/>
          <p:cNvSpPr txBox="1"/>
          <p:nvPr/>
        </p:nvSpPr>
        <p:spPr>
          <a:xfrm>
            <a:off x="768575" y="1803175"/>
            <a:ext cx="842400" cy="10827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ar" sz="1000">
                <a:solidFill>
                  <a:srgbClr val="00B050"/>
                </a:solidFill>
                <a:latin typeface="Cambria"/>
                <a:ea typeface="Cambria"/>
                <a:cs typeface="Cambria"/>
                <a:sym typeface="Cambria"/>
              </a:rPr>
              <a:t>Will block the second step of the DNA synthesis</a:t>
            </a:r>
            <a:endParaRPr sz="1000">
              <a:solidFill>
                <a:srgbClr val="00B050"/>
              </a:solidFill>
              <a:latin typeface="Cambria"/>
              <a:ea typeface="Cambria"/>
              <a:cs typeface="Cambria"/>
              <a:sym typeface="Cambr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graphicFrame>
        <p:nvGraphicFramePr>
          <p:cNvPr id="230" name="Shape 230"/>
          <p:cNvGraphicFramePr/>
          <p:nvPr/>
        </p:nvGraphicFramePr>
        <p:xfrm>
          <a:off x="0" y="0"/>
          <a:ext cx="3000000" cy="3000000"/>
        </p:xfrm>
        <a:graphic>
          <a:graphicData uri="http://schemas.openxmlformats.org/drawingml/2006/table">
            <a:tbl>
              <a:tblPr>
                <a:noFill/>
                <a:tableStyleId>{FB2ED166-693C-46A3-86CC-FCADF29E044D}</a:tableStyleId>
              </a:tblPr>
              <a:tblGrid>
                <a:gridCol w="1827950">
                  <a:extLst>
                    <a:ext uri="{9D8B030D-6E8A-4147-A177-3AD203B41FA5}">
                      <a16:colId xmlns:a16="http://schemas.microsoft.com/office/drawing/2014/main" val="20000"/>
                    </a:ext>
                  </a:extLst>
                </a:gridCol>
                <a:gridCol w="5030050">
                  <a:extLst>
                    <a:ext uri="{9D8B030D-6E8A-4147-A177-3AD203B41FA5}">
                      <a16:colId xmlns:a16="http://schemas.microsoft.com/office/drawing/2014/main" val="20001"/>
                    </a:ext>
                  </a:extLst>
                </a:gridCol>
              </a:tblGrid>
              <a:tr h="916925">
                <a:tc gridSpan="2">
                  <a:txBody>
                    <a:bodyPr/>
                    <a:lstStyle/>
                    <a:p>
                      <a:pPr marL="0" lvl="0" indent="0" algn="ctr" rtl="0">
                        <a:spcBef>
                          <a:spcPts val="0"/>
                        </a:spcBef>
                        <a:spcAft>
                          <a:spcPts val="0"/>
                        </a:spcAft>
                        <a:buNone/>
                      </a:pPr>
                      <a:r>
                        <a:rPr lang="ar" sz="2400">
                          <a:solidFill>
                            <a:srgbClr val="FFFFFF"/>
                          </a:solidFill>
                          <a:latin typeface="Cambria"/>
                          <a:ea typeface="Cambria"/>
                          <a:cs typeface="Cambria"/>
                          <a:sym typeface="Cambria"/>
                        </a:rPr>
                        <a:t>Nitrofurantoins</a:t>
                      </a:r>
                      <a:endParaRPr sz="24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782A72"/>
                    </a:solidFill>
                  </a:tcPr>
                </a:tc>
                <a:tc hMerge="1">
                  <a:txBody>
                    <a:bodyPr/>
                    <a:lstStyle/>
                    <a:p>
                      <a:endParaRPr lang="en-US"/>
                    </a:p>
                  </a:txBody>
                  <a:tcPr/>
                </a:tc>
                <a:extLst>
                  <a:ext uri="{0D108BD9-81ED-4DB2-BD59-A6C34878D82A}">
                    <a16:rowId xmlns:a16="http://schemas.microsoft.com/office/drawing/2014/main" val="10000"/>
                  </a:ext>
                </a:extLst>
              </a:tr>
              <a:tr h="1022675">
                <a:tc>
                  <a:txBody>
                    <a:bodyPr/>
                    <a:lstStyle/>
                    <a:p>
                      <a:pPr marL="0" lvl="0" indent="0" algn="ctr" rtl="0">
                        <a:spcBef>
                          <a:spcPts val="0"/>
                        </a:spcBef>
                        <a:spcAft>
                          <a:spcPts val="0"/>
                        </a:spcAft>
                        <a:buNone/>
                      </a:pPr>
                      <a:r>
                        <a:rPr lang="ar" sz="2300">
                          <a:solidFill>
                            <a:srgbClr val="FFFFFF"/>
                          </a:solidFill>
                          <a:latin typeface="Cambria"/>
                          <a:ea typeface="Cambria"/>
                          <a:cs typeface="Cambria"/>
                          <a:sym typeface="Cambria"/>
                        </a:rPr>
                        <a:t>Antibacterial</a:t>
                      </a:r>
                      <a:r>
                        <a:rPr lang="ar" sz="2400">
                          <a:solidFill>
                            <a:srgbClr val="FFFFFF"/>
                          </a:solidFill>
                          <a:latin typeface="Cambria"/>
                          <a:ea typeface="Cambria"/>
                          <a:cs typeface="Cambria"/>
                          <a:sym typeface="Cambria"/>
                        </a:rPr>
                        <a:t> Spectrum</a:t>
                      </a:r>
                      <a:endParaRPr sz="24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a:txBody>
                    <a:bodyPr/>
                    <a:lstStyle/>
                    <a:p>
                      <a:pPr marL="457200" lvl="0" indent="-317500" algn="just" rtl="0">
                        <a:lnSpc>
                          <a:spcPct val="150000"/>
                        </a:lnSpc>
                        <a:spcBef>
                          <a:spcPts val="0"/>
                        </a:spcBef>
                        <a:spcAft>
                          <a:spcPts val="0"/>
                        </a:spcAft>
                        <a:buSzPts val="1400"/>
                        <a:buFont typeface="Cambria"/>
                        <a:buChar char="❖"/>
                      </a:pPr>
                      <a:r>
                        <a:rPr lang="ar">
                          <a:solidFill>
                            <a:schemeClr val="dk1"/>
                          </a:solidFill>
                          <a:latin typeface="Cambria"/>
                          <a:ea typeface="Cambria"/>
                          <a:cs typeface="Cambria"/>
                          <a:sym typeface="Cambria"/>
                        </a:rPr>
                        <a:t>Bactericidal for gm-ve &amp; gm+ve bacteria</a:t>
                      </a:r>
                      <a:endParaRPr>
                        <a:latin typeface="Cambria"/>
                        <a:ea typeface="Cambria"/>
                        <a:cs typeface="Cambria"/>
                        <a:sym typeface="Cambria"/>
                      </a:endParaRPr>
                    </a:p>
                    <a:p>
                      <a:pPr marL="457200" lvl="0" indent="-317500">
                        <a:spcBef>
                          <a:spcPts val="0"/>
                        </a:spcBef>
                        <a:spcAft>
                          <a:spcPts val="0"/>
                        </a:spcAft>
                        <a:buSzPts val="1400"/>
                        <a:buFont typeface="Cambria"/>
                        <a:buChar char="❖"/>
                      </a:pPr>
                      <a:r>
                        <a:rPr lang="ar">
                          <a:latin typeface="Cambria"/>
                          <a:ea typeface="Cambria"/>
                          <a:cs typeface="Cambria"/>
                          <a:sym typeface="Cambria"/>
                        </a:rPr>
                        <a:t>Nitrofurantoin is effective against</a:t>
                      </a:r>
                      <a:r>
                        <a:rPr lang="ar">
                          <a:solidFill>
                            <a:srgbClr val="FF0000"/>
                          </a:solidFill>
                          <a:latin typeface="Cambria"/>
                          <a:ea typeface="Cambria"/>
                          <a:cs typeface="Cambria"/>
                          <a:sym typeface="Cambria"/>
                        </a:rPr>
                        <a:t> E.coli &amp; Staph. Saprophyticus.</a:t>
                      </a:r>
                      <a:endParaRPr>
                        <a:solidFill>
                          <a:srgbClr val="FF0000"/>
                        </a:solidFill>
                        <a:latin typeface="Cambria"/>
                        <a:ea typeface="Cambria"/>
                        <a:cs typeface="Cambria"/>
                        <a:sym typeface="Cambria"/>
                      </a:endParaRPr>
                    </a:p>
                    <a:p>
                      <a:pPr marL="457200" lvl="0" indent="-317500" rtl="0">
                        <a:spcBef>
                          <a:spcPts val="0"/>
                        </a:spcBef>
                        <a:spcAft>
                          <a:spcPts val="0"/>
                        </a:spcAft>
                        <a:buSzPts val="1400"/>
                        <a:buFont typeface="Cambria"/>
                        <a:buChar char="❖"/>
                      </a:pPr>
                      <a:r>
                        <a:rPr lang="ar">
                          <a:latin typeface="Cambria"/>
                          <a:ea typeface="Cambria"/>
                          <a:cs typeface="Cambria"/>
                          <a:sym typeface="Cambria"/>
                        </a:rPr>
                        <a:t>Other common UT gram -ve bacteria may be resistant. </a:t>
                      </a:r>
                      <a:r>
                        <a:rPr lang="ar">
                          <a:solidFill>
                            <a:srgbClr val="00B050"/>
                          </a:solidFill>
                          <a:latin typeface="Cambria"/>
                          <a:ea typeface="Cambria"/>
                          <a:cs typeface="Cambria"/>
                          <a:sym typeface="Cambria"/>
                        </a:rPr>
                        <a:t>So if we’re sure one of the 2 organisms mentioned above is the causative organism of the UTI,  we will use nitrofurantoin</a:t>
                      </a:r>
                      <a:endParaRPr>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044175">
                <a:tc>
                  <a:txBody>
                    <a:bodyPr/>
                    <a:lstStyle/>
                    <a:p>
                      <a:pPr marL="0" lvl="0" indent="0" algn="ctr" rtl="0">
                        <a:lnSpc>
                          <a:spcPct val="101000"/>
                        </a:lnSpc>
                        <a:spcBef>
                          <a:spcPts val="0"/>
                        </a:spcBef>
                        <a:spcAft>
                          <a:spcPts val="0"/>
                        </a:spcAft>
                        <a:buNone/>
                      </a:pPr>
                      <a:r>
                        <a:rPr lang="ar" sz="2400">
                          <a:solidFill>
                            <a:srgbClr val="FF0000"/>
                          </a:solidFill>
                          <a:latin typeface="Cambria"/>
                          <a:ea typeface="Cambria"/>
                          <a:cs typeface="Cambria"/>
                          <a:sym typeface="Cambria"/>
                        </a:rPr>
                        <a:t>Mechanism of Action</a:t>
                      </a:r>
                      <a:endParaRPr sz="2400">
                        <a:solidFill>
                          <a:srgbClr val="FF0000"/>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a:txBody>
                    <a:bodyPr/>
                    <a:lstStyle/>
                    <a:p>
                      <a:pPr marL="0" lvl="0" indent="0">
                        <a:spcBef>
                          <a:spcPts val="0"/>
                        </a:spcBef>
                        <a:spcAft>
                          <a:spcPts val="0"/>
                        </a:spcAft>
                        <a:buNone/>
                      </a:pPr>
                      <a:r>
                        <a:rPr lang="ar">
                          <a:latin typeface="Cambria"/>
                          <a:ea typeface="Cambria"/>
                          <a:cs typeface="Cambria"/>
                          <a:sym typeface="Cambria"/>
                        </a:rPr>
                        <a:t>Sensitive bacteria reduce the drug to an active agent that inhibits various enzymes and damages DNA.</a:t>
                      </a:r>
                      <a:endParaRPr>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1387950">
                <a:tc>
                  <a:txBody>
                    <a:bodyPr/>
                    <a:lstStyle/>
                    <a:p>
                      <a:pPr marL="0" lvl="0" indent="0" algn="ctr" rtl="0">
                        <a:spcBef>
                          <a:spcPts val="0"/>
                        </a:spcBef>
                        <a:spcAft>
                          <a:spcPts val="0"/>
                        </a:spcAft>
                        <a:buClr>
                          <a:schemeClr val="dk1"/>
                        </a:buClr>
                        <a:buSzPts val="1100"/>
                        <a:buFont typeface="Arial"/>
                        <a:buNone/>
                      </a:pPr>
                      <a:r>
                        <a:rPr lang="ar" sz="2400">
                          <a:solidFill>
                            <a:srgbClr val="FFFFFF"/>
                          </a:solidFill>
                          <a:latin typeface="Cambria"/>
                          <a:ea typeface="Cambria"/>
                          <a:cs typeface="Cambria"/>
                          <a:sym typeface="Cambria"/>
                        </a:rPr>
                        <a:t>Pharmaco-</a:t>
                      </a:r>
                      <a:endParaRPr sz="2400">
                        <a:solidFill>
                          <a:srgbClr val="FFFFFF"/>
                        </a:solidFill>
                        <a:latin typeface="Cambria"/>
                        <a:ea typeface="Cambria"/>
                        <a:cs typeface="Cambria"/>
                        <a:sym typeface="Cambria"/>
                      </a:endParaRPr>
                    </a:p>
                    <a:p>
                      <a:pPr marL="0" lvl="0" indent="0" algn="ctr">
                        <a:spcBef>
                          <a:spcPts val="0"/>
                        </a:spcBef>
                        <a:spcAft>
                          <a:spcPts val="0"/>
                        </a:spcAft>
                        <a:buClr>
                          <a:schemeClr val="dk1"/>
                        </a:buClr>
                        <a:buSzPts val="1100"/>
                        <a:buFont typeface="Arial"/>
                        <a:buNone/>
                      </a:pPr>
                      <a:r>
                        <a:rPr lang="ar" sz="2400">
                          <a:solidFill>
                            <a:srgbClr val="FFFFFF"/>
                          </a:solidFill>
                          <a:latin typeface="Cambria"/>
                          <a:ea typeface="Cambria"/>
                          <a:cs typeface="Cambria"/>
                          <a:sym typeface="Cambria"/>
                        </a:rPr>
                        <a:t>kinetics</a:t>
                      </a:r>
                      <a:endParaRPr sz="24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a:txBody>
                    <a:bodyPr/>
                    <a:lstStyle/>
                    <a:p>
                      <a:pPr marL="457200" lvl="0" indent="-317500" rtl="0">
                        <a:spcBef>
                          <a:spcPts val="0"/>
                        </a:spcBef>
                        <a:spcAft>
                          <a:spcPts val="0"/>
                        </a:spcAft>
                        <a:buSzPts val="1400"/>
                        <a:buFont typeface="Cambria"/>
                        <a:buChar char="❖"/>
                      </a:pPr>
                      <a:r>
                        <a:rPr lang="ar">
                          <a:latin typeface="Cambria"/>
                          <a:ea typeface="Cambria"/>
                          <a:cs typeface="Cambria"/>
                          <a:sym typeface="Cambria"/>
                        </a:rPr>
                        <a:t>Complete and rapid oral absorption.</a:t>
                      </a:r>
                      <a:endParaRPr>
                        <a:latin typeface="Cambria"/>
                        <a:ea typeface="Cambria"/>
                        <a:cs typeface="Cambria"/>
                        <a:sym typeface="Cambria"/>
                      </a:endParaRPr>
                    </a:p>
                    <a:p>
                      <a:pPr marL="457200" lvl="0" indent="-317500" rtl="0">
                        <a:spcBef>
                          <a:spcPts val="0"/>
                        </a:spcBef>
                        <a:spcAft>
                          <a:spcPts val="0"/>
                        </a:spcAft>
                        <a:buSzPts val="1400"/>
                        <a:buFont typeface="Cambria"/>
                        <a:buChar char="❖"/>
                      </a:pPr>
                      <a:r>
                        <a:rPr lang="ar">
                          <a:latin typeface="Cambria"/>
                          <a:ea typeface="Cambria"/>
                          <a:cs typeface="Cambria"/>
                          <a:sym typeface="Cambria"/>
                        </a:rPr>
                        <a:t>75% metabolized &amp; is excreted so rapidly that no systemic antibacterial action can be achieved.</a:t>
                      </a:r>
                      <a:r>
                        <a:rPr lang="ar">
                          <a:solidFill>
                            <a:srgbClr val="00B050"/>
                          </a:solidFill>
                          <a:latin typeface="Cambria"/>
                          <a:ea typeface="Cambria"/>
                          <a:cs typeface="Cambria"/>
                          <a:sym typeface="Cambria"/>
                        </a:rPr>
                        <a:t> So that means nitrofurantoin is a poor choice in sytemic spreading infections because it does not stay long enough in the body to spread to the other infected areas.</a:t>
                      </a:r>
                      <a:endParaRPr>
                        <a:solidFill>
                          <a:srgbClr val="00B050"/>
                        </a:solidFill>
                        <a:latin typeface="Cambria"/>
                        <a:ea typeface="Cambria"/>
                        <a:cs typeface="Cambria"/>
                        <a:sym typeface="Cambria"/>
                      </a:endParaRPr>
                    </a:p>
                    <a:p>
                      <a:pPr marL="457200" lvl="0" indent="-317500" rtl="0">
                        <a:spcBef>
                          <a:spcPts val="0"/>
                        </a:spcBef>
                        <a:spcAft>
                          <a:spcPts val="0"/>
                        </a:spcAft>
                        <a:buSzPts val="1400"/>
                        <a:buFont typeface="Cambria"/>
                        <a:buChar char="❖"/>
                      </a:pPr>
                      <a:r>
                        <a:rPr lang="ar">
                          <a:latin typeface="Cambria"/>
                          <a:ea typeface="Cambria"/>
                          <a:cs typeface="Cambria"/>
                          <a:sym typeface="Cambria"/>
                        </a:rPr>
                        <a:t>Concentrated in urine. (25% is excreted unchanged)</a:t>
                      </a:r>
                      <a:endParaRPr>
                        <a:latin typeface="Cambria"/>
                        <a:ea typeface="Cambria"/>
                        <a:cs typeface="Cambria"/>
                        <a:sym typeface="Cambria"/>
                      </a:endParaRPr>
                    </a:p>
                    <a:p>
                      <a:pPr marL="457200" lvl="0" indent="-317500" rtl="0">
                        <a:spcBef>
                          <a:spcPts val="0"/>
                        </a:spcBef>
                        <a:spcAft>
                          <a:spcPts val="0"/>
                        </a:spcAft>
                        <a:buSzPts val="1400"/>
                        <a:buFont typeface="Cambria"/>
                        <a:buChar char="❖"/>
                      </a:pPr>
                      <a:r>
                        <a:rPr lang="ar">
                          <a:latin typeface="Cambria"/>
                          <a:ea typeface="Cambria"/>
                          <a:cs typeface="Cambria"/>
                          <a:sym typeface="Cambria"/>
                        </a:rPr>
                        <a:t>Urine turns to dark orange-brown (harmless).</a:t>
                      </a:r>
                      <a:endParaRPr>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1860625">
                <a:tc>
                  <a:txBody>
                    <a:bodyPr/>
                    <a:lstStyle/>
                    <a:p>
                      <a:pPr marL="0" lvl="0" indent="0" algn="ctr" rtl="0">
                        <a:spcBef>
                          <a:spcPts val="0"/>
                        </a:spcBef>
                        <a:spcAft>
                          <a:spcPts val="0"/>
                        </a:spcAft>
                        <a:buNone/>
                      </a:pPr>
                      <a:r>
                        <a:rPr lang="ar" sz="2400">
                          <a:solidFill>
                            <a:srgbClr val="FFFFFF"/>
                          </a:solidFill>
                          <a:latin typeface="Cambria"/>
                          <a:ea typeface="Cambria"/>
                          <a:cs typeface="Cambria"/>
                          <a:sym typeface="Cambria"/>
                        </a:rPr>
                        <a:t>Adverse Effects</a:t>
                      </a:r>
                      <a:endParaRPr sz="24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a:txBody>
                    <a:bodyPr/>
                    <a:lstStyle/>
                    <a:p>
                      <a:pPr marL="457200" lvl="0" indent="-317500" rtl="0">
                        <a:spcBef>
                          <a:spcPts val="0"/>
                        </a:spcBef>
                        <a:spcAft>
                          <a:spcPts val="0"/>
                        </a:spcAft>
                        <a:buSzPts val="1400"/>
                        <a:buFont typeface="Cambria"/>
                        <a:buChar char="❖"/>
                      </a:pPr>
                      <a:r>
                        <a:rPr lang="ar">
                          <a:latin typeface="Cambria"/>
                          <a:ea typeface="Cambria"/>
                          <a:cs typeface="Cambria"/>
                          <a:sym typeface="Cambria"/>
                        </a:rPr>
                        <a:t>GI disturbances: </a:t>
                      </a:r>
                      <a:endParaRPr>
                        <a:latin typeface="Cambria"/>
                        <a:ea typeface="Cambria"/>
                        <a:cs typeface="Cambria"/>
                        <a:sym typeface="Cambria"/>
                      </a:endParaRPr>
                    </a:p>
                    <a:p>
                      <a:pPr marL="914400" lvl="1" indent="-317500" rtl="0">
                        <a:spcBef>
                          <a:spcPts val="0"/>
                        </a:spcBef>
                        <a:spcAft>
                          <a:spcPts val="0"/>
                        </a:spcAft>
                        <a:buSzPts val="1400"/>
                        <a:buFont typeface="Cambria"/>
                        <a:buChar char="◇"/>
                      </a:pPr>
                      <a:r>
                        <a:rPr lang="ar">
                          <a:latin typeface="Cambria"/>
                          <a:ea typeface="Cambria"/>
                          <a:cs typeface="Cambria"/>
                          <a:sym typeface="Cambria"/>
                        </a:rPr>
                        <a:t>Bleeding of the stomach</a:t>
                      </a:r>
                      <a:endParaRPr>
                        <a:latin typeface="Cambria"/>
                        <a:ea typeface="Cambria"/>
                        <a:cs typeface="Cambria"/>
                        <a:sym typeface="Cambria"/>
                      </a:endParaRPr>
                    </a:p>
                    <a:p>
                      <a:pPr marL="914400" lvl="1" indent="-317500" rtl="0">
                        <a:spcBef>
                          <a:spcPts val="0"/>
                        </a:spcBef>
                        <a:spcAft>
                          <a:spcPts val="0"/>
                        </a:spcAft>
                        <a:buSzPts val="1400"/>
                        <a:buFont typeface="Cambria"/>
                        <a:buChar char="◇"/>
                      </a:pPr>
                      <a:r>
                        <a:rPr lang="ar">
                          <a:latin typeface="Cambria"/>
                          <a:ea typeface="Cambria"/>
                          <a:cs typeface="Cambria"/>
                          <a:sym typeface="Cambria"/>
                        </a:rPr>
                        <a:t>Nausea</a:t>
                      </a:r>
                      <a:endParaRPr>
                        <a:latin typeface="Cambria"/>
                        <a:ea typeface="Cambria"/>
                        <a:cs typeface="Cambria"/>
                        <a:sym typeface="Cambria"/>
                      </a:endParaRPr>
                    </a:p>
                    <a:p>
                      <a:pPr marL="914400" lvl="1" indent="-317500" rtl="0">
                        <a:spcBef>
                          <a:spcPts val="0"/>
                        </a:spcBef>
                        <a:spcAft>
                          <a:spcPts val="0"/>
                        </a:spcAft>
                        <a:buSzPts val="1400"/>
                        <a:buFont typeface="Cambria"/>
                        <a:buChar char="◇"/>
                      </a:pPr>
                      <a:r>
                        <a:rPr lang="ar">
                          <a:latin typeface="Cambria"/>
                          <a:ea typeface="Cambria"/>
                          <a:cs typeface="Cambria"/>
                          <a:sym typeface="Cambria"/>
                        </a:rPr>
                        <a:t>Vomiting</a:t>
                      </a:r>
                      <a:endParaRPr>
                        <a:latin typeface="Cambria"/>
                        <a:ea typeface="Cambria"/>
                        <a:cs typeface="Cambria"/>
                        <a:sym typeface="Cambria"/>
                      </a:endParaRPr>
                    </a:p>
                    <a:p>
                      <a:pPr marL="914400" lvl="1" indent="-317500" rtl="0">
                        <a:spcBef>
                          <a:spcPts val="0"/>
                        </a:spcBef>
                        <a:spcAft>
                          <a:spcPts val="0"/>
                        </a:spcAft>
                        <a:buSzPts val="1400"/>
                        <a:buFont typeface="Cambria"/>
                        <a:buChar char="◇"/>
                      </a:pPr>
                      <a:r>
                        <a:rPr lang="ar">
                          <a:latin typeface="Cambria"/>
                          <a:ea typeface="Cambria"/>
                          <a:cs typeface="Cambria"/>
                          <a:sym typeface="Cambria"/>
                        </a:rPr>
                        <a:t>Diarrhea </a:t>
                      </a:r>
                      <a:r>
                        <a:rPr lang="ar">
                          <a:solidFill>
                            <a:srgbClr val="FF0000"/>
                          </a:solidFill>
                          <a:latin typeface="Cambria"/>
                          <a:ea typeface="Cambria"/>
                          <a:cs typeface="Cambria"/>
                          <a:sym typeface="Cambria"/>
                        </a:rPr>
                        <a:t>(Must be taken with food)</a:t>
                      </a:r>
                      <a:endParaRPr>
                        <a:solidFill>
                          <a:srgbClr val="FF0000"/>
                        </a:solidFill>
                        <a:latin typeface="Cambria"/>
                        <a:ea typeface="Cambria"/>
                        <a:cs typeface="Cambria"/>
                        <a:sym typeface="Cambria"/>
                      </a:endParaRPr>
                    </a:p>
                    <a:p>
                      <a:pPr marL="457200" lvl="0" indent="-317500" rtl="0">
                        <a:spcBef>
                          <a:spcPts val="0"/>
                        </a:spcBef>
                        <a:spcAft>
                          <a:spcPts val="0"/>
                        </a:spcAft>
                        <a:buSzPts val="1400"/>
                        <a:buFont typeface="Cambria"/>
                        <a:buChar char="❖"/>
                      </a:pPr>
                      <a:r>
                        <a:rPr lang="ar">
                          <a:latin typeface="Cambria"/>
                          <a:ea typeface="Cambria"/>
                          <a:cs typeface="Cambria"/>
                          <a:sym typeface="Cambria"/>
                        </a:rPr>
                        <a:t>Headache &amp; Nystagmus</a:t>
                      </a:r>
                      <a:r>
                        <a:rPr lang="ar">
                          <a:solidFill>
                            <a:srgbClr val="999999"/>
                          </a:solidFill>
                          <a:latin typeface="Cambria"/>
                          <a:ea typeface="Cambria"/>
                          <a:cs typeface="Cambria"/>
                          <a:sym typeface="Cambria"/>
                        </a:rPr>
                        <a:t> (involuntary eye movements)</a:t>
                      </a:r>
                      <a:r>
                        <a:rPr lang="ar">
                          <a:latin typeface="Cambria"/>
                          <a:ea typeface="Cambria"/>
                          <a:cs typeface="Cambria"/>
                          <a:sym typeface="Cambria"/>
                        </a:rPr>
                        <a:t>.</a:t>
                      </a:r>
                      <a:endParaRPr>
                        <a:latin typeface="Cambria"/>
                        <a:ea typeface="Cambria"/>
                        <a:cs typeface="Cambria"/>
                        <a:sym typeface="Cambria"/>
                      </a:endParaRPr>
                    </a:p>
                    <a:p>
                      <a:pPr marL="457200" lvl="0" indent="-317500" rtl="0">
                        <a:spcBef>
                          <a:spcPts val="0"/>
                        </a:spcBef>
                        <a:spcAft>
                          <a:spcPts val="0"/>
                        </a:spcAft>
                        <a:buSzPts val="1400"/>
                        <a:buFont typeface="Cambria"/>
                        <a:buChar char="❖"/>
                      </a:pPr>
                      <a:r>
                        <a:rPr lang="ar">
                          <a:solidFill>
                            <a:srgbClr val="FF0000"/>
                          </a:solidFill>
                          <a:latin typeface="Cambria"/>
                          <a:ea typeface="Cambria"/>
                          <a:cs typeface="Cambria"/>
                          <a:sym typeface="Cambria"/>
                        </a:rPr>
                        <a:t>Hemolytic anemia (G6PD Deficiency)</a:t>
                      </a:r>
                      <a:endParaRPr>
                        <a:solidFill>
                          <a:srgbClr val="FF0000"/>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1022675">
                <a:tc>
                  <a:txBody>
                    <a:bodyPr/>
                    <a:lstStyle/>
                    <a:p>
                      <a:pPr marL="0" lvl="0" indent="0" algn="ctr" rtl="0">
                        <a:spcBef>
                          <a:spcPts val="0"/>
                        </a:spcBef>
                        <a:spcAft>
                          <a:spcPts val="0"/>
                        </a:spcAft>
                        <a:buNone/>
                      </a:pPr>
                      <a:r>
                        <a:rPr lang="ar" sz="2400">
                          <a:solidFill>
                            <a:srgbClr val="FFFFFF"/>
                          </a:solidFill>
                          <a:latin typeface="Cambria"/>
                          <a:ea typeface="Cambria"/>
                          <a:cs typeface="Cambria"/>
                          <a:sym typeface="Cambria"/>
                        </a:rPr>
                        <a:t>Contra-</a:t>
                      </a:r>
                      <a:endParaRPr sz="2400">
                        <a:solidFill>
                          <a:srgbClr val="FFFFFF"/>
                        </a:solidFill>
                        <a:latin typeface="Cambria"/>
                        <a:ea typeface="Cambria"/>
                        <a:cs typeface="Cambria"/>
                        <a:sym typeface="Cambria"/>
                      </a:endParaRPr>
                    </a:p>
                    <a:p>
                      <a:pPr marL="0" lvl="0" indent="0" algn="ctr" rtl="0">
                        <a:spcBef>
                          <a:spcPts val="0"/>
                        </a:spcBef>
                        <a:spcAft>
                          <a:spcPts val="0"/>
                        </a:spcAft>
                        <a:buNone/>
                      </a:pPr>
                      <a:r>
                        <a:rPr lang="ar" sz="2400">
                          <a:solidFill>
                            <a:srgbClr val="FFFFFF"/>
                          </a:solidFill>
                          <a:latin typeface="Cambria"/>
                          <a:ea typeface="Cambria"/>
                          <a:cs typeface="Cambria"/>
                          <a:sym typeface="Cambria"/>
                        </a:rPr>
                        <a:t>indications</a:t>
                      </a:r>
                      <a:endParaRPr sz="24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a:txBody>
                    <a:bodyPr/>
                    <a:lstStyle/>
                    <a:p>
                      <a:pPr marL="457200" lvl="0" indent="-317500" rtl="0">
                        <a:spcBef>
                          <a:spcPts val="0"/>
                        </a:spcBef>
                        <a:spcAft>
                          <a:spcPts val="0"/>
                        </a:spcAft>
                        <a:buSzPts val="1400"/>
                        <a:buFont typeface="Cambria"/>
                        <a:buChar char="❖"/>
                      </a:pPr>
                      <a:r>
                        <a:rPr lang="ar">
                          <a:latin typeface="Cambria"/>
                          <a:ea typeface="Cambria"/>
                          <a:cs typeface="Cambria"/>
                          <a:sym typeface="Cambria"/>
                        </a:rPr>
                        <a:t>Patients with G6PD deficiency.</a:t>
                      </a:r>
                      <a:endParaRPr>
                        <a:latin typeface="Cambria"/>
                        <a:ea typeface="Cambria"/>
                        <a:cs typeface="Cambria"/>
                        <a:sym typeface="Cambria"/>
                      </a:endParaRPr>
                    </a:p>
                    <a:p>
                      <a:pPr marL="457200" lvl="0" indent="-317500" rtl="0">
                        <a:spcBef>
                          <a:spcPts val="0"/>
                        </a:spcBef>
                        <a:spcAft>
                          <a:spcPts val="0"/>
                        </a:spcAft>
                        <a:buSzPts val="1400"/>
                        <a:buFont typeface="Cambria"/>
                        <a:buChar char="❖"/>
                      </a:pPr>
                      <a:r>
                        <a:rPr lang="ar">
                          <a:latin typeface="Cambria"/>
                          <a:ea typeface="Cambria"/>
                          <a:cs typeface="Cambria"/>
                          <a:sym typeface="Cambria"/>
                        </a:rPr>
                        <a:t>Neonates.</a:t>
                      </a:r>
                      <a:endParaRPr>
                        <a:latin typeface="Cambria"/>
                        <a:ea typeface="Cambria"/>
                        <a:cs typeface="Cambria"/>
                        <a:sym typeface="Cambria"/>
                      </a:endParaRPr>
                    </a:p>
                    <a:p>
                      <a:pPr marL="457200" lvl="0" indent="-317500" rtl="0">
                        <a:spcBef>
                          <a:spcPts val="0"/>
                        </a:spcBef>
                        <a:spcAft>
                          <a:spcPts val="0"/>
                        </a:spcAft>
                        <a:buSzPts val="1400"/>
                        <a:buFont typeface="Cambria"/>
                        <a:buChar char="❖"/>
                      </a:pPr>
                      <a:r>
                        <a:rPr lang="ar">
                          <a:latin typeface="Cambria"/>
                          <a:ea typeface="Cambria"/>
                          <a:cs typeface="Cambria"/>
                          <a:sym typeface="Cambria"/>
                        </a:rPr>
                        <a:t>Pregnant women. (after 38 weeks of pregnancy)</a:t>
                      </a:r>
                      <a:endParaRPr>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1435950">
                <a:tc>
                  <a:txBody>
                    <a:bodyPr/>
                    <a:lstStyle/>
                    <a:p>
                      <a:pPr marL="0" lvl="0" indent="0" algn="ctr">
                        <a:spcBef>
                          <a:spcPts val="0"/>
                        </a:spcBef>
                        <a:spcAft>
                          <a:spcPts val="0"/>
                        </a:spcAft>
                        <a:buNone/>
                      </a:pPr>
                      <a:r>
                        <a:rPr lang="ar" sz="2400">
                          <a:solidFill>
                            <a:srgbClr val="FFFFFF"/>
                          </a:solidFill>
                          <a:latin typeface="Cambria"/>
                          <a:ea typeface="Cambria"/>
                          <a:cs typeface="Cambria"/>
                          <a:sym typeface="Cambria"/>
                        </a:rPr>
                        <a:t>Uses</a:t>
                      </a:r>
                      <a:endParaRPr sz="24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a:txBody>
                    <a:bodyPr/>
                    <a:lstStyle/>
                    <a:p>
                      <a:pPr marL="457200" lvl="0" indent="-317500" rtl="0">
                        <a:spcBef>
                          <a:spcPts val="0"/>
                        </a:spcBef>
                        <a:spcAft>
                          <a:spcPts val="0"/>
                        </a:spcAft>
                        <a:buSzPts val="1400"/>
                        <a:buFont typeface="Cambria"/>
                        <a:buChar char="❖"/>
                      </a:pPr>
                      <a:r>
                        <a:rPr lang="ar">
                          <a:latin typeface="Cambria"/>
                          <a:ea typeface="Cambria"/>
                          <a:cs typeface="Cambria"/>
                          <a:sym typeface="Cambria"/>
                        </a:rPr>
                        <a:t>Used as </a:t>
                      </a:r>
                      <a:r>
                        <a:rPr lang="ar">
                          <a:solidFill>
                            <a:srgbClr val="FF0000"/>
                          </a:solidFill>
                          <a:latin typeface="Cambria"/>
                          <a:ea typeface="Cambria"/>
                          <a:cs typeface="Cambria"/>
                          <a:sym typeface="Cambria"/>
                        </a:rPr>
                        <a:t>urinary antiseptic.</a:t>
                      </a:r>
                      <a:r>
                        <a:rPr lang="ar">
                          <a:latin typeface="Cambria"/>
                          <a:ea typeface="Cambria"/>
                          <a:cs typeface="Cambria"/>
                          <a:sym typeface="Cambria"/>
                        </a:rPr>
                        <a:t> </a:t>
                      </a:r>
                      <a:r>
                        <a:rPr lang="ar">
                          <a:solidFill>
                            <a:srgbClr val="FF0000"/>
                          </a:solidFill>
                          <a:latin typeface="Cambria"/>
                          <a:ea typeface="Cambria"/>
                          <a:cs typeface="Cambria"/>
                          <a:sym typeface="Cambria"/>
                        </a:rPr>
                        <a:t>It’s usefulness is limited to lower UTI’s &amp; cannot be used for upper UT or systemic infections.</a:t>
                      </a:r>
                      <a:r>
                        <a:rPr lang="ar">
                          <a:solidFill>
                            <a:srgbClr val="00B050"/>
                          </a:solidFill>
                          <a:latin typeface="Cambria"/>
                          <a:ea typeface="Cambria"/>
                          <a:cs typeface="Cambria"/>
                          <a:sym typeface="Cambria"/>
                        </a:rPr>
                        <a:t> Because it has bad distribution in body.</a:t>
                      </a:r>
                      <a:endParaRPr>
                        <a:solidFill>
                          <a:srgbClr val="00B050"/>
                        </a:solidFill>
                        <a:latin typeface="Cambria"/>
                        <a:ea typeface="Cambria"/>
                        <a:cs typeface="Cambria"/>
                        <a:sym typeface="Cambria"/>
                      </a:endParaRPr>
                    </a:p>
                    <a:p>
                      <a:pPr marL="457200" lvl="0" indent="-317500" rtl="0">
                        <a:spcBef>
                          <a:spcPts val="0"/>
                        </a:spcBef>
                        <a:spcAft>
                          <a:spcPts val="0"/>
                        </a:spcAft>
                        <a:buClr>
                          <a:srgbClr val="FF0000"/>
                        </a:buClr>
                        <a:buSzPts val="1400"/>
                        <a:buFont typeface="Cambria"/>
                        <a:buChar char="❖"/>
                      </a:pPr>
                      <a:r>
                        <a:rPr lang="ar">
                          <a:solidFill>
                            <a:srgbClr val="FF0000"/>
                          </a:solidFill>
                          <a:latin typeface="Cambria"/>
                          <a:ea typeface="Cambria"/>
                          <a:cs typeface="Cambria"/>
                          <a:sym typeface="Cambria"/>
                        </a:rPr>
                        <a:t>Dose: 50-100mg, orally, 6h/7 days.</a:t>
                      </a:r>
                      <a:endParaRPr>
                        <a:solidFill>
                          <a:srgbClr val="FF0000"/>
                        </a:solidFill>
                        <a:latin typeface="Cambria"/>
                        <a:ea typeface="Cambria"/>
                        <a:cs typeface="Cambria"/>
                        <a:sym typeface="Cambria"/>
                      </a:endParaRPr>
                    </a:p>
                    <a:p>
                      <a:pPr marL="457200" lvl="0" indent="-317500">
                        <a:spcBef>
                          <a:spcPts val="0"/>
                        </a:spcBef>
                        <a:spcAft>
                          <a:spcPts val="0"/>
                        </a:spcAft>
                        <a:buClr>
                          <a:srgbClr val="FF0000"/>
                        </a:buClr>
                        <a:buSzPts val="1400"/>
                        <a:buFont typeface="Cambria"/>
                        <a:buChar char="❖"/>
                      </a:pPr>
                      <a:r>
                        <a:rPr lang="ar">
                          <a:solidFill>
                            <a:srgbClr val="FF0000"/>
                          </a:solidFill>
                          <a:latin typeface="Cambria"/>
                          <a:ea typeface="Cambria"/>
                          <a:cs typeface="Cambria"/>
                          <a:sym typeface="Cambria"/>
                        </a:rPr>
                        <a:t>Long acting: 100mg twice daily.</a:t>
                      </a:r>
                      <a:endParaRPr>
                        <a:solidFill>
                          <a:srgbClr val="FF0000"/>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graphicFrame>
        <p:nvGraphicFramePr>
          <p:cNvPr id="235" name="Shape 235"/>
          <p:cNvGraphicFramePr/>
          <p:nvPr/>
        </p:nvGraphicFramePr>
        <p:xfrm>
          <a:off x="0" y="0"/>
          <a:ext cx="3000000" cy="3000000"/>
        </p:xfrm>
        <a:graphic>
          <a:graphicData uri="http://schemas.openxmlformats.org/drawingml/2006/table">
            <a:tbl>
              <a:tblPr>
                <a:noFill/>
                <a:tableStyleId>{FB2ED166-693C-46A3-86CC-FCADF29E044D}</a:tableStyleId>
              </a:tblPr>
              <a:tblGrid>
                <a:gridCol w="1754125">
                  <a:extLst>
                    <a:ext uri="{9D8B030D-6E8A-4147-A177-3AD203B41FA5}">
                      <a16:colId xmlns:a16="http://schemas.microsoft.com/office/drawing/2014/main" val="20000"/>
                    </a:ext>
                  </a:extLst>
                </a:gridCol>
                <a:gridCol w="5103875">
                  <a:extLst>
                    <a:ext uri="{9D8B030D-6E8A-4147-A177-3AD203B41FA5}">
                      <a16:colId xmlns:a16="http://schemas.microsoft.com/office/drawing/2014/main" val="20001"/>
                    </a:ext>
                  </a:extLst>
                </a:gridCol>
              </a:tblGrid>
              <a:tr h="794425">
                <a:tc gridSpan="2">
                  <a:txBody>
                    <a:bodyPr/>
                    <a:lstStyle/>
                    <a:p>
                      <a:pPr marL="0" lvl="0" indent="0" algn="ctr" rtl="0">
                        <a:spcBef>
                          <a:spcPts val="0"/>
                        </a:spcBef>
                        <a:spcAft>
                          <a:spcPts val="0"/>
                        </a:spcAft>
                        <a:buNone/>
                      </a:pPr>
                      <a:r>
                        <a:rPr lang="ar" sz="2400">
                          <a:solidFill>
                            <a:schemeClr val="lt1"/>
                          </a:solidFill>
                          <a:latin typeface="Cambria"/>
                          <a:ea typeface="Cambria"/>
                          <a:cs typeface="Cambria"/>
                          <a:sym typeface="Cambria"/>
                        </a:rPr>
                        <a:t>Tetracyclines</a:t>
                      </a:r>
                      <a:endParaRPr sz="24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782A72"/>
                    </a:solidFill>
                  </a:tcPr>
                </a:tc>
                <a:tc hMerge="1">
                  <a:txBody>
                    <a:bodyPr/>
                    <a:lstStyle/>
                    <a:p>
                      <a:endParaRPr lang="en-US"/>
                    </a:p>
                  </a:txBody>
                  <a:tcPr/>
                </a:tc>
                <a:extLst>
                  <a:ext uri="{0D108BD9-81ED-4DB2-BD59-A6C34878D82A}">
                    <a16:rowId xmlns:a16="http://schemas.microsoft.com/office/drawing/2014/main" val="10000"/>
                  </a:ext>
                </a:extLst>
              </a:tr>
              <a:tr h="741000">
                <a:tc>
                  <a:txBody>
                    <a:bodyPr/>
                    <a:lstStyle/>
                    <a:p>
                      <a:pPr marL="0" lvl="0" indent="0" algn="ctr" rtl="0">
                        <a:spcBef>
                          <a:spcPts val="0"/>
                        </a:spcBef>
                        <a:spcAft>
                          <a:spcPts val="0"/>
                        </a:spcAft>
                        <a:buNone/>
                      </a:pPr>
                      <a:r>
                        <a:rPr lang="ar" sz="2400">
                          <a:solidFill>
                            <a:srgbClr val="FFFFFF"/>
                          </a:solidFill>
                          <a:latin typeface="Cambria"/>
                          <a:ea typeface="Cambria"/>
                          <a:cs typeface="Cambria"/>
                          <a:sym typeface="Cambria"/>
                        </a:rPr>
                        <a:t>E.g.</a:t>
                      </a:r>
                      <a:endParaRPr sz="24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a:txBody>
                    <a:bodyPr/>
                    <a:lstStyle/>
                    <a:p>
                      <a:pPr marL="0" lvl="0" indent="0" algn="ctr" rtl="0">
                        <a:spcBef>
                          <a:spcPts val="0"/>
                        </a:spcBef>
                        <a:spcAft>
                          <a:spcPts val="0"/>
                        </a:spcAft>
                        <a:buNone/>
                      </a:pPr>
                      <a:r>
                        <a:rPr lang="ar">
                          <a:solidFill>
                            <a:srgbClr val="FF0000"/>
                          </a:solidFill>
                          <a:latin typeface="Cambria"/>
                          <a:ea typeface="Cambria"/>
                          <a:cs typeface="Cambria"/>
                          <a:sym typeface="Cambria"/>
                        </a:rPr>
                        <a:t>Doxycycline</a:t>
                      </a:r>
                      <a:r>
                        <a:rPr lang="ar">
                          <a:latin typeface="Cambria"/>
                          <a:ea typeface="Cambria"/>
                          <a:cs typeface="Cambria"/>
                          <a:sym typeface="Cambria"/>
                        </a:rPr>
                        <a:t> (Long acting tetracycline)</a:t>
                      </a:r>
                      <a:endParaRPr>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007400">
                <a:tc>
                  <a:txBody>
                    <a:bodyPr/>
                    <a:lstStyle/>
                    <a:p>
                      <a:pPr marL="0" lvl="0" indent="0" algn="ctr" rtl="0">
                        <a:lnSpc>
                          <a:spcPct val="101000"/>
                        </a:lnSpc>
                        <a:spcBef>
                          <a:spcPts val="0"/>
                        </a:spcBef>
                        <a:spcAft>
                          <a:spcPts val="0"/>
                        </a:spcAft>
                        <a:buNone/>
                      </a:pPr>
                      <a:r>
                        <a:rPr lang="ar" sz="2400">
                          <a:solidFill>
                            <a:srgbClr val="FF0000"/>
                          </a:solidFill>
                          <a:latin typeface="Cambria"/>
                          <a:ea typeface="Cambria"/>
                          <a:cs typeface="Cambria"/>
                          <a:sym typeface="Cambria"/>
                        </a:rPr>
                        <a:t>Mechanism</a:t>
                      </a:r>
                      <a:endParaRPr sz="2400">
                        <a:solidFill>
                          <a:srgbClr val="FF0000"/>
                        </a:solidFill>
                        <a:latin typeface="Cambria"/>
                        <a:ea typeface="Cambria"/>
                        <a:cs typeface="Cambria"/>
                        <a:sym typeface="Cambria"/>
                      </a:endParaRPr>
                    </a:p>
                    <a:p>
                      <a:pPr marL="0" lvl="0" indent="0" algn="ctr" rtl="0">
                        <a:lnSpc>
                          <a:spcPct val="101000"/>
                        </a:lnSpc>
                        <a:spcBef>
                          <a:spcPts val="0"/>
                        </a:spcBef>
                        <a:spcAft>
                          <a:spcPts val="0"/>
                        </a:spcAft>
                        <a:buNone/>
                      </a:pPr>
                      <a:r>
                        <a:rPr lang="ar" sz="2400">
                          <a:solidFill>
                            <a:srgbClr val="FF0000"/>
                          </a:solidFill>
                          <a:latin typeface="Cambria"/>
                          <a:ea typeface="Cambria"/>
                          <a:cs typeface="Cambria"/>
                          <a:sym typeface="Cambria"/>
                        </a:rPr>
                        <a:t> of action</a:t>
                      </a:r>
                      <a:endParaRPr sz="2400">
                        <a:solidFill>
                          <a:srgbClr val="FF0000"/>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a:txBody>
                    <a:bodyPr/>
                    <a:lstStyle/>
                    <a:p>
                      <a:pPr marL="0" lvl="0" indent="0" algn="ctr" rtl="0">
                        <a:spcBef>
                          <a:spcPts val="0"/>
                        </a:spcBef>
                        <a:spcAft>
                          <a:spcPts val="0"/>
                        </a:spcAft>
                        <a:buNone/>
                      </a:pPr>
                      <a:r>
                        <a:rPr lang="ar">
                          <a:latin typeface="Cambria"/>
                          <a:ea typeface="Cambria"/>
                          <a:cs typeface="Cambria"/>
                          <a:sym typeface="Cambria"/>
                        </a:rPr>
                        <a:t>Inhibit protein synthesis by binding reversibly to 30s subunit</a:t>
                      </a:r>
                      <a:endParaRPr>
                        <a:latin typeface="Cambria"/>
                        <a:ea typeface="Cambria"/>
                        <a:cs typeface="Cambria"/>
                        <a:sym typeface="Cambria"/>
                      </a:endParaRPr>
                    </a:p>
                    <a:p>
                      <a:pPr marL="0" lvl="0" indent="0" algn="ctr" rtl="0">
                        <a:lnSpc>
                          <a:spcPct val="150000"/>
                        </a:lnSpc>
                        <a:spcBef>
                          <a:spcPts val="0"/>
                        </a:spcBef>
                        <a:spcAft>
                          <a:spcPts val="0"/>
                        </a:spcAft>
                        <a:buClr>
                          <a:schemeClr val="dk1"/>
                        </a:buClr>
                        <a:buSzPts val="3200"/>
                        <a:buFont typeface="Arial"/>
                        <a:buNone/>
                      </a:pPr>
                      <a:r>
                        <a:rPr lang="ar">
                          <a:solidFill>
                            <a:schemeClr val="dk1"/>
                          </a:solidFill>
                          <a:latin typeface="Cambria"/>
                          <a:ea typeface="Cambria"/>
                          <a:cs typeface="Cambria"/>
                          <a:sym typeface="Cambria"/>
                        </a:rPr>
                        <a:t>Against gm+ve &amp; gm-ve bacteria.</a:t>
                      </a:r>
                      <a:endParaRPr>
                        <a:solidFill>
                          <a:schemeClr val="dk1"/>
                        </a:solidFill>
                        <a:latin typeface="Cambria"/>
                        <a:ea typeface="Cambria"/>
                        <a:cs typeface="Cambria"/>
                        <a:sym typeface="Cambria"/>
                      </a:endParaRPr>
                    </a:p>
                    <a:p>
                      <a:pPr marL="0" lvl="0" indent="0" algn="ctr">
                        <a:spcBef>
                          <a:spcPts val="0"/>
                        </a:spcBef>
                        <a:spcAft>
                          <a:spcPts val="0"/>
                        </a:spcAft>
                        <a:buNone/>
                      </a:pPr>
                      <a:endParaRPr>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852275">
                <a:tc>
                  <a:txBody>
                    <a:bodyPr/>
                    <a:lstStyle/>
                    <a:p>
                      <a:pPr marL="0" lvl="0" indent="0" algn="ctr" rtl="0">
                        <a:spcBef>
                          <a:spcPts val="0"/>
                        </a:spcBef>
                        <a:spcAft>
                          <a:spcPts val="0"/>
                        </a:spcAft>
                        <a:buNone/>
                      </a:pPr>
                      <a:r>
                        <a:rPr lang="ar" sz="2400">
                          <a:solidFill>
                            <a:srgbClr val="FFFFFF"/>
                          </a:solidFill>
                          <a:latin typeface="Cambria"/>
                          <a:ea typeface="Cambria"/>
                          <a:cs typeface="Cambria"/>
                          <a:sym typeface="Cambria"/>
                        </a:rPr>
                        <a:t>Pharmaco-</a:t>
                      </a:r>
                      <a:endParaRPr sz="2400">
                        <a:solidFill>
                          <a:srgbClr val="FFFFFF"/>
                        </a:solidFill>
                        <a:latin typeface="Cambria"/>
                        <a:ea typeface="Cambria"/>
                        <a:cs typeface="Cambria"/>
                        <a:sym typeface="Cambria"/>
                      </a:endParaRPr>
                    </a:p>
                    <a:p>
                      <a:pPr marL="0" lvl="0" indent="0" algn="ctr">
                        <a:spcBef>
                          <a:spcPts val="0"/>
                        </a:spcBef>
                        <a:spcAft>
                          <a:spcPts val="0"/>
                        </a:spcAft>
                        <a:buClr>
                          <a:schemeClr val="dk1"/>
                        </a:buClr>
                        <a:buSzPts val="1100"/>
                        <a:buFont typeface="Arial"/>
                        <a:buNone/>
                      </a:pPr>
                      <a:r>
                        <a:rPr lang="ar" sz="2400">
                          <a:solidFill>
                            <a:srgbClr val="FFFFFF"/>
                          </a:solidFill>
                          <a:latin typeface="Cambria"/>
                          <a:ea typeface="Cambria"/>
                          <a:cs typeface="Cambria"/>
                          <a:sym typeface="Cambria"/>
                        </a:rPr>
                        <a:t>kinetics</a:t>
                      </a:r>
                      <a:endParaRPr sz="24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a:txBody>
                    <a:bodyPr/>
                    <a:lstStyle/>
                    <a:p>
                      <a:pPr marL="457200" lvl="0" indent="-317500" rtl="0">
                        <a:spcBef>
                          <a:spcPts val="0"/>
                        </a:spcBef>
                        <a:spcAft>
                          <a:spcPts val="0"/>
                        </a:spcAft>
                        <a:buSzPts val="1400"/>
                        <a:buFont typeface="Cambria"/>
                        <a:buChar char="❖"/>
                      </a:pPr>
                      <a:r>
                        <a:rPr lang="ar">
                          <a:latin typeface="Cambria"/>
                          <a:ea typeface="Cambria"/>
                          <a:cs typeface="Cambria"/>
                          <a:sym typeface="Cambria"/>
                        </a:rPr>
                        <a:t>Usually given orally.</a:t>
                      </a:r>
                      <a:endParaRPr>
                        <a:latin typeface="Cambria"/>
                        <a:ea typeface="Cambria"/>
                        <a:cs typeface="Cambria"/>
                        <a:sym typeface="Cambria"/>
                      </a:endParaRPr>
                    </a:p>
                    <a:p>
                      <a:pPr marL="457200" lvl="0" indent="-317500" rtl="0">
                        <a:spcBef>
                          <a:spcPts val="0"/>
                        </a:spcBef>
                        <a:spcAft>
                          <a:spcPts val="0"/>
                        </a:spcAft>
                        <a:buSzPts val="1400"/>
                        <a:buFont typeface="Cambria"/>
                        <a:buChar char="❖"/>
                      </a:pPr>
                      <a:r>
                        <a:rPr lang="ar">
                          <a:latin typeface="Cambria"/>
                          <a:ea typeface="Cambria"/>
                          <a:cs typeface="Cambria"/>
                          <a:sym typeface="Cambria"/>
                        </a:rPr>
                        <a:t>Absorption is 90-100% </a:t>
                      </a:r>
                      <a:r>
                        <a:rPr lang="ar">
                          <a:solidFill>
                            <a:srgbClr val="00B050"/>
                          </a:solidFill>
                          <a:latin typeface="Cambria"/>
                          <a:ea typeface="Cambria"/>
                          <a:cs typeface="Cambria"/>
                          <a:sym typeface="Cambria"/>
                        </a:rPr>
                        <a:t>so given 3 hrs after or 2 hrs before food</a:t>
                      </a:r>
                      <a:endParaRPr>
                        <a:latin typeface="Cambria"/>
                        <a:ea typeface="Cambria"/>
                        <a:cs typeface="Cambria"/>
                        <a:sym typeface="Cambria"/>
                      </a:endParaRPr>
                    </a:p>
                    <a:p>
                      <a:pPr marL="457200" lvl="0" indent="-317500" rtl="0">
                        <a:spcBef>
                          <a:spcPts val="0"/>
                        </a:spcBef>
                        <a:spcAft>
                          <a:spcPts val="0"/>
                        </a:spcAft>
                        <a:buSzPts val="1400"/>
                        <a:buFont typeface="Cambria"/>
                        <a:buChar char="❖"/>
                      </a:pPr>
                      <a:r>
                        <a:rPr lang="ar">
                          <a:latin typeface="Cambria"/>
                          <a:ea typeface="Cambria"/>
                          <a:cs typeface="Cambria"/>
                          <a:sym typeface="Cambria"/>
                        </a:rPr>
                        <a:t>Absorbed in upper small intestines, best on an empty stomach.</a:t>
                      </a:r>
                      <a:endParaRPr>
                        <a:latin typeface="Cambria"/>
                        <a:ea typeface="Cambria"/>
                        <a:cs typeface="Cambria"/>
                        <a:sym typeface="Cambria"/>
                      </a:endParaRPr>
                    </a:p>
                    <a:p>
                      <a:pPr marL="457200" lvl="0" indent="-317500" rtl="0">
                        <a:spcBef>
                          <a:spcPts val="0"/>
                        </a:spcBef>
                        <a:spcAft>
                          <a:spcPts val="0"/>
                        </a:spcAft>
                        <a:buSzPts val="1400"/>
                        <a:buFont typeface="Cambria"/>
                        <a:buChar char="❖"/>
                      </a:pPr>
                      <a:r>
                        <a:rPr lang="ar">
                          <a:latin typeface="Cambria"/>
                          <a:ea typeface="Cambria"/>
                          <a:cs typeface="Cambria"/>
                          <a:sym typeface="Cambria"/>
                        </a:rPr>
                        <a:t>Food </a:t>
                      </a:r>
                      <a:r>
                        <a:rPr lang="ar">
                          <a:solidFill>
                            <a:srgbClr val="238521"/>
                          </a:solidFill>
                          <a:latin typeface="Cambria"/>
                          <a:ea typeface="Cambria"/>
                          <a:cs typeface="Cambria"/>
                          <a:sym typeface="Cambria"/>
                        </a:rPr>
                        <a:t>with these</a:t>
                      </a:r>
                      <a:r>
                        <a:rPr lang="ar" sz="2280">
                          <a:solidFill>
                            <a:srgbClr val="238521"/>
                          </a:solidFill>
                          <a:latin typeface="Calibri"/>
                          <a:ea typeface="Calibri"/>
                          <a:cs typeface="Calibri"/>
                          <a:sym typeface="Calibri"/>
                        </a:rPr>
                        <a:t> </a:t>
                      </a:r>
                      <a:r>
                        <a:rPr lang="ar">
                          <a:latin typeface="Cambria"/>
                          <a:ea typeface="Cambria"/>
                          <a:cs typeface="Cambria"/>
                          <a:sym typeface="Cambria"/>
                        </a:rPr>
                        <a:t>di &amp; tri cations (Ca, Mg, Fe, Al) impair absorption.</a:t>
                      </a:r>
                      <a:endParaRPr>
                        <a:latin typeface="Cambria"/>
                        <a:ea typeface="Cambria"/>
                        <a:cs typeface="Cambria"/>
                        <a:sym typeface="Cambria"/>
                      </a:endParaRPr>
                    </a:p>
                    <a:p>
                      <a:pPr marL="457200" lvl="0" indent="-317500" rtl="0">
                        <a:spcBef>
                          <a:spcPts val="0"/>
                        </a:spcBef>
                        <a:spcAft>
                          <a:spcPts val="0"/>
                        </a:spcAft>
                        <a:buSzPts val="1400"/>
                        <a:buFont typeface="Cambria"/>
                        <a:buChar char="❖"/>
                      </a:pPr>
                      <a:r>
                        <a:rPr lang="ar">
                          <a:latin typeface="Cambria"/>
                          <a:ea typeface="Cambria"/>
                          <a:cs typeface="Cambria"/>
                          <a:sym typeface="Cambria"/>
                        </a:rPr>
                        <a:t>Protein binding 40-80%.</a:t>
                      </a:r>
                      <a:endParaRPr>
                        <a:latin typeface="Cambria"/>
                        <a:ea typeface="Cambria"/>
                        <a:cs typeface="Cambria"/>
                        <a:sym typeface="Cambria"/>
                      </a:endParaRPr>
                    </a:p>
                    <a:p>
                      <a:pPr marL="457200" lvl="0" indent="-317500" rtl="0">
                        <a:spcBef>
                          <a:spcPts val="0"/>
                        </a:spcBef>
                        <a:spcAft>
                          <a:spcPts val="0"/>
                        </a:spcAft>
                        <a:buSzPts val="1400"/>
                        <a:buFont typeface="Cambria"/>
                        <a:buChar char="❖"/>
                      </a:pPr>
                      <a:r>
                        <a:rPr lang="ar">
                          <a:latin typeface="Cambria"/>
                          <a:ea typeface="Cambria"/>
                          <a:cs typeface="Cambria"/>
                          <a:sym typeface="Cambria"/>
                        </a:rPr>
                        <a:t>Well distributed, including CSF.</a:t>
                      </a:r>
                      <a:endParaRPr>
                        <a:latin typeface="Cambria"/>
                        <a:ea typeface="Cambria"/>
                        <a:cs typeface="Cambria"/>
                        <a:sym typeface="Cambria"/>
                      </a:endParaRPr>
                    </a:p>
                    <a:p>
                      <a:pPr marL="457200" lvl="0" indent="-317500" rtl="0">
                        <a:spcBef>
                          <a:spcPts val="0"/>
                        </a:spcBef>
                        <a:spcAft>
                          <a:spcPts val="0"/>
                        </a:spcAft>
                        <a:buSzPts val="1400"/>
                        <a:buFont typeface="Cambria"/>
                        <a:buChar char="❖"/>
                      </a:pPr>
                      <a:r>
                        <a:rPr lang="ar">
                          <a:latin typeface="Cambria"/>
                          <a:ea typeface="Cambria"/>
                          <a:cs typeface="Cambria"/>
                          <a:sym typeface="Cambria"/>
                        </a:rPr>
                        <a:t>Cross placenta, excreted in milk.</a:t>
                      </a:r>
                      <a:endParaRPr>
                        <a:latin typeface="Cambria"/>
                        <a:ea typeface="Cambria"/>
                        <a:cs typeface="Cambria"/>
                        <a:sym typeface="Cambria"/>
                      </a:endParaRPr>
                    </a:p>
                    <a:p>
                      <a:pPr marL="457200" lvl="0" indent="-317500" rtl="0">
                        <a:spcBef>
                          <a:spcPts val="0"/>
                        </a:spcBef>
                        <a:spcAft>
                          <a:spcPts val="0"/>
                        </a:spcAft>
                        <a:buSzPts val="1400"/>
                        <a:buFont typeface="Cambria"/>
                        <a:buChar char="❖"/>
                      </a:pPr>
                      <a:r>
                        <a:rPr lang="ar">
                          <a:latin typeface="Cambria"/>
                          <a:ea typeface="Cambria"/>
                          <a:cs typeface="Cambria"/>
                          <a:sym typeface="Cambria"/>
                        </a:rPr>
                        <a:t>Largely metabolized in liver.</a:t>
                      </a:r>
                      <a:endParaRPr>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2479150">
                <a:tc>
                  <a:txBody>
                    <a:bodyPr/>
                    <a:lstStyle/>
                    <a:p>
                      <a:pPr marL="0" lvl="0" indent="0" algn="ctr" rtl="0">
                        <a:spcBef>
                          <a:spcPts val="0"/>
                        </a:spcBef>
                        <a:spcAft>
                          <a:spcPts val="0"/>
                        </a:spcAft>
                        <a:buNone/>
                      </a:pPr>
                      <a:r>
                        <a:rPr lang="ar" sz="2400">
                          <a:solidFill>
                            <a:srgbClr val="FFFFFF"/>
                          </a:solidFill>
                          <a:latin typeface="Cambria"/>
                          <a:ea typeface="Cambria"/>
                          <a:cs typeface="Cambria"/>
                          <a:sym typeface="Cambria"/>
                        </a:rPr>
                        <a:t>Adverse effects</a:t>
                      </a:r>
                      <a:endParaRPr sz="24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a:txBody>
                    <a:bodyPr/>
                    <a:lstStyle/>
                    <a:p>
                      <a:pPr marL="457200" lvl="0" indent="-317500" rtl="0">
                        <a:spcBef>
                          <a:spcPts val="0"/>
                        </a:spcBef>
                        <a:spcAft>
                          <a:spcPts val="0"/>
                        </a:spcAft>
                        <a:buSzPts val="1400"/>
                        <a:buFont typeface="Cambria"/>
                        <a:buChar char="❖"/>
                      </a:pPr>
                      <a:r>
                        <a:rPr lang="ar">
                          <a:latin typeface="Cambria"/>
                          <a:ea typeface="Cambria"/>
                          <a:cs typeface="Cambria"/>
                          <a:sym typeface="Cambria"/>
                        </a:rPr>
                        <a:t>Nausea, vomiting, diarrhea, &amp; epigastric pain </a:t>
                      </a:r>
                      <a:r>
                        <a:rPr lang="ar">
                          <a:solidFill>
                            <a:srgbClr val="00B050"/>
                          </a:solidFill>
                          <a:latin typeface="Cambria"/>
                          <a:ea typeface="Cambria"/>
                          <a:cs typeface="Cambria"/>
                          <a:sym typeface="Cambria"/>
                        </a:rPr>
                        <a:t>(when give with food containing the mentioned impairing substances)</a:t>
                      </a:r>
                      <a:endParaRPr>
                        <a:solidFill>
                          <a:srgbClr val="00B050"/>
                        </a:solidFill>
                        <a:latin typeface="Cambria"/>
                        <a:ea typeface="Cambria"/>
                        <a:cs typeface="Cambria"/>
                        <a:sym typeface="Cambria"/>
                      </a:endParaRPr>
                    </a:p>
                    <a:p>
                      <a:pPr marL="457200" lvl="0" indent="-317500" rtl="0">
                        <a:spcBef>
                          <a:spcPts val="0"/>
                        </a:spcBef>
                        <a:spcAft>
                          <a:spcPts val="0"/>
                        </a:spcAft>
                        <a:buSzPts val="1400"/>
                        <a:buFont typeface="Cambria"/>
                        <a:buChar char="❖"/>
                      </a:pPr>
                      <a:r>
                        <a:rPr lang="ar">
                          <a:solidFill>
                            <a:srgbClr val="FF0000"/>
                          </a:solidFill>
                          <a:latin typeface="Cambria"/>
                          <a:ea typeface="Cambria"/>
                          <a:cs typeface="Cambria"/>
                          <a:sym typeface="Cambria"/>
                        </a:rPr>
                        <a:t>Thrombophlebitis - I.V</a:t>
                      </a:r>
                      <a:endParaRPr>
                        <a:solidFill>
                          <a:srgbClr val="FF0000"/>
                        </a:solidFill>
                        <a:latin typeface="Cambria"/>
                        <a:ea typeface="Cambria"/>
                        <a:cs typeface="Cambria"/>
                        <a:sym typeface="Cambria"/>
                      </a:endParaRPr>
                    </a:p>
                    <a:p>
                      <a:pPr marL="457200" lvl="0" indent="-317500" rtl="0">
                        <a:spcBef>
                          <a:spcPts val="0"/>
                        </a:spcBef>
                        <a:spcAft>
                          <a:spcPts val="0"/>
                        </a:spcAft>
                        <a:buSzPts val="1400"/>
                        <a:buFont typeface="Cambria"/>
                        <a:buChar char="❖"/>
                      </a:pPr>
                      <a:r>
                        <a:rPr lang="ar">
                          <a:latin typeface="Cambria"/>
                          <a:ea typeface="Cambria"/>
                          <a:cs typeface="Cambria"/>
                          <a:sym typeface="Cambria"/>
                        </a:rPr>
                        <a:t>Hepatic toxicity (Prolonged therapy with high dose)</a:t>
                      </a:r>
                      <a:endParaRPr>
                        <a:latin typeface="Cambria"/>
                        <a:ea typeface="Cambria"/>
                        <a:cs typeface="Cambria"/>
                        <a:sym typeface="Cambria"/>
                      </a:endParaRPr>
                    </a:p>
                    <a:p>
                      <a:pPr marL="457200" lvl="0" indent="-317500" rtl="0">
                        <a:spcBef>
                          <a:spcPts val="0"/>
                        </a:spcBef>
                        <a:spcAft>
                          <a:spcPts val="0"/>
                        </a:spcAft>
                        <a:buSzPts val="1400"/>
                        <a:buFont typeface="Cambria"/>
                        <a:buChar char="❖"/>
                      </a:pPr>
                      <a:r>
                        <a:rPr lang="ar">
                          <a:solidFill>
                            <a:srgbClr val="FF0000"/>
                          </a:solidFill>
                          <a:latin typeface="Cambria"/>
                          <a:ea typeface="Cambria"/>
                          <a:cs typeface="Cambria"/>
                          <a:sym typeface="Cambria"/>
                        </a:rPr>
                        <a:t>Brown discolouration of teeth in children</a:t>
                      </a:r>
                      <a:endParaRPr>
                        <a:solidFill>
                          <a:srgbClr val="FF0000"/>
                        </a:solidFill>
                        <a:latin typeface="Cambria"/>
                        <a:ea typeface="Cambria"/>
                        <a:cs typeface="Cambria"/>
                        <a:sym typeface="Cambria"/>
                      </a:endParaRPr>
                    </a:p>
                    <a:p>
                      <a:pPr marL="457200" lvl="0" indent="-317500" rtl="0">
                        <a:spcBef>
                          <a:spcPts val="0"/>
                        </a:spcBef>
                        <a:spcAft>
                          <a:spcPts val="0"/>
                        </a:spcAft>
                        <a:buSzPts val="1400"/>
                        <a:buFont typeface="Cambria"/>
                        <a:buChar char="❖"/>
                      </a:pPr>
                      <a:r>
                        <a:rPr lang="ar">
                          <a:solidFill>
                            <a:srgbClr val="FF0000"/>
                          </a:solidFill>
                          <a:latin typeface="Cambria"/>
                          <a:ea typeface="Cambria"/>
                          <a:cs typeface="Cambria"/>
                          <a:sym typeface="Cambria"/>
                        </a:rPr>
                        <a:t>Deformity/growth inhibition of bones in children</a:t>
                      </a:r>
                      <a:endParaRPr>
                        <a:solidFill>
                          <a:srgbClr val="FF0000"/>
                        </a:solidFill>
                        <a:latin typeface="Cambria"/>
                        <a:ea typeface="Cambria"/>
                        <a:cs typeface="Cambria"/>
                        <a:sym typeface="Cambria"/>
                      </a:endParaRPr>
                    </a:p>
                    <a:p>
                      <a:pPr marL="457200" lvl="0" indent="-317500" rtl="0">
                        <a:spcBef>
                          <a:spcPts val="0"/>
                        </a:spcBef>
                        <a:spcAft>
                          <a:spcPts val="0"/>
                        </a:spcAft>
                        <a:buSzPts val="1400"/>
                        <a:buFont typeface="Cambria"/>
                        <a:buChar char="❖"/>
                      </a:pPr>
                      <a:r>
                        <a:rPr lang="ar">
                          <a:latin typeface="Cambria"/>
                          <a:ea typeface="Cambria"/>
                          <a:cs typeface="Cambria"/>
                          <a:sym typeface="Cambria"/>
                        </a:rPr>
                        <a:t>Phototoxicity</a:t>
                      </a:r>
                      <a:endParaRPr>
                        <a:latin typeface="Cambria"/>
                        <a:ea typeface="Cambria"/>
                        <a:cs typeface="Cambria"/>
                        <a:sym typeface="Cambria"/>
                      </a:endParaRPr>
                    </a:p>
                    <a:p>
                      <a:pPr marL="457200" lvl="0" indent="-317500" rtl="0">
                        <a:spcBef>
                          <a:spcPts val="0"/>
                        </a:spcBef>
                        <a:spcAft>
                          <a:spcPts val="0"/>
                        </a:spcAft>
                        <a:buSzPts val="1400"/>
                        <a:buFont typeface="Cambria"/>
                        <a:buChar char="❖"/>
                      </a:pPr>
                      <a:r>
                        <a:rPr lang="ar">
                          <a:latin typeface="Cambria"/>
                          <a:ea typeface="Cambria"/>
                          <a:cs typeface="Cambria"/>
                          <a:sym typeface="Cambria"/>
                        </a:rPr>
                        <a:t>Vertigo</a:t>
                      </a:r>
                      <a:endParaRPr>
                        <a:latin typeface="Cambria"/>
                        <a:ea typeface="Cambria"/>
                        <a:cs typeface="Cambria"/>
                        <a:sym typeface="Cambria"/>
                      </a:endParaRPr>
                    </a:p>
                    <a:p>
                      <a:pPr marL="457200" lvl="0" indent="-317500" rtl="0">
                        <a:spcBef>
                          <a:spcPts val="0"/>
                        </a:spcBef>
                        <a:spcAft>
                          <a:spcPts val="0"/>
                        </a:spcAft>
                        <a:buSzPts val="1400"/>
                        <a:buFont typeface="Cambria"/>
                        <a:buChar char="❖"/>
                      </a:pPr>
                      <a:r>
                        <a:rPr lang="ar">
                          <a:latin typeface="Cambria"/>
                          <a:ea typeface="Cambria"/>
                          <a:cs typeface="Cambria"/>
                          <a:sym typeface="Cambria"/>
                        </a:rPr>
                        <a:t>Superinfections </a:t>
                      </a:r>
                      <a:r>
                        <a:rPr lang="ar">
                          <a:solidFill>
                            <a:srgbClr val="00B050"/>
                          </a:solidFill>
                          <a:latin typeface="Cambria"/>
                          <a:ea typeface="Cambria"/>
                          <a:cs typeface="Cambria"/>
                          <a:sym typeface="Cambria"/>
                        </a:rPr>
                        <a:t>(because they alter the intestinal flora due to broad spectrum activity). </a:t>
                      </a:r>
                      <a:endParaRPr>
                        <a:solidFill>
                          <a:srgbClr val="00B050"/>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986675">
                <a:tc>
                  <a:txBody>
                    <a:bodyPr/>
                    <a:lstStyle/>
                    <a:p>
                      <a:pPr marL="0" lvl="0" indent="0" algn="ctr" rtl="0">
                        <a:spcBef>
                          <a:spcPts val="0"/>
                        </a:spcBef>
                        <a:spcAft>
                          <a:spcPts val="0"/>
                        </a:spcAft>
                        <a:buNone/>
                      </a:pPr>
                      <a:r>
                        <a:rPr lang="ar" sz="2400">
                          <a:solidFill>
                            <a:srgbClr val="FFFFFF"/>
                          </a:solidFill>
                          <a:latin typeface="Cambria"/>
                          <a:ea typeface="Cambria"/>
                          <a:cs typeface="Cambria"/>
                          <a:sym typeface="Cambria"/>
                        </a:rPr>
                        <a:t>Contra-</a:t>
                      </a:r>
                      <a:endParaRPr sz="2400">
                        <a:solidFill>
                          <a:srgbClr val="FFFFFF"/>
                        </a:solidFill>
                        <a:latin typeface="Cambria"/>
                        <a:ea typeface="Cambria"/>
                        <a:cs typeface="Cambria"/>
                        <a:sym typeface="Cambria"/>
                      </a:endParaRPr>
                    </a:p>
                    <a:p>
                      <a:pPr marL="0" lvl="0" indent="0" algn="ctr">
                        <a:spcBef>
                          <a:spcPts val="0"/>
                        </a:spcBef>
                        <a:spcAft>
                          <a:spcPts val="0"/>
                        </a:spcAft>
                        <a:buNone/>
                      </a:pPr>
                      <a:r>
                        <a:rPr lang="ar" sz="2400">
                          <a:solidFill>
                            <a:srgbClr val="FFFFFF"/>
                          </a:solidFill>
                          <a:latin typeface="Cambria"/>
                          <a:ea typeface="Cambria"/>
                          <a:cs typeface="Cambria"/>
                          <a:sym typeface="Cambria"/>
                        </a:rPr>
                        <a:t>indications</a:t>
                      </a:r>
                      <a:endParaRPr sz="24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a:txBody>
                    <a:bodyPr/>
                    <a:lstStyle/>
                    <a:p>
                      <a:pPr marL="457200" lvl="0" indent="-317500" rtl="0">
                        <a:spcBef>
                          <a:spcPts val="0"/>
                        </a:spcBef>
                        <a:spcAft>
                          <a:spcPts val="0"/>
                        </a:spcAft>
                        <a:buSzPts val="1400"/>
                        <a:buFont typeface="Cambria"/>
                        <a:buChar char="❖"/>
                      </a:pPr>
                      <a:r>
                        <a:rPr lang="ar">
                          <a:latin typeface="Cambria"/>
                          <a:ea typeface="Cambria"/>
                          <a:cs typeface="Cambria"/>
                          <a:sym typeface="Cambria"/>
                        </a:rPr>
                        <a:t>Pregnancy</a:t>
                      </a:r>
                      <a:endParaRPr>
                        <a:latin typeface="Cambria"/>
                        <a:ea typeface="Cambria"/>
                        <a:cs typeface="Cambria"/>
                        <a:sym typeface="Cambria"/>
                      </a:endParaRPr>
                    </a:p>
                    <a:p>
                      <a:pPr marL="457200" lvl="0" indent="-317500" rtl="0">
                        <a:spcBef>
                          <a:spcPts val="0"/>
                        </a:spcBef>
                        <a:spcAft>
                          <a:spcPts val="0"/>
                        </a:spcAft>
                        <a:buSzPts val="1400"/>
                        <a:buFont typeface="Cambria"/>
                        <a:buChar char="❖"/>
                      </a:pPr>
                      <a:r>
                        <a:rPr lang="ar">
                          <a:latin typeface="Cambria"/>
                          <a:ea typeface="Cambria"/>
                          <a:cs typeface="Cambria"/>
                          <a:sym typeface="Cambria"/>
                        </a:rPr>
                        <a:t>Breast feeding</a:t>
                      </a:r>
                      <a:endParaRPr>
                        <a:latin typeface="Cambria"/>
                        <a:ea typeface="Cambria"/>
                        <a:cs typeface="Cambria"/>
                        <a:sym typeface="Cambria"/>
                      </a:endParaRPr>
                    </a:p>
                    <a:p>
                      <a:pPr marL="457200" lvl="0" indent="-317500">
                        <a:spcBef>
                          <a:spcPts val="0"/>
                        </a:spcBef>
                        <a:spcAft>
                          <a:spcPts val="0"/>
                        </a:spcAft>
                        <a:buSzPts val="1400"/>
                        <a:buFont typeface="Cambria"/>
                        <a:buChar char="❖"/>
                      </a:pPr>
                      <a:r>
                        <a:rPr lang="ar">
                          <a:latin typeface="Cambria"/>
                          <a:ea typeface="Cambria"/>
                          <a:cs typeface="Cambria"/>
                          <a:sym typeface="Cambria"/>
                        </a:rPr>
                        <a:t>Children below 10 years</a:t>
                      </a:r>
                      <a:endParaRPr>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1042675">
                <a:tc>
                  <a:txBody>
                    <a:bodyPr/>
                    <a:lstStyle/>
                    <a:p>
                      <a:pPr marL="0" lvl="0" indent="0" algn="ctr">
                        <a:spcBef>
                          <a:spcPts val="0"/>
                        </a:spcBef>
                        <a:spcAft>
                          <a:spcPts val="0"/>
                        </a:spcAft>
                        <a:buNone/>
                      </a:pPr>
                      <a:r>
                        <a:rPr lang="ar" sz="2400">
                          <a:solidFill>
                            <a:srgbClr val="FFFFFF"/>
                          </a:solidFill>
                          <a:latin typeface="Cambria"/>
                          <a:ea typeface="Cambria"/>
                          <a:cs typeface="Cambria"/>
                          <a:sym typeface="Cambria"/>
                        </a:rPr>
                        <a:t>Uses</a:t>
                      </a:r>
                      <a:endParaRPr sz="2400">
                        <a:solidFill>
                          <a:srgbClr val="FFFFFF"/>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0E7270"/>
                    </a:solidFill>
                  </a:tcPr>
                </a:tc>
                <a:tc>
                  <a:txBody>
                    <a:bodyPr/>
                    <a:lstStyle/>
                    <a:p>
                      <a:pPr marL="457200" lvl="0" indent="-317500" rtl="0">
                        <a:spcBef>
                          <a:spcPts val="0"/>
                        </a:spcBef>
                        <a:spcAft>
                          <a:spcPts val="0"/>
                        </a:spcAft>
                        <a:buSzPts val="1400"/>
                        <a:buFont typeface="Cambria"/>
                        <a:buChar char="❖"/>
                      </a:pPr>
                      <a:r>
                        <a:rPr lang="ar">
                          <a:latin typeface="Cambria"/>
                          <a:ea typeface="Cambria"/>
                          <a:cs typeface="Cambria"/>
                          <a:sym typeface="Cambria"/>
                        </a:rPr>
                        <a:t>Treatment of UTI’s due to </a:t>
                      </a:r>
                      <a:r>
                        <a:rPr lang="ar">
                          <a:solidFill>
                            <a:srgbClr val="FF0000"/>
                          </a:solidFill>
                          <a:latin typeface="Cambria"/>
                          <a:ea typeface="Cambria"/>
                          <a:cs typeface="Cambria"/>
                          <a:sym typeface="Cambria"/>
                        </a:rPr>
                        <a:t>Mycoplasma &amp; Chlamydia</a:t>
                      </a:r>
                      <a:r>
                        <a:rPr lang="ar">
                          <a:latin typeface="Cambria"/>
                          <a:ea typeface="Cambria"/>
                          <a:cs typeface="Cambria"/>
                          <a:sym typeface="Cambria"/>
                        </a:rPr>
                        <a:t>.</a:t>
                      </a:r>
                      <a:endParaRPr>
                        <a:latin typeface="Cambria"/>
                        <a:ea typeface="Cambria"/>
                        <a:cs typeface="Cambria"/>
                        <a:sym typeface="Cambria"/>
                      </a:endParaRPr>
                    </a:p>
                    <a:p>
                      <a:pPr marL="457200" lvl="0" indent="-317500" rtl="0">
                        <a:spcBef>
                          <a:spcPts val="0"/>
                        </a:spcBef>
                        <a:spcAft>
                          <a:spcPts val="0"/>
                        </a:spcAft>
                        <a:buSzPts val="1400"/>
                        <a:buFont typeface="Cambria"/>
                        <a:buChar char="❖"/>
                      </a:pPr>
                      <a:r>
                        <a:rPr lang="ar">
                          <a:latin typeface="Cambria"/>
                          <a:ea typeface="Cambria"/>
                          <a:cs typeface="Cambria"/>
                          <a:sym typeface="Cambria"/>
                        </a:rPr>
                        <a:t>100mg orally, </a:t>
                      </a:r>
                      <a:r>
                        <a:rPr lang="ar">
                          <a:solidFill>
                            <a:srgbClr val="FF0000"/>
                          </a:solidFill>
                          <a:latin typeface="Cambria"/>
                          <a:ea typeface="Cambria"/>
                          <a:cs typeface="Cambria"/>
                          <a:sym typeface="Cambria"/>
                        </a:rPr>
                        <a:t>bid (twice a day)</a:t>
                      </a:r>
                      <a:r>
                        <a:rPr lang="ar">
                          <a:latin typeface="Cambria"/>
                          <a:ea typeface="Cambria"/>
                          <a:cs typeface="Cambria"/>
                          <a:sym typeface="Cambria"/>
                        </a:rPr>
                        <a:t> for 7 days.</a:t>
                      </a:r>
                      <a:endParaRPr>
                        <a:latin typeface="Cambria"/>
                        <a:ea typeface="Cambria"/>
                        <a:cs typeface="Cambria"/>
                        <a:sym typeface="Cambria"/>
                      </a:endParaRPr>
                    </a:p>
                    <a:p>
                      <a:pPr marL="457200" lvl="0" indent="-317500" rtl="0">
                        <a:spcBef>
                          <a:spcPts val="0"/>
                        </a:spcBef>
                        <a:spcAft>
                          <a:spcPts val="0"/>
                        </a:spcAft>
                        <a:buClr>
                          <a:srgbClr val="FF0000"/>
                        </a:buClr>
                        <a:buSzPts val="1400"/>
                        <a:buFont typeface="Cambria"/>
                        <a:buChar char="❖"/>
                      </a:pPr>
                      <a:r>
                        <a:rPr lang="ar">
                          <a:solidFill>
                            <a:srgbClr val="FF0000"/>
                          </a:solidFill>
                          <a:latin typeface="Cambria"/>
                          <a:ea typeface="Cambria"/>
                          <a:cs typeface="Cambria"/>
                          <a:sym typeface="Cambria"/>
                        </a:rPr>
                        <a:t>Prostatitis.</a:t>
                      </a:r>
                      <a:endParaRPr>
                        <a:solidFill>
                          <a:srgbClr val="FF0000"/>
                        </a:solidFill>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graphicFrame>
        <p:nvGraphicFramePr>
          <p:cNvPr id="240" name="Shape 240"/>
          <p:cNvGraphicFramePr/>
          <p:nvPr/>
        </p:nvGraphicFramePr>
        <p:xfrm>
          <a:off x="0" y="10"/>
          <a:ext cx="3000000" cy="3000000"/>
        </p:xfrm>
        <a:graphic>
          <a:graphicData uri="http://schemas.openxmlformats.org/drawingml/2006/table">
            <a:tbl>
              <a:tblPr>
                <a:noFill/>
                <a:tableStyleId>{FB2ED166-693C-46A3-86CC-FCADF29E044D}</a:tableStyleId>
              </a:tblPr>
              <a:tblGrid>
                <a:gridCol w="1620625">
                  <a:extLst>
                    <a:ext uri="{9D8B030D-6E8A-4147-A177-3AD203B41FA5}">
                      <a16:colId xmlns:a16="http://schemas.microsoft.com/office/drawing/2014/main" val="20000"/>
                    </a:ext>
                  </a:extLst>
                </a:gridCol>
                <a:gridCol w="2951375">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887075">
                <a:tc gridSpan="3">
                  <a:txBody>
                    <a:bodyPr/>
                    <a:lstStyle/>
                    <a:p>
                      <a:pPr marL="0" lvl="0" indent="0" algn="ctr" rtl="0">
                        <a:spcBef>
                          <a:spcPts val="0"/>
                        </a:spcBef>
                        <a:spcAft>
                          <a:spcPts val="0"/>
                        </a:spcAft>
                        <a:buNone/>
                      </a:pPr>
                      <a:r>
                        <a:rPr lang="ar" sz="2400">
                          <a:solidFill>
                            <a:srgbClr val="FFFFFF"/>
                          </a:solidFill>
                          <a:latin typeface="Cambria"/>
                          <a:ea typeface="Cambria"/>
                          <a:cs typeface="Cambria"/>
                          <a:sym typeface="Cambria"/>
                        </a:rPr>
                        <a:t>Aminoglycosides</a:t>
                      </a:r>
                      <a:endParaRPr sz="2400">
                        <a:solidFill>
                          <a:srgbClr val="FFFFFF"/>
                        </a:solidFill>
                        <a:latin typeface="Cambria"/>
                        <a:ea typeface="Cambria"/>
                        <a:cs typeface="Cambria"/>
                        <a:sym typeface="Cambria"/>
                      </a:endParaRPr>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782A7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58800">
                <a:tc>
                  <a:txBody>
                    <a:bodyPr/>
                    <a:lstStyle/>
                    <a:p>
                      <a:pPr marL="0" lvl="0" indent="0" algn="ctr" rtl="0">
                        <a:spcBef>
                          <a:spcPts val="0"/>
                        </a:spcBef>
                        <a:spcAft>
                          <a:spcPts val="0"/>
                        </a:spcAft>
                        <a:buNone/>
                      </a:pPr>
                      <a:r>
                        <a:rPr lang="ar" sz="2400">
                          <a:solidFill>
                            <a:srgbClr val="FFFFFF"/>
                          </a:solidFill>
                          <a:latin typeface="Cambria"/>
                          <a:ea typeface="Cambria"/>
                          <a:cs typeface="Cambria"/>
                          <a:sym typeface="Cambria"/>
                        </a:rPr>
                        <a:t>E.g.</a:t>
                      </a:r>
                      <a:endParaRPr sz="2400">
                        <a:solidFill>
                          <a:srgbClr val="FFFFFF"/>
                        </a:solidFill>
                        <a:latin typeface="Cambria"/>
                        <a:ea typeface="Cambria"/>
                        <a:cs typeface="Cambria"/>
                        <a:sym typeface="Cambria"/>
                      </a:endParaRPr>
                    </a:p>
                  </a:txBody>
                  <a:tcPr marL="91425" marR="91425" marT="91425" marB="91425" anchor="ctr">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0E7270"/>
                    </a:solidFill>
                  </a:tcPr>
                </a:tc>
                <a:tc gridSpan="2">
                  <a:txBody>
                    <a:bodyPr/>
                    <a:lstStyle/>
                    <a:p>
                      <a:pPr marL="0" lvl="0" indent="0" algn="ctr" rtl="0">
                        <a:spcBef>
                          <a:spcPts val="0"/>
                        </a:spcBef>
                        <a:spcAft>
                          <a:spcPts val="0"/>
                        </a:spcAft>
                        <a:buNone/>
                      </a:pPr>
                      <a:r>
                        <a:rPr lang="ar" sz="1800">
                          <a:solidFill>
                            <a:srgbClr val="FF0000"/>
                          </a:solidFill>
                          <a:latin typeface="Cambria"/>
                          <a:ea typeface="Cambria"/>
                          <a:cs typeface="Cambria"/>
                          <a:sym typeface="Cambria"/>
                        </a:rPr>
                        <a:t>Gentamicin</a:t>
                      </a:r>
                      <a:endParaRPr sz="1800">
                        <a:solidFill>
                          <a:srgbClr val="FF0000"/>
                        </a:solidFill>
                        <a:latin typeface="Cambria"/>
                        <a:ea typeface="Cambria"/>
                        <a:cs typeface="Cambria"/>
                        <a:sym typeface="Cambria"/>
                      </a:endParaRPr>
                    </a:p>
                  </a:txBody>
                  <a:tcPr marL="91425" marR="91425" marT="91425" marB="91425" anchor="ctr">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r h="2907950">
                <a:tc>
                  <a:txBody>
                    <a:bodyPr/>
                    <a:lstStyle/>
                    <a:p>
                      <a:pPr marL="0" lvl="0" indent="0" algn="ctr" rtl="0">
                        <a:spcBef>
                          <a:spcPts val="0"/>
                        </a:spcBef>
                        <a:spcAft>
                          <a:spcPts val="0"/>
                        </a:spcAft>
                        <a:buNone/>
                      </a:pPr>
                      <a:r>
                        <a:rPr lang="ar" sz="2400">
                          <a:solidFill>
                            <a:srgbClr val="FFFFFF"/>
                          </a:solidFill>
                          <a:latin typeface="Cambria"/>
                          <a:ea typeface="Cambria"/>
                          <a:cs typeface="Cambria"/>
                          <a:sym typeface="Cambria"/>
                        </a:rPr>
                        <a:t>Pharmaco-kinetics</a:t>
                      </a:r>
                      <a:endParaRPr sz="2400">
                        <a:solidFill>
                          <a:srgbClr val="FFFFFF"/>
                        </a:solidFill>
                        <a:latin typeface="Cambria"/>
                        <a:ea typeface="Cambria"/>
                        <a:cs typeface="Cambria"/>
                        <a:sym typeface="Cambria"/>
                      </a:endParaRPr>
                    </a:p>
                  </a:txBody>
                  <a:tcPr marL="91425" marR="91425" marT="91425" marB="91425" anchor="ctr">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0E7270"/>
                    </a:solidFill>
                  </a:tcPr>
                </a:tc>
                <a:tc gridSpan="2">
                  <a:txBody>
                    <a:bodyPr/>
                    <a:lstStyle/>
                    <a:p>
                      <a:pPr marL="457200" lvl="0" indent="-317500" rtl="0">
                        <a:lnSpc>
                          <a:spcPct val="115000"/>
                        </a:lnSpc>
                        <a:spcBef>
                          <a:spcPts val="800"/>
                        </a:spcBef>
                        <a:spcAft>
                          <a:spcPts val="0"/>
                        </a:spcAft>
                        <a:buSzPts val="1400"/>
                        <a:buFont typeface="Cambria"/>
                        <a:buChar char="❖"/>
                      </a:pPr>
                      <a:r>
                        <a:rPr lang="ar">
                          <a:latin typeface="Cambria"/>
                          <a:ea typeface="Cambria"/>
                          <a:cs typeface="Cambria"/>
                          <a:sym typeface="Cambria"/>
                        </a:rPr>
                        <a:t>Bactericidal antibiotics.</a:t>
                      </a:r>
                      <a:endParaRPr>
                        <a:latin typeface="Cambria"/>
                        <a:ea typeface="Cambria"/>
                        <a:cs typeface="Cambria"/>
                        <a:sym typeface="Cambria"/>
                      </a:endParaRPr>
                    </a:p>
                    <a:p>
                      <a:pPr marL="457200" lvl="0" indent="-317500" rtl="0">
                        <a:lnSpc>
                          <a:spcPct val="115000"/>
                        </a:lnSpc>
                        <a:spcBef>
                          <a:spcPts val="0"/>
                        </a:spcBef>
                        <a:spcAft>
                          <a:spcPts val="0"/>
                        </a:spcAft>
                        <a:buClr>
                          <a:srgbClr val="FF0000"/>
                        </a:buClr>
                        <a:buSzPts val="1400"/>
                        <a:buFont typeface="Cambria"/>
                        <a:buChar char="❖"/>
                      </a:pPr>
                      <a:r>
                        <a:rPr lang="ar">
                          <a:solidFill>
                            <a:srgbClr val="FF0000"/>
                          </a:solidFill>
                          <a:latin typeface="Cambria"/>
                          <a:ea typeface="Cambria"/>
                          <a:cs typeface="Cambria"/>
                          <a:sym typeface="Cambria"/>
                        </a:rPr>
                        <a:t>Given I.M or I.V .</a:t>
                      </a:r>
                      <a:endParaRPr>
                        <a:solidFill>
                          <a:srgbClr val="FF0000"/>
                        </a:solidFill>
                        <a:latin typeface="Cambria"/>
                        <a:ea typeface="Cambria"/>
                        <a:cs typeface="Cambria"/>
                        <a:sym typeface="Cambria"/>
                      </a:endParaRPr>
                    </a:p>
                    <a:p>
                      <a:pPr marL="457200" lvl="0" indent="-317500" rtl="0">
                        <a:lnSpc>
                          <a:spcPct val="115000"/>
                        </a:lnSpc>
                        <a:spcBef>
                          <a:spcPts val="0"/>
                        </a:spcBef>
                        <a:spcAft>
                          <a:spcPts val="0"/>
                        </a:spcAft>
                        <a:buClr>
                          <a:srgbClr val="FF0000"/>
                        </a:buClr>
                        <a:buSzPts val="1400"/>
                        <a:buFont typeface="Cambria"/>
                        <a:buChar char="❖"/>
                      </a:pPr>
                      <a:r>
                        <a:rPr lang="ar">
                          <a:solidFill>
                            <a:srgbClr val="FF0000"/>
                          </a:solidFill>
                          <a:latin typeface="Cambria"/>
                          <a:ea typeface="Cambria"/>
                          <a:cs typeface="Cambria"/>
                          <a:sym typeface="Cambria"/>
                        </a:rPr>
                        <a:t>poorly absorbed orally (highly charged).</a:t>
                      </a:r>
                      <a:endParaRPr>
                        <a:solidFill>
                          <a:srgbClr val="FF0000"/>
                        </a:solidFill>
                        <a:latin typeface="Cambria"/>
                        <a:ea typeface="Cambria"/>
                        <a:cs typeface="Cambria"/>
                        <a:sym typeface="Cambria"/>
                      </a:endParaRPr>
                    </a:p>
                    <a:p>
                      <a:pPr marL="457200" lvl="0" indent="-317500" rtl="0">
                        <a:lnSpc>
                          <a:spcPct val="150000"/>
                        </a:lnSpc>
                        <a:spcBef>
                          <a:spcPts val="0"/>
                        </a:spcBef>
                        <a:spcAft>
                          <a:spcPts val="0"/>
                        </a:spcAft>
                        <a:buClr>
                          <a:srgbClr val="FF0000"/>
                        </a:buClr>
                        <a:buSzPts val="1400"/>
                        <a:buChar char="❖"/>
                      </a:pPr>
                      <a:r>
                        <a:rPr lang="ar">
                          <a:solidFill>
                            <a:srgbClr val="FF0000"/>
                          </a:solidFill>
                          <a:latin typeface="Cambria"/>
                          <a:ea typeface="Cambria"/>
                          <a:cs typeface="Cambria"/>
                          <a:sym typeface="Cambria"/>
                        </a:rPr>
                        <a:t>Active against </a:t>
                      </a:r>
                      <a:r>
                        <a:rPr lang="ar" b="1">
                          <a:solidFill>
                            <a:srgbClr val="FF0000"/>
                          </a:solidFill>
                          <a:latin typeface="Cambria"/>
                          <a:ea typeface="Cambria"/>
                          <a:cs typeface="Cambria"/>
                          <a:sym typeface="Cambria"/>
                        </a:rPr>
                        <a:t>gm-ve aerobic</a:t>
                      </a:r>
                      <a:r>
                        <a:rPr lang="ar">
                          <a:solidFill>
                            <a:srgbClr val="FF0000"/>
                          </a:solidFill>
                          <a:latin typeface="Cambria"/>
                          <a:ea typeface="Cambria"/>
                          <a:cs typeface="Cambria"/>
                          <a:sym typeface="Cambria"/>
                        </a:rPr>
                        <a:t> organisms</a:t>
                      </a:r>
                      <a:endParaRPr>
                        <a:solidFill>
                          <a:srgbClr val="FF0000"/>
                        </a:solidFill>
                        <a:latin typeface="Cambria"/>
                        <a:ea typeface="Cambria"/>
                        <a:cs typeface="Cambria"/>
                        <a:sym typeface="Cambria"/>
                      </a:endParaRPr>
                    </a:p>
                    <a:p>
                      <a:pPr marL="457200" lvl="0" indent="-317500" rtl="0">
                        <a:lnSpc>
                          <a:spcPct val="115000"/>
                        </a:lnSpc>
                        <a:spcBef>
                          <a:spcPts val="0"/>
                        </a:spcBef>
                        <a:spcAft>
                          <a:spcPts val="0"/>
                        </a:spcAft>
                        <a:buSzPts val="1400"/>
                        <a:buFont typeface="Cambria"/>
                        <a:buChar char="❖"/>
                      </a:pPr>
                      <a:r>
                        <a:rPr lang="ar">
                          <a:latin typeface="Cambria"/>
                          <a:ea typeface="Cambria"/>
                          <a:cs typeface="Cambria"/>
                          <a:sym typeface="Cambria"/>
                        </a:rPr>
                        <a:t>Excreted unchanged in urine .</a:t>
                      </a:r>
                      <a:endParaRPr>
                        <a:latin typeface="Cambria"/>
                        <a:ea typeface="Cambria"/>
                        <a:cs typeface="Cambria"/>
                        <a:sym typeface="Cambria"/>
                      </a:endParaRPr>
                    </a:p>
                    <a:p>
                      <a:pPr marL="457200" lvl="0" indent="-317500" rtl="0">
                        <a:lnSpc>
                          <a:spcPct val="115000"/>
                        </a:lnSpc>
                        <a:spcBef>
                          <a:spcPts val="0"/>
                        </a:spcBef>
                        <a:spcAft>
                          <a:spcPts val="0"/>
                        </a:spcAft>
                        <a:buClr>
                          <a:srgbClr val="FF0000"/>
                        </a:buClr>
                        <a:buSzPts val="1400"/>
                        <a:buFont typeface="Cambria"/>
                        <a:buChar char="❖"/>
                      </a:pPr>
                      <a:r>
                        <a:rPr lang="ar">
                          <a:solidFill>
                            <a:srgbClr val="FF0000"/>
                          </a:solidFill>
                          <a:latin typeface="Cambria"/>
                          <a:ea typeface="Cambria"/>
                          <a:cs typeface="Cambria"/>
                          <a:sym typeface="Cambria"/>
                        </a:rPr>
                        <a:t>More active in alkaline medium .</a:t>
                      </a:r>
                      <a:endParaRPr>
                        <a:solidFill>
                          <a:srgbClr val="FF0000"/>
                        </a:solidFill>
                        <a:latin typeface="Cambria"/>
                        <a:ea typeface="Cambria"/>
                        <a:cs typeface="Cambria"/>
                        <a:sym typeface="Cambria"/>
                      </a:endParaRPr>
                    </a:p>
                    <a:p>
                      <a:pPr marL="457200" lvl="0" indent="-317500" rtl="0">
                        <a:lnSpc>
                          <a:spcPct val="115000"/>
                        </a:lnSpc>
                        <a:spcBef>
                          <a:spcPts val="0"/>
                        </a:spcBef>
                        <a:spcAft>
                          <a:spcPts val="0"/>
                        </a:spcAft>
                        <a:buSzPts val="1400"/>
                        <a:buFont typeface="Cambria"/>
                        <a:buChar char="❖"/>
                      </a:pPr>
                      <a:r>
                        <a:rPr lang="ar">
                          <a:latin typeface="Cambria"/>
                          <a:ea typeface="Cambria"/>
                          <a:cs typeface="Cambria"/>
                          <a:sym typeface="Cambria"/>
                        </a:rPr>
                        <a:t>Cross placenta.</a:t>
                      </a:r>
                      <a:endParaRPr>
                        <a:latin typeface="Cambria"/>
                        <a:ea typeface="Cambria"/>
                        <a:cs typeface="Cambria"/>
                        <a:sym typeface="Cambria"/>
                      </a:endParaRPr>
                    </a:p>
                  </a:txBody>
                  <a:tcPr marL="91425" marR="91425" marT="91425" marB="91425" anchor="ctr">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2"/>
                  </a:ext>
                </a:extLst>
              </a:tr>
              <a:tr h="1236375">
                <a:tc>
                  <a:txBody>
                    <a:bodyPr/>
                    <a:lstStyle/>
                    <a:p>
                      <a:pPr marL="0" lvl="0" indent="0" algn="ctr" rtl="0">
                        <a:lnSpc>
                          <a:spcPct val="101000"/>
                        </a:lnSpc>
                        <a:spcBef>
                          <a:spcPts val="0"/>
                        </a:spcBef>
                        <a:spcAft>
                          <a:spcPts val="0"/>
                        </a:spcAft>
                        <a:buNone/>
                      </a:pPr>
                      <a:r>
                        <a:rPr lang="ar" sz="2300">
                          <a:solidFill>
                            <a:srgbClr val="FFFFFF"/>
                          </a:solidFill>
                          <a:latin typeface="Cambria"/>
                          <a:ea typeface="Cambria"/>
                          <a:cs typeface="Cambria"/>
                          <a:sym typeface="Cambria"/>
                        </a:rPr>
                        <a:t>Mechanism of action</a:t>
                      </a:r>
                      <a:endParaRPr sz="2300">
                        <a:solidFill>
                          <a:srgbClr val="FFFFFF"/>
                        </a:solidFill>
                        <a:latin typeface="Cambria"/>
                        <a:ea typeface="Cambria"/>
                        <a:cs typeface="Cambria"/>
                        <a:sym typeface="Cambria"/>
                      </a:endParaRPr>
                    </a:p>
                  </a:txBody>
                  <a:tcPr marL="91425" marR="91425" marT="91425" marB="91425" anchor="ctr">
                    <a:lnL w="381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0E7270"/>
                    </a:solidFill>
                  </a:tcPr>
                </a:tc>
                <a:tc gridSpan="2">
                  <a:txBody>
                    <a:bodyPr/>
                    <a:lstStyle/>
                    <a:p>
                      <a:pPr marL="457200" lvl="0" indent="-317500" rtl="0">
                        <a:spcBef>
                          <a:spcPts val="0"/>
                        </a:spcBef>
                        <a:spcAft>
                          <a:spcPts val="0"/>
                        </a:spcAft>
                        <a:buSzPts val="1400"/>
                        <a:buFont typeface="Cambria"/>
                        <a:buChar char="❖"/>
                      </a:pPr>
                      <a:r>
                        <a:rPr lang="ar">
                          <a:latin typeface="Cambria"/>
                          <a:ea typeface="Cambria"/>
                          <a:cs typeface="Cambria"/>
                          <a:sym typeface="Cambria"/>
                        </a:rPr>
                        <a:t>Inhibit protein synthesis by binding to 30S ribosomal subunits . </a:t>
                      </a:r>
                      <a:r>
                        <a:rPr lang="ar" b="1" i="1" u="sng">
                          <a:latin typeface="Cambria"/>
                          <a:ea typeface="Cambria"/>
                          <a:cs typeface="Cambria"/>
                          <a:sym typeface="Cambria"/>
                        </a:rPr>
                        <a:t>Similar to tetracyclines</a:t>
                      </a:r>
                      <a:endParaRPr b="1" i="1" u="sng">
                        <a:latin typeface="Cambria"/>
                        <a:ea typeface="Cambria"/>
                        <a:cs typeface="Cambria"/>
                        <a:sym typeface="Cambria"/>
                      </a:endParaRPr>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3"/>
                  </a:ext>
                </a:extLst>
              </a:tr>
              <a:tr h="1554775">
                <a:tc>
                  <a:txBody>
                    <a:bodyPr/>
                    <a:lstStyle/>
                    <a:p>
                      <a:pPr marL="0" lvl="0" indent="0" algn="ctr" rtl="0">
                        <a:spcBef>
                          <a:spcPts val="0"/>
                        </a:spcBef>
                        <a:spcAft>
                          <a:spcPts val="0"/>
                        </a:spcAft>
                        <a:buNone/>
                      </a:pPr>
                      <a:r>
                        <a:rPr lang="ar" sz="2400">
                          <a:solidFill>
                            <a:srgbClr val="FF0000"/>
                          </a:solidFill>
                          <a:latin typeface="Cambria"/>
                          <a:ea typeface="Cambria"/>
                          <a:cs typeface="Cambria"/>
                          <a:sym typeface="Cambria"/>
                        </a:rPr>
                        <a:t>Adverse effects</a:t>
                      </a:r>
                      <a:endParaRPr sz="2400">
                        <a:solidFill>
                          <a:srgbClr val="FF0000"/>
                        </a:solidFill>
                        <a:latin typeface="Cambria"/>
                        <a:ea typeface="Cambria"/>
                        <a:cs typeface="Cambria"/>
                        <a:sym typeface="Cambria"/>
                      </a:endParaRPr>
                    </a:p>
                  </a:txBody>
                  <a:tcPr marL="91425" marR="91425" marT="91425" marB="91425" anchor="ctr">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0E7270"/>
                    </a:solidFill>
                  </a:tcPr>
                </a:tc>
                <a:tc gridSpan="2">
                  <a:txBody>
                    <a:bodyPr/>
                    <a:lstStyle/>
                    <a:p>
                      <a:pPr marL="457200" lvl="0" indent="-317500" rtl="0">
                        <a:lnSpc>
                          <a:spcPct val="80000"/>
                        </a:lnSpc>
                        <a:spcBef>
                          <a:spcPts val="700"/>
                        </a:spcBef>
                        <a:spcAft>
                          <a:spcPts val="0"/>
                        </a:spcAft>
                        <a:buSzPts val="1400"/>
                        <a:buFont typeface="Cambria"/>
                        <a:buChar char="❖"/>
                      </a:pPr>
                      <a:r>
                        <a:rPr lang="ar">
                          <a:solidFill>
                            <a:srgbClr val="FF0000"/>
                          </a:solidFill>
                          <a:latin typeface="Cambria"/>
                          <a:ea typeface="Cambria"/>
                          <a:cs typeface="Cambria"/>
                          <a:sym typeface="Cambria"/>
                        </a:rPr>
                        <a:t>Ototoxicity.</a:t>
                      </a:r>
                      <a:endParaRPr>
                        <a:solidFill>
                          <a:srgbClr val="FF0000"/>
                        </a:solidFill>
                        <a:latin typeface="Cambria"/>
                        <a:ea typeface="Cambria"/>
                        <a:cs typeface="Cambria"/>
                        <a:sym typeface="Cambria"/>
                      </a:endParaRPr>
                    </a:p>
                    <a:p>
                      <a:pPr marL="457200" lvl="0" indent="-317500" rtl="0">
                        <a:lnSpc>
                          <a:spcPct val="80000"/>
                        </a:lnSpc>
                        <a:spcBef>
                          <a:spcPts val="0"/>
                        </a:spcBef>
                        <a:spcAft>
                          <a:spcPts val="0"/>
                        </a:spcAft>
                        <a:buSzPts val="1400"/>
                        <a:buFont typeface="Cambria"/>
                        <a:buChar char="❖"/>
                      </a:pPr>
                      <a:r>
                        <a:rPr lang="ar">
                          <a:latin typeface="Cambria"/>
                          <a:ea typeface="Cambria"/>
                          <a:cs typeface="Cambria"/>
                          <a:sym typeface="Cambria"/>
                        </a:rPr>
                        <a:t>Nephrotoxicity.</a:t>
                      </a:r>
                      <a:endParaRPr>
                        <a:latin typeface="Cambria"/>
                        <a:ea typeface="Cambria"/>
                        <a:cs typeface="Cambria"/>
                        <a:sym typeface="Cambria"/>
                      </a:endParaRPr>
                    </a:p>
                    <a:p>
                      <a:pPr marL="457200" lvl="0" indent="-317500" rtl="0">
                        <a:lnSpc>
                          <a:spcPct val="80000"/>
                        </a:lnSpc>
                        <a:spcBef>
                          <a:spcPts val="0"/>
                        </a:spcBef>
                        <a:spcAft>
                          <a:spcPts val="0"/>
                        </a:spcAft>
                        <a:buSzPts val="1400"/>
                        <a:buFont typeface="Cambria"/>
                        <a:buChar char="❖"/>
                      </a:pPr>
                      <a:r>
                        <a:rPr lang="ar">
                          <a:latin typeface="Cambria"/>
                          <a:ea typeface="Cambria"/>
                          <a:cs typeface="Cambria"/>
                          <a:sym typeface="Cambria"/>
                        </a:rPr>
                        <a:t> </a:t>
                      </a:r>
                      <a:r>
                        <a:rPr lang="ar">
                          <a:solidFill>
                            <a:schemeClr val="dk1"/>
                          </a:solidFill>
                          <a:latin typeface="Cambria"/>
                          <a:ea typeface="Cambria"/>
                          <a:cs typeface="Cambria"/>
                          <a:sym typeface="Cambria"/>
                        </a:rPr>
                        <a:t>Nerve damage</a:t>
                      </a:r>
                      <a:endParaRPr>
                        <a:latin typeface="Cambria"/>
                        <a:ea typeface="Cambria"/>
                        <a:cs typeface="Cambria"/>
                        <a:sym typeface="Cambria"/>
                      </a:endParaRPr>
                    </a:p>
                    <a:p>
                      <a:pPr marL="457200" lvl="0" indent="-317500" rtl="0">
                        <a:lnSpc>
                          <a:spcPct val="80000"/>
                        </a:lnSpc>
                        <a:spcBef>
                          <a:spcPts val="0"/>
                        </a:spcBef>
                        <a:spcAft>
                          <a:spcPts val="0"/>
                        </a:spcAft>
                        <a:buSzPts val="1400"/>
                        <a:buFont typeface="Cambria"/>
                        <a:buChar char="❖"/>
                      </a:pPr>
                      <a:r>
                        <a:rPr lang="ar">
                          <a:latin typeface="Cambria"/>
                          <a:ea typeface="Cambria"/>
                          <a:cs typeface="Cambria"/>
                          <a:sym typeface="Cambria"/>
                        </a:rPr>
                        <a:t>Neuromuscular blocking effect.</a:t>
                      </a:r>
                      <a:endParaRPr>
                        <a:latin typeface="Cambria"/>
                        <a:ea typeface="Cambria"/>
                        <a:cs typeface="Cambria"/>
                        <a:sym typeface="Cambria"/>
                      </a:endParaRPr>
                    </a:p>
                  </a:txBody>
                  <a:tcPr marL="91425" marR="91425" marT="91425" marB="91425" anchor="ctr">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4"/>
                  </a:ext>
                </a:extLst>
              </a:tr>
              <a:tr h="2558625">
                <a:tc>
                  <a:txBody>
                    <a:bodyPr/>
                    <a:lstStyle/>
                    <a:p>
                      <a:pPr marL="0" lvl="0" indent="0" algn="ctr" rtl="0">
                        <a:spcBef>
                          <a:spcPts val="0"/>
                        </a:spcBef>
                        <a:spcAft>
                          <a:spcPts val="0"/>
                        </a:spcAft>
                        <a:buNone/>
                      </a:pPr>
                      <a:r>
                        <a:rPr lang="ar" sz="2300">
                          <a:solidFill>
                            <a:srgbClr val="FF0000"/>
                          </a:solidFill>
                          <a:latin typeface="Cambria"/>
                          <a:ea typeface="Cambria"/>
                          <a:cs typeface="Cambria"/>
                          <a:sym typeface="Cambria"/>
                        </a:rPr>
                        <a:t>Uses</a:t>
                      </a:r>
                      <a:endParaRPr sz="2300">
                        <a:solidFill>
                          <a:srgbClr val="FF0000"/>
                        </a:solidFill>
                        <a:latin typeface="Cambria"/>
                        <a:ea typeface="Cambria"/>
                        <a:cs typeface="Cambria"/>
                        <a:sym typeface="Cambria"/>
                      </a:endParaRPr>
                    </a:p>
                  </a:txBody>
                  <a:tcPr marL="91425" marR="91425" marT="91425" marB="91425" anchor="ctr">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0E7270"/>
                    </a:solidFill>
                  </a:tcPr>
                </a:tc>
                <a:tc gridSpan="2">
                  <a:txBody>
                    <a:bodyPr/>
                    <a:lstStyle/>
                    <a:p>
                      <a:pPr marL="457200" lvl="0" indent="-317500" rtl="0">
                        <a:lnSpc>
                          <a:spcPct val="115000"/>
                        </a:lnSpc>
                        <a:spcBef>
                          <a:spcPts val="800"/>
                        </a:spcBef>
                        <a:spcAft>
                          <a:spcPts val="0"/>
                        </a:spcAft>
                        <a:buSzPts val="1400"/>
                        <a:buFont typeface="Cambria"/>
                        <a:buChar char="❖"/>
                      </a:pPr>
                      <a:r>
                        <a:rPr lang="ar">
                          <a:solidFill>
                            <a:schemeClr val="dk1"/>
                          </a:solidFill>
                          <a:latin typeface="Cambria"/>
                          <a:ea typeface="Cambria"/>
                          <a:cs typeface="Cambria"/>
                          <a:sym typeface="Cambria"/>
                        </a:rPr>
                        <a:t>Only active against gram negative aerobic organism.</a:t>
                      </a:r>
                      <a:endParaRPr>
                        <a:solidFill>
                          <a:schemeClr val="dk1"/>
                        </a:solidFill>
                        <a:latin typeface="Cambria"/>
                        <a:ea typeface="Cambria"/>
                        <a:cs typeface="Cambria"/>
                        <a:sym typeface="Cambria"/>
                      </a:endParaRPr>
                    </a:p>
                    <a:p>
                      <a:pPr marL="457200" lvl="0" indent="-317500" rtl="0">
                        <a:lnSpc>
                          <a:spcPct val="115000"/>
                        </a:lnSpc>
                        <a:spcBef>
                          <a:spcPts val="0"/>
                        </a:spcBef>
                        <a:spcAft>
                          <a:spcPts val="0"/>
                        </a:spcAft>
                        <a:buClr>
                          <a:srgbClr val="FF0000"/>
                        </a:buClr>
                        <a:buSzPts val="1400"/>
                        <a:buFont typeface="Cambria"/>
                        <a:buChar char="❖"/>
                      </a:pPr>
                      <a:r>
                        <a:rPr lang="ar">
                          <a:solidFill>
                            <a:srgbClr val="FF0000"/>
                          </a:solidFill>
                          <a:latin typeface="Cambria"/>
                          <a:ea typeface="Cambria"/>
                          <a:cs typeface="Cambria"/>
                          <a:sym typeface="Cambria"/>
                        </a:rPr>
                        <a:t>Severe infections caused by gram negative organism </a:t>
                      </a:r>
                      <a:r>
                        <a:rPr lang="ar">
                          <a:solidFill>
                            <a:schemeClr val="dk1"/>
                          </a:solidFill>
                          <a:latin typeface="Cambria"/>
                          <a:ea typeface="Cambria"/>
                          <a:cs typeface="Cambria"/>
                          <a:sym typeface="Cambria"/>
                        </a:rPr>
                        <a:t>(</a:t>
                      </a:r>
                      <a:r>
                        <a:rPr lang="ar">
                          <a:solidFill>
                            <a:srgbClr val="FF0000"/>
                          </a:solidFill>
                          <a:latin typeface="Cambria"/>
                          <a:ea typeface="Cambria"/>
                          <a:cs typeface="Cambria"/>
                          <a:sym typeface="Cambria"/>
                        </a:rPr>
                        <a:t>pseudomonas or enterobacter</a:t>
                      </a:r>
                      <a:r>
                        <a:rPr lang="ar">
                          <a:solidFill>
                            <a:schemeClr val="dk1"/>
                          </a:solidFill>
                          <a:latin typeface="Cambria"/>
                          <a:ea typeface="Cambria"/>
                          <a:cs typeface="Cambria"/>
                          <a:sym typeface="Cambria"/>
                        </a:rPr>
                        <a:t>).</a:t>
                      </a:r>
                      <a:endParaRPr>
                        <a:solidFill>
                          <a:schemeClr val="dk1"/>
                        </a:solidFill>
                        <a:latin typeface="Cambria"/>
                        <a:ea typeface="Cambria"/>
                        <a:cs typeface="Cambria"/>
                        <a:sym typeface="Cambria"/>
                      </a:endParaRPr>
                    </a:p>
                  </a:txBody>
                  <a:tcPr marL="91425" marR="91425" marT="91425" marB="91425" anchor="ctr">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5"/>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16</Slides>
  <Notes>16</Notes>
  <HiddenSlides>0</HiddenSlides>
  <ScaleCrop>false</ScaleCrop>
  <HeadingPairs>
    <vt:vector size="4" baseType="variant">
      <vt:variant>
        <vt:lpstr>Theme</vt:lpstr>
      </vt:variant>
      <vt:variant>
        <vt:i4>3</vt:i4>
      </vt:variant>
      <vt:variant>
        <vt:lpstr>Slide Titles</vt:lpstr>
      </vt:variant>
      <vt:variant>
        <vt:i4>16</vt:i4>
      </vt:variant>
    </vt:vector>
  </HeadingPairs>
  <TitlesOfParts>
    <vt:vector size="19" baseType="lpstr">
      <vt:lpstr>Simple Light</vt:lpstr>
      <vt:lpstr>Office Theme</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lpstr>Questions</vt:lpstr>
      <vt:lpstr>Questions</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1</cp:revision>
  <dcterms:modified xsi:type="dcterms:W3CDTF">2018-04-18T20:49:00Z</dcterms:modified>
</cp:coreProperties>
</file>